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58" r:id="rId4"/>
    <p:sldId id="260" r:id="rId5"/>
    <p:sldId id="262" r:id="rId6"/>
    <p:sldId id="261" r:id="rId7"/>
    <p:sldId id="257" r:id="rId8"/>
    <p:sldId id="265" r:id="rId9"/>
    <p:sldId id="266" r:id="rId10"/>
    <p:sldId id="267" r:id="rId11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6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5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0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5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3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1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9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8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3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5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76FD8-D917-4D25-81B0-CBE99045720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150DD-7D17-4D71-A99E-CFBB1A626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8525"/>
            <a:ext cx="12192000" cy="506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614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435" y="31491"/>
            <a:ext cx="6601583" cy="682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3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075" y="0"/>
            <a:ext cx="7180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0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" y="0"/>
            <a:ext cx="120253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4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463"/>
            <a:ext cx="12192000" cy="580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8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213" y="0"/>
            <a:ext cx="8029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4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17546" y="766698"/>
            <a:ext cx="7395614" cy="58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12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38" y="0"/>
            <a:ext cx="108029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1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76" y="212018"/>
            <a:ext cx="10515600" cy="645533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تعريف </a:t>
            </a:r>
            <a:r>
              <a:rPr lang="en-US" dirty="0" smtClean="0"/>
              <a:t>Error, fault,  failure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1)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53530" y="1980739"/>
            <a:ext cx="8475663" cy="4093428"/>
          </a:xfrm>
          <a:prstGeom prst="rect">
            <a:avLst/>
          </a:prstGeom>
          <a:solidFill>
            <a:srgbClr val="0000CC"/>
          </a:solidFill>
          <a:ln w="38100">
            <a:solidFill>
              <a:srgbClr val="99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static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numZero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[ ]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arr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  // Effects: If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arr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null throw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NullPointerException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// else return the number of occurrences of 0 in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arr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count = 0;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for 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1;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&lt;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arr.length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++)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{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if 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arr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[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] == 0)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{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count++;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}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}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return count;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2486953" y="3188264"/>
            <a:ext cx="1108609" cy="46933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AFD00"/>
              </a:solidFill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8" idx="7"/>
            <a:endCxn id="11" idx="1"/>
          </p:cNvCxnSpPr>
          <p:nvPr/>
        </p:nvCxnSpPr>
        <p:spPr bwMode="auto">
          <a:xfrm flipV="1">
            <a:off x="3433209" y="1444431"/>
            <a:ext cx="2039704" cy="181256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ounded Rectangle 10"/>
          <p:cNvSpPr/>
          <p:nvPr/>
        </p:nvSpPr>
        <p:spPr bwMode="auto">
          <a:xfrm>
            <a:off x="5472913" y="1100520"/>
            <a:ext cx="2735666" cy="687823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Gill Sans MT" pitchFamily="34" charset="0"/>
              </a:rPr>
              <a:t>Fault</a:t>
            </a:r>
            <a:r>
              <a:rPr lang="en-US" sz="2000" b="1" dirty="0">
                <a:latin typeface="Gill Sans MT" pitchFamily="34" charset="0"/>
              </a:rPr>
              <a:t>: Should start searching at 0, not 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8280849" y="2112023"/>
            <a:ext cx="1767041" cy="1343278"/>
          </a:xfrm>
          <a:prstGeom prst="rect">
            <a:avLst/>
          </a:prstGeom>
          <a:solidFill>
            <a:srgbClr val="0000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>
                <a:latin typeface="Gill Sans MT" pitchFamily="34" charset="0"/>
              </a:rPr>
              <a:t>Test </a:t>
            </a:r>
            <a:r>
              <a:rPr lang="en-US" sz="2000" b="1" u="sng" dirty="0">
                <a:latin typeface="+mj-lt"/>
              </a:rPr>
              <a:t>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Gill Sans MT" pitchFamily="34" charset="0"/>
              </a:rPr>
              <a:t>[ 2, 7, 0 ]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Gill Sans MT" pitchFamily="34" charset="0"/>
              </a:rPr>
              <a:t>Expected: </a:t>
            </a:r>
            <a:r>
              <a:rPr lang="en-US" sz="2000" b="1" dirty="0">
                <a:latin typeface="+mj-lt"/>
              </a:rPr>
              <a:t>1</a:t>
            </a:r>
          </a:p>
          <a:p>
            <a:r>
              <a:rPr lang="en-US" dirty="0">
                <a:latin typeface="Gill Sans MT" pitchFamily="34" charset="0"/>
              </a:rPr>
              <a:t>Actual: </a:t>
            </a:r>
            <a:r>
              <a:rPr lang="en-US" dirty="0"/>
              <a:t>1</a:t>
            </a:r>
            <a:endParaRPr lang="en-US" sz="2000" b="1" dirty="0">
              <a:latin typeface="Gill Sans MT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499333" y="3607701"/>
            <a:ext cx="1758764" cy="1343278"/>
          </a:xfrm>
          <a:prstGeom prst="rect">
            <a:avLst/>
          </a:prstGeom>
          <a:solidFill>
            <a:srgbClr val="0000CC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>
                <a:latin typeface="Gill Sans MT" pitchFamily="34" charset="0"/>
              </a:rPr>
              <a:t>Test 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Gill Sans MT" pitchFamily="34" charset="0"/>
              </a:rPr>
              <a:t>[ 0, 2, 7 ]</a:t>
            </a:r>
          </a:p>
          <a:p>
            <a:r>
              <a:rPr lang="en-US" sz="2000" b="1" dirty="0">
                <a:latin typeface="Gill Sans MT" pitchFamily="34" charset="0"/>
              </a:rPr>
              <a:t>Expected: </a:t>
            </a:r>
            <a:r>
              <a:rPr lang="en-US" dirty="0"/>
              <a:t>1</a:t>
            </a:r>
            <a:endParaRPr lang="en-US" sz="2000" b="1" dirty="0">
              <a:latin typeface="Gill Sans MT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Gill Sans MT" pitchFamily="34" charset="0"/>
              </a:rPr>
              <a:t>Actual: 0</a:t>
            </a:r>
            <a:endParaRPr lang="en-US" sz="2000" b="1" dirty="0">
              <a:latin typeface="Gill Sans MT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204528" y="3607701"/>
            <a:ext cx="2856906" cy="916064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ill Sans MT" pitchFamily="34" charset="0"/>
              </a:rPr>
              <a:t>Error</a:t>
            </a:r>
            <a:r>
              <a:rPr lang="en-US" sz="2000" b="1" dirty="0">
                <a:latin typeface="Gill Sans MT" pitchFamily="34" charset="0"/>
              </a:rPr>
              <a:t>: </a:t>
            </a:r>
            <a:r>
              <a:rPr lang="en-US" sz="2000" b="1" dirty="0" err="1">
                <a:latin typeface="Gill Sans MT" pitchFamily="34" charset="0"/>
              </a:rPr>
              <a:t>i</a:t>
            </a:r>
            <a:r>
              <a:rPr lang="en-US" sz="2000" b="1" dirty="0">
                <a:latin typeface="Gill Sans MT" pitchFamily="34" charset="0"/>
              </a:rPr>
              <a:t> is </a:t>
            </a:r>
            <a:r>
              <a:rPr lang="en-US" dirty="0"/>
              <a:t>1</a:t>
            </a:r>
            <a:r>
              <a:rPr lang="en-US" sz="2000" b="1" dirty="0">
                <a:latin typeface="Gill Sans MT" pitchFamily="34" charset="0"/>
              </a:rPr>
              <a:t>, not 0, on the first iteration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2"/>
                </a:solidFill>
                <a:latin typeface="Gill Sans MT" pitchFamily="34" charset="0"/>
              </a:rPr>
              <a:t>Failure</a:t>
            </a:r>
            <a:r>
              <a:rPr lang="en-US" dirty="0">
                <a:latin typeface="Gill Sans MT" pitchFamily="34" charset="0"/>
              </a:rPr>
              <a:t>: none</a:t>
            </a:r>
            <a:endParaRPr lang="en-US" sz="2000" b="1" dirty="0">
              <a:latin typeface="Gill Sans MT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4766210" y="5076722"/>
            <a:ext cx="5355253" cy="916064"/>
          </a:xfrm>
          <a:prstGeom prst="roundRect">
            <a:avLst/>
          </a:prstGeom>
          <a:solidFill>
            <a:srgbClr val="0000CC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ill Sans MT" pitchFamily="34" charset="0"/>
              </a:rPr>
              <a:t>Error</a:t>
            </a:r>
            <a:r>
              <a:rPr lang="en-US" sz="2000" b="1" dirty="0">
                <a:latin typeface="Gill Sans MT" pitchFamily="34" charset="0"/>
              </a:rPr>
              <a:t>:  </a:t>
            </a:r>
            <a:r>
              <a:rPr lang="en-US" sz="2000" b="1" dirty="0" err="1">
                <a:latin typeface="Gill Sans MT" pitchFamily="34" charset="0"/>
              </a:rPr>
              <a:t>i</a:t>
            </a:r>
            <a:r>
              <a:rPr lang="en-US" sz="2000" b="1" dirty="0">
                <a:latin typeface="Gill Sans MT" pitchFamily="34" charset="0"/>
              </a:rPr>
              <a:t> is </a:t>
            </a:r>
            <a:r>
              <a:rPr lang="en-US" dirty="0"/>
              <a:t>1</a:t>
            </a:r>
            <a:r>
              <a:rPr lang="en-US" sz="2000" b="1" dirty="0">
                <a:latin typeface="Gill Sans MT" pitchFamily="34" charset="0"/>
              </a:rPr>
              <a:t>, not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Gill Sans MT" pitchFamily="34" charset="0"/>
              </a:rPr>
              <a:t>Error propagates to the variable count</a:t>
            </a:r>
            <a:endParaRPr lang="en-US" sz="2000" b="1" dirty="0">
              <a:latin typeface="Gill Sans MT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2"/>
                </a:solidFill>
                <a:latin typeface="Gill Sans MT" pitchFamily="34" charset="0"/>
              </a:rPr>
              <a:t>Failure</a:t>
            </a:r>
            <a:r>
              <a:rPr lang="en-US" dirty="0">
                <a:latin typeface="Gill Sans MT" pitchFamily="34" charset="0"/>
              </a:rPr>
              <a:t>: count is 0 at the return statement</a:t>
            </a:r>
            <a:endParaRPr lang="en-US" sz="2000" b="1" dirty="0">
              <a:latin typeface="Gill Sans MT" pitchFamily="34" charset="0"/>
            </a:endParaRPr>
          </a:p>
        </p:txBody>
      </p:sp>
      <p:cxnSp>
        <p:nvCxnSpPr>
          <p:cNvPr id="18" name="Straight Connector 17"/>
          <p:cNvCxnSpPr>
            <a:stCxn id="16" idx="0"/>
            <a:endCxn id="14" idx="1"/>
          </p:cNvCxnSpPr>
          <p:nvPr/>
        </p:nvCxnSpPr>
        <p:spPr bwMode="auto">
          <a:xfrm flipV="1">
            <a:off x="6632982" y="2783663"/>
            <a:ext cx="1647867" cy="8240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>
            <a:stCxn id="17" idx="0"/>
            <a:endCxn id="15" idx="1"/>
          </p:cNvCxnSpPr>
          <p:nvPr/>
        </p:nvCxnSpPr>
        <p:spPr bwMode="auto">
          <a:xfrm flipV="1">
            <a:off x="7443837" y="4279340"/>
            <a:ext cx="1055497" cy="79738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23397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658" y="0"/>
            <a:ext cx="7324015" cy="676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179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Unicode MS</vt:lpstr>
      <vt:lpstr>Calibri</vt:lpstr>
      <vt:lpstr>Calibri Light</vt:lpstr>
      <vt:lpstr>Gill Sans MT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تعريف Error, fault,  failure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Moorche</dc:creator>
  <cp:lastModifiedBy>Moorche</cp:lastModifiedBy>
  <cp:revision>5</cp:revision>
  <dcterms:created xsi:type="dcterms:W3CDTF">2019-10-22T17:49:27Z</dcterms:created>
  <dcterms:modified xsi:type="dcterms:W3CDTF">2019-11-27T05:03:07Z</dcterms:modified>
</cp:coreProperties>
</file>