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09" r:id="rId2"/>
    <p:sldId id="283" r:id="rId3"/>
    <p:sldId id="284" r:id="rId4"/>
    <p:sldId id="285" r:id="rId5"/>
    <p:sldId id="286" r:id="rId6"/>
    <p:sldId id="310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306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11" r:id="rId28"/>
    <p:sldId id="30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BC400-E49C-4733-B8F0-4060395C3E72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2D055-1CB0-4F9A-A24A-9237CDF556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954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22E16-2D45-4A94-B969-01A8BF2C477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4253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22E16-2D45-4A94-B969-01A8BF2C477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4253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22E16-2D45-4A94-B969-01A8BF2C477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4253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22E16-2D45-4A94-B969-01A8BF2C477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4253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22E16-2D45-4A94-B969-01A8BF2C477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4253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22E16-2D45-4A94-B969-01A8BF2C477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4253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22E16-2D45-4A94-B969-01A8BF2C477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4253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22E16-2D45-4A94-B969-01A8BF2C477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4253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22E16-2D45-4A94-B969-01A8BF2C477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4253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22E16-2D45-4A94-B969-01A8BF2C477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4253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22E16-2D45-4A94-B969-01A8BF2C477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4253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22E16-2D45-4A94-B969-01A8BF2C477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4253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22E16-2D45-4A94-B969-01A8BF2C477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42537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22E16-2D45-4A94-B969-01A8BF2C477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42537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22E16-2D45-4A94-B969-01A8BF2C477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4253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22E16-2D45-4A94-B969-01A8BF2C477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4253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22E16-2D45-4A94-B969-01A8BF2C477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4253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22E16-2D45-4A94-B969-01A8BF2C477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4253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22E16-2D45-4A94-B969-01A8BF2C477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4253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22E16-2D45-4A94-B969-01A8BF2C477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4253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22E16-2D45-4A94-B969-01A8BF2C477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4253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22E16-2D45-4A94-B969-01A8BF2C477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425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  <a:prstGeom prst="rect">
            <a:avLst/>
          </a:prstGeom>
        </p:spPr>
        <p:txBody>
          <a:bodyPr/>
          <a:lstStyle/>
          <a:p>
            <a:fld id="{060C301F-E880-4FF1-B838-1C7117AF494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750F77-92ED-46CB-8313-0E504B9EA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060C301F-E880-4FF1-B838-1C7117AF494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0F77-92ED-46CB-8313-0E504B9EA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060C301F-E880-4FF1-B838-1C7117AF494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0F77-92ED-46CB-8313-0E504B9EA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060C301F-E880-4FF1-B838-1C7117AF494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750F77-92ED-46CB-8313-0E504B9EA5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060C301F-E880-4FF1-B838-1C7117AF494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750F77-92ED-46CB-8313-0E504B9EA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060C301F-E880-4FF1-B838-1C7117AF494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0F77-92ED-46CB-8313-0E504B9EA5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060C301F-E880-4FF1-B838-1C7117AF494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0F77-92ED-46CB-8313-0E504B9EA5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060C301F-E880-4FF1-B838-1C7117AF494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750F77-92ED-46CB-8313-0E504B9EA5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060C301F-E880-4FF1-B838-1C7117AF494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0F77-92ED-46CB-8313-0E504B9EA5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2483710" y="6422928"/>
            <a:ext cx="446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پایگاه داده پیشرفته               دکتر مرجان عبد یزدان</a:t>
            </a:r>
            <a:endParaRPr lang="en-US" b="1" dirty="0">
              <a:cs typeface="B Nazanin" pitchFamily="2" charset="-78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060C301F-E880-4FF1-B838-1C7117AF494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750F77-92ED-46CB-8313-0E504B9EA5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060C301F-E880-4FF1-B838-1C7117AF494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750F77-92ED-46CB-8313-0E504B9EA5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750F77-92ED-46CB-8313-0E504B9EA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429033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7200" dirty="0" smtClean="0">
                <a:solidFill>
                  <a:srgbClr val="7030A0"/>
                </a:solidFill>
                <a:latin typeface="IranNastaliq" pitchFamily="18" charset="0"/>
                <a:cs typeface="IranNastaliq" pitchFamily="18" charset="0"/>
              </a:rPr>
              <a:t>بسم الله الرحمن ا لرحیم</a:t>
            </a:r>
            <a:endParaRPr lang="en-US" sz="7200" dirty="0">
              <a:solidFill>
                <a:srgbClr val="7030A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49342"/>
            <a:ext cx="803798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رویداد : عبارت است از پدیده ای که در یک لحظه مشخص ، در بیرون یا درون سیستم رخ می دهد و سیستم آنرا تشخیص می دهد .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انوع رویداد ها در شکل روبرو : </a:t>
            </a:r>
          </a:p>
          <a:p>
            <a:pPr algn="just" rtl="1">
              <a:lnSpc>
                <a:spcPct val="150000"/>
              </a:lnSpc>
            </a:pPr>
            <a:endParaRPr lang="fa-IR" b="1" dirty="0">
              <a:latin typeface="+mj-lt"/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b="1" dirty="0" smtClean="0">
              <a:latin typeface="+mj-lt"/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b="1" dirty="0">
              <a:latin typeface="+mj-lt"/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b="1" dirty="0" smtClean="0">
              <a:latin typeface="+mj-lt"/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b="1" dirty="0">
              <a:latin typeface="+mj-lt"/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b="1" dirty="0" smtClean="0">
              <a:latin typeface="+mj-lt"/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رویداد ممکن است ساده یا مرکب باشد ، رویداد مرکب از چند رویداد ساده تشکیل شده و به کمک عملگرهای </a:t>
            </a:r>
            <a:r>
              <a:rPr lang="en-US" b="1" dirty="0" smtClean="0">
                <a:latin typeface="+mj-lt"/>
                <a:cs typeface="B Nazanin" pitchFamily="2" charset="-78"/>
              </a:rPr>
              <a:t>OR</a:t>
            </a:r>
            <a:r>
              <a:rPr lang="fa-IR" b="1" dirty="0" smtClean="0">
                <a:latin typeface="+mj-lt"/>
                <a:cs typeface="B Nazanin" pitchFamily="2" charset="-78"/>
              </a:rPr>
              <a:t> و </a:t>
            </a:r>
            <a:r>
              <a:rPr lang="en-US" b="1" dirty="0" smtClean="0">
                <a:latin typeface="+mj-lt"/>
                <a:cs typeface="B Nazanin" pitchFamily="2" charset="-78"/>
              </a:rPr>
              <a:t>AND</a:t>
            </a:r>
            <a:r>
              <a:rPr lang="fa-IR" b="1" dirty="0" smtClean="0">
                <a:latin typeface="+mj-lt"/>
                <a:cs typeface="B Nazanin" pitchFamily="2" charset="-78"/>
              </a:rPr>
              <a:t> و یک عبارت منطقی بیان می شود .</a:t>
            </a:r>
          </a:p>
          <a:p>
            <a:pPr marL="285750" indent="-285750" algn="just" rtl="1">
              <a:lnSpc>
                <a:spcPct val="150000"/>
              </a:lnSpc>
              <a:buFontTx/>
              <a:buChar char="-"/>
            </a:pPr>
            <a:r>
              <a:rPr lang="fa-IR" b="1" dirty="0" smtClean="0">
                <a:latin typeface="+mj-lt"/>
                <a:cs typeface="B Nazanin" pitchFamily="2" charset="-78"/>
              </a:rPr>
              <a:t>رویداد می تواند دارای قید زمان باشد .</a:t>
            </a:r>
          </a:p>
          <a:p>
            <a:pPr marL="285750" indent="-285750" algn="just" rtl="1">
              <a:lnSpc>
                <a:spcPct val="150000"/>
              </a:lnSpc>
              <a:buFontTx/>
              <a:buChar char="-"/>
            </a:pPr>
            <a:r>
              <a:rPr lang="fa-IR" b="1" dirty="0" smtClean="0">
                <a:latin typeface="+mj-lt"/>
                <a:cs typeface="B Nazanin" pitchFamily="2" charset="-78"/>
              </a:rPr>
              <a:t>رویداد باید به نحوی توصیف شود . چگونگی توصیف رویداد و روش کشف آن بسیار بستگی به منشا بروز رویداد دارد 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7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9490" y="1988800"/>
            <a:ext cx="6657927" cy="265176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3716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10"/>
            <a:ext cx="80379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1">
              <a:lnSpc>
                <a:spcPct val="150000"/>
              </a:lnSpc>
              <a:buFontTx/>
              <a:buChar char="-"/>
            </a:pPr>
            <a:r>
              <a:rPr lang="fa-IR" b="1" dirty="0">
                <a:cs typeface="B Nazanin" pitchFamily="2" charset="-78"/>
              </a:rPr>
              <a:t>رویداد معمولاً دارای یک نقش است . نقش رویداد نشان می دهد که آیا در یک قاعده فعال همیشه باید رویداد را مشخص کرد یا نیاز به تصریح نام رویداد نیست . بنابراین نقش رویداد می تواند اختیاری یا اجباری باشد .</a:t>
            </a:r>
          </a:p>
          <a:p>
            <a:pPr algn="just" rtl="1">
              <a:lnSpc>
                <a:spcPct val="150000"/>
              </a:lnSpc>
            </a:pPr>
            <a:r>
              <a:rPr lang="fa-IR" b="1" dirty="0">
                <a:cs typeface="B Nazanin" pitchFamily="2" charset="-78"/>
              </a:rPr>
              <a:t>		اختیاری : قاعده فعال فقط به صورت شرط – اقدام است</a:t>
            </a:r>
          </a:p>
          <a:p>
            <a:pPr algn="just" rtl="1">
              <a:lnSpc>
                <a:spcPct val="150000"/>
              </a:lnSpc>
            </a:pPr>
            <a:r>
              <a:rPr lang="fa-IR" b="1" dirty="0">
                <a:cs typeface="B Nazanin" pitchFamily="2" charset="-78"/>
              </a:rPr>
              <a:t>رویداد :		اجباری : قاعده فعال همان صورت کلی تر رویداد – شرط – </a:t>
            </a:r>
            <a:r>
              <a:rPr lang="fa-IR" b="1" dirty="0" smtClean="0">
                <a:cs typeface="B Nazanin" pitchFamily="2" charset="-78"/>
              </a:rPr>
              <a:t>اقدام </a:t>
            </a:r>
            <a:r>
              <a:rPr lang="fa-IR" b="1" dirty="0">
                <a:cs typeface="B Nazanin" pitchFamily="2" charset="-78"/>
              </a:rPr>
              <a:t>را دارد </a:t>
            </a:r>
            <a:r>
              <a:rPr lang="fa-IR" b="1" dirty="0" smtClean="0">
                <a:cs typeface="B Nazanin" pitchFamily="2" charset="-78"/>
              </a:rPr>
              <a:t>.</a:t>
            </a:r>
            <a:endParaRPr lang="fa-IR" b="1" u="sng" dirty="0" smtClean="0">
              <a:latin typeface="+mj-lt"/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b="1" u="sng" dirty="0" smtClean="0">
                <a:latin typeface="+mj-lt"/>
                <a:cs typeface="B Nazanin" pitchFamily="2" charset="-78"/>
              </a:rPr>
              <a:t>شرط </a:t>
            </a:r>
            <a:r>
              <a:rPr lang="fa-IR" b="1" dirty="0" smtClean="0">
                <a:latin typeface="+mj-lt"/>
                <a:cs typeface="B Nazanin" pitchFamily="2" charset="-78"/>
              </a:rPr>
              <a:t>: شرط در قاعده فعال به صورت یک گزاره داده می شود و گاه ممکن است یک پرش روی پایگاه داده باشد و هر صورت نشان دهنده ی وضعی است که در آن اقدام باید انجام شود .</a:t>
            </a:r>
          </a:p>
          <a:p>
            <a:pPr marL="285750" indent="-285750" algn="just" rtl="1">
              <a:lnSpc>
                <a:spcPct val="150000"/>
              </a:lnSpc>
              <a:buFontTx/>
              <a:buChar char="-"/>
            </a:pPr>
            <a:r>
              <a:rPr lang="fa-IR" b="1" dirty="0" smtClean="0">
                <a:latin typeface="+mj-lt"/>
                <a:cs typeface="B Nazanin" pitchFamily="2" charset="-78"/>
              </a:rPr>
              <a:t>قید شرط در قاعده فعال ، اخیاری است . اگر شرطی داده نشود ، اقدام با روز رویداد انجام می شود . اگر شرط داده شود اقدام در صورتی انجام می شود که نتیجه ارزیابی شرط درست باشد .</a:t>
            </a:r>
          </a:p>
          <a:p>
            <a:pPr algn="just" rtl="1">
              <a:lnSpc>
                <a:spcPct val="150000"/>
              </a:lnSpc>
            </a:pPr>
            <a:r>
              <a:rPr lang="fa-IR" b="1" u="sng" dirty="0" smtClean="0">
                <a:latin typeface="+mj-lt"/>
                <a:cs typeface="B Nazanin" pitchFamily="2" charset="-78"/>
              </a:rPr>
              <a:t>اقدام :</a:t>
            </a:r>
            <a:r>
              <a:rPr lang="fa-IR" b="1" dirty="0" smtClean="0">
                <a:latin typeface="+mj-lt"/>
                <a:cs typeface="B Nazanin" pitchFamily="2" charset="-78"/>
              </a:rPr>
              <a:t>  عملی است که در صورت وجود شرط انجام می شود . عمل ممکن است به صورت یک پرش ساده مثلاً در </a:t>
            </a:r>
            <a:r>
              <a:rPr lang="en-US" b="1" dirty="0" smtClean="0">
                <a:latin typeface="+mj-lt"/>
                <a:cs typeface="B Nazanin" pitchFamily="2" charset="-78"/>
              </a:rPr>
              <a:t>SQL</a:t>
            </a:r>
            <a:r>
              <a:rPr lang="fa-IR" b="1" dirty="0" smtClean="0">
                <a:latin typeface="+mj-lt"/>
                <a:cs typeface="B Nazanin" pitchFamily="2" charset="-78"/>
              </a:rPr>
              <a:t> و نیز ممکن است عملی روی یک تراکنش باشد . مثلاً </a:t>
            </a:r>
            <a:r>
              <a:rPr lang="en-US" b="1" dirty="0" smtClean="0">
                <a:latin typeface="+mj-lt"/>
                <a:cs typeface="B Nazanin" pitchFamily="2" charset="-78"/>
              </a:rPr>
              <a:t>COMMIT</a:t>
            </a:r>
            <a:r>
              <a:rPr lang="fa-IR" b="1" dirty="0" smtClean="0">
                <a:latin typeface="+mj-lt"/>
                <a:cs typeface="B Nazanin" pitchFamily="2" charset="-78"/>
              </a:rPr>
              <a:t> یا </a:t>
            </a:r>
            <a:r>
              <a:rPr lang="en-US" b="1" dirty="0" smtClean="0">
                <a:latin typeface="+mj-lt"/>
                <a:cs typeface="B Nazanin" pitchFamily="2" charset="-78"/>
              </a:rPr>
              <a:t>ABORT</a:t>
            </a:r>
            <a:r>
              <a:rPr lang="fa-IR" b="1" dirty="0" smtClean="0">
                <a:latin typeface="+mj-lt"/>
                <a:cs typeface="B Nazanin" pitchFamily="2" charset="-78"/>
              </a:rPr>
              <a:t> و یا یک برنامه ی بیرونی که بطور اتوماتیک اجرا خواهد شد 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8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427670" y="2132820"/>
            <a:ext cx="93549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430214" y="2597144"/>
            <a:ext cx="110228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363164" y="2132820"/>
            <a:ext cx="175335" cy="38201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72666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640" y="116540"/>
            <a:ext cx="8412480" cy="658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0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cs typeface="B Nazanin" pitchFamily="2" charset="-78"/>
              </a:rPr>
              <a:t>معماری سیستم فعال :                 	    </a:t>
            </a:r>
            <a:r>
              <a:rPr lang="fa-IR" sz="2000" b="1" dirty="0" smtClean="0">
                <a:latin typeface="+mj-lt"/>
                <a:cs typeface="B Nazanin" pitchFamily="2" charset="-78"/>
              </a:rPr>
              <a:t>اجزاء معماری </a:t>
            </a:r>
          </a:p>
          <a:p>
            <a:pPr algn="just" rtl="1"/>
            <a:r>
              <a:rPr lang="fa-IR" sz="2000" b="1" dirty="0" smtClean="0">
                <a:latin typeface="+mj-lt"/>
                <a:cs typeface="B Nazanin" pitchFamily="2" charset="-78"/>
              </a:rPr>
              <a:t>				    پیاده سازی معماری</a:t>
            </a:r>
          </a:p>
          <a:p>
            <a:pPr algn="just" rtl="1"/>
            <a:r>
              <a:rPr lang="fa-IR" b="1" dirty="0" smtClean="0">
                <a:latin typeface="+mj-lt"/>
                <a:cs typeface="B Nazanin" pitchFamily="2" charset="-78"/>
              </a:rPr>
              <a:t>اجزاء معماری : سیستم فعال ، هنوز از نظر اجزاء تشکیل دهنده ی آن ، معماری استانداردی ندارد .</a:t>
            </a:r>
          </a:p>
          <a:p>
            <a:pPr algn="just" rtl="1"/>
            <a:endParaRPr lang="fa-IR" sz="1400" b="1" dirty="0" smtClean="0">
              <a:solidFill>
                <a:srgbClr val="FF0000"/>
              </a:solidFill>
              <a:latin typeface="+mj-lt"/>
              <a:cs typeface="B Nazanin" pitchFamily="2" charset="-78"/>
            </a:endParaRPr>
          </a:p>
          <a:p>
            <a:pPr algn="just" rtl="1"/>
            <a:endParaRPr lang="fa-IR" sz="1400" b="1" dirty="0">
              <a:solidFill>
                <a:srgbClr val="FF0000"/>
              </a:solidFill>
              <a:latin typeface="+mj-lt"/>
              <a:cs typeface="B Nazanin" pitchFamily="2" charset="-78"/>
            </a:endParaRPr>
          </a:p>
          <a:p>
            <a:pPr algn="just" rtl="1"/>
            <a:endParaRPr lang="fa-IR" sz="1400" b="1" dirty="0">
              <a:solidFill>
                <a:srgbClr val="FF0000"/>
              </a:solidFill>
              <a:latin typeface="+mj-lt"/>
              <a:cs typeface="B Nazanin" pitchFamily="2" charset="-78"/>
            </a:endParaRPr>
          </a:p>
          <a:p>
            <a:pPr algn="just" rtl="1"/>
            <a:endParaRPr lang="fa-IR" sz="1400" b="1" dirty="0" smtClean="0">
              <a:solidFill>
                <a:srgbClr val="FF0000"/>
              </a:solidFill>
              <a:latin typeface="+mj-lt"/>
              <a:cs typeface="B Nazanin" pitchFamily="2" charset="-78"/>
            </a:endParaRPr>
          </a:p>
          <a:p>
            <a:pPr algn="just" rtl="1"/>
            <a:endParaRPr lang="fa-IR" sz="1400" b="1" dirty="0">
              <a:solidFill>
                <a:srgbClr val="FF0000"/>
              </a:solidFill>
              <a:latin typeface="+mj-lt"/>
              <a:cs typeface="B Nazanin" pitchFamily="2" charset="-78"/>
            </a:endParaRPr>
          </a:p>
          <a:p>
            <a:pPr algn="just" rtl="1"/>
            <a:endParaRPr lang="fa-IR" sz="1400" b="1" dirty="0" smtClean="0">
              <a:solidFill>
                <a:srgbClr val="FF0000"/>
              </a:solidFill>
              <a:latin typeface="+mj-lt"/>
              <a:cs typeface="B Nazanin" pitchFamily="2" charset="-78"/>
            </a:endParaRPr>
          </a:p>
          <a:p>
            <a:pPr algn="just" rtl="1"/>
            <a:endParaRPr lang="fa-IR" sz="1400" b="1" dirty="0">
              <a:solidFill>
                <a:srgbClr val="FF0000"/>
              </a:solidFill>
              <a:latin typeface="+mj-lt"/>
              <a:cs typeface="B Nazanin" pitchFamily="2" charset="-78"/>
            </a:endParaRPr>
          </a:p>
          <a:p>
            <a:pPr algn="just" rtl="1"/>
            <a:endParaRPr lang="fa-IR" sz="1400" b="1" dirty="0" smtClean="0">
              <a:solidFill>
                <a:srgbClr val="FF0000"/>
              </a:solidFill>
              <a:latin typeface="+mj-lt"/>
              <a:cs typeface="B Nazanin" pitchFamily="2" charset="-78"/>
            </a:endParaRPr>
          </a:p>
          <a:p>
            <a:pPr algn="just" rtl="1"/>
            <a:endParaRPr lang="fa-IR" sz="1400" b="1" dirty="0">
              <a:solidFill>
                <a:srgbClr val="FF0000"/>
              </a:solidFill>
              <a:latin typeface="+mj-lt"/>
              <a:cs typeface="B Nazanin" pitchFamily="2" charset="-78"/>
            </a:endParaRPr>
          </a:p>
          <a:p>
            <a:pPr algn="just" rtl="1"/>
            <a:endParaRPr lang="fa-IR" sz="1400" b="1" dirty="0" smtClean="0">
              <a:solidFill>
                <a:srgbClr val="FF0000"/>
              </a:solidFill>
              <a:latin typeface="+mj-lt"/>
              <a:cs typeface="B Nazanin" pitchFamily="2" charset="-78"/>
            </a:endParaRPr>
          </a:p>
          <a:p>
            <a:pPr algn="just" rtl="1"/>
            <a:endParaRPr lang="fa-IR" sz="1400" b="1" dirty="0" smtClean="0">
              <a:solidFill>
                <a:srgbClr val="FF0000"/>
              </a:solidFill>
              <a:latin typeface="+mj-lt"/>
              <a:cs typeface="B Nazanin" pitchFamily="2" charset="-78"/>
            </a:endParaRPr>
          </a:p>
          <a:p>
            <a:pPr algn="just" rtl="1"/>
            <a:endParaRPr lang="fa-IR" sz="1400" b="1" dirty="0">
              <a:solidFill>
                <a:srgbClr val="FF0000"/>
              </a:solidFill>
              <a:latin typeface="+mj-lt"/>
              <a:cs typeface="B Nazanin" pitchFamily="2" charset="-78"/>
            </a:endParaRPr>
          </a:p>
          <a:p>
            <a:pPr algn="just" rtl="1"/>
            <a:endParaRPr lang="fa-IR" sz="1400" b="1" dirty="0" smtClean="0">
              <a:solidFill>
                <a:srgbClr val="FF0000"/>
              </a:solidFill>
              <a:latin typeface="+mj-lt"/>
              <a:cs typeface="B Nazanin" pitchFamily="2" charset="-78"/>
            </a:endParaRPr>
          </a:p>
          <a:p>
            <a:pPr algn="just" rtl="1"/>
            <a:endParaRPr lang="fa-IR" sz="1400" b="1" dirty="0">
              <a:solidFill>
                <a:srgbClr val="FF0000"/>
              </a:solidFill>
              <a:latin typeface="+mj-lt"/>
              <a:cs typeface="B Nazanin" pitchFamily="2" charset="-78"/>
            </a:endParaRPr>
          </a:p>
          <a:p>
            <a:pPr algn="just" rtl="1"/>
            <a:endParaRPr lang="fa-IR" sz="1400" b="1" dirty="0" smtClean="0">
              <a:solidFill>
                <a:srgbClr val="FF0000"/>
              </a:solidFill>
              <a:latin typeface="+mj-lt"/>
              <a:cs typeface="B Nazanin" pitchFamily="2" charset="-78"/>
            </a:endParaRPr>
          </a:p>
          <a:p>
            <a:pPr algn="just" rtl="1"/>
            <a:endParaRPr lang="fa-IR" sz="1400" b="1" dirty="0">
              <a:solidFill>
                <a:srgbClr val="FF0000"/>
              </a:solidFill>
              <a:latin typeface="+mj-lt"/>
              <a:cs typeface="B Nazanin" pitchFamily="2" charset="-78"/>
            </a:endParaRPr>
          </a:p>
          <a:p>
            <a:pPr algn="just" rtl="1"/>
            <a:endParaRPr lang="fa-IR" sz="1400" b="1" dirty="0" smtClean="0">
              <a:solidFill>
                <a:srgbClr val="FF0000"/>
              </a:solidFill>
              <a:latin typeface="+mj-lt"/>
              <a:cs typeface="B Nazanin" pitchFamily="2" charset="-78"/>
            </a:endParaRPr>
          </a:p>
          <a:p>
            <a:pPr algn="just" rtl="1"/>
            <a:r>
              <a:rPr lang="fa-IR" b="1" dirty="0" smtClean="0">
                <a:latin typeface="+mj-lt"/>
                <a:cs typeface="B Nazanin" pitchFamily="2" charset="-78"/>
              </a:rPr>
              <a:t>1- تحلیلگر قواعد : قاعده را در فرم بیرونی آن می گیرد ، پس از تحلیل کردن ، آن را به فرم درونی دیکشنری قواعده ذخیره می کند .</a:t>
            </a:r>
          </a:p>
          <a:p>
            <a:pPr algn="just" rtl="1"/>
            <a:r>
              <a:rPr lang="fa-IR" b="1" dirty="0" smtClean="0">
                <a:latin typeface="+mj-lt"/>
                <a:cs typeface="B Nazanin" pitchFamily="2" charset="-78"/>
              </a:rPr>
              <a:t>2- موتور قواعد : اجرای قاعده را در پی بروز رویداد هماهنگ می کند . این واحد رویداد ها را دریافت می کند و قواعده مناسب برای اجرا را تعیین می کند .</a:t>
            </a:r>
          </a:p>
          <a:p>
            <a:pPr algn="just" rtl="1"/>
            <a:r>
              <a:rPr lang="fa-IR" b="1" dirty="0" smtClean="0">
                <a:latin typeface="+mj-lt"/>
                <a:cs typeface="B Nazanin" pitchFamily="2" charset="-78"/>
              </a:rPr>
              <a:t>3- پایشگر رویداد ها : رویداد ها را باز شناسی می کند و سپس از موتور قواعد در خواست می کند تا قاعده مناسب را، در پی بروز رویداد ، اجرا کند 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9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536632" y="548600"/>
            <a:ext cx="15123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536632" y="620610"/>
            <a:ext cx="1547578" cy="3079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835620" y="1413910"/>
            <a:ext cx="5120640" cy="356616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9493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590"/>
            <a:ext cx="803798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b="1" dirty="0">
                <a:cs typeface="B Nazanin" pitchFamily="2" charset="-78"/>
              </a:rPr>
              <a:t>4- ارزیاب شرط : این واحد پیرو تقاضای موتور قواعد ، شرط را ارزیابی می کند و نتیجه ارزیابی را به موتور قواعد بر می گردادند .</a:t>
            </a:r>
          </a:p>
          <a:p>
            <a:pPr algn="just" rtl="1"/>
            <a:r>
              <a:rPr lang="fa-IR" b="1" dirty="0">
                <a:cs typeface="B Nazanin" pitchFamily="2" charset="-78"/>
              </a:rPr>
              <a:t>5- اجرا کننده اقدام : این واحد اقدام موجود در قاعده را اجرا می کند .</a:t>
            </a:r>
          </a:p>
          <a:p>
            <a:pPr algn="just" rtl="1"/>
            <a:r>
              <a:rPr lang="fa-IR" b="1" dirty="0">
                <a:cs typeface="B Nazanin" pitchFamily="2" charset="-78"/>
              </a:rPr>
              <a:t>6- دیکشنری قواعد : بخشی از متا داده ها است که تعریف قواعد ، در فرم درونی آن ها،در آن نگهداری می شود .</a:t>
            </a:r>
          </a:p>
          <a:p>
            <a:pPr algn="just" rtl="1">
              <a:lnSpc>
                <a:spcPct val="150000"/>
              </a:lnSpc>
            </a:pPr>
            <a:endParaRPr lang="fa-IR" b="1" dirty="0" smtClean="0">
              <a:latin typeface="+mj-lt"/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b="1" dirty="0" smtClean="0">
              <a:solidFill>
                <a:srgbClr val="FF0000"/>
              </a:solidFill>
              <a:latin typeface="+mj-lt"/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b="1" dirty="0">
              <a:latin typeface="+mj-lt"/>
              <a:cs typeface="B Nazanin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10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35620" y="1700761"/>
            <a:ext cx="6017552" cy="460863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8930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530" y="620610"/>
            <a:ext cx="6696930" cy="500962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699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90" y="131556"/>
            <a:ext cx="8037986" cy="6338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پیاده سازی معماری : دو روش برای پایده سازی معماری سیستم فعال وجود دارد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1- روش سیستم یکپارچه : در این روش واحدهای لازم برای یک سیستم فعال به خودسیستم مدیریت پایگاه داده ها افزوده می شود .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مزایا : الف ) نیازی به تغییر دادن برنامه های کاربردی نیست 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          ب ) بهینه سازی قواعد </a:t>
            </a:r>
            <a:r>
              <a:rPr lang="en-US" sz="1700" b="1" dirty="0" smtClean="0">
                <a:latin typeface="+mj-lt"/>
                <a:cs typeface="B Nazanin" pitchFamily="2" charset="-78"/>
              </a:rPr>
              <a:t>ECA</a:t>
            </a:r>
            <a:r>
              <a:rPr lang="fa-IR" sz="1700" b="1" dirty="0" smtClean="0">
                <a:latin typeface="+mj-lt"/>
                <a:cs typeface="B Nazanin" pitchFamily="2" charset="-78"/>
              </a:rPr>
              <a:t> بر عهده خود سیستم مدیریت پایگاه داده ها است .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          ج ) قابلیت های سیستم مدیریت پایگاه داده ها گسترش می یابد .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>
                <a:latin typeface="+mj-lt"/>
                <a:cs typeface="B Nazanin" pitchFamily="2" charset="-78"/>
              </a:rPr>
              <a:t> </a:t>
            </a:r>
            <a:r>
              <a:rPr lang="fa-IR" sz="1700" b="1" dirty="0" smtClean="0">
                <a:latin typeface="+mj-lt"/>
                <a:cs typeface="B Nazanin" pitchFamily="2" charset="-78"/>
              </a:rPr>
              <a:t>         د ) واحد مندی برنامه های کاربردی بهتر و نگهداری آن ها آسانتر می شود .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لازمه یکپارچه سازی این است که دستیابی به لایه های درونی سیستم مدیریت پایگاه داده ها امکان پذیر باشد . و برای این کار باید کد مبدا سیستم در دسترس باشد .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2- روش میانجی،دراین روش،یک زیرسیستم فعال به عنوان میانجی بایک سیستم مدیریت پایگاه داده هاایجاد می شودواین زیر سیستم ، روی سیستم مدیریت پایگاه داده هااجرامی شود.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مزایا :الف ) نا مرئی بودن میانجی برای برنامه های کاربران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         ب ) محفوظ ماندن قالبیت های موجود سیستم مدیریت پایگاه داده ها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>
                <a:latin typeface="+mj-lt"/>
                <a:cs typeface="B Nazanin" pitchFamily="2" charset="-78"/>
              </a:rPr>
              <a:t> </a:t>
            </a:r>
            <a:r>
              <a:rPr lang="fa-IR" sz="1700" b="1" dirty="0" smtClean="0">
                <a:latin typeface="+mj-lt"/>
                <a:cs typeface="B Nazanin" pitchFamily="2" charset="-78"/>
              </a:rPr>
              <a:t>        ج ) گسترش قابلیت های موجود سیستم مدیریت پایگاه داده ها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>
                <a:latin typeface="+mj-lt"/>
                <a:cs typeface="B Nazanin" pitchFamily="2" charset="-78"/>
              </a:rPr>
              <a:t> </a:t>
            </a:r>
            <a:r>
              <a:rPr lang="fa-IR" sz="1700" b="1" dirty="0" smtClean="0">
                <a:latin typeface="+mj-lt"/>
                <a:cs typeface="B Nazanin" pitchFamily="2" charset="-78"/>
              </a:rPr>
              <a:t>        د ) معماری سیستم میزان شونده ( مقیاس پذیر ) می شود 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>
                <a:latin typeface="+mj-lt"/>
                <a:cs typeface="B Nazanin" pitchFamily="2" charset="-78"/>
              </a:rPr>
              <a:t> </a:t>
            </a:r>
            <a:r>
              <a:rPr lang="fa-IR" sz="1700" b="1" dirty="0" smtClean="0">
                <a:latin typeface="+mj-lt"/>
                <a:cs typeface="B Nazanin" pitchFamily="2" charset="-78"/>
              </a:rPr>
              <a:t>        ن ) سیستم جابجا پذیر می شود 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6439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00" y="620610"/>
            <a:ext cx="80379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rtl="1">
              <a:lnSpc>
                <a:spcPct val="150000"/>
              </a:lnSpc>
            </a:pPr>
            <a:r>
              <a:rPr lang="fa-IR" sz="2400" b="1" dirty="0" smtClean="0">
                <a:solidFill>
                  <a:prstClr val="black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cs typeface="B Nazanin" pitchFamily="2" charset="-78"/>
              </a:rPr>
              <a:t>مدل اجرا :</a:t>
            </a:r>
            <a:endParaRPr lang="fa-IR" sz="2400" b="1" dirty="0">
              <a:solidFill>
                <a:prstClr val="black"/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هر سیستم فعال باید دارای یک مدل اجرا باشد . مدل اجرا باید به گونه ای باشد که به سیستم امکان دهد تا برای سوالات زیر ، پاسخ های مناسب همراه با عملکرد کارا داشته باشد :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1- زمان دخالت دادن رویداد : رویداد را باید در چه زمانی دخالت داد ؟ ( دو پایخ متصور است )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الف ) درست در لحظه ی بروز رویداد 	ب ) وقتی که هیچ قاعده دیگری فعال نباشد .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2- اولویت امال قاعده بر اساس چه اولویتی اعمال شوند ؟ ( دو پاسخ وجود داد )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الف ) بر اساس ترتیب معرفی قواعد به سیستم 	ب ) تعیین اولویت توسط خود سیستم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3- زمان اقدام : اقدام در چه زمانی باید انجام شود ؟ پاسخ به این سوال بستگی به پاسخ سیستم به سوال چهارم دارد .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4- ساختار اقدام : آیا اقدام باید به صورت یک تراکنش جداگانه درنظر گرفته شود یا بخشی از همان تراکنش که قاعده را فعال کرده است ؟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در پاسخ به سوالات 3 و 4 باید دید که رویداد چگونه با ارزیابی شرط داده شده ، 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مرتبط است . سه روش برای ارزیابی شرط وجود دارد 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8428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00" y="620610"/>
            <a:ext cx="8037986" cy="5945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1- ارزیابی بلافاصله : شرط به عنوان بخشی از همان تراکنش که باعث رویداد شده است بلافاصله ارزیابی می شود : که سه حالت دارد :</a:t>
            </a:r>
          </a:p>
          <a:p>
            <a:pPr marL="285750" indent="-285750" algn="just" rtl="1">
              <a:lnSpc>
                <a:spcPct val="150000"/>
              </a:lnSpc>
              <a:buFont typeface="Arial" charset="0"/>
              <a:buChar char="•"/>
            </a:pPr>
            <a:r>
              <a:rPr lang="fa-IR" sz="1700" b="1" dirty="0" smtClean="0">
                <a:latin typeface="+mj-lt"/>
                <a:cs typeface="B Nazanin" pitchFamily="2" charset="-78"/>
              </a:rPr>
              <a:t>ارزیابی شرط قبل از اجرای رویداد</a:t>
            </a:r>
          </a:p>
          <a:p>
            <a:pPr marL="285750" indent="-285750" algn="just" rtl="1">
              <a:lnSpc>
                <a:spcPct val="150000"/>
              </a:lnSpc>
              <a:buFont typeface="Arial" charset="0"/>
              <a:buChar char="•"/>
            </a:pPr>
            <a:r>
              <a:rPr lang="fa-IR" sz="1700" b="1" dirty="0" smtClean="0">
                <a:latin typeface="+mj-lt"/>
                <a:cs typeface="B Nazanin" pitchFamily="2" charset="-78"/>
              </a:rPr>
              <a:t>ارزیابی شرط بعد از اجرای رویداد</a:t>
            </a:r>
          </a:p>
          <a:p>
            <a:pPr marL="285750" indent="-285750" algn="just" rtl="1">
              <a:lnSpc>
                <a:spcPct val="150000"/>
              </a:lnSpc>
              <a:buFont typeface="Arial" charset="0"/>
              <a:buChar char="•"/>
            </a:pPr>
            <a:r>
              <a:rPr lang="fa-IR" sz="1700" b="1" dirty="0" smtClean="0">
                <a:latin typeface="+mj-lt"/>
                <a:cs typeface="B Nazanin" pitchFamily="2" charset="-78"/>
              </a:rPr>
              <a:t>ارزیابی شرط به جای اجرای رویداد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2- ارزیابی با تاخیر : شرط ذر پایان اجرای تراکنش موجه رویداد ، ارزیابی می شود .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3- ارزیابی منفک : شرط به عنوان یک تراکنش جداگانه ، اما ایجاد شده توسط تراکنش موجه رویداد ارزیابی می شود .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5- پایان اجرای قاعده چگونه اجرای قاعده پایان پذیر ؟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در پاسخ به این سوال ، اگر انجام اقدام موجود در یک قاعده منجر به بروز شرایطی نشود که اعمال قواعد دیگری را لازم سازد ، در این صورت پس از انجام اقدام ، اجرای قاعده پایان می پذیرد . اما اگر شرایطی پیش آید که اعمال قواعد دیگری نیز لازم شود ، دور راه حل وجود دارد .</a:t>
            </a:r>
          </a:p>
          <a:p>
            <a:pPr marL="285750" indent="-285750" algn="just" rtl="1">
              <a:lnSpc>
                <a:spcPct val="150000"/>
              </a:lnSpc>
              <a:buFont typeface="Arial" charset="0"/>
              <a:buChar char="•"/>
            </a:pPr>
            <a:r>
              <a:rPr lang="fa-IR" sz="1700" b="1" dirty="0" smtClean="0">
                <a:latin typeface="+mj-lt"/>
                <a:cs typeface="B Nazanin" pitchFamily="2" charset="-78"/>
              </a:rPr>
              <a:t>توقف اجرای قاعده جاری پس از انجام اقدام موجود در آن و اعلان پایان آن</a:t>
            </a:r>
          </a:p>
          <a:p>
            <a:pPr marL="285750" indent="-285750" algn="just" rtl="1">
              <a:lnSpc>
                <a:spcPct val="150000"/>
              </a:lnSpc>
              <a:buFont typeface="Arial" charset="0"/>
              <a:buChar char="•"/>
            </a:pPr>
            <a:r>
              <a:rPr lang="fa-IR" sz="1700" b="1" dirty="0" smtClean="0">
                <a:latin typeface="+mj-lt"/>
                <a:cs typeface="B Nazanin" pitchFamily="2" charset="-78"/>
              </a:rPr>
              <a:t>اعمال تمام قواعد دیگر ، در پی انجام اقدام قاعده جاری و سپس توقف اجرای قاعده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      جاری و اعلان پایان آن </a:t>
            </a:r>
            <a:endParaRPr lang="fa-IR" sz="1700" b="1" dirty="0">
              <a:latin typeface="+mj-lt"/>
              <a:cs typeface="B Nazanin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6430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00" y="620610"/>
            <a:ext cx="80379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6- پردازش اشتباه : اگر اجرای یک قاعده منجر به بروز اشتباه در زمان اجرا شود ، سیستم چه باید بکند ؟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در اکثر سیستم های موجود ، با بروز اشتباه در اثنای اجرای قاعده فعال ، تراکنش در جریان ، طرد می شود . راه دیگر این است که سیستم به اجرای قاعده پایان دهد ، ولی پایگاه به وضعیت قبل از شروع اجرای قاعده بر گردانده شود و احیاناً اجرای قاعده از سر گرفته شود .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7- سطح اعمال قاعده آیا ( در سیستم های رابطه ای ) قاعده باید در سطح تاپل اعمال شود ( قاعده فعال تاپلی ) یا در سطح حکم ( قاعده فعال حکمی ) ؟ به بیان دیگر آیا قاعده را باید برای هر تاپل اعمال کرد یا برای مجموعه ای از تاپل ها که در اجرای یک حکم دخالت کند . در برخی سیستم ها هر دو امکان و در بعضی دیگر فقط امکان دوم وجود دارد .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مدل کلی – اجرای قاعده فعال 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14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9390" y="4797190"/>
            <a:ext cx="7921100" cy="194427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0271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10"/>
            <a:ext cx="8037986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cs typeface="B Nazanin" pitchFamily="2" charset="-78"/>
              </a:rPr>
              <a:t>ملاحظاتی در طراحی قواعد فعال :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رفتار حجمی قواعد فعال ، مسئله اصلی در طراحی آن ها است . در واقع یک مجموعه قواعد باید سه ویژگی زیر را داشته باشد :</a:t>
            </a:r>
          </a:p>
          <a:p>
            <a:pPr marL="285750" indent="-285750" algn="just" rtl="1">
              <a:lnSpc>
                <a:spcPct val="150000"/>
              </a:lnSpc>
              <a:buFont typeface="Arial" charset="0"/>
              <a:buChar char="•"/>
            </a:pPr>
            <a:r>
              <a:rPr lang="fa-IR" b="1" dirty="0" smtClean="0">
                <a:latin typeface="+mj-lt"/>
                <a:cs typeface="B Nazanin" pitchFamily="2" charset="-78"/>
              </a:rPr>
              <a:t>فرجام ( انجام ) : یک مجموعه قواعد فرجام دارد هر گاه برای هر تراکنش تعریف شده توسط کاربر که سبب رهانش پردازش قواعد می شود ، وقتی که پردازش احتمالاً به فرجام می رسد ، یک وضعیت نهایی برای پایگاه داده ها تولید کند .</a:t>
            </a:r>
          </a:p>
          <a:p>
            <a:pPr marL="285750" indent="-285750" algn="just" rtl="1">
              <a:lnSpc>
                <a:spcPct val="150000"/>
              </a:lnSpc>
              <a:buFont typeface="Arial" charset="0"/>
              <a:buChar char="•"/>
            </a:pPr>
            <a:r>
              <a:rPr lang="fa-IR" b="1" dirty="0" smtClean="0">
                <a:latin typeface="+mj-lt"/>
                <a:cs typeface="B Nazanin" pitchFamily="2" charset="-78"/>
              </a:rPr>
              <a:t>هم جریانی : یک مجموعه قواعد ، ویژگی هم جریانی دارد هر گاه برای هر تراکنش تعریف شده توسط کاربر که سبب رهانش پردازش قواعد می شود ، وقتی که پردازش احتمالاً به فرجام می رسد ، وضعیت پایانی یگانه ای تولید کند که به ترتیب اجرای قواعد بستگی نداشته باشد .</a:t>
            </a:r>
          </a:p>
          <a:p>
            <a:pPr marL="285750" indent="-285750" algn="just" rtl="1">
              <a:lnSpc>
                <a:spcPct val="150000"/>
              </a:lnSpc>
              <a:buFont typeface="Arial" charset="0"/>
              <a:buChar char="•"/>
            </a:pPr>
            <a:r>
              <a:rPr lang="fa-IR" b="1" dirty="0" smtClean="0">
                <a:latin typeface="+mj-lt"/>
                <a:cs typeface="B Nazanin" pitchFamily="2" charset="-78"/>
              </a:rPr>
              <a:t>برینمندی پیدا : یک مجموعه قواعد ، ویژگی برینمندی پیدا دارد هر گاه علاوه بر ویژگی هم جریلنی ، برای هر تراکنش تعریف شده توسط کاربر ، تمام اقدامات قابل روئیت </a:t>
            </a:r>
          </a:p>
          <a:p>
            <a:pPr algn="just" rtl="1">
              <a:lnSpc>
                <a:spcPct val="150000"/>
              </a:lnSpc>
            </a:pPr>
            <a:r>
              <a:rPr lang="fa-IR" b="1" dirty="0">
                <a:latin typeface="+mj-lt"/>
                <a:cs typeface="B Nazanin" pitchFamily="2" charset="-78"/>
              </a:rPr>
              <a:t> </a:t>
            </a:r>
            <a:r>
              <a:rPr lang="fa-IR" b="1" dirty="0" smtClean="0">
                <a:latin typeface="+mj-lt"/>
                <a:cs typeface="B Nazanin" pitchFamily="2" charset="-78"/>
              </a:rPr>
              <a:t>    انجام شده توسط قواعد یکسان باشند .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توجه : در طراحی یک سیستم فعال ، باید حتی الامکان این سه ویژگی مجموعه 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قواعد تامین شوند 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5382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470" y="1340710"/>
            <a:ext cx="77724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 rtl="1"/>
            <a:r>
              <a:rPr lang="fa-IR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Nazanin" pitchFamily="2" charset="-78"/>
              </a:rPr>
              <a:t>فصل پنجم:</a:t>
            </a:r>
          </a:p>
          <a:p>
            <a:pPr algn="r" rtl="1"/>
            <a:endParaRPr lang="fa-IR" sz="6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Nazanin" pitchFamily="2" charset="-78"/>
            </a:endParaRPr>
          </a:p>
          <a:p>
            <a:pPr algn="r"/>
            <a:r>
              <a:rPr lang="fa-IR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Nazanin" pitchFamily="2" charset="-78"/>
              </a:rPr>
              <a:t>  جامعیت پایگاه داده ها و سیستم فعال</a:t>
            </a:r>
            <a:endParaRPr lang="en-US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14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590"/>
            <a:ext cx="8037986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cs typeface="B Nazanin" pitchFamily="2" charset="-78"/>
              </a:rPr>
              <a:t>مراحل اعمال محدودیت ها توسط سیستم فعال :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1</a:t>
            </a:r>
            <a:r>
              <a:rPr lang="fa-IR" sz="1700" b="1" dirty="0" smtClean="0">
                <a:latin typeface="+mj-lt"/>
                <a:cs typeface="B Nazanin" pitchFamily="2" charset="-78"/>
              </a:rPr>
              <a:t>- وارسی محدودیت جامعیتی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2- وارسی سازگاری و افزونگی محدودیت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3- ساده سازی محدودیت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4- روش های اعمال محدودیت های جامعیتی : برای تامین جامعیت پایگاه داده ها ، سیستم باید مرتباً رعایت محدودیت های جامعیتی توسط تراکنش ها را کنترل کند . از لحاظ تئوریک ، دو روش برای کنترل وجود دارد :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الف ) روش کشف : این روش مبتنی بر انجام پسا آزمون ( تست ) پس از اجرای عملیات در پایگاه داده ها است . در این روش ، سیستم ، پس از اجرای تراکنش تغییر دهنده داده ها ، تست می کند آیا محدودیت های جامعیتی رعایت شده اند یا نه . اگر رعایت نشده باشند ، تراکنش </a:t>
            </a:r>
            <a:r>
              <a:rPr lang="en-US" sz="1700" b="1" dirty="0" smtClean="0">
                <a:latin typeface="+mj-lt"/>
                <a:cs typeface="B Nazanin" pitchFamily="2" charset="-78"/>
              </a:rPr>
              <a:t>UNDO</a:t>
            </a:r>
            <a:r>
              <a:rPr lang="fa-IR" sz="1700" b="1" dirty="0" smtClean="0">
                <a:latin typeface="+mj-lt"/>
                <a:cs typeface="B Nazanin" pitchFamily="2" charset="-78"/>
              </a:rPr>
              <a:t>می شود .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ب ) روش پیشگیری : این روش مبتنی است برپیشگیری انجام عملیاتی که محدودیت جامعیتی را رعایت نمی کند . برای این منظور ، سیستم پیش آزمون های لازم را  انجام می دهد تا معلوم شود آیا در صورت اجرای تراکنش محدودیت های جامعیتی رعایت می شوند یا نه ؟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سه تکنیک برای پیشگیری وجود دارد : 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1- تکنیک تحلیل تراکنش  2- تکنیک تغییر پرسش  3- تکنیک فضای کاری تراکنش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5851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00" y="260560"/>
            <a:ext cx="803798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- تکنیک تحلیل تراکنش : در این تکنیک ، تراکنش های بهنگام سازی بطور ایستا تحلیل می شوند ، به این معنا که وضعیت پایگاه داده ها که تراکنش ها روی آن اجرا خواهند شد ، در نظر گرفته نمی شود . به این تکنیک تکنیک وارسی سازگاری تراکنش نیز گفته می شود .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- تکنیک تغییر پرسش : در این تکنیک ، عمل بهنگام سازی پایگاه داده ها چنان تغییر داده می شود که اجرای آن منجر به نقض جامعیت پایگاه داده ها نشود .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معیاب : نمی توان آن را در همه انواع محدودیت ها بکاربرد – خاصیت تجزیه ناپذیری تراکنش را حفظ نمی کند .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- تکنیک فضای کاری تراکنش : در این تکنیک عمل بهنگام سازی که باید روی پایگاه داده ها را انجام شود ، ابتدا در فضای کاری موقت تراکنش انجام می شود ، پس محدودیت های جامعیتی در این فضا کاری ارزیابی می شوند .</a:t>
            </a:r>
          </a:p>
          <a:p>
            <a:pPr algn="just" rtl="1">
              <a:lnSpc>
                <a:spcPct val="150000"/>
              </a:lnSpc>
            </a:pPr>
            <a:r>
              <a:rPr lang="fa-IR" sz="1700" b="1" u="sng" dirty="0" smtClean="0">
                <a:latin typeface="+mj-lt"/>
                <a:cs typeface="B Nazanin" pitchFamily="2" charset="-78"/>
              </a:rPr>
              <a:t>مقایسه دو روش</a:t>
            </a:r>
            <a:r>
              <a:rPr lang="fa-IR" sz="1700" b="1" dirty="0" smtClean="0">
                <a:latin typeface="+mj-lt"/>
                <a:cs typeface="B Nazanin" pitchFamily="2" charset="-78"/>
              </a:rPr>
              <a:t> : روش کشف ، نسبت به روش پیگیری ، پیچیدگی کمتری دارد . زیرا در این روش عمل بهنگام سازی روی پایگاه داده هاانجام می شود.بنابراین سیستم می تواندرعایت 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محدودیت های جامعیتی درعملیات بهنگام سازی راصریحاً وارسی کند ودرصورت لزوم،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ازتکنیک های ترمیم برای </a:t>
            </a:r>
            <a:r>
              <a:rPr lang="en-US" sz="1700" b="1" dirty="0" smtClean="0">
                <a:latin typeface="+mj-lt"/>
                <a:cs typeface="B Nazanin" pitchFamily="2" charset="-78"/>
              </a:rPr>
              <a:t>UNDO</a:t>
            </a:r>
            <a:r>
              <a:rPr lang="fa-IR" sz="1700" b="1" dirty="0" smtClean="0">
                <a:latin typeface="+mj-lt"/>
                <a:cs typeface="B Nazanin" pitchFamily="2" charset="-78"/>
              </a:rPr>
              <a:t> کردن استفاده کند .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اما روش پیگیری نسبت به روش کشف از نظرکارایی معمولاًبهتراستزیرا نیازی به عملیات </a:t>
            </a:r>
            <a:r>
              <a:rPr lang="en-US" sz="1700" b="1" dirty="0" smtClean="0">
                <a:latin typeface="+mj-lt"/>
                <a:cs typeface="B Nazanin" pitchFamily="2" charset="-78"/>
              </a:rPr>
              <a:t>UNDO</a:t>
            </a:r>
            <a:r>
              <a:rPr lang="fa-IR" sz="1700" b="1" dirty="0" smtClean="0">
                <a:latin typeface="+mj-lt"/>
                <a:cs typeface="B Nazanin" pitchFamily="2" charset="-78"/>
              </a:rPr>
              <a:t> 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نیست 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0484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00" y="260560"/>
            <a:ext cx="4797656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cs typeface="B Nazanin" pitchFamily="2" charset="-78"/>
              </a:rPr>
              <a:t>مزایای سیستم فعال :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1- تمرکز قواعد فعالیت ها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2- خودکاری کنترل های معنایی و تامین استقلال دانشی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3- تسهیل نگهداری قواعد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4- تسهیل گسترش قواعد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5- اطمینان عملیاتی بالا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6- افزایش کارایی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7- کاهش حجم برنامه های کاربردی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8- تشخیص سریع بروز رویداد های غیر عادی و اخطار به کاربر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9- تامین سازگاری داده ای بطور کاراتر و مطمئن تر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10- کنترل بهتر و متمرکز خدمات پایشگر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11- مدیریت بهتر کار روند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12- تسهیل عملیات بهنگام سازی منتشر شونده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13- اعمال کاراتر ضوابط و قواعد ایمنی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 smtClean="0">
                <a:latin typeface="+mj-lt"/>
                <a:cs typeface="B Nazanin" pitchFamily="2" charset="-78"/>
              </a:rPr>
              <a:t>14- تسهیل در تولید فایل های ثبت ( رویداد نگاری 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5356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00" y="620610"/>
            <a:ext cx="8037986" cy="545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روش های بهبود کارایی سیستم فعال : برای بهبود کارایی سیستم فعال ، تکنیک هایی ایجاد شده است . این تکنیک ها بطور کلی مبتنی بر سه روش اند :</a:t>
            </a:r>
          </a:p>
          <a:p>
            <a:pPr marL="285750" indent="-285750" algn="just" rtl="1">
              <a:lnSpc>
                <a:spcPct val="150000"/>
              </a:lnSpc>
              <a:buFont typeface="Arial" charset="0"/>
              <a:buChar char="•"/>
            </a:pPr>
            <a:r>
              <a:rPr lang="fa-IR" b="1" dirty="0" smtClean="0">
                <a:latin typeface="+mj-lt"/>
                <a:cs typeface="B Nazanin" pitchFamily="2" charset="-78"/>
              </a:rPr>
              <a:t>روش ایجاد افزونگی : در این روش ، با ایجاد داده های افزونه ( تکراری ) ، کارایی سیستم فعال افزایش داده می شود . ایجاد شاخص های لازم روی صفحات ، ذخیره سازی می نیمم ، ماکزیمم و میانگین مقادیر میدان ها و ... از جمله تدابیری است که در این روش بکار می رود .</a:t>
            </a:r>
          </a:p>
          <a:p>
            <a:pPr marL="285750" indent="-285750" algn="just" rtl="1">
              <a:lnSpc>
                <a:spcPct val="150000"/>
              </a:lnSpc>
              <a:buFont typeface="Arial" charset="0"/>
              <a:buChar char="•"/>
            </a:pPr>
            <a:r>
              <a:rPr lang="fa-IR" b="1" dirty="0" smtClean="0">
                <a:latin typeface="+mj-lt"/>
                <a:cs typeface="B Nazanin" pitchFamily="2" charset="-78"/>
              </a:rPr>
              <a:t>روش الگوریتم های ویژه : علاوه بر مکانیسم اعمال محدودیت های جامعیتی ، می توان برای اعمال برخی از محدودیت های خاص ، از الگوریتم های ویژه ای در سیستم فعال استفاده کرد : به عنوان مثال برای اعمال برخی محدودیت های ساختاری در مدل رابطه ای مثل محدودیت میدانی با محدودیت ارجاعی و محدودیت یکتایی کلید ، می توان الگوریتم های ویژه ای را طراحی و پیاده سازی کرد .</a:t>
            </a:r>
          </a:p>
          <a:p>
            <a:pPr marL="285750" indent="-285750" algn="just" rtl="1">
              <a:lnSpc>
                <a:spcPct val="150000"/>
              </a:lnSpc>
              <a:buFont typeface="Arial" charset="0"/>
              <a:buChar char="•"/>
            </a:pPr>
            <a:r>
              <a:rPr lang="fa-IR" b="1" dirty="0" smtClean="0">
                <a:latin typeface="+mj-lt"/>
                <a:cs typeface="B Nazanin" pitchFamily="2" charset="-78"/>
              </a:rPr>
              <a:t>روش استفاده از سخت افزار ویژه : به عنوان مثال فیلتر های پایگاهی که در </a:t>
            </a:r>
          </a:p>
          <a:p>
            <a:pPr algn="just" rtl="1">
              <a:lnSpc>
                <a:spcPct val="150000"/>
              </a:lnSpc>
            </a:pPr>
            <a:r>
              <a:rPr lang="fa-IR" b="1" dirty="0">
                <a:latin typeface="+mj-lt"/>
                <a:cs typeface="B Nazanin" pitchFamily="2" charset="-78"/>
              </a:rPr>
              <a:t> </a:t>
            </a:r>
            <a:r>
              <a:rPr lang="fa-IR" b="1" dirty="0" smtClean="0">
                <a:latin typeface="+mj-lt"/>
                <a:cs typeface="B Nazanin" pitchFamily="2" charset="-78"/>
              </a:rPr>
              <a:t>     عملیات</a:t>
            </a:r>
            <a:r>
              <a:rPr lang="en-US" b="1" dirty="0" smtClean="0">
                <a:latin typeface="+mj-lt"/>
                <a:cs typeface="B Nazanin" pitchFamily="2" charset="-78"/>
              </a:rPr>
              <a:t>I/O</a:t>
            </a:r>
            <a:r>
              <a:rPr lang="fa-IR" b="1" dirty="0" smtClean="0">
                <a:latin typeface="+mj-lt"/>
                <a:cs typeface="B Nazanin" pitchFamily="2" charset="-78"/>
              </a:rPr>
              <a:t> و یا عملیات پیوند رابطه ها بکار می رود را می توان برای افزایش </a:t>
            </a:r>
          </a:p>
          <a:p>
            <a:pPr algn="just" rtl="1">
              <a:lnSpc>
                <a:spcPct val="150000"/>
              </a:lnSpc>
            </a:pPr>
            <a:r>
              <a:rPr lang="fa-IR" b="1">
                <a:latin typeface="+mj-lt"/>
                <a:cs typeface="B Nazanin" pitchFamily="2" charset="-78"/>
              </a:rPr>
              <a:t> </a:t>
            </a:r>
            <a:r>
              <a:rPr lang="fa-IR" b="1" smtClean="0">
                <a:latin typeface="+mj-lt"/>
                <a:cs typeface="B Nazanin" pitchFamily="2" charset="-78"/>
              </a:rPr>
              <a:t>     کارایی </a:t>
            </a:r>
            <a:r>
              <a:rPr lang="fa-IR" b="1" dirty="0" smtClean="0">
                <a:latin typeface="+mj-lt"/>
                <a:cs typeface="B Nazanin" pitchFamily="2" charset="-78"/>
              </a:rPr>
              <a:t>در اعمال محدودیت های جامعیتی نیز بکار برد 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2797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534" y="588517"/>
            <a:ext cx="80379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cs typeface="B Nazanin" pitchFamily="2" charset="-78"/>
              </a:rPr>
              <a:t>رهانا :</a:t>
            </a: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latin typeface="+mj-lt"/>
                <a:cs typeface="B Nazanin" pitchFamily="2" charset="-78"/>
              </a:rPr>
              <a:t>تعریف : مکانسیمی است برای پیاده سازی قاعده فعال و بر اساس همان مدل </a:t>
            </a:r>
            <a:r>
              <a:rPr lang="en-US" sz="2000" b="1" dirty="0" smtClean="0">
                <a:latin typeface="+mj-lt"/>
                <a:cs typeface="B Nazanin" pitchFamily="2" charset="-78"/>
              </a:rPr>
              <a:t>CA</a:t>
            </a:r>
            <a:r>
              <a:rPr lang="fa-IR" sz="2000" b="1" dirty="0" smtClean="0">
                <a:latin typeface="+mj-lt"/>
                <a:cs typeface="B Nazanin" pitchFamily="2" charset="-78"/>
              </a:rPr>
              <a:t> ، در سیستم های رابطه ای ارائه شده است . رهانا یک رویه ذخیره شده است که در واکنش به یک تغییر مشخص در پایگاه داده ها ، توسط سیستم فرا خوانده می شود .</a:t>
            </a: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latin typeface="+mj-lt"/>
                <a:cs typeface="B Nazanin" pitchFamily="2" charset="-78"/>
              </a:rPr>
              <a:t>وجود رهانا یا عنصر فعال دیگر در شمای پایگاه داده ها می تواند روی اجرای تراکنش تاثیر بگذارد .</a:t>
            </a: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latin typeface="+mj-lt"/>
                <a:cs typeface="B Nazanin" pitchFamily="2" charset="-78"/>
              </a:rPr>
              <a:t>مزایای رهانا :</a:t>
            </a:r>
          </a:p>
          <a:p>
            <a:pPr marL="342900" indent="-342900" algn="just" rtl="1">
              <a:lnSpc>
                <a:spcPct val="150000"/>
              </a:lnSpc>
              <a:buFont typeface="Arial" charset="0"/>
              <a:buChar char="•"/>
            </a:pPr>
            <a:r>
              <a:rPr lang="fa-IR" sz="2000" b="1" dirty="0" smtClean="0">
                <a:latin typeface="+mj-lt"/>
                <a:cs typeface="B Nazanin" pitchFamily="2" charset="-78"/>
              </a:rPr>
              <a:t>اجرا آن تحت کنترل متمرکز است ( سیستم یا مدیر پایگاه داده ها )</a:t>
            </a:r>
          </a:p>
          <a:p>
            <a:pPr marL="285750" indent="-285750" algn="just" rtl="1">
              <a:lnSpc>
                <a:spcPct val="150000"/>
              </a:lnSpc>
              <a:buFont typeface="Arial" charset="0"/>
              <a:buChar char="•"/>
            </a:pPr>
            <a:r>
              <a:rPr lang="fa-IR" sz="2000" b="1" dirty="0" smtClean="0">
                <a:latin typeface="+mj-lt"/>
                <a:cs typeface="B Nazanin" pitchFamily="2" charset="-78"/>
              </a:rPr>
              <a:t>نیازی به اعمال محدودیت ها در برنامه کاربردی نیست .</a:t>
            </a:r>
          </a:p>
          <a:p>
            <a:pPr marL="285750" indent="-285750" algn="just" rtl="1">
              <a:lnSpc>
                <a:spcPct val="150000"/>
              </a:lnSpc>
              <a:buFont typeface="Arial" charset="0"/>
              <a:buChar char="•"/>
            </a:pPr>
            <a:r>
              <a:rPr lang="fa-IR" sz="2000" b="1" dirty="0" smtClean="0">
                <a:latin typeface="+mj-lt"/>
                <a:cs typeface="B Nazanin" pitchFamily="2" charset="-78"/>
              </a:rPr>
              <a:t>در معماری پایگاهی مستری / خدمتگذار و بطور کلی در مماری پایگاه </a:t>
            </a:r>
          </a:p>
          <a:p>
            <a:pPr algn="just" rtl="1">
              <a:lnSpc>
                <a:spcPct val="150000"/>
              </a:lnSpc>
            </a:pPr>
            <a:r>
              <a:rPr lang="fa-IR" sz="2000" b="1" dirty="0">
                <a:latin typeface="+mj-lt"/>
                <a:cs typeface="B Nazanin" pitchFamily="2" charset="-78"/>
              </a:rPr>
              <a:t> </a:t>
            </a:r>
            <a:r>
              <a:rPr lang="fa-IR" sz="2000" b="1" dirty="0" smtClean="0">
                <a:latin typeface="+mj-lt"/>
                <a:cs typeface="B Nazanin" pitchFamily="2" charset="-78"/>
              </a:rPr>
              <a:t>   داده های توزیع شده بسیار سودند است .</a:t>
            </a:r>
            <a:endParaRPr lang="fa-IR" b="1" dirty="0" smtClean="0">
              <a:latin typeface="+mj-lt"/>
              <a:cs typeface="B Nazanin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3499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4530"/>
            <a:ext cx="803798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cs typeface="B Nazanin" pitchFamily="2" charset="-78"/>
              </a:rPr>
              <a:t>کاربرد های رهانا :</a:t>
            </a: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latin typeface="+mj-lt"/>
                <a:cs typeface="B Nazanin" pitchFamily="2" charset="-78"/>
              </a:rPr>
              <a:t>1- اعمال محدودیت های جامعیتی</a:t>
            </a: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latin typeface="+mj-lt"/>
                <a:cs typeface="B Nazanin" pitchFamily="2" charset="-78"/>
              </a:rPr>
              <a:t>2- اعمال قواعد ایمنی مبتنی بر مقادیر </a:t>
            </a: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latin typeface="+mj-lt"/>
                <a:cs typeface="B Nazanin" pitchFamily="2" charset="-78"/>
              </a:rPr>
              <a:t>3- درج رکورد ها در فایل ثبت			کاربرد های داخلی </a:t>
            </a: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latin typeface="+mj-lt"/>
                <a:cs typeface="B Nazanin" pitchFamily="2" charset="-78"/>
              </a:rPr>
              <a:t>4- بهنگام سازی منتشر شونده</a:t>
            </a: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latin typeface="+mj-lt"/>
                <a:cs typeface="B Nazanin" pitchFamily="2" charset="-78"/>
              </a:rPr>
              <a:t>5- ساختن ( و ذخیره کردن ) دید کاربر</a:t>
            </a: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latin typeface="+mj-lt"/>
                <a:cs typeface="B Nazanin" pitchFamily="2" charset="-78"/>
              </a:rPr>
              <a:t>6- اعمال قواعد فعالیت های محیط کاری		کاربرد های خارجی</a:t>
            </a: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latin typeface="+mj-lt"/>
                <a:cs typeface="B Nazanin" pitchFamily="2" charset="-78"/>
              </a:rPr>
              <a:t>7- اعمال قواعد مدیریت کار روند </a:t>
            </a:r>
          </a:p>
          <a:p>
            <a:pPr algn="just" rtl="1">
              <a:lnSpc>
                <a:spcPct val="150000"/>
              </a:lnSpc>
            </a:pPr>
            <a:endParaRPr lang="fa-IR" sz="2000" b="1" dirty="0">
              <a:latin typeface="+mj-lt"/>
              <a:cs typeface="B Nazanin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22</a:t>
            </a:r>
            <a:endParaRPr lang="en-US" dirty="0"/>
          </a:p>
        </p:txBody>
      </p:sp>
      <p:sp>
        <p:nvSpPr>
          <p:cNvPr id="3" name="Left Brace 2"/>
          <p:cNvSpPr/>
          <p:nvPr/>
        </p:nvSpPr>
        <p:spPr>
          <a:xfrm>
            <a:off x="4139940" y="1143335"/>
            <a:ext cx="432060" cy="1997625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/>
          <p:cNvSpPr/>
          <p:nvPr/>
        </p:nvSpPr>
        <p:spPr>
          <a:xfrm>
            <a:off x="4139940" y="3212970"/>
            <a:ext cx="360050" cy="753653"/>
          </a:xfrm>
          <a:prstGeom prst="leftBrace">
            <a:avLst>
              <a:gd name="adj1" fmla="val 8333"/>
              <a:gd name="adj2" fmla="val 3008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7430" y="3933070"/>
            <a:ext cx="7680960" cy="28346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7359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80" y="78683"/>
            <a:ext cx="82811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8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cs typeface="B Nazanin" pitchFamily="2" charset="-78"/>
              </a:rPr>
              <a:t>مشکلات رهانا :</a:t>
            </a:r>
          </a:p>
          <a:p>
            <a:pPr marL="285750" indent="-285750" algn="just" rtl="1">
              <a:lnSpc>
                <a:spcPct val="200000"/>
              </a:lnSpc>
              <a:buFont typeface="Arial" charset="0"/>
              <a:buChar char="•"/>
            </a:pPr>
            <a:r>
              <a:rPr lang="fa-IR" sz="2000" b="1" dirty="0" smtClean="0">
                <a:latin typeface="+mj-lt"/>
                <a:cs typeface="B Nazanin" pitchFamily="2" charset="-78"/>
              </a:rPr>
              <a:t>وجود رهانای بازگشتی،یعنی نوعی رهانا که اجرای اقدام آن منجر به فعال کردن خود رهانا می شود.</a:t>
            </a:r>
          </a:p>
          <a:p>
            <a:pPr marL="285750" indent="-285750" algn="just" rtl="1">
              <a:lnSpc>
                <a:spcPct val="200000"/>
              </a:lnSpc>
              <a:buFont typeface="Arial" charset="0"/>
              <a:buChar char="•"/>
            </a:pPr>
            <a:r>
              <a:rPr lang="fa-IR" sz="2000" b="1" dirty="0" smtClean="0">
                <a:latin typeface="+mj-lt"/>
                <a:cs typeface="B Nazanin" pitchFamily="2" charset="-78"/>
              </a:rPr>
              <a:t>ترتیب غیرقابل پیش بینی برای اجرای رهاناهاوقتی که مجموعه ای از رهانا باید اجرا شوند .</a:t>
            </a:r>
          </a:p>
          <a:p>
            <a:pPr marL="285750" indent="-285750" algn="just" rtl="1">
              <a:lnSpc>
                <a:spcPct val="200000"/>
              </a:lnSpc>
              <a:buFont typeface="Arial" charset="0"/>
              <a:buChar char="•"/>
            </a:pPr>
            <a:r>
              <a:rPr lang="fa-IR" sz="2000" b="1" dirty="0" smtClean="0">
                <a:latin typeface="+mj-lt"/>
                <a:cs typeface="B Nazanin" pitchFamily="2" charset="-78"/>
              </a:rPr>
              <a:t>وجود زنجیره رهاناها، یعنی اجرای یک رهانا سبب اجرا رهانای دیگری می شود </a:t>
            </a:r>
          </a:p>
          <a:p>
            <a:pPr marL="285750" indent="-285750" algn="just" rtl="1">
              <a:lnSpc>
                <a:spcPct val="200000"/>
              </a:lnSpc>
              <a:buFont typeface="Arial" charset="0"/>
              <a:buChar char="•"/>
            </a:pPr>
            <a:r>
              <a:rPr lang="fa-IR" sz="2000" b="1" dirty="0" smtClean="0">
                <a:latin typeface="+mj-lt"/>
                <a:cs typeface="B Nazanin" pitchFamily="2" charset="-78"/>
              </a:rPr>
              <a:t>بعضی مشکلات تکنیکی دیگر در پیاده سازی این مکانیسم</a:t>
            </a:r>
          </a:p>
          <a:p>
            <a:pPr algn="just" rtl="1">
              <a:lnSpc>
                <a:spcPct val="200000"/>
              </a:lnSpc>
            </a:pPr>
            <a:r>
              <a:rPr lang="fa-IR" sz="2000" b="1" dirty="0" smtClean="0">
                <a:latin typeface="+mj-lt"/>
                <a:cs typeface="B Nazanin" pitchFamily="2" charset="-78"/>
              </a:rPr>
              <a:t>با توجه به این مشکلات ، پایگاه استفاده از تکنیک معرفی محدودیت جامعیتی به جای استفاده از رهانا، توصیه می شود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4932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410" y="143414"/>
            <a:ext cx="77770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کمبود های </a:t>
            </a:r>
            <a:r>
              <a:rPr lang="fa-IR" sz="2400" b="1" dirty="0">
                <a:cs typeface="B Nazanin" pitchFamily="2" charset="-78"/>
              </a:rPr>
              <a:t>رهانا در سیستم های رابطه ای :</a:t>
            </a:r>
          </a:p>
          <a:p>
            <a:pPr marL="285750" indent="-285750" algn="just" rtl="1">
              <a:lnSpc>
                <a:spcPct val="200000"/>
              </a:lnSpc>
              <a:buFont typeface="Arial" charset="0"/>
              <a:buChar char="•"/>
            </a:pPr>
            <a:r>
              <a:rPr lang="fa-IR" b="1" dirty="0">
                <a:cs typeface="B Nazanin" pitchFamily="2" charset="-78"/>
              </a:rPr>
              <a:t>امکان تعریف داده های پیچیده وجود ندارد </a:t>
            </a:r>
          </a:p>
          <a:p>
            <a:pPr marL="285750" indent="-285750" algn="just" rtl="1">
              <a:lnSpc>
                <a:spcPct val="200000"/>
              </a:lnSpc>
              <a:buFont typeface="Arial" charset="0"/>
              <a:buChar char="•"/>
            </a:pPr>
            <a:r>
              <a:rPr lang="fa-IR" b="1" dirty="0">
                <a:cs typeface="B Nazanin" pitchFamily="2" charset="-78"/>
              </a:rPr>
              <a:t>دستیابی مستقیم به زبان </a:t>
            </a:r>
            <a:r>
              <a:rPr lang="en-US" b="1" dirty="0">
                <a:cs typeface="B Nazanin" pitchFamily="2" charset="-78"/>
              </a:rPr>
              <a:t>C</a:t>
            </a:r>
            <a:r>
              <a:rPr lang="fa-IR" b="1" dirty="0">
                <a:cs typeface="B Nazanin" pitchFamily="2" charset="-78"/>
              </a:rPr>
              <a:t> یا سایر زبان ها و یا به سیستم عامل زیرین امکان پذیر نیست .</a:t>
            </a:r>
          </a:p>
          <a:p>
            <a:pPr marL="285750" indent="-285750" algn="just" rtl="1">
              <a:lnSpc>
                <a:spcPct val="200000"/>
              </a:lnSpc>
              <a:buFont typeface="Arial" charset="0"/>
              <a:buChar char="•"/>
            </a:pPr>
            <a:r>
              <a:rPr lang="fa-IR" b="1" dirty="0">
                <a:cs typeface="B Nazanin" pitchFamily="2" charset="-78"/>
              </a:rPr>
              <a:t>تنها مقادیر اتوماتیک را می توان به عنوان پارامتربه رویه ذخیره شده داد .</a:t>
            </a:r>
          </a:p>
          <a:p>
            <a:pPr marL="285750" indent="-285750" algn="just" rtl="1">
              <a:lnSpc>
                <a:spcPct val="200000"/>
              </a:lnSpc>
              <a:buFont typeface="Arial" charset="0"/>
              <a:buChar char="•"/>
            </a:pPr>
            <a:r>
              <a:rPr lang="fa-IR" b="1" dirty="0">
                <a:cs typeface="B Nazanin" pitchFamily="2" charset="-78"/>
              </a:rPr>
              <a:t>یک رهانا را نمی توان روی بیش از یک رابطه ( جدول ) اعمال کرد .</a:t>
            </a:r>
          </a:p>
          <a:p>
            <a:pPr marL="285750" indent="-285750" algn="just" rtl="1">
              <a:lnSpc>
                <a:spcPct val="200000"/>
              </a:lnSpc>
              <a:buFont typeface="Arial" charset="0"/>
              <a:buChar char="•"/>
            </a:pPr>
            <a:r>
              <a:rPr lang="fa-IR" b="1" dirty="0">
                <a:cs typeface="B Nazanin" pitchFamily="2" charset="-78"/>
              </a:rPr>
              <a:t>اگر روی یک رابطه،رهانای جدیدی با همان عملیات که در رهانای قبلی وجود</a:t>
            </a:r>
          </a:p>
          <a:p>
            <a:pPr algn="just" rtl="1">
              <a:lnSpc>
                <a:spcPct val="200000"/>
              </a:lnSpc>
            </a:pPr>
            <a:r>
              <a:rPr lang="fa-IR" b="1" dirty="0">
                <a:cs typeface="B Nazanin" pitchFamily="2" charset="-78"/>
              </a:rPr>
              <a:t>     دارد ، تعریف شود ، رهانای قبلی جایگزین می شود و اخطاری هم داده نمی شود .</a:t>
            </a:r>
          </a:p>
          <a:p>
            <a:pPr marL="285750" indent="-285750" algn="just" rtl="1">
              <a:lnSpc>
                <a:spcPct val="200000"/>
              </a:lnSpc>
              <a:buFont typeface="Arial" charset="0"/>
              <a:buChar char="•"/>
            </a:pPr>
            <a:r>
              <a:rPr lang="fa-IR" b="1" dirty="0">
                <a:cs typeface="B Nazanin" pitchFamily="2" charset="-78"/>
              </a:rPr>
              <a:t>رویداد نمی تواند نامدار باشد و دوباره بکار برده شود .</a:t>
            </a:r>
          </a:p>
          <a:p>
            <a:pPr marL="285750" indent="-285750" algn="just" rtl="1">
              <a:lnSpc>
                <a:spcPct val="200000"/>
              </a:lnSpc>
              <a:buFont typeface="Arial" charset="0"/>
              <a:buChar char="•"/>
            </a:pPr>
            <a:r>
              <a:rPr lang="fa-IR" b="1" dirty="0">
                <a:cs typeface="B Nazanin" pitchFamily="2" charset="-78"/>
              </a:rPr>
              <a:t>امکان تعریف رویداد مرکب وجود ندارد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1996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3361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49204" y="1851645"/>
            <a:ext cx="389241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6600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پایان</a:t>
            </a:r>
            <a:endParaRPr lang="en-US" sz="16600" b="0" cap="none" spc="0" dirty="0">
              <a:ln w="76200" cmpd="sng">
                <a:solidFill>
                  <a:schemeClr val="tx1"/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667780" y="6443390"/>
            <a:ext cx="4280550" cy="36576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اسلایدهای پایگاه داده پیشرفته دکتر مرجان عبدیزدان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A4750F77-92ED-46CB-8313-0E504B9EA56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5420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80" y="260560"/>
            <a:ext cx="803798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cs typeface="B Nazanin" pitchFamily="2" charset="-78"/>
              </a:rPr>
              <a:t>تعریف جامعیت :</a:t>
            </a:r>
          </a:p>
          <a:p>
            <a:pPr algn="just" rtl="1">
              <a:lnSpc>
                <a:spcPct val="150000"/>
              </a:lnSpc>
            </a:pPr>
            <a:r>
              <a:rPr lang="fa-IR" sz="1600" b="1" dirty="0" smtClean="0">
                <a:latin typeface="+mj-lt"/>
                <a:cs typeface="B Nazanin" pitchFamily="2" charset="-78"/>
              </a:rPr>
              <a:t>جامعیت ( تمامیت ) پایگاه داده ها یعنی صحت و دقت داده های ذخیره شده در پایگاه داده ها .</a:t>
            </a:r>
          </a:p>
          <a:p>
            <a:pPr algn="just" rtl="1">
              <a:lnSpc>
                <a:spcPct val="150000"/>
              </a:lnSpc>
            </a:pPr>
            <a:r>
              <a:rPr lang="fa-IR" sz="1600" b="1" dirty="0" smtClean="0">
                <a:latin typeface="+mj-lt"/>
                <a:cs typeface="B Nazanin" pitchFamily="2" charset="-78"/>
              </a:rPr>
              <a:t> می توان جمعیت پایگاه داده ها را اعتبار و کامل داده های ذخیره شده نیز دانست .</a:t>
            </a:r>
          </a:p>
          <a:p>
            <a:pPr algn="ctr" rtl="1">
              <a:lnSpc>
                <a:spcPct val="150000"/>
              </a:lnSpc>
            </a:pPr>
            <a:r>
              <a:rPr lang="fa-IR" sz="1600" b="1" dirty="0" smtClean="0">
                <a:latin typeface="+mj-lt"/>
                <a:cs typeface="B Nazanin" pitchFamily="2" charset="-78"/>
              </a:rPr>
              <a:t>کامل بودن </a:t>
            </a:r>
            <a:r>
              <a:rPr lang="en-US" sz="1600" b="1" dirty="0" smtClean="0">
                <a:latin typeface="+mj-lt"/>
                <a:cs typeface="B Nazanin" pitchFamily="2" charset="-78"/>
              </a:rPr>
              <a:t>+</a:t>
            </a:r>
            <a:r>
              <a:rPr lang="fa-IR" sz="1600" b="1" dirty="0" smtClean="0">
                <a:latin typeface="+mj-lt"/>
                <a:cs typeface="B Nazanin" pitchFamily="2" charset="-78"/>
              </a:rPr>
              <a:t> اعتبار </a:t>
            </a:r>
            <a:r>
              <a:rPr lang="en-US" sz="1600" b="1" dirty="0" smtClean="0">
                <a:latin typeface="+mj-lt"/>
                <a:cs typeface="B Nazanin" pitchFamily="2" charset="-78"/>
              </a:rPr>
              <a:t>=</a:t>
            </a:r>
            <a:r>
              <a:rPr lang="fa-IR" sz="1600" b="1" dirty="0" smtClean="0">
                <a:latin typeface="+mj-lt"/>
                <a:cs typeface="B Nazanin" pitchFamily="2" charset="-78"/>
              </a:rPr>
              <a:t> جامعیت</a:t>
            </a:r>
            <a:endParaRPr lang="fa-IR" sz="1600" b="1" dirty="0">
              <a:latin typeface="+mj-lt"/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1600" b="1" dirty="0" smtClean="0">
                <a:latin typeface="+mj-lt"/>
                <a:cs typeface="B Nazanin" pitchFamily="2" charset="-78"/>
              </a:rPr>
              <a:t>کامل بودن : یعنی پایگاه حاوی تمام حقایق ( واقعیات ) راجع به فرد جهان واقع باشد .</a:t>
            </a:r>
          </a:p>
          <a:p>
            <a:pPr algn="just" rtl="1">
              <a:lnSpc>
                <a:spcPct val="150000"/>
              </a:lnSpc>
            </a:pPr>
            <a:r>
              <a:rPr lang="fa-IR" sz="1600" b="1" dirty="0" smtClean="0">
                <a:latin typeface="+mj-lt"/>
                <a:cs typeface="B Nazanin" pitchFamily="2" charset="-78"/>
              </a:rPr>
              <a:t>اعتبار: یعنی پایگاه حاوی چیزی حز حقایق نباشد به بیان دیگر همیشه حاوی گزاره های درست باشد .</a:t>
            </a:r>
          </a:p>
          <a:p>
            <a:pPr algn="just" rtl="1">
              <a:lnSpc>
                <a:spcPct val="150000"/>
              </a:lnSpc>
            </a:pPr>
            <a:r>
              <a:rPr lang="fa-IR" sz="1600" b="1" dirty="0" smtClean="0">
                <a:latin typeface="+mj-lt"/>
                <a:cs typeface="B Nazanin" pitchFamily="2" charset="-78"/>
              </a:rPr>
              <a:t>عوامل نقض جامعیت :</a:t>
            </a:r>
          </a:p>
          <a:p>
            <a:pPr marL="285750" indent="-285750" algn="just" rtl="1">
              <a:lnSpc>
                <a:spcPct val="150000"/>
              </a:lnSpc>
              <a:buFont typeface="Arial" charset="0"/>
              <a:buChar char="•"/>
            </a:pPr>
            <a:r>
              <a:rPr lang="fa-IR" sz="1600" b="1" dirty="0" smtClean="0">
                <a:latin typeface="+mj-lt"/>
                <a:cs typeface="B Nazanin" pitchFamily="2" charset="-78"/>
              </a:rPr>
              <a:t>اشتباه در برنامه های کاربردی</a:t>
            </a:r>
          </a:p>
          <a:p>
            <a:pPr marL="285750" indent="-285750" algn="just" rtl="1">
              <a:lnSpc>
                <a:spcPct val="150000"/>
              </a:lnSpc>
              <a:buFont typeface="Arial" charset="0"/>
              <a:buChar char="•"/>
            </a:pPr>
            <a:r>
              <a:rPr lang="fa-IR" sz="1600" b="1" dirty="0" smtClean="0">
                <a:latin typeface="+mj-lt"/>
                <a:cs typeface="B Nazanin" pitchFamily="2" charset="-78"/>
              </a:rPr>
              <a:t>اشتباه در وارد کردن داده ها</a:t>
            </a:r>
          </a:p>
          <a:p>
            <a:pPr marL="285750" indent="-285750" algn="just" rtl="1">
              <a:lnSpc>
                <a:spcPct val="150000"/>
              </a:lnSpc>
              <a:buFont typeface="Arial" charset="0"/>
              <a:buChar char="•"/>
            </a:pPr>
            <a:r>
              <a:rPr lang="fa-IR" sz="1600" b="1" dirty="0" smtClean="0">
                <a:latin typeface="+mj-lt"/>
                <a:cs typeface="B Nazanin" pitchFamily="2" charset="-78"/>
              </a:rPr>
              <a:t>مواردکنترل نشده تراکنش ها</a:t>
            </a:r>
          </a:p>
          <a:p>
            <a:pPr marL="285750" indent="-285750" algn="just" rtl="1">
              <a:lnSpc>
                <a:spcPct val="150000"/>
              </a:lnSpc>
              <a:buFont typeface="Arial" charset="0"/>
              <a:buChar char="•"/>
            </a:pPr>
            <a:r>
              <a:rPr lang="fa-IR" sz="1600" b="1" dirty="0" smtClean="0">
                <a:latin typeface="+mj-lt"/>
                <a:cs typeface="B Nazanin" pitchFamily="2" charset="-78"/>
              </a:rPr>
              <a:t>وجود افزونگی کنترل نشده</a:t>
            </a:r>
          </a:p>
          <a:p>
            <a:pPr marL="285750" indent="-285750" algn="just" rtl="1">
              <a:lnSpc>
                <a:spcPct val="150000"/>
              </a:lnSpc>
              <a:buFont typeface="Arial" charset="0"/>
              <a:buChar char="•"/>
            </a:pPr>
            <a:r>
              <a:rPr lang="fa-IR" sz="1600" b="1" dirty="0" smtClean="0">
                <a:latin typeface="+mj-lt"/>
                <a:cs typeface="B Nazanin" pitchFamily="2" charset="-78"/>
              </a:rPr>
              <a:t>اشتباه در یک تراکنش</a:t>
            </a:r>
          </a:p>
          <a:p>
            <a:pPr marL="285750" indent="-285750" algn="just" rtl="1">
              <a:lnSpc>
                <a:spcPct val="150000"/>
              </a:lnSpc>
              <a:buFont typeface="Arial" charset="0"/>
              <a:buChar char="•"/>
            </a:pPr>
            <a:r>
              <a:rPr lang="fa-IR" sz="1600" b="1" dirty="0" smtClean="0">
                <a:latin typeface="+mj-lt"/>
                <a:cs typeface="B Nazanin" pitchFamily="2" charset="-78"/>
              </a:rPr>
              <a:t>نقص های نرم افزاری و سخت افزاری</a:t>
            </a:r>
          </a:p>
          <a:p>
            <a:pPr algn="just" rtl="1">
              <a:lnSpc>
                <a:spcPct val="150000"/>
              </a:lnSpc>
            </a:pPr>
            <a:r>
              <a:rPr lang="fa-IR" sz="1600" b="1" u="sng" dirty="0" smtClean="0">
                <a:latin typeface="+mj-lt"/>
                <a:cs typeface="B Nazanin" pitchFamily="2" charset="-78"/>
              </a:rPr>
              <a:t>عامل اصلی در نقص جامعیت پایگاه داده ها :</a:t>
            </a:r>
            <a:r>
              <a:rPr lang="fa-IR" sz="1600" b="1" dirty="0" smtClean="0">
                <a:latin typeface="+mj-lt"/>
                <a:cs typeface="B Nazanin" pitchFamily="2" charset="-78"/>
              </a:rPr>
              <a:t> اشتباهات معنایی ( سمنتیک ) هستند که خود از </a:t>
            </a:r>
          </a:p>
          <a:p>
            <a:pPr algn="just" rtl="1">
              <a:lnSpc>
                <a:spcPct val="150000"/>
              </a:lnSpc>
            </a:pPr>
            <a:r>
              <a:rPr lang="fa-IR" sz="1600" b="1" dirty="0" smtClean="0">
                <a:latin typeface="+mj-lt"/>
                <a:cs typeface="B Nazanin" pitchFamily="2" charset="-78"/>
              </a:rPr>
              <a:t>عدم دقت کاربران و یا نبود شناخت کافی از قواعد و محدودیت های معنایی فرد جهان واقع و عدم </a:t>
            </a:r>
          </a:p>
          <a:p>
            <a:pPr algn="just" rtl="1">
              <a:lnSpc>
                <a:spcPct val="150000"/>
              </a:lnSpc>
            </a:pPr>
            <a:r>
              <a:rPr lang="fa-IR" sz="1600" b="1" dirty="0" smtClean="0">
                <a:latin typeface="+mj-lt"/>
                <a:cs typeface="B Nazanin" pitchFamily="2" charset="-78"/>
              </a:rPr>
              <a:t>اعمال آن ها ناشی می شود 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1766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514" y="260560"/>
            <a:ext cx="8037986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cs typeface="B Nazanin" pitchFamily="2" charset="-78"/>
              </a:rPr>
              <a:t>مسئولیت کنترل جامعیت :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محدودیت های جامیتی باید به نحوی اعمال شوند . این کار بر عهده کیست ؟ سه پاسخ برای این سوال متصور است :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1- طرح برنامه های کاربردی : در این حالت ، کنترل جامعیت از اطمینان و انسجام لازم برخوردار نیست . بعلاوه اگر برخی از محدودیت های جامعیتی تغییر کنند ، برنامه ها باید متناسباً اصلاح شوند .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2- طراح تراکنش ها : در این صورت هر تراکنش باید از لحاظ رعایت محدودیت ها و اعمال آن ها صحیح می باشد :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3- سیستم مدیریت پایگاه داده ها : در این صورت تراکنش های دلخواه کاربران می توانند روی سیستم اجرا شوند .جامعیت پایگاه بر اساس مجموعه ای از محدودیت های به دقت تعریف شده ، تضمین می شود . این روش ماهیتاً مبتنی برکنترل متمرکز است و عیبش این است که انعطاف پذیری آن ها ممکن است کاهش یابد . 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انتخاب یکی از این سه روس به عواملی بستگی دارد : از جمله کاربردی که پایگاه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داده ها برای آن طراحی و ایجاد شده ، ماهیت پردازش ها در برنامه کاربردی ، کارایی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مورد انتظار از سیستم ، ماهیت داده های محیط ، قابلیت های </a:t>
            </a:r>
            <a:r>
              <a:rPr lang="en-US" b="1" dirty="0" smtClean="0">
                <a:latin typeface="+mj-lt"/>
                <a:cs typeface="B Nazanin" pitchFamily="2" charset="-78"/>
              </a:rPr>
              <a:t>DBMS</a:t>
            </a:r>
            <a:r>
              <a:rPr lang="fa-IR" b="1" dirty="0" smtClean="0">
                <a:latin typeface="+mj-lt"/>
                <a:cs typeface="B Nazanin" pitchFamily="2" charset="-78"/>
              </a:rPr>
              <a:t> و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3407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800" y="462950"/>
            <a:ext cx="80467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cs typeface="B Nazanin" pitchFamily="2" charset="-78"/>
              </a:rPr>
              <a:t>انواع محدودیت های جامعیتی :</a:t>
            </a: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latin typeface="+mj-lt"/>
                <a:cs typeface="B Nazanin" pitchFamily="2" charset="-78"/>
              </a:rPr>
              <a:t>در اساس دورده محدودیت های جامعیتی وجود دارد :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latin typeface="+mj-lt"/>
                <a:cs typeface="B Nazanin" pitchFamily="2" charset="-78"/>
              </a:rPr>
              <a:t>1- محدودیت های ساختاری : </a:t>
            </a:r>
            <a:r>
              <a:rPr lang="fa-IR" sz="2000" b="1" dirty="0" smtClean="0">
                <a:latin typeface="+mj-lt"/>
                <a:cs typeface="B Nazanin" pitchFamily="2" charset="-78"/>
              </a:rPr>
              <a:t>این نوع محدودیت ، خاص یک مدل داده ای است و خاصیتی در مورد عنصر(عنصر) ساختاری اساسی وسایرعناصرساختاری مدل داده ای رابیان می کند.معمولاً حالت ایستاداردو جزء مدل داده ای است.</a:t>
            </a: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latin typeface="+mj-lt"/>
                <a:cs typeface="B Nazanin" pitchFamily="2" charset="-78"/>
              </a:rPr>
              <a:t>بعضی از محدودیت های ساختاری :</a:t>
            </a: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latin typeface="+mj-lt"/>
                <a:cs typeface="B Nazanin" pitchFamily="2" charset="-78"/>
              </a:rPr>
              <a:t>الف ) محدودیت میدانی : نوع </a:t>
            </a:r>
            <a:r>
              <a:rPr lang="en-US" sz="2000" b="1" dirty="0" smtClean="0">
                <a:latin typeface="+mj-lt"/>
                <a:cs typeface="B Nazanin" pitchFamily="2" charset="-78"/>
              </a:rPr>
              <a:t>D</a:t>
            </a:r>
            <a:endParaRPr lang="fa-IR" sz="2000" b="1" dirty="0" smtClean="0">
              <a:latin typeface="+mj-lt"/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latin typeface="+mj-lt"/>
                <a:cs typeface="B Nazanin" pitchFamily="2" charset="-78"/>
              </a:rPr>
              <a:t>ب ) محدودیت هیچمقدار ناپذیری کلید ( قاعده جامعیت موجودیتی : </a:t>
            </a:r>
            <a:r>
              <a:rPr lang="en-US" sz="2000" b="1" dirty="0" smtClean="0">
                <a:latin typeface="+mj-lt"/>
                <a:cs typeface="B Nazanin" pitchFamily="2" charset="-78"/>
              </a:rPr>
              <a:t>C</a:t>
            </a:r>
            <a:r>
              <a:rPr lang="en-US" sz="2000" b="1" baseline="-25000" dirty="0" smtClean="0">
                <a:latin typeface="+mj-lt"/>
                <a:cs typeface="B Nazanin" pitchFamily="2" charset="-78"/>
              </a:rPr>
              <a:t>1</a:t>
            </a:r>
            <a:r>
              <a:rPr lang="fa-IR" sz="2000" b="1" dirty="0" smtClean="0">
                <a:latin typeface="+mj-lt"/>
                <a:cs typeface="B Nazanin" pitchFamily="2" charset="-78"/>
              </a:rPr>
              <a:t> ) : نوع </a:t>
            </a:r>
            <a:r>
              <a:rPr lang="en-US" sz="2000" b="1" dirty="0" smtClean="0">
                <a:latin typeface="+mj-lt"/>
                <a:cs typeface="B Nazanin" pitchFamily="2" charset="-78"/>
              </a:rPr>
              <a:t>E</a:t>
            </a:r>
            <a:endParaRPr lang="fa-IR" sz="2000" b="1" dirty="0" smtClean="0">
              <a:latin typeface="+mj-lt"/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latin typeface="+mj-lt"/>
                <a:cs typeface="B Nazanin" pitchFamily="2" charset="-78"/>
              </a:rPr>
              <a:t>ج ) محدودیت ارجاعی ( قاعده جامعیت ارجاعی : </a:t>
            </a:r>
            <a:r>
              <a:rPr lang="en-US" sz="2000" b="1" dirty="0" smtClean="0">
                <a:latin typeface="+mj-lt"/>
                <a:cs typeface="B Nazanin" pitchFamily="2" charset="-78"/>
              </a:rPr>
              <a:t>C</a:t>
            </a:r>
            <a:r>
              <a:rPr lang="en-US" sz="2000" b="1" baseline="-25000" dirty="0" smtClean="0">
                <a:latin typeface="+mj-lt"/>
                <a:cs typeface="B Nazanin" pitchFamily="2" charset="-78"/>
              </a:rPr>
              <a:t>2</a:t>
            </a:r>
            <a:r>
              <a:rPr lang="fa-IR" sz="2000" b="1" dirty="0" smtClean="0">
                <a:latin typeface="+mj-lt"/>
                <a:cs typeface="B Nazanin" pitchFamily="2" charset="-78"/>
              </a:rPr>
              <a:t> ) : نو </a:t>
            </a:r>
            <a:r>
              <a:rPr lang="en-US" sz="2000" b="1" dirty="0" smtClean="0">
                <a:latin typeface="+mj-lt"/>
                <a:cs typeface="B Nazanin" pitchFamily="2" charset="-78"/>
              </a:rPr>
              <a:t>R</a:t>
            </a:r>
            <a:endParaRPr lang="fa-IR" sz="2000" b="1" dirty="0" smtClean="0">
              <a:latin typeface="+mj-lt"/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latin typeface="+mj-lt"/>
                <a:cs typeface="B Nazanin" pitchFamily="2" charset="-78"/>
              </a:rPr>
              <a:t>د ) محدودیت ستونی ( سفتی ) : نوع </a:t>
            </a:r>
            <a:r>
              <a:rPr lang="en-US" sz="2000" b="1" dirty="0" smtClean="0">
                <a:latin typeface="+mj-lt"/>
                <a:cs typeface="B Nazanin" pitchFamily="2" charset="-78"/>
              </a:rPr>
              <a:t>C</a:t>
            </a:r>
            <a:endParaRPr lang="fa-IR" sz="2000" b="1" dirty="0" smtClean="0">
              <a:latin typeface="+mj-lt"/>
              <a:cs typeface="B Nazanin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4772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440" y="476590"/>
            <a:ext cx="8137130" cy="5182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Nazanin" pitchFamily="2" charset="-78"/>
              </a:rPr>
              <a:t>2- محدودیت های نا ساختاری ( رفتاری ) : </a:t>
            </a:r>
            <a:r>
              <a:rPr lang="fa-IR" b="1" dirty="0">
                <a:cs typeface="B Nazanin" pitchFamily="2" charset="-78"/>
              </a:rPr>
              <a:t>این نوع محدودیت ، قاعده ای است از خرد جهان واقع که باید در عملیات روی پایگاه داده ها ، رعایت شود . می توان این نوع محدودیت را جزء محدودیت های کاربری محسوب کرد .</a:t>
            </a:r>
          </a:p>
          <a:p>
            <a:pPr algn="just" rtl="1">
              <a:lnSpc>
                <a:spcPct val="150000"/>
              </a:lnSpc>
            </a:pPr>
            <a:r>
              <a:rPr lang="fa-IR" b="1" dirty="0">
                <a:cs typeface="B Nazanin" pitchFamily="2" charset="-78"/>
              </a:rPr>
              <a:t>بعضی از محدودیت های نا ساختاری :</a:t>
            </a:r>
          </a:p>
          <a:p>
            <a:pPr algn="just" rtl="1">
              <a:lnSpc>
                <a:spcPct val="150000"/>
              </a:lnSpc>
            </a:pPr>
            <a:r>
              <a:rPr lang="fa-IR" b="1" dirty="0">
                <a:cs typeface="B Nazanin" pitchFamily="2" charset="-78"/>
              </a:rPr>
              <a:t>الف ) وابستگی تابعی بین صفحات</a:t>
            </a:r>
          </a:p>
          <a:p>
            <a:pPr algn="just" rtl="1">
              <a:lnSpc>
                <a:spcPct val="150000"/>
              </a:lnSpc>
            </a:pPr>
            <a:r>
              <a:rPr lang="fa-IR" b="1" dirty="0">
                <a:cs typeface="B Nazanin" pitchFamily="2" charset="-78"/>
              </a:rPr>
              <a:t>ب ) وابستگی چند مقداری بین صفحات</a:t>
            </a:r>
          </a:p>
          <a:p>
            <a:pPr algn="just" rtl="1">
              <a:lnSpc>
                <a:spcPct val="150000"/>
              </a:lnSpc>
            </a:pPr>
            <a:r>
              <a:rPr lang="fa-IR" b="1" dirty="0">
                <a:cs typeface="B Nazanin" pitchFamily="2" charset="-78"/>
              </a:rPr>
              <a:t>ج) وابستگی مشمول ( مقادیر یک صفت از یک رابطه ، زیر مجموعه ای از مقادیر یک صفت از رابطه ای دیگر باشد .</a:t>
            </a:r>
          </a:p>
          <a:p>
            <a:pPr algn="just" rtl="1">
              <a:lnSpc>
                <a:spcPct val="150000"/>
              </a:lnSpc>
            </a:pPr>
            <a:r>
              <a:rPr lang="fa-IR" b="1" dirty="0">
                <a:cs typeface="B Nazanin" pitchFamily="2" charset="-78"/>
              </a:rPr>
              <a:t>د) محدودیت گذاری : محدودیتی است ناظر به وضع ( حالت ) پایگاه داده ها بعد از اجرای یک تراکنش</a:t>
            </a:r>
          </a:p>
          <a:p>
            <a:pPr algn="just" rtl="1">
              <a:lnSpc>
                <a:spcPct val="150000"/>
              </a:lnSpc>
            </a:pPr>
            <a:r>
              <a:rPr lang="fa-IR" b="1" dirty="0">
                <a:cs typeface="B Nazanin" pitchFamily="2" charset="-78"/>
              </a:rPr>
              <a:t>و ) محدودیت زمانی : محدودیتی است که در آن قید زمان استفاده شود .</a:t>
            </a:r>
          </a:p>
          <a:p>
            <a:pPr algn="just" rtl="1">
              <a:lnSpc>
                <a:spcPct val="150000"/>
              </a:lnSpc>
            </a:pPr>
            <a:r>
              <a:rPr lang="fa-IR" b="1" dirty="0">
                <a:cs typeface="B Nazanin" pitchFamily="2" charset="-78"/>
              </a:rPr>
              <a:t>هـ ) محدودیت مدیریتی : محدودیتی است جاری در خرد جهان واقع و ناظر به داده های آن </a:t>
            </a:r>
          </a:p>
          <a:p>
            <a:pPr algn="just" rtl="1">
              <a:lnSpc>
                <a:spcPct val="150000"/>
              </a:lnSpc>
            </a:pPr>
            <a:r>
              <a:rPr lang="fa-IR" b="1" dirty="0">
                <a:cs typeface="B Nazanin" pitchFamily="2" charset="-78"/>
              </a:rPr>
              <a:t>و معمولاً از رویه ها ، قواعد و آیین نامه های مدیریتی ناشی می شود .</a:t>
            </a:r>
          </a:p>
        </p:txBody>
      </p:sp>
    </p:spTree>
    <p:extLst>
      <p:ext uri="{BB962C8B-B14F-4D97-AF65-F5344CB8AC3E}">
        <p14:creationId xmlns:p14="http://schemas.microsoft.com/office/powerpoint/2010/main" xmlns="" val="2797611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10"/>
            <a:ext cx="80379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cs typeface="B Nazanin" pitchFamily="2" charset="-78"/>
              </a:rPr>
              <a:t>روش های توصیف محدودیت های جامعیتی :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1- روش زبانی : محدودیت های جامعیتی به کمک دستورات تحریف داده ها ( </a:t>
            </a:r>
            <a:r>
              <a:rPr lang="en-US" b="1" dirty="0" smtClean="0">
                <a:latin typeface="+mj-lt"/>
                <a:cs typeface="B Nazanin" pitchFamily="2" charset="-78"/>
              </a:rPr>
              <a:t>DDL</a:t>
            </a:r>
            <a:r>
              <a:rPr lang="fa-IR" b="1" dirty="0" smtClean="0">
                <a:latin typeface="+mj-lt"/>
                <a:cs typeface="B Nazanin" pitchFamily="2" charset="-78"/>
              </a:rPr>
              <a:t> ) بیان می شوند .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2- روش فرمی : محدودیت ها از طریق پر کردن یک فرم تولید شده توسط سیستم ، به سیستم داده می شوند .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3- روش جعبه ابزاری : محدودیت به کمک جعبه ابزار به سیستم داده می شود ، آنچه که در سیستم </a:t>
            </a:r>
            <a:r>
              <a:rPr lang="en-US" b="1" dirty="0" smtClean="0">
                <a:latin typeface="+mj-lt"/>
                <a:cs typeface="B Nazanin" pitchFamily="2" charset="-78"/>
              </a:rPr>
              <a:t>super Base</a:t>
            </a:r>
            <a:r>
              <a:rPr lang="fa-IR" b="1" dirty="0" smtClean="0">
                <a:latin typeface="+mj-lt"/>
                <a:cs typeface="B Nazanin" pitchFamily="2" charset="-78"/>
              </a:rPr>
              <a:t> وجود دارد .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4- روش گرافیکی : محدودیت جامعیتی به کمک نمادهای گرافیکی به سیستم داده می شود .</a:t>
            </a:r>
            <a:endParaRPr lang="fa-IR" b="1" dirty="0">
              <a:latin typeface="+mj-lt"/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روش اول حالت اعلانی دارد و نسبت به سه روش دیگر رایجتر است . سه روش دیگر حالت کاربر پسند دارند .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در حالت اعلانی : دستورات توصیف محدودیت ها ، بخشی ازشای پایگاه داده ها ، گاه حتی تا 90 درصد آن را تشکیل می دهند 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0986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10"/>
            <a:ext cx="80379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cs typeface="B Nazanin" pitchFamily="2" charset="-78"/>
              </a:rPr>
              <a:t>سیستم فعال :</a:t>
            </a: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latin typeface="+mj-lt"/>
                <a:cs typeface="B Nazanin" pitchFamily="2" charset="-78"/>
              </a:rPr>
              <a:t>سیستمی است که در قبال رویداد ها ، واکنش مناسب و بدون دخالت کاربر نشان می دهد. بر خلاف سیستم غیر فعال ، که فقط داده ها را ذخیره ، بازیابی و مدیریت می کند و در خواست های خارجی به صورت تراکنش / برنامه کاربردی برای تغییر وضعیت داده ها را اجرا می کند . سیستم غیر فعال چون که کنترل جامعیت پایگاه داده ها توسط برنامه های کاربردی انجام می شود چنانچه رویدادی در سیستم بروز کند ، خود سیستم قادر به واکنش مناسب نیست ولی سیستم فعال ، جامعیت پایگاه را بطور پویا در هر لحظه کنترل می کند .</a:t>
            </a: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latin typeface="+mj-lt"/>
                <a:cs typeface="B Nazanin" pitchFamily="2" charset="-78"/>
              </a:rPr>
              <a:t>در سیستم فعال نوع دیگری از استقلال ( علاوه بر استقلال داده ای ) ، برای برنامه های کاربردی تامین می شود که به آن استقلال دانش شناختی گفته می شود .</a:t>
            </a: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latin typeface="+mj-lt"/>
                <a:cs typeface="B Nazanin" pitchFamily="2" charset="-78"/>
              </a:rPr>
              <a:t>در سیستم فعال ، نظارت بر وضع مورد نظر ، بر عهده خود سیستم است 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6525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49342"/>
            <a:ext cx="803798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قاعده فعال : به آن قاعدهای است که در آن طرز رفتار سیستم در اوضاع مورد نظر ، مشخص می شود . در اساس یک سه تایی به صورت </a:t>
            </a:r>
            <a:r>
              <a:rPr lang="en-US" b="1" dirty="0" smtClean="0">
                <a:latin typeface="+mj-lt"/>
                <a:cs typeface="B Nazanin" pitchFamily="2" charset="-78"/>
              </a:rPr>
              <a:t>&lt; e , c , a &gt;</a:t>
            </a:r>
            <a:r>
              <a:rPr lang="fa-IR" b="1" dirty="0" smtClean="0">
                <a:latin typeface="+mj-lt"/>
                <a:cs typeface="B Nazanin" pitchFamily="2" charset="-78"/>
              </a:rPr>
              <a:t> است که در آن ، </a:t>
            </a:r>
            <a:r>
              <a:rPr lang="en-US" b="1" dirty="0" smtClean="0">
                <a:latin typeface="+mj-lt"/>
                <a:cs typeface="B Nazanin" pitchFamily="2" charset="-78"/>
              </a:rPr>
              <a:t>e</a:t>
            </a:r>
            <a:r>
              <a:rPr lang="fa-IR" b="1" dirty="0" smtClean="0">
                <a:latin typeface="+mj-lt"/>
                <a:cs typeface="B Nazanin" pitchFamily="2" charset="-78"/>
              </a:rPr>
              <a:t> : رویداد ، </a:t>
            </a:r>
            <a:r>
              <a:rPr lang="en-US" b="1" dirty="0" smtClean="0">
                <a:latin typeface="+mj-lt"/>
                <a:cs typeface="B Nazanin" pitchFamily="2" charset="-78"/>
              </a:rPr>
              <a:t>c</a:t>
            </a:r>
            <a:r>
              <a:rPr lang="fa-IR" b="1" dirty="0" smtClean="0">
                <a:latin typeface="+mj-lt"/>
                <a:cs typeface="B Nazanin" pitchFamily="2" charset="-78"/>
              </a:rPr>
              <a:t> : شرط و </a:t>
            </a:r>
            <a:r>
              <a:rPr lang="en-US" b="1" dirty="0" smtClean="0">
                <a:latin typeface="+mj-lt"/>
                <a:cs typeface="B Nazanin" pitchFamily="2" charset="-78"/>
              </a:rPr>
              <a:t>a</a:t>
            </a:r>
            <a:r>
              <a:rPr lang="fa-IR" b="1" dirty="0" smtClean="0">
                <a:latin typeface="+mj-lt"/>
                <a:cs typeface="B Nazanin" pitchFamily="2" charset="-78"/>
              </a:rPr>
              <a:t> : اقدام کنش است و به آن قاعده </a:t>
            </a:r>
            <a:r>
              <a:rPr lang="en-US" b="1" dirty="0" smtClean="0">
                <a:latin typeface="+mj-lt"/>
                <a:cs typeface="B Nazanin" pitchFamily="2" charset="-78"/>
              </a:rPr>
              <a:t>ECA</a:t>
            </a:r>
            <a:r>
              <a:rPr lang="fa-IR" b="1" dirty="0" smtClean="0">
                <a:latin typeface="+mj-lt"/>
                <a:cs typeface="B Nazanin" pitchFamily="2" charset="-78"/>
              </a:rPr>
              <a:t> می گویند قاعده فعال به صورت کلی زیر نوشته می شود .</a:t>
            </a:r>
          </a:p>
          <a:p>
            <a:pPr algn="ctr" rtl="1">
              <a:lnSpc>
                <a:spcPct val="150000"/>
              </a:lnSpc>
            </a:pPr>
            <a:r>
              <a:rPr lang="en-US" b="1" dirty="0" smtClean="0">
                <a:latin typeface="+mj-lt"/>
                <a:cs typeface="B Nazanin" pitchFamily="2" charset="-78"/>
              </a:rPr>
              <a:t>ON Event IF Condition THEN Action</a:t>
            </a:r>
            <a:endParaRPr lang="fa-IR" b="1" dirty="0">
              <a:latin typeface="+mj-lt"/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البته در بعضی از سیستم ما قاعده </a:t>
            </a:r>
            <a:r>
              <a:rPr lang="en-US" b="1" dirty="0" smtClean="0">
                <a:latin typeface="+mj-lt"/>
                <a:cs typeface="B Nazanin" pitchFamily="2" charset="-78"/>
              </a:rPr>
              <a:t>CA</a:t>
            </a:r>
            <a:r>
              <a:rPr lang="fa-IR" b="1" dirty="0" smtClean="0">
                <a:latin typeface="+mj-lt"/>
                <a:cs typeface="B Nazanin" pitchFamily="2" charset="-78"/>
              </a:rPr>
              <a:t> وجود دارد ، قاعده ای که با بروز وضع مشخصی در پایگاه داده ها فعال می شود ولی مدل </a:t>
            </a:r>
            <a:r>
              <a:rPr lang="en-US" b="1" dirty="0" smtClean="0">
                <a:latin typeface="+mj-lt"/>
                <a:cs typeface="B Nazanin" pitchFamily="2" charset="-78"/>
              </a:rPr>
              <a:t>ECA</a:t>
            </a:r>
            <a:r>
              <a:rPr lang="fa-IR" b="1" dirty="0" smtClean="0">
                <a:latin typeface="+mj-lt"/>
                <a:cs typeface="B Nazanin" pitchFamily="2" charset="-78"/>
              </a:rPr>
              <a:t> رایجتر است .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+mj-lt"/>
                <a:cs typeface="B Nazanin" pitchFamily="2" charset="-78"/>
              </a:rPr>
              <a:t>ایده قاعده فعال ، همان ایده قاعده تولید در هوش مصنوعی است . در سیستم هوش مصنوعی قاعده تولید چنین است .</a:t>
            </a:r>
          </a:p>
          <a:p>
            <a:pPr algn="ctr" rtl="1">
              <a:lnSpc>
                <a:spcPct val="150000"/>
              </a:lnSpc>
            </a:pPr>
            <a:r>
              <a:rPr lang="fa-IR" sz="2000" b="1" dirty="0" smtClean="0">
                <a:latin typeface="+mj-lt"/>
                <a:cs typeface="B Nazanin" pitchFamily="2" charset="-78"/>
              </a:rPr>
              <a:t>اقدام		شرط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6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707880" y="4365130"/>
            <a:ext cx="10801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99156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564</TotalTime>
  <Words>3204</Words>
  <Application>Microsoft Office PowerPoint</Application>
  <PresentationFormat>On-screen Show (4:3)</PresentationFormat>
  <Paragraphs>268</Paragraphs>
  <Slides>28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 VU TUNG</dc:creator>
  <cp:lastModifiedBy>seven</cp:lastModifiedBy>
  <cp:revision>162</cp:revision>
  <dcterms:created xsi:type="dcterms:W3CDTF">2013-10-14T04:59:52Z</dcterms:created>
  <dcterms:modified xsi:type="dcterms:W3CDTF">2015-10-30T08:05:08Z</dcterms:modified>
</cp:coreProperties>
</file>