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75"/>
  </p:notesMasterIdLst>
  <p:sldIdLst>
    <p:sldId id="311" r:id="rId2"/>
    <p:sldId id="312" r:id="rId3"/>
    <p:sldId id="269" r:id="rId4"/>
    <p:sldId id="270" r:id="rId5"/>
    <p:sldId id="271" r:id="rId6"/>
    <p:sldId id="317" r:id="rId7"/>
    <p:sldId id="272" r:id="rId8"/>
    <p:sldId id="318" r:id="rId9"/>
    <p:sldId id="273" r:id="rId10"/>
    <p:sldId id="274" r:id="rId11"/>
    <p:sldId id="275" r:id="rId12"/>
    <p:sldId id="349" r:id="rId13"/>
    <p:sldId id="276" r:id="rId14"/>
    <p:sldId id="277" r:id="rId15"/>
    <p:sldId id="350" r:id="rId16"/>
    <p:sldId id="351" r:id="rId17"/>
    <p:sldId id="278" r:id="rId18"/>
    <p:sldId id="280" r:id="rId19"/>
    <p:sldId id="281" r:id="rId20"/>
    <p:sldId id="282" r:id="rId21"/>
    <p:sldId id="283" r:id="rId22"/>
    <p:sldId id="316" r:id="rId23"/>
    <p:sldId id="290" r:id="rId24"/>
    <p:sldId id="291" r:id="rId25"/>
    <p:sldId id="292" r:id="rId26"/>
    <p:sldId id="293" r:id="rId27"/>
    <p:sldId id="294" r:id="rId28"/>
    <p:sldId id="298" r:id="rId29"/>
    <p:sldId id="300" r:id="rId30"/>
    <p:sldId id="301" r:id="rId31"/>
    <p:sldId id="302" r:id="rId32"/>
    <p:sldId id="303" r:id="rId33"/>
    <p:sldId id="307" r:id="rId34"/>
    <p:sldId id="352" r:id="rId35"/>
    <p:sldId id="353" r:id="rId36"/>
    <p:sldId id="308" r:id="rId37"/>
    <p:sldId id="309" r:id="rId38"/>
    <p:sldId id="310" r:id="rId39"/>
    <p:sldId id="314" r:id="rId40"/>
    <p:sldId id="315" r:id="rId41"/>
    <p:sldId id="319" r:id="rId42"/>
    <p:sldId id="320" r:id="rId43"/>
    <p:sldId id="348" r:id="rId44"/>
    <p:sldId id="321" r:id="rId45"/>
    <p:sldId id="322" r:id="rId46"/>
    <p:sldId id="323" r:id="rId47"/>
    <p:sldId id="324" r:id="rId48"/>
    <p:sldId id="325" r:id="rId49"/>
    <p:sldId id="326" r:id="rId50"/>
    <p:sldId id="327" r:id="rId51"/>
    <p:sldId id="328" r:id="rId52"/>
    <p:sldId id="354" r:id="rId53"/>
    <p:sldId id="329" r:id="rId54"/>
    <p:sldId id="330" r:id="rId55"/>
    <p:sldId id="331" r:id="rId56"/>
    <p:sldId id="332" r:id="rId57"/>
    <p:sldId id="333" r:id="rId58"/>
    <p:sldId id="334" r:id="rId59"/>
    <p:sldId id="335" r:id="rId60"/>
    <p:sldId id="336" r:id="rId61"/>
    <p:sldId id="337" r:id="rId62"/>
    <p:sldId id="338" r:id="rId63"/>
    <p:sldId id="355" r:id="rId64"/>
    <p:sldId id="356" r:id="rId65"/>
    <p:sldId id="339" r:id="rId66"/>
    <p:sldId id="340" r:id="rId67"/>
    <p:sldId id="341" r:id="rId68"/>
    <p:sldId id="342" r:id="rId69"/>
    <p:sldId id="343" r:id="rId70"/>
    <p:sldId id="344" r:id="rId71"/>
    <p:sldId id="345" r:id="rId72"/>
    <p:sldId id="346" r:id="rId73"/>
    <p:sldId id="347" r:id="rId7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94671"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1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7200A-7BC9-488F-8F94-871D402EA032}" type="datetimeFigureOut">
              <a:rPr lang="en-US" smtClean="0"/>
              <a:pPr/>
              <a:t>10/30/2015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1929F-14B9-4862-AC5C-222449D13282}" type="slidenum">
              <a:rPr lang="en-US" smtClean="0"/>
              <a:pPr/>
              <a:t>‹#›</a:t>
            </a:fld>
            <a:endParaRPr lang="en-US"/>
          </a:p>
        </p:txBody>
      </p:sp>
    </p:spTree>
    <p:extLst>
      <p:ext uri="{BB962C8B-B14F-4D97-AF65-F5344CB8AC3E}">
        <p14:creationId xmlns="" xmlns:p14="http://schemas.microsoft.com/office/powerpoint/2010/main" val="378050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41</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51</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53</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54</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55</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56</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22E16-2D45-4A94-B969-01A8BF2C4774}" type="slidenum">
              <a:rPr lang="en-US" smtClean="0"/>
              <a:pPr/>
              <a:t>57</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58</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59</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60</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61</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22E16-2D45-4A94-B969-01A8BF2C4774}" type="slidenum">
              <a:rPr lang="en-US" smtClean="0"/>
              <a:pPr/>
              <a:t>42</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62</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65</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66</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67</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68</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69</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70</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22E16-2D45-4A94-B969-01A8BF2C4774}" type="slidenum">
              <a:rPr lang="en-US" smtClean="0"/>
              <a:pPr/>
              <a:t>71</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22E16-2D45-4A94-B969-01A8BF2C4774}" type="slidenum">
              <a:rPr lang="en-US" smtClean="0"/>
              <a:pPr/>
              <a:t>72</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44</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45</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22E16-2D45-4A94-B969-01A8BF2C4774}" type="slidenum">
              <a:rPr lang="en-US" smtClean="0"/>
              <a:pPr/>
              <a:t>46</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47</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48</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22E16-2D45-4A94-B969-01A8BF2C4774}" type="slidenum">
              <a:rPr lang="en-US" smtClean="0"/>
              <a:pPr/>
              <a:t>49</a:t>
            </a:fld>
            <a:endParaRPr lang="en-US"/>
          </a:p>
        </p:txBody>
      </p:sp>
    </p:spTree>
    <p:extLst>
      <p:ext uri="{BB962C8B-B14F-4D97-AF65-F5344CB8AC3E}">
        <p14:creationId xmlns="" xmlns:p14="http://schemas.microsoft.com/office/powerpoint/2010/main" val="170425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222E16-2D45-4A94-B969-01A8BF2C4774}" type="slidenum">
              <a:rPr lang="en-US" smtClean="0"/>
              <a:pPr/>
              <a:t>50</a:t>
            </a:fld>
            <a:endParaRPr lang="en-US"/>
          </a:p>
        </p:txBody>
      </p:sp>
    </p:spTree>
    <p:extLst>
      <p:ext uri="{BB962C8B-B14F-4D97-AF65-F5344CB8AC3E}">
        <p14:creationId xmlns="" xmlns:p14="http://schemas.microsoft.com/office/powerpoint/2010/main" val="170425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0FA4173-7752-4C01-B048-CF059C492D34}" type="datetime8">
              <a:rPr lang="fa-IR" smtClean="0"/>
              <a:pPr/>
              <a:t>اکتبر 30، 15</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fa-IR" smtClean="0"/>
              <a:t> پایگاه داده پیشرفته            دکتر مرجان عبدیزدان</a:t>
            </a:r>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4DD0D0A-E2E4-41E5-9B37-3D813E2461A6}"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D5EBC3-FD3E-4E06-B12B-9077ED108227}" type="datetime8">
              <a:rPr lang="fa-IR" smtClean="0"/>
              <a:pPr/>
              <a:t>اکتبر 30، 15</a:t>
            </a:fld>
            <a:endParaRPr lang="fa-IR"/>
          </a:p>
        </p:txBody>
      </p:sp>
      <p:sp>
        <p:nvSpPr>
          <p:cNvPr id="5" name="Footer Placeholder 4"/>
          <p:cNvSpPr>
            <a:spLocks noGrp="1"/>
          </p:cNvSpPr>
          <p:nvPr>
            <p:ph type="ftr" sz="quarter" idx="11"/>
          </p:nvPr>
        </p:nvSpPr>
        <p:spPr/>
        <p:txBody>
          <a:bodyPr/>
          <a:lstStyle/>
          <a:p>
            <a:r>
              <a:rPr lang="fa-IR" smtClean="0"/>
              <a:t> پایگاه داده پیشرفته            دکتر مرجان عبدیزدان</a:t>
            </a:r>
            <a:endParaRPr lang="fa-IR"/>
          </a:p>
        </p:txBody>
      </p:sp>
      <p:sp>
        <p:nvSpPr>
          <p:cNvPr id="6" name="Slide Number Placeholder 5"/>
          <p:cNvSpPr>
            <a:spLocks noGrp="1"/>
          </p:cNvSpPr>
          <p:nvPr>
            <p:ph type="sldNum" sz="quarter" idx="12"/>
          </p:nvPr>
        </p:nvSpPr>
        <p:spPr/>
        <p:txBody>
          <a:bodyPr/>
          <a:lstStyle/>
          <a:p>
            <a:fld id="{34DD0D0A-E2E4-41E5-9B37-3D813E2461A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D048C5-F469-42BB-AE6F-DB0FC9E65134}" type="datetime8">
              <a:rPr lang="fa-IR" smtClean="0"/>
              <a:pPr/>
              <a:t>اکتبر 30، 15</a:t>
            </a:fld>
            <a:endParaRPr lang="fa-IR"/>
          </a:p>
        </p:txBody>
      </p:sp>
      <p:sp>
        <p:nvSpPr>
          <p:cNvPr id="5" name="Footer Placeholder 4"/>
          <p:cNvSpPr>
            <a:spLocks noGrp="1"/>
          </p:cNvSpPr>
          <p:nvPr>
            <p:ph type="ftr" sz="quarter" idx="11"/>
          </p:nvPr>
        </p:nvSpPr>
        <p:spPr/>
        <p:txBody>
          <a:bodyPr/>
          <a:lstStyle/>
          <a:p>
            <a:r>
              <a:rPr lang="fa-IR" smtClean="0"/>
              <a:t> پایگاه داده پیشرفته            دکتر مرجان عبدیزدان</a:t>
            </a:r>
            <a:endParaRPr lang="fa-IR"/>
          </a:p>
        </p:txBody>
      </p:sp>
      <p:sp>
        <p:nvSpPr>
          <p:cNvPr id="6" name="Slide Number Placeholder 5"/>
          <p:cNvSpPr>
            <a:spLocks noGrp="1"/>
          </p:cNvSpPr>
          <p:nvPr>
            <p:ph type="sldNum" sz="quarter" idx="12"/>
          </p:nvPr>
        </p:nvSpPr>
        <p:spPr/>
        <p:txBody>
          <a:bodyPr/>
          <a:lstStyle/>
          <a:p>
            <a:fld id="{34DD0D0A-E2E4-41E5-9B37-3D813E2461A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DB156B9-A394-4E1B-A481-858E823CE721}" type="datetime8">
              <a:rPr lang="fa-IR" smtClean="0"/>
              <a:pPr/>
              <a:t>اکتبر 30، 15</a:t>
            </a:fld>
            <a:endParaRPr lang="fa-IR"/>
          </a:p>
        </p:txBody>
      </p:sp>
      <p:sp>
        <p:nvSpPr>
          <p:cNvPr id="9" name="Slide Number Placeholder 8"/>
          <p:cNvSpPr>
            <a:spLocks noGrp="1"/>
          </p:cNvSpPr>
          <p:nvPr>
            <p:ph type="sldNum" sz="quarter" idx="15"/>
          </p:nvPr>
        </p:nvSpPr>
        <p:spPr/>
        <p:txBody>
          <a:bodyPr rtlCol="0"/>
          <a:lstStyle/>
          <a:p>
            <a:fld id="{34DD0D0A-E2E4-41E5-9B37-3D813E2461A6}" type="slidenum">
              <a:rPr lang="fa-IR" smtClean="0"/>
              <a:pPr/>
              <a:t>‹#›</a:t>
            </a:fld>
            <a:endParaRPr lang="fa-IR"/>
          </a:p>
        </p:txBody>
      </p:sp>
      <p:sp>
        <p:nvSpPr>
          <p:cNvPr id="10" name="Footer Placeholder 9"/>
          <p:cNvSpPr>
            <a:spLocks noGrp="1"/>
          </p:cNvSpPr>
          <p:nvPr>
            <p:ph type="ftr" sz="quarter" idx="16"/>
          </p:nvPr>
        </p:nvSpPr>
        <p:spPr/>
        <p:txBody>
          <a:bodyPr rtlCol="0"/>
          <a:lstStyle/>
          <a:p>
            <a:r>
              <a:rPr lang="fa-IR" smtClean="0"/>
              <a:t> پایگاه داده پیشرفته            دکتر مرجان عبدیزدان</a:t>
            </a:r>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319269D-6E79-4717-949C-BF2E01BBC532}" type="datetime8">
              <a:rPr lang="fa-IR" smtClean="0"/>
              <a:pPr/>
              <a:t>اکتبر 30، 15</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fa-IR" smtClean="0"/>
              <a:t> پایگاه داده پیشرفته            دکتر مرجان عبدیزدان</a:t>
            </a:r>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4DD0D0A-E2E4-41E5-9B37-3D813E2461A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4CC130E-C772-4442-B989-39209A4219E5}" type="datetime8">
              <a:rPr lang="fa-IR" smtClean="0"/>
              <a:pPr/>
              <a:t>اکتبر 30، 15</a:t>
            </a:fld>
            <a:endParaRPr lang="fa-IR"/>
          </a:p>
        </p:txBody>
      </p:sp>
      <p:sp>
        <p:nvSpPr>
          <p:cNvPr id="6" name="Footer Placeholder 5"/>
          <p:cNvSpPr>
            <a:spLocks noGrp="1"/>
          </p:cNvSpPr>
          <p:nvPr>
            <p:ph type="ftr" sz="quarter" idx="11"/>
          </p:nvPr>
        </p:nvSpPr>
        <p:spPr/>
        <p:txBody>
          <a:bodyPr/>
          <a:lstStyle/>
          <a:p>
            <a:r>
              <a:rPr lang="fa-IR" smtClean="0"/>
              <a:t> پایگاه داده پیشرفته            دکتر مرجان عبدیزدان</a:t>
            </a:r>
            <a:endParaRPr lang="fa-IR"/>
          </a:p>
        </p:txBody>
      </p:sp>
      <p:sp>
        <p:nvSpPr>
          <p:cNvPr id="7" name="Slide Number Placeholder 6"/>
          <p:cNvSpPr>
            <a:spLocks noGrp="1"/>
          </p:cNvSpPr>
          <p:nvPr>
            <p:ph type="sldNum" sz="quarter" idx="12"/>
          </p:nvPr>
        </p:nvSpPr>
        <p:spPr/>
        <p:txBody>
          <a:bodyPr/>
          <a:lstStyle/>
          <a:p>
            <a:fld id="{34DD0D0A-E2E4-41E5-9B37-3D813E2461A6}"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4D10F9C-1A58-4539-A498-AA7A90E45DE2}" type="datetime8">
              <a:rPr lang="fa-IR" smtClean="0"/>
              <a:pPr/>
              <a:t>اکتبر 30، 15</a:t>
            </a:fld>
            <a:endParaRPr lang="fa-IR"/>
          </a:p>
        </p:txBody>
      </p:sp>
      <p:sp>
        <p:nvSpPr>
          <p:cNvPr id="8" name="Footer Placeholder 7"/>
          <p:cNvSpPr>
            <a:spLocks noGrp="1"/>
          </p:cNvSpPr>
          <p:nvPr>
            <p:ph type="ftr" sz="quarter" idx="11"/>
          </p:nvPr>
        </p:nvSpPr>
        <p:spPr/>
        <p:txBody>
          <a:bodyPr/>
          <a:lstStyle/>
          <a:p>
            <a:r>
              <a:rPr lang="fa-IR" smtClean="0"/>
              <a:t> پایگاه داده پیشرفته            دکتر مرجان عبدیزدان</a:t>
            </a:r>
            <a:endParaRPr lang="fa-IR"/>
          </a:p>
        </p:txBody>
      </p:sp>
      <p:sp>
        <p:nvSpPr>
          <p:cNvPr id="9" name="Slide Number Placeholder 8"/>
          <p:cNvSpPr>
            <a:spLocks noGrp="1"/>
          </p:cNvSpPr>
          <p:nvPr>
            <p:ph type="sldNum" sz="quarter" idx="12"/>
          </p:nvPr>
        </p:nvSpPr>
        <p:spPr/>
        <p:txBody>
          <a:bodyPr/>
          <a:lstStyle/>
          <a:p>
            <a:fld id="{34DD0D0A-E2E4-41E5-9B37-3D813E2461A6}"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rtlCol="0"/>
          <a:lstStyle/>
          <a:p>
            <a:fld id="{FEF5DAA6-BEDD-4ACC-A52C-C2140837D697}" type="datetime8">
              <a:rPr lang="fa-IR" smtClean="0"/>
              <a:pPr/>
              <a:t>اکتبر 30، 15</a:t>
            </a:fld>
            <a:endParaRPr lang="fa-IR"/>
          </a:p>
        </p:txBody>
      </p:sp>
      <p:sp>
        <p:nvSpPr>
          <p:cNvPr id="7" name="Slide Number Placeholder 6"/>
          <p:cNvSpPr>
            <a:spLocks noGrp="1"/>
          </p:cNvSpPr>
          <p:nvPr>
            <p:ph type="sldNum" sz="quarter" idx="11"/>
          </p:nvPr>
        </p:nvSpPr>
        <p:spPr>
          <a:xfrm>
            <a:off x="8151192" y="5711912"/>
            <a:ext cx="609600" cy="521208"/>
          </a:xfrm>
        </p:spPr>
        <p:txBody>
          <a:bodyPr rtlCol="0"/>
          <a:lstStyle/>
          <a:p>
            <a:fld id="{34DD0D0A-E2E4-41E5-9B37-3D813E2461A6}" type="slidenum">
              <a:rPr lang="fa-IR" smtClean="0"/>
              <a:pPr/>
              <a:t>‹#›</a:t>
            </a:fld>
            <a:endParaRPr lang="fa-IR" dirty="0"/>
          </a:p>
        </p:txBody>
      </p:sp>
      <p:sp>
        <p:nvSpPr>
          <p:cNvPr id="2" name="TextBox 1"/>
          <p:cNvSpPr txBox="1"/>
          <p:nvPr userDrawn="1"/>
        </p:nvSpPr>
        <p:spPr>
          <a:xfrm>
            <a:off x="2089820" y="6444044"/>
            <a:ext cx="4930452" cy="369332"/>
          </a:xfrm>
          <a:prstGeom prst="rect">
            <a:avLst/>
          </a:prstGeom>
          <a:noFill/>
        </p:spPr>
        <p:txBody>
          <a:bodyPr wrap="square" rtlCol="0">
            <a:spAutoFit/>
          </a:bodyPr>
          <a:lstStyle/>
          <a:p>
            <a:r>
              <a:rPr lang="fa-IR" b="1" dirty="0" smtClean="0">
                <a:cs typeface="B Nazanin" pitchFamily="2" charset="-78"/>
              </a:rPr>
              <a:t>پایگاه</a:t>
            </a:r>
            <a:r>
              <a:rPr lang="fa-IR" b="1" baseline="0" dirty="0" smtClean="0">
                <a:cs typeface="B Nazanin" pitchFamily="2" charset="-78"/>
              </a:rPr>
              <a:t> داده پیشرفته                    دکتر مرجان عبد یزدان</a:t>
            </a:r>
            <a:endParaRPr lang="en-US" b="1" dirty="0">
              <a:cs typeface="B Nazanin" pitchFamily="2" charset="-7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4B685-1F70-4E68-9841-E6796E44FC95}" type="datetime8">
              <a:rPr lang="fa-IR" smtClean="0"/>
              <a:pPr/>
              <a:t>اکتبر 30، 15</a:t>
            </a:fld>
            <a:endParaRPr lang="fa-IR"/>
          </a:p>
        </p:txBody>
      </p:sp>
      <p:sp>
        <p:nvSpPr>
          <p:cNvPr id="3" name="Footer Placeholder 2"/>
          <p:cNvSpPr>
            <a:spLocks noGrp="1"/>
          </p:cNvSpPr>
          <p:nvPr>
            <p:ph type="ftr" sz="quarter" idx="11"/>
          </p:nvPr>
        </p:nvSpPr>
        <p:spPr/>
        <p:txBody>
          <a:bodyPr/>
          <a:lstStyle/>
          <a:p>
            <a:r>
              <a:rPr lang="fa-IR" smtClean="0"/>
              <a:t> پایگاه داده پیشرفته            دکتر مرجان عبدیزدان</a:t>
            </a:r>
            <a:endParaRPr lang="fa-IR"/>
          </a:p>
        </p:txBody>
      </p:sp>
      <p:sp>
        <p:nvSpPr>
          <p:cNvPr id="4" name="Slide Number Placeholder 3"/>
          <p:cNvSpPr>
            <a:spLocks noGrp="1"/>
          </p:cNvSpPr>
          <p:nvPr>
            <p:ph type="sldNum" sz="quarter" idx="12"/>
          </p:nvPr>
        </p:nvSpPr>
        <p:spPr/>
        <p:txBody>
          <a:bodyPr/>
          <a:lstStyle/>
          <a:p>
            <a:fld id="{34DD0D0A-E2E4-41E5-9B37-3D813E2461A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B300EF4-5D12-4419-9CEE-C727CC39853C}" type="datetime8">
              <a:rPr lang="fa-IR" smtClean="0"/>
              <a:pPr/>
              <a:t>اکتبر 30، 15</a:t>
            </a:fld>
            <a:endParaRPr lang="fa-IR"/>
          </a:p>
        </p:txBody>
      </p:sp>
      <p:sp>
        <p:nvSpPr>
          <p:cNvPr id="22" name="Slide Number Placeholder 21"/>
          <p:cNvSpPr>
            <a:spLocks noGrp="1"/>
          </p:cNvSpPr>
          <p:nvPr>
            <p:ph type="sldNum" sz="quarter" idx="15"/>
          </p:nvPr>
        </p:nvSpPr>
        <p:spPr/>
        <p:txBody>
          <a:bodyPr rtlCol="0"/>
          <a:lstStyle/>
          <a:p>
            <a:fld id="{34DD0D0A-E2E4-41E5-9B37-3D813E2461A6}" type="slidenum">
              <a:rPr lang="fa-IR" smtClean="0"/>
              <a:pPr/>
              <a:t>‹#›</a:t>
            </a:fld>
            <a:endParaRPr lang="fa-IR"/>
          </a:p>
        </p:txBody>
      </p:sp>
      <p:sp>
        <p:nvSpPr>
          <p:cNvPr id="23" name="Footer Placeholder 22"/>
          <p:cNvSpPr>
            <a:spLocks noGrp="1"/>
          </p:cNvSpPr>
          <p:nvPr>
            <p:ph type="ftr" sz="quarter" idx="16"/>
          </p:nvPr>
        </p:nvSpPr>
        <p:spPr/>
        <p:txBody>
          <a:bodyPr rtlCol="0"/>
          <a:lstStyle/>
          <a:p>
            <a:r>
              <a:rPr lang="fa-IR" smtClean="0"/>
              <a:t> پایگاه داده پیشرفته            دکتر مرجان عبدیزدان</a:t>
            </a:r>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3CD023A-F9BF-4153-A5CA-AF609883AAFD}" type="datetime8">
              <a:rPr lang="fa-IR" smtClean="0"/>
              <a:pPr/>
              <a:t>اکتبر 30، 15</a:t>
            </a:fld>
            <a:endParaRPr lang="fa-IR"/>
          </a:p>
        </p:txBody>
      </p:sp>
      <p:sp>
        <p:nvSpPr>
          <p:cNvPr id="18" name="Slide Number Placeholder 17"/>
          <p:cNvSpPr>
            <a:spLocks noGrp="1"/>
          </p:cNvSpPr>
          <p:nvPr>
            <p:ph type="sldNum" sz="quarter" idx="11"/>
          </p:nvPr>
        </p:nvSpPr>
        <p:spPr/>
        <p:txBody>
          <a:bodyPr rtlCol="0"/>
          <a:lstStyle/>
          <a:p>
            <a:fld id="{34DD0D0A-E2E4-41E5-9B37-3D813E2461A6}" type="slidenum">
              <a:rPr lang="fa-IR" smtClean="0"/>
              <a:pPr/>
              <a:t>‹#›</a:t>
            </a:fld>
            <a:endParaRPr lang="fa-IR"/>
          </a:p>
        </p:txBody>
      </p:sp>
      <p:sp>
        <p:nvSpPr>
          <p:cNvPr id="21" name="Footer Placeholder 20"/>
          <p:cNvSpPr>
            <a:spLocks noGrp="1"/>
          </p:cNvSpPr>
          <p:nvPr>
            <p:ph type="ftr" sz="quarter" idx="12"/>
          </p:nvPr>
        </p:nvSpPr>
        <p:spPr/>
        <p:txBody>
          <a:bodyPr rtlCol="0"/>
          <a:lstStyle/>
          <a:p>
            <a:r>
              <a:rPr lang="fa-IR" smtClean="0"/>
              <a:t> پایگاه داده پیشرفته            دکتر مرجان عبدیزدان</a:t>
            </a:r>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BF3C0D0-7D95-4CE3-BDED-48364D00C106}" type="datetime8">
              <a:rPr lang="fa-IR" smtClean="0"/>
              <a:pPr/>
              <a:t>اکتبر 30، 15</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a-IR" smtClean="0"/>
              <a:t> پایگاه داده پیشرفته            دکتر مرجان عبدیزدان</a:t>
            </a:r>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4DD0D0A-E2E4-41E5-9B37-3D813E2461A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584" y="0"/>
            <a:ext cx="4658816" cy="6463308"/>
          </a:xfrm>
          <a:prstGeom prst="rect">
            <a:avLst/>
          </a:prstGeom>
          <a:noFill/>
        </p:spPr>
        <p:txBody>
          <a:bodyPr wrap="square" rtlCol="0">
            <a:spAutoFit/>
          </a:bodyPr>
          <a:lstStyle/>
          <a:p>
            <a:r>
              <a:rPr lang="fa-IR" sz="13800" dirty="0" smtClean="0">
                <a:solidFill>
                  <a:srgbClr val="7030A0"/>
                </a:solidFill>
                <a:latin typeface="IranNastaliq" pitchFamily="18" charset="0"/>
                <a:cs typeface="IranNastaliq" pitchFamily="18" charset="0"/>
              </a:rPr>
              <a:t>بسم الله</a:t>
            </a:r>
            <a:r>
              <a:rPr lang="en-US" sz="13800" dirty="0" smtClean="0">
                <a:solidFill>
                  <a:srgbClr val="7030A0"/>
                </a:solidFill>
                <a:latin typeface="IranNastaliq" pitchFamily="18" charset="0"/>
                <a:cs typeface="IranNastaliq" pitchFamily="18" charset="0"/>
              </a:rPr>
              <a:t> </a:t>
            </a:r>
            <a:r>
              <a:rPr lang="fa-IR" sz="13800" dirty="0" smtClean="0">
                <a:solidFill>
                  <a:srgbClr val="7030A0"/>
                </a:solidFill>
                <a:latin typeface="IranNastaliq" pitchFamily="18" charset="0"/>
                <a:cs typeface="IranNastaliq" pitchFamily="18" charset="0"/>
              </a:rPr>
              <a:t>الرحمن </a:t>
            </a:r>
            <a:endParaRPr lang="en-US" sz="13800" dirty="0" smtClean="0">
              <a:solidFill>
                <a:srgbClr val="7030A0"/>
              </a:solidFill>
              <a:latin typeface="IranNastaliq" pitchFamily="18" charset="0"/>
              <a:cs typeface="IranNastaliq" pitchFamily="18" charset="0"/>
            </a:endParaRPr>
          </a:p>
          <a:p>
            <a:r>
              <a:rPr lang="fa-IR" sz="13800" dirty="0" smtClean="0">
                <a:solidFill>
                  <a:srgbClr val="7030A0"/>
                </a:solidFill>
                <a:latin typeface="IranNastaliq" pitchFamily="18" charset="0"/>
                <a:cs typeface="IranNastaliq" pitchFamily="18" charset="0"/>
              </a:rPr>
              <a:t>ا لرحیم</a:t>
            </a:r>
            <a:endParaRPr lang="en-US" sz="13800" dirty="0">
              <a:solidFill>
                <a:srgbClr val="7030A0"/>
              </a:solidFill>
              <a:latin typeface="IranNastaliq" pitchFamily="18" charset="0"/>
              <a:cs typeface="IranNastaliq" pitchFamily="18" charset="0"/>
            </a:endParaRPr>
          </a:p>
        </p:txBody>
      </p:sp>
      <p:sp>
        <p:nvSpPr>
          <p:cNvPr id="3" name="Slide Number Placeholder 2"/>
          <p:cNvSpPr>
            <a:spLocks noGrp="1"/>
          </p:cNvSpPr>
          <p:nvPr>
            <p:ph type="sldNum" sz="quarter" idx="11"/>
          </p:nvPr>
        </p:nvSpPr>
        <p:spPr/>
        <p:txBody>
          <a:bodyPr/>
          <a:lstStyle/>
          <a:p>
            <a:fld id="{34DD0D0A-E2E4-41E5-9B37-3D813E2461A6}" type="slidenum">
              <a:rPr lang="fa-IR" smtClean="0"/>
              <a:pPr/>
              <a:t>1</a:t>
            </a:fld>
            <a:endParaRPr lang="fa-IR"/>
          </a:p>
        </p:txBody>
      </p:sp>
    </p:spTree>
    <p:extLst>
      <p:ext uri="{BB962C8B-B14F-4D97-AF65-F5344CB8AC3E}">
        <p14:creationId xmlns="" xmlns:p14="http://schemas.microsoft.com/office/powerpoint/2010/main" val="3281440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548680"/>
            <a:ext cx="7992888" cy="4585871"/>
          </a:xfrm>
          <a:prstGeom prst="rect">
            <a:avLst/>
          </a:prstGeom>
          <a:noFill/>
        </p:spPr>
        <p:txBody>
          <a:bodyPr wrap="square" rtlCol="1">
            <a:spAutoFit/>
          </a:bodyPr>
          <a:lstStyle/>
          <a:p>
            <a:r>
              <a:rPr lang="fa-IR" sz="2400" b="1" dirty="0">
                <a:cs typeface="B Nazanin" pitchFamily="2" charset="-78"/>
              </a:rPr>
              <a:t>انواع قفل : </a:t>
            </a:r>
            <a:r>
              <a:rPr lang="fa-IR" sz="2400" b="1" dirty="0" smtClean="0">
                <a:cs typeface="B Nazanin" pitchFamily="2" charset="-78"/>
              </a:rPr>
              <a:t>1-قفل </a:t>
            </a:r>
            <a:r>
              <a:rPr lang="fa-IR" sz="2400" b="1" dirty="0">
                <a:cs typeface="B Nazanin" pitchFamily="2" charset="-78"/>
              </a:rPr>
              <a:t>دوگانی        2- قفل چند </a:t>
            </a:r>
            <a:r>
              <a:rPr lang="fa-IR" sz="2400" b="1" dirty="0" smtClean="0">
                <a:cs typeface="B Nazanin" pitchFamily="2" charset="-78"/>
              </a:rPr>
              <a:t>اسلوبی</a:t>
            </a:r>
          </a:p>
          <a:p>
            <a:r>
              <a:rPr lang="fa-IR" sz="2800" dirty="0" smtClean="0">
                <a:cs typeface="B Nazanin" pitchFamily="2" charset="-78"/>
              </a:rPr>
              <a:t> </a:t>
            </a:r>
            <a:endParaRPr lang="en-US" sz="2800" dirty="0">
              <a:cs typeface="B Nazanin" pitchFamily="2" charset="-78"/>
            </a:endParaRPr>
          </a:p>
          <a:p>
            <a:r>
              <a:rPr lang="fa-IR" sz="2400" b="1" dirty="0">
                <a:cs typeface="B Nazanin" pitchFamily="2" charset="-78"/>
              </a:rPr>
              <a:t>قفل دوگانی : یک متغیر دو مقداری است . اگر مقدار را با </a:t>
            </a:r>
            <a:r>
              <a:rPr lang="en-US" sz="2400" b="1" dirty="0" err="1">
                <a:cs typeface="B Nazanin" pitchFamily="2" charset="-78"/>
              </a:rPr>
              <a:t>LvaL</a:t>
            </a:r>
            <a:r>
              <a:rPr lang="fa-IR" sz="2400" b="1" dirty="0">
                <a:cs typeface="B Nazanin" pitchFamily="2" charset="-78"/>
              </a:rPr>
              <a:t> نمایش دهیم و بخواهیم داده </a:t>
            </a:r>
            <a:r>
              <a:rPr lang="en-US" sz="2400" b="1" dirty="0">
                <a:cs typeface="B Nazanin" pitchFamily="2" charset="-78"/>
              </a:rPr>
              <a:t>D</a:t>
            </a:r>
            <a:r>
              <a:rPr lang="fa-IR" sz="2400" b="1" dirty="0">
                <a:cs typeface="B Nazanin" pitchFamily="2" charset="-78"/>
              </a:rPr>
              <a:t> را قفل گذاری کنیم منطق زیر </a:t>
            </a:r>
            <a:r>
              <a:rPr lang="fa-IR" sz="2400" b="1" dirty="0" smtClean="0">
                <a:cs typeface="B Nazanin" pitchFamily="2" charset="-78"/>
              </a:rPr>
              <a:t>را می </a:t>
            </a:r>
            <a:r>
              <a:rPr lang="fa-IR" sz="2400" b="1" dirty="0">
                <a:cs typeface="B Nazanin" pitchFamily="2" charset="-78"/>
              </a:rPr>
              <a:t>توان پیاده سازی کرد . </a:t>
            </a:r>
            <a:endParaRPr lang="fa-IR" sz="2400" b="1" dirty="0" smtClean="0">
              <a:cs typeface="B Nazanin" pitchFamily="2" charset="-78"/>
            </a:endParaRPr>
          </a:p>
          <a:p>
            <a:endParaRPr lang="en-US" sz="2400" b="1" dirty="0">
              <a:cs typeface="B Nazanin" pitchFamily="2" charset="-78"/>
            </a:endParaRPr>
          </a:p>
          <a:p>
            <a:pPr lvl="0"/>
            <a:r>
              <a:rPr lang="fa-IR" sz="2400" b="1" dirty="0">
                <a:cs typeface="B Nazanin" pitchFamily="2" charset="-78"/>
              </a:rPr>
              <a:t>اگر </a:t>
            </a:r>
            <a:r>
              <a:rPr lang="en-US" sz="2400" b="1" dirty="0" err="1">
                <a:cs typeface="B Nazanin" pitchFamily="2" charset="-78"/>
              </a:rPr>
              <a:t>LvaL</a:t>
            </a:r>
            <a:r>
              <a:rPr lang="en-US" sz="2400" b="1" dirty="0">
                <a:cs typeface="B Nazanin" pitchFamily="2" charset="-78"/>
              </a:rPr>
              <a:t>(D)=1</a:t>
            </a:r>
            <a:r>
              <a:rPr lang="fa-IR" sz="2400" b="1" dirty="0">
                <a:cs typeface="B Nazanin" pitchFamily="2" charset="-78"/>
              </a:rPr>
              <a:t> ، دستیابی به </a:t>
            </a:r>
            <a:r>
              <a:rPr lang="en-US" sz="2400" b="1" dirty="0">
                <a:cs typeface="B Nazanin" pitchFamily="2" charset="-78"/>
              </a:rPr>
              <a:t>D</a:t>
            </a:r>
            <a:r>
              <a:rPr lang="fa-IR" sz="2400" b="1" dirty="0">
                <a:cs typeface="B Nazanin" pitchFamily="2" charset="-78"/>
              </a:rPr>
              <a:t> ناممکن است </a:t>
            </a:r>
            <a:r>
              <a:rPr lang="fa-IR" sz="2400" b="1" dirty="0" smtClean="0">
                <a:cs typeface="B Nazanin" pitchFamily="2" charset="-78"/>
              </a:rPr>
              <a:t>.</a:t>
            </a:r>
          </a:p>
          <a:p>
            <a:pPr lvl="0"/>
            <a:endParaRPr lang="en-US" sz="2400" b="1" dirty="0">
              <a:cs typeface="B Nazanin" pitchFamily="2" charset="-78"/>
            </a:endParaRPr>
          </a:p>
          <a:p>
            <a:pPr lvl="0"/>
            <a:r>
              <a:rPr lang="fa-IR" sz="2400" b="1" dirty="0">
                <a:cs typeface="B Nazanin" pitchFamily="2" charset="-78"/>
              </a:rPr>
              <a:t>اگر </a:t>
            </a:r>
            <a:r>
              <a:rPr lang="en-US" sz="2400" b="1" dirty="0" err="1">
                <a:cs typeface="B Nazanin" pitchFamily="2" charset="-78"/>
              </a:rPr>
              <a:t>LvaL</a:t>
            </a:r>
            <a:r>
              <a:rPr lang="en-US" sz="2400" b="1" dirty="0">
                <a:cs typeface="B Nazanin" pitchFamily="2" charset="-78"/>
              </a:rPr>
              <a:t>(D)=0</a:t>
            </a:r>
            <a:r>
              <a:rPr lang="fa-IR" sz="2400" b="1" dirty="0">
                <a:cs typeface="B Nazanin" pitchFamily="2" charset="-78"/>
              </a:rPr>
              <a:t> ، دستیابی به </a:t>
            </a:r>
            <a:r>
              <a:rPr lang="en-US" sz="2400" b="1" dirty="0">
                <a:cs typeface="B Nazanin" pitchFamily="2" charset="-78"/>
              </a:rPr>
              <a:t>D</a:t>
            </a:r>
            <a:r>
              <a:rPr lang="fa-IR" sz="2400" b="1" dirty="0">
                <a:cs typeface="B Nazanin" pitchFamily="2" charset="-78"/>
              </a:rPr>
              <a:t> ممکن است . </a:t>
            </a:r>
            <a:endParaRPr lang="fa-IR" sz="2400" b="1" dirty="0" smtClean="0">
              <a:cs typeface="B Nazanin" pitchFamily="2" charset="-78"/>
            </a:endParaRPr>
          </a:p>
          <a:p>
            <a:pPr lvl="0"/>
            <a:endParaRPr lang="en-US" sz="2400" b="1" dirty="0">
              <a:cs typeface="B Nazanin" pitchFamily="2" charset="-78"/>
            </a:endParaRPr>
          </a:p>
          <a:p>
            <a:r>
              <a:rPr lang="fa-IR" sz="2400" b="1" dirty="0">
                <a:cs typeface="B Nazanin" pitchFamily="2" charset="-78"/>
              </a:rPr>
              <a:t>برای قفل گذاری روی </a:t>
            </a:r>
            <a:r>
              <a:rPr lang="en-US" sz="2400" b="1" dirty="0">
                <a:cs typeface="B Nazanin" pitchFamily="2" charset="-78"/>
              </a:rPr>
              <a:t>D</a:t>
            </a:r>
            <a:r>
              <a:rPr lang="fa-IR" sz="2400" b="1" dirty="0">
                <a:cs typeface="B Nazanin" pitchFamily="2" charset="-78"/>
              </a:rPr>
              <a:t> ، عملیات </a:t>
            </a:r>
            <a:r>
              <a:rPr lang="en-US" sz="2400" b="1" dirty="0">
                <a:cs typeface="B Nazanin" pitchFamily="2" charset="-78"/>
              </a:rPr>
              <a:t>Lock(D)</a:t>
            </a:r>
            <a:r>
              <a:rPr lang="fa-IR" sz="2400" b="1" dirty="0">
                <a:cs typeface="B Nazanin" pitchFamily="2" charset="-78"/>
              </a:rPr>
              <a:t> و برای قفل گشایی ، </a:t>
            </a:r>
            <a:r>
              <a:rPr lang="fa-IR" sz="2400" b="1" dirty="0" smtClean="0">
                <a:cs typeface="B Nazanin" pitchFamily="2" charset="-78"/>
              </a:rPr>
              <a:t>عملیات </a:t>
            </a:r>
            <a:r>
              <a:rPr lang="en-US" sz="2400" b="1" dirty="0">
                <a:cs typeface="B Nazanin" pitchFamily="2" charset="-78"/>
              </a:rPr>
              <a:t>UNCLOCK(D)</a:t>
            </a:r>
            <a:r>
              <a:rPr lang="fa-IR" sz="2400" b="1" dirty="0">
                <a:cs typeface="B Nazanin" pitchFamily="2" charset="-78"/>
              </a:rPr>
              <a:t> باید در تراکنش اجرا </a:t>
            </a:r>
            <a:r>
              <a:rPr lang="fa-IR" sz="2400" b="1" dirty="0" smtClean="0">
                <a:cs typeface="B Nazanin" pitchFamily="2" charset="-78"/>
              </a:rPr>
              <a:t>شوند. </a:t>
            </a:r>
            <a:endParaRPr lang="fa-IR" sz="2400" b="1" dirty="0">
              <a:cs typeface="B Nazanin" pitchFamily="2" charset="-78"/>
            </a:endParaRPr>
          </a:p>
        </p:txBody>
      </p:sp>
      <p:sp>
        <p:nvSpPr>
          <p:cNvPr id="3" name="Slide Number Placeholder 2"/>
          <p:cNvSpPr>
            <a:spLocks noGrp="1"/>
          </p:cNvSpPr>
          <p:nvPr>
            <p:ph type="sldNum" sz="quarter" idx="11"/>
          </p:nvPr>
        </p:nvSpPr>
        <p:spPr/>
        <p:txBody>
          <a:bodyPr/>
          <a:lstStyle/>
          <a:p>
            <a:fld id="{34DD0D0A-E2E4-41E5-9B37-3D813E2461A6}" type="slidenum">
              <a:rPr lang="fa-IR" smtClean="0"/>
              <a:pPr/>
              <a:t>10</a:t>
            </a:fld>
            <a:endParaRPr lang="fa-IR"/>
          </a:p>
        </p:txBody>
      </p:sp>
    </p:spTree>
    <p:extLst>
      <p:ext uri="{BB962C8B-B14F-4D97-AF65-F5344CB8AC3E}">
        <p14:creationId xmlns="" xmlns:p14="http://schemas.microsoft.com/office/powerpoint/2010/main" val="77102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834360"/>
            <a:ext cx="8352928" cy="5201424"/>
          </a:xfrm>
          <a:prstGeom prst="rect">
            <a:avLst/>
          </a:prstGeom>
          <a:noFill/>
        </p:spPr>
        <p:txBody>
          <a:bodyPr wrap="square" rtlCol="1">
            <a:spAutoFit/>
          </a:bodyPr>
          <a:lstStyle/>
          <a:p>
            <a:r>
              <a:rPr lang="fa-IR" b="1" dirty="0">
                <a:cs typeface="B Titr" pitchFamily="2" charset="-78"/>
              </a:rPr>
              <a:t>پروتکل قفل گذاری </a:t>
            </a:r>
            <a:r>
              <a:rPr lang="fa-IR" b="1" dirty="0" smtClean="0">
                <a:cs typeface="B Titr" pitchFamily="2" charset="-78"/>
              </a:rPr>
              <a:t>دوگانی</a:t>
            </a:r>
          </a:p>
          <a:p>
            <a:endParaRPr lang="fa-IR" b="1" dirty="0" smtClean="0">
              <a:cs typeface="B Titr" pitchFamily="2" charset="-78"/>
            </a:endParaRPr>
          </a:p>
          <a:p>
            <a:r>
              <a:rPr lang="fa-IR" dirty="0" smtClean="0">
                <a:cs typeface="B Titr" pitchFamily="2" charset="-78"/>
              </a:rPr>
              <a:t>این </a:t>
            </a:r>
            <a:r>
              <a:rPr lang="fa-IR" dirty="0">
                <a:cs typeface="B Titr" pitchFamily="2" charset="-78"/>
              </a:rPr>
              <a:t>پروتکل به صورت زیر است : </a:t>
            </a:r>
            <a:endParaRPr lang="fa-IR" dirty="0" smtClean="0">
              <a:cs typeface="B Titr" pitchFamily="2" charset="-78"/>
            </a:endParaRPr>
          </a:p>
          <a:p>
            <a:endParaRPr lang="en-US" sz="2000" dirty="0">
              <a:cs typeface="B Nazanin" pitchFamily="2" charset="-78"/>
            </a:endParaRPr>
          </a:p>
          <a:p>
            <a:r>
              <a:rPr lang="fa-IR" sz="2000" b="1" dirty="0">
                <a:cs typeface="B Nazanin" pitchFamily="2" charset="-78"/>
              </a:rPr>
              <a:t>1-تراکنش </a:t>
            </a:r>
            <a:r>
              <a:rPr lang="en-US" sz="2000" b="1" dirty="0">
                <a:cs typeface="B Nazanin" pitchFamily="2" charset="-78"/>
              </a:rPr>
              <a:t>T</a:t>
            </a:r>
            <a:r>
              <a:rPr lang="fa-IR" sz="2000" b="1" dirty="0">
                <a:cs typeface="B Nazanin" pitchFamily="2" charset="-78"/>
              </a:rPr>
              <a:t> ، باید قبل از هر عملی </a:t>
            </a:r>
            <a:r>
              <a:rPr lang="en-US" sz="2000" b="1" dirty="0">
                <a:cs typeface="B Nazanin" pitchFamily="2" charset="-78"/>
              </a:rPr>
              <a:t>R(D)</a:t>
            </a:r>
            <a:r>
              <a:rPr lang="fa-IR" sz="2000" b="1" dirty="0">
                <a:cs typeface="B Nazanin" pitchFamily="2" charset="-78"/>
              </a:rPr>
              <a:t> یا </a:t>
            </a:r>
            <a:r>
              <a:rPr lang="en-US" sz="2000" b="1" dirty="0">
                <a:cs typeface="B Nazanin" pitchFamily="2" charset="-78"/>
              </a:rPr>
              <a:t>W(D)</a:t>
            </a:r>
            <a:r>
              <a:rPr lang="fa-IR" sz="2000" b="1" dirty="0">
                <a:cs typeface="B Nazanin" pitchFamily="2" charset="-78"/>
              </a:rPr>
              <a:t> ، دستور </a:t>
            </a:r>
            <a:r>
              <a:rPr lang="en-US" sz="2000" b="1" dirty="0">
                <a:cs typeface="B Nazanin" pitchFamily="2" charset="-78"/>
              </a:rPr>
              <a:t>Lock(D)</a:t>
            </a:r>
            <a:r>
              <a:rPr lang="fa-IR" sz="2000" b="1" dirty="0">
                <a:cs typeface="B Nazanin" pitchFamily="2" charset="-78"/>
              </a:rPr>
              <a:t> را اجرا کند . </a:t>
            </a:r>
            <a:endParaRPr lang="fa-IR" sz="2000" b="1" dirty="0" smtClean="0">
              <a:cs typeface="B Nazanin" pitchFamily="2" charset="-78"/>
            </a:endParaRPr>
          </a:p>
          <a:p>
            <a:endParaRPr lang="en-US" sz="2000" b="1" dirty="0">
              <a:cs typeface="B Nazanin" pitchFamily="2" charset="-78"/>
            </a:endParaRPr>
          </a:p>
          <a:p>
            <a:r>
              <a:rPr lang="fa-IR" sz="2000" b="1" dirty="0">
                <a:cs typeface="B Nazanin" pitchFamily="2" charset="-78"/>
              </a:rPr>
              <a:t>2- تراکنش </a:t>
            </a:r>
            <a:r>
              <a:rPr lang="en-US" sz="2000" b="1" dirty="0">
                <a:cs typeface="B Nazanin" pitchFamily="2" charset="-78"/>
              </a:rPr>
              <a:t>T</a:t>
            </a:r>
            <a:r>
              <a:rPr lang="fa-IR" sz="2000" b="1" dirty="0">
                <a:cs typeface="B Nazanin" pitchFamily="2" charset="-78"/>
              </a:rPr>
              <a:t> ، باید بعد از همه عملیات </a:t>
            </a:r>
            <a:r>
              <a:rPr lang="en-US" sz="2000" b="1" dirty="0">
                <a:cs typeface="B Nazanin" pitchFamily="2" charset="-78"/>
              </a:rPr>
              <a:t>R(D)</a:t>
            </a:r>
            <a:r>
              <a:rPr lang="fa-IR" sz="2000" b="1" dirty="0">
                <a:cs typeface="B Nazanin" pitchFamily="2" charset="-78"/>
              </a:rPr>
              <a:t> و </a:t>
            </a:r>
            <a:r>
              <a:rPr lang="en-US" sz="2000" b="1" dirty="0">
                <a:cs typeface="B Nazanin" pitchFamily="2" charset="-78"/>
              </a:rPr>
              <a:t>W(D)</a:t>
            </a:r>
            <a:r>
              <a:rPr lang="fa-IR" sz="2000" b="1" dirty="0">
                <a:cs typeface="B Nazanin" pitchFamily="2" charset="-78"/>
              </a:rPr>
              <a:t> ، </a:t>
            </a:r>
            <a:r>
              <a:rPr lang="fa-IR" sz="2000" b="1" dirty="0" smtClean="0">
                <a:cs typeface="B Nazanin" pitchFamily="2" charset="-78"/>
              </a:rPr>
              <a:t>دستور </a:t>
            </a:r>
            <a:r>
              <a:rPr lang="en-US" sz="2000" b="1" dirty="0">
                <a:cs typeface="B Nazanin" pitchFamily="2" charset="-78"/>
              </a:rPr>
              <a:t>UNLOCK</a:t>
            </a:r>
            <a:r>
              <a:rPr lang="fa-IR" sz="2000" b="1" dirty="0">
                <a:cs typeface="B Nazanin" pitchFamily="2" charset="-78"/>
              </a:rPr>
              <a:t> را اجرا کند . </a:t>
            </a:r>
            <a:endParaRPr lang="fa-IR" sz="2000" b="1" dirty="0" smtClean="0">
              <a:cs typeface="B Nazanin" pitchFamily="2" charset="-78"/>
            </a:endParaRPr>
          </a:p>
          <a:p>
            <a:endParaRPr lang="en-US" sz="2000" b="1" dirty="0">
              <a:cs typeface="B Nazanin" pitchFamily="2" charset="-78"/>
            </a:endParaRPr>
          </a:p>
          <a:p>
            <a:r>
              <a:rPr lang="fa-IR" sz="2000" b="1" dirty="0">
                <a:cs typeface="B Nazanin" pitchFamily="2" charset="-78"/>
              </a:rPr>
              <a:t>3- تراکنش </a:t>
            </a:r>
            <a:r>
              <a:rPr lang="en-US" sz="2000" b="1" dirty="0">
                <a:cs typeface="B Nazanin" pitchFamily="2" charset="-78"/>
              </a:rPr>
              <a:t>T</a:t>
            </a:r>
            <a:r>
              <a:rPr lang="fa-IR" sz="2000" b="1" dirty="0">
                <a:cs typeface="B Nazanin" pitchFamily="2" charset="-78"/>
              </a:rPr>
              <a:t> ، نمی تواند درخواست قفل روی </a:t>
            </a:r>
            <a:r>
              <a:rPr lang="en-US" sz="2000" b="1" dirty="0">
                <a:cs typeface="B Nazanin" pitchFamily="2" charset="-78"/>
              </a:rPr>
              <a:t>D</a:t>
            </a:r>
            <a:r>
              <a:rPr lang="fa-IR" sz="2000" b="1" dirty="0">
                <a:cs typeface="B Nazanin" pitchFamily="2" charset="-78"/>
              </a:rPr>
              <a:t> را بدهد اگر از قبل روی </a:t>
            </a:r>
            <a:r>
              <a:rPr lang="en-US" sz="2000" b="1" dirty="0">
                <a:cs typeface="B Nazanin" pitchFamily="2" charset="-78"/>
              </a:rPr>
              <a:t>D</a:t>
            </a:r>
            <a:r>
              <a:rPr lang="fa-IR" sz="2000" b="1" dirty="0">
                <a:cs typeface="B Nazanin" pitchFamily="2" charset="-78"/>
              </a:rPr>
              <a:t> قفلی داشته باشد . </a:t>
            </a:r>
            <a:endParaRPr lang="fa-IR" sz="2000" b="1" dirty="0" smtClean="0">
              <a:cs typeface="B Nazanin" pitchFamily="2" charset="-78"/>
            </a:endParaRPr>
          </a:p>
          <a:p>
            <a:endParaRPr lang="en-US" sz="2000" b="1" dirty="0">
              <a:cs typeface="B Nazanin" pitchFamily="2" charset="-78"/>
            </a:endParaRPr>
          </a:p>
          <a:p>
            <a:r>
              <a:rPr lang="fa-IR" sz="2000" b="1" dirty="0">
                <a:cs typeface="B Nazanin" pitchFamily="2" charset="-78"/>
              </a:rPr>
              <a:t>4- ترکنش </a:t>
            </a:r>
            <a:r>
              <a:rPr lang="en-US" sz="2000" b="1" dirty="0">
                <a:cs typeface="B Nazanin" pitchFamily="2" charset="-78"/>
              </a:rPr>
              <a:t>T</a:t>
            </a:r>
            <a:r>
              <a:rPr lang="fa-IR" sz="2000" b="1" dirty="0">
                <a:cs typeface="B Nazanin" pitchFamily="2" charset="-78"/>
              </a:rPr>
              <a:t> ، نمی تواند دستور </a:t>
            </a:r>
            <a:r>
              <a:rPr lang="en-US" sz="2000" b="1" dirty="0">
                <a:cs typeface="B Nazanin" pitchFamily="2" charset="-78"/>
              </a:rPr>
              <a:t>UNLOCK(D) </a:t>
            </a:r>
            <a:r>
              <a:rPr lang="fa-IR" sz="2000" b="1" dirty="0">
                <a:cs typeface="B Nazanin" pitchFamily="2" charset="-78"/>
              </a:rPr>
              <a:t>را اجرا کند مگر اینکه قفلی روی </a:t>
            </a:r>
            <a:r>
              <a:rPr lang="en-US" sz="2000" b="1" dirty="0" smtClean="0">
                <a:cs typeface="B Nazanin" pitchFamily="2" charset="-78"/>
              </a:rPr>
              <a:t>D</a:t>
            </a:r>
            <a:r>
              <a:rPr lang="fa-IR" sz="2000" b="1" dirty="0" smtClean="0">
                <a:cs typeface="B Nazanin" pitchFamily="2" charset="-78"/>
              </a:rPr>
              <a:t>داشته </a:t>
            </a:r>
            <a:r>
              <a:rPr lang="fa-IR" sz="2000" b="1" dirty="0">
                <a:cs typeface="B Nazanin" pitchFamily="2" charset="-78"/>
              </a:rPr>
              <a:t>باشد . </a:t>
            </a:r>
            <a:endParaRPr lang="fa-IR" sz="2000" b="1" dirty="0" smtClean="0">
              <a:cs typeface="B Nazanin" pitchFamily="2" charset="-78"/>
            </a:endParaRPr>
          </a:p>
          <a:p>
            <a:endParaRPr lang="en-US" sz="2000" b="1" dirty="0">
              <a:cs typeface="B Nazanin" pitchFamily="2" charset="-78"/>
            </a:endParaRPr>
          </a:p>
          <a:p>
            <a:r>
              <a:rPr lang="fa-IR" sz="2000" b="1" dirty="0">
                <a:cs typeface="B Nazanin" pitchFamily="2" charset="-78"/>
              </a:rPr>
              <a:t>-این </a:t>
            </a:r>
            <a:r>
              <a:rPr lang="fa-IR" sz="2000" b="1" dirty="0" smtClean="0">
                <a:cs typeface="B Nazanin" pitchFamily="2" charset="-78"/>
              </a:rPr>
              <a:t>پروتکل </a:t>
            </a:r>
            <a:r>
              <a:rPr lang="fa-IR" sz="2000" b="1" dirty="0">
                <a:cs typeface="B Nazanin" pitchFamily="2" charset="-78"/>
              </a:rPr>
              <a:t>توسط واحد مدیریت قفل </a:t>
            </a:r>
            <a:r>
              <a:rPr lang="fa-IR" sz="2000" b="1" dirty="0" smtClean="0">
                <a:cs typeface="B Nazanin" pitchFamily="2" charset="-78"/>
              </a:rPr>
              <a:t>اعمال </a:t>
            </a:r>
            <a:r>
              <a:rPr lang="fa-IR" sz="2000" b="1" dirty="0">
                <a:cs typeface="B Nazanin" pitchFamily="2" charset="-78"/>
              </a:rPr>
              <a:t>می شود . </a:t>
            </a:r>
            <a:endParaRPr lang="fa-IR" sz="2000" b="1" dirty="0" smtClean="0">
              <a:cs typeface="B Nazanin" pitchFamily="2" charset="-78"/>
            </a:endParaRPr>
          </a:p>
          <a:p>
            <a:endParaRPr lang="en-US" sz="2000" b="1" dirty="0">
              <a:cs typeface="B Nazanin" pitchFamily="2" charset="-78"/>
            </a:endParaRPr>
          </a:p>
          <a:p>
            <a:r>
              <a:rPr lang="fa-IR" sz="2000" b="1" dirty="0">
                <a:cs typeface="B Nazanin" pitchFamily="2" charset="-78"/>
              </a:rPr>
              <a:t>-این </a:t>
            </a:r>
            <a:r>
              <a:rPr lang="fa-IR" sz="2000" b="1" dirty="0" smtClean="0">
                <a:cs typeface="B Nazanin" pitchFamily="2" charset="-78"/>
              </a:rPr>
              <a:t>پروتکل </a:t>
            </a:r>
            <a:r>
              <a:rPr lang="fa-IR" sz="2000" b="1" dirty="0">
                <a:cs typeface="B Nazanin" pitchFamily="2" charset="-78"/>
              </a:rPr>
              <a:t>بسیار محدود کننده است . </a:t>
            </a:r>
            <a:endParaRPr lang="en-US" sz="2000" b="1" dirty="0">
              <a:cs typeface="B Nazanin" pitchFamily="2" charset="-78"/>
            </a:endParaRPr>
          </a:p>
          <a:p>
            <a:endParaRPr lang="fa-IR" dirty="0">
              <a:cs typeface="B Nazanin" pitchFamily="2" charset="-78"/>
            </a:endParaRPr>
          </a:p>
        </p:txBody>
      </p:sp>
      <p:sp>
        <p:nvSpPr>
          <p:cNvPr id="3" name="Slide Number Placeholder 2"/>
          <p:cNvSpPr>
            <a:spLocks noGrp="1"/>
          </p:cNvSpPr>
          <p:nvPr>
            <p:ph type="sldNum" sz="quarter" idx="11"/>
          </p:nvPr>
        </p:nvSpPr>
        <p:spPr/>
        <p:txBody>
          <a:bodyPr/>
          <a:lstStyle/>
          <a:p>
            <a:fld id="{34DD0D0A-E2E4-41E5-9B37-3D813E2461A6}" type="slidenum">
              <a:rPr lang="fa-IR" smtClean="0"/>
              <a:pPr/>
              <a:t>11</a:t>
            </a:fld>
            <a:endParaRPr lang="fa-IR"/>
          </a:p>
        </p:txBody>
      </p:sp>
    </p:spTree>
    <p:extLst>
      <p:ext uri="{BB962C8B-B14F-4D97-AF65-F5344CB8AC3E}">
        <p14:creationId xmlns="" xmlns:p14="http://schemas.microsoft.com/office/powerpoint/2010/main" val="1698319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4DD0D0A-E2E4-41E5-9B37-3D813E2461A6}" type="slidenum">
              <a:rPr lang="fa-IR" smtClean="0"/>
              <a:pPr/>
              <a:t>12</a:t>
            </a:fld>
            <a:endParaRPr lang="fa-IR"/>
          </a:p>
        </p:txBody>
      </p:sp>
      <p:sp>
        <p:nvSpPr>
          <p:cNvPr id="3" name="Rectangle 2"/>
          <p:cNvSpPr/>
          <p:nvPr/>
        </p:nvSpPr>
        <p:spPr>
          <a:xfrm>
            <a:off x="1259632" y="476672"/>
            <a:ext cx="7200800" cy="5040560"/>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کدهای ص 79 پایین</a:t>
            </a:r>
          </a:p>
          <a:p>
            <a:pPr algn="ctr"/>
            <a:endParaRPr lang="en-US" dirty="0"/>
          </a:p>
        </p:txBody>
      </p:sp>
    </p:spTree>
    <p:extLst>
      <p:ext uri="{BB962C8B-B14F-4D97-AF65-F5344CB8AC3E}">
        <p14:creationId xmlns="" xmlns:p14="http://schemas.microsoft.com/office/powerpoint/2010/main" val="383701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43" y="476672"/>
            <a:ext cx="4536505" cy="5949405"/>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11960" y="123011"/>
            <a:ext cx="4104456" cy="5355312"/>
          </a:xfrm>
          <a:prstGeom prst="rect">
            <a:avLst/>
          </a:prstGeom>
          <a:noFill/>
        </p:spPr>
        <p:txBody>
          <a:bodyPr wrap="square" rtlCol="1">
            <a:spAutoFit/>
          </a:bodyPr>
          <a:lstStyle/>
          <a:p>
            <a:r>
              <a:rPr lang="fa-IR" b="1" dirty="0">
                <a:cs typeface="B Titr" pitchFamily="2" charset="-78"/>
              </a:rPr>
              <a:t>قفل چند اسلوبی : </a:t>
            </a:r>
            <a:endParaRPr lang="fa-IR" b="1" dirty="0" smtClean="0">
              <a:cs typeface="B Titr" pitchFamily="2" charset="-78"/>
            </a:endParaRPr>
          </a:p>
          <a:p>
            <a:endParaRPr lang="en-US" b="1" dirty="0">
              <a:cs typeface="B Nazanin" pitchFamily="2" charset="-78"/>
            </a:endParaRPr>
          </a:p>
          <a:p>
            <a:r>
              <a:rPr lang="fa-IR" b="1" dirty="0">
                <a:cs typeface="B Nazanin" pitchFamily="2" charset="-78"/>
              </a:rPr>
              <a:t>در قفل چند اسلوبی دو نوع قفل </a:t>
            </a:r>
            <a:r>
              <a:rPr lang="fa-IR" b="1" dirty="0" smtClean="0">
                <a:cs typeface="B Nazanin" pitchFamily="2" charset="-78"/>
              </a:rPr>
              <a:t>داریم:</a:t>
            </a:r>
          </a:p>
          <a:p>
            <a:endParaRPr lang="fa-IR" b="1" dirty="0" smtClean="0">
              <a:cs typeface="B Nazanin" pitchFamily="2" charset="-78"/>
            </a:endParaRPr>
          </a:p>
          <a:p>
            <a:r>
              <a:rPr lang="fa-IR" b="1" dirty="0" smtClean="0">
                <a:cs typeface="B Nazanin" pitchFamily="2" charset="-78"/>
              </a:rPr>
              <a:t> 1-قفل </a:t>
            </a:r>
            <a:r>
              <a:rPr lang="fa-IR" b="1" dirty="0">
                <a:cs typeface="B Nazanin" pitchFamily="2" charset="-78"/>
              </a:rPr>
              <a:t>اشتراگذاری یا خواندن (</a:t>
            </a:r>
            <a:r>
              <a:rPr lang="en-US" b="1" dirty="0">
                <a:cs typeface="B Nazanin" pitchFamily="2" charset="-78"/>
              </a:rPr>
              <a:t>S</a:t>
            </a:r>
            <a:r>
              <a:rPr lang="fa-IR" b="1" dirty="0" smtClean="0">
                <a:cs typeface="B Nazanin" pitchFamily="2" charset="-78"/>
              </a:rPr>
              <a:t>)</a:t>
            </a:r>
          </a:p>
          <a:p>
            <a:endParaRPr lang="fa-IR" b="1" dirty="0" smtClean="0">
              <a:cs typeface="B Nazanin" pitchFamily="2" charset="-78"/>
            </a:endParaRPr>
          </a:p>
          <a:p>
            <a:r>
              <a:rPr lang="fa-IR" b="1" dirty="0" smtClean="0">
                <a:cs typeface="B Nazanin" pitchFamily="2" charset="-78"/>
              </a:rPr>
              <a:t> 2-قفل </a:t>
            </a:r>
            <a:r>
              <a:rPr lang="fa-IR" b="1" dirty="0">
                <a:cs typeface="B Nazanin" pitchFamily="2" charset="-78"/>
              </a:rPr>
              <a:t>انحصاری یا نوشتن (</a:t>
            </a:r>
            <a:r>
              <a:rPr lang="en-US" b="1" dirty="0">
                <a:cs typeface="B Nazanin" pitchFamily="2" charset="-78"/>
              </a:rPr>
              <a:t>X</a:t>
            </a:r>
            <a:r>
              <a:rPr lang="fa-IR" b="1" dirty="0">
                <a:cs typeface="B Nazanin" pitchFamily="2" charset="-78"/>
              </a:rPr>
              <a:t> ) </a:t>
            </a:r>
            <a:endParaRPr lang="fa-IR" b="1" dirty="0" smtClean="0">
              <a:cs typeface="B Nazanin" pitchFamily="2" charset="-78"/>
            </a:endParaRPr>
          </a:p>
          <a:p>
            <a:endParaRPr lang="en-US" b="1" dirty="0">
              <a:cs typeface="B Nazanin" pitchFamily="2" charset="-78"/>
            </a:endParaRPr>
          </a:p>
          <a:p>
            <a:r>
              <a:rPr lang="fa-IR" b="1" dirty="0">
                <a:cs typeface="B Nazanin" pitchFamily="2" charset="-78"/>
              </a:rPr>
              <a:t>سازگاری این دو نوع قفل طبق ماتریس </a:t>
            </a:r>
            <a:r>
              <a:rPr lang="fa-IR" b="1" dirty="0" smtClean="0">
                <a:cs typeface="B Nazanin" pitchFamily="2" charset="-78"/>
              </a:rPr>
              <a:t>بالا </a:t>
            </a:r>
            <a:r>
              <a:rPr lang="fa-IR" b="1" dirty="0">
                <a:cs typeface="B Nazanin" pitchFamily="2" charset="-78"/>
              </a:rPr>
              <a:t>است : </a:t>
            </a:r>
            <a:endParaRPr lang="fa-IR" b="1" dirty="0" smtClean="0">
              <a:cs typeface="B Nazanin" pitchFamily="2" charset="-78"/>
            </a:endParaRPr>
          </a:p>
          <a:p>
            <a:r>
              <a:rPr lang="fa-IR" b="1" dirty="0" smtClean="0">
                <a:cs typeface="B Nazanin" pitchFamily="2" charset="-78"/>
              </a:rPr>
              <a:t>  </a:t>
            </a:r>
            <a:endParaRPr lang="en-US" b="1" dirty="0">
              <a:cs typeface="B Nazanin" pitchFamily="2" charset="-78"/>
            </a:endParaRPr>
          </a:p>
          <a:p>
            <a:endParaRPr lang="en-US" b="1" dirty="0">
              <a:cs typeface="B Nazanin" pitchFamily="2" charset="-78"/>
            </a:endParaRPr>
          </a:p>
          <a:p>
            <a:r>
              <a:rPr lang="fa-IR" b="1" dirty="0">
                <a:cs typeface="B Nazanin" pitchFamily="2" charset="-78"/>
              </a:rPr>
              <a:t>در قفل چند اسلوبی عملیات زیر را داریم </a:t>
            </a:r>
            <a:r>
              <a:rPr lang="fa-IR" b="1" dirty="0" smtClean="0">
                <a:cs typeface="B Nazanin" pitchFamily="2" charset="-78"/>
              </a:rPr>
              <a:t>:</a:t>
            </a:r>
          </a:p>
          <a:p>
            <a:endParaRPr lang="fa-IR" b="1" dirty="0" smtClean="0">
              <a:cs typeface="B Nazanin" pitchFamily="2" charset="-78"/>
            </a:endParaRPr>
          </a:p>
          <a:p>
            <a:endParaRPr lang="fa-IR" b="1" dirty="0" smtClean="0">
              <a:cs typeface="B Nazanin" pitchFamily="2" charset="-78"/>
            </a:endParaRPr>
          </a:p>
          <a:p>
            <a:endParaRPr lang="fa-IR" b="1" dirty="0">
              <a:cs typeface="B Nazanin" pitchFamily="2" charset="-78"/>
            </a:endParaRPr>
          </a:p>
          <a:p>
            <a:endParaRPr lang="en-US" b="1" dirty="0" smtClean="0">
              <a:cs typeface="B Nazanin" pitchFamily="2" charset="-78"/>
            </a:endParaRPr>
          </a:p>
          <a:p>
            <a:r>
              <a:rPr lang="fa-IR" b="1" dirty="0" smtClean="0">
                <a:cs typeface="B Nazanin" pitchFamily="2" charset="-78"/>
              </a:rPr>
              <a:t>بنابراین </a:t>
            </a:r>
            <a:r>
              <a:rPr lang="fa-IR" b="1" dirty="0">
                <a:cs typeface="B Nazanin" pitchFamily="2" charset="-78"/>
              </a:rPr>
              <a:t>داده </a:t>
            </a:r>
            <a:r>
              <a:rPr lang="en-US" b="1" dirty="0">
                <a:cs typeface="B Nazanin" pitchFamily="2" charset="-78"/>
              </a:rPr>
              <a:t>D</a:t>
            </a:r>
            <a:r>
              <a:rPr lang="fa-IR" b="1" dirty="0">
                <a:cs typeface="B Nazanin" pitchFamily="2" charset="-78"/>
              </a:rPr>
              <a:t> در هر لحظه ، </a:t>
            </a:r>
            <a:endParaRPr lang="en-US" b="1" dirty="0" smtClean="0">
              <a:cs typeface="B Nazanin" pitchFamily="2" charset="-78"/>
            </a:endParaRPr>
          </a:p>
          <a:p>
            <a:r>
              <a:rPr lang="fa-IR" b="1" dirty="0" smtClean="0">
                <a:cs typeface="B Nazanin" pitchFamily="2" charset="-78"/>
              </a:rPr>
              <a:t>در </a:t>
            </a:r>
            <a:r>
              <a:rPr lang="fa-IR" b="1" dirty="0">
                <a:cs typeface="B Nazanin" pitchFamily="2" charset="-78"/>
              </a:rPr>
              <a:t>یکی از سه وضعیت زیر است </a:t>
            </a:r>
            <a:r>
              <a:rPr lang="fa-IR" b="1" dirty="0" smtClean="0">
                <a:cs typeface="B Nazanin" pitchFamily="2" charset="-78"/>
              </a:rPr>
              <a:t>: </a:t>
            </a:r>
            <a:endParaRPr lang="en-US" b="1" dirty="0">
              <a:cs typeface="B Nazanin" pitchFamily="2" charset="-78"/>
            </a:endParaRPr>
          </a:p>
          <a:p>
            <a:endParaRPr lang="fa-IR" dirty="0">
              <a:cs typeface="B Nazanin" pitchFamily="2" charset="-78"/>
            </a:endParaRPr>
          </a:p>
        </p:txBody>
      </p:sp>
      <p:sp>
        <p:nvSpPr>
          <p:cNvPr id="5" name="Slide Number Placeholder 4"/>
          <p:cNvSpPr>
            <a:spLocks noGrp="1"/>
          </p:cNvSpPr>
          <p:nvPr>
            <p:ph type="sldNum" sz="quarter" idx="11"/>
          </p:nvPr>
        </p:nvSpPr>
        <p:spPr/>
        <p:txBody>
          <a:bodyPr/>
          <a:lstStyle/>
          <a:p>
            <a:fld id="{34DD0D0A-E2E4-41E5-9B37-3D813E2461A6}" type="slidenum">
              <a:rPr lang="fa-IR" smtClean="0"/>
              <a:pPr/>
              <a:t>13</a:t>
            </a:fld>
            <a:endParaRPr lang="fa-IR"/>
          </a:p>
        </p:txBody>
      </p:sp>
    </p:spTree>
    <p:extLst>
      <p:ext uri="{BB962C8B-B14F-4D97-AF65-F5344CB8AC3E}">
        <p14:creationId xmlns="" xmlns:p14="http://schemas.microsoft.com/office/powerpoint/2010/main" val="2606386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04664"/>
            <a:ext cx="7704856" cy="5447645"/>
          </a:xfrm>
          <a:prstGeom prst="rect">
            <a:avLst/>
          </a:prstGeom>
          <a:noFill/>
        </p:spPr>
        <p:txBody>
          <a:bodyPr wrap="square" rtlCol="1">
            <a:spAutoFit/>
          </a:bodyPr>
          <a:lstStyle/>
          <a:p>
            <a:r>
              <a:rPr lang="fa-IR" b="1" dirty="0" smtClean="0">
                <a:cs typeface="B Nazanin" pitchFamily="2" charset="-78"/>
              </a:rPr>
              <a:t> </a:t>
            </a:r>
            <a:endParaRPr lang="en-US" b="1" dirty="0">
              <a:cs typeface="B Nazanin" pitchFamily="2" charset="-78"/>
            </a:endParaRPr>
          </a:p>
          <a:p>
            <a:r>
              <a:rPr lang="fa-IR" sz="2000" b="1" dirty="0">
                <a:cs typeface="B Titr" pitchFamily="2" charset="-78"/>
              </a:rPr>
              <a:t>پروتکل قفل چند </a:t>
            </a:r>
            <a:r>
              <a:rPr lang="fa-IR" sz="2000" b="1" dirty="0" smtClean="0">
                <a:cs typeface="B Titr" pitchFamily="2" charset="-78"/>
              </a:rPr>
              <a:t>اسلوبی:</a:t>
            </a:r>
          </a:p>
          <a:p>
            <a:endParaRPr lang="fa-IR" sz="2000" b="1" dirty="0">
              <a:cs typeface="B Titr" pitchFamily="2" charset="-78"/>
            </a:endParaRPr>
          </a:p>
          <a:p>
            <a:r>
              <a:rPr lang="fa-IR" sz="2000" b="1" dirty="0" smtClean="0">
                <a:cs typeface="B Titr" pitchFamily="2" charset="-78"/>
              </a:rPr>
              <a:t> </a:t>
            </a:r>
            <a:r>
              <a:rPr lang="fa-IR" sz="2000" b="1" dirty="0">
                <a:cs typeface="B Nazanin" pitchFamily="2" charset="-78"/>
              </a:rPr>
              <a:t>این پروتکل چنین است : </a:t>
            </a:r>
            <a:endParaRPr lang="fa-IR" sz="2000" b="1" dirty="0" smtClean="0">
              <a:cs typeface="B Nazanin" pitchFamily="2" charset="-78"/>
            </a:endParaRPr>
          </a:p>
          <a:p>
            <a:endParaRPr lang="en-US" b="1" dirty="0">
              <a:cs typeface="B Nazanin" pitchFamily="2" charset="-78"/>
            </a:endParaRPr>
          </a:p>
          <a:p>
            <a:r>
              <a:rPr lang="fa-IR" b="1" dirty="0">
                <a:cs typeface="B Nazanin" pitchFamily="2" charset="-78"/>
              </a:rPr>
              <a:t>1-تراکنش </a:t>
            </a:r>
            <a:r>
              <a:rPr lang="en-US" b="1" dirty="0">
                <a:cs typeface="B Nazanin" pitchFamily="2" charset="-78"/>
              </a:rPr>
              <a:t>T</a:t>
            </a:r>
            <a:r>
              <a:rPr lang="fa-IR" b="1" dirty="0">
                <a:cs typeface="B Nazanin" pitchFamily="2" charset="-78"/>
              </a:rPr>
              <a:t> باید قبل از عمل </a:t>
            </a:r>
            <a:r>
              <a:rPr lang="en-US" b="1" dirty="0">
                <a:cs typeface="B Nazanin" pitchFamily="2" charset="-78"/>
              </a:rPr>
              <a:t>R(D) </a:t>
            </a:r>
            <a:r>
              <a:rPr lang="fa-IR" b="1" dirty="0">
                <a:cs typeface="B Nazanin" pitchFamily="2" charset="-78"/>
              </a:rPr>
              <a:t> آنرا با </a:t>
            </a:r>
            <a:r>
              <a:rPr lang="en-US" b="1" dirty="0">
                <a:cs typeface="B Nazanin" pitchFamily="2" charset="-78"/>
              </a:rPr>
              <a:t>RLOCK</a:t>
            </a:r>
            <a:r>
              <a:rPr lang="fa-IR" b="1" dirty="0">
                <a:cs typeface="B Nazanin" pitchFamily="2" charset="-78"/>
              </a:rPr>
              <a:t> یا </a:t>
            </a:r>
            <a:r>
              <a:rPr lang="en-US" b="1" dirty="0">
                <a:cs typeface="B Nazanin" pitchFamily="2" charset="-78"/>
              </a:rPr>
              <a:t>WLOCK</a:t>
            </a:r>
            <a:r>
              <a:rPr lang="fa-IR" b="1" dirty="0">
                <a:cs typeface="B Nazanin" pitchFamily="2" charset="-78"/>
              </a:rPr>
              <a:t> قفل </a:t>
            </a:r>
            <a:r>
              <a:rPr lang="fa-IR" b="1" dirty="0" smtClean="0">
                <a:cs typeface="B Nazanin" pitchFamily="2" charset="-78"/>
              </a:rPr>
              <a:t>کند </a:t>
            </a:r>
            <a:r>
              <a:rPr lang="fa-IR" b="1" dirty="0">
                <a:cs typeface="B Nazanin" pitchFamily="2" charset="-78"/>
              </a:rPr>
              <a:t>. </a:t>
            </a:r>
            <a:endParaRPr lang="fa-IR" b="1" dirty="0" smtClean="0">
              <a:cs typeface="B Nazanin" pitchFamily="2" charset="-78"/>
            </a:endParaRPr>
          </a:p>
          <a:p>
            <a:endParaRPr lang="en-US" b="1" dirty="0">
              <a:cs typeface="B Nazanin" pitchFamily="2" charset="-78"/>
            </a:endParaRPr>
          </a:p>
          <a:p>
            <a:r>
              <a:rPr lang="fa-IR" b="1" dirty="0">
                <a:cs typeface="B Nazanin" pitchFamily="2" charset="-78"/>
              </a:rPr>
              <a:t>2- تراکنش </a:t>
            </a:r>
            <a:r>
              <a:rPr lang="en-US" b="1" dirty="0">
                <a:cs typeface="B Nazanin" pitchFamily="2" charset="-78"/>
              </a:rPr>
              <a:t>T</a:t>
            </a:r>
            <a:r>
              <a:rPr lang="fa-IR" b="1" dirty="0">
                <a:cs typeface="B Nazanin" pitchFamily="2" charset="-78"/>
              </a:rPr>
              <a:t> باید قبل از عمل </a:t>
            </a:r>
            <a:r>
              <a:rPr lang="en-US" b="1" dirty="0">
                <a:cs typeface="B Nazanin" pitchFamily="2" charset="-78"/>
              </a:rPr>
              <a:t>W(D)</a:t>
            </a:r>
            <a:r>
              <a:rPr lang="fa-IR" b="1" dirty="0">
                <a:cs typeface="B Nazanin" pitchFamily="2" charset="-78"/>
              </a:rPr>
              <a:t> ، آنرا با </a:t>
            </a:r>
            <a:r>
              <a:rPr lang="en-US" b="1" dirty="0">
                <a:cs typeface="B Nazanin" pitchFamily="2" charset="-78"/>
              </a:rPr>
              <a:t>WLOCK</a:t>
            </a:r>
            <a:r>
              <a:rPr lang="fa-IR" b="1" dirty="0">
                <a:cs typeface="B Nazanin" pitchFamily="2" charset="-78"/>
              </a:rPr>
              <a:t> قفل کند . </a:t>
            </a:r>
            <a:endParaRPr lang="fa-IR" b="1" dirty="0" smtClean="0">
              <a:cs typeface="B Nazanin" pitchFamily="2" charset="-78"/>
            </a:endParaRPr>
          </a:p>
          <a:p>
            <a:endParaRPr lang="en-US" b="1" dirty="0">
              <a:cs typeface="B Nazanin" pitchFamily="2" charset="-78"/>
            </a:endParaRPr>
          </a:p>
          <a:p>
            <a:r>
              <a:rPr lang="fa-IR" b="1" dirty="0">
                <a:cs typeface="B Nazanin" pitchFamily="2" charset="-78"/>
              </a:rPr>
              <a:t>3-تراکنش </a:t>
            </a:r>
            <a:r>
              <a:rPr lang="en-US" b="1" dirty="0">
                <a:cs typeface="B Nazanin" pitchFamily="2" charset="-78"/>
              </a:rPr>
              <a:t>T</a:t>
            </a:r>
            <a:r>
              <a:rPr lang="fa-IR" b="1" dirty="0">
                <a:cs typeface="B Nazanin" pitchFamily="2" charset="-78"/>
              </a:rPr>
              <a:t> باید بعد از اتمام عملیات خواندن و نوشتن ، عمل </a:t>
            </a:r>
            <a:r>
              <a:rPr lang="en-US" b="1" dirty="0">
                <a:cs typeface="B Nazanin" pitchFamily="2" charset="-78"/>
              </a:rPr>
              <a:t>UNLOCK</a:t>
            </a:r>
            <a:r>
              <a:rPr lang="fa-IR" b="1" dirty="0">
                <a:cs typeface="B Nazanin" pitchFamily="2" charset="-78"/>
              </a:rPr>
              <a:t> را انجام دهد . </a:t>
            </a:r>
            <a:endParaRPr lang="fa-IR" b="1" dirty="0" smtClean="0">
              <a:cs typeface="B Nazanin" pitchFamily="2" charset="-78"/>
            </a:endParaRPr>
          </a:p>
          <a:p>
            <a:endParaRPr lang="en-US" b="1" dirty="0">
              <a:cs typeface="B Nazanin" pitchFamily="2" charset="-78"/>
            </a:endParaRPr>
          </a:p>
          <a:p>
            <a:r>
              <a:rPr lang="fa-IR" b="1" dirty="0">
                <a:cs typeface="B Nazanin" pitchFamily="2" charset="-78"/>
              </a:rPr>
              <a:t>4-تراکنش </a:t>
            </a:r>
            <a:r>
              <a:rPr lang="en-US" b="1" dirty="0">
                <a:cs typeface="B Nazanin" pitchFamily="2" charset="-78"/>
              </a:rPr>
              <a:t>T</a:t>
            </a:r>
            <a:r>
              <a:rPr lang="fa-IR" b="1" dirty="0">
                <a:cs typeface="B Nazanin" pitchFamily="2" charset="-78"/>
              </a:rPr>
              <a:t> نمی تواند دستور </a:t>
            </a:r>
            <a:r>
              <a:rPr lang="en-US" b="1" dirty="0" smtClean="0">
                <a:cs typeface="B Nazanin" pitchFamily="2" charset="-78"/>
              </a:rPr>
              <a:t>RLOOK(D)</a:t>
            </a:r>
            <a:r>
              <a:rPr lang="fa-IR" b="1" dirty="0" smtClean="0">
                <a:cs typeface="B Nazanin" pitchFamily="2" charset="-78"/>
              </a:rPr>
              <a:t> </a:t>
            </a:r>
            <a:r>
              <a:rPr lang="fa-IR" b="1" dirty="0">
                <a:cs typeface="B Nazanin" pitchFamily="2" charset="-78"/>
              </a:rPr>
              <a:t>را اجرا کند ، اگر از قبل یک قفل </a:t>
            </a:r>
            <a:r>
              <a:rPr lang="en-US" b="1" dirty="0">
                <a:cs typeface="B Nazanin" pitchFamily="2" charset="-78"/>
              </a:rPr>
              <a:t>S</a:t>
            </a:r>
            <a:r>
              <a:rPr lang="fa-IR" b="1" dirty="0">
                <a:cs typeface="B Nazanin" pitchFamily="2" charset="-78"/>
              </a:rPr>
              <a:t> یا </a:t>
            </a:r>
            <a:r>
              <a:rPr lang="en-US" b="1" dirty="0" smtClean="0">
                <a:cs typeface="B Nazanin" pitchFamily="2" charset="-78"/>
              </a:rPr>
              <a:t>X</a:t>
            </a:r>
            <a:r>
              <a:rPr lang="fa-IR" b="1" dirty="0" smtClean="0">
                <a:cs typeface="B Nazanin" pitchFamily="2" charset="-78"/>
              </a:rPr>
              <a:t> </a:t>
            </a:r>
          </a:p>
          <a:p>
            <a:r>
              <a:rPr lang="fa-IR" b="1" dirty="0" smtClean="0">
                <a:cs typeface="B Nazanin" pitchFamily="2" charset="-78"/>
              </a:rPr>
              <a:t>روی </a:t>
            </a:r>
            <a:r>
              <a:rPr lang="en-US" b="1" dirty="0">
                <a:cs typeface="B Nazanin" pitchFamily="2" charset="-78"/>
              </a:rPr>
              <a:t>D</a:t>
            </a:r>
            <a:r>
              <a:rPr lang="fa-IR" b="1" dirty="0">
                <a:cs typeface="B Nazanin" pitchFamily="2" charset="-78"/>
              </a:rPr>
              <a:t> داشته باشد . </a:t>
            </a:r>
            <a:endParaRPr lang="fa-IR" b="1" dirty="0" smtClean="0">
              <a:cs typeface="B Nazanin" pitchFamily="2" charset="-78"/>
            </a:endParaRPr>
          </a:p>
          <a:p>
            <a:endParaRPr lang="en-US" b="1" dirty="0">
              <a:cs typeface="B Nazanin" pitchFamily="2" charset="-78"/>
            </a:endParaRPr>
          </a:p>
          <a:p>
            <a:r>
              <a:rPr lang="fa-IR" b="1" dirty="0">
                <a:cs typeface="B Nazanin" pitchFamily="2" charset="-78"/>
              </a:rPr>
              <a:t>5- تراکنش </a:t>
            </a:r>
            <a:r>
              <a:rPr lang="en-US" b="1" dirty="0">
                <a:cs typeface="B Nazanin" pitchFamily="2" charset="-78"/>
              </a:rPr>
              <a:t>T</a:t>
            </a:r>
            <a:r>
              <a:rPr lang="fa-IR" b="1" dirty="0">
                <a:cs typeface="B Nazanin" pitchFamily="2" charset="-78"/>
              </a:rPr>
              <a:t> نمی تواند دستور </a:t>
            </a:r>
            <a:r>
              <a:rPr lang="en-US" b="1" dirty="0">
                <a:cs typeface="B Nazanin" pitchFamily="2" charset="-78"/>
              </a:rPr>
              <a:t>WLOCK(D)</a:t>
            </a:r>
            <a:r>
              <a:rPr lang="fa-IR" b="1" dirty="0">
                <a:cs typeface="B Nazanin" pitchFamily="2" charset="-78"/>
              </a:rPr>
              <a:t> را اجرا کند ، اگر از قبل یک قفل </a:t>
            </a:r>
            <a:r>
              <a:rPr lang="en-US" b="1" dirty="0">
                <a:cs typeface="B Nazanin" pitchFamily="2" charset="-78"/>
              </a:rPr>
              <a:t>S</a:t>
            </a:r>
            <a:r>
              <a:rPr lang="fa-IR" b="1" dirty="0">
                <a:cs typeface="B Nazanin" pitchFamily="2" charset="-78"/>
              </a:rPr>
              <a:t> یا </a:t>
            </a:r>
            <a:r>
              <a:rPr lang="en-US" b="1" dirty="0" smtClean="0">
                <a:cs typeface="B Nazanin" pitchFamily="2" charset="-78"/>
              </a:rPr>
              <a:t>X</a:t>
            </a:r>
            <a:endParaRPr lang="fa-IR" b="1" dirty="0" smtClean="0">
              <a:cs typeface="B Nazanin" pitchFamily="2" charset="-78"/>
            </a:endParaRPr>
          </a:p>
          <a:p>
            <a:r>
              <a:rPr lang="fa-IR" b="1" dirty="0" smtClean="0">
                <a:cs typeface="B Nazanin" pitchFamily="2" charset="-78"/>
              </a:rPr>
              <a:t>روی </a:t>
            </a:r>
            <a:r>
              <a:rPr lang="en-US" b="1" dirty="0">
                <a:cs typeface="B Nazanin" pitchFamily="2" charset="-78"/>
              </a:rPr>
              <a:t>D</a:t>
            </a:r>
            <a:r>
              <a:rPr lang="fa-IR" b="1" dirty="0">
                <a:cs typeface="B Nazanin" pitchFamily="2" charset="-78"/>
              </a:rPr>
              <a:t>  داشته باشد</a:t>
            </a:r>
            <a:r>
              <a:rPr lang="fa-IR" b="1" dirty="0" smtClean="0">
                <a:cs typeface="B Nazanin" pitchFamily="2" charset="-78"/>
              </a:rPr>
              <a:t>.</a:t>
            </a:r>
          </a:p>
          <a:p>
            <a:endParaRPr lang="en-US" b="1" dirty="0">
              <a:cs typeface="B Nazanin" pitchFamily="2" charset="-78"/>
            </a:endParaRPr>
          </a:p>
          <a:p>
            <a:r>
              <a:rPr lang="fa-IR" b="1" dirty="0">
                <a:cs typeface="B Nazanin" pitchFamily="2" charset="-78"/>
              </a:rPr>
              <a:t>6-تراکنش </a:t>
            </a:r>
            <a:r>
              <a:rPr lang="en-US" b="1" dirty="0">
                <a:cs typeface="B Nazanin" pitchFamily="2" charset="-78"/>
              </a:rPr>
              <a:t>T</a:t>
            </a:r>
            <a:r>
              <a:rPr lang="fa-IR" b="1" dirty="0">
                <a:cs typeface="B Nazanin" pitchFamily="2" charset="-78"/>
              </a:rPr>
              <a:t> نمی تواند دستور </a:t>
            </a:r>
            <a:r>
              <a:rPr lang="en-US" b="1" dirty="0">
                <a:cs typeface="B Nazanin" pitchFamily="2" charset="-78"/>
              </a:rPr>
              <a:t>UNLOCK(D) </a:t>
            </a:r>
            <a:r>
              <a:rPr lang="fa-IR" b="1" dirty="0">
                <a:cs typeface="B Nazanin" pitchFamily="2" charset="-78"/>
              </a:rPr>
              <a:t> را اجرا کند ، مگر اینکه از قبل </a:t>
            </a:r>
            <a:r>
              <a:rPr lang="fa-IR" b="1" dirty="0" smtClean="0">
                <a:cs typeface="B Nazanin" pitchFamily="2" charset="-78"/>
              </a:rPr>
              <a:t>،</a:t>
            </a:r>
            <a:r>
              <a:rPr lang="en-US" b="1" dirty="0" smtClean="0">
                <a:cs typeface="B Nazanin" pitchFamily="2" charset="-78"/>
              </a:rPr>
              <a:t> </a:t>
            </a:r>
            <a:r>
              <a:rPr lang="fa-IR" b="1" dirty="0" smtClean="0">
                <a:cs typeface="B Nazanin" pitchFamily="2" charset="-78"/>
              </a:rPr>
              <a:t>روی </a:t>
            </a:r>
            <a:r>
              <a:rPr lang="en-US" b="1" dirty="0">
                <a:cs typeface="B Nazanin" pitchFamily="2" charset="-78"/>
              </a:rPr>
              <a:t>D</a:t>
            </a:r>
            <a:r>
              <a:rPr lang="fa-IR" b="1" dirty="0">
                <a:cs typeface="B Nazanin" pitchFamily="2" charset="-78"/>
              </a:rPr>
              <a:t> قفل </a:t>
            </a:r>
            <a:r>
              <a:rPr lang="en-US" b="1" dirty="0">
                <a:cs typeface="B Nazanin" pitchFamily="2" charset="-78"/>
              </a:rPr>
              <a:t>S</a:t>
            </a:r>
            <a:r>
              <a:rPr lang="fa-IR" b="1" dirty="0">
                <a:cs typeface="B Nazanin" pitchFamily="2" charset="-78"/>
              </a:rPr>
              <a:t> یا </a:t>
            </a:r>
            <a:r>
              <a:rPr lang="en-US" b="1" dirty="0">
                <a:cs typeface="B Nazanin" pitchFamily="2" charset="-78"/>
              </a:rPr>
              <a:t>X</a:t>
            </a:r>
            <a:r>
              <a:rPr lang="fa-IR" b="1" dirty="0">
                <a:cs typeface="B Nazanin" pitchFamily="2" charset="-78"/>
              </a:rPr>
              <a:t> داشته </a:t>
            </a:r>
            <a:r>
              <a:rPr lang="fa-IR" b="1" dirty="0" smtClean="0">
                <a:cs typeface="B Nazanin" pitchFamily="2" charset="-78"/>
              </a:rPr>
              <a:t>باشد</a:t>
            </a:r>
            <a:r>
              <a:rPr lang="en-US" b="1" dirty="0" smtClean="0">
                <a:cs typeface="B Nazanin" pitchFamily="2" charset="-78"/>
              </a:rPr>
              <a:t>.</a:t>
            </a:r>
            <a:r>
              <a:rPr lang="fa-IR" b="1" dirty="0" smtClean="0">
                <a:cs typeface="B Nazanin" pitchFamily="2" charset="-78"/>
              </a:rPr>
              <a:t> </a:t>
            </a:r>
            <a:endParaRPr lang="fa-IR" b="1" dirty="0">
              <a:cs typeface="B Nazanin" pitchFamily="2" charset="-78"/>
            </a:endParaRPr>
          </a:p>
        </p:txBody>
      </p:sp>
      <p:sp>
        <p:nvSpPr>
          <p:cNvPr id="3" name="Slide Number Placeholder 2"/>
          <p:cNvSpPr>
            <a:spLocks noGrp="1"/>
          </p:cNvSpPr>
          <p:nvPr>
            <p:ph type="sldNum" sz="quarter" idx="11"/>
          </p:nvPr>
        </p:nvSpPr>
        <p:spPr/>
        <p:txBody>
          <a:bodyPr/>
          <a:lstStyle/>
          <a:p>
            <a:fld id="{34DD0D0A-E2E4-41E5-9B37-3D813E2461A6}" type="slidenum">
              <a:rPr lang="fa-IR" smtClean="0"/>
              <a:pPr/>
              <a:t>14</a:t>
            </a:fld>
            <a:endParaRPr lang="fa-IR"/>
          </a:p>
        </p:txBody>
      </p:sp>
    </p:spTree>
    <p:extLst>
      <p:ext uri="{BB962C8B-B14F-4D97-AF65-F5344CB8AC3E}">
        <p14:creationId xmlns="" xmlns:p14="http://schemas.microsoft.com/office/powerpoint/2010/main" val="2175440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4DD0D0A-E2E4-41E5-9B37-3D813E2461A6}" type="slidenum">
              <a:rPr lang="fa-IR" smtClean="0"/>
              <a:pPr/>
              <a:t>15</a:t>
            </a:fld>
            <a:endParaRPr lang="fa-IR"/>
          </a:p>
        </p:txBody>
      </p:sp>
      <p:sp>
        <p:nvSpPr>
          <p:cNvPr id="3" name="Rectangle 2"/>
          <p:cNvSpPr/>
          <p:nvPr/>
        </p:nvSpPr>
        <p:spPr>
          <a:xfrm>
            <a:off x="611560" y="476672"/>
            <a:ext cx="7704856" cy="5112568"/>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کد های صفحه  81 پایین</a:t>
            </a:r>
            <a:endParaRPr lang="en-US" dirty="0"/>
          </a:p>
        </p:txBody>
      </p:sp>
    </p:spTree>
    <p:extLst>
      <p:ext uri="{BB962C8B-B14F-4D97-AF65-F5344CB8AC3E}">
        <p14:creationId xmlns="" xmlns:p14="http://schemas.microsoft.com/office/powerpoint/2010/main" val="397268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4DD0D0A-E2E4-41E5-9B37-3D813E2461A6}" type="slidenum">
              <a:rPr lang="fa-IR" smtClean="0"/>
              <a:pPr/>
              <a:t>16</a:t>
            </a:fld>
            <a:endParaRPr lang="fa-IR"/>
          </a:p>
        </p:txBody>
      </p:sp>
      <p:sp>
        <p:nvSpPr>
          <p:cNvPr id="3" name="Rectangle 2"/>
          <p:cNvSpPr/>
          <p:nvPr/>
        </p:nvSpPr>
        <p:spPr>
          <a:xfrm>
            <a:off x="611560" y="116632"/>
            <a:ext cx="7416824" cy="6264696"/>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کد های صفحه 82 پایین</a:t>
            </a:r>
            <a:endParaRPr lang="en-US" dirty="0"/>
          </a:p>
        </p:txBody>
      </p:sp>
    </p:spTree>
    <p:extLst>
      <p:ext uri="{BB962C8B-B14F-4D97-AF65-F5344CB8AC3E}">
        <p14:creationId xmlns="" xmlns:p14="http://schemas.microsoft.com/office/powerpoint/2010/main" val="194008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92696"/>
            <a:ext cx="8064896" cy="5447645"/>
          </a:xfrm>
          <a:prstGeom prst="rect">
            <a:avLst/>
          </a:prstGeom>
          <a:noFill/>
        </p:spPr>
        <p:txBody>
          <a:bodyPr wrap="square" rtlCol="1">
            <a:spAutoFit/>
          </a:bodyPr>
          <a:lstStyle/>
          <a:p>
            <a:r>
              <a:rPr lang="fa-IR" sz="3600" b="1" dirty="0">
                <a:cs typeface="B Nazanin" pitchFamily="2" charset="-78"/>
              </a:rPr>
              <a:t>تغییر قفل : </a:t>
            </a:r>
            <a:endParaRPr lang="fa-IR" sz="3600" b="1" dirty="0" smtClean="0">
              <a:cs typeface="B Nazanin" pitchFamily="2" charset="-78"/>
            </a:endParaRPr>
          </a:p>
          <a:p>
            <a:endParaRPr lang="en-US" sz="2400" b="1" dirty="0">
              <a:cs typeface="B Nazanin" pitchFamily="2" charset="-78"/>
            </a:endParaRPr>
          </a:p>
          <a:p>
            <a:r>
              <a:rPr lang="fa-IR" sz="2400" b="1" dirty="0">
                <a:cs typeface="B Nazanin" pitchFamily="2" charset="-78"/>
              </a:rPr>
              <a:t>-تغییر می تواند ماهیتاً تقویت یا تضعیف قفل باشد . </a:t>
            </a:r>
            <a:endParaRPr lang="fa-IR" sz="2400" b="1" dirty="0" smtClean="0">
              <a:cs typeface="B Nazanin" pitchFamily="2" charset="-78"/>
            </a:endParaRPr>
          </a:p>
          <a:p>
            <a:endParaRPr lang="en-US" sz="2400" b="1" dirty="0">
              <a:cs typeface="B Nazanin" pitchFamily="2" charset="-78"/>
            </a:endParaRPr>
          </a:p>
          <a:p>
            <a:pPr marL="285750" indent="-285750">
              <a:buFontTx/>
              <a:buChar char="-"/>
            </a:pPr>
            <a:r>
              <a:rPr lang="fa-IR" sz="2400" b="1" dirty="0" smtClean="0">
                <a:cs typeface="B Nazanin" pitchFamily="2" charset="-78"/>
              </a:rPr>
              <a:t>تقویت قفل </a:t>
            </a:r>
            <a:r>
              <a:rPr lang="fa-IR" sz="2400" b="1" dirty="0">
                <a:cs typeface="B Nazanin" pitchFamily="2" charset="-78"/>
              </a:rPr>
              <a:t>: تغییر آن از </a:t>
            </a:r>
            <a:r>
              <a:rPr lang="en-US" sz="2400" b="1" dirty="0">
                <a:cs typeface="B Nazanin" pitchFamily="2" charset="-78"/>
              </a:rPr>
              <a:t>S</a:t>
            </a:r>
            <a:r>
              <a:rPr lang="fa-IR" sz="2400" b="1" dirty="0">
                <a:cs typeface="B Nazanin" pitchFamily="2" charset="-78"/>
              </a:rPr>
              <a:t> به </a:t>
            </a:r>
            <a:r>
              <a:rPr lang="en-US" sz="2400" b="1" dirty="0">
                <a:cs typeface="B Nazanin" pitchFamily="2" charset="-78"/>
              </a:rPr>
              <a:t>X</a:t>
            </a:r>
            <a:r>
              <a:rPr lang="fa-IR" sz="2400" b="1" dirty="0">
                <a:cs typeface="B Nazanin" pitchFamily="2" charset="-78"/>
              </a:rPr>
              <a:t> </a:t>
            </a:r>
            <a:endParaRPr lang="fa-IR" sz="2400" b="1" dirty="0" smtClean="0">
              <a:cs typeface="B Nazanin" pitchFamily="2" charset="-78"/>
            </a:endParaRPr>
          </a:p>
          <a:p>
            <a:pPr marL="285750" indent="-285750">
              <a:buFontTx/>
              <a:buChar char="-"/>
            </a:pPr>
            <a:endParaRPr lang="fa-IR" sz="2400" b="1" dirty="0">
              <a:cs typeface="B Nazanin" pitchFamily="2" charset="-78"/>
            </a:endParaRPr>
          </a:p>
          <a:p>
            <a:pPr marL="285750" indent="-285750">
              <a:buFontTx/>
              <a:buChar char="-"/>
            </a:pPr>
            <a:r>
              <a:rPr lang="fa-IR" sz="2400" b="1" dirty="0" smtClean="0">
                <a:cs typeface="B Nazanin" pitchFamily="2" charset="-78"/>
              </a:rPr>
              <a:t>تضعیف </a:t>
            </a:r>
            <a:r>
              <a:rPr lang="fa-IR" sz="2400" b="1" dirty="0">
                <a:cs typeface="B Nazanin" pitchFamily="2" charset="-78"/>
              </a:rPr>
              <a:t>قفل : تغییر آن از </a:t>
            </a:r>
            <a:r>
              <a:rPr lang="en-US" sz="2400" b="1" dirty="0">
                <a:cs typeface="B Nazanin" pitchFamily="2" charset="-78"/>
              </a:rPr>
              <a:t>X</a:t>
            </a:r>
            <a:r>
              <a:rPr lang="fa-IR" sz="2400" b="1" dirty="0">
                <a:cs typeface="B Nazanin" pitchFamily="2" charset="-78"/>
              </a:rPr>
              <a:t> به </a:t>
            </a:r>
            <a:r>
              <a:rPr lang="en-US" sz="2400" b="1" dirty="0">
                <a:cs typeface="B Nazanin" pitchFamily="2" charset="-78"/>
              </a:rPr>
              <a:t>S </a:t>
            </a:r>
            <a:endParaRPr lang="fa-IR" sz="2400" b="1" dirty="0" smtClean="0">
              <a:cs typeface="B Nazanin" pitchFamily="2" charset="-78"/>
            </a:endParaRPr>
          </a:p>
          <a:p>
            <a:pPr marL="285750" indent="-285750">
              <a:buFontTx/>
              <a:buChar char="-"/>
            </a:pPr>
            <a:endParaRPr lang="en-US" sz="2400" b="1" dirty="0">
              <a:cs typeface="B Nazanin" pitchFamily="2" charset="-78"/>
            </a:endParaRPr>
          </a:p>
          <a:p>
            <a:pPr marL="285750" indent="-285750">
              <a:buFontTx/>
              <a:buChar char="-"/>
            </a:pPr>
            <a:r>
              <a:rPr lang="fa-IR" sz="2400" b="1" dirty="0" smtClean="0">
                <a:cs typeface="B Nazanin" pitchFamily="2" charset="-78"/>
              </a:rPr>
              <a:t>تقویت </a:t>
            </a:r>
            <a:r>
              <a:rPr lang="fa-IR" sz="2400" b="1" dirty="0">
                <a:cs typeface="B Nazanin" pitchFamily="2" charset="-78"/>
              </a:rPr>
              <a:t>قفل در شرایطی که بیش از یک تراکنش روی فقره داده قفل اشتراکی داشته باشند ، موجب </a:t>
            </a:r>
            <a:r>
              <a:rPr lang="fa-IR" sz="2400" b="1" dirty="0" smtClean="0">
                <a:cs typeface="B Nazanin" pitchFamily="2" charset="-78"/>
              </a:rPr>
              <a:t>بروز بن </a:t>
            </a:r>
            <a:r>
              <a:rPr lang="fa-IR" sz="2400" b="1" dirty="0">
                <a:cs typeface="B Nazanin" pitchFamily="2" charset="-78"/>
              </a:rPr>
              <a:t>بست می شود . </a:t>
            </a:r>
            <a:endParaRPr lang="fa-IR" sz="2400" b="1" dirty="0" smtClean="0">
              <a:cs typeface="B Nazanin" pitchFamily="2" charset="-78"/>
            </a:endParaRPr>
          </a:p>
          <a:p>
            <a:pPr marL="285750" indent="-285750">
              <a:buFontTx/>
              <a:buChar char="-"/>
            </a:pPr>
            <a:endParaRPr lang="en-US" sz="2400" b="1" dirty="0">
              <a:cs typeface="B Nazanin" pitchFamily="2" charset="-78"/>
            </a:endParaRPr>
          </a:p>
          <a:p>
            <a:r>
              <a:rPr lang="fa-IR" sz="2400" b="1" dirty="0">
                <a:cs typeface="B Nazanin" pitchFamily="2" charset="-78"/>
              </a:rPr>
              <a:t>-97 درصد بن بست ها در سیستم پایگاهی ناشی از همین تکنیک تقویت قفل است . </a:t>
            </a:r>
            <a:endParaRPr lang="en-US" sz="2400" b="1" dirty="0">
              <a:cs typeface="B Nazanin" pitchFamily="2" charset="-78"/>
            </a:endParaRPr>
          </a:p>
          <a:p>
            <a:endParaRPr lang="fa-IR" sz="2400" b="1" dirty="0">
              <a:cs typeface="B Nazanin" pitchFamily="2" charset="-78"/>
            </a:endParaRPr>
          </a:p>
        </p:txBody>
      </p:sp>
      <p:sp>
        <p:nvSpPr>
          <p:cNvPr id="3" name="Slide Number Placeholder 2"/>
          <p:cNvSpPr>
            <a:spLocks noGrp="1"/>
          </p:cNvSpPr>
          <p:nvPr>
            <p:ph type="sldNum" sz="quarter" idx="11"/>
          </p:nvPr>
        </p:nvSpPr>
        <p:spPr/>
        <p:txBody>
          <a:bodyPr/>
          <a:lstStyle/>
          <a:p>
            <a:fld id="{34DD0D0A-E2E4-41E5-9B37-3D813E2461A6}" type="slidenum">
              <a:rPr lang="fa-IR" smtClean="0"/>
              <a:pPr/>
              <a:t>17</a:t>
            </a:fld>
            <a:endParaRPr lang="fa-IR"/>
          </a:p>
        </p:txBody>
      </p:sp>
    </p:spTree>
    <p:extLst>
      <p:ext uri="{BB962C8B-B14F-4D97-AF65-F5344CB8AC3E}">
        <p14:creationId xmlns="" xmlns:p14="http://schemas.microsoft.com/office/powerpoint/2010/main" val="2016820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4" name="TextBox 3"/>
              <p:cNvSpPr txBox="1"/>
              <p:nvPr/>
            </p:nvSpPr>
            <p:spPr>
              <a:xfrm>
                <a:off x="251520" y="215984"/>
                <a:ext cx="8229600" cy="6740307"/>
              </a:xfrm>
              <a:prstGeom prst="rect">
                <a:avLst/>
              </a:prstGeom>
              <a:noFill/>
            </p:spPr>
            <p:txBody>
              <a:bodyPr wrap="square" rtlCol="1">
                <a:spAutoFit/>
              </a:bodyPr>
              <a:lstStyle/>
              <a:p>
                <a:r>
                  <a:rPr lang="fa-IR" b="1" dirty="0">
                    <a:cs typeface="B Titr" pitchFamily="2" charset="-78"/>
                  </a:rPr>
                  <a:t>قفل چند اسلوبی و توالی پذیری : </a:t>
                </a:r>
                <a:endParaRPr lang="en-US" b="1" dirty="0">
                  <a:cs typeface="B Nazanin" pitchFamily="2" charset="-78"/>
                </a:endParaRPr>
              </a:p>
              <a:p>
                <a:r>
                  <a:rPr lang="fa-IR" b="1" dirty="0">
                    <a:cs typeface="B Nazanin" pitchFamily="2" charset="-78"/>
                  </a:rPr>
                  <a:t>-روش قفل گذاری چند اسلوبی ، توالی پذیری طرح اجرا را تضمین نمی کند . </a:t>
                </a:r>
                <a:endParaRPr lang="en-US" b="1" dirty="0">
                  <a:cs typeface="B Nazanin" pitchFamily="2" charset="-78"/>
                </a:endParaRPr>
              </a:p>
              <a:p>
                <a:r>
                  <a:rPr lang="fa-IR" b="1" dirty="0">
                    <a:cs typeface="B Nazanin" pitchFamily="2" charset="-78"/>
                  </a:rPr>
                  <a:t>علت آن است که تراکنش ، داده تحت قفل را پیش از موعد و درواقع بطور پیشرس ، قفل گشایی می </a:t>
                </a:r>
                <a:r>
                  <a:rPr lang="fa-IR" b="1" dirty="0" smtClean="0">
                    <a:cs typeface="B Nazanin" pitchFamily="2" charset="-78"/>
                  </a:rPr>
                  <a:t>کند.</a:t>
                </a:r>
              </a:p>
              <a:p>
                <a:r>
                  <a:rPr lang="fa-IR" b="1" dirty="0" smtClean="0">
                    <a:cs typeface="B Nazanin" pitchFamily="2" charset="-78"/>
                  </a:rPr>
                  <a:t>مثالی </a:t>
                </a:r>
                <a:r>
                  <a:rPr lang="fa-IR" b="1" dirty="0">
                    <a:cs typeface="B Nazanin" pitchFamily="2" charset="-78"/>
                  </a:rPr>
                  <a:t>از یک طرح اجرا که در آن پروتکل چند اسلوبی رعایت می شود ولی توالی پذیر نیست . </a:t>
                </a:r>
                <a:endParaRPr lang="en-US" b="1" dirty="0">
                  <a:cs typeface="B Nazanin" pitchFamily="2" charset="-78"/>
                </a:endParaRPr>
              </a:p>
              <a:p>
                <a:r>
                  <a:rPr lang="fa-IR" b="1" dirty="0">
                    <a:cs typeface="B Nazanin" pitchFamily="2" charset="-78"/>
                  </a:rPr>
                  <a:t>مقادیر آغازین </a:t>
                </a:r>
                <a14:m>
                  <m:oMath xmlns:m="http://schemas.openxmlformats.org/officeDocument/2006/math">
                    <m:r>
                      <a:rPr lang="en-US" b="1" i="1">
                        <a:latin typeface="Cambria Math"/>
                      </a:rPr>
                      <m:t>𝑿</m:t>
                    </m:r>
                    <m:r>
                      <a:rPr lang="en-US" b="1" i="1">
                        <a:latin typeface="Cambria Math"/>
                      </a:rPr>
                      <m:t>=</m:t>
                    </m:r>
                    <m:r>
                      <a:rPr lang="en-US" b="1" i="1">
                        <a:latin typeface="Cambria Math"/>
                      </a:rPr>
                      <m:t>𝟐𝟎</m:t>
                    </m:r>
                    <m:r>
                      <a:rPr lang="en-US" b="1" i="1">
                        <a:latin typeface="Cambria Math"/>
                      </a:rPr>
                      <m:t>      </m:t>
                    </m:r>
                    <m:r>
                      <a:rPr lang="en-US" b="1" i="1">
                        <a:latin typeface="Cambria Math"/>
                      </a:rPr>
                      <m:t>𝒀</m:t>
                    </m:r>
                    <m:r>
                      <a:rPr lang="en-US" b="1" i="1">
                        <a:latin typeface="Cambria Math"/>
                      </a:rPr>
                      <m:t>=</m:t>
                    </m:r>
                    <m:r>
                      <a:rPr lang="en-US" b="1" i="1">
                        <a:latin typeface="Cambria Math"/>
                      </a:rPr>
                      <m:t>𝟑𝟎</m:t>
                    </m:r>
                  </m:oMath>
                </a14:m>
                <a:r>
                  <a:rPr lang="en-US" b="1" dirty="0">
                    <a:cs typeface="B Nazanin" pitchFamily="2" charset="-78"/>
                  </a:rPr>
                  <a:t/>
                </a:r>
              </a:p>
              <a:p>
                <a:r>
                  <a:rPr lang="fa-IR" b="1" dirty="0">
                    <a:cs typeface="B Nazanin" pitchFamily="2" charset="-78"/>
                  </a:rPr>
                  <a:t>در اجرای متوالی : نتیجه طرح </a:t>
                </a:r>
                <a:r>
                  <a:rPr lang="fa-IR" b="1" dirty="0" smtClean="0">
                    <a:cs typeface="B Nazanin" pitchFamily="2" charset="-78"/>
                  </a:rPr>
                  <a:t>متوالی                   </a:t>
                </a:r>
                <a14:m>
                  <m:oMath xmlns:m="http://schemas.openxmlformats.org/officeDocument/2006/math">
                    <m:r>
                      <a:rPr lang="en-US" b="1" i="1">
                        <a:latin typeface="Cambria Math"/>
                      </a:rPr>
                      <m:t>𝒚</m:t>
                    </m:r>
                    <m:r>
                      <a:rPr lang="en-US" b="1" i="1">
                        <a:latin typeface="Cambria Math"/>
                      </a:rPr>
                      <m:t>=</m:t>
                    </m:r>
                    <m:r>
                      <a:rPr lang="en-US" b="1" i="1">
                        <a:latin typeface="Cambria Math"/>
                      </a:rPr>
                      <m:t>𝟖𝟎</m:t>
                    </m:r>
                    <m:r>
                      <a:rPr lang="en-US" b="1" i="1">
                        <a:latin typeface="Cambria Math"/>
                      </a:rPr>
                      <m:t>   , </m:t>
                    </m:r>
                    <m:r>
                      <a:rPr lang="en-US" b="1" i="1">
                        <a:latin typeface="Cambria Math"/>
                      </a:rPr>
                      <m:t>𝒙</m:t>
                    </m:r>
                    <m:r>
                      <a:rPr lang="en-US" b="1" i="1">
                        <a:latin typeface="Cambria Math"/>
                      </a:rPr>
                      <m:t>=</m:t>
                    </m:r>
                    <m:r>
                      <a:rPr lang="en-US" b="1" i="1">
                        <a:latin typeface="Cambria Math"/>
                      </a:rPr>
                      <m:t>𝟓𝟎</m:t>
                    </m:r>
                    <m:r>
                      <a:rPr lang="en-US" b="1" i="1">
                        <a:latin typeface="Cambria Math"/>
                      </a:rPr>
                      <m:t>  :(</m:t>
                    </m:r>
                    <m:sSub>
                      <m:sSubPr>
                        <m:ctrlPr>
                          <a:rPr lang="en-US" b="1" i="1">
                            <a:latin typeface="Cambria Math"/>
                          </a:rPr>
                        </m:ctrlPr>
                      </m:sSubPr>
                      <m:e>
                        <m:r>
                          <a:rPr lang="en-US" b="1" i="1">
                            <a:latin typeface="Cambria Math"/>
                          </a:rPr>
                          <m:t>𝑻</m:t>
                        </m:r>
                      </m:e>
                      <m:sub>
                        <m:r>
                          <a:rPr lang="en-US" b="1" i="1">
                            <a:latin typeface="Cambria Math"/>
                          </a:rPr>
                          <m:t>𝟏</m:t>
                        </m:r>
                      </m:sub>
                    </m:sSub>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𝟐</m:t>
                        </m:r>
                      </m:sub>
                    </m:sSub>
                    <m:r>
                      <a:rPr lang="en-US" b="1" i="1">
                        <a:latin typeface="Cambria Math"/>
                      </a:rPr>
                      <m:t>)</m:t>
                    </m:r>
                  </m:oMath>
                </a14:m>
                <a:r>
                  <a:rPr lang="en-US" b="1" dirty="0">
                    <a:cs typeface="B Nazanin" pitchFamily="2" charset="-78"/>
                  </a:rPr>
                  <a:t/>
                </a:r>
                <a:r>
                  <a:rPr lang="fa-IR" b="1" dirty="0" smtClean="0">
                    <a:cs typeface="B Nazanin" pitchFamily="2" charset="-78"/>
                  </a:rPr>
                  <a:t/>
                </a:r>
                <a:endParaRPr lang="en-US" b="1" dirty="0">
                  <a:cs typeface="B Nazanin" pitchFamily="2" charset="-78"/>
                </a:endParaRPr>
              </a:p>
              <a:p>
                <a14:m>
                  <m:oMath xmlns:m="http://schemas.openxmlformats.org/officeDocument/2006/math">
                    <m:r>
                      <a:rPr lang="en-US" b="1" i="1">
                        <a:latin typeface="Cambria Math"/>
                      </a:rPr>
                      <m:t>𝒚</m:t>
                    </m:r>
                    <m:r>
                      <a:rPr lang="en-US" b="1" i="1">
                        <a:latin typeface="Cambria Math"/>
                      </a:rPr>
                      <m:t>=</m:t>
                    </m:r>
                    <m:r>
                      <a:rPr lang="en-US" b="1" i="1">
                        <a:latin typeface="Cambria Math"/>
                      </a:rPr>
                      <m:t>𝟓𝟎</m:t>
                    </m:r>
                    <m:r>
                      <a:rPr lang="en-US" b="1" i="1">
                        <a:latin typeface="Cambria Math"/>
                      </a:rPr>
                      <m:t>   , </m:t>
                    </m:r>
                    <m:r>
                      <a:rPr lang="en-US" b="1" i="1">
                        <a:latin typeface="Cambria Math"/>
                      </a:rPr>
                      <m:t>𝒙</m:t>
                    </m:r>
                    <m:r>
                      <a:rPr lang="en-US" b="1" i="1">
                        <a:latin typeface="Cambria Math"/>
                      </a:rPr>
                      <m:t>=</m:t>
                    </m:r>
                    <m:r>
                      <a:rPr lang="en-US" b="1" i="1">
                        <a:latin typeface="Cambria Math"/>
                      </a:rPr>
                      <m:t>𝟕𝟎</m:t>
                    </m:r>
                    <m:r>
                      <a:rPr lang="en-US" b="1" i="1">
                        <a:latin typeface="Cambria Math"/>
                      </a:rPr>
                      <m:t> :(</m:t>
                    </m:r>
                    <m:sSub>
                      <m:sSubPr>
                        <m:ctrlPr>
                          <a:rPr lang="en-US" b="1" i="1">
                            <a:latin typeface="Cambria Math"/>
                          </a:rPr>
                        </m:ctrlPr>
                      </m:sSubPr>
                      <m:e>
                        <m:r>
                          <a:rPr lang="en-US" b="1" i="1">
                            <a:latin typeface="Cambria Math"/>
                          </a:rPr>
                          <m:t>𝑻</m:t>
                        </m:r>
                      </m:e>
                      <m:sub>
                        <m:r>
                          <a:rPr lang="en-US" b="1" i="1">
                            <a:latin typeface="Cambria Math"/>
                          </a:rPr>
                          <m:t>𝟐</m:t>
                        </m:r>
                      </m:sub>
                    </m:sSub>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𝟏</m:t>
                        </m:r>
                      </m:sub>
                    </m:sSub>
                    <m:r>
                      <a:rPr lang="en-US" b="1" i="1">
                        <a:latin typeface="Cambria Math"/>
                      </a:rPr>
                      <m:t>)</m:t>
                    </m:r>
                  </m:oMath>
                </a14:m>
                <a:r>
                  <a:rPr lang="en-US" b="1" dirty="0">
                    <a:cs typeface="B Nazanin" pitchFamily="2" charset="-78"/>
                  </a:rPr>
                  <a:t/>
                </a:r>
              </a:p>
              <a:p>
                <a:endParaRPr lang="fa-IR" b="1" dirty="0" smtClean="0">
                  <a:cs typeface="B Nazanin" pitchFamily="2" charset="-78"/>
                </a:endParaRPr>
              </a:p>
              <a:p>
                <a:endParaRPr lang="fa-IR" b="1" dirty="0">
                  <a:cs typeface="B Nazanin" pitchFamily="2" charset="-78"/>
                </a:endParaRPr>
              </a:p>
              <a:p>
                <a:endParaRPr lang="fa-IR" b="1" dirty="0" smtClean="0">
                  <a:cs typeface="B Nazanin" pitchFamily="2" charset="-78"/>
                </a:endParaRPr>
              </a:p>
              <a:p>
                <a:endParaRPr lang="fa-IR" b="1" dirty="0">
                  <a:cs typeface="B Nazanin" pitchFamily="2" charset="-78"/>
                </a:endParaRPr>
              </a:p>
              <a:p>
                <a:endParaRPr lang="fa-IR" b="1" dirty="0" smtClean="0">
                  <a:cs typeface="B Nazanin" pitchFamily="2" charset="-78"/>
                </a:endParaRPr>
              </a:p>
              <a:p>
                <a:endParaRPr lang="fa-IR" b="1" dirty="0">
                  <a:cs typeface="B Nazanin" pitchFamily="2" charset="-78"/>
                </a:endParaRPr>
              </a:p>
              <a:p>
                <a:endParaRPr lang="fa-IR" b="1" dirty="0" smtClean="0">
                  <a:cs typeface="B Nazanin" pitchFamily="2" charset="-78"/>
                </a:endParaRPr>
              </a:p>
              <a:p>
                <a:endParaRPr lang="fa-IR" b="1" dirty="0">
                  <a:cs typeface="B Nazanin" pitchFamily="2" charset="-78"/>
                </a:endParaRPr>
              </a:p>
              <a:p>
                <a:endParaRPr lang="fa-IR" b="1" dirty="0" smtClean="0">
                  <a:cs typeface="B Nazanin" pitchFamily="2" charset="-78"/>
                </a:endParaRPr>
              </a:p>
              <a:p>
                <a:endParaRPr lang="fa-IR" b="1" dirty="0" smtClean="0">
                  <a:cs typeface="B Nazanin" pitchFamily="2" charset="-78"/>
                </a:endParaRPr>
              </a:p>
              <a:p>
                <a:endParaRPr lang="fa-IR" b="1" dirty="0">
                  <a:cs typeface="B Nazanin" pitchFamily="2" charset="-78"/>
                </a:endParaRPr>
              </a:p>
              <a:p>
                <a:endParaRPr lang="fa-IR" b="1" dirty="0" smtClean="0">
                  <a:cs typeface="B Nazanin" pitchFamily="2" charset="-78"/>
                </a:endParaRPr>
              </a:p>
              <a:p>
                <a:endParaRPr lang="fa-IR" b="1" dirty="0">
                  <a:cs typeface="B Nazanin" pitchFamily="2" charset="-78"/>
                </a:endParaRPr>
              </a:p>
              <a:p>
                <a:endParaRPr lang="fa-IR" b="1" dirty="0">
                  <a:cs typeface="B Nazanin" pitchFamily="2" charset="-78"/>
                </a:endParaRPr>
              </a:p>
              <a:p>
                <a:endParaRPr lang="en-US" b="1" dirty="0">
                  <a:cs typeface="B Nazanin" pitchFamily="2" charset="-78"/>
                </a:endParaRPr>
              </a:p>
              <a:p>
                <a:r>
                  <a:rPr lang="fa-IR" b="1" dirty="0">
                    <a:cs typeface="B Nazanin" pitchFamily="2" charset="-78"/>
                  </a:rPr>
                  <a:t>نتیجه اجرا  </a:t>
                </a:r>
                <a14:m>
                  <m:oMath xmlns:m="http://schemas.openxmlformats.org/officeDocument/2006/math">
                    <m:r>
                      <a:rPr lang="en-US" b="1" i="1">
                        <a:latin typeface="Cambria Math"/>
                      </a:rPr>
                      <m:t>𝒚</m:t>
                    </m:r>
                    <m:r>
                      <a:rPr lang="en-US" b="1" i="1">
                        <a:latin typeface="Cambria Math"/>
                      </a:rPr>
                      <m:t>=</m:t>
                    </m:r>
                    <m:r>
                      <a:rPr lang="en-US" b="1" i="1">
                        <a:latin typeface="Cambria Math"/>
                      </a:rPr>
                      <m:t>𝟓𝟎</m:t>
                    </m:r>
                    <m:r>
                      <a:rPr lang="en-US" b="1" i="1">
                        <a:latin typeface="Cambria Math"/>
                      </a:rPr>
                      <m:t>  ,  </m:t>
                    </m:r>
                    <m:r>
                      <a:rPr lang="en-US" b="1" i="1">
                        <a:latin typeface="Cambria Math"/>
                      </a:rPr>
                      <m:t>𝒙</m:t>
                    </m:r>
                    <m:r>
                      <a:rPr lang="en-US" b="1" i="1">
                        <a:latin typeface="Cambria Math"/>
                      </a:rPr>
                      <m:t>=</m:t>
                    </m:r>
                    <m:r>
                      <a:rPr lang="en-US" b="1" i="1">
                        <a:latin typeface="Cambria Math"/>
                      </a:rPr>
                      <m:t>𝟓𝟎</m:t>
                    </m:r>
                  </m:oMath>
                </a14:m>
                <a:r>
                  <a:rPr lang="en-US" b="1" dirty="0">
                    <a:cs typeface="B Nazanin" pitchFamily="2" charset="-78"/>
                  </a:rPr>
                  <a:t/>
                </a:r>
              </a:p>
              <a:p>
                <a:endParaRPr lang="fa-IR" b="1" dirty="0">
                  <a:cs typeface="B Nazanin" pitchFamily="2" charset="-78"/>
                </a:endParaRPr>
              </a:p>
            </p:txBody>
          </p:sp>
        </mc:Choice>
        <mc:Fallback>
          <p:sp>
            <p:nvSpPr>
              <p:cNvPr id="4" name="TextBox 3"/>
              <p:cNvSpPr txBox="1">
                <a:spLocks noRot="1" noChangeAspect="1" noMove="1" noResize="1" noEditPoints="1" noAdjustHandles="1" noChangeArrowheads="1" noChangeShapeType="1" noTextEdit="1"/>
              </p:cNvSpPr>
              <p:nvPr/>
            </p:nvSpPr>
            <p:spPr>
              <a:xfrm>
                <a:off x="251520" y="215984"/>
                <a:ext cx="8229600" cy="6740307"/>
              </a:xfrm>
              <a:prstGeom prst="rect">
                <a:avLst/>
              </a:prstGeom>
              <a:blipFill rotWithShape="1">
                <a:blip r:embed="rId2"/>
                <a:stretch>
                  <a:fillRect t="-271" r="-667"/>
                </a:stretch>
              </a:blipFill>
            </p:spPr>
            <p:txBody>
              <a:bodyPr/>
              <a:lstStyle/>
              <a:p>
                <a:r>
                  <a:rPr lang="en-US">
                    <a:noFill/>
                  </a:rPr>
                  <a:t> </a:t>
                </a:r>
              </a:p>
            </p:txBody>
          </p:sp>
        </mc:Fallback>
      </mc:AlternateContent>
      <p:sp>
        <p:nvSpPr>
          <p:cNvPr id="6" name="Rectangle 5"/>
          <p:cNvSpPr/>
          <p:nvPr/>
        </p:nvSpPr>
        <p:spPr>
          <a:xfrm>
            <a:off x="7884368" y="2780928"/>
            <a:ext cx="792088" cy="576064"/>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chemeClr val="tx1"/>
                </a:solidFill>
              </a:rPr>
              <a:t>طرح همروند:</a:t>
            </a:r>
            <a:endParaRPr lang="en-US" sz="1600" b="1" dirty="0">
              <a:solidFill>
                <a:schemeClr val="tx1"/>
              </a:solidFill>
            </a:endParaRPr>
          </a:p>
        </p:txBody>
      </p:sp>
      <p:sp>
        <p:nvSpPr>
          <p:cNvPr id="5" name="Rectangle 4"/>
          <p:cNvSpPr/>
          <p:nvPr/>
        </p:nvSpPr>
        <p:spPr>
          <a:xfrm>
            <a:off x="395536" y="2132856"/>
            <a:ext cx="3096344" cy="3960440"/>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23928" y="2276872"/>
            <a:ext cx="3096344" cy="3960440"/>
          </a:xfrm>
          <a:prstGeom prst="rect">
            <a:avLst/>
          </a:prstGeom>
          <a:blipFill dpi="0" rotWithShape="1">
            <a:blip r:embed="rId4">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fld id="{34DD0D0A-E2E4-41E5-9B37-3D813E2461A6}" type="slidenum">
              <a:rPr lang="fa-IR" smtClean="0"/>
              <a:pPr/>
              <a:t>18</a:t>
            </a:fld>
            <a:endParaRPr lang="fa-IR"/>
          </a:p>
        </p:txBody>
      </p:sp>
    </p:spTree>
    <p:extLst>
      <p:ext uri="{BB962C8B-B14F-4D97-AF65-F5344CB8AC3E}">
        <p14:creationId xmlns="" xmlns:p14="http://schemas.microsoft.com/office/powerpoint/2010/main" val="4276310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856" y="71968"/>
            <a:ext cx="8229600" cy="3600986"/>
          </a:xfrm>
          <a:prstGeom prst="rect">
            <a:avLst/>
          </a:prstGeom>
          <a:noFill/>
        </p:spPr>
        <p:txBody>
          <a:bodyPr wrap="square" rtlCol="1">
            <a:spAutoFit/>
          </a:bodyPr>
          <a:lstStyle/>
          <a:p>
            <a:r>
              <a:rPr lang="fa-IR" sz="2400" b="1" dirty="0">
                <a:cs typeface="B Nazanin" pitchFamily="2" charset="-78"/>
              </a:rPr>
              <a:t>تفکیک قفل گذاری دو مرحله ای : </a:t>
            </a:r>
            <a:endParaRPr lang="en-US" b="1" dirty="0">
              <a:cs typeface="B Nazanin" pitchFamily="2" charset="-78"/>
            </a:endParaRPr>
          </a:p>
          <a:p>
            <a:r>
              <a:rPr lang="fa-IR" b="1" dirty="0">
                <a:cs typeface="B Nazanin" pitchFamily="2" charset="-78"/>
              </a:rPr>
              <a:t>جهت پوشش عیب قفل گذاری چند اسلوبی که توالی پذیری طرح اجرای همروند تراکنش ها را تأمین نمی </a:t>
            </a:r>
            <a:r>
              <a:rPr lang="fa-IR" b="1" dirty="0" smtClean="0">
                <a:cs typeface="B Nazanin" pitchFamily="2" charset="-78"/>
              </a:rPr>
              <a:t>کند </a:t>
            </a:r>
            <a:r>
              <a:rPr lang="fa-IR" b="1" dirty="0">
                <a:cs typeface="B Nazanin" pitchFamily="2" charset="-78"/>
              </a:rPr>
              <a:t>از این تکنیک استفاده می شود . </a:t>
            </a:r>
            <a:endParaRPr lang="fa-IR" b="1" dirty="0" smtClean="0">
              <a:cs typeface="B Nazanin" pitchFamily="2" charset="-78"/>
            </a:endParaRPr>
          </a:p>
          <a:p>
            <a:endParaRPr lang="en-US" b="1" dirty="0">
              <a:cs typeface="B Nazanin" pitchFamily="2" charset="-78"/>
            </a:endParaRPr>
          </a:p>
          <a:p>
            <a:r>
              <a:rPr lang="fa-IR" sz="2400" b="1" dirty="0">
                <a:cs typeface="B Nazanin" pitchFamily="2" charset="-78"/>
              </a:rPr>
              <a:t>تکنیک قفل گذاری دو مرحله ای : گونه مبنایی </a:t>
            </a:r>
            <a:r>
              <a:rPr lang="en-US" sz="2400" b="1" dirty="0">
                <a:cs typeface="B Nazanin" pitchFamily="2" charset="-78"/>
              </a:rPr>
              <a:t>(2PL) </a:t>
            </a:r>
            <a:endParaRPr lang="en-US" b="1" dirty="0">
              <a:cs typeface="B Nazanin" pitchFamily="2" charset="-78"/>
            </a:endParaRPr>
          </a:p>
          <a:p>
            <a:r>
              <a:rPr lang="fa-IR" b="1" dirty="0">
                <a:cs typeface="B Nazanin" pitchFamily="2" charset="-78"/>
              </a:rPr>
              <a:t>-تکنیکی است برای کنترل دستیابیهای همروند به داده اشتراکی </a:t>
            </a:r>
            <a:endParaRPr lang="en-US" b="1" dirty="0">
              <a:cs typeface="B Nazanin" pitchFamily="2" charset="-78"/>
            </a:endParaRPr>
          </a:p>
          <a:p>
            <a:r>
              <a:rPr lang="fa-IR" b="1" dirty="0" smtClean="0">
                <a:cs typeface="B Nazanin" pitchFamily="2" charset="-78"/>
              </a:rPr>
              <a:t>عبارت </a:t>
            </a:r>
            <a:r>
              <a:rPr lang="fa-IR" b="1" dirty="0">
                <a:cs typeface="B Nazanin" pitchFamily="2" charset="-78"/>
              </a:rPr>
              <a:t>است از قفل گذاری روی داده ها توسط تراکنش به تدریج که نیاز به دستیابی به آن ها دارد و قفل گشایی از داده پس از آنکه تراکنش تمام قفل ها مورد نیازش را دریافت کرده باشد . </a:t>
            </a:r>
            <a:endParaRPr lang="fa-IR" b="1" dirty="0" smtClean="0">
              <a:cs typeface="B Nazanin" pitchFamily="2" charset="-78"/>
            </a:endParaRPr>
          </a:p>
          <a:p>
            <a:pPr marL="285750" indent="-285750">
              <a:buFontTx/>
              <a:buChar char="-"/>
            </a:pPr>
            <a:endParaRPr lang="en-US" b="1" dirty="0">
              <a:cs typeface="B Nazanin" pitchFamily="2" charset="-78"/>
            </a:endParaRPr>
          </a:p>
          <a:p>
            <a:r>
              <a:rPr lang="fa-IR" b="1" dirty="0">
                <a:cs typeface="B Nazanin" pitchFamily="2" charset="-78"/>
              </a:rPr>
              <a:t>-این تکنیک دو مرحله دارد : مرحله ای </a:t>
            </a:r>
            <a:r>
              <a:rPr lang="fa-IR" b="1" dirty="0" smtClean="0">
                <a:cs typeface="B Nazanin" pitchFamily="2" charset="-78"/>
              </a:rPr>
              <a:t>قفل </a:t>
            </a:r>
            <a:r>
              <a:rPr lang="fa-IR" b="1" dirty="0">
                <a:cs typeface="B Nazanin" pitchFamily="2" charset="-78"/>
              </a:rPr>
              <a:t>گذاری یا بسط – مرحله ای قفل گشایی یا قبض </a:t>
            </a:r>
            <a:endParaRPr lang="fa-IR" b="1" dirty="0" smtClean="0">
              <a:cs typeface="B Nazanin" pitchFamily="2" charset="-78"/>
            </a:endParaRPr>
          </a:p>
          <a:p>
            <a:endParaRPr lang="en-US" b="1" dirty="0">
              <a:cs typeface="B Nazanin" pitchFamily="2" charset="-78"/>
            </a:endParaRPr>
          </a:p>
          <a:p>
            <a:endParaRPr lang="fa-IR" b="1" dirty="0">
              <a:cs typeface="B Nazanin" pitchFamily="2" charset="-78"/>
            </a:endParaRPr>
          </a:p>
        </p:txBody>
      </p:sp>
      <p:sp>
        <p:nvSpPr>
          <p:cNvPr id="2" name="Rounded Rectangle 1"/>
          <p:cNvSpPr/>
          <p:nvPr/>
        </p:nvSpPr>
        <p:spPr>
          <a:xfrm>
            <a:off x="1259632" y="3068960"/>
            <a:ext cx="6480720" cy="3789040"/>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34DD0D0A-E2E4-41E5-9B37-3D813E2461A6}" type="slidenum">
              <a:rPr lang="fa-IR" smtClean="0"/>
              <a:pPr/>
              <a:t>19</a:t>
            </a:fld>
            <a:endParaRPr lang="fa-IR"/>
          </a:p>
        </p:txBody>
      </p:sp>
    </p:spTree>
    <p:extLst>
      <p:ext uri="{BB962C8B-B14F-4D97-AF65-F5344CB8AC3E}">
        <p14:creationId xmlns="" xmlns:p14="http://schemas.microsoft.com/office/powerpoint/2010/main" val="3341315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294112"/>
            <a:ext cx="7467600" cy="1143000"/>
          </a:xfrm>
        </p:spPr>
        <p:txBody>
          <a:bodyPr>
            <a:noAutofit/>
          </a:bodyPr>
          <a:lstStyle/>
          <a:p>
            <a:pPr algn="r">
              <a:lnSpc>
                <a:spcPct val="200000"/>
              </a:lnSpc>
            </a:pPr>
            <a:r>
              <a:rPr lang="en-US" sz="4000" dirty="0" smtClean="0">
                <a:solidFill>
                  <a:schemeClr val="accent2">
                    <a:lumMod val="50000"/>
                  </a:schemeClr>
                </a:solidFill>
                <a:cs typeface="B Titr" pitchFamily="2" charset="-78"/>
              </a:rPr>
              <a:t/>
            </a:r>
            <a:br>
              <a:rPr lang="en-US" sz="4000" dirty="0" smtClean="0">
                <a:solidFill>
                  <a:schemeClr val="accent2">
                    <a:lumMod val="50000"/>
                  </a:schemeClr>
                </a:solidFill>
                <a:cs typeface="B Titr" pitchFamily="2" charset="-78"/>
              </a:rPr>
            </a:br>
            <a:r>
              <a:rPr lang="en-US" sz="4000" dirty="0">
                <a:solidFill>
                  <a:schemeClr val="accent2">
                    <a:lumMod val="50000"/>
                  </a:schemeClr>
                </a:solidFill>
                <a:cs typeface="B Titr" pitchFamily="2" charset="-78"/>
              </a:rPr>
              <a:t/>
            </a:r>
            <a:br>
              <a:rPr lang="en-US" sz="4000" dirty="0">
                <a:solidFill>
                  <a:schemeClr val="accent2">
                    <a:lumMod val="50000"/>
                  </a:schemeClr>
                </a:solidFill>
                <a:cs typeface="B Titr" pitchFamily="2" charset="-78"/>
              </a:rPr>
            </a:br>
            <a:r>
              <a:rPr lang="fa-IR" sz="4000" dirty="0" smtClean="0">
                <a:solidFill>
                  <a:schemeClr val="accent2">
                    <a:lumMod val="50000"/>
                  </a:schemeClr>
                </a:solidFill>
                <a:cs typeface="B Titr" pitchFamily="2" charset="-78"/>
              </a:rPr>
              <a:t>فصل سوم :</a:t>
            </a:r>
            <a:r>
              <a:rPr lang="en-US" sz="4000" dirty="0" smtClean="0">
                <a:solidFill>
                  <a:schemeClr val="accent2">
                    <a:lumMod val="50000"/>
                  </a:schemeClr>
                </a:solidFill>
                <a:cs typeface="B Titr" pitchFamily="2" charset="-78"/>
              </a:rPr>
              <a:t> </a:t>
            </a:r>
            <a:r>
              <a:rPr lang="fa-IR" sz="4000" dirty="0" smtClean="0">
                <a:solidFill>
                  <a:schemeClr val="accent2">
                    <a:lumMod val="50000"/>
                  </a:schemeClr>
                </a:solidFill>
                <a:cs typeface="B Titr" pitchFamily="2" charset="-78"/>
              </a:rPr>
              <a:t> </a:t>
            </a:r>
            <a:br>
              <a:rPr lang="fa-IR" sz="4000" dirty="0" smtClean="0">
                <a:solidFill>
                  <a:schemeClr val="accent2">
                    <a:lumMod val="50000"/>
                  </a:schemeClr>
                </a:solidFill>
                <a:cs typeface="B Titr" pitchFamily="2" charset="-78"/>
              </a:rPr>
            </a:br>
            <a:r>
              <a:rPr lang="fa-IR" sz="6000" dirty="0" smtClean="0">
                <a:solidFill>
                  <a:schemeClr val="accent2">
                    <a:lumMod val="50000"/>
                  </a:schemeClr>
                </a:solidFill>
                <a:cs typeface="B Titr" pitchFamily="2" charset="-78"/>
              </a:rPr>
              <a:t>تکنیک های کنترل همروند</a:t>
            </a:r>
            <a:endParaRPr lang="en-US" sz="6000" dirty="0">
              <a:solidFill>
                <a:schemeClr val="accent2">
                  <a:lumMod val="50000"/>
                </a:schemeClr>
              </a:solidFill>
              <a:cs typeface="B Titr" pitchFamily="2" charset="-78"/>
            </a:endParaRPr>
          </a:p>
        </p:txBody>
      </p:sp>
      <p:sp>
        <p:nvSpPr>
          <p:cNvPr id="4" name="Slide Number Placeholder 3"/>
          <p:cNvSpPr>
            <a:spLocks noGrp="1"/>
          </p:cNvSpPr>
          <p:nvPr>
            <p:ph type="sldNum" sz="quarter" idx="11"/>
          </p:nvPr>
        </p:nvSpPr>
        <p:spPr/>
        <p:txBody>
          <a:bodyPr/>
          <a:lstStyle/>
          <a:p>
            <a:fld id="{34DD0D0A-E2E4-41E5-9B37-3D813E2461A6}" type="slidenum">
              <a:rPr lang="fa-IR" smtClean="0"/>
              <a:pPr/>
              <a:t>2</a:t>
            </a:fld>
            <a:endParaRPr lang="fa-IR"/>
          </a:p>
        </p:txBody>
      </p:sp>
    </p:spTree>
    <p:extLst>
      <p:ext uri="{BB962C8B-B14F-4D97-AF65-F5344CB8AC3E}">
        <p14:creationId xmlns="" xmlns:p14="http://schemas.microsoft.com/office/powerpoint/2010/main" val="1369035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692696"/>
            <a:ext cx="7315200" cy="4524315"/>
          </a:xfrm>
          <a:prstGeom prst="rect">
            <a:avLst/>
          </a:prstGeom>
          <a:noFill/>
        </p:spPr>
        <p:txBody>
          <a:bodyPr wrap="square" rtlCol="1">
            <a:spAutoFit/>
          </a:bodyPr>
          <a:lstStyle/>
          <a:p>
            <a:r>
              <a:rPr lang="fa-IR" sz="2400" b="1" dirty="0">
                <a:cs typeface="B Titr" pitchFamily="2" charset="-78"/>
              </a:rPr>
              <a:t>مشکلات </a:t>
            </a:r>
            <a:r>
              <a:rPr lang="en-US" sz="2400" b="1" dirty="0">
                <a:cs typeface="B Titr" pitchFamily="2" charset="-78"/>
              </a:rPr>
              <a:t>2PL</a:t>
            </a:r>
            <a:r>
              <a:rPr lang="fa-IR" sz="2400" b="1" dirty="0">
                <a:cs typeface="B Titr" pitchFamily="2" charset="-78"/>
              </a:rPr>
              <a:t> مبنایی : </a:t>
            </a:r>
            <a:endParaRPr lang="fa-IR" sz="2400" b="1" dirty="0" smtClean="0">
              <a:cs typeface="B Titr" pitchFamily="2" charset="-78"/>
            </a:endParaRPr>
          </a:p>
          <a:p>
            <a:endParaRPr lang="en-US" sz="2400" b="1" dirty="0">
              <a:cs typeface="B Nazanin" pitchFamily="2" charset="-78"/>
            </a:endParaRPr>
          </a:p>
          <a:p>
            <a:pPr>
              <a:lnSpc>
                <a:spcPct val="150000"/>
              </a:lnSpc>
            </a:pPr>
            <a:r>
              <a:rPr lang="fa-IR" sz="2400" b="1" dirty="0">
                <a:cs typeface="B Nazanin" pitchFamily="2" charset="-78"/>
              </a:rPr>
              <a:t>عبارتند از : </a:t>
            </a:r>
            <a:endParaRPr lang="fa-IR" sz="2400" b="1" dirty="0" smtClean="0">
              <a:cs typeface="B Nazanin" pitchFamily="2" charset="-78"/>
            </a:endParaRPr>
          </a:p>
          <a:p>
            <a:pPr>
              <a:lnSpc>
                <a:spcPct val="150000"/>
              </a:lnSpc>
            </a:pPr>
            <a:r>
              <a:rPr lang="fa-IR" sz="2400" b="1" dirty="0" smtClean="0">
                <a:cs typeface="B Nazanin" pitchFamily="2" charset="-78"/>
              </a:rPr>
              <a:t>ا- تضعیف </a:t>
            </a:r>
            <a:r>
              <a:rPr lang="fa-IR" sz="2400" b="1" dirty="0">
                <a:cs typeface="B Nazanin" pitchFamily="2" charset="-78"/>
              </a:rPr>
              <a:t>همروندی </a:t>
            </a:r>
            <a:endParaRPr lang="fa-IR" sz="2400" b="1" dirty="0" smtClean="0">
              <a:cs typeface="B Nazanin" pitchFamily="2" charset="-78"/>
            </a:endParaRPr>
          </a:p>
          <a:p>
            <a:pPr>
              <a:lnSpc>
                <a:spcPct val="150000"/>
              </a:lnSpc>
            </a:pPr>
            <a:r>
              <a:rPr lang="fa-IR" sz="2400" b="1" dirty="0" smtClean="0">
                <a:cs typeface="B Nazanin" pitchFamily="2" charset="-78"/>
              </a:rPr>
              <a:t> </a:t>
            </a:r>
            <a:r>
              <a:rPr lang="fa-IR" sz="2400" b="1" dirty="0">
                <a:cs typeface="B Nazanin" pitchFamily="2" charset="-78"/>
              </a:rPr>
              <a:t>2- طرد تسلسلی </a:t>
            </a:r>
            <a:r>
              <a:rPr lang="en-US" sz="2400" b="1" dirty="0" smtClean="0">
                <a:cs typeface="B Nazanin" pitchFamily="2" charset="-78"/>
              </a:rPr>
              <a:t>cascading abort</a:t>
            </a:r>
            <a:endParaRPr lang="fa-IR" sz="2400" b="1" dirty="0" smtClean="0">
              <a:cs typeface="B Nazanin" pitchFamily="2" charset="-78"/>
            </a:endParaRPr>
          </a:p>
          <a:p>
            <a:pPr>
              <a:lnSpc>
                <a:spcPct val="150000"/>
              </a:lnSpc>
            </a:pPr>
            <a:r>
              <a:rPr lang="fa-IR" sz="2400" b="1" dirty="0" smtClean="0">
                <a:cs typeface="B Nazanin" pitchFamily="2" charset="-78"/>
              </a:rPr>
              <a:t> </a:t>
            </a:r>
            <a:r>
              <a:rPr lang="fa-IR" sz="2400" b="1" dirty="0">
                <a:cs typeface="B Nazanin" pitchFamily="2" charset="-78"/>
              </a:rPr>
              <a:t>3- بن بست  </a:t>
            </a:r>
            <a:r>
              <a:rPr lang="en-US" sz="2400" b="1" dirty="0" smtClean="0">
                <a:cs typeface="B Nazanin" pitchFamily="2" charset="-78"/>
              </a:rPr>
              <a:t>dead lock</a:t>
            </a:r>
            <a:endParaRPr lang="fa-IR" sz="2400" b="1" dirty="0" smtClean="0">
              <a:cs typeface="B Nazanin" pitchFamily="2" charset="-78"/>
            </a:endParaRPr>
          </a:p>
          <a:p>
            <a:pPr>
              <a:lnSpc>
                <a:spcPct val="150000"/>
              </a:lnSpc>
            </a:pPr>
            <a:r>
              <a:rPr lang="fa-IR" sz="2400" b="1" dirty="0" smtClean="0">
                <a:cs typeface="B Nazanin" pitchFamily="2" charset="-78"/>
              </a:rPr>
              <a:t>4- </a:t>
            </a:r>
            <a:r>
              <a:rPr lang="fa-IR" sz="2400" b="1" dirty="0">
                <a:cs typeface="B Nazanin" pitchFamily="2" charset="-78"/>
              </a:rPr>
              <a:t>محرومیت ( گرسنگی ) </a:t>
            </a:r>
            <a:r>
              <a:rPr lang="en-US" sz="2400" b="1" dirty="0" smtClean="0">
                <a:cs typeface="B Nazanin" pitchFamily="2" charset="-78"/>
              </a:rPr>
              <a:t>starvation</a:t>
            </a:r>
          </a:p>
          <a:p>
            <a:pPr>
              <a:lnSpc>
                <a:spcPct val="150000"/>
              </a:lnSpc>
            </a:pPr>
            <a:r>
              <a:rPr lang="fa-IR" sz="2400" b="1" dirty="0" smtClean="0">
                <a:cs typeface="B Nazanin" pitchFamily="2" charset="-78"/>
              </a:rPr>
              <a:t>5- قفل مدام(قفل زنده)</a:t>
            </a:r>
            <a:r>
              <a:rPr lang="en-US" sz="2400" b="1" dirty="0" smtClean="0">
                <a:cs typeface="B Nazanin" pitchFamily="2" charset="-78"/>
              </a:rPr>
              <a:t>live lock</a:t>
            </a:r>
            <a:endParaRPr lang="en-US" sz="2400" b="1" dirty="0">
              <a:cs typeface="B Nazanin" pitchFamily="2" charset="-78"/>
            </a:endParaRPr>
          </a:p>
          <a:p>
            <a:endParaRPr lang="fa-IR" sz="2400" b="1" dirty="0">
              <a:cs typeface="B Nazanin" pitchFamily="2" charset="-78"/>
            </a:endParaRPr>
          </a:p>
        </p:txBody>
      </p:sp>
      <p:sp>
        <p:nvSpPr>
          <p:cNvPr id="3" name="Slide Number Placeholder 2"/>
          <p:cNvSpPr>
            <a:spLocks noGrp="1"/>
          </p:cNvSpPr>
          <p:nvPr>
            <p:ph type="sldNum" sz="quarter" idx="11"/>
          </p:nvPr>
        </p:nvSpPr>
        <p:spPr/>
        <p:txBody>
          <a:bodyPr/>
          <a:lstStyle/>
          <a:p>
            <a:fld id="{34DD0D0A-E2E4-41E5-9B37-3D813E2461A6}" type="slidenum">
              <a:rPr lang="fa-IR" smtClean="0"/>
              <a:pPr/>
              <a:t>20</a:t>
            </a:fld>
            <a:endParaRPr lang="fa-IR"/>
          </a:p>
        </p:txBody>
      </p:sp>
    </p:spTree>
    <p:extLst>
      <p:ext uri="{BB962C8B-B14F-4D97-AF65-F5344CB8AC3E}">
        <p14:creationId xmlns="" xmlns:p14="http://schemas.microsoft.com/office/powerpoint/2010/main" val="1671274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280920" cy="1754326"/>
          </a:xfrm>
          <a:prstGeom prst="rect">
            <a:avLst/>
          </a:prstGeom>
          <a:noFill/>
        </p:spPr>
        <p:txBody>
          <a:bodyPr wrap="square" rtlCol="1">
            <a:spAutoFit/>
          </a:bodyPr>
          <a:lstStyle/>
          <a:p>
            <a:r>
              <a:rPr lang="fa-IR" sz="2400" b="1" dirty="0">
                <a:cs typeface="B Titr" pitchFamily="2" charset="-78"/>
              </a:rPr>
              <a:t>مشکل طرد تسلسلی : </a:t>
            </a:r>
            <a:r>
              <a:rPr lang="fa-IR" sz="2400" b="1" dirty="0">
                <a:cs typeface="B Nazanin" pitchFamily="2" charset="-78"/>
              </a:rPr>
              <a:t>در </a:t>
            </a:r>
            <a:r>
              <a:rPr lang="fa-IR" sz="2400" b="1" dirty="0" smtClean="0">
                <a:cs typeface="B Nazanin" pitchFamily="2" charset="-78"/>
              </a:rPr>
              <a:t>وضعی پیش </a:t>
            </a:r>
            <a:r>
              <a:rPr lang="fa-IR" sz="2400" b="1" dirty="0">
                <a:cs typeface="B Nazanin" pitchFamily="2" charset="-78"/>
              </a:rPr>
              <a:t>می آید که در آن با طرد شدن یک تراکنش سلسله ای از تراکنش های دیگر نیز پی در پی طرد شوند . </a:t>
            </a:r>
            <a:endParaRPr lang="en-US" sz="2400" b="1" dirty="0" smtClean="0">
              <a:cs typeface="B Nazanin" pitchFamily="2" charset="-78"/>
            </a:endParaRPr>
          </a:p>
          <a:p>
            <a:r>
              <a:rPr lang="fa-IR" sz="2400" dirty="0" smtClean="0">
                <a:cs typeface="B Nazanin" pitchFamily="2" charset="-78"/>
              </a:rPr>
              <a:t>مثال)</a:t>
            </a:r>
          </a:p>
          <a:p>
            <a:endParaRPr lang="fa-IR" dirty="0" smtClean="0">
              <a:cs typeface="B Nazanin" pitchFamily="2" charset="-78"/>
            </a:endParaRPr>
          </a:p>
          <a:p>
            <a:endParaRPr lang="fa-IR" dirty="0">
              <a:cs typeface="B Nazanin" pitchFamily="2" charset="-78"/>
            </a:endParaRPr>
          </a:p>
        </p:txBody>
      </p:sp>
      <p:sp>
        <p:nvSpPr>
          <p:cNvPr id="2" name="Rounded Rectangle 1"/>
          <p:cNvSpPr/>
          <p:nvPr/>
        </p:nvSpPr>
        <p:spPr>
          <a:xfrm>
            <a:off x="165346" y="1058680"/>
            <a:ext cx="8007054" cy="4530560"/>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3528" y="5805264"/>
            <a:ext cx="7848872" cy="707886"/>
          </a:xfrm>
          <a:prstGeom prst="rect">
            <a:avLst/>
          </a:prstGeom>
          <a:noFill/>
        </p:spPr>
        <p:txBody>
          <a:bodyPr wrap="square" rtlCol="0">
            <a:spAutoFit/>
          </a:bodyPr>
          <a:lstStyle/>
          <a:p>
            <a:r>
              <a:rPr lang="fa-IR" sz="2000" b="1" dirty="0" smtClean="0">
                <a:cs typeface="B Nazanin" pitchFamily="2" charset="-78"/>
              </a:rPr>
              <a:t>اگر تراکنش </a:t>
            </a:r>
            <a:r>
              <a:rPr lang="en-US" sz="2000" b="1" dirty="0" smtClean="0">
                <a:cs typeface="B Nazanin" pitchFamily="2" charset="-78"/>
              </a:rPr>
              <a:t>T1 </a:t>
            </a:r>
            <a:r>
              <a:rPr lang="fa-IR" sz="2000" b="1" dirty="0" smtClean="0">
                <a:cs typeface="B Nazanin" pitchFamily="2" charset="-78"/>
              </a:rPr>
              <a:t>در لحظه </a:t>
            </a:r>
            <a:r>
              <a:rPr lang="en-US" sz="2000" b="1" smtClean="0">
                <a:cs typeface="B Nazanin" pitchFamily="2" charset="-78"/>
              </a:rPr>
              <a:t>t12 </a:t>
            </a:r>
            <a:r>
              <a:rPr lang="fa-IR" sz="2000" b="1" dirty="0" smtClean="0">
                <a:cs typeface="B Nazanin" pitchFamily="2" charset="-78"/>
              </a:rPr>
              <a:t> دچار نقص شود و طرد گردد ، در پی این طرد ، تراکنش </a:t>
            </a:r>
            <a:r>
              <a:rPr lang="en-US" sz="2000" b="1" dirty="0" smtClean="0">
                <a:cs typeface="B Nazanin" pitchFamily="2" charset="-78"/>
              </a:rPr>
              <a:t>T2</a:t>
            </a:r>
            <a:r>
              <a:rPr lang="fa-IR" sz="2000" b="1" dirty="0" smtClean="0">
                <a:cs typeface="B Nazanin" pitchFamily="2" charset="-78"/>
              </a:rPr>
              <a:t> طرد می شود و پس از آن ، تراکنش </a:t>
            </a:r>
            <a:r>
              <a:rPr lang="en-US" sz="2000" b="1" dirty="0" smtClean="0">
                <a:cs typeface="B Nazanin" pitchFamily="2" charset="-78"/>
              </a:rPr>
              <a:t>T3 </a:t>
            </a:r>
            <a:r>
              <a:rPr lang="fa-IR" sz="2000" b="1" dirty="0" smtClean="0">
                <a:cs typeface="B Nazanin" pitchFamily="2" charset="-78"/>
              </a:rPr>
              <a:t> طرد می شود .</a:t>
            </a:r>
            <a:endParaRPr lang="en-US" sz="2000" b="1" dirty="0">
              <a:cs typeface="B Nazanin" pitchFamily="2" charset="-78"/>
            </a:endParaRPr>
          </a:p>
        </p:txBody>
      </p:sp>
      <p:sp>
        <p:nvSpPr>
          <p:cNvPr id="6" name="Slide Number Placeholder 5"/>
          <p:cNvSpPr>
            <a:spLocks noGrp="1"/>
          </p:cNvSpPr>
          <p:nvPr>
            <p:ph type="sldNum" sz="quarter" idx="11"/>
          </p:nvPr>
        </p:nvSpPr>
        <p:spPr/>
        <p:txBody>
          <a:bodyPr/>
          <a:lstStyle/>
          <a:p>
            <a:fld id="{34DD0D0A-E2E4-41E5-9B37-3D813E2461A6}" type="slidenum">
              <a:rPr lang="fa-IR" smtClean="0"/>
              <a:pPr/>
              <a:t>21</a:t>
            </a:fld>
            <a:endParaRPr lang="fa-IR"/>
          </a:p>
        </p:txBody>
      </p:sp>
    </p:spTree>
    <p:extLst>
      <p:ext uri="{BB962C8B-B14F-4D97-AF65-F5344CB8AC3E}">
        <p14:creationId xmlns="" xmlns:p14="http://schemas.microsoft.com/office/powerpoint/2010/main" val="2229052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124744"/>
            <a:ext cx="8075240" cy="1143000"/>
          </a:xfrm>
        </p:spPr>
        <p:txBody>
          <a:bodyPr>
            <a:noAutofit/>
          </a:bodyPr>
          <a:lstStyle/>
          <a:p>
            <a:pPr algn="r" rtl="1">
              <a:lnSpc>
                <a:spcPct val="150000"/>
              </a:lnSpc>
            </a:pPr>
            <a:r>
              <a:rPr lang="fa-IR" sz="2000" b="1" dirty="0" smtClean="0">
                <a:solidFill>
                  <a:schemeClr val="tx1"/>
                </a:solidFill>
                <a:cs typeface="B Nazanin" pitchFamily="2" charset="-78"/>
              </a:rPr>
              <a:t>مشکل بن بست در وضعیتی که در آن ، حداقل دو تراکنش متقابلا منتظرند که دیگری از داده مورد نظر قفل گشایی کند بوجود می آید.</a:t>
            </a:r>
            <a:br>
              <a:rPr lang="fa-IR" sz="2000" b="1" dirty="0" smtClean="0">
                <a:solidFill>
                  <a:schemeClr val="tx1"/>
                </a:solidFill>
                <a:cs typeface="B Nazanin" pitchFamily="2" charset="-78"/>
              </a:rPr>
            </a:br>
            <a:r>
              <a:rPr lang="fa-IR" sz="2000" b="1" dirty="0" smtClean="0">
                <a:solidFill>
                  <a:schemeClr val="tx1"/>
                </a:solidFill>
                <a:cs typeface="B Nazanin" pitchFamily="2" charset="-78"/>
              </a:rPr>
              <a:t>مثال)در شکل زیر تراکنش </a:t>
            </a:r>
            <a:r>
              <a:rPr lang="en-US" sz="2000" b="1" dirty="0" smtClean="0">
                <a:solidFill>
                  <a:schemeClr val="tx1"/>
                </a:solidFill>
                <a:cs typeface="B Nazanin" pitchFamily="2" charset="-78"/>
              </a:rPr>
              <a:t>T1</a:t>
            </a:r>
            <a:r>
              <a:rPr lang="fa-IR" sz="2000" b="1" dirty="0" smtClean="0">
                <a:solidFill>
                  <a:schemeClr val="tx1"/>
                </a:solidFill>
                <a:cs typeface="B Nazanin" pitchFamily="2" charset="-78"/>
              </a:rPr>
              <a:t> منتظر است که تراکنش </a:t>
            </a:r>
            <a:r>
              <a:rPr lang="en-US" sz="2000" b="1" dirty="0" smtClean="0">
                <a:solidFill>
                  <a:schemeClr val="tx1"/>
                </a:solidFill>
                <a:cs typeface="B Nazanin" pitchFamily="2" charset="-78"/>
              </a:rPr>
              <a:t>T2</a:t>
            </a:r>
            <a:r>
              <a:rPr lang="fa-IR" sz="2000" b="1" dirty="0" smtClean="0">
                <a:solidFill>
                  <a:schemeClr val="tx1"/>
                </a:solidFill>
                <a:cs typeface="B Nazanin" pitchFamily="2" charset="-78"/>
              </a:rPr>
              <a:t> از </a:t>
            </a:r>
            <a:r>
              <a:rPr lang="en-US" sz="2000" b="1" dirty="0" smtClean="0">
                <a:solidFill>
                  <a:schemeClr val="tx1"/>
                </a:solidFill>
                <a:cs typeface="B Nazanin" pitchFamily="2" charset="-78"/>
              </a:rPr>
              <a:t>D2</a:t>
            </a:r>
            <a:r>
              <a:rPr lang="fa-IR" sz="2000" b="1" dirty="0" smtClean="0">
                <a:solidFill>
                  <a:schemeClr val="tx1"/>
                </a:solidFill>
                <a:cs typeface="B Nazanin" pitchFamily="2" charset="-78"/>
              </a:rPr>
              <a:t> قفل گشایی کند و تراکنش </a:t>
            </a:r>
            <a:r>
              <a:rPr lang="en-US" sz="2000" b="1" dirty="0" smtClean="0">
                <a:solidFill>
                  <a:schemeClr val="tx1"/>
                </a:solidFill>
                <a:cs typeface="B Nazanin" pitchFamily="2" charset="-78"/>
              </a:rPr>
              <a:t>T2 </a:t>
            </a:r>
            <a:r>
              <a:rPr lang="fa-IR" sz="2000" b="1" dirty="0" smtClean="0">
                <a:solidFill>
                  <a:schemeClr val="tx1"/>
                </a:solidFill>
                <a:cs typeface="B Nazanin" pitchFamily="2" charset="-78"/>
              </a:rPr>
              <a:t> در انتظار قفل گشایی </a:t>
            </a:r>
            <a:r>
              <a:rPr lang="en-US" sz="2000" b="1" dirty="0" smtClean="0">
                <a:solidFill>
                  <a:schemeClr val="tx1"/>
                </a:solidFill>
                <a:cs typeface="B Nazanin" pitchFamily="2" charset="-78"/>
              </a:rPr>
              <a:t> </a:t>
            </a:r>
            <a:r>
              <a:rPr lang="fa-IR" sz="2000" b="1" dirty="0" smtClean="0">
                <a:solidFill>
                  <a:schemeClr val="tx1"/>
                </a:solidFill>
                <a:cs typeface="B Nazanin" pitchFamily="2" charset="-78"/>
              </a:rPr>
              <a:t>از </a:t>
            </a:r>
            <a:r>
              <a:rPr lang="en-US" sz="2000" b="1" dirty="0" smtClean="0">
                <a:solidFill>
                  <a:schemeClr val="tx1"/>
                </a:solidFill>
                <a:cs typeface="B Nazanin" pitchFamily="2" charset="-78"/>
              </a:rPr>
              <a:t>D1</a:t>
            </a:r>
            <a:r>
              <a:rPr lang="fa-IR" sz="2000" b="1" dirty="0" smtClean="0">
                <a:solidFill>
                  <a:schemeClr val="tx1"/>
                </a:solidFill>
                <a:cs typeface="B Nazanin" pitchFamily="2" charset="-78"/>
              </a:rPr>
              <a:t> توسط تراکنش </a:t>
            </a:r>
            <a:r>
              <a:rPr lang="en-US" sz="2000" b="1" dirty="0" smtClean="0">
                <a:solidFill>
                  <a:schemeClr val="tx1"/>
                </a:solidFill>
                <a:cs typeface="B Nazanin" pitchFamily="2" charset="-78"/>
              </a:rPr>
              <a:t>T1</a:t>
            </a:r>
            <a:r>
              <a:rPr lang="fa-IR" sz="2000" b="1" dirty="0" smtClean="0">
                <a:solidFill>
                  <a:schemeClr val="tx1"/>
                </a:solidFill>
                <a:cs typeface="B Nazanin" pitchFamily="2" charset="-78"/>
              </a:rPr>
              <a:t> است .</a:t>
            </a:r>
            <a:endParaRPr lang="en-US" sz="2000" b="1" dirty="0">
              <a:solidFill>
                <a:schemeClr val="tx1"/>
              </a:solidFill>
              <a:cs typeface="B Nazanin" pitchFamily="2" charset="-78"/>
            </a:endParaRPr>
          </a:p>
        </p:txBody>
      </p:sp>
      <p:sp>
        <p:nvSpPr>
          <p:cNvPr id="3" name="Rectangle 2"/>
          <p:cNvSpPr/>
          <p:nvPr/>
        </p:nvSpPr>
        <p:spPr>
          <a:xfrm>
            <a:off x="1763688" y="2372544"/>
            <a:ext cx="5760640" cy="4104456"/>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34DD0D0A-E2E4-41E5-9B37-3D813E2461A6}" type="slidenum">
              <a:rPr lang="fa-IR" smtClean="0"/>
              <a:pPr/>
              <a:t>22</a:t>
            </a:fld>
            <a:endParaRPr lang="fa-IR"/>
          </a:p>
        </p:txBody>
      </p:sp>
    </p:spTree>
    <p:extLst>
      <p:ext uri="{BB962C8B-B14F-4D97-AF65-F5344CB8AC3E}">
        <p14:creationId xmlns="" xmlns:p14="http://schemas.microsoft.com/office/powerpoint/2010/main" val="462556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942184"/>
            <a:ext cx="7467600" cy="1143000"/>
          </a:xfrm>
        </p:spPr>
        <p:txBody>
          <a:bodyPr>
            <a:noAutofit/>
          </a:bodyPr>
          <a:lstStyle/>
          <a:p>
            <a:pPr algn="r" rtl="1">
              <a:lnSpc>
                <a:spcPct val="150000"/>
              </a:lnSpc>
            </a:pPr>
            <a:r>
              <a:rPr lang="fa-IR" sz="2800" b="1" dirty="0">
                <a:solidFill>
                  <a:schemeClr val="tx1"/>
                </a:solidFill>
                <a:cs typeface="B Nazanin" pitchFamily="2" charset="-78"/>
              </a:rPr>
              <a:t>مشکل محرومیت (گرسنگی ): </a:t>
            </a:r>
            <a:r>
              <a:rPr lang="fa-IR" sz="2000" b="1" dirty="0">
                <a:solidFill>
                  <a:schemeClr val="tx1"/>
                </a:solidFill>
                <a:cs typeface="B Nazanin" pitchFamily="2" charset="-78"/>
              </a:rPr>
              <a:t>زمانی بروز می کند که یک تراکنش برای مدت نامحدودی نتواند به حالت اجرا در آید در حالیکه تراکنش های دیگر بطور عادی اجرا می شوند . در واقع سیستم مرتباً اولویت را به تراکنش های دیگر می دهد </a:t>
            </a:r>
            <a:r>
              <a:rPr lang="fa-IR" sz="2000" b="1" dirty="0" smtClean="0">
                <a:solidFill>
                  <a:schemeClr val="tx1"/>
                </a:solidFill>
                <a:cs typeface="B Nazanin" pitchFamily="2" charset="-78"/>
              </a:rPr>
              <a:t>و </a:t>
            </a:r>
            <a:r>
              <a:rPr lang="fa-IR" sz="2000" b="1" dirty="0">
                <a:solidFill>
                  <a:schemeClr val="tx1"/>
                </a:solidFill>
                <a:cs typeface="B Nazanin" pitchFamily="2" charset="-78"/>
              </a:rPr>
              <a:t>تراکنش محروم </a:t>
            </a:r>
            <a:r>
              <a:rPr lang="fa-IR" sz="2000" b="1" dirty="0" smtClean="0">
                <a:solidFill>
                  <a:schemeClr val="tx1"/>
                </a:solidFill>
                <a:cs typeface="B Nazanin" pitchFamily="2" charset="-78"/>
              </a:rPr>
              <a:t>نمی </a:t>
            </a:r>
            <a:r>
              <a:rPr lang="fa-IR" sz="2000" b="1" dirty="0">
                <a:solidFill>
                  <a:schemeClr val="tx1"/>
                </a:solidFill>
                <a:cs typeface="B Nazanin" pitchFamily="2" charset="-78"/>
              </a:rPr>
              <a:t>تواند قفل مورد درخواستش را از سیستم دریافت کند و این محرومیت مرتباً تکرار شده و تداوم می یابد . </a:t>
            </a: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-در حالتی دیگر نیز مشکل محرومیت بروز می کند وقتی تراکنش </a:t>
            </a:r>
            <a:r>
              <a:rPr lang="fa-IR" sz="2000" b="1" dirty="0" smtClean="0">
                <a:solidFill>
                  <a:schemeClr val="tx1"/>
                </a:solidFill>
                <a:cs typeface="B Nazanin" pitchFamily="2" charset="-78"/>
              </a:rPr>
              <a:t>به </a:t>
            </a:r>
            <a:r>
              <a:rPr lang="fa-IR" sz="2000" b="1" dirty="0">
                <a:solidFill>
                  <a:schemeClr val="tx1"/>
                </a:solidFill>
                <a:cs typeface="B Nazanin" pitchFamily="2" charset="-78"/>
              </a:rPr>
              <a:t>دلیل بروز بن بست مرتباً به عنوان قربانی انتخاب شده طرد شود به گونه ای که هرگز اجرای آن پایان نپذیرد . </a:t>
            </a:r>
            <a:endParaRPr lang="en-US" sz="2000" b="1" dirty="0">
              <a:cs typeface="B Nazanin" pitchFamily="2" charset="-78"/>
            </a:endParaRPr>
          </a:p>
        </p:txBody>
      </p:sp>
      <p:sp>
        <p:nvSpPr>
          <p:cNvPr id="4" name="Slide Number Placeholder 3"/>
          <p:cNvSpPr>
            <a:spLocks noGrp="1"/>
          </p:cNvSpPr>
          <p:nvPr>
            <p:ph type="sldNum" sz="quarter" idx="11"/>
          </p:nvPr>
        </p:nvSpPr>
        <p:spPr/>
        <p:txBody>
          <a:bodyPr/>
          <a:lstStyle/>
          <a:p>
            <a:fld id="{34DD0D0A-E2E4-41E5-9B37-3D813E2461A6}" type="slidenum">
              <a:rPr lang="fa-IR" smtClean="0"/>
              <a:pPr/>
              <a:t>23</a:t>
            </a:fld>
            <a:endParaRPr lang="fa-IR"/>
          </a:p>
        </p:txBody>
      </p:sp>
    </p:spTree>
    <p:extLst>
      <p:ext uri="{BB962C8B-B14F-4D97-AF65-F5344CB8AC3E}">
        <p14:creationId xmlns="" xmlns:p14="http://schemas.microsoft.com/office/powerpoint/2010/main" val="4216458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222104"/>
            <a:ext cx="7467600" cy="1143000"/>
          </a:xfrm>
        </p:spPr>
        <p:txBody>
          <a:bodyPr>
            <a:normAutofit fontScale="90000"/>
          </a:bodyPr>
          <a:lstStyle/>
          <a:p>
            <a:pPr algn="r" rtl="1">
              <a:lnSpc>
                <a:spcPct val="200000"/>
              </a:lnSpc>
            </a:pPr>
            <a:r>
              <a:rPr lang="fa-IR" sz="2800" b="1" dirty="0">
                <a:solidFill>
                  <a:schemeClr val="tx1"/>
                </a:solidFill>
                <a:cs typeface="B Nazanin" pitchFamily="2" charset="-78"/>
              </a:rPr>
              <a:t>گونه های دیگر پروتکل قفل گذاری دو مرحله </a:t>
            </a:r>
            <a:r>
              <a:rPr lang="fa-IR" sz="2800" b="1" dirty="0" smtClean="0">
                <a:solidFill>
                  <a:schemeClr val="tx1"/>
                </a:solidFill>
                <a:cs typeface="B Nazanin" pitchFamily="2" charset="-78"/>
              </a:rPr>
              <a:t>ای</a:t>
            </a:r>
            <a:r>
              <a:rPr lang="en-US" sz="2800" dirty="0">
                <a:solidFill>
                  <a:schemeClr val="tx1"/>
                </a:solidFill>
                <a:cs typeface="B Nazanin" pitchFamily="2" charset="-78"/>
              </a:rPr>
              <a:t/>
            </a:r>
            <a:br>
              <a:rPr lang="en-US" sz="2800" dirty="0">
                <a:solidFill>
                  <a:schemeClr val="tx1"/>
                </a:solidFill>
                <a:cs typeface="B Nazanin" pitchFamily="2" charset="-78"/>
              </a:rPr>
            </a:br>
            <a:r>
              <a:rPr lang="fa-IR" sz="2800" b="1" dirty="0">
                <a:solidFill>
                  <a:schemeClr val="tx1"/>
                </a:solidFill>
                <a:cs typeface="B Nazanin" pitchFamily="2" charset="-78"/>
              </a:rPr>
              <a:t>1-</a:t>
            </a:r>
            <a:r>
              <a:rPr lang="en-US" sz="2800" b="1" dirty="0">
                <a:solidFill>
                  <a:schemeClr val="tx1"/>
                </a:solidFill>
                <a:cs typeface="B Nazanin" pitchFamily="2" charset="-78"/>
              </a:rPr>
              <a:t>2PL</a:t>
            </a:r>
            <a:r>
              <a:rPr lang="fa-IR" sz="2800" b="1" dirty="0">
                <a:solidFill>
                  <a:schemeClr val="tx1"/>
                </a:solidFill>
                <a:cs typeface="B Nazanin" pitchFamily="2" charset="-78"/>
              </a:rPr>
              <a:t> محافظه کارانه (</a:t>
            </a:r>
            <a:r>
              <a:rPr lang="fa-IR" sz="2800" b="1" dirty="0" smtClean="0">
                <a:solidFill>
                  <a:schemeClr val="tx1"/>
                </a:solidFill>
                <a:cs typeface="B Nazanin" pitchFamily="2" charset="-78"/>
              </a:rPr>
              <a:t>ایستا )    </a:t>
            </a:r>
            <a:r>
              <a:rPr lang="en-US" sz="2800" b="1" dirty="0" smtClean="0">
                <a:solidFill>
                  <a:schemeClr val="tx1"/>
                </a:solidFill>
                <a:cs typeface="B Nazanin" pitchFamily="2" charset="-78"/>
              </a:rPr>
              <a:t>conservative</a:t>
            </a:r>
            <a:r>
              <a:rPr lang="fa-IR" sz="2800" b="1" dirty="0" smtClean="0">
                <a:solidFill>
                  <a:schemeClr val="tx1"/>
                </a:solidFill>
                <a:cs typeface="B Nazanin" pitchFamily="2" charset="-78"/>
              </a:rPr>
              <a:t>   </a:t>
            </a:r>
            <a:r>
              <a:rPr lang="fa-IR" sz="2800" b="1" dirty="0">
                <a:solidFill>
                  <a:schemeClr val="tx1"/>
                </a:solidFill>
                <a:cs typeface="B Nazanin" pitchFamily="2" charset="-78"/>
              </a:rPr>
              <a:t/>
            </a:r>
            <a:br>
              <a:rPr lang="fa-IR" sz="2800" b="1" dirty="0">
                <a:solidFill>
                  <a:schemeClr val="tx1"/>
                </a:solidFill>
                <a:cs typeface="B Nazanin" pitchFamily="2" charset="-78"/>
              </a:rPr>
            </a:br>
            <a:r>
              <a:rPr lang="fa-IR" sz="2800" b="1" dirty="0" smtClean="0">
                <a:solidFill>
                  <a:schemeClr val="tx1"/>
                </a:solidFill>
                <a:cs typeface="B Nazanin" pitchFamily="2" charset="-78"/>
              </a:rPr>
              <a:t>2- </a:t>
            </a:r>
            <a:r>
              <a:rPr lang="en-US" sz="2800" b="1" dirty="0">
                <a:solidFill>
                  <a:schemeClr val="tx1"/>
                </a:solidFill>
                <a:cs typeface="B Nazanin" pitchFamily="2" charset="-78"/>
              </a:rPr>
              <a:t>2PL</a:t>
            </a:r>
            <a:r>
              <a:rPr lang="fa-IR" sz="2800" b="1" dirty="0">
                <a:solidFill>
                  <a:schemeClr val="tx1"/>
                </a:solidFill>
                <a:cs typeface="B Nazanin" pitchFamily="2" charset="-78"/>
              </a:rPr>
              <a:t> شدید (سخت ) </a:t>
            </a:r>
            <a:r>
              <a:rPr lang="en-US" sz="2800" b="1" dirty="0" smtClean="0">
                <a:solidFill>
                  <a:schemeClr val="tx1"/>
                </a:solidFill>
                <a:cs typeface="B Nazanin" pitchFamily="2" charset="-78"/>
              </a:rPr>
              <a:t>strict</a:t>
            </a:r>
            <a:r>
              <a:rPr lang="en-US" sz="2800" b="1" dirty="0">
                <a:solidFill>
                  <a:schemeClr val="tx1"/>
                </a:solidFill>
                <a:cs typeface="B Nazanin" pitchFamily="2" charset="-78"/>
              </a:rPr>
              <a:t/>
            </a:r>
            <a:br>
              <a:rPr lang="en-US" sz="2800" b="1" dirty="0">
                <a:solidFill>
                  <a:schemeClr val="tx1"/>
                </a:solidFill>
                <a:cs typeface="B Nazanin" pitchFamily="2" charset="-78"/>
              </a:rPr>
            </a:br>
            <a:r>
              <a:rPr lang="fa-IR" sz="2800" b="1" dirty="0">
                <a:solidFill>
                  <a:schemeClr val="tx1"/>
                </a:solidFill>
                <a:cs typeface="B Nazanin" pitchFamily="2" charset="-78"/>
              </a:rPr>
              <a:t>3- </a:t>
            </a:r>
            <a:r>
              <a:rPr lang="en-US" sz="2800" b="1" dirty="0">
                <a:solidFill>
                  <a:schemeClr val="tx1"/>
                </a:solidFill>
                <a:cs typeface="B Nazanin" pitchFamily="2" charset="-78"/>
              </a:rPr>
              <a:t>2PL</a:t>
            </a:r>
            <a:r>
              <a:rPr lang="fa-IR" sz="2800" b="1" dirty="0">
                <a:solidFill>
                  <a:schemeClr val="tx1"/>
                </a:solidFill>
                <a:cs typeface="B Nazanin" pitchFamily="2" charset="-78"/>
              </a:rPr>
              <a:t> جسورانه    </a:t>
            </a:r>
            <a:r>
              <a:rPr lang="en-US" sz="2800" b="1" dirty="0" smtClean="0">
                <a:solidFill>
                  <a:schemeClr val="tx1"/>
                </a:solidFill>
                <a:cs typeface="B Nazanin" pitchFamily="2" charset="-78"/>
              </a:rPr>
              <a:t>aggressive</a:t>
            </a:r>
            <a:r>
              <a:rPr lang="fa-IR" sz="2800" b="1" dirty="0" smtClean="0">
                <a:solidFill>
                  <a:schemeClr val="tx1"/>
                </a:solidFill>
                <a:cs typeface="B Nazanin" pitchFamily="2" charset="-78"/>
              </a:rPr>
              <a:t>                  </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4- </a:t>
            </a:r>
            <a:r>
              <a:rPr lang="en-US" sz="2800" b="1" dirty="0">
                <a:solidFill>
                  <a:schemeClr val="tx1"/>
                </a:solidFill>
                <a:cs typeface="B Nazanin" pitchFamily="2" charset="-78"/>
              </a:rPr>
              <a:t>2PL</a:t>
            </a:r>
            <a:r>
              <a:rPr lang="fa-IR" sz="2800" b="1" dirty="0">
                <a:solidFill>
                  <a:schemeClr val="tx1"/>
                </a:solidFill>
                <a:cs typeface="B Nazanin" pitchFamily="2" charset="-78"/>
              </a:rPr>
              <a:t> دقیق (بسیار سخت </a:t>
            </a:r>
            <a:r>
              <a:rPr lang="fa-IR" sz="2800" b="1" dirty="0" smtClean="0">
                <a:solidFill>
                  <a:schemeClr val="tx1"/>
                </a:solidFill>
                <a:cs typeface="B Nazanin" pitchFamily="2" charset="-78"/>
              </a:rPr>
              <a:t>)</a:t>
            </a:r>
            <a:r>
              <a:rPr lang="en-US" sz="2800" b="1" dirty="0" smtClean="0">
                <a:solidFill>
                  <a:schemeClr val="tx1"/>
                </a:solidFill>
                <a:cs typeface="B Nazanin" pitchFamily="2" charset="-78"/>
              </a:rPr>
              <a:t>rigorous</a:t>
            </a:r>
            <a:endParaRPr lang="en-US" sz="2800" b="1" dirty="0">
              <a:solidFill>
                <a:schemeClr val="tx1"/>
              </a:solidFill>
              <a:cs typeface="B Nazanin" pitchFamily="2" charset="-78"/>
            </a:endParaRPr>
          </a:p>
        </p:txBody>
      </p:sp>
      <p:sp>
        <p:nvSpPr>
          <p:cNvPr id="4" name="Slide Number Placeholder 3"/>
          <p:cNvSpPr>
            <a:spLocks noGrp="1"/>
          </p:cNvSpPr>
          <p:nvPr>
            <p:ph type="sldNum" sz="quarter" idx="11"/>
          </p:nvPr>
        </p:nvSpPr>
        <p:spPr/>
        <p:txBody>
          <a:bodyPr/>
          <a:lstStyle/>
          <a:p>
            <a:fld id="{34DD0D0A-E2E4-41E5-9B37-3D813E2461A6}" type="slidenum">
              <a:rPr lang="fa-IR" smtClean="0"/>
              <a:pPr/>
              <a:t>24</a:t>
            </a:fld>
            <a:endParaRPr lang="fa-IR"/>
          </a:p>
        </p:txBody>
      </p:sp>
    </p:spTree>
    <p:extLst>
      <p:ext uri="{BB962C8B-B14F-4D97-AF65-F5344CB8AC3E}">
        <p14:creationId xmlns="" xmlns:p14="http://schemas.microsoft.com/office/powerpoint/2010/main" val="4265704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86112"/>
            <a:ext cx="7467600" cy="1143000"/>
          </a:xfrm>
        </p:spPr>
        <p:txBody>
          <a:bodyPr>
            <a:normAutofit fontScale="90000"/>
          </a:bodyPr>
          <a:lstStyle/>
          <a:p>
            <a:pPr algn="r" rtl="1">
              <a:lnSpc>
                <a:spcPct val="150000"/>
              </a:lnSpc>
            </a:pPr>
            <a:r>
              <a:rPr lang="en-US" sz="2400" b="1" dirty="0">
                <a:solidFill>
                  <a:schemeClr val="tx1"/>
                </a:solidFill>
                <a:cs typeface="B Nazanin" pitchFamily="2" charset="-78"/>
              </a:rPr>
              <a:t>2PL</a:t>
            </a:r>
            <a:r>
              <a:rPr lang="fa-IR" sz="2400" b="1" dirty="0">
                <a:solidFill>
                  <a:schemeClr val="tx1"/>
                </a:solidFill>
                <a:cs typeface="B Titr" pitchFamily="2" charset="-78"/>
              </a:rPr>
              <a:t> محافظه کارانه </a:t>
            </a:r>
            <a:r>
              <a:rPr lang="en-US" sz="2400" b="1" dirty="0">
                <a:solidFill>
                  <a:schemeClr val="tx1"/>
                </a:solidFill>
                <a:cs typeface="B Nazanin" pitchFamily="2" charset="-78"/>
              </a:rPr>
              <a:t/>
            </a:r>
            <a:br>
              <a:rPr lang="en-US" sz="2400" b="1" dirty="0">
                <a:solidFill>
                  <a:schemeClr val="tx1"/>
                </a:solidFill>
                <a:cs typeface="B Nazanin" pitchFamily="2" charset="-78"/>
              </a:rPr>
            </a:br>
            <a:r>
              <a:rPr lang="fa-IR" sz="2400" b="1" dirty="0">
                <a:solidFill>
                  <a:schemeClr val="tx1"/>
                </a:solidFill>
                <a:cs typeface="B Nazanin" pitchFamily="2" charset="-78"/>
              </a:rPr>
              <a:t>در این پروتکل ، تراکنش باید قبل از شروع به اجرا ، تمام داده های مورد نیازش </a:t>
            </a:r>
            <a:r>
              <a:rPr lang="fa-IR" sz="2400" b="1" dirty="0" smtClean="0">
                <a:solidFill>
                  <a:schemeClr val="tx1"/>
                </a:solidFill>
                <a:cs typeface="B Nazanin" pitchFamily="2" charset="-78"/>
              </a:rPr>
              <a:t>را</a:t>
            </a:r>
            <a:r>
              <a:rPr lang="en-US" sz="2400" b="1" dirty="0" smtClean="0">
                <a:solidFill>
                  <a:schemeClr val="tx1"/>
                </a:solidFill>
                <a:cs typeface="B Nazanin" pitchFamily="2" charset="-78"/>
              </a:rPr>
              <a:t> </a:t>
            </a:r>
            <a:r>
              <a:rPr lang="fa-IR" sz="2400" b="1" dirty="0" smtClean="0">
                <a:solidFill>
                  <a:schemeClr val="tx1"/>
                </a:solidFill>
                <a:cs typeface="B Nazanin" pitchFamily="2" charset="-78"/>
              </a:rPr>
              <a:t>قفل </a:t>
            </a:r>
            <a:r>
              <a:rPr lang="fa-IR" sz="2400" b="1" dirty="0">
                <a:solidFill>
                  <a:schemeClr val="tx1"/>
                </a:solidFill>
                <a:cs typeface="B Nazanin" pitchFamily="2" charset="-78"/>
              </a:rPr>
              <a:t>کند . لازمه این کار این است که مجموعه عملیات خواندن / نوشتن تراکنش از قبل مشخص و اعلان شده باشد . اگر هر یک از فقره داده های مورد نیاز ، قابل قفل شدن نباشد ، سایر </a:t>
            </a:r>
            <a:r>
              <a:rPr lang="fa-IR" sz="2400" b="1" dirty="0" smtClean="0">
                <a:solidFill>
                  <a:schemeClr val="tx1"/>
                </a:solidFill>
                <a:cs typeface="B Nazanin" pitchFamily="2" charset="-78"/>
              </a:rPr>
              <a:t>فقر</a:t>
            </a:r>
            <a:r>
              <a:rPr lang="fa-IR" sz="2400" b="1" dirty="0">
                <a:solidFill>
                  <a:schemeClr val="tx1"/>
                </a:solidFill>
                <a:cs typeface="B Nazanin" pitchFamily="2" charset="-78"/>
              </a:rPr>
              <a:t>ه</a:t>
            </a:r>
            <a:r>
              <a:rPr lang="fa-IR" sz="2400" b="1" dirty="0" smtClean="0">
                <a:solidFill>
                  <a:schemeClr val="tx1"/>
                </a:solidFill>
                <a:cs typeface="B Nazanin" pitchFamily="2" charset="-78"/>
              </a:rPr>
              <a:t> </a:t>
            </a:r>
            <a:r>
              <a:rPr lang="fa-IR" sz="2400" b="1" dirty="0">
                <a:solidFill>
                  <a:schemeClr val="tx1"/>
                </a:solidFill>
                <a:cs typeface="B Nazanin" pitchFamily="2" charset="-78"/>
              </a:rPr>
              <a:t>داده ها را هم نمی توان قفل کرد . </a:t>
            </a:r>
            <a:r>
              <a:rPr lang="fa-IR" sz="2400" b="1" dirty="0" smtClean="0">
                <a:solidFill>
                  <a:schemeClr val="tx1"/>
                </a:solidFill>
                <a:cs typeface="B Nazanin" pitchFamily="2" charset="-78"/>
              </a:rPr>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با </a:t>
            </a:r>
            <a:r>
              <a:rPr lang="fa-IR" sz="2400" b="1" dirty="0">
                <a:solidFill>
                  <a:schemeClr val="tx1"/>
                </a:solidFill>
                <a:cs typeface="B Nazanin" pitchFamily="2" charset="-78"/>
              </a:rPr>
              <a:t>این پروتکل </a:t>
            </a:r>
            <a:r>
              <a:rPr lang="fa-IR" sz="2400" b="1" dirty="0" smtClean="0">
                <a:solidFill>
                  <a:schemeClr val="tx1"/>
                </a:solidFill>
                <a:cs typeface="B Nazanin" pitchFamily="2" charset="-78"/>
              </a:rPr>
              <a:t>از </a:t>
            </a:r>
            <a:r>
              <a:rPr lang="fa-IR" sz="2400" b="1" dirty="0">
                <a:solidFill>
                  <a:schemeClr val="tx1"/>
                </a:solidFill>
                <a:cs typeface="B Nazanin" pitchFamily="2" charset="-78"/>
              </a:rPr>
              <a:t>بن بست اجتناب می شود ولی ممکن است مشکل قفل مداوم پیش آید . </a:t>
            </a:r>
            <a:r>
              <a:rPr lang="fa-IR" sz="2400" b="1" dirty="0" smtClean="0">
                <a:solidFill>
                  <a:schemeClr val="tx1"/>
                </a:solidFill>
                <a:cs typeface="B Nazanin" pitchFamily="2" charset="-78"/>
              </a:rPr>
              <a:t>مشکل </a:t>
            </a:r>
            <a:r>
              <a:rPr lang="fa-IR" sz="2400" b="1" dirty="0">
                <a:solidFill>
                  <a:schemeClr val="tx1"/>
                </a:solidFill>
                <a:cs typeface="B Nazanin" pitchFamily="2" charset="-78"/>
              </a:rPr>
              <a:t>قفل مدام زمانی بروز می کند که </a:t>
            </a:r>
            <a:r>
              <a:rPr lang="fa-IR" sz="2400" b="1" dirty="0" smtClean="0">
                <a:solidFill>
                  <a:schemeClr val="tx1"/>
                </a:solidFill>
                <a:cs typeface="B Nazanin" pitchFamily="2" charset="-78"/>
              </a:rPr>
              <a:t>سیستم </a:t>
            </a:r>
            <a:r>
              <a:rPr lang="fa-IR" sz="2400" b="1" dirty="0">
                <a:solidFill>
                  <a:schemeClr val="tx1"/>
                </a:solidFill>
                <a:cs typeface="B Nazanin" pitchFamily="2" charset="-78"/>
              </a:rPr>
              <a:t>مرتباً اولویت قفل گذاری را به تراکنش های دیگر می دهد</a:t>
            </a:r>
            <a:r>
              <a:rPr lang="fa-IR" sz="2400" b="1" dirty="0" smtClean="0">
                <a:solidFill>
                  <a:schemeClr val="tx1"/>
                </a:solidFill>
                <a:cs typeface="B Nazanin" pitchFamily="2" charset="-78"/>
              </a:rPr>
              <a:t>.</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برای </a:t>
            </a:r>
            <a:r>
              <a:rPr lang="fa-IR" sz="2400" b="1" dirty="0">
                <a:solidFill>
                  <a:schemeClr val="tx1"/>
                </a:solidFill>
                <a:cs typeface="B Nazanin" pitchFamily="2" charset="-78"/>
              </a:rPr>
              <a:t>حل مشکل قفل مداوم دو راه حل وجود دارد </a:t>
            </a:r>
            <a:r>
              <a:rPr lang="fa-IR" sz="2400" b="1" dirty="0" smtClean="0">
                <a:solidFill>
                  <a:schemeClr val="tx1"/>
                </a:solidFill>
                <a:cs typeface="B Nazanin" pitchFamily="2" charset="-78"/>
              </a:rPr>
              <a:t>:</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a:t>
            </a:r>
            <a:r>
              <a:rPr lang="fa-IR" sz="2400" b="1" dirty="0">
                <a:solidFill>
                  <a:schemeClr val="tx1"/>
                </a:solidFill>
                <a:cs typeface="B Nazanin" pitchFamily="2" charset="-78"/>
              </a:rPr>
              <a:t>1- استفاده از استراتژی </a:t>
            </a:r>
            <a:r>
              <a:rPr lang="en-US" sz="2400" b="1" dirty="0" smtClean="0">
                <a:solidFill>
                  <a:schemeClr val="tx1"/>
                </a:solidFill>
                <a:cs typeface="B Nazanin" pitchFamily="2" charset="-78"/>
              </a:rPr>
              <a:t>FIFO</a:t>
            </a:r>
            <a:r>
              <a:rPr lang="fa-IR" sz="2400" b="1" dirty="0" smtClean="0">
                <a:solidFill>
                  <a:schemeClr val="tx1"/>
                </a:solidFill>
                <a:cs typeface="B Nazanin" pitchFamily="2" charset="-78"/>
              </a:rPr>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a:t>
            </a:r>
            <a:r>
              <a:rPr lang="fa-IR" sz="2400" b="1" dirty="0">
                <a:solidFill>
                  <a:schemeClr val="tx1"/>
                </a:solidFill>
                <a:cs typeface="B Nazanin" pitchFamily="2" charset="-78"/>
              </a:rPr>
              <a:t>2- افزایش تدریجی اولویت تراکنش منتظره ، تا وقتی که احیاناً اولویت آن بالاترین اولویت شود . </a:t>
            </a:r>
            <a:endParaRPr lang="en-US" sz="2400" b="1" dirty="0">
              <a:solidFill>
                <a:schemeClr val="tx1"/>
              </a:solidFill>
              <a:cs typeface="B Nazanin" pitchFamily="2" charset="-78"/>
            </a:endParaRPr>
          </a:p>
        </p:txBody>
      </p:sp>
      <p:sp>
        <p:nvSpPr>
          <p:cNvPr id="4" name="Slide Number Placeholder 3"/>
          <p:cNvSpPr>
            <a:spLocks noGrp="1"/>
          </p:cNvSpPr>
          <p:nvPr>
            <p:ph type="sldNum" sz="quarter" idx="11"/>
          </p:nvPr>
        </p:nvSpPr>
        <p:spPr/>
        <p:txBody>
          <a:bodyPr/>
          <a:lstStyle/>
          <a:p>
            <a:fld id="{34DD0D0A-E2E4-41E5-9B37-3D813E2461A6}" type="slidenum">
              <a:rPr lang="fa-IR" smtClean="0"/>
              <a:pPr/>
              <a:t>25</a:t>
            </a:fld>
            <a:endParaRPr lang="fa-IR"/>
          </a:p>
        </p:txBody>
      </p:sp>
    </p:spTree>
    <p:extLst>
      <p:ext uri="{BB962C8B-B14F-4D97-AF65-F5344CB8AC3E}">
        <p14:creationId xmlns="" xmlns:p14="http://schemas.microsoft.com/office/powerpoint/2010/main" val="1772974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9592" y="1124744"/>
            <a:ext cx="7200800" cy="3618736"/>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7200" y="5022304"/>
            <a:ext cx="7467600" cy="1143000"/>
          </a:xfrm>
        </p:spPr>
        <p:txBody>
          <a:bodyPr>
            <a:normAutofit fontScale="90000"/>
          </a:bodyPr>
          <a:lstStyle/>
          <a:p>
            <a:pPr algn="r" rtl="1"/>
            <a:r>
              <a:rPr lang="en-US" sz="2400" b="1" dirty="0">
                <a:solidFill>
                  <a:schemeClr val="tx1"/>
                </a:solidFill>
                <a:cs typeface="B Titr" pitchFamily="2" charset="-78"/>
              </a:rPr>
              <a:t>2PL</a:t>
            </a:r>
            <a:r>
              <a:rPr lang="fa-IR" sz="2400" b="1" dirty="0">
                <a:solidFill>
                  <a:schemeClr val="tx1"/>
                </a:solidFill>
                <a:cs typeface="B Titr" pitchFamily="2" charset="-78"/>
              </a:rPr>
              <a:t> شدید : </a:t>
            </a:r>
            <a:r>
              <a:rPr lang="fa-IR" sz="2400" b="1" dirty="0">
                <a:solidFill>
                  <a:schemeClr val="tx1"/>
                </a:solidFill>
                <a:cs typeface="B Nazanin" pitchFamily="2" charset="-78"/>
              </a:rPr>
              <a:t>رایجترین پروتکل قفل گذاری است </a:t>
            </a:r>
            <a:r>
              <a:rPr lang="fa-IR" sz="2400" b="1" dirty="0" smtClean="0">
                <a:solidFill>
                  <a:schemeClr val="tx1"/>
                </a:solidFill>
                <a:cs typeface="B Nazanin" pitchFamily="2" charset="-78"/>
              </a:rPr>
              <a:t>و </a:t>
            </a:r>
            <a:r>
              <a:rPr lang="fa-IR" sz="2400" b="1" dirty="0">
                <a:solidFill>
                  <a:schemeClr val="tx1"/>
                </a:solidFill>
                <a:cs typeface="B Nazanin" pitchFamily="2" charset="-78"/>
              </a:rPr>
              <a:t>به این گونه عمل می کند که گشودن قفل های انحصاری در صورتی انجام می شود که تراکنش به تثبیت رسیده </a:t>
            </a:r>
            <a:r>
              <a:rPr lang="fa-IR" sz="2400" b="1" dirty="0" smtClean="0">
                <a:solidFill>
                  <a:schemeClr val="tx1"/>
                </a:solidFill>
                <a:cs typeface="B Nazanin" pitchFamily="2" charset="-78"/>
              </a:rPr>
              <a:t>باشد</a:t>
            </a:r>
            <a:r>
              <a:rPr lang="en-US" sz="2400" b="1" dirty="0" smtClean="0">
                <a:solidFill>
                  <a:schemeClr val="tx1"/>
                </a:solidFill>
                <a:cs typeface="B Nazanin" pitchFamily="2" charset="-78"/>
              </a:rPr>
              <a:t> </a:t>
            </a:r>
            <a:r>
              <a:rPr lang="fa-IR" sz="2400" b="1" dirty="0" smtClean="0">
                <a:solidFill>
                  <a:schemeClr val="tx1"/>
                </a:solidFill>
                <a:cs typeface="B Nazanin" pitchFamily="2" charset="-78"/>
              </a:rPr>
              <a:t>یا لغو شده باشد .</a:t>
            </a:r>
            <a:r>
              <a:rPr lang="fa-IR" sz="2400" b="1" dirty="0" smtClean="0">
                <a:cs typeface="B Nazanin" pitchFamily="2" charset="-78"/>
              </a:rPr>
              <a:t/>
            </a:r>
            <a:br>
              <a:rPr lang="fa-IR" sz="2400" b="1" dirty="0" smtClean="0">
                <a:cs typeface="B Nazanin" pitchFamily="2" charset="-78"/>
              </a:rPr>
            </a:br>
            <a:r>
              <a:rPr lang="fa-IR" sz="2400" b="1" dirty="0">
                <a:cs typeface="B Nazanin" pitchFamily="2" charset="-78"/>
              </a:rPr>
              <a:t/>
            </a:r>
            <a:br>
              <a:rPr lang="fa-IR" sz="2400" b="1" dirty="0">
                <a:cs typeface="B Nazanin" pitchFamily="2" charset="-78"/>
              </a:rPr>
            </a:br>
            <a:r>
              <a:rPr lang="fa-IR" sz="2400" b="1" dirty="0" smtClean="0">
                <a:cs typeface="B Nazanin" pitchFamily="2" charset="-78"/>
              </a:rPr>
              <a:t/>
            </a:r>
            <a:br>
              <a:rPr lang="fa-IR" sz="2400" b="1" dirty="0" smtClean="0">
                <a:cs typeface="B Nazanin" pitchFamily="2" charset="-78"/>
              </a:rPr>
            </a:br>
            <a:r>
              <a:rPr lang="fa-IR" sz="2400" b="1" dirty="0">
                <a:cs typeface="B Nazanin" pitchFamily="2" charset="-78"/>
              </a:rPr>
              <a:t/>
            </a:r>
            <a:br>
              <a:rPr lang="fa-IR" sz="2400" b="1" dirty="0">
                <a:cs typeface="B Nazanin" pitchFamily="2" charset="-78"/>
              </a:rPr>
            </a:br>
            <a:r>
              <a:rPr lang="fa-IR" sz="2400" b="1" dirty="0" smtClean="0">
                <a:cs typeface="B Nazanin" pitchFamily="2" charset="-78"/>
              </a:rPr>
              <a:t/>
            </a:r>
            <a:br>
              <a:rPr lang="fa-IR" sz="2400" b="1" dirty="0" smtClean="0">
                <a:cs typeface="B Nazanin" pitchFamily="2" charset="-78"/>
              </a:rPr>
            </a:br>
            <a:r>
              <a:rPr lang="fa-IR" sz="2400" b="1" dirty="0">
                <a:cs typeface="B Nazanin" pitchFamily="2" charset="-78"/>
              </a:rPr>
              <a:t/>
            </a:r>
            <a:br>
              <a:rPr lang="fa-IR" sz="2400" b="1" dirty="0">
                <a:cs typeface="B Nazanin" pitchFamily="2" charset="-78"/>
              </a:rPr>
            </a:br>
            <a:r>
              <a:rPr lang="fa-IR" sz="2400" b="1" dirty="0" smtClean="0">
                <a:cs typeface="B Nazanin" pitchFamily="2" charset="-78"/>
              </a:rPr>
              <a:t> </a:t>
            </a:r>
            <a:br>
              <a:rPr lang="fa-IR" sz="2400" b="1" dirty="0" smtClean="0">
                <a:cs typeface="B Nazanin" pitchFamily="2" charset="-78"/>
              </a:rPr>
            </a:br>
            <a:r>
              <a:rPr lang="en-US" sz="2400" b="1" dirty="0">
                <a:cs typeface="B Nazanin" pitchFamily="2" charset="-78"/>
              </a:rPr>
              <a:t/>
            </a:r>
            <a:br>
              <a:rPr lang="en-US" sz="2400" b="1" dirty="0">
                <a:cs typeface="B Nazanin" pitchFamily="2" charset="-78"/>
              </a:rPr>
            </a:br>
            <a:r>
              <a:rPr lang="fa-IR" sz="2400" b="1" dirty="0" smtClean="0">
                <a:cs typeface="B Nazanin" pitchFamily="2" charset="-78"/>
              </a:rPr>
              <a:t/>
            </a:r>
            <a:br>
              <a:rPr lang="fa-IR" sz="2400" b="1" dirty="0" smtClean="0">
                <a:cs typeface="B Nazanin" pitchFamily="2" charset="-78"/>
              </a:rPr>
            </a:br>
            <a:r>
              <a:rPr lang="fa-IR" sz="2400" b="1" dirty="0">
                <a:cs typeface="B Nazanin" pitchFamily="2" charset="-78"/>
              </a:rPr>
              <a:t/>
            </a:r>
            <a:br>
              <a:rPr lang="fa-IR" sz="2400" b="1" dirty="0">
                <a:cs typeface="B Nazanin" pitchFamily="2" charset="-78"/>
              </a:rPr>
            </a:br>
            <a:r>
              <a:rPr lang="fa-IR" sz="2400" b="1" dirty="0" smtClean="0">
                <a:cs typeface="B Nazanin" pitchFamily="2" charset="-78"/>
              </a:rPr>
              <a:t/>
            </a:r>
            <a:br>
              <a:rPr lang="fa-IR" sz="2400" b="1" dirty="0" smtClean="0">
                <a:cs typeface="B Nazanin" pitchFamily="2" charset="-78"/>
              </a:rPr>
            </a:br>
            <a:r>
              <a:rPr lang="fa-IR" sz="2400" b="1" dirty="0" smtClean="0">
                <a:solidFill>
                  <a:schemeClr val="tx1"/>
                </a:solidFill>
                <a:cs typeface="B Nazanin" pitchFamily="2" charset="-78"/>
              </a:rPr>
              <a:t>تفاوت </a:t>
            </a:r>
            <a:r>
              <a:rPr lang="fa-IR" sz="2400" b="1" dirty="0">
                <a:solidFill>
                  <a:schemeClr val="tx1"/>
                </a:solidFill>
                <a:cs typeface="B Nazanin" pitchFamily="2" charset="-78"/>
              </a:rPr>
              <a:t>آن با محافظه کارانه : </a:t>
            </a:r>
            <a:r>
              <a:rPr lang="en-US" sz="2400" b="1" dirty="0">
                <a:solidFill>
                  <a:schemeClr val="tx1"/>
                </a:solidFill>
                <a:cs typeface="B Nazanin" pitchFamily="2" charset="-78"/>
              </a:rPr>
              <a:t/>
            </a:r>
            <a:br>
              <a:rPr lang="en-US" sz="2400" b="1" dirty="0">
                <a:solidFill>
                  <a:schemeClr val="tx1"/>
                </a:solidFill>
                <a:cs typeface="B Nazanin" pitchFamily="2" charset="-78"/>
              </a:rPr>
            </a:br>
            <a:r>
              <a:rPr lang="fa-IR" sz="2400" b="1" dirty="0">
                <a:solidFill>
                  <a:schemeClr val="tx1"/>
                </a:solidFill>
                <a:cs typeface="B Nazanin" pitchFamily="2" charset="-78"/>
              </a:rPr>
              <a:t>در محافظه کارانه تراکنش نمی تواند شروع به اجرا کند مگر اینکه تمام قفل های لازم را دریافت کرده باشد . ولی در پروتکل شدید ، تراکنش نمی تواند قفل انحصاری </a:t>
            </a:r>
            <a:r>
              <a:rPr lang="fa-IR" sz="2400" b="1" dirty="0" smtClean="0">
                <a:solidFill>
                  <a:schemeClr val="tx1"/>
                </a:solidFill>
                <a:cs typeface="B Nazanin" pitchFamily="2" charset="-78"/>
              </a:rPr>
              <a:t>را بگشاید </a:t>
            </a:r>
            <a:r>
              <a:rPr lang="fa-IR" sz="2400" b="1" dirty="0">
                <a:solidFill>
                  <a:schemeClr val="tx1"/>
                </a:solidFill>
                <a:cs typeface="B Nazanin" pitchFamily="2" charset="-78"/>
              </a:rPr>
              <a:t>مگر اینکه تثبیت یا طرد شده باشد . </a:t>
            </a:r>
            <a:endParaRPr lang="en-US" sz="2400" b="1" dirty="0">
              <a:solidFill>
                <a:schemeClr val="tx1"/>
              </a:solidFill>
              <a:cs typeface="B Nazanin" pitchFamily="2" charset="-78"/>
            </a:endParaRPr>
          </a:p>
        </p:txBody>
      </p:sp>
      <p:sp>
        <p:nvSpPr>
          <p:cNvPr id="5" name="Slide Number Placeholder 4"/>
          <p:cNvSpPr>
            <a:spLocks noGrp="1"/>
          </p:cNvSpPr>
          <p:nvPr>
            <p:ph type="sldNum" sz="quarter" idx="11"/>
          </p:nvPr>
        </p:nvSpPr>
        <p:spPr/>
        <p:txBody>
          <a:bodyPr/>
          <a:lstStyle/>
          <a:p>
            <a:fld id="{34DD0D0A-E2E4-41E5-9B37-3D813E2461A6}" type="slidenum">
              <a:rPr lang="fa-IR" smtClean="0"/>
              <a:pPr/>
              <a:t>26</a:t>
            </a:fld>
            <a:endParaRPr lang="fa-IR"/>
          </a:p>
        </p:txBody>
      </p:sp>
    </p:spTree>
    <p:extLst>
      <p:ext uri="{BB962C8B-B14F-4D97-AF65-F5344CB8AC3E}">
        <p14:creationId xmlns="" xmlns:p14="http://schemas.microsoft.com/office/powerpoint/2010/main" val="1951103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085184"/>
            <a:ext cx="7931224" cy="1143000"/>
          </a:xfrm>
        </p:spPr>
        <p:txBody>
          <a:bodyPr>
            <a:noAutofit/>
          </a:bodyPr>
          <a:lstStyle/>
          <a:p>
            <a:pPr algn="r" rtl="1">
              <a:lnSpc>
                <a:spcPct val="150000"/>
              </a:lnSpc>
            </a:pPr>
            <a:r>
              <a:rPr lang="en-US" sz="2800" b="1" dirty="0">
                <a:solidFill>
                  <a:schemeClr val="tx1"/>
                </a:solidFill>
                <a:cs typeface="B Nazanin" pitchFamily="2" charset="-78"/>
              </a:rPr>
              <a:t>2PL</a:t>
            </a:r>
            <a:r>
              <a:rPr lang="fa-IR" sz="2800" b="1" dirty="0">
                <a:solidFill>
                  <a:schemeClr val="tx1"/>
                </a:solidFill>
                <a:cs typeface="B Nazanin" pitchFamily="2" charset="-78"/>
              </a:rPr>
              <a:t> جسورانه : </a:t>
            </a:r>
            <a:r>
              <a:rPr lang="en-US" sz="2000" b="1" dirty="0" smtClean="0">
                <a:solidFill>
                  <a:schemeClr val="tx1"/>
                </a:solidFill>
                <a:cs typeface="B Nazanin" pitchFamily="2" charset="-78"/>
              </a:rPr>
              <a:t/>
            </a:r>
            <a:br>
              <a:rPr lang="en-US" sz="2000" b="1" dirty="0" smtClean="0">
                <a:solidFill>
                  <a:schemeClr val="tx1"/>
                </a:solidFill>
                <a:cs typeface="B Nazanin" pitchFamily="2" charset="-78"/>
              </a:rPr>
            </a:b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-در این پروتکل ، درخواست قفل گذاری روی داده ، درست </a:t>
            </a:r>
            <a:r>
              <a:rPr lang="fa-IR" sz="2000" b="1" dirty="0" smtClean="0">
                <a:solidFill>
                  <a:schemeClr val="tx1"/>
                </a:solidFill>
                <a:cs typeface="B Nazanin" pitchFamily="2" charset="-78"/>
              </a:rPr>
              <a:t>قبل </a:t>
            </a:r>
            <a:r>
              <a:rPr lang="fa-IR" sz="2000" b="1" dirty="0">
                <a:solidFill>
                  <a:schemeClr val="tx1"/>
                </a:solidFill>
                <a:cs typeface="B Nazanin" pitchFamily="2" charset="-78"/>
              </a:rPr>
              <a:t>از عملیات خواندن یا نوشتن به سیستم داده می شود . چنانچه داده باید درست بعد از عملیات خواندن ، نوشته می شود ، تشدید قفل انجام می شود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-احتمال بروز بن بست وجود دارد . </a:t>
            </a: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en-US" sz="2800" b="1" dirty="0">
                <a:solidFill>
                  <a:schemeClr val="tx1"/>
                </a:solidFill>
                <a:cs typeface="B Nazanin" pitchFamily="2" charset="-78"/>
              </a:rPr>
              <a:t>2PL</a:t>
            </a:r>
            <a:r>
              <a:rPr lang="fa-IR" sz="2800" b="1" dirty="0">
                <a:solidFill>
                  <a:schemeClr val="tx1"/>
                </a:solidFill>
                <a:cs typeface="B Nazanin" pitchFamily="2" charset="-78"/>
              </a:rPr>
              <a:t> دقیق (بسیار سخت </a:t>
            </a:r>
            <a:r>
              <a:rPr lang="fa-IR" sz="2800" b="1" dirty="0" smtClean="0">
                <a:solidFill>
                  <a:schemeClr val="tx1"/>
                </a:solidFill>
                <a:cs typeface="B Nazanin" pitchFamily="2" charset="-78"/>
              </a:rPr>
              <a:t>):</a:t>
            </a: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 این پروتکل ، تمام قفل ها ، اعم از اشتراکی یا انحصاری ، تا تثبیت شدن تراکنش حفظ می شوند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 احتمال بروز بن بست وجود دارد ، اما مشکل طرد تسلسلی بروز نمی کند . </a:t>
            </a:r>
            <a:endParaRPr lang="en-US" sz="2000" b="1" dirty="0">
              <a:solidFill>
                <a:schemeClr val="tx1"/>
              </a:solidFill>
              <a:cs typeface="B Nazanin" pitchFamily="2" charset="-78"/>
            </a:endParaRPr>
          </a:p>
        </p:txBody>
      </p:sp>
      <p:sp>
        <p:nvSpPr>
          <p:cNvPr id="4" name="Slide Number Placeholder 3"/>
          <p:cNvSpPr>
            <a:spLocks noGrp="1"/>
          </p:cNvSpPr>
          <p:nvPr>
            <p:ph type="sldNum" sz="quarter" idx="11"/>
          </p:nvPr>
        </p:nvSpPr>
        <p:spPr/>
        <p:txBody>
          <a:bodyPr/>
          <a:lstStyle/>
          <a:p>
            <a:fld id="{34DD0D0A-E2E4-41E5-9B37-3D813E2461A6}" type="slidenum">
              <a:rPr lang="fa-IR" smtClean="0"/>
              <a:pPr/>
              <a:t>27</a:t>
            </a:fld>
            <a:endParaRPr lang="fa-IR"/>
          </a:p>
        </p:txBody>
      </p:sp>
    </p:spTree>
    <p:extLst>
      <p:ext uri="{BB962C8B-B14F-4D97-AF65-F5344CB8AC3E}">
        <p14:creationId xmlns="" xmlns:p14="http://schemas.microsoft.com/office/powerpoint/2010/main" val="3957638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941168"/>
            <a:ext cx="7467600" cy="1584176"/>
          </a:xfrm>
        </p:spPr>
        <p:txBody>
          <a:bodyPr>
            <a:normAutofit fontScale="90000"/>
          </a:bodyPr>
          <a:lstStyle/>
          <a:p>
            <a:pPr algn="r"/>
            <a:r>
              <a:rPr lang="fa-IR" sz="2700" b="1" dirty="0" smtClean="0">
                <a:solidFill>
                  <a:schemeClr val="tx1"/>
                </a:solidFill>
                <a:cs typeface="B Nazanin" pitchFamily="2" charset="-78"/>
              </a:rPr>
              <a:t/>
            </a:r>
            <a:br>
              <a:rPr lang="fa-IR" sz="2700" b="1" dirty="0" smtClean="0">
                <a:solidFill>
                  <a:schemeClr val="tx1"/>
                </a:solidFill>
                <a:cs typeface="B Nazanin" pitchFamily="2" charset="-78"/>
              </a:rPr>
            </a:br>
            <a:r>
              <a:rPr lang="fa-IR" sz="2700" b="1" dirty="0">
                <a:solidFill>
                  <a:schemeClr val="tx1"/>
                </a:solidFill>
                <a:cs typeface="B Nazanin" pitchFamily="2" charset="-78"/>
              </a:rPr>
              <a:t/>
            </a:r>
            <a:br>
              <a:rPr lang="fa-IR" sz="2700" b="1" dirty="0">
                <a:solidFill>
                  <a:schemeClr val="tx1"/>
                </a:solidFill>
                <a:cs typeface="B Nazanin" pitchFamily="2" charset="-78"/>
              </a:rPr>
            </a:br>
            <a:r>
              <a:rPr lang="fa-IR" sz="2700" b="1" dirty="0" smtClean="0">
                <a:solidFill>
                  <a:schemeClr val="tx1"/>
                </a:solidFill>
                <a:cs typeface="B Nazanin" pitchFamily="2" charset="-78"/>
              </a:rPr>
              <a:t/>
            </a:r>
            <a:br>
              <a:rPr lang="fa-IR" sz="2700" b="1" dirty="0" smtClean="0">
                <a:solidFill>
                  <a:schemeClr val="tx1"/>
                </a:solidFill>
                <a:cs typeface="B Nazanin" pitchFamily="2" charset="-78"/>
              </a:rPr>
            </a:br>
            <a:r>
              <a:rPr lang="fa-IR" sz="2700" b="1" dirty="0" smtClean="0">
                <a:solidFill>
                  <a:schemeClr val="tx1"/>
                </a:solidFill>
                <a:cs typeface="B Nazanin" pitchFamily="2" charset="-78"/>
              </a:rPr>
              <a:t>قفل </a:t>
            </a:r>
            <a:r>
              <a:rPr lang="fa-IR" sz="2700" b="1" dirty="0">
                <a:solidFill>
                  <a:schemeClr val="tx1"/>
                </a:solidFill>
                <a:cs typeface="B Nazanin" pitchFamily="2" charset="-78"/>
              </a:rPr>
              <a:t>گذاری روی چند واحد قفل شدنی : </a:t>
            </a:r>
            <a:r>
              <a:rPr lang="en-US" sz="2700" b="1" dirty="0">
                <a:solidFill>
                  <a:schemeClr val="tx1"/>
                </a:solidFill>
                <a:cs typeface="B Nazanin" pitchFamily="2" charset="-78"/>
              </a:rPr>
              <a:t/>
            </a:r>
            <a:br>
              <a:rPr lang="en-US" sz="2700" b="1" dirty="0">
                <a:solidFill>
                  <a:schemeClr val="tx1"/>
                </a:solidFill>
                <a:cs typeface="B Nazanin" pitchFamily="2" charset="-78"/>
              </a:rPr>
            </a:br>
            <a:r>
              <a:rPr lang="fa-IR" sz="2000" b="1" dirty="0">
                <a:solidFill>
                  <a:schemeClr val="tx1"/>
                </a:solidFill>
                <a:cs typeface="B Nazanin" pitchFamily="2" charset="-78"/>
              </a:rPr>
              <a:t>-واحدهای قفل شدنی در اندازه های متفاوت را می توان بصورت یک سلسله مراتب را نمایش داد . در ریشه سلسه مراتب ، واحد قفل شدنی با بزرگترین </a:t>
            </a:r>
            <a:r>
              <a:rPr lang="fa-IR" sz="2000" b="1" dirty="0" smtClean="0">
                <a:solidFill>
                  <a:schemeClr val="tx1"/>
                </a:solidFill>
                <a:cs typeface="B Nazanin" pitchFamily="2" charset="-78"/>
              </a:rPr>
              <a:t>اندازه </a:t>
            </a:r>
            <a:r>
              <a:rPr lang="fa-IR" sz="2000" b="1" dirty="0">
                <a:solidFill>
                  <a:schemeClr val="tx1"/>
                </a:solidFill>
                <a:cs typeface="B Nazanin" pitchFamily="2" charset="-78"/>
              </a:rPr>
              <a:t>و در گره های انتهای آن ، واحد قفل شدنی با کوچکترین اندازه قرار دارند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 این تکینیک قفل گذاری به تکنیک قفل گذاری چند سطحی نیز مرسوم است . </a:t>
            </a: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a:solidFill>
                  <a:schemeClr val="tx1"/>
                </a:solidFill>
                <a:cs typeface="B Nazanin" pitchFamily="2" charset="-78"/>
              </a:rPr>
              <a:t/>
            </a:r>
            <a:br>
              <a:rPr lang="fa-IR" sz="2000" b="1" dirty="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a:solidFill>
                  <a:schemeClr val="tx1"/>
                </a:solidFill>
                <a:cs typeface="B Nazanin" pitchFamily="2" charset="-78"/>
              </a:rPr>
              <a:t/>
            </a:r>
            <a:br>
              <a:rPr lang="fa-IR" sz="2000" b="1" dirty="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a:solidFill>
                  <a:schemeClr val="tx1"/>
                </a:solidFill>
                <a:cs typeface="B Nazanin" pitchFamily="2" charset="-78"/>
              </a:rPr>
              <a:t/>
            </a:r>
            <a:br>
              <a:rPr lang="fa-IR" sz="2000" b="1" dirty="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a:solidFill>
                  <a:schemeClr val="tx1"/>
                </a:solidFill>
                <a:cs typeface="B Nazanin" pitchFamily="2" charset="-78"/>
              </a:rPr>
              <a:t/>
            </a:r>
            <a:br>
              <a:rPr lang="fa-IR" sz="2000" b="1" dirty="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a:solidFill>
                  <a:schemeClr val="tx1"/>
                </a:solidFill>
                <a:cs typeface="B Nazanin" pitchFamily="2" charset="-78"/>
              </a:rPr>
              <a:t/>
            </a:r>
            <a:br>
              <a:rPr lang="fa-IR" sz="2000" b="1" dirty="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a:solidFill>
                  <a:schemeClr val="tx1"/>
                </a:solidFill>
                <a:cs typeface="B Nazanin" pitchFamily="2" charset="-78"/>
              </a:rPr>
              <a:t/>
            </a:r>
            <a:br>
              <a:rPr lang="fa-IR" sz="2000" b="1" dirty="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en-US" sz="2000" b="1" dirty="0" smtClean="0">
                <a:solidFill>
                  <a:schemeClr val="tx1"/>
                </a:solidFill>
                <a:cs typeface="B Nazanin" pitchFamily="2" charset="-78"/>
              </a:rPr>
              <a:t/>
            </a:r>
            <a:br>
              <a:rPr lang="en-US" sz="2000" b="1" dirty="0" smtClean="0">
                <a:solidFill>
                  <a:schemeClr val="tx1"/>
                </a:solidFill>
                <a:cs typeface="B Nazanin" pitchFamily="2" charset="-78"/>
              </a:rPr>
            </a:b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 در این تکینک </a:t>
            </a:r>
            <a:r>
              <a:rPr lang="fa-IR" sz="2000" b="1" dirty="0" smtClean="0">
                <a:solidFill>
                  <a:schemeClr val="tx1"/>
                </a:solidFill>
                <a:cs typeface="B Nazanin" pitchFamily="2" charset="-78"/>
              </a:rPr>
              <a:t>هرگاه </a:t>
            </a:r>
            <a:r>
              <a:rPr lang="fa-IR" sz="2000" b="1" dirty="0">
                <a:solidFill>
                  <a:schemeClr val="tx1"/>
                </a:solidFill>
                <a:cs typeface="B Nazanin" pitchFamily="2" charset="-78"/>
              </a:rPr>
              <a:t>گرهی از سطحی قفل شود ، تمام گره های زیرین آن نیز قفل می شود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-وجود چند واحد قفل شدنی می تواند سبب افزایش کارایی مدیریت قفل شود </a:t>
            </a:r>
            <a:r>
              <a:rPr lang="fa-IR" sz="2000" dirty="0">
                <a:solidFill>
                  <a:schemeClr val="tx1"/>
                </a:solidFill>
                <a:cs typeface="B Nazanin" pitchFamily="2" charset="-78"/>
              </a:rPr>
              <a:t>. </a:t>
            </a:r>
            <a:r>
              <a:rPr lang="en-US" sz="2000" dirty="0">
                <a:cs typeface="B Nazanin" pitchFamily="2" charset="-78"/>
              </a:rPr>
              <a:t/>
            </a:r>
            <a:br>
              <a:rPr lang="en-US" sz="2000" dirty="0">
                <a:cs typeface="B Nazanin" pitchFamily="2" charset="-78"/>
              </a:rPr>
            </a:br>
            <a:endParaRPr lang="fa-IR" sz="2000" dirty="0">
              <a:cs typeface="B Nazanin" pitchFamily="2" charset="-78"/>
            </a:endParaRPr>
          </a:p>
        </p:txBody>
      </p:sp>
      <p:sp>
        <p:nvSpPr>
          <p:cNvPr id="3" name="Rounded Rectangle 2"/>
          <p:cNvSpPr/>
          <p:nvPr/>
        </p:nvSpPr>
        <p:spPr>
          <a:xfrm>
            <a:off x="2267744" y="1628800"/>
            <a:ext cx="5184576" cy="3888432"/>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34DD0D0A-E2E4-41E5-9B37-3D813E2461A6}" type="slidenum">
              <a:rPr lang="fa-IR" smtClean="0"/>
              <a:pPr/>
              <a:t>28</a:t>
            </a:fld>
            <a:endParaRPr lang="fa-IR"/>
          </a:p>
        </p:txBody>
      </p:sp>
    </p:spTree>
    <p:extLst>
      <p:ext uri="{BB962C8B-B14F-4D97-AF65-F5344CB8AC3E}">
        <p14:creationId xmlns="" xmlns:p14="http://schemas.microsoft.com/office/powerpoint/2010/main" val="356760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4DD0D0A-E2E4-41E5-9B37-3D813E2461A6}" type="slidenum">
              <a:rPr lang="fa-IR" smtClean="0"/>
              <a:pPr/>
              <a:t>29</a:t>
            </a:fld>
            <a:endParaRPr lang="fa-IR"/>
          </a:p>
        </p:txBody>
      </p:sp>
      <p:pic>
        <p:nvPicPr>
          <p:cNvPr id="5" name="Picture 4" descr="29.JPG"/>
          <p:cNvPicPr>
            <a:picLocks noChangeAspect="1"/>
          </p:cNvPicPr>
          <p:nvPr/>
        </p:nvPicPr>
        <p:blipFill>
          <a:blip r:embed="rId2"/>
          <a:stretch>
            <a:fillRect/>
          </a:stretch>
        </p:blipFill>
        <p:spPr>
          <a:xfrm>
            <a:off x="838200" y="457200"/>
            <a:ext cx="7467042" cy="4343400"/>
          </a:xfrm>
          <a:prstGeom prst="rect">
            <a:avLst/>
          </a:prstGeom>
        </p:spPr>
      </p:pic>
    </p:spTree>
    <p:extLst>
      <p:ext uri="{BB962C8B-B14F-4D97-AF65-F5344CB8AC3E}">
        <p14:creationId xmlns="" xmlns:p14="http://schemas.microsoft.com/office/powerpoint/2010/main" val="185831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33082"/>
            <a:ext cx="8321040" cy="6586418"/>
          </a:xfrm>
          <a:prstGeom prst="rect">
            <a:avLst/>
          </a:prstGeom>
          <a:noFill/>
        </p:spPr>
        <p:txBody>
          <a:bodyPr wrap="square" rtlCol="1">
            <a:spAutoFit/>
          </a:bodyPr>
          <a:lstStyle/>
          <a:p>
            <a:pPr algn="just"/>
            <a:endParaRPr lang="fa-IR" sz="2400" b="1" dirty="0">
              <a:cs typeface="B Nazanin" pitchFamily="2" charset="-78"/>
            </a:endParaRPr>
          </a:p>
          <a:p>
            <a:pPr algn="just">
              <a:lnSpc>
                <a:spcPct val="150000"/>
              </a:lnSpc>
            </a:pPr>
            <a:r>
              <a:rPr lang="fa-IR" sz="2000" b="1" dirty="0" smtClean="0">
                <a:cs typeface="B Nazanin" pitchFamily="2" charset="-78"/>
              </a:rPr>
              <a:t>برای </a:t>
            </a:r>
            <a:r>
              <a:rPr lang="fa-IR" sz="2000" b="1" dirty="0">
                <a:cs typeface="B Nazanin" pitchFamily="2" charset="-78"/>
              </a:rPr>
              <a:t>تضمین توالی پذیری طرح اجرا، تکنیک هایی وجود دارد که به آن ها تکنیک همروندی گفته می شود </a:t>
            </a:r>
            <a:r>
              <a:rPr lang="fa-IR" sz="2000" b="1" dirty="0" smtClean="0">
                <a:cs typeface="B Nazanin" pitchFamily="2" charset="-78"/>
              </a:rPr>
              <a:t>.</a:t>
            </a:r>
          </a:p>
          <a:p>
            <a:pPr algn="just"/>
            <a:endParaRPr lang="fa-IR" sz="2400" b="1" dirty="0" smtClean="0">
              <a:cs typeface="B Nazanin" pitchFamily="2" charset="-78"/>
            </a:endParaRPr>
          </a:p>
          <a:p>
            <a:pPr algn="just"/>
            <a:r>
              <a:rPr lang="fa-IR" sz="2800" b="1" dirty="0" smtClean="0">
                <a:cs typeface="B Nazanin" pitchFamily="2" charset="-78"/>
              </a:rPr>
              <a:t> </a:t>
            </a:r>
            <a:r>
              <a:rPr lang="fa-IR" sz="2800" b="1" dirty="0">
                <a:cs typeface="B Nazanin" pitchFamily="2" charset="-78"/>
              </a:rPr>
              <a:t>این تکنیک ها چهار رده دارند : </a:t>
            </a:r>
            <a:endParaRPr lang="fa-IR" sz="2800" b="1" dirty="0" smtClean="0">
              <a:cs typeface="B Nazanin" pitchFamily="2" charset="-78"/>
            </a:endParaRPr>
          </a:p>
          <a:p>
            <a:pPr algn="just"/>
            <a:endParaRPr lang="fa-IR" sz="2400" b="1" dirty="0" smtClean="0">
              <a:cs typeface="B Nazanin" pitchFamily="2" charset="-78"/>
            </a:endParaRPr>
          </a:p>
          <a:p>
            <a:pPr algn="just">
              <a:lnSpc>
                <a:spcPct val="150000"/>
              </a:lnSpc>
            </a:pPr>
            <a:r>
              <a:rPr lang="fa-IR" sz="2000" b="1" dirty="0" smtClean="0">
                <a:cs typeface="B Nazanin" pitchFamily="2" charset="-78"/>
              </a:rPr>
              <a:t>1- تکنیک </a:t>
            </a:r>
            <a:r>
              <a:rPr lang="fa-IR" sz="2000" b="1" dirty="0">
                <a:cs typeface="B Nazanin" pitchFamily="2" charset="-78"/>
              </a:rPr>
              <a:t>های قفل </a:t>
            </a:r>
            <a:r>
              <a:rPr lang="fa-IR" sz="2000" b="1" dirty="0" smtClean="0">
                <a:cs typeface="B Nazanin" pitchFamily="2" charset="-78"/>
              </a:rPr>
              <a:t>گذاری</a:t>
            </a:r>
            <a:r>
              <a:rPr lang="en-US" sz="2000" b="1" dirty="0" smtClean="0">
                <a:cs typeface="B Nazanin" pitchFamily="2" charset="-78"/>
              </a:rPr>
              <a:t> locking</a:t>
            </a:r>
            <a:endParaRPr lang="fa-IR" sz="2000" b="1" dirty="0" smtClean="0">
              <a:cs typeface="B Nazanin" pitchFamily="2" charset="-78"/>
            </a:endParaRPr>
          </a:p>
          <a:p>
            <a:pPr algn="just">
              <a:lnSpc>
                <a:spcPct val="150000"/>
              </a:lnSpc>
            </a:pPr>
            <a:r>
              <a:rPr lang="fa-IR" sz="2000" b="1" dirty="0" smtClean="0">
                <a:cs typeface="B Nazanin" pitchFamily="2" charset="-78"/>
              </a:rPr>
              <a:t>2- تکنیک زمانمهر</a:t>
            </a:r>
            <a:r>
              <a:rPr lang="en-US" sz="2000" b="1" dirty="0" smtClean="0">
                <a:cs typeface="B Nazanin" pitchFamily="2" charset="-78"/>
              </a:rPr>
              <a:t> time stamping</a:t>
            </a:r>
            <a:endParaRPr lang="fa-IR" sz="2000" b="1" dirty="0" smtClean="0">
              <a:cs typeface="B Nazanin" pitchFamily="2" charset="-78"/>
            </a:endParaRPr>
          </a:p>
          <a:p>
            <a:pPr algn="just">
              <a:lnSpc>
                <a:spcPct val="150000"/>
              </a:lnSpc>
            </a:pPr>
            <a:r>
              <a:rPr lang="fa-IR" sz="2000" b="1" dirty="0" smtClean="0">
                <a:cs typeface="B Nazanin" pitchFamily="2" charset="-78"/>
              </a:rPr>
              <a:t>3- </a:t>
            </a:r>
            <a:r>
              <a:rPr lang="fa-IR" sz="2000" b="1" dirty="0">
                <a:cs typeface="B Nazanin" pitchFamily="2" charset="-78"/>
              </a:rPr>
              <a:t>تکنیک چند نسخه سازی </a:t>
            </a:r>
            <a:r>
              <a:rPr lang="en-US" sz="2000" b="1" dirty="0" err="1" smtClean="0">
                <a:cs typeface="B Nazanin" pitchFamily="2" charset="-78"/>
              </a:rPr>
              <a:t>multiversioning</a:t>
            </a:r>
            <a:endParaRPr lang="fa-IR" sz="2000" b="1" dirty="0" smtClean="0">
              <a:cs typeface="B Nazanin" pitchFamily="2" charset="-78"/>
            </a:endParaRPr>
          </a:p>
          <a:p>
            <a:pPr algn="just">
              <a:lnSpc>
                <a:spcPct val="150000"/>
              </a:lnSpc>
            </a:pPr>
            <a:r>
              <a:rPr lang="fa-IR" sz="2000" b="1" dirty="0" smtClean="0">
                <a:cs typeface="B Nazanin" pitchFamily="2" charset="-78"/>
              </a:rPr>
              <a:t>4- </a:t>
            </a:r>
            <a:r>
              <a:rPr lang="fa-IR" sz="2000" b="1" dirty="0">
                <a:cs typeface="B Nazanin" pitchFamily="2" charset="-78"/>
              </a:rPr>
              <a:t>تکنیک تأیید ( تصدیق </a:t>
            </a:r>
            <a:r>
              <a:rPr lang="fa-IR" sz="2000" b="1" dirty="0" smtClean="0">
                <a:cs typeface="B Nazanin" pitchFamily="2" charset="-78"/>
              </a:rPr>
              <a:t>)</a:t>
            </a:r>
            <a:r>
              <a:rPr lang="en-US" sz="2000" b="1" dirty="0" smtClean="0">
                <a:cs typeface="B Nazanin" pitchFamily="2" charset="-78"/>
              </a:rPr>
              <a:t>certification</a:t>
            </a:r>
            <a:endParaRPr lang="fa-IR" sz="2000" b="1" dirty="0" smtClean="0">
              <a:cs typeface="B Nazanin" pitchFamily="2" charset="-78"/>
            </a:endParaRPr>
          </a:p>
          <a:p>
            <a:pPr algn="just"/>
            <a:endParaRPr lang="en-US" sz="2400" b="1" dirty="0">
              <a:cs typeface="B Nazanin" pitchFamily="2" charset="-78"/>
            </a:endParaRPr>
          </a:p>
          <a:p>
            <a:pPr algn="just"/>
            <a:r>
              <a:rPr lang="fa-IR" sz="2800" b="1" dirty="0">
                <a:cs typeface="B Nazanin" pitchFamily="2" charset="-78"/>
              </a:rPr>
              <a:t>تکنیک های کنترل همروندی بطور کلی به </a:t>
            </a:r>
            <a:r>
              <a:rPr lang="fa-IR" sz="2800" b="1" dirty="0" smtClean="0">
                <a:cs typeface="B Nazanin" pitchFamily="2" charset="-78"/>
              </a:rPr>
              <a:t>دو رده </a:t>
            </a:r>
            <a:r>
              <a:rPr lang="fa-IR" sz="2800" b="1" dirty="0">
                <a:cs typeface="B Nazanin" pitchFamily="2" charset="-78"/>
              </a:rPr>
              <a:t>تقسیم می شوند : </a:t>
            </a:r>
            <a:endParaRPr lang="en-US" sz="2400" b="1" dirty="0">
              <a:cs typeface="B Nazanin" pitchFamily="2" charset="-78"/>
            </a:endParaRPr>
          </a:p>
          <a:p>
            <a:pPr lvl="0" algn="just">
              <a:lnSpc>
                <a:spcPct val="150000"/>
              </a:lnSpc>
            </a:pPr>
            <a:r>
              <a:rPr lang="fa-IR" sz="2000" b="1" dirty="0">
                <a:cs typeface="B Nazanin" pitchFamily="2" charset="-78"/>
              </a:rPr>
              <a:t>تکنیک های بدبینانه کنترل همروندی </a:t>
            </a:r>
            <a:r>
              <a:rPr lang="en-US" sz="2000" b="1" dirty="0" smtClean="0">
                <a:cs typeface="B Nazanin" pitchFamily="2" charset="-78"/>
              </a:rPr>
              <a:t>pessimistic</a:t>
            </a:r>
            <a:endParaRPr lang="fa-IR" sz="2000" b="1" dirty="0" smtClean="0">
              <a:cs typeface="B Nazanin" pitchFamily="2" charset="-78"/>
            </a:endParaRPr>
          </a:p>
          <a:p>
            <a:pPr lvl="0" algn="just">
              <a:lnSpc>
                <a:spcPct val="150000"/>
              </a:lnSpc>
            </a:pPr>
            <a:endParaRPr lang="en-US" sz="2000" b="1" dirty="0" smtClean="0">
              <a:cs typeface="B Nazanin" pitchFamily="2" charset="-78"/>
            </a:endParaRPr>
          </a:p>
          <a:p>
            <a:pPr lvl="0" algn="just">
              <a:lnSpc>
                <a:spcPct val="150000"/>
              </a:lnSpc>
            </a:pPr>
            <a:r>
              <a:rPr lang="fa-IR" sz="2000" b="1" dirty="0" smtClean="0">
                <a:cs typeface="B Nazanin" pitchFamily="2" charset="-78"/>
              </a:rPr>
              <a:t>تکنیک </a:t>
            </a:r>
            <a:r>
              <a:rPr lang="fa-IR" sz="2000" b="1" dirty="0">
                <a:cs typeface="B Nazanin" pitchFamily="2" charset="-78"/>
              </a:rPr>
              <a:t>های خوشبیانه کنترل همروندی </a:t>
            </a:r>
            <a:r>
              <a:rPr lang="en-US" sz="2000" b="1" dirty="0" smtClean="0">
                <a:cs typeface="B Nazanin" pitchFamily="2" charset="-78"/>
              </a:rPr>
              <a:t>optimistic</a:t>
            </a:r>
            <a:endParaRPr lang="en-US" sz="2000" b="1" dirty="0">
              <a:cs typeface="B Nazanin" pitchFamily="2" charset="-78"/>
            </a:endParaRPr>
          </a:p>
        </p:txBody>
      </p:sp>
      <p:sp>
        <p:nvSpPr>
          <p:cNvPr id="3" name="Slide Number Placeholder 2"/>
          <p:cNvSpPr>
            <a:spLocks noGrp="1"/>
          </p:cNvSpPr>
          <p:nvPr>
            <p:ph type="sldNum" sz="quarter" idx="11"/>
          </p:nvPr>
        </p:nvSpPr>
        <p:spPr/>
        <p:txBody>
          <a:bodyPr/>
          <a:lstStyle/>
          <a:p>
            <a:fld id="{34DD0D0A-E2E4-41E5-9B37-3D813E2461A6}" type="slidenum">
              <a:rPr lang="fa-IR" smtClean="0"/>
              <a:pPr/>
              <a:t>3</a:t>
            </a:fld>
            <a:endParaRPr lang="fa-IR"/>
          </a:p>
        </p:txBody>
      </p:sp>
    </p:spTree>
    <p:extLst>
      <p:ext uri="{BB962C8B-B14F-4D97-AF65-F5344CB8AC3E}">
        <p14:creationId xmlns="" xmlns:p14="http://schemas.microsoft.com/office/powerpoint/2010/main" val="80178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548680"/>
            <a:ext cx="6264696" cy="5904656"/>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7200" y="3366120"/>
            <a:ext cx="7467600" cy="1143000"/>
          </a:xfrm>
        </p:spPr>
        <p:txBody>
          <a:bodyPr>
            <a:noAutofit/>
          </a:bodyPr>
          <a:lstStyle/>
          <a:p>
            <a:pPr algn="r"/>
            <a:r>
              <a:rPr lang="fa-IR" sz="2000" b="1" dirty="0">
                <a:solidFill>
                  <a:schemeClr val="tx1"/>
                </a:solidFill>
                <a:cs typeface="B Nazanin" pitchFamily="2" charset="-78"/>
              </a:rPr>
              <a:t>همایندی این پنج نوع قفل ، به صورتی است که در ماتریس همایندی زیر آمده است </a:t>
            </a:r>
            <a:r>
              <a:rPr lang="fa-IR" sz="2000" dirty="0">
                <a:solidFill>
                  <a:schemeClr val="tx1"/>
                </a:solidFill>
                <a:cs typeface="B Nazanin" pitchFamily="2" charset="-78"/>
              </a:rPr>
              <a:t>: </a:t>
            </a: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a:solidFill>
                  <a:schemeClr val="tx1"/>
                </a:solidFill>
                <a:cs typeface="B Nazanin" pitchFamily="2" charset="-78"/>
              </a:rPr>
              <a:t/>
            </a:r>
            <a:br>
              <a:rPr lang="fa-IR" sz="2000" dirty="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a:solidFill>
                  <a:schemeClr val="tx1"/>
                </a:solidFill>
                <a:cs typeface="B Nazanin" pitchFamily="2" charset="-78"/>
              </a:rPr>
              <a:t/>
            </a:r>
            <a:br>
              <a:rPr lang="fa-IR" sz="2000" dirty="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a:solidFill>
                  <a:schemeClr val="tx1"/>
                </a:solidFill>
                <a:cs typeface="B Nazanin" pitchFamily="2" charset="-78"/>
              </a:rPr>
              <a:t/>
            </a:r>
            <a:br>
              <a:rPr lang="fa-IR" sz="2000" dirty="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a:solidFill>
                  <a:schemeClr val="tx1"/>
                </a:solidFill>
                <a:cs typeface="B Nazanin" pitchFamily="2" charset="-78"/>
              </a:rPr>
              <a:t/>
            </a:r>
            <a:br>
              <a:rPr lang="fa-IR" sz="2000" dirty="0">
                <a:solidFill>
                  <a:schemeClr val="tx1"/>
                </a:solidFill>
                <a:cs typeface="B Nazanin" pitchFamily="2" charset="-78"/>
              </a:rPr>
            </a:br>
            <a:r>
              <a:rPr lang="fa-IR" sz="2000" b="1" dirty="0" smtClean="0">
                <a:solidFill>
                  <a:schemeClr val="tx1"/>
                </a:solidFill>
                <a:cs typeface="B Nazanin" pitchFamily="2" charset="-78"/>
              </a:rPr>
              <a:t>بعضی </a:t>
            </a:r>
            <a:r>
              <a:rPr lang="fa-IR" sz="2000" b="1" dirty="0">
                <a:solidFill>
                  <a:schemeClr val="tx1"/>
                </a:solidFill>
                <a:cs typeface="B Nazanin" pitchFamily="2" charset="-78"/>
              </a:rPr>
              <a:t>از این پنج نوع قفل ، از بعضی دیگر قویتر هستند . که در شکل زیر نشان داده شده اند . </a:t>
            </a:r>
            <a:r>
              <a:rPr lang="en-US" sz="2000" dirty="0">
                <a:solidFill>
                  <a:schemeClr val="tx1"/>
                </a:solidFill>
                <a:cs typeface="B Nazanin" pitchFamily="2" charset="-78"/>
              </a:rPr>
              <a:t/>
            </a:r>
            <a:br>
              <a:rPr lang="en-US" sz="2000" dirty="0">
                <a:solidFill>
                  <a:schemeClr val="tx1"/>
                </a:solidFill>
                <a:cs typeface="B Nazanin" pitchFamily="2" charset="-78"/>
              </a:rPr>
            </a:br>
            <a:endParaRPr lang="fa-IR" sz="2000" dirty="0">
              <a:solidFill>
                <a:schemeClr val="tx1"/>
              </a:solidFill>
              <a:cs typeface="B Nazanin" pitchFamily="2" charset="-78"/>
            </a:endParaRPr>
          </a:p>
        </p:txBody>
      </p:sp>
      <p:sp>
        <p:nvSpPr>
          <p:cNvPr id="5" name="Slide Number Placeholder 4"/>
          <p:cNvSpPr>
            <a:spLocks noGrp="1"/>
          </p:cNvSpPr>
          <p:nvPr>
            <p:ph type="sldNum" sz="quarter" idx="11"/>
          </p:nvPr>
        </p:nvSpPr>
        <p:spPr/>
        <p:txBody>
          <a:bodyPr/>
          <a:lstStyle/>
          <a:p>
            <a:fld id="{34DD0D0A-E2E4-41E5-9B37-3D813E2461A6}" type="slidenum">
              <a:rPr lang="fa-IR" smtClean="0"/>
              <a:pPr/>
              <a:t>30</a:t>
            </a:fld>
            <a:endParaRPr lang="fa-IR"/>
          </a:p>
        </p:txBody>
      </p:sp>
    </p:spTree>
    <p:extLst>
      <p:ext uri="{BB962C8B-B14F-4D97-AF65-F5344CB8AC3E}">
        <p14:creationId xmlns="" xmlns:p14="http://schemas.microsoft.com/office/powerpoint/2010/main" val="2110940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3356992"/>
            <a:ext cx="8208912" cy="1143000"/>
          </a:xfrm>
        </p:spPr>
        <p:txBody>
          <a:bodyPr>
            <a:noAutofit/>
          </a:bodyPr>
          <a:lstStyle/>
          <a:p>
            <a:pPr algn="r" rtl="1">
              <a:lnSpc>
                <a:spcPct val="150000"/>
              </a:lnSpc>
            </a:pPr>
            <a:r>
              <a:rPr lang="fa-IR" sz="2800" b="1" dirty="0">
                <a:solidFill>
                  <a:schemeClr val="tx1"/>
                </a:solidFill>
                <a:cs typeface="B Nazanin" pitchFamily="2" charset="-78"/>
              </a:rPr>
              <a:t>برای تضمین توالی پذیر تعارض طرح اجرا ، در این اسلوب قفل گذاری نیز پروتکل </a:t>
            </a:r>
            <a:r>
              <a:rPr lang="en-US" sz="2800" b="1" dirty="0">
                <a:solidFill>
                  <a:schemeClr val="tx1"/>
                </a:solidFill>
                <a:cs typeface="B Nazanin" pitchFamily="2" charset="-78"/>
              </a:rPr>
              <a:t>2PL</a:t>
            </a:r>
            <a:r>
              <a:rPr lang="fa-IR" sz="2800" b="1" dirty="0">
                <a:solidFill>
                  <a:schemeClr val="tx1"/>
                </a:solidFill>
                <a:cs typeface="B Nazanin" pitchFamily="2" charset="-78"/>
              </a:rPr>
              <a:t> باید به شرح زیر رعایت شود </a:t>
            </a:r>
            <a:r>
              <a:rPr lang="fa-IR" sz="2800" b="1" dirty="0" smtClean="0">
                <a:solidFill>
                  <a:schemeClr val="tx1"/>
                </a:solidFill>
                <a:cs typeface="B Nazanin" pitchFamily="2" charset="-78"/>
              </a:rPr>
              <a:t>: </a:t>
            </a:r>
            <a:r>
              <a:rPr lang="en-US" sz="2000" b="1" dirty="0" smtClean="0">
                <a:solidFill>
                  <a:schemeClr val="tx1"/>
                </a:solidFill>
                <a:cs typeface="B Nazanin" pitchFamily="2" charset="-78"/>
              </a:rPr>
              <a:t/>
            </a:r>
            <a:br>
              <a:rPr lang="en-US" sz="2000" b="1" dirty="0" smtClean="0">
                <a:solidFill>
                  <a:schemeClr val="tx1"/>
                </a:solidFill>
                <a:cs typeface="B Nazanin" pitchFamily="2" charset="-78"/>
              </a:rPr>
            </a:b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1-وقتی که از گرهی قفل گشایی شود ، دیگر نمی توان </a:t>
            </a:r>
            <a:r>
              <a:rPr lang="fa-IR" sz="2000" b="1" dirty="0" smtClean="0">
                <a:solidFill>
                  <a:schemeClr val="tx1"/>
                </a:solidFill>
                <a:cs typeface="B Nazanin" pitchFamily="2" charset="-78"/>
              </a:rPr>
              <a:t>آن و </a:t>
            </a:r>
            <a:r>
              <a:rPr lang="fa-IR" sz="2000" b="1" dirty="0">
                <a:solidFill>
                  <a:schemeClr val="tx1"/>
                </a:solidFill>
                <a:cs typeface="B Nazanin" pitchFamily="2" charset="-78"/>
              </a:rPr>
              <a:t>هیچ گره دیگری را </a:t>
            </a:r>
            <a:r>
              <a:rPr lang="fa-IR" sz="2000" b="1" dirty="0" smtClean="0">
                <a:solidFill>
                  <a:schemeClr val="tx1"/>
                </a:solidFill>
                <a:cs typeface="B Nazanin" pitchFamily="2" charset="-78"/>
              </a:rPr>
              <a:t> </a:t>
            </a:r>
            <a:r>
              <a:rPr lang="fa-IR" sz="2000" b="1" dirty="0">
                <a:solidFill>
                  <a:schemeClr val="tx1"/>
                </a:solidFill>
                <a:cs typeface="B Nazanin" pitchFamily="2" charset="-78"/>
              </a:rPr>
              <a:t>قفل کرد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2- هیچ گرهی را نمی توان صریحاً قفل کرد مگر اینکه گره پدرش با قفل قصدی ، قفل شده باشد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3-هیچ گرهی را </a:t>
            </a:r>
            <a:r>
              <a:rPr lang="fa-IR" sz="2000" b="1" dirty="0" smtClean="0">
                <a:solidFill>
                  <a:schemeClr val="tx1"/>
                </a:solidFill>
                <a:cs typeface="B Nazanin" pitchFamily="2" charset="-78"/>
              </a:rPr>
              <a:t>نمی </a:t>
            </a:r>
            <a:r>
              <a:rPr lang="fa-IR" sz="2000" b="1" dirty="0">
                <a:solidFill>
                  <a:schemeClr val="tx1"/>
                </a:solidFill>
                <a:cs typeface="B Nazanin" pitchFamily="2" charset="-78"/>
              </a:rPr>
              <a:t>توان قفل گشایی کرد مگر اینکه تمام گره های زیرین آن قفل گشایی شده باشد . </a:t>
            </a:r>
            <a:endParaRPr lang="en-US" sz="2000" b="1" dirty="0">
              <a:solidFill>
                <a:schemeClr val="tx1"/>
              </a:solidFill>
              <a:cs typeface="B Nazanin" pitchFamily="2" charset="-78"/>
            </a:endParaRPr>
          </a:p>
        </p:txBody>
      </p:sp>
      <p:sp>
        <p:nvSpPr>
          <p:cNvPr id="4" name="Slide Number Placeholder 3"/>
          <p:cNvSpPr>
            <a:spLocks noGrp="1"/>
          </p:cNvSpPr>
          <p:nvPr>
            <p:ph type="sldNum" sz="quarter" idx="11"/>
          </p:nvPr>
        </p:nvSpPr>
        <p:spPr/>
        <p:txBody>
          <a:bodyPr/>
          <a:lstStyle/>
          <a:p>
            <a:fld id="{34DD0D0A-E2E4-41E5-9B37-3D813E2461A6}" type="slidenum">
              <a:rPr lang="fa-IR" smtClean="0"/>
              <a:pPr/>
              <a:t>31</a:t>
            </a:fld>
            <a:endParaRPr lang="fa-IR"/>
          </a:p>
        </p:txBody>
      </p:sp>
    </p:spTree>
    <p:extLst>
      <p:ext uri="{BB962C8B-B14F-4D97-AF65-F5344CB8AC3E}">
        <p14:creationId xmlns="" xmlns:p14="http://schemas.microsoft.com/office/powerpoint/2010/main" val="2414558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238328"/>
            <a:ext cx="7467600" cy="1143000"/>
          </a:xfrm>
        </p:spPr>
        <p:txBody>
          <a:bodyPr>
            <a:normAutofit fontScale="90000"/>
          </a:bodyPr>
          <a:lstStyle/>
          <a:p>
            <a:pPr algn="r">
              <a:lnSpc>
                <a:spcPct val="150000"/>
              </a:lnSpc>
            </a:pPr>
            <a:r>
              <a:rPr lang="fa-IR" sz="2400" b="1" dirty="0">
                <a:solidFill>
                  <a:schemeClr val="tx1"/>
                </a:solidFill>
                <a:cs typeface="B Titr" pitchFamily="2" charset="-78"/>
              </a:rPr>
              <a:t>تکنیک قفل گذاری براساس نظم خاص :</a:t>
            </a:r>
            <a:r>
              <a:rPr lang="fa-IR" sz="2400" b="1" dirty="0">
                <a:solidFill>
                  <a:schemeClr val="tx1"/>
                </a:solidFill>
                <a:cs typeface="B Nazanin" pitchFamily="2" charset="-78"/>
              </a:rPr>
              <a:t> </a:t>
            </a: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en-US" sz="2400" b="1" dirty="0">
                <a:solidFill>
                  <a:schemeClr val="tx1"/>
                </a:solidFill>
                <a:cs typeface="B Nazanin" pitchFamily="2" charset="-78"/>
              </a:rPr>
              <a:t/>
            </a:r>
            <a:br>
              <a:rPr lang="en-US" sz="2400" b="1" dirty="0">
                <a:solidFill>
                  <a:schemeClr val="tx1"/>
                </a:solidFill>
                <a:cs typeface="B Nazanin" pitchFamily="2" charset="-78"/>
              </a:rPr>
            </a:br>
            <a:r>
              <a:rPr lang="fa-IR" sz="2400" b="1" dirty="0">
                <a:solidFill>
                  <a:schemeClr val="tx1"/>
                </a:solidFill>
                <a:cs typeface="B Nazanin" pitchFamily="2" charset="-78"/>
              </a:rPr>
              <a:t>اگر سیستم ، الگوی </a:t>
            </a:r>
            <a:r>
              <a:rPr lang="fa-IR" sz="2400" b="1" dirty="0" smtClean="0">
                <a:solidFill>
                  <a:schemeClr val="tx1"/>
                </a:solidFill>
                <a:cs typeface="B Nazanin" pitchFamily="2" charset="-78"/>
              </a:rPr>
              <a:t>دستیابی </a:t>
            </a:r>
            <a:r>
              <a:rPr lang="fa-IR" sz="2400" b="1" dirty="0">
                <a:solidFill>
                  <a:schemeClr val="tx1"/>
                </a:solidFill>
                <a:cs typeface="B Nazanin" pitchFamily="2" charset="-78"/>
              </a:rPr>
              <a:t>تراکنش ها به داده ها را بشناسد و این الگو از نظم خاصی برخوردار باشد ، دراین صورت می تواند قفل های درخواستی تراکنش ها را با پیروی از همین نظم خاص به آن ها بدهد . این نظم خاص را می توان </a:t>
            </a:r>
            <a:r>
              <a:rPr lang="fa-IR" sz="2400" b="1" dirty="0" smtClean="0">
                <a:solidFill>
                  <a:schemeClr val="tx1"/>
                </a:solidFill>
                <a:cs typeface="B Nazanin" pitchFamily="2" charset="-78"/>
              </a:rPr>
              <a:t>با یک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گراف جهتدار ناچرخشی موسوم به گراف پایگاه داده ها نمایش </a:t>
            </a:r>
            <a:r>
              <a:rPr lang="fa-IR" sz="2400" b="1" dirty="0">
                <a:solidFill>
                  <a:schemeClr val="tx1"/>
                </a:solidFill>
                <a:cs typeface="B Nazanin" pitchFamily="2" charset="-78"/>
              </a:rPr>
              <a:t>داد . </a:t>
            </a:r>
            <a:r>
              <a:rPr lang="en-US" sz="2400" b="1" dirty="0">
                <a:solidFill>
                  <a:schemeClr val="tx1"/>
                </a:solidFill>
                <a:cs typeface="B Nazanin" pitchFamily="2" charset="-78"/>
              </a:rPr>
              <a:t/>
            </a:r>
            <a:br>
              <a:rPr lang="en-US" sz="2400" b="1" dirty="0">
                <a:solidFill>
                  <a:schemeClr val="tx1"/>
                </a:solidFill>
                <a:cs typeface="B Nazanin" pitchFamily="2" charset="-78"/>
              </a:rPr>
            </a:br>
            <a:r>
              <a:rPr lang="fa-IR" sz="2400" b="1" dirty="0" smtClean="0">
                <a:solidFill>
                  <a:schemeClr val="tx1"/>
                </a:solidFill>
                <a:cs typeface="B Nazanin" pitchFamily="2" charset="-78"/>
              </a:rPr>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یکی </a:t>
            </a:r>
            <a:r>
              <a:rPr lang="fa-IR" sz="2400" b="1" dirty="0">
                <a:solidFill>
                  <a:schemeClr val="tx1"/>
                </a:solidFill>
                <a:cs typeface="B Nazanin" pitchFamily="2" charset="-78"/>
              </a:rPr>
              <a:t>از گونه های رایجتر گراف پایگاه که نظم خاصی را نشان می دهد ، گراف درختی است . در تکنیکی که در آن قفل گذاری براساس نظم درختی انجام می شود ، از پروتکلی استفاه می شود . که به پروتکل قفل گذاری درختی موسوم است </a:t>
            </a:r>
            <a:r>
              <a:rPr lang="fa-IR" sz="2000" dirty="0">
                <a:solidFill>
                  <a:schemeClr val="tx1"/>
                </a:solidFill>
                <a:cs typeface="B Nazanin" pitchFamily="2" charset="-78"/>
              </a:rPr>
              <a:t>. </a:t>
            </a:r>
            <a:endParaRPr lang="en-US" sz="2000" dirty="0">
              <a:solidFill>
                <a:schemeClr val="tx1"/>
              </a:solidFill>
              <a:cs typeface="B Nazanin" pitchFamily="2" charset="-78"/>
            </a:endParaRPr>
          </a:p>
        </p:txBody>
      </p:sp>
      <p:sp>
        <p:nvSpPr>
          <p:cNvPr id="4" name="Slide Number Placeholder 3"/>
          <p:cNvSpPr>
            <a:spLocks noGrp="1"/>
          </p:cNvSpPr>
          <p:nvPr>
            <p:ph type="sldNum" sz="quarter" idx="11"/>
          </p:nvPr>
        </p:nvSpPr>
        <p:spPr/>
        <p:txBody>
          <a:bodyPr/>
          <a:lstStyle/>
          <a:p>
            <a:fld id="{34DD0D0A-E2E4-41E5-9B37-3D813E2461A6}" type="slidenum">
              <a:rPr lang="fa-IR" smtClean="0"/>
              <a:pPr/>
              <a:t>32</a:t>
            </a:fld>
            <a:endParaRPr lang="fa-IR"/>
          </a:p>
        </p:txBody>
      </p:sp>
    </p:spTree>
    <p:extLst>
      <p:ext uri="{BB962C8B-B14F-4D97-AF65-F5344CB8AC3E}">
        <p14:creationId xmlns="" xmlns:p14="http://schemas.microsoft.com/office/powerpoint/2010/main" val="2372506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Title 1"/>
              <p:cNvSpPr>
                <a:spLocks noGrp="1"/>
              </p:cNvSpPr>
              <p:nvPr>
                <p:ph type="title" idx="4294967295"/>
              </p:nvPr>
            </p:nvSpPr>
            <p:spPr>
              <a:xfrm>
                <a:off x="457200" y="5166320"/>
                <a:ext cx="7467600" cy="1143000"/>
              </a:xfrm>
            </p:spPr>
            <p:txBody>
              <a:bodyPr>
                <a:noAutofit/>
              </a:bodyPr>
              <a:lstStyle/>
              <a:p>
                <a:pPr algn="r" rtl="1"/>
                <a:r>
                  <a:rPr lang="fa-IR" sz="2000" b="1" dirty="0" smtClean="0">
                    <a:solidFill>
                      <a:schemeClr val="tx1"/>
                    </a:solidFill>
                    <a:cs typeface="B Titr" pitchFamily="2" charset="-78"/>
                  </a:rPr>
                  <a:t>پروتکل قفل گذاری درختی (پروتکل گرافی )</a:t>
                </a:r>
                <a:br>
                  <a:rPr lang="fa-IR" sz="2000" b="1" dirty="0" smtClean="0">
                    <a:solidFill>
                      <a:schemeClr val="tx1"/>
                    </a:solidFill>
                    <a:cs typeface="B Titr" pitchFamily="2" charset="-78"/>
                  </a:rPr>
                </a:b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در این پروتکل ، تنها دستور مجاز قفل گذاری ، قفل انحصاری است . </a:t>
                </a: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smtClean="0">
                    <a:solidFill>
                      <a:schemeClr val="tx1"/>
                    </a:solidFill>
                    <a:cs typeface="B Nazanin" pitchFamily="2" charset="-78"/>
                  </a:rPr>
                  <a:t>هر </a:t>
                </a:r>
                <a:r>
                  <a:rPr lang="fa-IR" sz="2000" b="1" dirty="0">
                    <a:solidFill>
                      <a:schemeClr val="tx1"/>
                    </a:solidFill>
                    <a:cs typeface="B Nazanin" pitchFamily="2" charset="-78"/>
                  </a:rPr>
                  <a:t>تراکنش می </a:t>
                </a:r>
                <a:r>
                  <a:rPr lang="fa-IR" sz="2000" b="1" dirty="0" smtClean="0">
                    <a:solidFill>
                      <a:schemeClr val="tx1"/>
                    </a:solidFill>
                    <a:cs typeface="B Nazanin" pitchFamily="2" charset="-78"/>
                  </a:rPr>
                  <a:t>تواند </a:t>
                </a:r>
                <a:r>
                  <a:rPr lang="fa-IR" sz="2000" b="1" dirty="0">
                    <a:solidFill>
                      <a:schemeClr val="tx1"/>
                    </a:solidFill>
                    <a:cs typeface="B Nazanin" pitchFamily="2" charset="-78"/>
                  </a:rPr>
                  <a:t>حداکثر یکبار هر فقره داده را قفل کند طبق قواعدزیر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smtClean="0">
                    <a:solidFill>
                      <a:schemeClr val="tx1"/>
                    </a:solidFill>
                    <a:cs typeface="B Nazanin" pitchFamily="2" charset="-78"/>
                  </a:rPr>
                  <a:t>1-اولین </a:t>
                </a:r>
                <a:r>
                  <a:rPr lang="fa-IR" sz="2000" b="1" dirty="0">
                    <a:solidFill>
                      <a:schemeClr val="tx1"/>
                    </a:solidFill>
                    <a:cs typeface="B Nazanin" pitchFamily="2" charset="-78"/>
                  </a:rPr>
                  <a:t>قفل تراکنش </a:t>
                </a:r>
                <a14:m>
                  <m:oMath xmlns:m="http://schemas.openxmlformats.org/officeDocument/2006/math">
                    <m:sSub>
                      <m:sSubPr>
                        <m:ctrlPr>
                          <a:rPr lang="en-US" sz="2000" b="1" i="1">
                            <a:solidFill>
                              <a:schemeClr val="tx1"/>
                            </a:solidFill>
                            <a:latin typeface="Cambria Math"/>
                          </a:rPr>
                        </m:ctrlPr>
                      </m:sSubPr>
                      <m:e>
                        <m:r>
                          <a:rPr lang="en-US" sz="2000" b="1" i="1">
                            <a:solidFill>
                              <a:schemeClr val="tx1"/>
                            </a:solidFill>
                            <a:latin typeface="Cambria Math"/>
                          </a:rPr>
                          <m:t>𝑻</m:t>
                        </m:r>
                      </m:e>
                      <m:sub>
                        <m:r>
                          <a:rPr lang="en-US" sz="2000" b="1" i="1">
                            <a:solidFill>
                              <a:schemeClr val="tx1"/>
                            </a:solidFill>
                            <a:latin typeface="Cambria Math"/>
                          </a:rPr>
                          <m:t>𝒊</m:t>
                        </m:r>
                      </m:sub>
                    </m:sSub>
                  </m:oMath>
                </a14:m>
                <a:r>
                  <a:rPr lang="fa-IR" sz="2000" b="1" dirty="0">
                    <a:solidFill>
                      <a:schemeClr val="tx1"/>
                    </a:solidFill>
                    <a:cs typeface="B Nazanin" pitchFamily="2" charset="-78"/>
                  </a:rPr>
                  <a:t/>
                </a:r>
                <a:r>
                  <a:rPr lang="fa-IR" sz="2000" b="1" dirty="0" smtClean="0">
                    <a:solidFill>
                      <a:schemeClr val="tx1"/>
                    </a:solidFill>
                    <a:cs typeface="B Nazanin" pitchFamily="2" charset="-78"/>
                  </a:rPr>
                  <a:t>می </a:t>
                </a:r>
                <a:r>
                  <a:rPr lang="fa-IR" sz="2000" b="1" dirty="0">
                    <a:solidFill>
                      <a:schemeClr val="tx1"/>
                    </a:solidFill>
                    <a:cs typeface="B Nazanin" pitchFamily="2" charset="-78"/>
                  </a:rPr>
                  <a:t>تواند روی هر فقره داده ای گذاشته شود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2- فقره داده </a:t>
                </a:r>
                <a:r>
                  <a:rPr lang="en-US" sz="2000" b="1" dirty="0">
                    <a:solidFill>
                      <a:schemeClr val="tx1"/>
                    </a:solidFill>
                    <a:cs typeface="B Nazanin" pitchFamily="2" charset="-78"/>
                  </a:rPr>
                  <a:t>D</a:t>
                </a:r>
                <a:r>
                  <a:rPr lang="fa-IR" sz="2000" b="1" dirty="0">
                    <a:solidFill>
                      <a:schemeClr val="tx1"/>
                    </a:solidFill>
                    <a:cs typeface="B Nazanin" pitchFamily="2" charset="-78"/>
                  </a:rPr>
                  <a:t> می تواند توسط </a:t>
                </a:r>
                <a14:m>
                  <m:oMath xmlns:m="http://schemas.openxmlformats.org/officeDocument/2006/math">
                    <m:sSub>
                      <m:sSubPr>
                        <m:ctrlPr>
                          <a:rPr lang="en-US" sz="2000" b="1" i="1">
                            <a:solidFill>
                              <a:schemeClr val="tx1"/>
                            </a:solidFill>
                            <a:latin typeface="Cambria Math"/>
                          </a:rPr>
                        </m:ctrlPr>
                      </m:sSubPr>
                      <m:e>
                        <m:r>
                          <a:rPr lang="en-US" sz="2000" b="1" i="1">
                            <a:solidFill>
                              <a:schemeClr val="tx1"/>
                            </a:solidFill>
                            <a:latin typeface="Cambria Math"/>
                          </a:rPr>
                          <m:t>𝑻</m:t>
                        </m:r>
                      </m:e>
                      <m:sub>
                        <m:r>
                          <a:rPr lang="en-US" sz="2000" b="1" i="1">
                            <a:solidFill>
                              <a:schemeClr val="tx1"/>
                            </a:solidFill>
                            <a:latin typeface="Cambria Math"/>
                          </a:rPr>
                          <m:t>𝒊</m:t>
                        </m:r>
                      </m:sub>
                    </m:sSub>
                  </m:oMath>
                </a14:m>
                <a:r>
                  <a:rPr lang="fa-IR" sz="2000" b="1" dirty="0">
                    <a:solidFill>
                      <a:schemeClr val="tx1"/>
                    </a:solidFill>
                    <a:cs typeface="B Nazanin" pitchFamily="2" charset="-78"/>
                  </a:rPr>
                  <a:t> قفل گذاری شود ، اگر پدر </a:t>
                </a:r>
                <a:r>
                  <a:rPr lang="en-US" sz="2000" b="1" dirty="0">
                    <a:solidFill>
                      <a:schemeClr val="tx1"/>
                    </a:solidFill>
                    <a:cs typeface="B Nazanin" pitchFamily="2" charset="-78"/>
                  </a:rPr>
                  <a:t>D</a:t>
                </a:r>
                <a:r>
                  <a:rPr lang="fa-IR" sz="2000" b="1" dirty="0">
                    <a:solidFill>
                      <a:schemeClr val="tx1"/>
                    </a:solidFill>
                    <a:cs typeface="B Nazanin" pitchFamily="2" charset="-78"/>
                  </a:rPr>
                  <a:t> توسط </a:t>
                </a:r>
                <a14:m>
                  <m:oMath xmlns:m="http://schemas.openxmlformats.org/officeDocument/2006/math">
                    <m:sSub>
                      <m:sSubPr>
                        <m:ctrlPr>
                          <a:rPr lang="en-US" sz="2000" b="1" i="1">
                            <a:solidFill>
                              <a:schemeClr val="tx1"/>
                            </a:solidFill>
                            <a:latin typeface="Cambria Math"/>
                          </a:rPr>
                        </m:ctrlPr>
                      </m:sSubPr>
                      <m:e>
                        <m:r>
                          <a:rPr lang="en-US" sz="2000" b="1" i="1">
                            <a:solidFill>
                              <a:schemeClr val="tx1"/>
                            </a:solidFill>
                            <a:latin typeface="Cambria Math"/>
                          </a:rPr>
                          <m:t>𝑻</m:t>
                        </m:r>
                      </m:e>
                      <m:sub>
                        <m:r>
                          <a:rPr lang="en-US" sz="2000" b="1" i="1">
                            <a:solidFill>
                              <a:schemeClr val="tx1"/>
                            </a:solidFill>
                            <a:latin typeface="Cambria Math"/>
                          </a:rPr>
                          <m:t>𝒊</m:t>
                        </m:r>
                      </m:sub>
                    </m:sSub>
                  </m:oMath>
                </a14:m>
                <a:r>
                  <a:rPr lang="fa-IR" sz="2000" b="1" dirty="0">
                    <a:solidFill>
                      <a:schemeClr val="tx1"/>
                    </a:solidFill>
                    <a:cs typeface="B Nazanin" pitchFamily="2" charset="-78"/>
                  </a:rPr>
                  <a:t> قفل گذاری شده باشد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3- تراکنش </a:t>
                </a:r>
                <a14:m>
                  <m:oMath xmlns:m="http://schemas.openxmlformats.org/officeDocument/2006/math">
                    <m:sSub>
                      <m:sSubPr>
                        <m:ctrlPr>
                          <a:rPr lang="en-US" sz="2000" b="1" i="1">
                            <a:solidFill>
                              <a:schemeClr val="tx1"/>
                            </a:solidFill>
                            <a:latin typeface="Cambria Math"/>
                          </a:rPr>
                        </m:ctrlPr>
                      </m:sSubPr>
                      <m:e>
                        <m:r>
                          <a:rPr lang="en-US" sz="2000" b="1" i="1">
                            <a:solidFill>
                              <a:schemeClr val="tx1"/>
                            </a:solidFill>
                            <a:latin typeface="Cambria Math"/>
                          </a:rPr>
                          <m:t>𝑻</m:t>
                        </m:r>
                      </m:e>
                      <m:sub>
                        <m:r>
                          <a:rPr lang="en-US" sz="2000" b="1" i="1">
                            <a:solidFill>
                              <a:schemeClr val="tx1"/>
                            </a:solidFill>
                            <a:latin typeface="Cambria Math"/>
                          </a:rPr>
                          <m:t>𝒊</m:t>
                        </m:r>
                      </m:sub>
                    </m:sSub>
                  </m:oMath>
                </a14:m>
                <a:r>
                  <a:rPr lang="fa-IR" sz="2000" b="1" dirty="0">
                    <a:solidFill>
                      <a:schemeClr val="tx1"/>
                    </a:solidFill>
                    <a:cs typeface="B Nazanin" pitchFamily="2" charset="-78"/>
                  </a:rPr>
                  <a:t> می تواند در هر زمانی داده </a:t>
                </a:r>
                <a:r>
                  <a:rPr lang="en-US" sz="2000" b="1" dirty="0">
                    <a:solidFill>
                      <a:schemeClr val="tx1"/>
                    </a:solidFill>
                    <a:cs typeface="B Nazanin" pitchFamily="2" charset="-78"/>
                  </a:rPr>
                  <a:t>D</a:t>
                </a:r>
                <a:r>
                  <a:rPr lang="fa-IR" sz="2000" b="1" dirty="0">
                    <a:solidFill>
                      <a:schemeClr val="tx1"/>
                    </a:solidFill>
                    <a:cs typeface="B Nazanin" pitchFamily="2" charset="-78"/>
                  </a:rPr>
                  <a:t> را قفل گشایی کند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4- فقره داده </a:t>
                </a:r>
                <a:r>
                  <a:rPr lang="en-US" sz="2000" b="1" dirty="0">
                    <a:solidFill>
                      <a:schemeClr val="tx1"/>
                    </a:solidFill>
                    <a:cs typeface="B Nazanin" pitchFamily="2" charset="-78"/>
                  </a:rPr>
                  <a:t>D</a:t>
                </a:r>
                <a:r>
                  <a:rPr lang="fa-IR" sz="2000" b="1" dirty="0">
                    <a:solidFill>
                      <a:schemeClr val="tx1"/>
                    </a:solidFill>
                    <a:cs typeface="B Nazanin" pitchFamily="2" charset="-78"/>
                  </a:rPr>
                  <a:t> که توسط </a:t>
                </a:r>
                <a14:m>
                  <m:oMath xmlns:m="http://schemas.openxmlformats.org/officeDocument/2006/math">
                    <m:sSub>
                      <m:sSubPr>
                        <m:ctrlPr>
                          <a:rPr lang="en-US" sz="2000" b="1" i="1">
                            <a:solidFill>
                              <a:schemeClr val="tx1"/>
                            </a:solidFill>
                            <a:latin typeface="Cambria Math"/>
                          </a:rPr>
                        </m:ctrlPr>
                      </m:sSubPr>
                      <m:e>
                        <m:r>
                          <a:rPr lang="en-US" sz="2000" b="1" i="1">
                            <a:solidFill>
                              <a:schemeClr val="tx1"/>
                            </a:solidFill>
                            <a:latin typeface="Cambria Math"/>
                          </a:rPr>
                          <m:t>𝑻</m:t>
                        </m:r>
                      </m:e>
                      <m:sub>
                        <m:r>
                          <a:rPr lang="en-US" sz="2000" b="1" i="1">
                            <a:solidFill>
                              <a:schemeClr val="tx1"/>
                            </a:solidFill>
                            <a:latin typeface="Cambria Math"/>
                          </a:rPr>
                          <m:t>𝒊</m:t>
                        </m:r>
                      </m:sub>
                    </m:sSub>
                    <m:r>
                      <a:rPr lang="en-US" sz="2000" b="1" i="1" smtClean="0">
                        <a:solidFill>
                          <a:schemeClr val="tx1"/>
                        </a:solidFill>
                        <a:latin typeface="Cambria Math"/>
                      </a:rPr>
                      <m:t> </m:t>
                    </m:r>
                  </m:oMath>
                </a14:m>
                <a:r>
                  <a:rPr lang="en-US" sz="2000" b="1" dirty="0" smtClean="0">
                    <a:solidFill>
                      <a:schemeClr val="tx1"/>
                    </a:solidFill>
                    <a:cs typeface="B Nazanin" pitchFamily="2" charset="-78"/>
                  </a:rPr>
                  <a:t>.</a:t>
                </a:r>
                <a:r>
                  <a:rPr lang="fa-IR" sz="2000" b="1" dirty="0" smtClean="0">
                    <a:solidFill>
                      <a:schemeClr val="tx1"/>
                    </a:solidFill>
                    <a:cs typeface="B Nazanin" pitchFamily="2" charset="-78"/>
                  </a:rPr>
                  <a:t>قفل </a:t>
                </a:r>
                <a:r>
                  <a:rPr lang="fa-IR" sz="2000" b="1" dirty="0">
                    <a:solidFill>
                      <a:schemeClr val="tx1"/>
                    </a:solidFill>
                    <a:cs typeface="B Nazanin" pitchFamily="2" charset="-78"/>
                  </a:rPr>
                  <a:t>گذاری و قفل گشایی می شود ، دیگر نمی تواند توسط </a:t>
                </a:r>
                <a14:m>
                  <m:oMath xmlns:m="http://schemas.openxmlformats.org/officeDocument/2006/math">
                    <m:sSub>
                      <m:sSubPr>
                        <m:ctrlPr>
                          <a:rPr lang="en-US" sz="2000" b="1" i="1">
                            <a:solidFill>
                              <a:schemeClr val="tx1"/>
                            </a:solidFill>
                            <a:latin typeface="Cambria Math"/>
                          </a:rPr>
                        </m:ctrlPr>
                      </m:sSubPr>
                      <m:e>
                        <m:r>
                          <a:rPr lang="en-US" sz="2000" b="1" i="1">
                            <a:solidFill>
                              <a:schemeClr val="tx1"/>
                            </a:solidFill>
                            <a:latin typeface="Cambria Math"/>
                          </a:rPr>
                          <m:t>𝑻</m:t>
                        </m:r>
                      </m:e>
                      <m:sub>
                        <m:r>
                          <a:rPr lang="en-US" sz="2000" b="1" i="1">
                            <a:solidFill>
                              <a:schemeClr val="tx1"/>
                            </a:solidFill>
                            <a:latin typeface="Cambria Math"/>
                          </a:rPr>
                          <m:t>𝒊</m:t>
                        </m:r>
                      </m:sub>
                    </m:sSub>
                  </m:oMath>
                </a14:m>
                <a:r>
                  <a:rPr lang="fa-IR" sz="2000" b="1" dirty="0">
                    <a:solidFill>
                      <a:schemeClr val="tx1"/>
                    </a:solidFill>
                    <a:cs typeface="B Nazanin" pitchFamily="2" charset="-78"/>
                  </a:rPr>
                  <a:t> قفل گذاری شود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smtClean="0">
                    <a:solidFill>
                      <a:schemeClr val="tx1"/>
                    </a:solidFill>
                    <a:cs typeface="B Titr" pitchFamily="2" charset="-78"/>
                  </a:rPr>
                  <a:t>-</a:t>
                </a:r>
                <a:r>
                  <a:rPr lang="fa-IR" sz="2000" b="1" dirty="0">
                    <a:solidFill>
                      <a:schemeClr val="tx1"/>
                    </a:solidFill>
                    <a:cs typeface="B Titr" pitchFamily="2" charset="-78"/>
                  </a:rPr>
                  <a:t>مزیت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1- از بروز بن بست پیشگیری می کند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2- کاهش زمان انتظار تراکنش و در نتیجه تقویت همروندی است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smtClean="0">
                    <a:solidFill>
                      <a:schemeClr val="tx1"/>
                    </a:solidFill>
                    <a:cs typeface="B Titr" pitchFamily="2" charset="-78"/>
                  </a:rPr>
                  <a:t>عیب </a:t>
                </a:r>
                <a:r>
                  <a:rPr lang="fa-IR" sz="2000" b="1" dirty="0">
                    <a:solidFill>
                      <a:schemeClr val="tx1"/>
                    </a:solidFill>
                    <a:cs typeface="B Titr" pitchFamily="2" charset="-78"/>
                  </a:rPr>
                  <a:t>: </a:t>
                </a:r>
                <a:r>
                  <a:rPr lang="fa-IR" sz="2000" b="1" dirty="0">
                    <a:solidFill>
                      <a:schemeClr val="tx1"/>
                    </a:solidFill>
                    <a:cs typeface="B Nazanin" pitchFamily="2" charset="-78"/>
                  </a:rPr>
                  <a:t>گاه تراکنش مجبور می شود داده ای را قفل کند که به آن نیازی ندارد و در نتیجه تعداد قفلها افزایش می یابد . </a:t>
                </a:r>
                <a:r>
                  <a:rPr lang="en-US" sz="2000" b="1" dirty="0">
                    <a:solidFill>
                      <a:schemeClr val="tx1"/>
                    </a:solidFill>
                    <a:cs typeface="B Nazanin" pitchFamily="2" charset="-78"/>
                  </a:rPr>
                  <a:t/>
                </a:r>
                <a:br>
                  <a:rPr lang="en-US" sz="2000" b="1" dirty="0">
                    <a:solidFill>
                      <a:schemeClr val="tx1"/>
                    </a:solidFill>
                    <a:cs typeface="B Nazanin" pitchFamily="2" charset="-78"/>
                  </a:rPr>
                </a:br>
                <a:endParaRPr lang="fa-IR" sz="2000" b="1" dirty="0">
                  <a:solidFill>
                    <a:schemeClr val="tx1"/>
                  </a:solidFill>
                  <a:cs typeface="B Nazanin" pitchFamily="2" charset="-78"/>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57200" y="5166320"/>
                <a:ext cx="7467600" cy="1143000"/>
              </a:xfrm>
              <a:blipFill rotWithShape="1">
                <a:blip r:embed="rId2"/>
                <a:stretch>
                  <a:fillRect t="-415957" r="-898"/>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34DD0D0A-E2E4-41E5-9B37-3D813E2461A6}" type="slidenum">
              <a:rPr lang="fa-IR" smtClean="0"/>
              <a:pPr/>
              <a:t>33</a:t>
            </a:fld>
            <a:endParaRPr lang="fa-IR"/>
          </a:p>
        </p:txBody>
      </p:sp>
      <p:pic>
        <p:nvPicPr>
          <p:cNvPr id="5" name="Picture 4" descr="33.JPG"/>
          <p:cNvPicPr>
            <a:picLocks noChangeAspect="1"/>
          </p:cNvPicPr>
          <p:nvPr/>
        </p:nvPicPr>
        <p:blipFill>
          <a:blip r:embed="rId3"/>
          <a:stretch>
            <a:fillRect/>
          </a:stretch>
        </p:blipFill>
        <p:spPr>
          <a:xfrm>
            <a:off x="1219200" y="152400"/>
            <a:ext cx="7086600" cy="5526248"/>
          </a:xfrm>
          <a:prstGeom prst="rect">
            <a:avLst/>
          </a:prstGeom>
        </p:spPr>
      </p:pic>
    </p:spTree>
    <p:extLst>
      <p:ext uri="{BB962C8B-B14F-4D97-AF65-F5344CB8AC3E}">
        <p14:creationId xmlns="" xmlns:p14="http://schemas.microsoft.com/office/powerpoint/2010/main" val="1555711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4DD0D0A-E2E4-41E5-9B37-3D813E2461A6}" type="slidenum">
              <a:rPr lang="fa-IR" smtClean="0"/>
              <a:pPr/>
              <a:t>34</a:t>
            </a:fld>
            <a:endParaRPr lang="fa-IR"/>
          </a:p>
        </p:txBody>
      </p:sp>
      <p:sp>
        <p:nvSpPr>
          <p:cNvPr id="3" name="Rectangle 2"/>
          <p:cNvSpPr/>
          <p:nvPr/>
        </p:nvSpPr>
        <p:spPr>
          <a:xfrm>
            <a:off x="539552" y="980728"/>
            <a:ext cx="7704856" cy="4824536"/>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مثال 12 ص 102</a:t>
            </a:r>
            <a:endParaRPr lang="en-US" dirty="0"/>
          </a:p>
        </p:txBody>
      </p:sp>
      <p:sp>
        <p:nvSpPr>
          <p:cNvPr id="4" name="TextBox 3"/>
          <p:cNvSpPr txBox="1"/>
          <p:nvPr/>
        </p:nvSpPr>
        <p:spPr>
          <a:xfrm>
            <a:off x="6444208" y="332656"/>
            <a:ext cx="1512168" cy="461665"/>
          </a:xfrm>
          <a:prstGeom prst="rect">
            <a:avLst/>
          </a:prstGeom>
          <a:noFill/>
        </p:spPr>
        <p:txBody>
          <a:bodyPr wrap="square" rtlCol="0">
            <a:spAutoFit/>
          </a:bodyPr>
          <a:lstStyle/>
          <a:p>
            <a:r>
              <a:rPr lang="fa-IR" sz="2400" b="1" dirty="0" smtClean="0">
                <a:cs typeface="B Nazanin" pitchFamily="2" charset="-78"/>
              </a:rPr>
              <a:t>مثال :</a:t>
            </a:r>
            <a:endParaRPr lang="en-US" sz="2400" b="1" dirty="0">
              <a:cs typeface="B Nazanin" pitchFamily="2" charset="-78"/>
            </a:endParaRPr>
          </a:p>
        </p:txBody>
      </p:sp>
    </p:spTree>
    <p:extLst>
      <p:ext uri="{BB962C8B-B14F-4D97-AF65-F5344CB8AC3E}">
        <p14:creationId xmlns="" xmlns:p14="http://schemas.microsoft.com/office/powerpoint/2010/main" val="4010896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4DD0D0A-E2E4-41E5-9B37-3D813E2461A6}" type="slidenum">
              <a:rPr lang="fa-IR" smtClean="0"/>
              <a:pPr/>
              <a:t>35</a:t>
            </a:fld>
            <a:endParaRPr lang="fa-IR"/>
          </a:p>
        </p:txBody>
      </p:sp>
      <p:sp>
        <p:nvSpPr>
          <p:cNvPr id="3" name="Rectangle 2"/>
          <p:cNvSpPr/>
          <p:nvPr/>
        </p:nvSpPr>
        <p:spPr>
          <a:xfrm>
            <a:off x="1043608" y="-60792"/>
            <a:ext cx="6912768" cy="969512"/>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مثال 13 ص 102 - 103</a:t>
            </a:r>
            <a:endParaRPr lang="en-US" dirty="0"/>
          </a:p>
        </p:txBody>
      </p:sp>
      <p:sp>
        <p:nvSpPr>
          <p:cNvPr id="4" name="Rectangle 3"/>
          <p:cNvSpPr/>
          <p:nvPr/>
        </p:nvSpPr>
        <p:spPr>
          <a:xfrm>
            <a:off x="1619672" y="836712"/>
            <a:ext cx="5976664" cy="6021288"/>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مثال 13 ص 102 - 103</a:t>
            </a:r>
            <a:endParaRPr lang="en-US" dirty="0"/>
          </a:p>
        </p:txBody>
      </p:sp>
    </p:spTree>
    <p:extLst>
      <p:ext uri="{BB962C8B-B14F-4D97-AF65-F5344CB8AC3E}">
        <p14:creationId xmlns="" xmlns:p14="http://schemas.microsoft.com/office/powerpoint/2010/main" val="1846697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6.JPG"/>
          <p:cNvPicPr>
            <a:picLocks noChangeAspect="1"/>
          </p:cNvPicPr>
          <p:nvPr/>
        </p:nvPicPr>
        <p:blipFill>
          <a:blip r:embed="rId2"/>
          <a:stretch>
            <a:fillRect/>
          </a:stretch>
        </p:blipFill>
        <p:spPr>
          <a:xfrm>
            <a:off x="838200" y="228600"/>
            <a:ext cx="7391400" cy="5553685"/>
          </a:xfrm>
          <a:prstGeom prst="rect">
            <a:avLst/>
          </a:prstGeom>
        </p:spPr>
      </p:pic>
      <mc:AlternateContent xmlns:mc="http://schemas.openxmlformats.org/markup-compatibility/2006">
        <mc:Choice xmlns="" xmlns:a14="http://schemas.microsoft.com/office/drawing/2010/main" Requires="a14">
          <p:sp>
            <p:nvSpPr>
              <p:cNvPr id="2" name="Title 1"/>
              <p:cNvSpPr>
                <a:spLocks noGrp="1"/>
              </p:cNvSpPr>
              <p:nvPr>
                <p:ph type="title" idx="4294967295"/>
              </p:nvPr>
            </p:nvSpPr>
            <p:spPr>
              <a:xfrm>
                <a:off x="457200" y="4878288"/>
                <a:ext cx="7467600" cy="1143000"/>
              </a:xfrm>
            </p:spPr>
            <p:txBody>
              <a:bodyPr>
                <a:normAutofit fontScale="90000"/>
              </a:bodyPr>
              <a:lstStyle/>
              <a:p>
                <a:pPr algn="r" rtl="1"/>
                <a:r>
                  <a:rPr lang="fa-IR" sz="2800" dirty="0" smtClean="0">
                    <a:solidFill>
                      <a:schemeClr val="tx1"/>
                    </a:solidFill>
                    <a:cs typeface="B Titr" pitchFamily="2" charset="-78"/>
                  </a:rPr>
                  <a:t>پروتکل قفل گذاری جنگلی : </a:t>
                </a:r>
                <a:br>
                  <a:rPr lang="fa-IR" sz="2800" dirty="0" smtClean="0">
                    <a:solidFill>
                      <a:schemeClr val="tx1"/>
                    </a:solidFill>
                    <a:cs typeface="B Titr" pitchFamily="2" charset="-78"/>
                  </a:rPr>
                </a:br>
                <a:r>
                  <a:rPr lang="en-US" sz="2800" dirty="0">
                    <a:solidFill>
                      <a:schemeClr val="tx1"/>
                    </a:solidFill>
                    <a:cs typeface="B Nazanin" pitchFamily="2" charset="-78"/>
                  </a:rPr>
                  <a:t/>
                </a:r>
                <a:br>
                  <a:rPr lang="en-US" sz="2800" dirty="0">
                    <a:solidFill>
                      <a:schemeClr val="tx1"/>
                    </a:solidFill>
                    <a:cs typeface="B Nazanin" pitchFamily="2" charset="-78"/>
                  </a:rPr>
                </a:br>
                <a:r>
                  <a:rPr lang="fa-IR" sz="2800" dirty="0">
                    <a:solidFill>
                      <a:schemeClr val="tx1"/>
                    </a:solidFill>
                    <a:cs typeface="B Nazanin" pitchFamily="2" charset="-78"/>
                  </a:rPr>
                  <a:t>در این پروتکل پایگاه داده ها بصورت جنگل از درخت های ریشه دار سازماندهی می شود ،هر تراکنش </a:t>
                </a:r>
                <a14:m>
                  <m:oMath xmlns:m="http://schemas.openxmlformats.org/officeDocument/2006/math">
                    <m:sSub>
                      <m:sSubPr>
                        <m:ctrlPr>
                          <a:rPr lang="en-US" sz="2800" i="1">
                            <a:solidFill>
                              <a:schemeClr val="tx1"/>
                            </a:solidFill>
                            <a:latin typeface="Cambria Math"/>
                          </a:rPr>
                        </m:ctrlPr>
                      </m:sSubPr>
                      <m:e>
                        <m:r>
                          <a:rPr lang="en-US" sz="2800" i="1">
                            <a:solidFill>
                              <a:schemeClr val="tx1"/>
                            </a:solidFill>
                            <a:latin typeface="Cambria Math"/>
                          </a:rPr>
                          <m:t>𝑇</m:t>
                        </m:r>
                      </m:e>
                      <m:sub>
                        <m:r>
                          <a:rPr lang="en-US" sz="2800" i="1">
                            <a:solidFill>
                              <a:schemeClr val="tx1"/>
                            </a:solidFill>
                            <a:latin typeface="Cambria Math"/>
                          </a:rPr>
                          <m:t>𝑖</m:t>
                        </m:r>
                      </m:sub>
                    </m:sSub>
                  </m:oMath>
                </a14:m>
                <a:r>
                  <a:rPr lang="fa-IR" sz="2800" dirty="0">
                    <a:solidFill>
                      <a:schemeClr val="tx1"/>
                    </a:solidFill>
                    <a:cs typeface="B Nazanin" pitchFamily="2" charset="-78"/>
                  </a:rPr>
                  <a:t> باید از قواعد زیر تبعیت کند . </a:t>
                </a:r>
                <a:r>
                  <a:rPr lang="en-US" sz="2800" dirty="0" smtClean="0">
                    <a:solidFill>
                      <a:schemeClr val="tx1"/>
                    </a:solidFill>
                    <a:cs typeface="B Nazanin" pitchFamily="2" charset="-78"/>
                  </a:rPr>
                  <a:t/>
                </a:r>
                <a:br>
                  <a:rPr lang="en-US" sz="2800" dirty="0" smtClean="0">
                    <a:solidFill>
                      <a:schemeClr val="tx1"/>
                    </a:solidFill>
                    <a:cs typeface="B Nazanin" pitchFamily="2" charset="-78"/>
                  </a:rPr>
                </a:br>
                <a:r>
                  <a:rPr lang="en-US" sz="2800" dirty="0">
                    <a:solidFill>
                      <a:schemeClr val="tx1"/>
                    </a:solidFill>
                    <a:cs typeface="B Nazanin" pitchFamily="2" charset="-78"/>
                  </a:rPr>
                  <a:t/>
                </a:r>
                <a:br>
                  <a:rPr lang="en-US" sz="2800" dirty="0">
                    <a:solidFill>
                      <a:schemeClr val="tx1"/>
                    </a:solidFill>
                    <a:cs typeface="B Nazanin" pitchFamily="2" charset="-78"/>
                  </a:rPr>
                </a:br>
                <a:r>
                  <a:rPr lang="fa-IR" sz="2800" dirty="0">
                    <a:solidFill>
                      <a:schemeClr val="tx1"/>
                    </a:solidFill>
                    <a:cs typeface="B Nazanin" pitchFamily="2" charset="-78"/>
                  </a:rPr>
                  <a:t>اولین </a:t>
                </a:r>
                <a:r>
                  <a:rPr lang="fa-IR" sz="2800" dirty="0" smtClean="0">
                    <a:solidFill>
                      <a:schemeClr val="tx1"/>
                    </a:solidFill>
                    <a:cs typeface="B Nazanin" pitchFamily="2" charset="-78"/>
                  </a:rPr>
                  <a:t>قفل </a:t>
                </a:r>
                <a:r>
                  <a:rPr lang="fa-IR" sz="2800" dirty="0">
                    <a:solidFill>
                      <a:schemeClr val="tx1"/>
                    </a:solidFill>
                    <a:cs typeface="B Nazanin" pitchFamily="2" charset="-78"/>
                  </a:rPr>
                  <a:t>در هر درخت می تواند روی هر فقره داده ای گذاشته می شود . </a:t>
                </a:r>
                <a:r>
                  <a:rPr lang="en-US" sz="2800" dirty="0" smtClean="0">
                    <a:solidFill>
                      <a:schemeClr val="tx1"/>
                    </a:solidFill>
                    <a:cs typeface="B Nazanin" pitchFamily="2" charset="-78"/>
                  </a:rPr>
                  <a:t/>
                </a:r>
                <a:br>
                  <a:rPr lang="en-US" sz="2800" dirty="0" smtClean="0">
                    <a:solidFill>
                      <a:schemeClr val="tx1"/>
                    </a:solidFill>
                    <a:cs typeface="B Nazanin" pitchFamily="2" charset="-78"/>
                  </a:rPr>
                </a:br>
                <a:r>
                  <a:rPr lang="en-US" sz="2800" dirty="0">
                    <a:solidFill>
                      <a:schemeClr val="tx1"/>
                    </a:solidFill>
                    <a:cs typeface="B Nazanin" pitchFamily="2" charset="-78"/>
                  </a:rPr>
                  <a:t/>
                </a:r>
                <a:br>
                  <a:rPr lang="en-US" sz="2800" dirty="0">
                    <a:solidFill>
                      <a:schemeClr val="tx1"/>
                    </a:solidFill>
                    <a:cs typeface="B Nazanin" pitchFamily="2" charset="-78"/>
                  </a:rPr>
                </a:br>
                <a:r>
                  <a:rPr lang="fa-IR" sz="2800" dirty="0">
                    <a:solidFill>
                      <a:schemeClr val="tx1"/>
                    </a:solidFill>
                    <a:cs typeface="B Nazanin" pitchFamily="2" charset="-78"/>
                  </a:rPr>
                  <a:t>قفل دوم و تمام قفلها بعدی در یک درخت تنها در صورتی باید درخواست شوند که پدر گره ای که باید قفل شود ، خود قفل داشته باشد . </a:t>
                </a:r>
                <a:r>
                  <a:rPr lang="en-US" sz="2800" dirty="0" smtClean="0">
                    <a:solidFill>
                      <a:schemeClr val="tx1"/>
                    </a:solidFill>
                    <a:cs typeface="B Nazanin" pitchFamily="2" charset="-78"/>
                  </a:rPr>
                  <a:t/>
                </a:r>
                <a:br>
                  <a:rPr lang="en-US" sz="2800" dirty="0" smtClean="0">
                    <a:solidFill>
                      <a:schemeClr val="tx1"/>
                    </a:solidFill>
                    <a:cs typeface="B Nazanin" pitchFamily="2" charset="-78"/>
                  </a:rPr>
                </a:br>
                <a:r>
                  <a:rPr lang="en-US" sz="2800" dirty="0">
                    <a:solidFill>
                      <a:schemeClr val="tx1"/>
                    </a:solidFill>
                    <a:cs typeface="B Nazanin" pitchFamily="2" charset="-78"/>
                  </a:rPr>
                  <a:t/>
                </a:r>
                <a:br>
                  <a:rPr lang="en-US" sz="2800" dirty="0">
                    <a:solidFill>
                      <a:schemeClr val="tx1"/>
                    </a:solidFill>
                    <a:cs typeface="B Nazanin" pitchFamily="2" charset="-78"/>
                  </a:rPr>
                </a:br>
                <a:r>
                  <a:rPr lang="fa-IR" sz="2800" dirty="0">
                    <a:solidFill>
                      <a:schemeClr val="tx1"/>
                    </a:solidFill>
                    <a:cs typeface="B Nazanin" pitchFamily="2" charset="-78"/>
                  </a:rPr>
                  <a:t>قفل گشایی از یک فقره داده در هر زمان ، امکان پذیر است . </a:t>
                </a:r>
                <a:r>
                  <a:rPr lang="en-US" sz="2800" dirty="0" smtClean="0">
                    <a:solidFill>
                      <a:schemeClr val="tx1"/>
                    </a:solidFill>
                    <a:cs typeface="B Nazanin" pitchFamily="2" charset="-78"/>
                  </a:rPr>
                  <a:t/>
                </a:r>
                <a:br>
                  <a:rPr lang="en-US" sz="2800" dirty="0" smtClean="0">
                    <a:solidFill>
                      <a:schemeClr val="tx1"/>
                    </a:solidFill>
                    <a:cs typeface="B Nazanin" pitchFamily="2" charset="-78"/>
                  </a:rPr>
                </a:br>
                <a:r>
                  <a:rPr lang="en-US" sz="2800" dirty="0">
                    <a:solidFill>
                      <a:schemeClr val="tx1"/>
                    </a:solidFill>
                    <a:cs typeface="B Nazanin" pitchFamily="2" charset="-78"/>
                  </a:rPr>
                  <a:t/>
                </a:r>
                <a:br>
                  <a:rPr lang="en-US" sz="2800" dirty="0">
                    <a:solidFill>
                      <a:schemeClr val="tx1"/>
                    </a:solidFill>
                    <a:cs typeface="B Nazanin" pitchFamily="2" charset="-78"/>
                  </a:rPr>
                </a:br>
                <a:r>
                  <a:rPr lang="fa-IR" sz="2800" dirty="0">
                    <a:solidFill>
                      <a:schemeClr val="tx1"/>
                    </a:solidFill>
                    <a:cs typeface="B Nazanin" pitchFamily="2" charset="-78"/>
                  </a:rPr>
                  <a:t>یک فقره داده ، اگر </a:t>
                </a:r>
                <a:r>
                  <a:rPr lang="fa-IR" sz="2800" dirty="0" smtClean="0">
                    <a:solidFill>
                      <a:schemeClr val="tx1"/>
                    </a:solidFill>
                    <a:cs typeface="B Nazanin" pitchFamily="2" charset="-78"/>
                  </a:rPr>
                  <a:t>توسط </a:t>
                </a:r>
                <a:r>
                  <a:rPr lang="en-US" sz="2800" dirty="0" smtClean="0">
                    <a:solidFill>
                      <a:schemeClr val="tx1"/>
                    </a:solidFill>
                    <a:cs typeface="B Nazanin" pitchFamily="2" charset="-78"/>
                  </a:rPr>
                  <a:t>T</a:t>
                </a:r>
                <a:r>
                  <a:rPr lang="fa-IR" sz="2800" dirty="0" smtClean="0">
                    <a:solidFill>
                      <a:schemeClr val="tx1"/>
                    </a:solidFill>
                    <a:cs typeface="B Nazanin" pitchFamily="2" charset="-78"/>
                  </a:rPr>
                  <a:t> قفل </a:t>
                </a:r>
                <a:r>
                  <a:rPr lang="fa-IR" sz="2800" dirty="0">
                    <a:solidFill>
                      <a:schemeClr val="tx1"/>
                    </a:solidFill>
                    <a:cs typeface="B Nazanin" pitchFamily="2" charset="-78"/>
                  </a:rPr>
                  <a:t>گشایی شده باشد ، دیگر نمی تواند توسط  </a:t>
                </a:r>
                <a14:m>
                  <m:oMath xmlns:m="http://schemas.openxmlformats.org/officeDocument/2006/math">
                    <m:sSub>
                      <m:sSubPr>
                        <m:ctrlPr>
                          <a:rPr lang="en-US" sz="2800" i="1">
                            <a:solidFill>
                              <a:schemeClr val="tx1"/>
                            </a:solidFill>
                            <a:latin typeface="Cambria Math"/>
                          </a:rPr>
                        </m:ctrlPr>
                      </m:sSubPr>
                      <m:e>
                        <m:r>
                          <a:rPr lang="en-US" sz="2800" i="1">
                            <a:solidFill>
                              <a:schemeClr val="tx1"/>
                            </a:solidFill>
                            <a:latin typeface="Cambria Math"/>
                          </a:rPr>
                          <m:t>𝑇</m:t>
                        </m:r>
                      </m:e>
                      <m:sub>
                        <m:r>
                          <a:rPr lang="en-US" sz="2800" i="1">
                            <a:solidFill>
                              <a:schemeClr val="tx1"/>
                            </a:solidFill>
                            <a:latin typeface="Cambria Math"/>
                          </a:rPr>
                          <m:t>𝑖</m:t>
                        </m:r>
                      </m:sub>
                    </m:sSub>
                  </m:oMath>
                </a14:m>
                <a:r>
                  <a:rPr lang="fa-IR" sz="2800" dirty="0">
                    <a:solidFill>
                      <a:schemeClr val="tx1"/>
                    </a:solidFill>
                    <a:cs typeface="B Nazanin" pitchFamily="2" charset="-78"/>
                  </a:rPr>
                  <a:t> قفل گذاری شود . </a:t>
                </a:r>
                <a:r>
                  <a:rPr lang="en-US" sz="2800" dirty="0">
                    <a:solidFill>
                      <a:schemeClr val="tx1"/>
                    </a:solidFill>
                    <a:cs typeface="B Nazanin" pitchFamily="2" charset="-78"/>
                  </a:rPr>
                  <a:t/>
                </a:r>
                <a:br>
                  <a:rPr lang="en-US" sz="2800" dirty="0">
                    <a:solidFill>
                      <a:schemeClr val="tx1"/>
                    </a:solidFill>
                    <a:cs typeface="B Nazanin" pitchFamily="2" charset="-78"/>
                  </a:rPr>
                </a:br>
                <a:endParaRPr lang="fa-IR" sz="2800" dirty="0">
                  <a:solidFill>
                    <a:schemeClr val="tx1"/>
                  </a:solidFill>
                  <a:cs typeface="B Nazanin" pitchFamily="2" charset="-78"/>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57200" y="4878288"/>
                <a:ext cx="7467600" cy="1143000"/>
              </a:xfrm>
              <a:blipFill rotWithShape="1">
                <a:blip r:embed="rId3"/>
                <a:stretch>
                  <a:fillRect l="-2367" t="-410638" r="-1306"/>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a:xfrm>
            <a:off x="8153400" y="5727192"/>
            <a:ext cx="609600" cy="521208"/>
          </a:xfrm>
        </p:spPr>
        <p:txBody>
          <a:bodyPr/>
          <a:lstStyle/>
          <a:p>
            <a:fld id="{34DD0D0A-E2E4-41E5-9B37-3D813E2461A6}" type="slidenum">
              <a:rPr lang="fa-IR" smtClean="0"/>
              <a:pPr/>
              <a:t>36</a:t>
            </a:fld>
            <a:endParaRPr lang="fa-IR"/>
          </a:p>
        </p:txBody>
      </p:sp>
    </p:spTree>
    <p:extLst>
      <p:ext uri="{BB962C8B-B14F-4D97-AF65-F5344CB8AC3E}">
        <p14:creationId xmlns="" xmlns:p14="http://schemas.microsoft.com/office/powerpoint/2010/main" val="2054143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3284984"/>
            <a:ext cx="7467600" cy="1143000"/>
          </a:xfrm>
        </p:spPr>
        <p:txBody>
          <a:bodyPr>
            <a:noAutofit/>
          </a:bodyPr>
          <a:lstStyle/>
          <a:p>
            <a:pPr algn="r" rtl="1">
              <a:lnSpc>
                <a:spcPct val="150000"/>
              </a:lnSpc>
            </a:pPr>
            <a:r>
              <a:rPr lang="en-US" sz="2000" b="1" dirty="0" smtClean="0">
                <a:solidFill>
                  <a:schemeClr val="tx1"/>
                </a:solidFill>
                <a:cs typeface="B Nazanin" pitchFamily="2" charset="-78"/>
              </a:rPr>
              <a:t/>
            </a:r>
            <a:br>
              <a:rPr lang="en-US" sz="2000" b="1" dirty="0" smtClean="0">
                <a:solidFill>
                  <a:schemeClr val="tx1"/>
                </a:solidFill>
                <a:cs typeface="B Nazanin" pitchFamily="2" charset="-78"/>
              </a:rPr>
            </a:br>
            <a:r>
              <a:rPr lang="fa-IR" sz="2000" b="1" dirty="0">
                <a:solidFill>
                  <a:schemeClr val="tx1"/>
                </a:solidFill>
                <a:cs typeface="B Nazanin" pitchFamily="2" charset="-78"/>
              </a:rPr>
              <a:t/>
            </a:r>
            <a:br>
              <a:rPr lang="fa-IR" sz="2000" b="1" dirty="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a:solidFill>
                  <a:schemeClr val="tx1"/>
                </a:solidFill>
                <a:cs typeface="B Nazanin" pitchFamily="2" charset="-78"/>
              </a:rPr>
              <a:t/>
            </a:r>
            <a:br>
              <a:rPr lang="fa-IR" sz="2000" b="1" dirty="0">
                <a:solidFill>
                  <a:schemeClr val="tx1"/>
                </a:solidFill>
                <a:cs typeface="B Nazanin" pitchFamily="2" charset="-78"/>
              </a:rPr>
            </a:br>
            <a:r>
              <a:rPr lang="fa-IR" sz="2800" b="1" dirty="0" smtClean="0">
                <a:solidFill>
                  <a:schemeClr val="tx1"/>
                </a:solidFill>
                <a:cs typeface="B Nazanin" pitchFamily="2" charset="-78"/>
              </a:rPr>
              <a:t>قفل گذاری چندنسخه ای :</a:t>
            </a: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smtClean="0">
                <a:solidFill>
                  <a:schemeClr val="tx1"/>
                </a:solidFill>
                <a:cs typeface="B Nazanin" pitchFamily="2" charset="-78"/>
              </a:rPr>
              <a:t>در این </a:t>
            </a:r>
            <a:r>
              <a:rPr lang="fa-IR" sz="2000" b="1" dirty="0">
                <a:solidFill>
                  <a:schemeClr val="tx1"/>
                </a:solidFill>
                <a:cs typeface="B Nazanin" pitchFamily="2" charset="-78"/>
              </a:rPr>
              <a:t>تکنیک </a:t>
            </a:r>
            <a:r>
              <a:rPr lang="fa-IR" sz="2000" b="1" dirty="0" smtClean="0">
                <a:solidFill>
                  <a:schemeClr val="tx1"/>
                </a:solidFill>
                <a:cs typeface="B Nazanin" pitchFamily="2" charset="-78"/>
              </a:rPr>
              <a:t>فرض </a:t>
            </a:r>
            <a:r>
              <a:rPr lang="fa-IR" sz="2000" b="1" dirty="0">
                <a:solidFill>
                  <a:schemeClr val="tx1"/>
                </a:solidFill>
                <a:cs typeface="B Nazanin" pitchFamily="2" charset="-78"/>
              </a:rPr>
              <a:t>براین است که حداقل یک نسخه قبلی از داده ، علاوه بر نسخه فعلی آن ، نیز در سیستم وجود </a:t>
            </a:r>
            <a:r>
              <a:rPr lang="fa-IR" sz="2000" b="1" dirty="0" smtClean="0">
                <a:solidFill>
                  <a:schemeClr val="tx1"/>
                </a:solidFill>
                <a:cs typeface="B Nazanin" pitchFamily="2" charset="-78"/>
              </a:rPr>
              <a:t>دارد </a:t>
            </a:r>
            <a:r>
              <a:rPr lang="fa-IR" sz="2000" b="1" dirty="0">
                <a:solidFill>
                  <a:schemeClr val="tx1"/>
                </a:solidFill>
                <a:cs typeface="B Nazanin" pitchFamily="2" charset="-78"/>
              </a:rPr>
              <a:t>.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-اساس این تکنیک : اگر تراکنش بخواهد فقره داده ای را بخواند و تراکنش دیگری روی آن یک قفل ناهمایند دارد ، نسخه قبلی داده در اختیار تراکنش متقاضی خواندن قرار داده می شود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 این تکنیک وقتی قابل استفاده است که اندازه واحد قفل شدنی بزرگ </a:t>
            </a:r>
            <a:r>
              <a:rPr lang="fa-IR" sz="2000" b="1" dirty="0" smtClean="0">
                <a:solidFill>
                  <a:schemeClr val="tx1"/>
                </a:solidFill>
                <a:cs typeface="B Nazanin" pitchFamily="2" charset="-78"/>
              </a:rPr>
              <a:t>نباشد</a:t>
            </a:r>
            <a:r>
              <a:rPr lang="en-US" sz="2000" b="1" dirty="0" smtClean="0">
                <a:solidFill>
                  <a:schemeClr val="tx1"/>
                </a:solidFill>
                <a:cs typeface="B Nazanin" pitchFamily="2" charset="-78"/>
              </a:rPr>
              <a:t>.</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 این تکنیک در شرایطی که نیاز به آخرین نسخه دقیق و </a:t>
            </a:r>
            <a:r>
              <a:rPr lang="fa-IR" sz="2000" b="1" dirty="0" smtClean="0">
                <a:solidFill>
                  <a:schemeClr val="tx1"/>
                </a:solidFill>
                <a:cs typeface="B Nazanin" pitchFamily="2" charset="-78"/>
              </a:rPr>
              <a:t>بهنگام </a:t>
            </a:r>
            <a:r>
              <a:rPr lang="fa-IR" sz="2000" b="1" dirty="0">
                <a:solidFill>
                  <a:schemeClr val="tx1"/>
                </a:solidFill>
                <a:cs typeface="B Nazanin" pitchFamily="2" charset="-78"/>
              </a:rPr>
              <a:t>درآمده داده نباشد می تواند بکار رود . </a:t>
            </a:r>
            <a:endParaRPr lang="en-US" sz="2000" b="1" dirty="0">
              <a:solidFill>
                <a:schemeClr val="tx1"/>
              </a:solidFill>
              <a:cs typeface="B Nazanin" pitchFamily="2" charset="-78"/>
            </a:endParaRPr>
          </a:p>
        </p:txBody>
      </p:sp>
      <p:sp>
        <p:nvSpPr>
          <p:cNvPr id="3" name="Slide Number Placeholder 2"/>
          <p:cNvSpPr>
            <a:spLocks noGrp="1"/>
          </p:cNvSpPr>
          <p:nvPr>
            <p:ph type="sldNum" sz="quarter" idx="11"/>
          </p:nvPr>
        </p:nvSpPr>
        <p:spPr/>
        <p:txBody>
          <a:bodyPr/>
          <a:lstStyle/>
          <a:p>
            <a:fld id="{34DD0D0A-E2E4-41E5-9B37-3D813E2461A6}" type="slidenum">
              <a:rPr lang="fa-IR" smtClean="0"/>
              <a:pPr/>
              <a:t>37</a:t>
            </a:fld>
            <a:endParaRPr lang="fa-IR"/>
          </a:p>
        </p:txBody>
      </p:sp>
    </p:spTree>
    <p:extLst>
      <p:ext uri="{BB962C8B-B14F-4D97-AF65-F5344CB8AC3E}">
        <p14:creationId xmlns="" xmlns:p14="http://schemas.microsoft.com/office/powerpoint/2010/main" val="16362939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3068960"/>
            <a:ext cx="7467600" cy="1143000"/>
          </a:xfrm>
        </p:spPr>
        <p:txBody>
          <a:bodyPr>
            <a:noAutofit/>
          </a:bodyPr>
          <a:lstStyle/>
          <a:p>
            <a:pPr algn="r" rtl="1"/>
            <a:r>
              <a:rPr lang="fa-IR" sz="2400" b="1" dirty="0">
                <a:solidFill>
                  <a:schemeClr val="tx1"/>
                </a:solidFill>
                <a:cs typeface="B Nazanin" pitchFamily="2" charset="-78"/>
              </a:rPr>
              <a:t>مشکل بن بست : </a:t>
            </a:r>
            <a:r>
              <a:rPr lang="en-US" sz="2000" dirty="0">
                <a:solidFill>
                  <a:schemeClr val="tx1"/>
                </a:solidFill>
                <a:cs typeface="B Nazanin" pitchFamily="2" charset="-78"/>
              </a:rPr>
              <a:t/>
            </a:r>
            <a:br>
              <a:rPr lang="en-US" sz="2000" dirty="0">
                <a:solidFill>
                  <a:schemeClr val="tx1"/>
                </a:solidFill>
                <a:cs typeface="B Nazanin" pitchFamily="2" charset="-78"/>
              </a:rPr>
            </a:br>
            <a:r>
              <a:rPr lang="fa-IR" sz="2000" dirty="0">
                <a:solidFill>
                  <a:schemeClr val="tx1"/>
                </a:solidFill>
                <a:cs typeface="B Nazanin" pitchFamily="2" charset="-78"/>
              </a:rPr>
              <a:t>تعریف بن بست : وضعی است که در آن هر یک از تراکنشها منتظر است تا فقره داده ای را قفل کند که دیگری روی آن قفل ناهمایند دارد و هنوز قفل گشایی نکرده است . </a:t>
            </a: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a:solidFill>
                  <a:schemeClr val="tx1"/>
                </a:solidFill>
                <a:cs typeface="B Nazanin" pitchFamily="2" charset="-78"/>
              </a:rPr>
              <a:t/>
            </a:r>
            <a:br>
              <a:rPr lang="fa-IR" sz="2000" dirty="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000" dirty="0" smtClean="0">
                <a:solidFill>
                  <a:schemeClr val="tx1"/>
                </a:solidFill>
                <a:cs typeface="B Nazanin" pitchFamily="2" charset="-78"/>
              </a:rPr>
              <a:t/>
            </a:r>
            <a:br>
              <a:rPr lang="fa-IR" sz="2000" dirty="0" smtClean="0">
                <a:solidFill>
                  <a:schemeClr val="tx1"/>
                </a:solidFill>
                <a:cs typeface="B Nazanin" pitchFamily="2" charset="-78"/>
              </a:rPr>
            </a:br>
            <a:r>
              <a:rPr lang="fa-IR" sz="2400" dirty="0" smtClean="0">
                <a:solidFill>
                  <a:schemeClr val="tx1"/>
                </a:solidFill>
                <a:cs typeface="B Nazanin" pitchFamily="2" charset="-78"/>
              </a:rPr>
              <a:t/>
            </a:r>
            <a:br>
              <a:rPr lang="fa-IR" sz="2400" dirty="0" smtClean="0">
                <a:solidFill>
                  <a:schemeClr val="tx1"/>
                </a:solidFill>
                <a:cs typeface="B Nazanin" pitchFamily="2" charset="-78"/>
              </a:rPr>
            </a:br>
            <a:r>
              <a:rPr lang="en-US" sz="2000" dirty="0">
                <a:solidFill>
                  <a:schemeClr val="tx1"/>
                </a:solidFill>
                <a:cs typeface="B Nazanin" pitchFamily="2" charset="-78"/>
              </a:rPr>
              <a:t/>
            </a:r>
            <a:br>
              <a:rPr lang="en-US" sz="2000" dirty="0">
                <a:solidFill>
                  <a:schemeClr val="tx1"/>
                </a:solidFill>
                <a:cs typeface="B Nazanin" pitchFamily="2" charset="-78"/>
              </a:rPr>
            </a:br>
            <a:r>
              <a:rPr lang="fa-IR" sz="2000" dirty="0">
                <a:solidFill>
                  <a:schemeClr val="tx1"/>
                </a:solidFill>
                <a:cs typeface="B Nazanin" pitchFamily="2" charset="-78"/>
              </a:rPr>
              <a:t>مثال ) در این مثال چهار </a:t>
            </a:r>
            <a:r>
              <a:rPr lang="fa-IR" sz="2000" dirty="0" smtClean="0">
                <a:solidFill>
                  <a:schemeClr val="tx1"/>
                </a:solidFill>
                <a:cs typeface="B Nazanin" pitchFamily="2" charset="-78"/>
              </a:rPr>
              <a:t>تراکنش </a:t>
            </a:r>
            <a:r>
              <a:rPr lang="fa-IR" sz="2000" dirty="0">
                <a:solidFill>
                  <a:schemeClr val="tx1"/>
                </a:solidFill>
                <a:cs typeface="B Nazanin" pitchFamily="2" charset="-78"/>
              </a:rPr>
              <a:t>دیده می شوند که درگیر بن بست هستند . </a:t>
            </a:r>
            <a:r>
              <a:rPr lang="en-US" sz="2000" dirty="0">
                <a:solidFill>
                  <a:schemeClr val="tx1"/>
                </a:solidFill>
                <a:cs typeface="B Nazanin" pitchFamily="2" charset="-78"/>
              </a:rPr>
              <a:t/>
            </a:r>
            <a:br>
              <a:rPr lang="en-US" sz="2000" dirty="0">
                <a:solidFill>
                  <a:schemeClr val="tx1"/>
                </a:solidFill>
                <a:cs typeface="B Nazanin" pitchFamily="2" charset="-78"/>
              </a:rPr>
            </a:br>
            <a:endParaRPr lang="en-US" sz="2000" dirty="0">
              <a:solidFill>
                <a:schemeClr val="tx1"/>
              </a:solidFill>
              <a:cs typeface="B Nazanin" pitchFamily="2" charset="-78"/>
            </a:endParaRPr>
          </a:p>
        </p:txBody>
      </p:sp>
      <p:sp>
        <p:nvSpPr>
          <p:cNvPr id="5" name="Rounded Rectangle 4"/>
          <p:cNvSpPr/>
          <p:nvPr/>
        </p:nvSpPr>
        <p:spPr>
          <a:xfrm>
            <a:off x="2123728" y="1048968"/>
            <a:ext cx="4824536" cy="2560320"/>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696" y="3887296"/>
            <a:ext cx="7207680" cy="2926080"/>
          </a:xfrm>
          <a:prstGeom prst="rect">
            <a:avLst/>
          </a:prstGeom>
        </p:spPr>
      </p:pic>
      <p:sp>
        <p:nvSpPr>
          <p:cNvPr id="6" name="Slide Number Placeholder 5"/>
          <p:cNvSpPr>
            <a:spLocks noGrp="1"/>
          </p:cNvSpPr>
          <p:nvPr>
            <p:ph type="sldNum" sz="quarter" idx="11"/>
          </p:nvPr>
        </p:nvSpPr>
        <p:spPr/>
        <p:txBody>
          <a:bodyPr/>
          <a:lstStyle/>
          <a:p>
            <a:fld id="{34DD0D0A-E2E4-41E5-9B37-3D813E2461A6}" type="slidenum">
              <a:rPr lang="fa-IR" smtClean="0"/>
              <a:pPr/>
              <a:t>38</a:t>
            </a:fld>
            <a:endParaRPr lang="fa-IR"/>
          </a:p>
        </p:txBody>
      </p:sp>
    </p:spTree>
    <p:extLst>
      <p:ext uri="{BB962C8B-B14F-4D97-AF65-F5344CB8AC3E}">
        <p14:creationId xmlns="" xmlns:p14="http://schemas.microsoft.com/office/powerpoint/2010/main" val="3762849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876800"/>
            <a:ext cx="7467600" cy="1143000"/>
          </a:xfrm>
        </p:spPr>
        <p:txBody>
          <a:bodyPr>
            <a:noAutofit/>
          </a:bodyPr>
          <a:lstStyle/>
          <a:p>
            <a:pPr algn="r" rtl="1">
              <a:lnSpc>
                <a:spcPct val="150000"/>
              </a:lnSpc>
            </a:pPr>
            <a:r>
              <a:rPr lang="fa-IR" sz="2000" b="1" dirty="0">
                <a:solidFill>
                  <a:schemeClr val="tx1"/>
                </a:solidFill>
                <a:cs typeface="B Nazanin" pitchFamily="2" charset="-78"/>
              </a:rPr>
              <a:t>ر</a:t>
            </a:r>
            <a:r>
              <a:rPr lang="fa-IR" sz="2800" b="1" dirty="0">
                <a:solidFill>
                  <a:schemeClr val="tx1"/>
                </a:solidFill>
                <a:cs typeface="B Nazanin" pitchFamily="2" charset="-78"/>
              </a:rPr>
              <a:t>اه حل های مشکل بن بست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در اساس </a:t>
            </a:r>
            <a:r>
              <a:rPr lang="fa-IR" sz="2000" b="1" dirty="0" smtClean="0">
                <a:solidFill>
                  <a:schemeClr val="tx1"/>
                </a:solidFill>
                <a:cs typeface="B Nazanin" pitchFamily="2" charset="-78"/>
              </a:rPr>
              <a:t>دو رده </a:t>
            </a:r>
            <a:r>
              <a:rPr lang="fa-IR" sz="2000" b="1" dirty="0">
                <a:solidFill>
                  <a:schemeClr val="tx1"/>
                </a:solidFill>
                <a:cs typeface="B Nazanin" pitchFamily="2" charset="-78"/>
              </a:rPr>
              <a:t>راه حل وجود دارد :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1-رده تکنیک های پیشگیری بن بست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smtClean="0">
                <a:solidFill>
                  <a:schemeClr val="tx1"/>
                </a:solidFill>
                <a:cs typeface="B Nazanin" pitchFamily="2" charset="-78"/>
              </a:rPr>
              <a:t>2-رده </a:t>
            </a:r>
            <a:r>
              <a:rPr lang="fa-IR" sz="2000" b="1" dirty="0">
                <a:solidFill>
                  <a:schemeClr val="tx1"/>
                </a:solidFill>
                <a:cs typeface="B Nazanin" pitchFamily="2" charset="-78"/>
              </a:rPr>
              <a:t>تکنیک های کشف بن بست </a:t>
            </a: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تکنیک های پیشگیری بن بست </a:t>
            </a:r>
            <a:r>
              <a:rPr lang="fa-IR" sz="2000" b="1" dirty="0" smtClean="0">
                <a:solidFill>
                  <a:schemeClr val="tx1"/>
                </a:solidFill>
                <a:cs typeface="B Nazanin" pitchFamily="2" charset="-78"/>
              </a:rPr>
              <a:t>:</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پروتکل محافظه کارانه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قفل گذاری براساس یک نظم خاص </a:t>
            </a:r>
            <a:r>
              <a:rPr lang="en-US" sz="2000" b="1" dirty="0">
                <a:solidFill>
                  <a:schemeClr val="tx1"/>
                </a:solidFill>
                <a:cs typeface="B Nazanin" pitchFamily="2" charset="-78"/>
              </a:rPr>
              <a:t/>
            </a:r>
            <a:br>
              <a:rPr lang="en-US" sz="2000" b="1" dirty="0">
                <a:solidFill>
                  <a:schemeClr val="tx1"/>
                </a:solidFill>
                <a:cs typeface="B Nazanin" pitchFamily="2" charset="-78"/>
              </a:rPr>
            </a:br>
            <a:r>
              <a:rPr lang="fa-IR" sz="2000" b="1" dirty="0">
                <a:solidFill>
                  <a:schemeClr val="tx1"/>
                </a:solidFill>
                <a:cs typeface="B Nazanin" pitchFamily="2" charset="-78"/>
              </a:rPr>
              <a:t>استفاده از زمانمهر </a:t>
            </a: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fa-IR" sz="2000" b="1" dirty="0" smtClean="0">
                <a:solidFill>
                  <a:schemeClr val="tx1"/>
                </a:solidFill>
                <a:cs typeface="B Nazanin" pitchFamily="2" charset="-78"/>
              </a:rPr>
              <a:t>تکنیک </a:t>
            </a:r>
            <a:r>
              <a:rPr lang="fa-IR" sz="2000" b="1" dirty="0">
                <a:solidFill>
                  <a:schemeClr val="tx1"/>
                </a:solidFill>
                <a:cs typeface="B Nazanin" pitchFamily="2" charset="-78"/>
              </a:rPr>
              <a:t>عدم انتظار </a:t>
            </a:r>
            <a:r>
              <a:rPr lang="fa-IR" sz="2000" b="1" dirty="0" smtClean="0">
                <a:solidFill>
                  <a:schemeClr val="tx1"/>
                </a:solidFill>
                <a:cs typeface="B Nazanin" pitchFamily="2" charset="-78"/>
              </a:rPr>
              <a:t>و </a:t>
            </a:r>
            <a:r>
              <a:rPr lang="fa-IR" sz="2000" b="1" dirty="0">
                <a:solidFill>
                  <a:schemeClr val="tx1"/>
                </a:solidFill>
                <a:cs typeface="B Nazanin" pitchFamily="2" charset="-78"/>
              </a:rPr>
              <a:t>تکنیک انتظار محتاطانه</a:t>
            </a:r>
            <a:r>
              <a:rPr lang="fa-IR" sz="3200" b="1" dirty="0">
                <a:solidFill>
                  <a:schemeClr val="tx1"/>
                </a:solidFill>
                <a:cs typeface="B Nazanin" pitchFamily="2" charset="-78"/>
              </a:rPr>
              <a:t> </a:t>
            </a:r>
            <a:r>
              <a:rPr lang="en-US" sz="3200" b="1" dirty="0">
                <a:solidFill>
                  <a:schemeClr val="tx1"/>
                </a:solidFill>
                <a:cs typeface="B Nazanin" pitchFamily="2" charset="-78"/>
              </a:rPr>
              <a:t/>
            </a:r>
            <a:br>
              <a:rPr lang="en-US" sz="3200" b="1" dirty="0">
                <a:solidFill>
                  <a:schemeClr val="tx1"/>
                </a:solidFill>
                <a:cs typeface="B Nazanin" pitchFamily="2" charset="-78"/>
              </a:rPr>
            </a:br>
            <a:endParaRPr lang="en-US" sz="3200" b="1" dirty="0">
              <a:solidFill>
                <a:schemeClr val="tx1"/>
              </a:solidFill>
              <a:cs typeface="B Nazanin" pitchFamily="2" charset="-78"/>
            </a:endParaRPr>
          </a:p>
        </p:txBody>
      </p:sp>
      <p:sp>
        <p:nvSpPr>
          <p:cNvPr id="4" name="Slide Number Placeholder 3"/>
          <p:cNvSpPr>
            <a:spLocks noGrp="1"/>
          </p:cNvSpPr>
          <p:nvPr>
            <p:ph type="sldNum" sz="quarter" idx="11"/>
          </p:nvPr>
        </p:nvSpPr>
        <p:spPr/>
        <p:txBody>
          <a:bodyPr/>
          <a:lstStyle/>
          <a:p>
            <a:fld id="{34DD0D0A-E2E4-41E5-9B37-3D813E2461A6}" type="slidenum">
              <a:rPr lang="fa-IR" smtClean="0"/>
              <a:pPr/>
              <a:t>39</a:t>
            </a:fld>
            <a:endParaRPr lang="fa-IR"/>
          </a:p>
        </p:txBody>
      </p:sp>
    </p:spTree>
    <p:extLst>
      <p:ext uri="{BB962C8B-B14F-4D97-AF65-F5344CB8AC3E}">
        <p14:creationId xmlns="" xmlns:p14="http://schemas.microsoft.com/office/powerpoint/2010/main" val="2932852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120" y="327422"/>
            <a:ext cx="7920880" cy="5539978"/>
          </a:xfrm>
          <a:prstGeom prst="rect">
            <a:avLst/>
          </a:prstGeom>
          <a:noFill/>
        </p:spPr>
        <p:txBody>
          <a:bodyPr wrap="square" rtlCol="1">
            <a:spAutoFit/>
          </a:bodyPr>
          <a:lstStyle/>
          <a:p>
            <a:pPr>
              <a:lnSpc>
                <a:spcPct val="150000"/>
              </a:lnSpc>
            </a:pPr>
            <a:r>
              <a:rPr lang="fa-IR" sz="2800" b="1" dirty="0">
                <a:cs typeface="B Nazanin" pitchFamily="2" charset="-78"/>
              </a:rPr>
              <a:t>تکنیک قفل گذاری : </a:t>
            </a:r>
            <a:endParaRPr lang="en-US" sz="2800" b="1" dirty="0">
              <a:cs typeface="B Nazanin" pitchFamily="2" charset="-78"/>
            </a:endParaRPr>
          </a:p>
          <a:p>
            <a:pPr>
              <a:lnSpc>
                <a:spcPct val="150000"/>
              </a:lnSpc>
            </a:pPr>
            <a:r>
              <a:rPr lang="fa-IR" sz="2400" b="1" dirty="0">
                <a:cs typeface="B Nazanin" pitchFamily="2" charset="-78"/>
              </a:rPr>
              <a:t>ابتدا تعریف قفل : </a:t>
            </a:r>
            <a:r>
              <a:rPr lang="fa-IR" sz="2000" b="1" dirty="0">
                <a:cs typeface="B Nazanin" pitchFamily="2" charset="-78"/>
              </a:rPr>
              <a:t>امتیاز دستیابی به یک واحد داده است که توسط زیر سیستم قفل گذاری به یک تراکنش داده می شود و یا </a:t>
            </a:r>
            <a:r>
              <a:rPr lang="fa-IR" sz="2000" b="1" dirty="0" smtClean="0">
                <a:cs typeface="B Nazanin" pitchFamily="2" charset="-78"/>
              </a:rPr>
              <a:t>از او </a:t>
            </a:r>
            <a:r>
              <a:rPr lang="fa-IR" sz="2000" b="1" dirty="0">
                <a:cs typeface="B Nazanin" pitchFamily="2" charset="-78"/>
              </a:rPr>
              <a:t>باز پس گرفته می شود . در سطح </a:t>
            </a:r>
            <a:r>
              <a:rPr lang="fa-IR" sz="2000" b="1" dirty="0" smtClean="0">
                <a:cs typeface="B Nazanin" pitchFamily="2" charset="-78"/>
              </a:rPr>
              <a:t>برنامه </a:t>
            </a:r>
            <a:r>
              <a:rPr lang="fa-IR" sz="2000" b="1" dirty="0">
                <a:cs typeface="B Nazanin" pitchFamily="2" charset="-78"/>
              </a:rPr>
              <a:t>سازی می توان گفت قفل متغیری است وابسته به یک واحد داده و نشان دهنده وضع آن واحد داده نسبت به عمل قابل انجام روی آن . </a:t>
            </a:r>
            <a:endParaRPr lang="fa-IR" sz="2000" b="1" dirty="0" smtClean="0">
              <a:cs typeface="B Nazanin" pitchFamily="2" charset="-78"/>
            </a:endParaRPr>
          </a:p>
          <a:p>
            <a:pPr>
              <a:lnSpc>
                <a:spcPct val="150000"/>
              </a:lnSpc>
            </a:pPr>
            <a:endParaRPr lang="en-US" sz="2000" b="1" dirty="0">
              <a:cs typeface="B Nazanin" pitchFamily="2" charset="-78"/>
            </a:endParaRPr>
          </a:p>
          <a:p>
            <a:pPr>
              <a:lnSpc>
                <a:spcPct val="150000"/>
              </a:lnSpc>
            </a:pPr>
            <a:r>
              <a:rPr lang="fa-IR" sz="2400" b="1" dirty="0">
                <a:cs typeface="B Nazanin" pitchFamily="2" charset="-78"/>
              </a:rPr>
              <a:t>اندازه (ریزی ) واحد قفل شدنی </a:t>
            </a:r>
            <a:r>
              <a:rPr lang="en-US" sz="2400" b="1" dirty="0" smtClean="0">
                <a:cs typeface="B Nazanin" pitchFamily="2" charset="-78"/>
              </a:rPr>
              <a:t>:</a:t>
            </a:r>
            <a:endParaRPr lang="en-US" sz="2400" b="1" dirty="0">
              <a:cs typeface="B Nazanin" pitchFamily="2" charset="-78"/>
            </a:endParaRPr>
          </a:p>
          <a:p>
            <a:pPr>
              <a:lnSpc>
                <a:spcPct val="150000"/>
              </a:lnSpc>
            </a:pPr>
            <a:r>
              <a:rPr lang="fa-IR" sz="2000" b="1" dirty="0">
                <a:cs typeface="B Nazanin" pitchFamily="2" charset="-78"/>
              </a:rPr>
              <a:t>اندازه واحد داده ای می تواند فیلد ، رکورد ، بلاک ، تعداد بلاک در قالب </a:t>
            </a:r>
            <a:r>
              <a:rPr lang="fa-IR" sz="2000" b="1" dirty="0" smtClean="0">
                <a:cs typeface="B Nazanin" pitchFamily="2" charset="-78"/>
              </a:rPr>
              <a:t>بزرگتر </a:t>
            </a:r>
            <a:r>
              <a:rPr lang="fa-IR" sz="2000" b="1" dirty="0">
                <a:cs typeface="B Nazanin" pitchFamily="2" charset="-78"/>
              </a:rPr>
              <a:t>مثلاً باکت </a:t>
            </a:r>
            <a:r>
              <a:rPr lang="fa-IR" sz="2000" b="1" dirty="0" smtClean="0">
                <a:cs typeface="B Nazanin" pitchFamily="2" charset="-78"/>
              </a:rPr>
              <a:t>، فایل، </a:t>
            </a:r>
            <a:r>
              <a:rPr lang="fa-IR" sz="2000" b="1" dirty="0">
                <a:cs typeface="B Nazanin" pitchFamily="2" charset="-78"/>
              </a:rPr>
              <a:t>تعدادی فایل و یا تمام پایگاده داده باشد . </a:t>
            </a:r>
            <a:endParaRPr lang="en-US" sz="2000" b="1" dirty="0">
              <a:cs typeface="B Nazanin" pitchFamily="2" charset="-78"/>
            </a:endParaRPr>
          </a:p>
          <a:p>
            <a:pPr>
              <a:lnSpc>
                <a:spcPct val="150000"/>
              </a:lnSpc>
            </a:pPr>
            <a:r>
              <a:rPr lang="fa-IR" sz="2000" b="1" dirty="0">
                <a:cs typeface="B Nazanin" pitchFamily="2" charset="-78"/>
              </a:rPr>
              <a:t>واحد قفل شدنی ، واحد داده ای است که سیستم قفل می کند تا دستیابی به آن مستقلاً کنترل شود . </a:t>
            </a:r>
          </a:p>
        </p:txBody>
      </p:sp>
      <p:sp>
        <p:nvSpPr>
          <p:cNvPr id="3" name="Slide Number Placeholder 2"/>
          <p:cNvSpPr>
            <a:spLocks noGrp="1"/>
          </p:cNvSpPr>
          <p:nvPr>
            <p:ph type="sldNum" sz="quarter" idx="11"/>
          </p:nvPr>
        </p:nvSpPr>
        <p:spPr/>
        <p:txBody>
          <a:bodyPr/>
          <a:lstStyle/>
          <a:p>
            <a:fld id="{34DD0D0A-E2E4-41E5-9B37-3D813E2461A6}" type="slidenum">
              <a:rPr lang="fa-IR" smtClean="0"/>
              <a:pPr/>
              <a:t>4</a:t>
            </a:fld>
            <a:endParaRPr lang="fa-IR"/>
          </a:p>
        </p:txBody>
      </p:sp>
    </p:spTree>
    <p:extLst>
      <p:ext uri="{BB962C8B-B14F-4D97-AF65-F5344CB8AC3E}">
        <p14:creationId xmlns="" xmlns:p14="http://schemas.microsoft.com/office/powerpoint/2010/main" val="771107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445224"/>
            <a:ext cx="7467600" cy="1143000"/>
          </a:xfrm>
        </p:spPr>
        <p:txBody>
          <a:bodyPr>
            <a:normAutofit fontScale="90000"/>
          </a:bodyPr>
          <a:lstStyle/>
          <a:p>
            <a:pPr algn="r" rtl="1">
              <a:lnSpc>
                <a:spcPct val="150000"/>
              </a:lnSpc>
            </a:pPr>
            <a:r>
              <a:rPr lang="fa-IR" sz="3100" b="1" dirty="0">
                <a:solidFill>
                  <a:schemeClr val="tx1"/>
                </a:solidFill>
                <a:cs typeface="B Nazanin" pitchFamily="2" charset="-78"/>
              </a:rPr>
              <a:t>قفل گذاری براساس یک نظم خاص : </a:t>
            </a:r>
            <a:r>
              <a:rPr lang="fa-IR" sz="2200" b="1" dirty="0" smtClean="0">
                <a:solidFill>
                  <a:schemeClr val="tx1"/>
                </a:solidFill>
                <a:cs typeface="B Nazanin" pitchFamily="2" charset="-78"/>
              </a:rPr>
              <a:t/>
            </a:r>
            <a:br>
              <a:rPr lang="fa-IR" sz="2200" b="1" dirty="0" smtClean="0">
                <a:solidFill>
                  <a:schemeClr val="tx1"/>
                </a:solidFill>
                <a:cs typeface="B Nazanin" pitchFamily="2" charset="-78"/>
              </a:rPr>
            </a:br>
            <a:r>
              <a:rPr lang="en-US" sz="2200" b="1" dirty="0">
                <a:solidFill>
                  <a:schemeClr val="tx1"/>
                </a:solidFill>
                <a:cs typeface="B Nazanin" pitchFamily="2" charset="-78"/>
              </a:rPr>
              <a:t/>
            </a:r>
            <a:br>
              <a:rPr lang="en-US" sz="2200" b="1" dirty="0">
                <a:solidFill>
                  <a:schemeClr val="tx1"/>
                </a:solidFill>
                <a:cs typeface="B Nazanin" pitchFamily="2" charset="-78"/>
              </a:rPr>
            </a:br>
            <a:r>
              <a:rPr lang="fa-IR" sz="2200" b="1" dirty="0">
                <a:solidFill>
                  <a:schemeClr val="tx1"/>
                </a:solidFill>
                <a:cs typeface="B Nazanin" pitchFamily="2" charset="-78"/>
              </a:rPr>
              <a:t>-نظم می تواند منطقی ، فیزیکی و یا صرفاً اعمال شده توسط سیستم باشد . </a:t>
            </a:r>
            <a:r>
              <a:rPr lang="fa-IR" sz="2200" b="1" dirty="0" smtClean="0">
                <a:solidFill>
                  <a:schemeClr val="tx1"/>
                </a:solidFill>
                <a:cs typeface="B Nazanin" pitchFamily="2" charset="-78"/>
              </a:rPr>
              <a:t/>
            </a:r>
            <a:br>
              <a:rPr lang="fa-IR" sz="2200" b="1" dirty="0" smtClean="0">
                <a:solidFill>
                  <a:schemeClr val="tx1"/>
                </a:solidFill>
                <a:cs typeface="B Nazanin" pitchFamily="2" charset="-78"/>
              </a:rPr>
            </a:br>
            <a:r>
              <a:rPr lang="en-US" sz="2200" b="1" dirty="0">
                <a:solidFill>
                  <a:schemeClr val="tx1"/>
                </a:solidFill>
                <a:cs typeface="B Nazanin" pitchFamily="2" charset="-78"/>
              </a:rPr>
              <a:t/>
            </a:r>
            <a:br>
              <a:rPr lang="en-US" sz="2200" b="1" dirty="0">
                <a:solidFill>
                  <a:schemeClr val="tx1"/>
                </a:solidFill>
                <a:cs typeface="B Nazanin" pitchFamily="2" charset="-78"/>
              </a:rPr>
            </a:br>
            <a:r>
              <a:rPr lang="fa-IR" sz="2700" b="1" dirty="0">
                <a:solidFill>
                  <a:schemeClr val="tx1"/>
                </a:solidFill>
                <a:cs typeface="B Nazanin" pitchFamily="2" charset="-78"/>
              </a:rPr>
              <a:t>نظم منطقی : </a:t>
            </a:r>
            <a:r>
              <a:rPr lang="fa-IR" sz="2200" b="1" dirty="0">
                <a:solidFill>
                  <a:schemeClr val="tx1"/>
                </a:solidFill>
                <a:cs typeface="B Nazanin" pitchFamily="2" charset="-78"/>
              </a:rPr>
              <a:t>می تواند نوعی ارتباط ساختاری بین فقره داده ها </a:t>
            </a:r>
            <a:r>
              <a:rPr lang="fa-IR" sz="2200" b="1" dirty="0" smtClean="0">
                <a:solidFill>
                  <a:schemeClr val="tx1"/>
                </a:solidFill>
                <a:cs typeface="B Nazanin" pitchFamily="2" charset="-78"/>
              </a:rPr>
              <a:t>باشد: </a:t>
            </a:r>
            <a:r>
              <a:rPr lang="fa-IR" sz="2200" b="1" dirty="0">
                <a:solidFill>
                  <a:schemeClr val="tx1"/>
                </a:solidFill>
                <a:cs typeface="B Nazanin" pitchFamily="2" charset="-78"/>
              </a:rPr>
              <a:t>ارتباط سلسله مراتبی یا درختی و یا ارتباط </a:t>
            </a:r>
            <a:r>
              <a:rPr lang="fa-IR" sz="2200" b="1" dirty="0" smtClean="0">
                <a:solidFill>
                  <a:schemeClr val="tx1"/>
                </a:solidFill>
                <a:cs typeface="B Nazanin" pitchFamily="2" charset="-78"/>
              </a:rPr>
              <a:t>شمول</a:t>
            </a:r>
            <a:br>
              <a:rPr lang="fa-IR" sz="2200" b="1" dirty="0" smtClean="0">
                <a:solidFill>
                  <a:schemeClr val="tx1"/>
                </a:solidFill>
                <a:cs typeface="B Nazanin" pitchFamily="2" charset="-78"/>
              </a:rPr>
            </a:br>
            <a:r>
              <a:rPr lang="fa-IR" sz="2200" b="1" dirty="0" smtClean="0">
                <a:solidFill>
                  <a:schemeClr val="tx1"/>
                </a:solidFill>
                <a:cs typeface="B Nazanin" pitchFamily="2" charset="-78"/>
              </a:rPr>
              <a:t> </a:t>
            </a:r>
            <a:r>
              <a:rPr lang="en-US" sz="2200" b="1" dirty="0">
                <a:solidFill>
                  <a:schemeClr val="tx1"/>
                </a:solidFill>
                <a:cs typeface="B Nazanin" pitchFamily="2" charset="-78"/>
              </a:rPr>
              <a:t/>
            </a:r>
            <a:br>
              <a:rPr lang="en-US" sz="2200" b="1" dirty="0">
                <a:solidFill>
                  <a:schemeClr val="tx1"/>
                </a:solidFill>
                <a:cs typeface="B Nazanin" pitchFamily="2" charset="-78"/>
              </a:rPr>
            </a:br>
            <a:r>
              <a:rPr lang="fa-IR" sz="2700" b="1" dirty="0" smtClean="0">
                <a:solidFill>
                  <a:schemeClr val="tx1"/>
                </a:solidFill>
                <a:cs typeface="B Nazanin" pitchFamily="2" charset="-78"/>
              </a:rPr>
              <a:t>نظم </a:t>
            </a:r>
            <a:r>
              <a:rPr lang="fa-IR" sz="2700" b="1" dirty="0">
                <a:solidFill>
                  <a:schemeClr val="tx1"/>
                </a:solidFill>
                <a:cs typeface="B Nazanin" pitchFamily="2" charset="-78"/>
              </a:rPr>
              <a:t>فیزیکی : </a:t>
            </a:r>
            <a:r>
              <a:rPr lang="fa-IR" sz="2200" b="1" dirty="0">
                <a:solidFill>
                  <a:schemeClr val="tx1"/>
                </a:solidFill>
                <a:cs typeface="B Nazanin" pitchFamily="2" charset="-78"/>
              </a:rPr>
              <a:t>منظور ترتیب ذخیره سازی داده ها در محیط فیزیکی فایل ها است . </a:t>
            </a:r>
            <a:r>
              <a:rPr lang="fa-IR" sz="2200" b="1" dirty="0" smtClean="0">
                <a:solidFill>
                  <a:schemeClr val="tx1"/>
                </a:solidFill>
                <a:cs typeface="B Nazanin" pitchFamily="2" charset="-78"/>
              </a:rPr>
              <a:t/>
            </a:r>
            <a:br>
              <a:rPr lang="fa-IR" sz="2200" b="1" dirty="0" smtClean="0">
                <a:solidFill>
                  <a:schemeClr val="tx1"/>
                </a:solidFill>
                <a:cs typeface="B Nazanin" pitchFamily="2" charset="-78"/>
              </a:rPr>
            </a:br>
            <a:r>
              <a:rPr lang="en-US" sz="2200" b="1" dirty="0">
                <a:solidFill>
                  <a:schemeClr val="tx1"/>
                </a:solidFill>
                <a:cs typeface="B Nazanin" pitchFamily="2" charset="-78"/>
              </a:rPr>
              <a:t/>
            </a:r>
            <a:br>
              <a:rPr lang="en-US" sz="2200" b="1" dirty="0">
                <a:solidFill>
                  <a:schemeClr val="tx1"/>
                </a:solidFill>
                <a:cs typeface="B Nazanin" pitchFamily="2" charset="-78"/>
              </a:rPr>
            </a:br>
            <a:r>
              <a:rPr lang="fa-IR" sz="2200" b="1" dirty="0">
                <a:solidFill>
                  <a:schemeClr val="tx1"/>
                </a:solidFill>
                <a:cs typeface="B Nazanin" pitchFamily="2" charset="-78"/>
              </a:rPr>
              <a:t>-یکی از تکنیک های رایج مبتنی بر نظم خاص ، تکنیک قفل گذاری درختی (</a:t>
            </a:r>
            <a:r>
              <a:rPr lang="fa-IR" sz="2200" b="1" dirty="0" smtClean="0">
                <a:solidFill>
                  <a:schemeClr val="tx1"/>
                </a:solidFill>
                <a:cs typeface="B Nazanin" pitchFamily="2" charset="-78"/>
              </a:rPr>
              <a:t>گرافی) </a:t>
            </a:r>
            <a:r>
              <a:rPr lang="fa-IR" sz="2200" b="1" dirty="0">
                <a:solidFill>
                  <a:schemeClr val="tx1"/>
                </a:solidFill>
                <a:cs typeface="B Nazanin" pitchFamily="2" charset="-78"/>
              </a:rPr>
              <a:t>است که در آن از پروتکل درختی استفاده می </a:t>
            </a:r>
            <a:r>
              <a:rPr lang="fa-IR" sz="2200" b="1" dirty="0" smtClean="0">
                <a:solidFill>
                  <a:schemeClr val="tx1"/>
                </a:solidFill>
                <a:cs typeface="B Nazanin" pitchFamily="2" charset="-78"/>
              </a:rPr>
              <a:t>شود. </a:t>
            </a:r>
            <a:r>
              <a:rPr lang="en-US" dirty="0">
                <a:solidFill>
                  <a:schemeClr val="tx1"/>
                </a:solidFill>
              </a:rPr>
              <a:t/>
            </a:r>
            <a:br>
              <a:rPr lang="en-US" dirty="0">
                <a:solidFill>
                  <a:schemeClr val="tx1"/>
                </a:solidFill>
              </a:rPr>
            </a:br>
            <a:endParaRPr lang="en-US" dirty="0">
              <a:solidFill>
                <a:schemeClr val="tx1"/>
              </a:solidFill>
            </a:endParaRPr>
          </a:p>
        </p:txBody>
      </p:sp>
      <p:sp>
        <p:nvSpPr>
          <p:cNvPr id="4" name="Slide Number Placeholder 3"/>
          <p:cNvSpPr>
            <a:spLocks noGrp="1"/>
          </p:cNvSpPr>
          <p:nvPr>
            <p:ph type="sldNum" sz="quarter" idx="11"/>
          </p:nvPr>
        </p:nvSpPr>
        <p:spPr/>
        <p:txBody>
          <a:bodyPr/>
          <a:lstStyle/>
          <a:p>
            <a:fld id="{34DD0D0A-E2E4-41E5-9B37-3D813E2461A6}" type="slidenum">
              <a:rPr lang="fa-IR" smtClean="0"/>
              <a:pPr/>
              <a:t>40</a:t>
            </a:fld>
            <a:endParaRPr lang="fa-IR"/>
          </a:p>
        </p:txBody>
      </p:sp>
    </p:spTree>
    <p:extLst>
      <p:ext uri="{BB962C8B-B14F-4D97-AF65-F5344CB8AC3E}">
        <p14:creationId xmlns="" xmlns:p14="http://schemas.microsoft.com/office/powerpoint/2010/main" val="2165076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88640"/>
            <a:ext cx="7317906" cy="4893647"/>
          </a:xfrm>
          <a:prstGeom prst="rect">
            <a:avLst/>
          </a:prstGeom>
          <a:noFill/>
        </p:spPr>
        <p:txBody>
          <a:bodyPr wrap="square" rtlCol="0">
            <a:spAutoFit/>
          </a:bodyPr>
          <a:lstStyle/>
          <a:p>
            <a:pPr algn="just" rtl="1">
              <a:lnSpc>
                <a:spcPct val="150000"/>
              </a:lnSpc>
            </a:pPr>
            <a:r>
              <a:rPr lang="fa-IR" sz="2800" b="1" dirty="0">
                <a:solidFill>
                  <a:schemeClr val="tx1">
                    <a:lumMod val="85000"/>
                    <a:lumOff val="15000"/>
                  </a:schemeClr>
                </a:solidFill>
                <a:cs typeface="B Nazanin" pitchFamily="2" charset="-78"/>
              </a:rPr>
              <a:t>استفاده از زمانمهر :</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زمانمهر مقداری است که سیستم به هر تراکنش می دهد و این مقدار برای هر تراکنش یکتا است و سیستم می تواند بر اساس این مقادیر یکتا ، تراکنش ها را منظم کند . این مقدار معمولاً تشکیل شده است از ساعت – تاریخ عرضه تراکنش به سیستم همراه با شماره پردازنده ای که تراکنش به آن عرضه می شود .</a:t>
            </a:r>
            <a:endParaRPr lang="en-US" sz="2000" b="1" dirty="0" smtClean="0">
              <a:latin typeface="+mj-lt"/>
              <a:cs typeface="B Nazanin" pitchFamily="2" charset="-78"/>
            </a:endParaRPr>
          </a:p>
          <a:p>
            <a:pPr algn="just" rtl="1">
              <a:lnSpc>
                <a:spcPct val="150000"/>
              </a:lnSpc>
            </a:pPr>
            <a:endParaRPr lang="en-US"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برای تکنیک استفاده از زمانمهر دو الگوریتم وجود دارد</a:t>
            </a:r>
            <a:r>
              <a:rPr lang="en-US" sz="2000" b="1" dirty="0" smtClean="0">
                <a:latin typeface="+mj-lt"/>
                <a:cs typeface="B Nazanin" pitchFamily="2" charset="-78"/>
              </a:rPr>
              <a:t>:</a:t>
            </a:r>
          </a:p>
          <a:p>
            <a:pPr algn="just" rtl="1">
              <a:lnSpc>
                <a:spcPct val="150000"/>
              </a:lnSpc>
            </a:pPr>
            <a:r>
              <a:rPr lang="fa-IR" sz="2000" b="1" dirty="0" smtClean="0">
                <a:latin typeface="+mj-lt"/>
                <a:cs typeface="B Nazanin" pitchFamily="2" charset="-78"/>
              </a:rPr>
              <a:t> الگوریتم منتظر گذاشتن – میراندن </a:t>
            </a:r>
            <a:r>
              <a:rPr lang="en-US" sz="2000" b="1" dirty="0" smtClean="0">
                <a:latin typeface="+mj-lt"/>
                <a:cs typeface="B Nazanin" pitchFamily="2" charset="-78"/>
              </a:rPr>
              <a:t>(WD)</a:t>
            </a:r>
            <a:r>
              <a:rPr lang="fa-IR" sz="2000" b="1" dirty="0" smtClean="0">
                <a:latin typeface="+mj-lt"/>
                <a:cs typeface="B Nazanin" pitchFamily="2" charset="-78"/>
              </a:rPr>
              <a:t> </a:t>
            </a:r>
            <a:r>
              <a:rPr lang="en-US" sz="2000" b="1" dirty="0" smtClean="0">
                <a:latin typeface="+mj-lt"/>
                <a:cs typeface="B Nazanin" pitchFamily="2" charset="-78"/>
              </a:rPr>
              <a:t>Wait Die</a:t>
            </a:r>
            <a:endParaRPr lang="en-US" sz="2000" b="1" dirty="0" smtClean="0">
              <a:latin typeface="+mj-lt"/>
              <a:cs typeface="B Nazanin" pitchFamily="2" charset="-78"/>
            </a:endParaRPr>
          </a:p>
          <a:p>
            <a:pPr algn="just">
              <a:lnSpc>
                <a:spcPct val="150000"/>
              </a:lnSpc>
            </a:pPr>
            <a:r>
              <a:rPr lang="fa-IR" sz="2000" b="1" dirty="0" smtClean="0">
                <a:latin typeface="+mj-lt"/>
                <a:cs typeface="B Nazanin" pitchFamily="2" charset="-78"/>
              </a:rPr>
              <a:t>الگوریتم زخمی کردن – منتظر گذاشتن </a:t>
            </a:r>
            <a:r>
              <a:rPr lang="en-US" sz="2000" b="1" dirty="0" smtClean="0">
                <a:cs typeface="B Nazanin" pitchFamily="2" charset="-78"/>
              </a:rPr>
              <a:t>Wound Wait</a:t>
            </a:r>
            <a:r>
              <a:rPr lang="en-US" sz="2000" b="1" dirty="0" smtClean="0">
                <a:latin typeface="+mj-lt"/>
                <a:cs typeface="B Nazanin" pitchFamily="2" charset="-78"/>
              </a:rPr>
              <a:t>(WW)</a:t>
            </a:r>
            <a:endParaRPr lang="fa-IR" sz="2000" b="1" dirty="0" smtClean="0">
              <a:latin typeface="+mj-lt"/>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41</a:t>
            </a:fld>
            <a:endParaRPr lang="en-US"/>
          </a:p>
        </p:txBody>
      </p:sp>
    </p:spTree>
    <p:extLst>
      <p:ext uri="{BB962C8B-B14F-4D97-AF65-F5344CB8AC3E}">
        <p14:creationId xmlns="" xmlns:p14="http://schemas.microsoft.com/office/powerpoint/2010/main" val="152169981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9569"/>
            <a:ext cx="7955280" cy="4893647"/>
          </a:xfrm>
          <a:prstGeom prst="rect">
            <a:avLst/>
          </a:prstGeom>
          <a:noFill/>
        </p:spPr>
        <p:txBody>
          <a:bodyPr wrap="square" rtlCol="0">
            <a:spAutoFit/>
          </a:bodyPr>
          <a:lstStyle/>
          <a:p>
            <a:pPr algn="just" rtl="1">
              <a:lnSpc>
                <a:spcPct val="150000"/>
              </a:lnSpc>
            </a:pPr>
            <a:r>
              <a:rPr lang="fa-IR" sz="2800" b="1" dirty="0">
                <a:cs typeface="B Nazanin" pitchFamily="2" charset="-78"/>
              </a:rPr>
              <a:t>الگوریتم </a:t>
            </a:r>
            <a:r>
              <a:rPr lang="en-US" sz="2800" b="1" dirty="0">
                <a:cs typeface="B Nazanin" pitchFamily="2" charset="-78"/>
              </a:rPr>
              <a:t>WD</a:t>
            </a:r>
            <a:r>
              <a:rPr lang="fa-IR" sz="2800" b="1" dirty="0">
                <a:cs typeface="B Nazanin" pitchFamily="2" charset="-78"/>
              </a:rPr>
              <a:t> </a:t>
            </a:r>
            <a:r>
              <a:rPr lang="fa-IR" sz="2800" b="1" dirty="0" smtClean="0">
                <a:cs typeface="B Nazanin" pitchFamily="2" charset="-78"/>
              </a:rPr>
              <a:t>:</a:t>
            </a:r>
            <a:endParaRPr lang="fa-IR" sz="2800" b="1" dirty="0">
              <a:cs typeface="B Nazanin" pitchFamily="2" charset="-78"/>
            </a:endParaRPr>
          </a:p>
          <a:p>
            <a:pPr algn="just" rtl="1">
              <a:lnSpc>
                <a:spcPct val="150000"/>
              </a:lnSpc>
            </a:pPr>
            <a:r>
              <a:rPr lang="fa-IR" sz="2000" b="1" dirty="0">
                <a:cs typeface="B Nazanin" pitchFamily="2" charset="-78"/>
              </a:rPr>
              <a:t>در این الگوریتم ، اگر </a:t>
            </a:r>
            <a:r>
              <a:rPr lang="en-US" sz="2000" b="1" dirty="0">
                <a:cs typeface="B Nazanin" pitchFamily="2" charset="-78"/>
              </a:rPr>
              <a:t>TS(Ti)&lt;TS(</a:t>
            </a:r>
            <a:r>
              <a:rPr lang="en-US" sz="2000" b="1" dirty="0" err="1">
                <a:cs typeface="B Nazanin" pitchFamily="2" charset="-78"/>
              </a:rPr>
              <a:t>Tj</a:t>
            </a:r>
            <a:r>
              <a:rPr lang="en-US" sz="2000" b="1" dirty="0">
                <a:cs typeface="B Nazanin" pitchFamily="2" charset="-78"/>
              </a:rPr>
              <a:t>)</a:t>
            </a:r>
            <a:r>
              <a:rPr lang="fa-IR" sz="2000" b="1" dirty="0">
                <a:cs typeface="B Nazanin" pitchFamily="2" charset="-78"/>
              </a:rPr>
              <a:t> ، آنگاه </a:t>
            </a:r>
            <a:r>
              <a:rPr lang="en-US" sz="2000" b="1" dirty="0">
                <a:cs typeface="B Nazanin" pitchFamily="2" charset="-78"/>
              </a:rPr>
              <a:t>Ti</a:t>
            </a:r>
            <a:r>
              <a:rPr lang="fa-IR" sz="2000" b="1" dirty="0">
                <a:cs typeface="B Nazanin" pitchFamily="2" charset="-78"/>
              </a:rPr>
              <a:t> که خواهان قفل روی داده است ، انتظار می کشد تا </a:t>
            </a:r>
            <a:r>
              <a:rPr lang="en-US" sz="2000" b="1" dirty="0" err="1">
                <a:cs typeface="B Nazanin" pitchFamily="2" charset="-78"/>
              </a:rPr>
              <a:t>Tj</a:t>
            </a:r>
            <a:r>
              <a:rPr lang="fa-IR" sz="2000" b="1" dirty="0">
                <a:cs typeface="B Nazanin" pitchFamily="2" charset="-78"/>
              </a:rPr>
              <a:t> به اتمام برسد . در غیر این صورت ، </a:t>
            </a:r>
            <a:r>
              <a:rPr lang="en-US" sz="2000" b="1" dirty="0">
                <a:cs typeface="B Nazanin" pitchFamily="2" charset="-78"/>
              </a:rPr>
              <a:t>Ti</a:t>
            </a:r>
            <a:r>
              <a:rPr lang="fa-IR" sz="2000" b="1" dirty="0">
                <a:cs typeface="B Nazanin" pitchFamily="2" charset="-78"/>
              </a:rPr>
              <a:t> میرانده می شود ( طرد می شود ) تا دیرتر با همان مقدار زمانمهر دوباره شروع کند . می بینیم که در این الگوریتم ، حق تقدم زمانی تراکنش رعایت نمی شود .</a:t>
            </a:r>
          </a:p>
          <a:p>
            <a:pPr algn="just" rtl="1">
              <a:lnSpc>
                <a:spcPct val="150000"/>
              </a:lnSpc>
            </a:pPr>
            <a:r>
              <a:rPr lang="fa-IR" sz="2000" b="1" dirty="0">
                <a:cs typeface="B Nazanin" pitchFamily="2" charset="-78"/>
              </a:rPr>
              <a:t>به عنوان مثال داریم</a:t>
            </a:r>
          </a:p>
          <a:p>
            <a:pPr algn="just">
              <a:lnSpc>
                <a:spcPct val="150000"/>
              </a:lnSpc>
            </a:pPr>
            <a:r>
              <a:rPr lang="en-US" sz="2000" b="1" dirty="0">
                <a:cs typeface="B Nazanin" pitchFamily="2" charset="-78"/>
              </a:rPr>
              <a:t>TS(T1)=5		TS(T2)=10	TS(T3)=15</a:t>
            </a:r>
          </a:p>
          <a:p>
            <a:pPr algn="just" rtl="1">
              <a:lnSpc>
                <a:spcPct val="150000"/>
              </a:lnSpc>
            </a:pPr>
            <a:r>
              <a:rPr lang="fa-IR" sz="2000" b="1" dirty="0">
                <a:cs typeface="B Nazanin" pitchFamily="2" charset="-78"/>
              </a:rPr>
              <a:t> اگر </a:t>
            </a:r>
            <a:r>
              <a:rPr lang="en-US" sz="2000" b="1" dirty="0">
                <a:cs typeface="B Nazanin" pitchFamily="2" charset="-78"/>
              </a:rPr>
              <a:t>T1</a:t>
            </a:r>
            <a:r>
              <a:rPr lang="fa-IR" sz="2000" b="1" dirty="0">
                <a:cs typeface="B Nazanin" pitchFamily="2" charset="-78"/>
              </a:rPr>
              <a:t> ، داده </a:t>
            </a:r>
            <a:r>
              <a:rPr lang="en-US" sz="2000" b="1" dirty="0">
                <a:cs typeface="B Nazanin" pitchFamily="2" charset="-78"/>
              </a:rPr>
              <a:t>D</a:t>
            </a:r>
            <a:r>
              <a:rPr lang="fa-IR" sz="2000" b="1" dirty="0">
                <a:cs typeface="B Nazanin" pitchFamily="2" charset="-78"/>
              </a:rPr>
              <a:t> را بخواهد و </a:t>
            </a:r>
            <a:r>
              <a:rPr lang="en-US" sz="2000" b="1" dirty="0">
                <a:cs typeface="B Nazanin" pitchFamily="2" charset="-78"/>
              </a:rPr>
              <a:t>T2</a:t>
            </a:r>
            <a:r>
              <a:rPr lang="fa-IR" sz="2000" b="1" dirty="0">
                <a:cs typeface="B Nazanin" pitchFamily="2" charset="-78"/>
              </a:rPr>
              <a:t> روی آن قفل باشد ، </a:t>
            </a:r>
            <a:r>
              <a:rPr lang="en-US" sz="2000" b="1" dirty="0">
                <a:cs typeface="B Nazanin" pitchFamily="2" charset="-78"/>
              </a:rPr>
              <a:t>T1</a:t>
            </a:r>
            <a:r>
              <a:rPr lang="fa-IR" sz="2000" b="1" dirty="0">
                <a:cs typeface="B Nazanin" pitchFamily="2" charset="-78"/>
              </a:rPr>
              <a:t> باید منتظر بماند ، اگر </a:t>
            </a:r>
            <a:r>
              <a:rPr lang="en-US" sz="2000" b="1" dirty="0">
                <a:cs typeface="B Nazanin" pitchFamily="2" charset="-78"/>
              </a:rPr>
              <a:t>T3</a:t>
            </a:r>
            <a:r>
              <a:rPr lang="fa-IR" sz="2000" b="1" dirty="0">
                <a:cs typeface="B Nazanin" pitchFamily="2" charset="-78"/>
              </a:rPr>
              <a:t> داده </a:t>
            </a:r>
            <a:r>
              <a:rPr lang="en-US" sz="2000" b="1" dirty="0">
                <a:cs typeface="B Nazanin" pitchFamily="2" charset="-78"/>
              </a:rPr>
              <a:t>D</a:t>
            </a:r>
            <a:r>
              <a:rPr lang="fa-IR" sz="2000" b="1" dirty="0">
                <a:cs typeface="B Nazanin" pitchFamily="2" charset="-78"/>
              </a:rPr>
              <a:t> را بخواهد و </a:t>
            </a:r>
            <a:r>
              <a:rPr lang="en-US" sz="2000" b="1" dirty="0">
                <a:cs typeface="B Nazanin" pitchFamily="2" charset="-78"/>
              </a:rPr>
              <a:t>T2</a:t>
            </a:r>
            <a:r>
              <a:rPr lang="fa-IR" sz="2000" b="1" dirty="0">
                <a:cs typeface="B Nazanin" pitchFamily="2" charset="-78"/>
              </a:rPr>
              <a:t> روی آن قفل داشته باشد ، میرانده می شود .</a:t>
            </a:r>
            <a:endParaRPr lang="en-US" sz="2000" b="1" dirty="0">
              <a:cs typeface="B Nazanin" pitchFamily="2" charset="-78"/>
            </a:endParaRPr>
          </a:p>
          <a:p>
            <a:pPr algn="just" rtl="1">
              <a:lnSpc>
                <a:spcPct val="150000"/>
              </a:lnSpc>
            </a:pPr>
            <a:endParaRPr lang="fa-IR" sz="2000" b="1" dirty="0">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42</a:t>
            </a:fld>
            <a:endParaRPr lang="en-US" dirty="0"/>
          </a:p>
        </p:txBody>
      </p:sp>
    </p:spTree>
    <p:extLst>
      <p:ext uri="{BB962C8B-B14F-4D97-AF65-F5344CB8AC3E}">
        <p14:creationId xmlns="" xmlns:p14="http://schemas.microsoft.com/office/powerpoint/2010/main" val="1088458232"/>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32655"/>
            <a:ext cx="8229600" cy="3323987"/>
          </a:xfrm>
          <a:prstGeom prst="rect">
            <a:avLst/>
          </a:prstGeom>
          <a:noFill/>
        </p:spPr>
        <p:txBody>
          <a:bodyPr wrap="square" rtlCol="0">
            <a:spAutoFit/>
          </a:bodyPr>
          <a:lstStyle/>
          <a:p>
            <a:pPr algn="just">
              <a:lnSpc>
                <a:spcPct val="200000"/>
              </a:lnSpc>
            </a:pPr>
            <a:r>
              <a:rPr lang="fa-IR" sz="2400" b="1" dirty="0">
                <a:cs typeface="B Nazanin" pitchFamily="2" charset="-78"/>
              </a:rPr>
              <a:t>الگوریتم </a:t>
            </a:r>
            <a:r>
              <a:rPr lang="en-US" sz="2400" b="1" dirty="0">
                <a:cs typeface="B Nazanin" pitchFamily="2" charset="-78"/>
              </a:rPr>
              <a:t>WW</a:t>
            </a:r>
            <a:r>
              <a:rPr lang="fa-IR" sz="2400" b="1" dirty="0">
                <a:cs typeface="B Nazanin" pitchFamily="2" charset="-78"/>
              </a:rPr>
              <a:t> </a:t>
            </a:r>
            <a:r>
              <a:rPr lang="fa-IR" sz="2400" b="1" dirty="0" smtClean="0">
                <a:cs typeface="B Nazanin" pitchFamily="2" charset="-78"/>
              </a:rPr>
              <a:t>:</a:t>
            </a:r>
            <a:endParaRPr lang="fa-IR" sz="2400" b="1" dirty="0">
              <a:cs typeface="B Nazanin" pitchFamily="2" charset="-78"/>
            </a:endParaRPr>
          </a:p>
          <a:p>
            <a:pPr algn="just">
              <a:lnSpc>
                <a:spcPct val="200000"/>
              </a:lnSpc>
            </a:pPr>
            <a:r>
              <a:rPr lang="fa-IR" b="1" dirty="0">
                <a:cs typeface="B Nazanin" pitchFamily="2" charset="-78"/>
              </a:rPr>
              <a:t>دراین الگوریتم اگر </a:t>
            </a:r>
            <a:r>
              <a:rPr lang="en-US" b="1" dirty="0">
                <a:cs typeface="B Nazanin" pitchFamily="2" charset="-78"/>
              </a:rPr>
              <a:t>TS(Ti)&lt;TS(</a:t>
            </a:r>
            <a:r>
              <a:rPr lang="en-US" b="1" dirty="0" err="1">
                <a:cs typeface="B Nazanin" pitchFamily="2" charset="-78"/>
              </a:rPr>
              <a:t>Tj</a:t>
            </a:r>
            <a:r>
              <a:rPr lang="en-US" b="1" dirty="0">
                <a:cs typeface="B Nazanin" pitchFamily="2" charset="-78"/>
              </a:rPr>
              <a:t>)</a:t>
            </a:r>
            <a:r>
              <a:rPr lang="fa-IR" b="1" dirty="0">
                <a:cs typeface="B Nazanin" pitchFamily="2" charset="-78"/>
              </a:rPr>
              <a:t>و </a:t>
            </a:r>
            <a:r>
              <a:rPr lang="en-US" b="1" dirty="0" err="1">
                <a:cs typeface="B Nazanin" pitchFamily="2" charset="-78"/>
              </a:rPr>
              <a:t>Tj</a:t>
            </a:r>
            <a:r>
              <a:rPr lang="fa-IR" b="1" dirty="0">
                <a:cs typeface="B Nazanin" pitchFamily="2" charset="-78"/>
              </a:rPr>
              <a:t> روی داده قفل داشته باشد ، آنگاه </a:t>
            </a:r>
            <a:r>
              <a:rPr lang="en-US" b="1" dirty="0" err="1">
                <a:cs typeface="B Nazanin" pitchFamily="2" charset="-78"/>
              </a:rPr>
              <a:t>Tj</a:t>
            </a:r>
            <a:r>
              <a:rPr lang="fa-IR" b="1" dirty="0">
                <a:cs typeface="B Nazanin" pitchFamily="2" charset="-78"/>
              </a:rPr>
              <a:t> </a:t>
            </a:r>
          </a:p>
          <a:p>
            <a:pPr algn="just">
              <a:lnSpc>
                <a:spcPct val="200000"/>
              </a:lnSpc>
            </a:pPr>
            <a:r>
              <a:rPr lang="fa-IR" b="1" dirty="0">
                <a:cs typeface="B Nazanin" pitchFamily="2" charset="-78"/>
              </a:rPr>
              <a:t>زخمی می شود (طرد می شود )در واقع داده از </a:t>
            </a:r>
            <a:r>
              <a:rPr lang="en-US" b="1" dirty="0" err="1">
                <a:cs typeface="B Nazanin" pitchFamily="2" charset="-78"/>
              </a:rPr>
              <a:t>Tj</a:t>
            </a:r>
            <a:r>
              <a:rPr lang="fa-IR" b="1" dirty="0">
                <a:cs typeface="B Nazanin" pitchFamily="2" charset="-78"/>
              </a:rPr>
              <a:t> گرفته می شود و به </a:t>
            </a:r>
            <a:r>
              <a:rPr lang="en-US" b="1" dirty="0">
                <a:cs typeface="B Nazanin" pitchFamily="2" charset="-78"/>
              </a:rPr>
              <a:t>Ti</a:t>
            </a:r>
            <a:r>
              <a:rPr lang="fa-IR" b="1" dirty="0">
                <a:cs typeface="B Nazanin" pitchFamily="2" charset="-78"/>
              </a:rPr>
              <a:t>( که قدیمی تر است ) داده </a:t>
            </a:r>
          </a:p>
          <a:p>
            <a:pPr algn="just">
              <a:lnSpc>
                <a:spcPct val="200000"/>
              </a:lnSpc>
            </a:pPr>
            <a:r>
              <a:rPr lang="fa-IR" b="1" dirty="0">
                <a:cs typeface="B Nazanin" pitchFamily="2" charset="-78"/>
              </a:rPr>
              <a:t>می شود . پس در این الگوریتم ، حق تقدم زمانی تراکنش رعایت می شود (الگوریتم، </a:t>
            </a:r>
          </a:p>
          <a:p>
            <a:pPr algn="just">
              <a:lnSpc>
                <a:spcPct val="200000"/>
              </a:lnSpc>
            </a:pPr>
            <a:r>
              <a:rPr lang="fa-IR" b="1" dirty="0">
                <a:cs typeface="B Nazanin" pitchFamily="2" charset="-78"/>
              </a:rPr>
              <a:t>بازدارنده است ) اگر شرط بالا برقرار نباشد،</a:t>
            </a:r>
            <a:r>
              <a:rPr lang="en-US" b="1" dirty="0">
                <a:cs typeface="B Nazanin" pitchFamily="2" charset="-78"/>
              </a:rPr>
              <a:t>Ti </a:t>
            </a:r>
            <a:r>
              <a:rPr lang="fa-IR" b="1" dirty="0">
                <a:cs typeface="B Nazanin" pitchFamily="2" charset="-78"/>
              </a:rPr>
              <a:t> باید انتظار بکشد.</a:t>
            </a:r>
          </a:p>
          <a:p>
            <a:endParaRPr lang="en-US" dirty="0"/>
          </a:p>
        </p:txBody>
      </p:sp>
      <p:sp>
        <p:nvSpPr>
          <p:cNvPr id="3" name="Slide Number Placeholder 2"/>
          <p:cNvSpPr>
            <a:spLocks noGrp="1"/>
          </p:cNvSpPr>
          <p:nvPr>
            <p:ph type="sldNum" sz="quarter" idx="12"/>
          </p:nvPr>
        </p:nvSpPr>
        <p:spPr/>
        <p:txBody>
          <a:bodyPr/>
          <a:lstStyle/>
          <a:p>
            <a:fld id="{34DD0D0A-E2E4-41E5-9B37-3D813E2461A6}" type="slidenum">
              <a:rPr lang="fa-IR" smtClean="0"/>
              <a:pPr/>
              <a:t>43</a:t>
            </a:fld>
            <a:endParaRPr lang="fa-IR"/>
          </a:p>
        </p:txBody>
      </p:sp>
    </p:spTree>
    <p:extLst>
      <p:ext uri="{BB962C8B-B14F-4D97-AF65-F5344CB8AC3E}">
        <p14:creationId xmlns="" xmlns:p14="http://schemas.microsoft.com/office/powerpoint/2010/main" val="3077111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245898" cy="4893647"/>
          </a:xfrm>
          <a:prstGeom prst="rect">
            <a:avLst/>
          </a:prstGeom>
          <a:noFill/>
        </p:spPr>
        <p:txBody>
          <a:bodyPr wrap="square" rtlCol="0">
            <a:spAutoFit/>
          </a:bodyPr>
          <a:lstStyle/>
          <a:p>
            <a:pPr algn="just" rtl="1">
              <a:lnSpc>
                <a:spcPct val="150000"/>
              </a:lnSpc>
            </a:pPr>
            <a:r>
              <a:rPr lang="fa-IR" sz="2800" b="1" dirty="0">
                <a:cs typeface="B Nazanin" pitchFamily="2" charset="-78"/>
              </a:rPr>
              <a:t>تکنیک های عدم انتظار و انتظار محتاطانه :</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در تکنیک عدم انتظار </a:t>
            </a:r>
            <a:r>
              <a:rPr lang="en-US" sz="2000" b="1" dirty="0" smtClean="0">
                <a:latin typeface="+mj-lt"/>
                <a:cs typeface="B Nazanin" pitchFamily="2" charset="-78"/>
              </a:rPr>
              <a:t>(NW)</a:t>
            </a:r>
            <a:r>
              <a:rPr lang="fa-IR" sz="2000" b="1" dirty="0" smtClean="0">
                <a:latin typeface="+mj-lt"/>
                <a:cs typeface="B Nazanin" pitchFamily="2" charset="-78"/>
              </a:rPr>
              <a:t> اگر تراکنش نتواند داده مورد نیازش را قفل کند ، بدون انتظار طرد می شود تا بعد از مدتی ، دوباره شروع کند ، بدیهی است امکان طرد تسلسلی هم وجود دارد .</a:t>
            </a:r>
            <a:endParaRPr lang="en-US" sz="2000" b="1" dirty="0" smtClean="0">
              <a:latin typeface="+mj-lt"/>
              <a:cs typeface="B Nazanin" pitchFamily="2" charset="-78"/>
            </a:endParaRP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در تکنیک های انتظار محتاطانه </a:t>
            </a:r>
            <a:r>
              <a:rPr lang="en-US" sz="2000" b="1" dirty="0" smtClean="0">
                <a:latin typeface="+mj-lt"/>
                <a:cs typeface="B Nazanin" pitchFamily="2" charset="-78"/>
              </a:rPr>
              <a:t>(CW)</a:t>
            </a:r>
            <a:r>
              <a:rPr lang="fa-IR" sz="2000" b="1" dirty="0" smtClean="0">
                <a:latin typeface="+mj-lt"/>
                <a:cs typeface="B Nazanin" pitchFamily="2" charset="-78"/>
              </a:rPr>
              <a:t> ، اگر </a:t>
            </a:r>
            <a:r>
              <a:rPr lang="en-US" sz="2000" b="1" dirty="0" smtClean="0">
                <a:latin typeface="+mj-lt"/>
                <a:cs typeface="B Nazanin" pitchFamily="2" charset="-78"/>
              </a:rPr>
              <a:t>Ti</a:t>
            </a:r>
            <a:r>
              <a:rPr lang="fa-IR" sz="2000" b="1" dirty="0" smtClean="0">
                <a:latin typeface="+mj-lt"/>
                <a:cs typeface="B Nazanin" pitchFamily="2" charset="-78"/>
              </a:rPr>
              <a:t> داده ای بخواهد که توسط </a:t>
            </a:r>
            <a:r>
              <a:rPr lang="en-US" sz="2000" b="1" dirty="0" err="1" smtClean="0">
                <a:latin typeface="+mj-lt"/>
                <a:cs typeface="B Nazanin" pitchFamily="2" charset="-78"/>
              </a:rPr>
              <a:t>Tj</a:t>
            </a:r>
            <a:r>
              <a:rPr lang="fa-IR" sz="2000" b="1" dirty="0" smtClean="0">
                <a:latin typeface="+mj-lt"/>
                <a:cs typeface="B Nazanin" pitchFamily="2" charset="-78"/>
              </a:rPr>
              <a:t> قفل شده است ، چنانچه </a:t>
            </a:r>
            <a:r>
              <a:rPr lang="en-US" sz="2000" b="1" dirty="0" err="1" smtClean="0">
                <a:latin typeface="+mj-lt"/>
                <a:cs typeface="B Nazanin" pitchFamily="2" charset="-78"/>
              </a:rPr>
              <a:t>Tj</a:t>
            </a:r>
            <a:r>
              <a:rPr lang="fa-IR" sz="2000" b="1" dirty="0" smtClean="0">
                <a:latin typeface="+mj-lt"/>
                <a:cs typeface="B Nazanin" pitchFamily="2" charset="-78"/>
              </a:rPr>
              <a:t> خود منتظر داده قفل شده دیگری نباشد ، </a:t>
            </a:r>
            <a:r>
              <a:rPr lang="en-US" sz="2000" b="1" dirty="0" smtClean="0">
                <a:latin typeface="+mj-lt"/>
                <a:cs typeface="B Nazanin" pitchFamily="2" charset="-78"/>
              </a:rPr>
              <a:t>Ti</a:t>
            </a:r>
            <a:r>
              <a:rPr lang="fa-IR" sz="2000" b="1" dirty="0" smtClean="0">
                <a:latin typeface="+mj-lt"/>
                <a:cs typeface="B Nazanin" pitchFamily="2" charset="-78"/>
              </a:rPr>
              <a:t> وارد حالت انتظار می شود وگرنه طرد می شود . در این تکنیک احتمال بروز بن بست وجود دارد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44</a:t>
            </a:fld>
            <a:endParaRPr lang="en-US"/>
          </a:p>
        </p:txBody>
      </p:sp>
    </p:spTree>
    <p:extLst>
      <p:ext uri="{BB962C8B-B14F-4D97-AF65-F5344CB8AC3E}">
        <p14:creationId xmlns="" xmlns:p14="http://schemas.microsoft.com/office/powerpoint/2010/main" val="65052545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052" y="320029"/>
            <a:ext cx="7856371" cy="5447645"/>
          </a:xfrm>
          <a:prstGeom prst="rect">
            <a:avLst/>
          </a:prstGeom>
          <a:noFill/>
        </p:spPr>
        <p:txBody>
          <a:bodyPr wrap="square" rtlCol="0">
            <a:spAutoFit/>
          </a:bodyPr>
          <a:lstStyle/>
          <a:p>
            <a:pPr algn="just" rtl="1">
              <a:lnSpc>
                <a:spcPct val="150000"/>
              </a:lnSpc>
            </a:pPr>
            <a:r>
              <a:rPr lang="fa-IR" sz="2800" b="1" dirty="0">
                <a:cs typeface="B Nazanin" pitchFamily="2" charset="-78"/>
              </a:rPr>
              <a:t>تکنیک های کشف بن بست :</a:t>
            </a:r>
          </a:p>
          <a:p>
            <a:pPr algn="just" rtl="1">
              <a:lnSpc>
                <a:spcPct val="150000"/>
              </a:lnSpc>
            </a:pPr>
            <a:r>
              <a:rPr lang="fa-IR" sz="2000" b="1" dirty="0" smtClean="0">
                <a:latin typeface="+mj-lt"/>
                <a:cs typeface="B Nazanin" pitchFamily="2" charset="-78"/>
              </a:rPr>
              <a:t>احتمال این که تراکنش </a:t>
            </a:r>
            <a:r>
              <a:rPr lang="en-US" sz="2000" b="1" dirty="0" smtClean="0">
                <a:latin typeface="+mj-lt"/>
                <a:cs typeface="B Nazanin" pitchFamily="2" charset="-78"/>
              </a:rPr>
              <a:t>T</a:t>
            </a:r>
            <a:r>
              <a:rPr lang="fa-IR" sz="2000" b="1" dirty="0" smtClean="0">
                <a:latin typeface="+mj-lt"/>
                <a:cs typeface="B Nazanin" pitchFamily="2" charset="-78"/>
              </a:rPr>
              <a:t>، در انتظار قفل مورد نظرش بماند، با استفاده از یک مدل ساده ، محاسبه شده است .</a:t>
            </a:r>
          </a:p>
          <a:p>
            <a:pPr algn="just" rtl="1">
              <a:lnSpc>
                <a:spcPct val="150000"/>
              </a:lnSpc>
            </a:pPr>
            <a:endParaRPr lang="fa-IR" sz="2000" b="1" dirty="0">
              <a:latin typeface="+mj-lt"/>
              <a:cs typeface="B Nazanin" pitchFamily="2" charset="-78"/>
            </a:endParaRPr>
          </a:p>
          <a:p>
            <a:pPr algn="just" rtl="1">
              <a:lnSpc>
                <a:spcPct val="150000"/>
              </a:lnSpc>
            </a:pPr>
            <a:r>
              <a:rPr lang="en-US" sz="2000" b="1" dirty="0" smtClean="0">
                <a:latin typeface="+mj-lt"/>
                <a:cs typeface="B Nazanin" pitchFamily="2" charset="-78"/>
              </a:rPr>
              <a:t>=R</a:t>
            </a:r>
            <a:r>
              <a:rPr lang="fa-IR" sz="2000" b="1" dirty="0" smtClean="0">
                <a:latin typeface="+mj-lt"/>
                <a:cs typeface="B Nazanin" pitchFamily="2" charset="-78"/>
              </a:rPr>
              <a:t> تعداد رکورد ها در سیستم</a:t>
            </a:r>
          </a:p>
          <a:p>
            <a:pPr algn="just" rtl="1">
              <a:lnSpc>
                <a:spcPct val="150000"/>
              </a:lnSpc>
            </a:pPr>
            <a:r>
              <a:rPr lang="en-US" sz="2000" b="1" dirty="0" smtClean="0">
                <a:latin typeface="+mj-lt"/>
                <a:cs typeface="B Nazanin" pitchFamily="2" charset="-78"/>
              </a:rPr>
              <a:t>= n+1</a:t>
            </a:r>
            <a:r>
              <a:rPr lang="fa-IR" sz="2000" b="1" dirty="0" smtClean="0">
                <a:latin typeface="+mj-lt"/>
                <a:cs typeface="B Nazanin" pitchFamily="2" charset="-78"/>
              </a:rPr>
              <a:t> تعداد تراکنش هایی که رکورد های را پردازش می کنند</a:t>
            </a:r>
          </a:p>
          <a:p>
            <a:pPr algn="just" rtl="1">
              <a:lnSpc>
                <a:spcPct val="150000"/>
              </a:lnSpc>
            </a:pPr>
            <a:r>
              <a:rPr lang="en-US" sz="2000" b="1" dirty="0" smtClean="0">
                <a:latin typeface="+mj-lt"/>
                <a:cs typeface="B Nazanin" pitchFamily="2" charset="-78"/>
              </a:rPr>
              <a:t>= r+1</a:t>
            </a:r>
            <a:r>
              <a:rPr lang="fa-IR" sz="2000" b="1" dirty="0" smtClean="0">
                <a:latin typeface="+mj-lt"/>
                <a:cs typeface="B Nazanin" pitchFamily="2" charset="-78"/>
              </a:rPr>
              <a:t> تعداد عملیات در یک تراکنش</a:t>
            </a:r>
          </a:p>
          <a:p>
            <a:pPr algn="just" rtl="1">
              <a:lnSpc>
                <a:spcPct val="150000"/>
              </a:lnSpc>
            </a:pPr>
            <a:r>
              <a:rPr lang="fa-IR" sz="2000" b="1" dirty="0" smtClean="0">
                <a:latin typeface="+mj-lt"/>
                <a:cs typeface="B Nazanin" pitchFamily="2" charset="-78"/>
              </a:rPr>
              <a:t>براساس این احتمال اینکه تراکنش دچار بن بست شود ، چنین آمده است: </a:t>
            </a:r>
          </a:p>
          <a:p>
            <a:pPr algn="just" rtl="1">
              <a:lnSpc>
                <a:spcPct val="150000"/>
              </a:lnSpc>
            </a:pPr>
            <a:endParaRPr lang="fa-IR" sz="2400" b="1" dirty="0">
              <a:latin typeface="+mj-lt"/>
              <a:cs typeface="B Nazanin" pitchFamily="2" charset="-78"/>
            </a:endParaRPr>
          </a:p>
          <a:p>
            <a:pPr algn="just" rtl="1">
              <a:lnSpc>
                <a:spcPct val="150000"/>
              </a:lnSpc>
            </a:pPr>
            <a:endParaRPr lang="en-US"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چنانچه تمام تراکنش های همروند را در نظر بگیریم ، خواهیم داشت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45</a:t>
            </a:fld>
            <a:endParaRPr lang="en-US"/>
          </a:p>
        </p:txBody>
      </p:sp>
      <mc:AlternateContent xmlns:mc="http://schemas.openxmlformats.org/markup-compatibility/2006">
        <mc:Choice xmlns="" xmlns:a14="http://schemas.microsoft.com/office/drawing/2010/main" Requires="a14">
          <p:sp>
            <p:nvSpPr>
              <p:cNvPr id="3" name="TextBox 2"/>
              <p:cNvSpPr txBox="1"/>
              <p:nvPr/>
            </p:nvSpPr>
            <p:spPr>
              <a:xfrm>
                <a:off x="2042692" y="1797858"/>
                <a:ext cx="2112310" cy="7157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𝑷𝒘𝒂𝒊𝒕</m:t>
                      </m:r>
                      <m:r>
                        <a:rPr lang="en-US" sz="2000" b="1" i="1" smtClean="0">
                          <a:latin typeface="Cambria Math"/>
                        </a:rPr>
                        <m:t>(</m:t>
                      </m:r>
                      <m:r>
                        <a:rPr lang="en-US" sz="2000" b="1" i="1" smtClean="0">
                          <a:latin typeface="Cambria Math"/>
                        </a:rPr>
                        <m:t>𝑻</m:t>
                      </m:r>
                      <m:r>
                        <a:rPr lang="en-US" sz="2000" b="1" i="1" smtClean="0">
                          <a:latin typeface="Cambria Math"/>
                        </a:rPr>
                        <m:t>)≈</m:t>
                      </m:r>
                      <m:f>
                        <m:fPr>
                          <m:ctrlPr>
                            <a:rPr lang="en-US" sz="2000" b="1" i="1" smtClean="0">
                              <a:latin typeface="Cambria Math"/>
                              <a:ea typeface="Cambria Math"/>
                            </a:rPr>
                          </m:ctrlPr>
                        </m:fPr>
                        <m:num>
                          <m:sSup>
                            <m:sSupPr>
                              <m:ctrlPr>
                                <a:rPr lang="en-US" sz="2000" b="1" i="1" smtClean="0">
                                  <a:latin typeface="Cambria Math"/>
                                  <a:ea typeface="Cambria Math"/>
                                </a:rPr>
                              </m:ctrlPr>
                            </m:sSupPr>
                            <m:e>
                              <m:r>
                                <a:rPr lang="en-US" sz="2000" b="1" i="1" smtClean="0">
                                  <a:latin typeface="Cambria Math"/>
                                  <a:ea typeface="Cambria Math"/>
                                </a:rPr>
                                <m:t>𝒏𝒓</m:t>
                              </m:r>
                            </m:e>
                            <m:sup>
                              <m:r>
                                <a:rPr lang="en-US" sz="2000" b="1" i="1" smtClean="0">
                                  <a:latin typeface="Cambria Math"/>
                                  <a:ea typeface="Cambria Math"/>
                                </a:rPr>
                                <m:t>𝟐</m:t>
                              </m:r>
                            </m:sup>
                          </m:sSup>
                        </m:num>
                        <m:den>
                          <m:r>
                            <a:rPr lang="en-US" sz="2000" b="1" i="1" smtClean="0">
                              <a:latin typeface="Cambria Math"/>
                              <a:ea typeface="Cambria Math"/>
                            </a:rPr>
                            <m:t>𝟐</m:t>
                          </m:r>
                          <m:r>
                            <a:rPr lang="en-US" sz="2000" b="1" i="1" smtClean="0">
                              <a:latin typeface="Cambria Math"/>
                              <a:ea typeface="Cambria Math"/>
                            </a:rPr>
                            <m:t>𝑹</m:t>
                          </m:r>
                        </m:den>
                      </m:f>
                    </m:oMath>
                  </m:oMathPara>
                </a14:m>
                <a:endParaRPr lang="en-US" sz="2000" b="1" dirty="0"/>
              </a:p>
            </p:txBody>
          </p:sp>
        </mc:Choice>
        <mc:Fallback>
          <p:sp>
            <p:nvSpPr>
              <p:cNvPr id="3" name="TextBox 2"/>
              <p:cNvSpPr txBox="1">
                <a:spLocks noRot="1" noChangeAspect="1" noMove="1" noResize="1" noEditPoints="1" noAdjustHandles="1" noChangeArrowheads="1" noChangeShapeType="1" noTextEdit="1"/>
              </p:cNvSpPr>
              <p:nvPr/>
            </p:nvSpPr>
            <p:spPr>
              <a:xfrm>
                <a:off x="2042692" y="1797858"/>
                <a:ext cx="2112310" cy="71577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TextBox 3"/>
              <p:cNvSpPr txBox="1"/>
              <p:nvPr/>
            </p:nvSpPr>
            <p:spPr>
              <a:xfrm>
                <a:off x="2216223" y="4221088"/>
                <a:ext cx="2571801" cy="531749"/>
              </a:xfrm>
              <a:prstGeom prst="rect">
                <a:avLst/>
              </a:prstGeom>
              <a:noFill/>
            </p:spPr>
            <p:txBody>
              <a:bodyPr wrap="square" rtlCol="0">
                <a:spAutoFit/>
              </a:bodyPr>
              <a:lstStyle/>
              <a:p>
                <a:r>
                  <a:rPr lang="en-US" sz="2800" b="1" baseline="30000" dirty="0" smtClean="0"/>
                  <a:t>P</a:t>
                </a:r>
                <a14:m>
                  <m:oMath xmlns:m="http://schemas.openxmlformats.org/officeDocument/2006/math">
                    <m:r>
                      <a:rPr lang="en-US" b="0" i="1" smtClean="0">
                        <a:latin typeface="Cambria Math"/>
                      </a:rPr>
                      <m:t>𝐷𝑒𝑎𝑑𝑙𝑜𝑘</m:t>
                    </m:r>
                    <m:r>
                      <a:rPr lang="en-US" b="0" i="1" smtClean="0">
                        <a:latin typeface="Cambria Math"/>
                      </a:rPr>
                      <m:t> (</m:t>
                    </m:r>
                    <m:r>
                      <a:rPr lang="en-US" b="0" i="1" smtClean="0">
                        <a:latin typeface="Cambria Math"/>
                      </a:rPr>
                      <m:t>𝑇</m:t>
                    </m:r>
                    <m:r>
                      <a:rPr lang="en-US" b="0" i="1" smtClean="0">
                        <a:latin typeface="Cambria Math"/>
                      </a:rPr>
                      <m:t>)</m:t>
                    </m:r>
                    <m:r>
                      <a:rPr lang="en-US" b="1" i="1" smtClean="0">
                        <a:latin typeface="Cambria Math"/>
                      </a:rPr>
                      <m:t>≈</m:t>
                    </m:r>
                    <m:f>
                      <m:fPr>
                        <m:ctrlPr>
                          <a:rPr lang="en-US" b="1" i="1" smtClean="0">
                            <a:latin typeface="Cambria Math"/>
                            <a:ea typeface="Cambria Math"/>
                          </a:rPr>
                        </m:ctrlPr>
                      </m:fPr>
                      <m:num>
                        <m:sSup>
                          <m:sSupPr>
                            <m:ctrlPr>
                              <a:rPr lang="en-US" b="1" i="1" smtClean="0">
                                <a:latin typeface="Cambria Math"/>
                                <a:ea typeface="Cambria Math"/>
                              </a:rPr>
                            </m:ctrlPr>
                          </m:sSupPr>
                          <m:e>
                            <m:r>
                              <a:rPr lang="en-US" b="1" i="1" smtClean="0">
                                <a:latin typeface="Cambria Math"/>
                                <a:ea typeface="Cambria Math"/>
                              </a:rPr>
                              <m:t>𝒏𝒓</m:t>
                            </m:r>
                          </m:e>
                          <m:sup>
                            <m:r>
                              <a:rPr lang="en-US" b="1" i="1" smtClean="0">
                                <a:latin typeface="Cambria Math"/>
                                <a:ea typeface="Cambria Math"/>
                              </a:rPr>
                              <m:t>𝟒</m:t>
                            </m:r>
                          </m:sup>
                        </m:sSup>
                      </m:num>
                      <m:den>
                        <m:sSup>
                          <m:sSupPr>
                            <m:ctrlPr>
                              <a:rPr lang="en-US" b="1" i="1" smtClean="0">
                                <a:latin typeface="Cambria Math"/>
                                <a:ea typeface="Cambria Math"/>
                              </a:rPr>
                            </m:ctrlPr>
                          </m:sSupPr>
                          <m:e>
                            <m:r>
                              <a:rPr lang="en-US" b="1" i="1" smtClean="0">
                                <a:latin typeface="Cambria Math"/>
                                <a:ea typeface="Cambria Math"/>
                              </a:rPr>
                              <m:t>𝟒</m:t>
                            </m:r>
                            <m:r>
                              <a:rPr lang="en-US" b="1" i="1" smtClean="0">
                                <a:latin typeface="Cambria Math"/>
                                <a:ea typeface="Cambria Math"/>
                              </a:rPr>
                              <m:t>𝑹</m:t>
                            </m:r>
                          </m:e>
                          <m:sup>
                            <m:r>
                              <a:rPr lang="en-US" b="1" i="1" smtClean="0">
                                <a:latin typeface="Cambria Math"/>
                                <a:ea typeface="Cambria Math"/>
                              </a:rPr>
                              <m:t>𝟐</m:t>
                            </m:r>
                          </m:sup>
                        </m:sSup>
                      </m:den>
                    </m:f>
                  </m:oMath>
                </a14:m>
                <a:endParaRPr lang="en-US" sz="2000" b="1" dirty="0"/>
              </a:p>
            </p:txBody>
          </p:sp>
        </mc:Choice>
        <mc:Fallback>
          <p:sp>
            <p:nvSpPr>
              <p:cNvPr id="4" name="TextBox 3"/>
              <p:cNvSpPr txBox="1">
                <a:spLocks noRot="1" noChangeAspect="1" noMove="1" noResize="1" noEditPoints="1" noAdjustHandles="1" noChangeArrowheads="1" noChangeShapeType="1" noTextEdit="1"/>
              </p:cNvSpPr>
              <p:nvPr/>
            </p:nvSpPr>
            <p:spPr>
              <a:xfrm>
                <a:off x="2216223" y="4221088"/>
                <a:ext cx="2571801" cy="531749"/>
              </a:xfrm>
              <a:prstGeom prst="rect">
                <a:avLst/>
              </a:prstGeom>
              <a:blipFill rotWithShape="1">
                <a:blip r:embed="rId4"/>
                <a:stretch>
                  <a:fillRect l="-2138" t="-9091"/>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4" name="TextBox 23"/>
              <p:cNvSpPr txBox="1"/>
              <p:nvPr/>
            </p:nvSpPr>
            <p:spPr>
              <a:xfrm>
                <a:off x="2802030" y="5857143"/>
                <a:ext cx="2792046" cy="532390"/>
              </a:xfrm>
              <a:prstGeom prst="rect">
                <a:avLst/>
              </a:prstGeom>
              <a:noFill/>
            </p:spPr>
            <p:txBody>
              <a:bodyPr wrap="none" rtlCol="0">
                <a:spAutoFit/>
              </a:bodyPr>
              <a:lstStyle/>
              <a:p>
                <a:r>
                  <a:rPr lang="en-US" sz="2800" b="1" baseline="30000" dirty="0" smtClean="0"/>
                  <a:t>P</a:t>
                </a:r>
                <a14:m>
                  <m:oMath xmlns:m="http://schemas.openxmlformats.org/officeDocument/2006/math">
                    <m:r>
                      <a:rPr lang="en-US" b="0" i="1" smtClean="0">
                        <a:latin typeface="Cambria Math"/>
                      </a:rPr>
                      <m:t>𝐷𝑒𝑎𝑑𝑙𝑜𝑘</m:t>
                    </m:r>
                    <m:r>
                      <a:rPr lang="en-US" b="0" i="1" smtClean="0">
                        <a:latin typeface="Cambria Math"/>
                      </a:rPr>
                      <m:t> (</m:t>
                    </m:r>
                    <m:r>
                      <a:rPr lang="en-US" b="0" i="1" smtClean="0">
                        <a:latin typeface="Cambria Math"/>
                      </a:rPr>
                      <m:t>𝑎𝑛𝑦</m:t>
                    </m:r>
                    <m:r>
                      <a:rPr lang="en-US" b="0" i="1" smtClean="0">
                        <a:latin typeface="Cambria Math"/>
                      </a:rPr>
                      <m:t>  </m:t>
                    </m:r>
                    <m:r>
                      <a:rPr lang="en-US" b="0" i="1" smtClean="0">
                        <a:latin typeface="Cambria Math"/>
                      </a:rPr>
                      <m:t>𝑇</m:t>
                    </m:r>
                    <m:r>
                      <a:rPr lang="en-US" b="0" i="1" smtClean="0">
                        <a:latin typeface="Cambria Math"/>
                      </a:rPr>
                      <m:t>)</m:t>
                    </m:r>
                    <m:r>
                      <a:rPr lang="en-US" b="1" i="1" smtClean="0">
                        <a:latin typeface="Cambria Math"/>
                      </a:rPr>
                      <m:t>≈</m:t>
                    </m:r>
                    <m:f>
                      <m:fPr>
                        <m:ctrlPr>
                          <a:rPr lang="en-US" b="1" i="1" smtClean="0">
                            <a:latin typeface="Cambria Math"/>
                            <a:ea typeface="Cambria Math"/>
                          </a:rPr>
                        </m:ctrlPr>
                      </m:fPr>
                      <m:num>
                        <m:sSup>
                          <m:sSupPr>
                            <m:ctrlPr>
                              <a:rPr lang="en-US" b="1" i="1" smtClean="0">
                                <a:latin typeface="Cambria Math"/>
                                <a:ea typeface="Cambria Math"/>
                              </a:rPr>
                            </m:ctrlPr>
                          </m:sSupPr>
                          <m:e>
                            <m:sSup>
                              <m:sSupPr>
                                <m:ctrlPr>
                                  <a:rPr lang="en-US" b="1" i="1" smtClean="0">
                                    <a:latin typeface="Cambria Math"/>
                                    <a:ea typeface="Cambria Math"/>
                                  </a:rPr>
                                </m:ctrlPr>
                              </m:sSupPr>
                              <m:e>
                                <m:r>
                                  <a:rPr lang="en-US" b="1" i="1" smtClean="0">
                                    <a:latin typeface="Cambria Math"/>
                                    <a:ea typeface="Cambria Math"/>
                                  </a:rPr>
                                  <m:t>𝒏</m:t>
                                </m:r>
                              </m:e>
                              <m:sup>
                                <m:r>
                                  <a:rPr lang="en-US" b="1" i="1" smtClean="0">
                                    <a:latin typeface="Cambria Math"/>
                                    <a:ea typeface="Cambria Math"/>
                                  </a:rPr>
                                  <m:t>𝟐</m:t>
                                </m:r>
                              </m:sup>
                            </m:sSup>
                            <m:r>
                              <a:rPr lang="en-US" b="1" i="1" smtClean="0">
                                <a:latin typeface="Cambria Math"/>
                                <a:ea typeface="Cambria Math"/>
                              </a:rPr>
                              <m:t>𝒓</m:t>
                            </m:r>
                          </m:e>
                          <m:sup>
                            <m:r>
                              <a:rPr lang="en-US" b="1" i="1" smtClean="0">
                                <a:latin typeface="Cambria Math"/>
                                <a:ea typeface="Cambria Math"/>
                              </a:rPr>
                              <m:t>𝟒</m:t>
                            </m:r>
                          </m:sup>
                        </m:sSup>
                      </m:num>
                      <m:den>
                        <m:sSup>
                          <m:sSupPr>
                            <m:ctrlPr>
                              <a:rPr lang="en-US" b="1" i="1" smtClean="0">
                                <a:latin typeface="Cambria Math"/>
                                <a:ea typeface="Cambria Math"/>
                              </a:rPr>
                            </m:ctrlPr>
                          </m:sSupPr>
                          <m:e>
                            <m:r>
                              <a:rPr lang="en-US" b="1" i="1" smtClean="0">
                                <a:latin typeface="Cambria Math"/>
                                <a:ea typeface="Cambria Math"/>
                              </a:rPr>
                              <m:t>𝟒</m:t>
                            </m:r>
                            <m:r>
                              <a:rPr lang="en-US" b="1" i="1" smtClean="0">
                                <a:latin typeface="Cambria Math"/>
                                <a:ea typeface="Cambria Math"/>
                              </a:rPr>
                              <m:t>𝑹</m:t>
                            </m:r>
                          </m:e>
                          <m:sup>
                            <m:r>
                              <a:rPr lang="en-US" b="1" i="1" smtClean="0">
                                <a:latin typeface="Cambria Math"/>
                                <a:ea typeface="Cambria Math"/>
                              </a:rPr>
                              <m:t>𝟐</m:t>
                            </m:r>
                          </m:sup>
                        </m:sSup>
                      </m:den>
                    </m:f>
                  </m:oMath>
                </a14:m>
                <a:endParaRPr lang="en-US" sz="2000" b="1" dirty="0"/>
              </a:p>
            </p:txBody>
          </p:sp>
        </mc:Choice>
        <mc:Fallback>
          <p:sp>
            <p:nvSpPr>
              <p:cNvPr id="24" name="TextBox 23"/>
              <p:cNvSpPr txBox="1">
                <a:spLocks noRot="1" noChangeAspect="1" noMove="1" noResize="1" noEditPoints="1" noAdjustHandles="1" noChangeArrowheads="1" noChangeShapeType="1" noTextEdit="1"/>
              </p:cNvSpPr>
              <p:nvPr/>
            </p:nvSpPr>
            <p:spPr>
              <a:xfrm>
                <a:off x="2802030" y="5857143"/>
                <a:ext cx="2792046" cy="532390"/>
              </a:xfrm>
              <a:prstGeom prst="rect">
                <a:avLst/>
              </a:prstGeom>
              <a:blipFill rotWithShape="1">
                <a:blip r:embed="rId5"/>
                <a:stretch>
                  <a:fillRect l="-1965" t="-9195"/>
                </a:stretch>
              </a:blipFill>
            </p:spPr>
            <p:txBody>
              <a:bodyPr/>
              <a:lstStyle/>
              <a:p>
                <a:r>
                  <a:rPr lang="en-US">
                    <a:noFill/>
                  </a:rPr>
                  <a:t> </a:t>
                </a:r>
              </a:p>
            </p:txBody>
          </p:sp>
        </mc:Fallback>
      </mc:AlternateContent>
    </p:spTree>
    <p:extLst>
      <p:ext uri="{BB962C8B-B14F-4D97-AF65-F5344CB8AC3E}">
        <p14:creationId xmlns="" xmlns:p14="http://schemas.microsoft.com/office/powerpoint/2010/main" val="127545698"/>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68" y="116632"/>
            <a:ext cx="8138160" cy="6463308"/>
          </a:xfrm>
          <a:prstGeom prst="rect">
            <a:avLst/>
          </a:prstGeom>
          <a:noFill/>
        </p:spPr>
        <p:txBody>
          <a:bodyPr wrap="square" rtlCol="0">
            <a:spAutoFit/>
          </a:bodyPr>
          <a:lstStyle/>
          <a:p>
            <a:pPr algn="just" rtl="1">
              <a:lnSpc>
                <a:spcPct val="150000"/>
              </a:lnSpc>
            </a:pPr>
            <a:r>
              <a:rPr lang="fa-IR" sz="2800" b="1" dirty="0">
                <a:cs typeface="B Nazanin" pitchFamily="2" charset="-78"/>
              </a:rPr>
              <a:t>دو روش برای تشخیص یا کشف بن بست وجود دارد :</a:t>
            </a:r>
          </a:p>
          <a:p>
            <a:pPr algn="just" rtl="1">
              <a:lnSpc>
                <a:spcPct val="150000"/>
              </a:lnSpc>
            </a:pPr>
            <a:r>
              <a:rPr lang="fa-IR" sz="2400" b="1" dirty="0" smtClean="0">
                <a:latin typeface="+mj-lt"/>
                <a:cs typeface="B Nazanin" pitchFamily="2" charset="-78"/>
              </a:rPr>
              <a:t>1- روش مهلت زمانی : </a:t>
            </a:r>
            <a:r>
              <a:rPr lang="fa-IR" sz="2000" b="1" dirty="0" smtClean="0">
                <a:latin typeface="+mj-lt"/>
                <a:cs typeface="B Nazanin" pitchFamily="2" charset="-78"/>
              </a:rPr>
              <a:t>در این روش سیستم اقدام خاصی انجام نمی دهد . اگر تراکنش بیش از یک مهلت زمانی ، انتظار بکشد ، سیستم فرض می کند که دچار بن بست شده و آن را طرد می کند .</a:t>
            </a:r>
          </a:p>
          <a:p>
            <a:pPr algn="just" rtl="1">
              <a:lnSpc>
                <a:spcPct val="150000"/>
              </a:lnSpc>
            </a:pPr>
            <a:r>
              <a:rPr lang="fa-IR" sz="2000" b="1" dirty="0" smtClean="0">
                <a:latin typeface="+mj-lt"/>
                <a:cs typeface="B Nazanin" pitchFamily="2" charset="-78"/>
              </a:rPr>
              <a:t>این روش در سیستم های توزیع شده و نیز معماری سیستم پایگاهی بی اشتراک ، مناسب است اما عیب آن این است که تعیین مهلت زمانی دشوار است .</a:t>
            </a:r>
          </a:p>
          <a:p>
            <a:pPr algn="just" rtl="1">
              <a:lnSpc>
                <a:spcPct val="150000"/>
              </a:lnSpc>
            </a:pPr>
            <a:endParaRPr lang="fa-IR" sz="2000" b="1" dirty="0" smtClean="0">
              <a:latin typeface="+mj-lt"/>
              <a:cs typeface="B Nazanin" pitchFamily="2" charset="-78"/>
            </a:endParaRPr>
          </a:p>
          <a:p>
            <a:pPr algn="just" rtl="1">
              <a:lnSpc>
                <a:spcPct val="150000"/>
              </a:lnSpc>
            </a:pPr>
            <a:r>
              <a:rPr lang="fa-IR" sz="2400" b="1" dirty="0" smtClean="0">
                <a:latin typeface="+mj-lt"/>
                <a:cs typeface="B Nazanin" pitchFamily="2" charset="-78"/>
              </a:rPr>
              <a:t>2- روش بررسی متناوب در خواست های قفل گذاری : </a:t>
            </a:r>
            <a:r>
              <a:rPr lang="fa-IR" sz="2000" b="1" dirty="0" smtClean="0">
                <a:latin typeface="+mj-lt"/>
                <a:cs typeface="B Nazanin" pitchFamily="2" charset="-78"/>
              </a:rPr>
              <a:t>در این روش ، سیستم بطور متناوب ، در خواست قفل گذاری را به منظور تشخیص پدیده بن بست بررسی می کند و در واقع تست وجود بن بست را متناوباً انجام می دهد . سیستم برای این منظور ، گراف انتظار را به صورت زیر تشکیل می دهد :</a:t>
            </a:r>
          </a:p>
          <a:p>
            <a:pPr algn="just" rtl="1">
              <a:lnSpc>
                <a:spcPct val="150000"/>
              </a:lnSpc>
            </a:pPr>
            <a:r>
              <a:rPr lang="fa-IR" sz="2000" b="1" dirty="0" smtClean="0">
                <a:latin typeface="+mj-lt"/>
                <a:cs typeface="B Nazanin" pitchFamily="2" charset="-78"/>
              </a:rPr>
              <a:t>اگر </a:t>
            </a:r>
            <a:r>
              <a:rPr lang="en-US" sz="2000" b="1" dirty="0" smtClean="0">
                <a:latin typeface="+mj-lt"/>
                <a:cs typeface="B Nazanin" pitchFamily="2" charset="-78"/>
              </a:rPr>
              <a:t>Ti</a:t>
            </a:r>
            <a:r>
              <a:rPr lang="fa-IR" sz="2000" b="1" dirty="0" smtClean="0">
                <a:latin typeface="+mj-lt"/>
                <a:cs typeface="B Nazanin" pitchFamily="2" charset="-78"/>
              </a:rPr>
              <a:t> منتظر قفل گذاری روی داده ای باشدکه</a:t>
            </a:r>
            <a:r>
              <a:rPr lang="en-US" sz="2000" b="1" dirty="0" err="1" smtClean="0">
                <a:latin typeface="+mj-lt"/>
                <a:cs typeface="B Nazanin" pitchFamily="2" charset="-78"/>
              </a:rPr>
              <a:t>Tj</a:t>
            </a:r>
            <a:r>
              <a:rPr lang="fa-IR" sz="2000" b="1" dirty="0" smtClean="0">
                <a:latin typeface="+mj-lt"/>
                <a:cs typeface="B Nazanin" pitchFamily="2" charset="-78"/>
              </a:rPr>
              <a:t>روی آن قفل دارد، ازراس </a:t>
            </a:r>
            <a:r>
              <a:rPr lang="en-US" sz="2000" b="1" dirty="0" smtClean="0">
                <a:latin typeface="+mj-lt"/>
                <a:cs typeface="B Nazanin" pitchFamily="2" charset="-78"/>
              </a:rPr>
              <a:t>Ti</a:t>
            </a:r>
            <a:r>
              <a:rPr lang="fa-IR" sz="2000" b="1" dirty="0" smtClean="0">
                <a:latin typeface="+mj-lt"/>
                <a:cs typeface="B Nazanin" pitchFamily="2" charset="-78"/>
              </a:rPr>
              <a:t> یک یال به راس </a:t>
            </a:r>
            <a:r>
              <a:rPr lang="en-US" sz="2000" b="1" dirty="0" err="1" smtClean="0">
                <a:latin typeface="+mj-lt"/>
                <a:cs typeface="B Nazanin" pitchFamily="2" charset="-78"/>
              </a:rPr>
              <a:t>Tj</a:t>
            </a:r>
            <a:r>
              <a:rPr lang="fa-IR" sz="2000" b="1" dirty="0" smtClean="0">
                <a:latin typeface="+mj-lt"/>
                <a:cs typeface="B Nazanin" pitchFamily="2" charset="-78"/>
              </a:rPr>
              <a:t> ایجاد می شود . 		</a:t>
            </a:r>
            <a:r>
              <a:rPr lang="en-US" sz="2000" b="1" dirty="0" err="1" smtClean="0">
                <a:latin typeface="+mj-lt"/>
                <a:cs typeface="B Nazanin" pitchFamily="2" charset="-78"/>
              </a:rPr>
              <a:t>Tj</a:t>
            </a:r>
            <a:r>
              <a:rPr lang="en-US" sz="2000" b="1" dirty="0" smtClean="0">
                <a:latin typeface="+mj-lt"/>
                <a:cs typeface="B Nazanin" pitchFamily="2" charset="-78"/>
              </a:rPr>
              <a:t>	Ti</a:t>
            </a:r>
            <a:endParaRPr lang="fa-IR" sz="2000" b="1" dirty="0" smtClean="0">
              <a:latin typeface="+mj-lt"/>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46</a:t>
            </a:fld>
            <a:endParaRPr lang="en-US"/>
          </a:p>
        </p:txBody>
      </p:sp>
      <p:cxnSp>
        <p:nvCxnSpPr>
          <p:cNvPr id="7" name="Straight Arrow Connector 6"/>
          <p:cNvCxnSpPr/>
          <p:nvPr/>
        </p:nvCxnSpPr>
        <p:spPr>
          <a:xfrm>
            <a:off x="3779912" y="6309320"/>
            <a:ext cx="4320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08131346"/>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485" y="188640"/>
            <a:ext cx="7245898" cy="4093428"/>
          </a:xfrm>
          <a:prstGeom prst="rect">
            <a:avLst/>
          </a:prstGeom>
          <a:noFill/>
        </p:spPr>
        <p:txBody>
          <a:bodyPr wrap="square" rtlCol="0">
            <a:spAutoFit/>
          </a:bodyPr>
          <a:lstStyle/>
          <a:p>
            <a:pPr algn="just" rtl="1"/>
            <a:r>
              <a:rPr lang="fa-IR" sz="2000" b="1" dirty="0" smtClean="0">
                <a:latin typeface="+mj-lt"/>
                <a:cs typeface="B Nazanin" pitchFamily="2" charset="-78"/>
              </a:rPr>
              <a:t>اگر برای گرافی که به این ترتیب ساخته شده دور وجود داشته باشد پدیده بن بست پیش آمده و سیستم باید یکی از تراکنش ها را قربانی (طرد) کند تا بن بست شکسته شود . </a:t>
            </a:r>
          </a:p>
          <a:p>
            <a:pPr algn="just" rtl="1"/>
            <a:endParaRPr lang="fa-IR" sz="2000" b="1" dirty="0" smtClean="0">
              <a:latin typeface="+mj-lt"/>
              <a:cs typeface="B Nazanin" pitchFamily="2" charset="-78"/>
            </a:endParaRPr>
          </a:p>
          <a:p>
            <a:pPr algn="just" rtl="1"/>
            <a:r>
              <a:rPr lang="fa-IR" sz="2000" b="1" dirty="0" smtClean="0">
                <a:latin typeface="+mj-lt"/>
                <a:cs typeface="B Nazanin" pitchFamily="2" charset="-78"/>
              </a:rPr>
              <a:t>ضوابطی وجود دارد که کدام تراکنش باید قربانی شود :</a:t>
            </a:r>
          </a:p>
          <a:p>
            <a:pPr algn="just" rtl="1"/>
            <a:r>
              <a:rPr lang="fa-IR" sz="2000" b="1" dirty="0" smtClean="0">
                <a:latin typeface="+mj-lt"/>
                <a:cs typeface="B Nazanin" pitchFamily="2" charset="-78"/>
              </a:rPr>
              <a:t>1- تعداد قفل ها </a:t>
            </a:r>
          </a:p>
          <a:p>
            <a:pPr algn="just" rtl="1"/>
            <a:r>
              <a:rPr lang="fa-IR" sz="2000" b="1" dirty="0" smtClean="0">
                <a:latin typeface="+mj-lt"/>
                <a:cs typeface="B Nazanin" pitchFamily="2" charset="-78"/>
              </a:rPr>
              <a:t>2- کمتر بودن عملیات </a:t>
            </a:r>
          </a:p>
          <a:p>
            <a:pPr algn="just" rtl="1"/>
            <a:r>
              <a:rPr lang="fa-IR" sz="2000" b="1" dirty="0" smtClean="0">
                <a:latin typeface="+mj-lt"/>
                <a:cs typeface="B Nazanin" pitchFamily="2" charset="-78"/>
              </a:rPr>
              <a:t>3- زمان باقیمانده برای اتمام تراکنش</a:t>
            </a:r>
          </a:p>
          <a:p>
            <a:pPr algn="just" rtl="1"/>
            <a:endParaRPr lang="fa-IR" sz="2000" b="1" dirty="0" smtClean="0">
              <a:latin typeface="+mj-lt"/>
              <a:cs typeface="B Nazanin" pitchFamily="2" charset="-78"/>
            </a:endParaRPr>
          </a:p>
          <a:p>
            <a:pPr algn="just" rtl="1"/>
            <a:r>
              <a:rPr lang="fa-IR" sz="2000" b="1" dirty="0" smtClean="0">
                <a:latin typeface="+mj-lt"/>
                <a:cs typeface="B Nazanin" pitchFamily="2" charset="-78"/>
              </a:rPr>
              <a:t>برای تشخیص وجود دور در گراف انتظار ، می توان از روش ماتریس انتظار استفاده کرد .</a:t>
            </a:r>
          </a:p>
          <a:p>
            <a:pPr algn="just" rtl="1"/>
            <a:r>
              <a:rPr lang="fa-IR" sz="2000" b="1" dirty="0" smtClean="0">
                <a:latin typeface="+mj-lt"/>
                <a:cs typeface="B Nazanin" pitchFamily="2" charset="-78"/>
              </a:rPr>
              <a:t>مثال ) تراکنش </a:t>
            </a:r>
            <a:r>
              <a:rPr lang="en-US" sz="2000" b="1" dirty="0" smtClean="0">
                <a:latin typeface="+mj-lt"/>
                <a:cs typeface="B Nazanin" pitchFamily="2" charset="-78"/>
              </a:rPr>
              <a:t>T</a:t>
            </a:r>
            <a:r>
              <a:rPr lang="en-US" sz="2000" b="1" baseline="-25000" dirty="0" smtClean="0">
                <a:latin typeface="+mj-lt"/>
                <a:cs typeface="B Nazanin" pitchFamily="2" charset="-78"/>
              </a:rPr>
              <a:t>1</a:t>
            </a:r>
            <a:r>
              <a:rPr lang="fa-IR" sz="2000" b="1" dirty="0" smtClean="0">
                <a:latin typeface="+mj-lt"/>
                <a:cs typeface="B Nazanin" pitchFamily="2" charset="-78"/>
              </a:rPr>
              <a:t> و </a:t>
            </a:r>
            <a:r>
              <a:rPr lang="en-US" sz="2000" b="1" dirty="0" smtClean="0">
                <a:latin typeface="+mj-lt"/>
                <a:cs typeface="B Nazanin" pitchFamily="2" charset="-78"/>
              </a:rPr>
              <a:t>T</a:t>
            </a:r>
            <a:r>
              <a:rPr lang="en-US" sz="2000" b="1" baseline="-25000" dirty="0" smtClean="0">
                <a:latin typeface="+mj-lt"/>
                <a:cs typeface="B Nazanin" pitchFamily="2" charset="-78"/>
              </a:rPr>
              <a:t>2</a:t>
            </a:r>
            <a:r>
              <a:rPr lang="fa-IR" sz="2000" b="1" dirty="0" smtClean="0">
                <a:latin typeface="+mj-lt"/>
                <a:cs typeface="B Nazanin" pitchFamily="2" charset="-78"/>
              </a:rPr>
              <a:t> و </a:t>
            </a:r>
            <a:r>
              <a:rPr lang="en-US" sz="2000" b="1" dirty="0" smtClean="0">
                <a:latin typeface="+mj-lt"/>
                <a:cs typeface="B Nazanin" pitchFamily="2" charset="-78"/>
              </a:rPr>
              <a:t>T</a:t>
            </a:r>
            <a:r>
              <a:rPr lang="en-US" sz="2000" b="1" baseline="-25000" dirty="0" smtClean="0">
                <a:latin typeface="+mj-lt"/>
                <a:cs typeface="B Nazanin" pitchFamily="2" charset="-78"/>
              </a:rPr>
              <a:t>3</a:t>
            </a:r>
            <a:r>
              <a:rPr lang="fa-IR" sz="2000" b="1" dirty="0" smtClean="0">
                <a:latin typeface="+mj-lt"/>
                <a:cs typeface="B Nazanin" pitchFamily="2" charset="-78"/>
              </a:rPr>
              <a:t> و </a:t>
            </a:r>
            <a:r>
              <a:rPr lang="en-US" sz="2000" b="1" dirty="0" smtClean="0">
                <a:latin typeface="+mj-lt"/>
                <a:cs typeface="B Nazanin" pitchFamily="2" charset="-78"/>
              </a:rPr>
              <a:t>T</a:t>
            </a:r>
            <a:r>
              <a:rPr lang="en-US" sz="2000" b="1" baseline="-25000" dirty="0" smtClean="0">
                <a:latin typeface="+mj-lt"/>
                <a:cs typeface="B Nazanin" pitchFamily="2" charset="-78"/>
              </a:rPr>
              <a:t>4</a:t>
            </a:r>
            <a:r>
              <a:rPr lang="fa-IR" sz="2000" b="1" dirty="0" smtClean="0">
                <a:latin typeface="+mj-lt"/>
                <a:cs typeface="B Nazanin" pitchFamily="2" charset="-78"/>
              </a:rPr>
              <a:t> و </a:t>
            </a:r>
            <a:r>
              <a:rPr lang="en-US" sz="2000" b="1" dirty="0" smtClean="0">
                <a:latin typeface="+mj-lt"/>
                <a:cs typeface="B Nazanin" pitchFamily="2" charset="-78"/>
              </a:rPr>
              <a:t>T</a:t>
            </a:r>
            <a:r>
              <a:rPr lang="en-US" sz="2000" b="1" baseline="-25000" dirty="0" smtClean="0">
                <a:latin typeface="+mj-lt"/>
                <a:cs typeface="B Nazanin" pitchFamily="2" charset="-78"/>
              </a:rPr>
              <a:t>5</a:t>
            </a:r>
            <a:r>
              <a:rPr lang="fa-IR" sz="2000" b="1" dirty="0" smtClean="0">
                <a:latin typeface="+mj-lt"/>
                <a:cs typeface="B Nazanin" pitchFamily="2" charset="-78"/>
              </a:rPr>
              <a:t> را در نظر می گیریم فرض می کنیم که گراف انتظار چنین باشد </a:t>
            </a:r>
            <a:r>
              <a:rPr lang="en-US" sz="2000" b="1" dirty="0">
                <a:latin typeface="+mj-lt"/>
                <a:cs typeface="B Nazanin" pitchFamily="2" charset="-78"/>
              </a:rPr>
              <a:t>:</a:t>
            </a:r>
            <a:endParaRPr lang="fa-IR" sz="2000" b="1" dirty="0" smtClean="0">
              <a:latin typeface="+mj-lt"/>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47</a:t>
            </a:fld>
            <a:endParaRPr lang="en-US"/>
          </a:p>
        </p:txBody>
      </p:sp>
      <p:sp>
        <p:nvSpPr>
          <p:cNvPr id="3" name="Rounded Rectangle 2"/>
          <p:cNvSpPr/>
          <p:nvPr/>
        </p:nvSpPr>
        <p:spPr>
          <a:xfrm>
            <a:off x="1619673" y="4282068"/>
            <a:ext cx="5688632" cy="2575931"/>
          </a:xfrm>
          <a:prstGeom prst="round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07115832"/>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EA0A30FA-A0CA-4B61-8723-22B167EF6B0A}" type="slidenum">
              <a:rPr lang="en-US" smtClean="0"/>
              <a:pPr/>
              <a:t>48</a:t>
            </a:fld>
            <a:endParaRPr lang="en-US"/>
          </a:p>
        </p:txBody>
      </p:sp>
      <p:sp>
        <p:nvSpPr>
          <p:cNvPr id="3" name="Rounded Rectangle 2"/>
          <p:cNvSpPr/>
          <p:nvPr/>
        </p:nvSpPr>
        <p:spPr>
          <a:xfrm>
            <a:off x="107504" y="476672"/>
            <a:ext cx="3096344" cy="2160240"/>
          </a:xfrm>
          <a:prstGeom prst="round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03848" y="85533"/>
            <a:ext cx="5661722" cy="3312368"/>
          </a:xfrm>
          <a:prstGeom prst="round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602552" y="3501008"/>
            <a:ext cx="6217920" cy="3312368"/>
          </a:xfrm>
          <a:prstGeom prst="roundRect">
            <a:avLst>
              <a:gd name="adj" fmla="val 0"/>
            </a:avLst>
          </a:prstGeom>
          <a:blipFill dpi="0" rotWithShape="1">
            <a:blip r:embed="rId5">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00620147"/>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920" y="116632"/>
            <a:ext cx="8136904" cy="6463308"/>
          </a:xfrm>
          <a:prstGeom prst="rect">
            <a:avLst/>
          </a:prstGeom>
          <a:noFill/>
        </p:spPr>
        <p:txBody>
          <a:bodyPr wrap="square" rtlCol="0">
            <a:spAutoFit/>
          </a:bodyPr>
          <a:lstStyle/>
          <a:p>
            <a:pPr algn="just" rtl="1">
              <a:lnSpc>
                <a:spcPct val="150000"/>
              </a:lnSpc>
            </a:pPr>
            <a:r>
              <a:rPr lang="fa-IR" sz="2800" b="1" dirty="0">
                <a:cs typeface="B Nazanin" pitchFamily="2" charset="-78"/>
              </a:rPr>
              <a:t>تکنیک زمانمهر ( برای کنترل همروندی )</a:t>
            </a:r>
          </a:p>
          <a:p>
            <a:pPr marL="342900" indent="-342900" algn="just" rtl="1">
              <a:lnSpc>
                <a:spcPct val="150000"/>
              </a:lnSpc>
              <a:buFontTx/>
              <a:buChar char="-"/>
            </a:pPr>
            <a:r>
              <a:rPr lang="fa-IR" sz="2000" b="1" dirty="0" smtClean="0">
                <a:latin typeface="+mj-lt"/>
                <a:cs typeface="B Nazanin" pitchFamily="2" charset="-78"/>
              </a:rPr>
              <a:t>این تکنیک جز تکنیک های خوشبینانه است و در محیط هایی که احتمال بروز تعارض ضعیف باشد مناسب اند .</a:t>
            </a:r>
          </a:p>
          <a:p>
            <a:pPr marL="342900" indent="-342900" algn="just" rtl="1">
              <a:lnSpc>
                <a:spcPct val="150000"/>
              </a:lnSpc>
              <a:buFontTx/>
              <a:buChar char="-"/>
            </a:pPr>
            <a:r>
              <a:rPr lang="fa-IR" sz="2000" b="1" dirty="0" smtClean="0">
                <a:latin typeface="+mj-lt"/>
                <a:cs typeface="B Nazanin" pitchFamily="2" charset="-78"/>
              </a:rPr>
              <a:t>در این تکنیک هر تراکنش یک زمانمهر دارد : </a:t>
            </a:r>
            <a:r>
              <a:rPr lang="en-US" sz="2000" b="1" dirty="0" smtClean="0">
                <a:latin typeface="+mj-lt"/>
                <a:cs typeface="B Nazanin" pitchFamily="2" charset="-78"/>
              </a:rPr>
              <a:t>TS(T)</a:t>
            </a:r>
            <a:r>
              <a:rPr lang="fa-IR" sz="2000" b="1" dirty="0" smtClean="0">
                <a:latin typeface="+mj-lt"/>
                <a:cs typeface="B Nazanin" pitchFamily="2" charset="-78"/>
              </a:rPr>
              <a:t>، بعلاوه به هر فقره داده</a:t>
            </a:r>
            <a:r>
              <a:rPr lang="en-US" sz="2000" b="1" dirty="0" smtClean="0">
                <a:latin typeface="+mj-lt"/>
                <a:cs typeface="B Nazanin" pitchFamily="2" charset="-78"/>
              </a:rPr>
              <a:t>D</a:t>
            </a:r>
            <a:r>
              <a:rPr lang="fa-IR" sz="2000" b="1" dirty="0" smtClean="0">
                <a:latin typeface="+mj-lt"/>
                <a:cs typeface="B Nazanin" pitchFamily="2" charset="-78"/>
              </a:rPr>
              <a:t>، دو زمانمهر داده می شود :</a:t>
            </a:r>
          </a:p>
          <a:p>
            <a:pPr marL="342900" indent="-342900" algn="just" rtl="1">
              <a:lnSpc>
                <a:spcPct val="150000"/>
              </a:lnSpc>
              <a:buFont typeface="Arial" charset="0"/>
              <a:buChar char="•"/>
            </a:pPr>
            <a:r>
              <a:rPr lang="fa-IR" sz="2000" b="1" dirty="0" smtClean="0">
                <a:latin typeface="+mj-lt"/>
                <a:cs typeface="B Nazanin" pitchFamily="2" charset="-78"/>
              </a:rPr>
              <a:t>زمانمهر خواندن </a:t>
            </a:r>
            <a:r>
              <a:rPr lang="en-US" sz="2000" b="1" dirty="0" smtClean="0">
                <a:latin typeface="+mj-lt"/>
                <a:cs typeface="B Nazanin" pitchFamily="2" charset="-78"/>
              </a:rPr>
              <a:t>R-TS(D)</a:t>
            </a:r>
          </a:p>
          <a:p>
            <a:pPr marL="342900" indent="-342900" algn="just" rtl="1">
              <a:lnSpc>
                <a:spcPct val="150000"/>
              </a:lnSpc>
              <a:buFont typeface="Arial" charset="0"/>
              <a:buChar char="•"/>
            </a:pPr>
            <a:r>
              <a:rPr lang="fa-IR" sz="2000" b="1" dirty="0" smtClean="0">
                <a:latin typeface="+mj-lt"/>
                <a:cs typeface="B Nazanin" pitchFamily="2" charset="-78"/>
              </a:rPr>
              <a:t>زمانمهر نوشتن </a:t>
            </a:r>
            <a:r>
              <a:rPr lang="en-US" sz="2000" b="1" dirty="0" smtClean="0">
                <a:latin typeface="+mj-lt"/>
                <a:cs typeface="B Nazanin" pitchFamily="2" charset="-78"/>
              </a:rPr>
              <a:t>W-TS(D)</a:t>
            </a:r>
            <a:endParaRPr lang="fa-IR" sz="2000" b="1" dirty="0" smtClean="0">
              <a:latin typeface="+mj-lt"/>
              <a:cs typeface="B Nazanin" pitchFamily="2" charset="-78"/>
            </a:endParaRPr>
          </a:p>
          <a:p>
            <a:pPr algn="just" rtl="1">
              <a:lnSpc>
                <a:spcPct val="150000"/>
              </a:lnSpc>
            </a:pPr>
            <a:r>
              <a:rPr lang="fa-IR" sz="2400" b="1" dirty="0" smtClean="0">
                <a:latin typeface="+mj-lt"/>
                <a:cs typeface="B Nazanin" pitchFamily="2" charset="-78"/>
              </a:rPr>
              <a:t>زمانمهر خواندن : </a:t>
            </a:r>
            <a:r>
              <a:rPr lang="fa-IR" sz="2000" b="1" dirty="0" smtClean="0">
                <a:latin typeface="+mj-lt"/>
                <a:cs typeface="B Nazanin" pitchFamily="2" charset="-78"/>
              </a:rPr>
              <a:t>بزرگترین زمانمهر از بین زمانمهر تراکنش هایی است که مقدار </a:t>
            </a:r>
            <a:r>
              <a:rPr lang="en-US" sz="2000" b="1" dirty="0" smtClean="0">
                <a:latin typeface="+mj-lt"/>
                <a:cs typeface="B Nazanin" pitchFamily="2" charset="-78"/>
              </a:rPr>
              <a:t>D</a:t>
            </a:r>
            <a:r>
              <a:rPr lang="fa-IR" sz="2000" b="1" dirty="0" smtClean="0">
                <a:latin typeface="+mj-lt"/>
                <a:cs typeface="B Nazanin" pitchFamily="2" charset="-78"/>
              </a:rPr>
              <a:t> را با موفقیت خوانده باشد پس این زمانمهر ، زمانمهر آخرین تراکنش است که </a:t>
            </a:r>
            <a:r>
              <a:rPr lang="en-US" sz="2000" b="1" dirty="0" smtClean="0">
                <a:latin typeface="+mj-lt"/>
                <a:cs typeface="B Nazanin" pitchFamily="2" charset="-78"/>
              </a:rPr>
              <a:t>D</a:t>
            </a:r>
            <a:r>
              <a:rPr lang="fa-IR" sz="2000" b="1" dirty="0" smtClean="0">
                <a:latin typeface="+mj-lt"/>
                <a:cs typeface="B Nazanin" pitchFamily="2" charset="-78"/>
              </a:rPr>
              <a:t> را خوانده است.</a:t>
            </a:r>
          </a:p>
          <a:p>
            <a:pPr algn="just" rtl="1">
              <a:lnSpc>
                <a:spcPct val="150000"/>
              </a:lnSpc>
            </a:pPr>
            <a:endParaRPr lang="fa-IR" sz="2000" b="1" dirty="0" smtClean="0">
              <a:latin typeface="+mj-lt"/>
              <a:cs typeface="B Nazanin" pitchFamily="2" charset="-78"/>
            </a:endParaRPr>
          </a:p>
          <a:p>
            <a:pPr algn="just" rtl="1">
              <a:lnSpc>
                <a:spcPct val="150000"/>
              </a:lnSpc>
            </a:pPr>
            <a:r>
              <a:rPr lang="fa-IR" sz="2400" b="1" dirty="0" smtClean="0">
                <a:latin typeface="+mj-lt"/>
                <a:cs typeface="B Nazanin" pitchFamily="2" charset="-78"/>
              </a:rPr>
              <a:t>زمانمهر نوشتن : </a:t>
            </a:r>
            <a:r>
              <a:rPr lang="fa-IR" sz="2000" b="1" dirty="0" smtClean="0">
                <a:latin typeface="+mj-lt"/>
                <a:cs typeface="B Nazanin" pitchFamily="2" charset="-78"/>
              </a:rPr>
              <a:t>بزرگترین زمانمهر از بین زمانمهر تراکنش هایی است که مقداری را برای </a:t>
            </a:r>
            <a:r>
              <a:rPr lang="en-US" sz="2000" b="1" dirty="0" smtClean="0">
                <a:latin typeface="+mj-lt"/>
                <a:cs typeface="B Nazanin" pitchFamily="2" charset="-78"/>
              </a:rPr>
              <a:t>D</a:t>
            </a:r>
            <a:r>
              <a:rPr lang="fa-IR" sz="2000" b="1" dirty="0" smtClean="0">
                <a:latin typeface="+mj-lt"/>
                <a:cs typeface="B Nazanin" pitchFamily="2" charset="-78"/>
              </a:rPr>
              <a:t> با موفقیت نوشته باشد پس این زمانمهر آخرین تراکنش است که مقداری را برای </a:t>
            </a:r>
            <a:r>
              <a:rPr lang="en-US" sz="2000" b="1" dirty="0" smtClean="0">
                <a:latin typeface="+mj-lt"/>
                <a:cs typeface="B Nazanin" pitchFamily="2" charset="-78"/>
              </a:rPr>
              <a:t>D</a:t>
            </a:r>
            <a:r>
              <a:rPr lang="fa-IR" sz="2000" b="1" dirty="0" smtClean="0">
                <a:latin typeface="+mj-lt"/>
                <a:cs typeface="B Nazanin" pitchFamily="2" charset="-78"/>
              </a:rPr>
              <a:t> نوشته است.</a:t>
            </a:r>
            <a:endParaRPr lang="en-US" sz="2000" b="1" dirty="0">
              <a:latin typeface="+mj-lt"/>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49</a:t>
            </a:fld>
            <a:endParaRPr lang="en-US"/>
          </a:p>
        </p:txBody>
      </p:sp>
    </p:spTree>
    <p:extLst>
      <p:ext uri="{BB962C8B-B14F-4D97-AF65-F5344CB8AC3E}">
        <p14:creationId xmlns="" xmlns:p14="http://schemas.microsoft.com/office/powerpoint/2010/main" val="7306880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36712"/>
            <a:ext cx="7774632" cy="4401205"/>
          </a:xfrm>
          <a:prstGeom prst="rect">
            <a:avLst/>
          </a:prstGeom>
          <a:noFill/>
        </p:spPr>
        <p:txBody>
          <a:bodyPr wrap="square" rtlCol="1">
            <a:spAutoFit/>
          </a:bodyPr>
          <a:lstStyle/>
          <a:p>
            <a:r>
              <a:rPr lang="fa-IR" sz="2800" b="1" dirty="0">
                <a:cs typeface="B Nazanin" pitchFamily="2" charset="-78"/>
              </a:rPr>
              <a:t>مزایا و معایب کوچک و بزرگ بودن اندازه واحد قفل شدنی </a:t>
            </a:r>
            <a:r>
              <a:rPr lang="fa-IR" sz="2800" b="1" dirty="0" smtClean="0">
                <a:cs typeface="B Nazanin" pitchFamily="2" charset="-78"/>
              </a:rPr>
              <a:t>: </a:t>
            </a:r>
          </a:p>
          <a:p>
            <a:endParaRPr lang="en-US" b="1" dirty="0">
              <a:cs typeface="B Nazanin" pitchFamily="2" charset="-78"/>
            </a:endParaRPr>
          </a:p>
          <a:p>
            <a:r>
              <a:rPr lang="fa-IR" b="1" dirty="0">
                <a:cs typeface="B Nazanin" pitchFamily="2" charset="-78"/>
              </a:rPr>
              <a:t>فاکتور </a:t>
            </a:r>
            <a:r>
              <a:rPr lang="en-US" b="1" dirty="0" smtClean="0">
                <a:cs typeface="B Nazanin" pitchFamily="2" charset="-78"/>
              </a:rPr>
              <a:t>			</a:t>
            </a:r>
            <a:r>
              <a:rPr lang="fa-IR" b="1" dirty="0" smtClean="0">
                <a:cs typeface="B Nazanin" pitchFamily="2" charset="-78"/>
              </a:rPr>
              <a:t>بزرگ </a:t>
            </a:r>
            <a:r>
              <a:rPr lang="en-US" b="1" dirty="0" smtClean="0">
                <a:cs typeface="B Nazanin" pitchFamily="2" charset="-78"/>
              </a:rPr>
              <a:t>		</a:t>
            </a:r>
            <a:r>
              <a:rPr lang="fa-IR" b="1" dirty="0" smtClean="0">
                <a:cs typeface="B Nazanin" pitchFamily="2" charset="-78"/>
              </a:rPr>
              <a:t>کوچک </a:t>
            </a:r>
          </a:p>
          <a:p>
            <a:endParaRPr lang="fa-IR" b="1" dirty="0">
              <a:cs typeface="B Nazanin" pitchFamily="2" charset="-78"/>
            </a:endParaRPr>
          </a:p>
          <a:p>
            <a:r>
              <a:rPr lang="fa-IR" b="1" dirty="0" smtClean="0">
                <a:cs typeface="B Nazanin" pitchFamily="2" charset="-78"/>
              </a:rPr>
              <a:t>تعداد </a:t>
            </a:r>
            <a:r>
              <a:rPr lang="fa-IR" b="1" dirty="0">
                <a:cs typeface="B Nazanin" pitchFamily="2" charset="-78"/>
              </a:rPr>
              <a:t>واحد قفل شدنی	</a:t>
            </a:r>
            <a:r>
              <a:rPr lang="fa-IR" b="1" dirty="0" smtClean="0">
                <a:cs typeface="B Nazanin" pitchFamily="2" charset="-78"/>
              </a:rPr>
              <a:t>    </a:t>
            </a:r>
            <a:r>
              <a:rPr lang="en-US" b="1" dirty="0" smtClean="0">
                <a:cs typeface="B Nazanin" pitchFamily="2" charset="-78"/>
              </a:rPr>
              <a:t>	</a:t>
            </a:r>
            <a:r>
              <a:rPr lang="fa-IR" b="1" dirty="0" smtClean="0">
                <a:cs typeface="B Nazanin" pitchFamily="2" charset="-78"/>
              </a:rPr>
              <a:t>  </a:t>
            </a:r>
            <a:r>
              <a:rPr lang="fa-IR" b="1" dirty="0">
                <a:cs typeface="B Nazanin" pitchFamily="2" charset="-78"/>
              </a:rPr>
              <a:t>کم        </a:t>
            </a:r>
            <a:r>
              <a:rPr lang="en-US" b="1" dirty="0" smtClean="0">
                <a:cs typeface="B Nazanin" pitchFamily="2" charset="-78"/>
              </a:rPr>
              <a:t>		 </a:t>
            </a:r>
            <a:r>
              <a:rPr lang="fa-IR" b="1" dirty="0" smtClean="0">
                <a:cs typeface="B Nazanin" pitchFamily="2" charset="-78"/>
              </a:rPr>
              <a:t>زیاد</a:t>
            </a:r>
          </a:p>
          <a:p>
            <a:endParaRPr lang="en-US" b="1" dirty="0">
              <a:cs typeface="B Nazanin" pitchFamily="2" charset="-78"/>
            </a:endParaRPr>
          </a:p>
          <a:p>
            <a:r>
              <a:rPr lang="fa-IR" b="1" dirty="0">
                <a:cs typeface="B Nazanin" pitchFamily="2" charset="-78"/>
              </a:rPr>
              <a:t>سربار سیستم 	</a:t>
            </a:r>
            <a:r>
              <a:rPr lang="fa-IR" b="1" dirty="0" smtClean="0">
                <a:cs typeface="B Nazanin" pitchFamily="2" charset="-78"/>
              </a:rPr>
              <a:t>   </a:t>
            </a:r>
            <a:r>
              <a:rPr lang="en-US" b="1" dirty="0" smtClean="0">
                <a:cs typeface="B Nazanin" pitchFamily="2" charset="-78"/>
              </a:rPr>
              <a:t>	 </a:t>
            </a:r>
            <a:r>
              <a:rPr lang="fa-IR" b="1" dirty="0" smtClean="0">
                <a:cs typeface="B Nazanin" pitchFamily="2" charset="-78"/>
              </a:rPr>
              <a:t>پایین      </a:t>
            </a:r>
            <a:r>
              <a:rPr lang="fa-IR" b="1" dirty="0">
                <a:cs typeface="B Nazanin" pitchFamily="2" charset="-78"/>
              </a:rPr>
              <a:t>	</a:t>
            </a:r>
            <a:r>
              <a:rPr lang="en-US" b="1" dirty="0" smtClean="0">
                <a:cs typeface="B Nazanin" pitchFamily="2" charset="-78"/>
              </a:rPr>
              <a:t> 	</a:t>
            </a:r>
            <a:r>
              <a:rPr lang="fa-IR" b="1" dirty="0" smtClean="0">
                <a:cs typeface="B Nazanin" pitchFamily="2" charset="-78"/>
              </a:rPr>
              <a:t> </a:t>
            </a:r>
            <a:r>
              <a:rPr lang="fa-IR" b="1" dirty="0">
                <a:cs typeface="B Nazanin" pitchFamily="2" charset="-78"/>
              </a:rPr>
              <a:t>بالا </a:t>
            </a:r>
            <a:endParaRPr lang="fa-IR" b="1" dirty="0" smtClean="0">
              <a:cs typeface="B Nazanin" pitchFamily="2" charset="-78"/>
            </a:endParaRPr>
          </a:p>
          <a:p>
            <a:endParaRPr lang="en-US" b="1" dirty="0">
              <a:cs typeface="B Nazanin" pitchFamily="2" charset="-78"/>
            </a:endParaRPr>
          </a:p>
          <a:p>
            <a:r>
              <a:rPr lang="fa-IR" b="1" dirty="0">
                <a:cs typeface="B Nazanin" pitchFamily="2" charset="-78"/>
              </a:rPr>
              <a:t>احتمال تداخل تراکنش ها	</a:t>
            </a:r>
            <a:r>
              <a:rPr lang="fa-IR" b="1" dirty="0" smtClean="0">
                <a:cs typeface="B Nazanin" pitchFamily="2" charset="-78"/>
              </a:rPr>
              <a:t>  بالا  </a:t>
            </a:r>
            <a:r>
              <a:rPr lang="fa-IR" b="1" dirty="0">
                <a:cs typeface="B Nazanin" pitchFamily="2" charset="-78"/>
              </a:rPr>
              <a:t>	</a:t>
            </a:r>
            <a:r>
              <a:rPr lang="en-US" b="1" dirty="0" smtClean="0">
                <a:cs typeface="B Nazanin" pitchFamily="2" charset="-78"/>
              </a:rPr>
              <a:t>	</a:t>
            </a:r>
            <a:r>
              <a:rPr lang="fa-IR" b="1" dirty="0" smtClean="0">
                <a:cs typeface="B Nazanin" pitchFamily="2" charset="-78"/>
              </a:rPr>
              <a:t>پایین</a:t>
            </a:r>
          </a:p>
          <a:p>
            <a:r>
              <a:rPr lang="fa-IR" b="1" dirty="0" smtClean="0">
                <a:cs typeface="B Nazanin" pitchFamily="2" charset="-78"/>
              </a:rPr>
              <a:t> </a:t>
            </a:r>
            <a:endParaRPr lang="en-US" b="1" dirty="0">
              <a:cs typeface="B Nazanin" pitchFamily="2" charset="-78"/>
            </a:endParaRPr>
          </a:p>
          <a:p>
            <a:r>
              <a:rPr lang="fa-IR" b="1" dirty="0">
                <a:cs typeface="B Nazanin" pitchFamily="2" charset="-78"/>
              </a:rPr>
              <a:t>میزان </a:t>
            </a:r>
            <a:r>
              <a:rPr lang="fa-IR" b="1" dirty="0" smtClean="0">
                <a:cs typeface="B Nazanin" pitchFamily="2" charset="-78"/>
              </a:rPr>
              <a:t>همروندی </a:t>
            </a:r>
            <a:r>
              <a:rPr lang="fa-IR" b="1" dirty="0">
                <a:cs typeface="B Nazanin" pitchFamily="2" charset="-78"/>
              </a:rPr>
              <a:t>	</a:t>
            </a:r>
            <a:r>
              <a:rPr lang="en-US" b="1" dirty="0" smtClean="0">
                <a:cs typeface="B Nazanin" pitchFamily="2" charset="-78"/>
              </a:rPr>
              <a:t>	</a:t>
            </a:r>
            <a:r>
              <a:rPr lang="fa-IR" b="1" dirty="0" smtClean="0">
                <a:cs typeface="B Nazanin" pitchFamily="2" charset="-78"/>
              </a:rPr>
              <a:t> </a:t>
            </a:r>
            <a:r>
              <a:rPr lang="fa-IR" b="1" dirty="0">
                <a:cs typeface="B Nazanin" pitchFamily="2" charset="-78"/>
              </a:rPr>
              <a:t>پایین   	 </a:t>
            </a:r>
            <a:r>
              <a:rPr lang="fa-IR" b="1" dirty="0" smtClean="0">
                <a:cs typeface="B Nazanin" pitchFamily="2" charset="-78"/>
              </a:rPr>
              <a:t>	 </a:t>
            </a:r>
            <a:r>
              <a:rPr lang="fa-IR" b="1" dirty="0">
                <a:cs typeface="B Nazanin" pitchFamily="2" charset="-78"/>
              </a:rPr>
              <a:t>بالا </a:t>
            </a:r>
            <a:endParaRPr lang="en-US" b="1" dirty="0">
              <a:cs typeface="B Nazanin" pitchFamily="2" charset="-78"/>
            </a:endParaRPr>
          </a:p>
          <a:p>
            <a:endParaRPr lang="fa-IR" b="1" dirty="0" smtClean="0">
              <a:cs typeface="B Nazanin" pitchFamily="2" charset="-78"/>
            </a:endParaRPr>
          </a:p>
          <a:p>
            <a:r>
              <a:rPr lang="fa-IR" b="1" dirty="0" smtClean="0">
                <a:cs typeface="B Nazanin" pitchFamily="2" charset="-78"/>
              </a:rPr>
              <a:t>اندازه جدول قفل ها		کوچک		بزرگ	</a:t>
            </a:r>
          </a:p>
          <a:p>
            <a:endParaRPr lang="fa-IR" b="1" dirty="0" smtClean="0">
              <a:cs typeface="B Nazanin" pitchFamily="2" charset="-78"/>
            </a:endParaRPr>
          </a:p>
          <a:p>
            <a:r>
              <a:rPr lang="fa-IR" b="1" dirty="0" smtClean="0">
                <a:cs typeface="B Nazanin" pitchFamily="2" charset="-78"/>
              </a:rPr>
              <a:t>حافظه مورد نیاز		کم		زیاد</a:t>
            </a:r>
            <a:endParaRPr lang="fa-IR" b="1" dirty="0">
              <a:cs typeface="B Nazanin" pitchFamily="2" charset="-78"/>
            </a:endParaRPr>
          </a:p>
        </p:txBody>
      </p:sp>
      <p:cxnSp>
        <p:nvCxnSpPr>
          <p:cNvPr id="6" name="Straight Connector 5"/>
          <p:cNvCxnSpPr/>
          <p:nvPr/>
        </p:nvCxnSpPr>
        <p:spPr>
          <a:xfrm rot="5400000">
            <a:off x="2429272" y="3254896"/>
            <a:ext cx="3840832" cy="12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2483768" y="1905000"/>
            <a:ext cx="5898232" cy="1183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34DD0D0A-E2E4-41E5-9B37-3D813E2461A6}" type="slidenum">
              <a:rPr lang="fa-IR" smtClean="0"/>
              <a:pPr/>
              <a:t>5</a:t>
            </a:fld>
            <a:endParaRPr lang="fa-IR"/>
          </a:p>
        </p:txBody>
      </p:sp>
    </p:spTree>
    <p:extLst>
      <p:ext uri="{BB962C8B-B14F-4D97-AF65-F5344CB8AC3E}">
        <p14:creationId xmlns="" xmlns:p14="http://schemas.microsoft.com/office/powerpoint/2010/main" val="1996820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136904" cy="6278642"/>
          </a:xfrm>
          <a:prstGeom prst="rect">
            <a:avLst/>
          </a:prstGeom>
          <a:noFill/>
        </p:spPr>
        <p:txBody>
          <a:bodyPr wrap="square" rtlCol="0">
            <a:spAutoFit/>
          </a:bodyPr>
          <a:lstStyle/>
          <a:p>
            <a:pPr algn="just" rtl="1">
              <a:lnSpc>
                <a:spcPct val="150000"/>
              </a:lnSpc>
            </a:pPr>
            <a:r>
              <a:rPr lang="fa-IR" sz="2800" b="1" dirty="0">
                <a:cs typeface="B Nazanin" pitchFamily="2" charset="-78"/>
              </a:rPr>
              <a:t>تکنیک زمانمهر مبنایی :</a:t>
            </a:r>
          </a:p>
          <a:p>
            <a:pPr algn="just" rtl="1">
              <a:lnSpc>
                <a:spcPct val="150000"/>
              </a:lnSpc>
            </a:pPr>
            <a:r>
              <a:rPr lang="fa-IR" sz="2000" b="1" dirty="0" smtClean="0">
                <a:latin typeface="+mj-lt"/>
                <a:cs typeface="B Nazanin" pitchFamily="2" charset="-78"/>
              </a:rPr>
              <a:t>در این روش هرگاه تراکنش </a:t>
            </a:r>
            <a:r>
              <a:rPr lang="en-US" sz="2000" b="1" dirty="0" smtClean="0">
                <a:latin typeface="+mj-lt"/>
                <a:cs typeface="B Nazanin" pitchFamily="2" charset="-78"/>
              </a:rPr>
              <a:t>T</a:t>
            </a:r>
            <a:r>
              <a:rPr lang="fa-IR" sz="2000" b="1" dirty="0" smtClean="0">
                <a:latin typeface="+mj-lt"/>
                <a:cs typeface="B Nazanin" pitchFamily="2" charset="-78"/>
              </a:rPr>
              <a:t> بخواهد </a:t>
            </a:r>
            <a:r>
              <a:rPr lang="en-US" sz="2000" b="1" dirty="0" smtClean="0">
                <a:latin typeface="+mj-lt"/>
                <a:cs typeface="B Nazanin" pitchFamily="2" charset="-78"/>
              </a:rPr>
              <a:t>R(D)</a:t>
            </a:r>
            <a:r>
              <a:rPr lang="fa-IR" sz="2000" b="1" dirty="0" smtClean="0">
                <a:latin typeface="+mj-lt"/>
                <a:cs typeface="B Nazanin" pitchFamily="2" charset="-78"/>
              </a:rPr>
              <a:t> یا </a:t>
            </a:r>
            <a:r>
              <a:rPr lang="en-US" sz="2000" b="1" dirty="0" smtClean="0">
                <a:latin typeface="+mj-lt"/>
                <a:cs typeface="B Nazanin" pitchFamily="2" charset="-78"/>
              </a:rPr>
              <a:t>W(D)</a:t>
            </a:r>
            <a:r>
              <a:rPr lang="fa-IR" sz="2000" b="1" dirty="0" smtClean="0">
                <a:latin typeface="+mj-lt"/>
                <a:cs typeface="B Nazanin" pitchFamily="2" charset="-78"/>
              </a:rPr>
              <a:t> را اجرا کند ، سیستم </a:t>
            </a:r>
            <a:r>
              <a:rPr lang="en-US" sz="2000" b="1" dirty="0" smtClean="0">
                <a:latin typeface="+mj-lt"/>
                <a:cs typeface="B Nazanin" pitchFamily="2" charset="-78"/>
              </a:rPr>
              <a:t>TS(T)</a:t>
            </a:r>
            <a:r>
              <a:rPr lang="fa-IR" sz="2000" b="1" dirty="0" smtClean="0">
                <a:latin typeface="+mj-lt"/>
                <a:cs typeface="B Nazanin" pitchFamily="2" charset="-78"/>
              </a:rPr>
              <a:t> را با </a:t>
            </a:r>
            <a:r>
              <a:rPr lang="en-US" sz="2000" b="1" dirty="0" smtClean="0">
                <a:latin typeface="+mj-lt"/>
                <a:cs typeface="B Nazanin" pitchFamily="2" charset="-78"/>
              </a:rPr>
              <a:t>TS(D)</a:t>
            </a:r>
            <a:r>
              <a:rPr lang="fa-IR" sz="2000" b="1" dirty="0" smtClean="0">
                <a:latin typeface="+mj-lt"/>
                <a:cs typeface="B Nazanin" pitchFamily="2" charset="-78"/>
              </a:rPr>
              <a:t> –</a:t>
            </a:r>
            <a:r>
              <a:rPr lang="en-US" sz="2000" b="1" dirty="0" smtClean="0">
                <a:latin typeface="+mj-lt"/>
                <a:cs typeface="B Nazanin" pitchFamily="2" charset="-78"/>
              </a:rPr>
              <a:t>W</a:t>
            </a:r>
            <a:r>
              <a:rPr lang="fa-IR" sz="2000" b="1" dirty="0" smtClean="0">
                <a:latin typeface="+mj-lt"/>
                <a:cs typeface="B Nazanin" pitchFamily="2" charset="-78"/>
              </a:rPr>
              <a:t> یا </a:t>
            </a:r>
            <a:r>
              <a:rPr lang="en-US" sz="2000" b="1" dirty="0" smtClean="0">
                <a:latin typeface="+mj-lt"/>
                <a:cs typeface="B Nazanin" pitchFamily="2" charset="-78"/>
              </a:rPr>
              <a:t>R-TS(D)</a:t>
            </a:r>
            <a:r>
              <a:rPr lang="fa-IR" sz="2000" b="1" dirty="0" smtClean="0">
                <a:latin typeface="+mj-lt"/>
                <a:cs typeface="B Nazanin" pitchFamily="2" charset="-78"/>
              </a:rPr>
              <a:t> مقایسه می کند تا مطمئن شود نظم اجرای دستورات تراکنش ها بر اساس نظم زمانمهر رعایت می شود .</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برای تضمین رعایت نظم زمانمهر در اجرای هر دو دستور متعارض ، پروتکلی به نام </a:t>
            </a:r>
            <a:r>
              <a:rPr lang="en-US" sz="2000" b="1" dirty="0" smtClean="0">
                <a:latin typeface="+mj-lt"/>
                <a:cs typeface="B Nazanin" pitchFamily="2" charset="-78"/>
              </a:rPr>
              <a:t>TO</a:t>
            </a:r>
            <a:r>
              <a:rPr lang="fa-IR" sz="2000" b="1" dirty="0" smtClean="0">
                <a:latin typeface="+mj-lt"/>
                <a:cs typeface="B Nazanin" pitchFamily="2" charset="-78"/>
              </a:rPr>
              <a:t> وجود دارد.</a:t>
            </a:r>
          </a:p>
          <a:p>
            <a:pPr marL="342900" indent="-342900" algn="just" rtl="1">
              <a:lnSpc>
                <a:spcPct val="150000"/>
              </a:lnSpc>
              <a:buFontTx/>
              <a:buChar char="-"/>
            </a:pPr>
            <a:r>
              <a:rPr lang="fa-IR" sz="2000" b="1" dirty="0">
                <a:cs typeface="B Nazanin" pitchFamily="2" charset="-78"/>
              </a:rPr>
              <a:t>هدف اصلی در پروتکل «</a:t>
            </a:r>
            <a:r>
              <a:rPr lang="en-US" sz="2000" b="1" dirty="0" smtClean="0">
                <a:cs typeface="B Nazanin" pitchFamily="2" charset="-78"/>
              </a:rPr>
              <a:t>TO</a:t>
            </a:r>
            <a:r>
              <a:rPr lang="fa-IR" sz="2000" b="1" dirty="0" smtClean="0">
                <a:cs typeface="B Nazanin" pitchFamily="2" charset="-78"/>
              </a:rPr>
              <a:t>» </a:t>
            </a:r>
            <a:r>
              <a:rPr lang="fa-IR" sz="2000" b="1" dirty="0">
                <a:cs typeface="B Nazanin" pitchFamily="2" charset="-78"/>
              </a:rPr>
              <a:t>: مرتب کردن تراکنش ها به گونه ای که </a:t>
            </a:r>
            <a:r>
              <a:rPr lang="fa-IR" sz="2000" b="1" dirty="0" smtClean="0">
                <a:cs typeface="B Nazanin" pitchFamily="2" charset="-78"/>
              </a:rPr>
              <a:t>در صورت </a:t>
            </a:r>
            <a:r>
              <a:rPr lang="fa-IR" sz="2000" b="1" dirty="0">
                <a:cs typeface="B Nazanin" pitchFamily="2" charset="-78"/>
              </a:rPr>
              <a:t>بروز تعارض در عملیات ، تراکنش قدیمی تر ( دارای زمانمهر کوچکتر ) اولویت اجرا دارد .</a:t>
            </a:r>
          </a:p>
          <a:p>
            <a:pPr marL="342900" indent="-342900" algn="just" rtl="1">
              <a:lnSpc>
                <a:spcPct val="150000"/>
              </a:lnSpc>
              <a:buFontTx/>
              <a:buChar char="-"/>
            </a:pPr>
            <a:endParaRPr lang="fa-IR" sz="2000" b="1" dirty="0" smtClean="0">
              <a:cs typeface="B Nazanin" pitchFamily="2" charset="-78"/>
            </a:endParaRPr>
          </a:p>
          <a:p>
            <a:pPr marL="342900" indent="-342900" algn="just" rtl="1">
              <a:lnSpc>
                <a:spcPct val="150000"/>
              </a:lnSpc>
              <a:buFontTx/>
              <a:buChar char="-"/>
            </a:pPr>
            <a:r>
              <a:rPr lang="fa-IR" sz="2000" b="1" dirty="0" smtClean="0">
                <a:cs typeface="B Nazanin" pitchFamily="2" charset="-78"/>
              </a:rPr>
              <a:t>پروتکل </a:t>
            </a:r>
            <a:r>
              <a:rPr lang="fa-IR" sz="2000" b="1" dirty="0">
                <a:cs typeface="B Nazanin" pitchFamily="2" charset="-78"/>
              </a:rPr>
              <a:t>«</a:t>
            </a:r>
            <a:r>
              <a:rPr lang="en-US" sz="2000" b="1" dirty="0" smtClean="0">
                <a:cs typeface="B Nazanin" pitchFamily="2" charset="-78"/>
              </a:rPr>
              <a:t>TO</a:t>
            </a:r>
            <a:r>
              <a:rPr lang="fa-IR" sz="2000" b="1" dirty="0" smtClean="0">
                <a:cs typeface="B Nazanin" pitchFamily="2" charset="-78"/>
              </a:rPr>
              <a:t>» </a:t>
            </a:r>
            <a:r>
              <a:rPr lang="fa-IR" sz="2000" b="1" dirty="0">
                <a:cs typeface="B Nazanin" pitchFamily="2" charset="-78"/>
              </a:rPr>
              <a:t>توالی پذیری تعارضی را </a:t>
            </a:r>
            <a:r>
              <a:rPr lang="fa-IR" sz="2000" b="1" dirty="0" smtClean="0">
                <a:cs typeface="B Nazanin" pitchFamily="2" charset="-78"/>
              </a:rPr>
              <a:t>تضمین </a:t>
            </a:r>
            <a:r>
              <a:rPr lang="fa-IR" sz="2000" b="1" dirty="0">
                <a:cs typeface="B Nazanin" pitchFamily="2" charset="-78"/>
              </a:rPr>
              <a:t>می کند .</a:t>
            </a:r>
          </a:p>
          <a:p>
            <a:pPr marL="342900" indent="-342900" algn="just" rtl="1">
              <a:lnSpc>
                <a:spcPct val="150000"/>
              </a:lnSpc>
              <a:buFontTx/>
              <a:buChar char="-"/>
            </a:pPr>
            <a:endParaRPr lang="fa-IR" sz="2000" b="1" dirty="0" smtClean="0">
              <a:cs typeface="B Nazanin" pitchFamily="2" charset="-78"/>
            </a:endParaRPr>
          </a:p>
          <a:p>
            <a:pPr marL="342900" indent="-342900" algn="just" rtl="1">
              <a:lnSpc>
                <a:spcPct val="150000"/>
              </a:lnSpc>
              <a:buFontTx/>
              <a:buChar char="-"/>
            </a:pPr>
            <a:r>
              <a:rPr lang="fa-IR" sz="2000" b="1" dirty="0" smtClean="0">
                <a:cs typeface="B Nazanin" pitchFamily="2" charset="-78"/>
              </a:rPr>
              <a:t>پروتکل </a:t>
            </a:r>
            <a:r>
              <a:rPr lang="fa-IR" sz="2000" b="1" dirty="0">
                <a:cs typeface="B Nazanin" pitchFamily="2" charset="-78"/>
              </a:rPr>
              <a:t>«</a:t>
            </a:r>
            <a:r>
              <a:rPr lang="en-US" sz="2000" b="1" dirty="0" smtClean="0">
                <a:cs typeface="B Nazanin" pitchFamily="2" charset="-78"/>
              </a:rPr>
              <a:t>TO</a:t>
            </a:r>
            <a:r>
              <a:rPr lang="fa-IR" sz="2000" b="1" dirty="0" smtClean="0">
                <a:cs typeface="B Nazanin" pitchFamily="2" charset="-78"/>
              </a:rPr>
              <a:t>» </a:t>
            </a:r>
            <a:r>
              <a:rPr lang="fa-IR" sz="2000" b="1" dirty="0">
                <a:cs typeface="B Nazanin" pitchFamily="2" charset="-78"/>
              </a:rPr>
              <a:t>ترمیم پذیری طرح اجرای همروند را تضمین نمی </a:t>
            </a:r>
            <a:r>
              <a:rPr lang="fa-IR" sz="2000" b="1" dirty="0" smtClean="0">
                <a:cs typeface="B Nazanin" pitchFamily="2" charset="-78"/>
              </a:rPr>
              <a:t>کند.</a:t>
            </a:r>
            <a:endParaRPr lang="fa-IR" sz="2000" b="1" dirty="0">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50</a:t>
            </a:fld>
            <a:endParaRPr lang="en-US"/>
          </a:p>
        </p:txBody>
      </p:sp>
    </p:spTree>
    <p:extLst>
      <p:ext uri="{BB962C8B-B14F-4D97-AF65-F5344CB8AC3E}">
        <p14:creationId xmlns="" xmlns:p14="http://schemas.microsoft.com/office/powerpoint/2010/main" val="371668858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6559"/>
            <a:ext cx="8208911" cy="6740307"/>
          </a:xfrm>
          <a:prstGeom prst="rect">
            <a:avLst/>
          </a:prstGeom>
          <a:noFill/>
        </p:spPr>
        <p:txBody>
          <a:bodyPr wrap="square" rtlCol="0">
            <a:spAutoFit/>
          </a:bodyPr>
          <a:lstStyle/>
          <a:p>
            <a:pPr algn="just" rtl="1">
              <a:lnSpc>
                <a:spcPct val="150000"/>
              </a:lnSpc>
            </a:pPr>
            <a:r>
              <a:rPr lang="fa-IR" sz="2800" b="1" dirty="0">
                <a:cs typeface="B Nazanin" pitchFamily="2" charset="-78"/>
              </a:rPr>
              <a:t>پروتکل </a:t>
            </a:r>
            <a:r>
              <a:rPr lang="en-US" sz="2800" b="1" dirty="0">
                <a:cs typeface="B Nazanin" pitchFamily="2" charset="-78"/>
              </a:rPr>
              <a:t>To</a:t>
            </a:r>
            <a:r>
              <a:rPr lang="fa-IR" sz="2800" b="1" dirty="0">
                <a:cs typeface="B Nazanin" pitchFamily="2" charset="-78"/>
              </a:rPr>
              <a:t> :</a:t>
            </a:r>
          </a:p>
          <a:p>
            <a:pPr algn="just" rtl="1">
              <a:lnSpc>
                <a:spcPct val="150000"/>
              </a:lnSpc>
            </a:pPr>
            <a:r>
              <a:rPr lang="fa-IR" sz="2000" b="1" dirty="0">
                <a:cs typeface="B Nazanin" pitchFamily="2" charset="-78"/>
              </a:rPr>
              <a:t>1- در عمل خواندن : </a:t>
            </a:r>
            <a:r>
              <a:rPr lang="en-US" sz="2000" b="1" dirty="0">
                <a:cs typeface="B Nazanin" pitchFamily="2" charset="-78"/>
              </a:rPr>
              <a:t>Ti</a:t>
            </a:r>
            <a:r>
              <a:rPr lang="fa-IR" sz="2000" b="1" dirty="0">
                <a:cs typeface="B Nazanin" pitchFamily="2" charset="-78"/>
              </a:rPr>
              <a:t> دستور </a:t>
            </a:r>
            <a:r>
              <a:rPr lang="en-US" sz="2000" b="1" dirty="0">
                <a:cs typeface="B Nazanin" pitchFamily="2" charset="-78"/>
              </a:rPr>
              <a:t>R(D)</a:t>
            </a:r>
            <a:r>
              <a:rPr lang="fa-IR" sz="2000" b="1" dirty="0">
                <a:cs typeface="B Nazanin" pitchFamily="2" charset="-78"/>
              </a:rPr>
              <a:t> را صادر می </a:t>
            </a:r>
            <a:r>
              <a:rPr lang="fa-IR" sz="2000" b="1" dirty="0" smtClean="0">
                <a:cs typeface="B Nazanin" pitchFamily="2" charset="-78"/>
              </a:rPr>
              <a:t>کند:</a:t>
            </a:r>
            <a:endParaRPr lang="fa-IR" sz="2000" b="1" dirty="0">
              <a:cs typeface="B Nazanin" pitchFamily="2" charset="-78"/>
            </a:endParaRPr>
          </a:p>
          <a:p>
            <a:pPr algn="just" rtl="1">
              <a:lnSpc>
                <a:spcPct val="150000"/>
              </a:lnSpc>
            </a:pPr>
            <a:r>
              <a:rPr lang="fa-IR" sz="2000" b="1" dirty="0">
                <a:cs typeface="B Nazanin" pitchFamily="2" charset="-78"/>
              </a:rPr>
              <a:t>الف) اگر </a:t>
            </a:r>
            <a:r>
              <a:rPr lang="en-US" sz="2000" b="1" dirty="0">
                <a:cs typeface="B Nazanin" pitchFamily="2" charset="-78"/>
              </a:rPr>
              <a:t>TS(Ti</a:t>
            </a:r>
            <a:r>
              <a:rPr lang="en-US" sz="2000" b="1" dirty="0" smtClean="0">
                <a:cs typeface="B Nazanin" pitchFamily="2" charset="-78"/>
              </a:rPr>
              <a:t>)&lt;W-TS(D</a:t>
            </a:r>
            <a:r>
              <a:rPr lang="en-US" sz="2000" b="1" dirty="0">
                <a:cs typeface="B Nazanin" pitchFamily="2" charset="-78"/>
              </a:rPr>
              <a:t>)</a:t>
            </a:r>
            <a:r>
              <a:rPr lang="fa-IR" sz="2000" b="1" dirty="0">
                <a:cs typeface="B Nazanin" pitchFamily="2" charset="-78"/>
              </a:rPr>
              <a:t>، درخواست خواندن رد می شود و </a:t>
            </a:r>
            <a:r>
              <a:rPr lang="en-US" sz="2000" b="1" dirty="0">
                <a:cs typeface="B Nazanin" pitchFamily="2" charset="-78"/>
              </a:rPr>
              <a:t>Ti</a:t>
            </a:r>
            <a:r>
              <a:rPr lang="fa-IR" sz="2000" b="1" dirty="0">
                <a:cs typeface="B Nazanin" pitchFamily="2" charset="-78"/>
              </a:rPr>
              <a:t> باید از سر گرفته </a:t>
            </a:r>
            <a:r>
              <a:rPr lang="fa-IR" sz="2000" b="1" dirty="0" smtClean="0">
                <a:cs typeface="B Nazanin" pitchFamily="2" charset="-78"/>
              </a:rPr>
              <a:t>شود. </a:t>
            </a:r>
          </a:p>
          <a:p>
            <a:pPr algn="just" rtl="1">
              <a:lnSpc>
                <a:spcPct val="150000"/>
              </a:lnSpc>
            </a:pPr>
            <a:endParaRPr lang="fa-IR" sz="2000" b="1" dirty="0">
              <a:cs typeface="B Nazanin" pitchFamily="2" charset="-78"/>
            </a:endParaRPr>
          </a:p>
          <a:p>
            <a:pPr algn="just" rtl="1">
              <a:lnSpc>
                <a:spcPct val="150000"/>
              </a:lnSpc>
            </a:pPr>
            <a:r>
              <a:rPr lang="fa-IR" sz="2000" b="1" dirty="0">
                <a:cs typeface="B Nazanin" pitchFamily="2" charset="-78"/>
              </a:rPr>
              <a:t>ب) </a:t>
            </a:r>
            <a:r>
              <a:rPr lang="en-US" sz="2000" b="1" dirty="0">
                <a:cs typeface="B Nazanin" pitchFamily="2" charset="-78"/>
              </a:rPr>
              <a:t>TS(Ti</a:t>
            </a:r>
            <a:r>
              <a:rPr lang="en-US" sz="2000" b="1" dirty="0" smtClean="0">
                <a:cs typeface="B Nazanin" pitchFamily="2" charset="-78"/>
              </a:rPr>
              <a:t>)&gt;=W-TS(D</a:t>
            </a:r>
            <a:r>
              <a:rPr lang="en-US" sz="2000" b="1" dirty="0">
                <a:cs typeface="B Nazanin" pitchFamily="2" charset="-78"/>
              </a:rPr>
              <a:t>)</a:t>
            </a:r>
            <a:r>
              <a:rPr lang="fa-IR" sz="2000" b="1" dirty="0">
                <a:cs typeface="B Nazanin" pitchFamily="2" charset="-78"/>
              </a:rPr>
              <a:t>، </a:t>
            </a:r>
            <a:r>
              <a:rPr lang="fa-IR" sz="2000" b="1" dirty="0" smtClean="0">
                <a:cs typeface="B Nazanin" pitchFamily="2" charset="-78"/>
              </a:rPr>
              <a:t>درخواست </a:t>
            </a:r>
            <a:r>
              <a:rPr lang="fa-IR" sz="2000" b="1" dirty="0">
                <a:cs typeface="B Nazanin" pitchFamily="2" charset="-78"/>
              </a:rPr>
              <a:t>خواندن اجرا می شود و </a:t>
            </a:r>
            <a:r>
              <a:rPr lang="en-US" sz="2000" b="1" dirty="0">
                <a:cs typeface="B Nazanin" pitchFamily="2" charset="-78"/>
              </a:rPr>
              <a:t>R-TS(D)</a:t>
            </a:r>
            <a:r>
              <a:rPr lang="fa-IR" sz="2000" b="1" dirty="0">
                <a:cs typeface="B Nazanin" pitchFamily="2" charset="-78"/>
              </a:rPr>
              <a:t> با</a:t>
            </a:r>
          </a:p>
          <a:p>
            <a:pPr algn="just" rtl="1">
              <a:lnSpc>
                <a:spcPct val="150000"/>
              </a:lnSpc>
            </a:pPr>
            <a:r>
              <a:rPr lang="fa-IR" sz="2000" b="1" dirty="0">
                <a:cs typeface="B Nazanin" pitchFamily="2" charset="-78"/>
              </a:rPr>
              <a:t>ماکزیمم دو مقدار </a:t>
            </a:r>
            <a:r>
              <a:rPr lang="en-US" sz="2000" b="1" dirty="0">
                <a:cs typeface="B Nazanin" pitchFamily="2" charset="-78"/>
              </a:rPr>
              <a:t>R-TS(D)</a:t>
            </a:r>
            <a:r>
              <a:rPr lang="fa-IR" sz="2000" b="1" dirty="0">
                <a:cs typeface="B Nazanin" pitchFamily="2" charset="-78"/>
              </a:rPr>
              <a:t> و </a:t>
            </a:r>
            <a:r>
              <a:rPr lang="en-US" sz="2000" b="1" dirty="0">
                <a:cs typeface="B Nazanin" pitchFamily="2" charset="-78"/>
              </a:rPr>
              <a:t>TS(Ti)</a:t>
            </a:r>
            <a:r>
              <a:rPr lang="fa-IR" sz="2000" b="1" dirty="0">
                <a:cs typeface="B Nazanin" pitchFamily="2" charset="-78"/>
              </a:rPr>
              <a:t> مقدار گذاری می شود .</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2- در عمل نوشتن : </a:t>
            </a:r>
            <a:r>
              <a:rPr lang="en-US" sz="2000" b="1" dirty="0" smtClean="0">
                <a:latin typeface="+mj-lt"/>
                <a:cs typeface="B Nazanin" pitchFamily="2" charset="-78"/>
              </a:rPr>
              <a:t>Ti</a:t>
            </a:r>
            <a:r>
              <a:rPr lang="fa-IR" sz="2000" b="1" dirty="0" smtClean="0">
                <a:latin typeface="+mj-lt"/>
                <a:cs typeface="B Nazanin" pitchFamily="2" charset="-78"/>
              </a:rPr>
              <a:t> دستور </a:t>
            </a:r>
            <a:r>
              <a:rPr lang="en-US" sz="2000" b="1" dirty="0" smtClean="0">
                <a:latin typeface="+mj-lt"/>
                <a:cs typeface="B Nazanin" pitchFamily="2" charset="-78"/>
              </a:rPr>
              <a:t>W(D)</a:t>
            </a:r>
            <a:r>
              <a:rPr lang="fa-IR" sz="2000" b="1" dirty="0" smtClean="0">
                <a:latin typeface="+mj-lt"/>
                <a:cs typeface="B Nazanin" pitchFamily="2" charset="-78"/>
              </a:rPr>
              <a:t> صادر می کند :</a:t>
            </a:r>
          </a:p>
          <a:p>
            <a:pPr algn="just" rtl="1">
              <a:lnSpc>
                <a:spcPct val="150000"/>
              </a:lnSpc>
            </a:pPr>
            <a:r>
              <a:rPr lang="fa-IR" sz="2000" b="1" dirty="0" smtClean="0">
                <a:latin typeface="+mj-lt"/>
                <a:cs typeface="B Nazanin" pitchFamily="2" charset="-78"/>
              </a:rPr>
              <a:t>الف) اگر </a:t>
            </a:r>
            <a:r>
              <a:rPr lang="en-US" sz="2000" b="1" dirty="0" smtClean="0">
                <a:latin typeface="+mj-lt"/>
                <a:cs typeface="B Nazanin" pitchFamily="2" charset="-78"/>
              </a:rPr>
              <a:t>TS(Ti)&lt;R-(TS)</a:t>
            </a:r>
            <a:r>
              <a:rPr lang="fa-IR" sz="2000" b="1" dirty="0" smtClean="0">
                <a:latin typeface="+mj-lt"/>
                <a:cs typeface="B Nazanin" pitchFamily="2" charset="-78"/>
              </a:rPr>
              <a:t> ، در خواست نوشتن رد می شود و </a:t>
            </a:r>
            <a:r>
              <a:rPr lang="en-US" sz="2000" b="1" dirty="0" smtClean="0">
                <a:latin typeface="+mj-lt"/>
                <a:cs typeface="B Nazanin" pitchFamily="2" charset="-78"/>
              </a:rPr>
              <a:t>Ti</a:t>
            </a:r>
            <a:r>
              <a:rPr lang="fa-IR" sz="2000" b="1" dirty="0" smtClean="0">
                <a:latin typeface="+mj-lt"/>
                <a:cs typeface="B Nazanin" pitchFamily="2" charset="-78"/>
              </a:rPr>
              <a:t> باید از سر گرفته شود.</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ب) اگر </a:t>
            </a:r>
            <a:r>
              <a:rPr lang="en-US" sz="2000" b="1" dirty="0" smtClean="0">
                <a:latin typeface="+mj-lt"/>
                <a:cs typeface="B Nazanin" pitchFamily="2" charset="-78"/>
              </a:rPr>
              <a:t>TS(Ti)&lt;W-TS(D)</a:t>
            </a:r>
            <a:r>
              <a:rPr lang="fa-IR" sz="2000" b="1" dirty="0" smtClean="0">
                <a:latin typeface="+mj-lt"/>
                <a:cs typeface="B Nazanin" pitchFamily="2" charset="-78"/>
              </a:rPr>
              <a:t> ، تراکنش </a:t>
            </a:r>
            <a:r>
              <a:rPr lang="en-US" sz="2000" b="1" dirty="0" smtClean="0">
                <a:latin typeface="+mj-lt"/>
                <a:cs typeface="B Nazanin" pitchFamily="2" charset="-78"/>
              </a:rPr>
              <a:t>Ti</a:t>
            </a:r>
            <a:r>
              <a:rPr lang="fa-IR" sz="2000" b="1" dirty="0" smtClean="0">
                <a:latin typeface="+mj-lt"/>
                <a:cs typeface="B Nazanin" pitchFamily="2" charset="-78"/>
              </a:rPr>
              <a:t> عمل نوشتن بیهوده انجام می دهد.</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پ) جز دو حالت الف و ب ، در خواست نوشتن انجام می شود ، </a:t>
            </a:r>
            <a:r>
              <a:rPr lang="en-US" sz="2000" b="1" dirty="0" smtClean="0">
                <a:latin typeface="+mj-lt"/>
                <a:cs typeface="B Nazanin" pitchFamily="2" charset="-78"/>
              </a:rPr>
              <a:t>W-TS(D)</a:t>
            </a:r>
            <a:r>
              <a:rPr lang="fa-IR" sz="2000" b="1" dirty="0" smtClean="0">
                <a:latin typeface="+mj-lt"/>
                <a:cs typeface="B Nazanin" pitchFamily="2" charset="-78"/>
              </a:rPr>
              <a:t> با مقدار </a:t>
            </a:r>
            <a:r>
              <a:rPr lang="en-US" sz="2000" b="1" dirty="0" smtClean="0">
                <a:latin typeface="+mj-lt"/>
                <a:cs typeface="B Nazanin" pitchFamily="2" charset="-78"/>
              </a:rPr>
              <a:t>TS(Ti)</a:t>
            </a:r>
            <a:r>
              <a:rPr lang="fa-IR" sz="2000" b="1" dirty="0" smtClean="0">
                <a:latin typeface="+mj-lt"/>
                <a:cs typeface="B Nazanin" pitchFamily="2" charset="-78"/>
              </a:rPr>
              <a:t> مقدار گذاری می شود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51</a:t>
            </a:fld>
            <a:endParaRPr lang="en-US"/>
          </a:p>
        </p:txBody>
      </p:sp>
    </p:spTree>
    <p:extLst>
      <p:ext uri="{BB962C8B-B14F-4D97-AF65-F5344CB8AC3E}">
        <p14:creationId xmlns="" xmlns:p14="http://schemas.microsoft.com/office/powerpoint/2010/main" val="1561220007"/>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4DD0D0A-E2E4-41E5-9B37-3D813E2461A6}" type="slidenum">
              <a:rPr lang="fa-IR" smtClean="0"/>
              <a:pPr/>
              <a:t>52</a:t>
            </a:fld>
            <a:endParaRPr lang="fa-IR"/>
          </a:p>
        </p:txBody>
      </p:sp>
      <p:sp>
        <p:nvSpPr>
          <p:cNvPr id="3" name="Rectangle 2"/>
          <p:cNvSpPr/>
          <p:nvPr/>
        </p:nvSpPr>
        <p:spPr>
          <a:xfrm>
            <a:off x="827584" y="246125"/>
            <a:ext cx="7128792" cy="4262995"/>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مثال 19 ص 118</a:t>
            </a:r>
            <a:endParaRPr lang="en-US" dirty="0"/>
          </a:p>
        </p:txBody>
      </p:sp>
      <p:sp>
        <p:nvSpPr>
          <p:cNvPr id="4" name="TextBox 3"/>
          <p:cNvSpPr txBox="1"/>
          <p:nvPr/>
        </p:nvSpPr>
        <p:spPr>
          <a:xfrm>
            <a:off x="251520" y="4509120"/>
            <a:ext cx="8439904" cy="1131079"/>
          </a:xfrm>
          <a:prstGeom prst="rect">
            <a:avLst/>
          </a:prstGeom>
          <a:noFill/>
        </p:spPr>
        <p:txBody>
          <a:bodyPr wrap="square" rtlCol="0">
            <a:spAutoFit/>
          </a:bodyPr>
          <a:lstStyle/>
          <a:p>
            <a:pPr>
              <a:lnSpc>
                <a:spcPct val="200000"/>
              </a:lnSpc>
            </a:pPr>
            <a:r>
              <a:rPr lang="fa-IR" b="1" dirty="0" smtClean="0">
                <a:cs typeface="B Nazanin" pitchFamily="2" charset="-78"/>
              </a:rPr>
              <a:t>پروتکل </a:t>
            </a:r>
            <a:r>
              <a:rPr lang="en-US" b="1" dirty="0" smtClean="0">
                <a:cs typeface="B Nazanin" pitchFamily="2" charset="-78"/>
              </a:rPr>
              <a:t>TO</a:t>
            </a:r>
            <a:r>
              <a:rPr lang="fa-IR" b="1" dirty="0" smtClean="0">
                <a:cs typeface="B Nazanin" pitchFamily="2" charset="-78"/>
              </a:rPr>
              <a:t> توالی پذیری تعارضی را تضمین می کند زیرا در این پروتکل ، عملیات متعارض بر اساس نظم زمانی خاصی اجرا می شود . اما این پروتکل ، ترمیم پذیری طرح اجرای همروند را اجرا نمی کند .</a:t>
            </a:r>
            <a:endParaRPr lang="en-US" b="1" dirty="0">
              <a:cs typeface="B Nazanin" pitchFamily="2" charset="-78"/>
            </a:endParaRPr>
          </a:p>
        </p:txBody>
      </p:sp>
    </p:spTree>
    <p:extLst>
      <p:ext uri="{BB962C8B-B14F-4D97-AF65-F5344CB8AC3E}">
        <p14:creationId xmlns="" xmlns:p14="http://schemas.microsoft.com/office/powerpoint/2010/main" val="1240142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6840760" cy="5816977"/>
          </a:xfrm>
          <a:prstGeom prst="rect">
            <a:avLst/>
          </a:prstGeom>
          <a:noFill/>
        </p:spPr>
        <p:txBody>
          <a:bodyPr wrap="square" rtlCol="0">
            <a:spAutoFit/>
          </a:bodyPr>
          <a:lstStyle/>
          <a:p>
            <a:pPr algn="just" rtl="1">
              <a:lnSpc>
                <a:spcPct val="150000"/>
              </a:lnSpc>
            </a:pPr>
            <a:r>
              <a:rPr lang="fa-IR" sz="2800" b="1" dirty="0">
                <a:cs typeface="B Nazanin" pitchFamily="2" charset="-78"/>
              </a:rPr>
              <a:t>تکنیک زمانمهر مبنایی :</a:t>
            </a:r>
          </a:p>
          <a:p>
            <a:pPr algn="just" rtl="1">
              <a:lnSpc>
                <a:spcPct val="150000"/>
              </a:lnSpc>
            </a:pPr>
            <a:r>
              <a:rPr lang="fa-IR" sz="2000" b="1" dirty="0" smtClean="0">
                <a:cs typeface="B Nazanin" pitchFamily="2" charset="-78"/>
              </a:rPr>
              <a:t>پس </a:t>
            </a:r>
            <a:r>
              <a:rPr lang="fa-IR" sz="2000" b="1" dirty="0">
                <a:cs typeface="B Nazanin" pitchFamily="2" charset="-78"/>
              </a:rPr>
              <a:t>در پروتکل زمانمهر </a:t>
            </a:r>
            <a:r>
              <a:rPr lang="fa-IR" sz="2000" b="1" dirty="0" smtClean="0">
                <a:cs typeface="B Nazanin" pitchFamily="2" charset="-78"/>
              </a:rPr>
              <a:t>مبنایی </a:t>
            </a:r>
            <a:r>
              <a:rPr lang="fa-IR" sz="2000" b="1" dirty="0">
                <a:cs typeface="B Nazanin" pitchFamily="2" charset="-78"/>
              </a:rPr>
              <a:t>: </a:t>
            </a:r>
            <a:endParaRPr lang="fa-IR" sz="2000" b="1" dirty="0" smtClean="0">
              <a:cs typeface="B Nazanin" pitchFamily="2" charset="-78"/>
            </a:endParaRPr>
          </a:p>
          <a:p>
            <a:pPr algn="just" rtl="1">
              <a:lnSpc>
                <a:spcPct val="150000"/>
              </a:lnSpc>
            </a:pPr>
            <a:endParaRPr lang="fa-IR" sz="2000" b="1" dirty="0" smtClean="0">
              <a:cs typeface="B Nazanin" pitchFamily="2" charset="-78"/>
            </a:endParaRPr>
          </a:p>
          <a:p>
            <a:pPr algn="just" rtl="1">
              <a:lnSpc>
                <a:spcPct val="150000"/>
              </a:lnSpc>
            </a:pPr>
            <a:r>
              <a:rPr lang="fa-IR" sz="2000" b="1" dirty="0" smtClean="0">
                <a:cs typeface="B Nazanin" pitchFamily="2" charset="-78"/>
              </a:rPr>
              <a:t>1- </a:t>
            </a:r>
            <a:r>
              <a:rPr lang="fa-IR" sz="2000" b="1" dirty="0">
                <a:cs typeface="B Nazanin" pitchFamily="2" charset="-78"/>
              </a:rPr>
              <a:t>توالی پذیری تعارضی تضمین </a:t>
            </a:r>
            <a:r>
              <a:rPr lang="fa-IR" sz="2000" b="1" dirty="0" smtClean="0">
                <a:cs typeface="B Nazanin" pitchFamily="2" charset="-78"/>
              </a:rPr>
              <a:t>است.</a:t>
            </a:r>
            <a:endParaRPr lang="fa-IR" sz="2000" b="1" dirty="0">
              <a:cs typeface="B Nazanin" pitchFamily="2" charset="-78"/>
            </a:endParaRPr>
          </a:p>
          <a:p>
            <a:pPr algn="just" rtl="1">
              <a:lnSpc>
                <a:spcPct val="150000"/>
              </a:lnSpc>
            </a:pPr>
            <a:endParaRPr lang="fa-IR" sz="2000" b="1" dirty="0" smtClean="0">
              <a:cs typeface="B Nazanin" pitchFamily="2" charset="-78"/>
            </a:endParaRPr>
          </a:p>
          <a:p>
            <a:pPr algn="just" rtl="1">
              <a:lnSpc>
                <a:spcPct val="150000"/>
              </a:lnSpc>
            </a:pPr>
            <a:r>
              <a:rPr lang="fa-IR" sz="2000" b="1" dirty="0" smtClean="0">
                <a:cs typeface="B Nazanin" pitchFamily="2" charset="-78"/>
              </a:rPr>
              <a:t>2- </a:t>
            </a:r>
            <a:r>
              <a:rPr lang="fa-IR" sz="2000" b="1" dirty="0">
                <a:cs typeface="B Nazanin" pitchFamily="2" charset="-78"/>
              </a:rPr>
              <a:t>بن بست بروز نمی </a:t>
            </a:r>
            <a:r>
              <a:rPr lang="fa-IR" sz="2000" b="1" dirty="0" smtClean="0">
                <a:cs typeface="B Nazanin" pitchFamily="2" charset="-78"/>
              </a:rPr>
              <a:t>کند.</a:t>
            </a:r>
          </a:p>
          <a:p>
            <a:pPr algn="just" rtl="1">
              <a:lnSpc>
                <a:spcPct val="150000"/>
              </a:lnSpc>
            </a:pPr>
            <a:endParaRPr lang="fa-IR" sz="2000" b="1" dirty="0" smtClean="0">
              <a:cs typeface="B Nazanin" pitchFamily="2" charset="-78"/>
            </a:endParaRPr>
          </a:p>
          <a:p>
            <a:pPr algn="just" rtl="1">
              <a:lnSpc>
                <a:spcPct val="150000"/>
              </a:lnSpc>
            </a:pPr>
            <a:r>
              <a:rPr lang="fa-IR" sz="2000" b="1" dirty="0" smtClean="0">
                <a:cs typeface="B Nazanin" pitchFamily="2" charset="-78"/>
              </a:rPr>
              <a:t>3- </a:t>
            </a:r>
            <a:r>
              <a:rPr lang="fa-IR" sz="2000" b="1" dirty="0">
                <a:cs typeface="B Nazanin" pitchFamily="2" charset="-78"/>
              </a:rPr>
              <a:t>طرد تسلسلی پیش می </a:t>
            </a:r>
            <a:r>
              <a:rPr lang="fa-IR" sz="2000" b="1" dirty="0" smtClean="0">
                <a:cs typeface="B Nazanin" pitchFamily="2" charset="-78"/>
              </a:rPr>
              <a:t>آید.</a:t>
            </a:r>
            <a:endParaRPr lang="fa-IR" sz="2000" b="1" dirty="0">
              <a:cs typeface="B Nazanin" pitchFamily="2" charset="-78"/>
            </a:endParaRPr>
          </a:p>
          <a:p>
            <a:pPr algn="just" rtl="1">
              <a:lnSpc>
                <a:spcPct val="150000"/>
              </a:lnSpc>
            </a:pPr>
            <a:endParaRPr lang="fa-IR" sz="2000" b="1" dirty="0" smtClean="0">
              <a:cs typeface="B Nazanin" pitchFamily="2" charset="-78"/>
            </a:endParaRPr>
          </a:p>
          <a:p>
            <a:pPr algn="just" rtl="1">
              <a:lnSpc>
                <a:spcPct val="150000"/>
              </a:lnSpc>
            </a:pPr>
            <a:r>
              <a:rPr lang="fa-IR" sz="2000" b="1" dirty="0" smtClean="0">
                <a:cs typeface="B Nazanin" pitchFamily="2" charset="-78"/>
              </a:rPr>
              <a:t>4- </a:t>
            </a:r>
            <a:r>
              <a:rPr lang="fa-IR" sz="2000" b="1" dirty="0">
                <a:cs typeface="B Nazanin" pitchFamily="2" charset="-78"/>
              </a:rPr>
              <a:t>محرومیت پیش می </a:t>
            </a:r>
            <a:r>
              <a:rPr lang="fa-IR" sz="2000" b="1" dirty="0" smtClean="0">
                <a:cs typeface="B Nazanin" pitchFamily="2" charset="-78"/>
              </a:rPr>
              <a:t>آید.</a:t>
            </a:r>
          </a:p>
          <a:p>
            <a:pPr algn="just" rtl="1">
              <a:lnSpc>
                <a:spcPct val="150000"/>
              </a:lnSpc>
            </a:pPr>
            <a:endParaRPr lang="fa-IR" sz="2000" b="1" dirty="0" smtClean="0">
              <a:cs typeface="B Nazanin" pitchFamily="2" charset="-78"/>
            </a:endParaRPr>
          </a:p>
          <a:p>
            <a:pPr algn="just" rtl="1">
              <a:lnSpc>
                <a:spcPct val="150000"/>
              </a:lnSpc>
            </a:pPr>
            <a:r>
              <a:rPr lang="fa-IR" sz="2000" b="1" dirty="0" smtClean="0">
                <a:cs typeface="B Nazanin" pitchFamily="2" charset="-78"/>
              </a:rPr>
              <a:t>5- </a:t>
            </a:r>
            <a:r>
              <a:rPr lang="fa-IR" sz="2000" b="1" dirty="0">
                <a:cs typeface="B Nazanin" pitchFamily="2" charset="-78"/>
              </a:rPr>
              <a:t>ترمیم پذیری طرح تضمین </a:t>
            </a:r>
            <a:r>
              <a:rPr lang="fa-IR" sz="2000" b="1" dirty="0" smtClean="0">
                <a:cs typeface="B Nazanin" pitchFamily="2" charset="-78"/>
              </a:rPr>
              <a:t>نیست. </a:t>
            </a:r>
            <a:endParaRPr lang="fa-IR" sz="2000" b="1" dirty="0" smtClean="0">
              <a:latin typeface="+mj-lt"/>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53</a:t>
            </a:fld>
            <a:endParaRPr lang="en-US"/>
          </a:p>
        </p:txBody>
      </p:sp>
    </p:spTree>
    <p:extLst>
      <p:ext uri="{BB962C8B-B14F-4D97-AF65-F5344CB8AC3E}">
        <p14:creationId xmlns="" xmlns:p14="http://schemas.microsoft.com/office/powerpoint/2010/main" val="138886836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4624"/>
            <a:ext cx="8280920" cy="6278642"/>
          </a:xfrm>
          <a:prstGeom prst="rect">
            <a:avLst/>
          </a:prstGeom>
          <a:noFill/>
        </p:spPr>
        <p:txBody>
          <a:bodyPr wrap="square" rtlCol="0">
            <a:spAutoFit/>
          </a:bodyPr>
          <a:lstStyle/>
          <a:p>
            <a:pPr algn="just" rtl="1">
              <a:lnSpc>
                <a:spcPct val="150000"/>
              </a:lnSpc>
            </a:pPr>
            <a:r>
              <a:rPr lang="fa-IR" sz="2800" b="1" dirty="0">
                <a:cs typeface="B Nazanin" pitchFamily="2" charset="-78"/>
              </a:rPr>
              <a:t>پروتکل زمانمهر محافظه کارانه :</a:t>
            </a:r>
          </a:p>
          <a:p>
            <a:pPr algn="just" rtl="1">
              <a:lnSpc>
                <a:spcPct val="150000"/>
              </a:lnSpc>
            </a:pPr>
            <a:r>
              <a:rPr lang="fa-IR" sz="2000" b="1" dirty="0" smtClean="0">
                <a:latin typeface="+mj-lt"/>
                <a:cs typeface="B Nazanin" pitchFamily="2" charset="-78"/>
              </a:rPr>
              <a:t>در پروتکل زمانمهر مبنایی ، اگر زمان بند اجرا، دستور های عملیاتی تراکنش ها را با نظمی خیلی متفاوت با نظم زمانمهر دریافت کند بسیاری از این درخواست ها را رد می کند و در نتیجه تراکنش های زیادی طرد خواهند شد . این مشکل را می توان با طراحی یک زمان بند محافظه کارانه و کماکان مبتنی بر پروتکل « </a:t>
            </a:r>
            <a:r>
              <a:rPr lang="en-US" sz="2000" b="1" dirty="0" smtClean="0">
                <a:latin typeface="+mj-lt"/>
                <a:cs typeface="B Nazanin" pitchFamily="2" charset="-78"/>
              </a:rPr>
              <a:t>TO</a:t>
            </a:r>
            <a:r>
              <a:rPr lang="fa-IR" sz="2000" b="1" dirty="0" smtClean="0">
                <a:latin typeface="+mj-lt"/>
                <a:cs typeface="B Nazanin" pitchFamily="2" charset="-78"/>
              </a:rPr>
              <a:t>» بر طرف کرد.</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یک راه حل : این است که زمان بند بطور ساختگی انجام هر عمل درخواست شده را برای مدتی به تعویق بیاندازد .</a:t>
            </a:r>
          </a:p>
          <a:p>
            <a:pPr algn="just" rtl="1">
              <a:lnSpc>
                <a:spcPct val="150000"/>
              </a:lnSpc>
            </a:pPr>
            <a:r>
              <a:rPr lang="fa-IR" sz="2000" b="1" dirty="0" smtClean="0">
                <a:latin typeface="+mj-lt"/>
                <a:cs typeface="B Nazanin" pitchFamily="2" charset="-78"/>
              </a:rPr>
              <a:t>البته ایجاد تاخیر در انجام عمل </a:t>
            </a:r>
            <a:r>
              <a:rPr lang="en-US" sz="2000" b="1" dirty="0" err="1" smtClean="0">
                <a:latin typeface="+mj-lt"/>
                <a:cs typeface="B Nazanin" pitchFamily="2" charset="-78"/>
              </a:rPr>
              <a:t>Oi</a:t>
            </a:r>
            <a:r>
              <a:rPr lang="en-US" sz="2000" b="1" dirty="0" smtClean="0">
                <a:latin typeface="+mj-lt"/>
                <a:cs typeface="B Nazanin" pitchFamily="2" charset="-78"/>
              </a:rPr>
              <a:t>(D)</a:t>
            </a:r>
            <a:r>
              <a:rPr lang="fa-IR" sz="2000" b="1" dirty="0" smtClean="0">
                <a:latin typeface="+mj-lt"/>
                <a:cs typeface="B Nazanin" pitchFamily="2" charset="-78"/>
              </a:rPr>
              <a:t> به مدت زمانی طولانی ، مشکلات خاص خود را دارد ، زیرا موجب کندی اجرای تراکنش ها خواهد شد. بنابراین این مدت زمان تاخیر باید چنان انتخاب شود که ضمن اجتناب از طرد تراکنش های زیاد ، اجرای تراکنش ها </a:t>
            </a:r>
          </a:p>
          <a:p>
            <a:pPr algn="just" rtl="1">
              <a:lnSpc>
                <a:spcPct val="150000"/>
              </a:lnSpc>
            </a:pPr>
            <a:r>
              <a:rPr lang="fa-IR" sz="2000" b="1" dirty="0" smtClean="0">
                <a:latin typeface="+mj-lt"/>
                <a:cs typeface="B Nazanin" pitchFamily="2" charset="-78"/>
              </a:rPr>
              <a:t>نیز بیش از حد کند نشود . در گونه ای از این نوع پروتکل موسوم به «پروتکل</a:t>
            </a:r>
          </a:p>
          <a:p>
            <a:pPr algn="just" rtl="1">
              <a:lnSpc>
                <a:spcPct val="150000"/>
              </a:lnSpc>
            </a:pPr>
            <a:r>
              <a:rPr lang="fa-IR" sz="2000" b="1" dirty="0" smtClean="0">
                <a:latin typeface="+mj-lt"/>
                <a:cs typeface="B Nazanin" pitchFamily="2" charset="-78"/>
              </a:rPr>
              <a:t> به غایت محافظه کارانه » هرگز تراکنشی طرد نمی شود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54</a:t>
            </a:fld>
            <a:endParaRPr lang="en-US"/>
          </a:p>
        </p:txBody>
      </p:sp>
    </p:spTree>
    <p:extLst>
      <p:ext uri="{BB962C8B-B14F-4D97-AF65-F5344CB8AC3E}">
        <p14:creationId xmlns="" xmlns:p14="http://schemas.microsoft.com/office/powerpoint/2010/main" val="2921938477"/>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136904" cy="6463308"/>
          </a:xfrm>
          <a:prstGeom prst="rect">
            <a:avLst/>
          </a:prstGeom>
          <a:noFill/>
        </p:spPr>
        <p:txBody>
          <a:bodyPr wrap="square" rtlCol="0">
            <a:spAutoFit/>
          </a:bodyPr>
          <a:lstStyle/>
          <a:p>
            <a:pPr algn="just" rtl="1">
              <a:lnSpc>
                <a:spcPct val="150000"/>
              </a:lnSpc>
            </a:pPr>
            <a:r>
              <a:rPr lang="fa-IR" sz="2800" b="1" dirty="0">
                <a:cs typeface="B Nazanin" pitchFamily="2" charset="-78"/>
              </a:rPr>
              <a:t>پروتکل زمانمهر شدید :</a:t>
            </a:r>
          </a:p>
          <a:p>
            <a:pPr algn="just" rtl="1">
              <a:lnSpc>
                <a:spcPct val="150000"/>
              </a:lnSpc>
            </a:pPr>
            <a:r>
              <a:rPr lang="fa-IR" sz="2000" b="1" dirty="0" smtClean="0">
                <a:latin typeface="+mj-lt"/>
                <a:cs typeface="B Nazanin" pitchFamily="2" charset="-78"/>
              </a:rPr>
              <a:t>برای رفع مشکل طرد تسلسلی و محرومیت در پروتکل زمانمهر مبنایی می توان محدودیت زیر را در این پروتکل بر نهاد : اگر تراکنش </a:t>
            </a:r>
            <a:r>
              <a:rPr lang="en-US" sz="2000" b="1" dirty="0" smtClean="0">
                <a:latin typeface="+mj-lt"/>
                <a:cs typeface="B Nazanin" pitchFamily="2" charset="-78"/>
              </a:rPr>
              <a:t>T</a:t>
            </a:r>
            <a:r>
              <a:rPr lang="fa-IR" sz="2000" b="1" dirty="0" smtClean="0">
                <a:latin typeface="+mj-lt"/>
                <a:cs typeface="B Nazanin" pitchFamily="2" charset="-78"/>
              </a:rPr>
              <a:t> با </a:t>
            </a:r>
            <a:r>
              <a:rPr lang="en-US" sz="2000" b="1" dirty="0" smtClean="0">
                <a:latin typeface="+mj-lt"/>
                <a:cs typeface="B Nazanin" pitchFamily="2" charset="-78"/>
              </a:rPr>
              <a:t>TS(T)&gt;W-TS(D)</a:t>
            </a:r>
            <a:r>
              <a:rPr lang="fa-IR" sz="2000" b="1" dirty="0" smtClean="0">
                <a:latin typeface="+mj-lt"/>
                <a:cs typeface="B Nazanin" pitchFamily="2" charset="-78"/>
              </a:rPr>
              <a:t> بخواهد عمل </a:t>
            </a:r>
            <a:r>
              <a:rPr lang="en-US" sz="2000" b="1" dirty="0" smtClean="0">
                <a:latin typeface="+mj-lt"/>
                <a:cs typeface="B Nazanin" pitchFamily="2" charset="-78"/>
              </a:rPr>
              <a:t>R(D)</a:t>
            </a:r>
            <a:r>
              <a:rPr lang="fa-IR" sz="2000" b="1" dirty="0" smtClean="0">
                <a:latin typeface="+mj-lt"/>
                <a:cs typeface="B Nazanin" pitchFamily="2" charset="-78"/>
              </a:rPr>
              <a:t> یا </a:t>
            </a:r>
            <a:r>
              <a:rPr lang="en-US" sz="2000" b="1" dirty="0" smtClean="0">
                <a:latin typeface="+mj-lt"/>
                <a:cs typeface="B Nazanin" pitchFamily="2" charset="-78"/>
              </a:rPr>
              <a:t>W(D)</a:t>
            </a:r>
            <a:r>
              <a:rPr lang="fa-IR" sz="2000" b="1" dirty="0" smtClean="0">
                <a:latin typeface="+mj-lt"/>
                <a:cs typeface="B Nazanin" pitchFamily="2" charset="-78"/>
              </a:rPr>
              <a:t> را انجام دهد ، تا زمانی که تراکنش </a:t>
            </a:r>
            <a:r>
              <a:rPr lang="en-US" sz="2000" b="1" dirty="0" smtClean="0">
                <a:latin typeface="+mj-lt"/>
                <a:cs typeface="B Nazanin" pitchFamily="2" charset="-78"/>
              </a:rPr>
              <a:t>T</a:t>
            </a:r>
            <a:r>
              <a:rPr lang="fa-IR" sz="2000" b="1" dirty="0" smtClean="0">
                <a:latin typeface="+mj-lt"/>
                <a:cs typeface="B Nazanin" pitchFamily="2" charset="-78"/>
              </a:rPr>
              <a:t> که مقداری را برای </a:t>
            </a:r>
            <a:r>
              <a:rPr lang="en-US" sz="2000" b="1" dirty="0" smtClean="0">
                <a:latin typeface="+mj-lt"/>
                <a:cs typeface="B Nazanin" pitchFamily="2" charset="-78"/>
              </a:rPr>
              <a:t>D</a:t>
            </a:r>
            <a:r>
              <a:rPr lang="fa-IR" sz="2000" b="1" dirty="0" smtClean="0">
                <a:latin typeface="+mj-lt"/>
                <a:cs typeface="B Nazanin" pitchFamily="2" charset="-78"/>
              </a:rPr>
              <a:t> نوشته است ( یعنی </a:t>
            </a:r>
            <a:r>
              <a:rPr lang="en-US" sz="2000" b="1" dirty="0" smtClean="0">
                <a:latin typeface="+mj-lt"/>
                <a:cs typeface="B Nazanin" pitchFamily="2" charset="-78"/>
              </a:rPr>
              <a:t>TS(T </a:t>
            </a:r>
            <a:r>
              <a:rPr lang="en-US" sz="2000" b="1" baseline="30000" dirty="0" smtClean="0">
                <a:latin typeface="+mj-lt"/>
                <a:cs typeface="B Nazanin" pitchFamily="2" charset="-78"/>
              </a:rPr>
              <a:t>’</a:t>
            </a:r>
            <a:r>
              <a:rPr lang="en-US" sz="2000" b="1" dirty="0" smtClean="0">
                <a:latin typeface="+mj-lt"/>
                <a:cs typeface="B Nazanin" pitchFamily="2" charset="-78"/>
              </a:rPr>
              <a:t> )=W-TS(D)</a:t>
            </a:r>
            <a:r>
              <a:rPr lang="fa-IR" sz="2000" b="1" dirty="0" smtClean="0">
                <a:latin typeface="+mj-lt"/>
                <a:cs typeface="B Nazanin" pitchFamily="2" charset="-78"/>
              </a:rPr>
              <a:t>) ، تثبیت یا طرد شده باشد ، در خواست تراکنش </a:t>
            </a:r>
            <a:r>
              <a:rPr lang="en-US" sz="2000" b="1" dirty="0" smtClean="0">
                <a:latin typeface="+mj-lt"/>
                <a:cs typeface="B Nazanin" pitchFamily="2" charset="-78"/>
              </a:rPr>
              <a:t>T</a:t>
            </a:r>
            <a:r>
              <a:rPr lang="fa-IR" sz="2000" b="1" dirty="0" smtClean="0">
                <a:latin typeface="+mj-lt"/>
                <a:cs typeface="B Nazanin" pitchFamily="2" charset="-78"/>
              </a:rPr>
              <a:t> به تاخیر می افتد . داده </a:t>
            </a:r>
            <a:r>
              <a:rPr lang="en-US" sz="2000" b="1" dirty="0" smtClean="0">
                <a:latin typeface="+mj-lt"/>
                <a:cs typeface="B Nazanin" pitchFamily="2" charset="-78"/>
              </a:rPr>
              <a:t>D</a:t>
            </a:r>
            <a:r>
              <a:rPr lang="fa-IR" sz="2000" b="1" dirty="0" smtClean="0">
                <a:latin typeface="+mj-lt"/>
                <a:cs typeface="B Nazanin" pitchFamily="2" charset="-78"/>
              </a:rPr>
              <a:t> باید به نحوی قفل شود.</a:t>
            </a:r>
          </a:p>
          <a:p>
            <a:pPr algn="just" rtl="1">
              <a:lnSpc>
                <a:spcPct val="150000"/>
              </a:lnSpc>
            </a:pPr>
            <a:endParaRPr lang="fa-IR" sz="2000" b="1" dirty="0" smtClean="0">
              <a:latin typeface="+mj-lt"/>
              <a:cs typeface="B Nazanin" pitchFamily="2" charset="-78"/>
            </a:endParaRPr>
          </a:p>
          <a:p>
            <a:pPr algn="just" rtl="1">
              <a:lnSpc>
                <a:spcPct val="150000"/>
              </a:lnSpc>
            </a:pPr>
            <a:r>
              <a:rPr lang="fa-IR" sz="2800" b="1" dirty="0">
                <a:cs typeface="B Nazanin" pitchFamily="2" charset="-78"/>
              </a:rPr>
              <a:t>پروتکل زمانمهر چند بعدی :</a:t>
            </a:r>
          </a:p>
          <a:p>
            <a:pPr algn="just" rtl="1">
              <a:lnSpc>
                <a:spcPct val="150000"/>
              </a:lnSpc>
            </a:pPr>
            <a:r>
              <a:rPr lang="fa-IR" sz="2000" b="1" dirty="0" smtClean="0">
                <a:latin typeface="+mj-lt"/>
                <a:cs typeface="B Nazanin" pitchFamily="2" charset="-78"/>
              </a:rPr>
              <a:t>در این پروتکل ، هر تراکنش به جای یک زمانمهر ، می تواند یک بردار زمانمهر با حداکثر </a:t>
            </a:r>
            <a:r>
              <a:rPr lang="en-US" sz="2000" b="1" dirty="0" smtClean="0">
                <a:latin typeface="+mj-lt"/>
                <a:cs typeface="B Nazanin" pitchFamily="2" charset="-78"/>
              </a:rPr>
              <a:t>K</a:t>
            </a:r>
            <a:r>
              <a:rPr lang="fa-IR" sz="2000" b="1" dirty="0" smtClean="0">
                <a:latin typeface="+mj-lt"/>
                <a:cs typeface="B Nazanin" pitchFamily="2" charset="-78"/>
              </a:rPr>
              <a:t> عنصر داشته باشد حداکثر مقدار </a:t>
            </a:r>
            <a:r>
              <a:rPr lang="en-US" sz="2000" b="1" dirty="0" smtClean="0">
                <a:latin typeface="+mj-lt"/>
                <a:cs typeface="B Nazanin" pitchFamily="2" charset="-78"/>
              </a:rPr>
              <a:t>K</a:t>
            </a:r>
            <a:r>
              <a:rPr lang="fa-IR" sz="2000" b="1" dirty="0" smtClean="0">
                <a:latin typeface="+mj-lt"/>
                <a:cs typeface="B Nazanin" pitchFamily="2" charset="-78"/>
              </a:rPr>
              <a:t> برابر است با دو بردار تعداد عملیاتی که در یک تراکنش وجود دارد . هر عمل می تواند یک ارتباط وابستگی بین دو تراکنش را برقرار کند . </a:t>
            </a:r>
          </a:p>
          <a:p>
            <a:pPr algn="just" rtl="1">
              <a:lnSpc>
                <a:spcPct val="150000"/>
              </a:lnSpc>
            </a:pPr>
            <a:r>
              <a:rPr lang="fa-IR" sz="2000" b="1" dirty="0" smtClean="0">
                <a:latin typeface="+mj-lt"/>
                <a:cs typeface="B Nazanin" pitchFamily="2" charset="-78"/>
              </a:rPr>
              <a:t>سیستم می تواند بر اساس اطلاعات مربوط به وابستگی که از عملیات قبلی بدست می آید ، در مورد پذیرش یا طرد یک عمل تصمیم بگیرد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55</a:t>
            </a:fld>
            <a:endParaRPr lang="en-US" dirty="0"/>
          </a:p>
        </p:txBody>
      </p:sp>
    </p:spTree>
    <p:extLst>
      <p:ext uri="{BB962C8B-B14F-4D97-AF65-F5344CB8AC3E}">
        <p14:creationId xmlns="" xmlns:p14="http://schemas.microsoft.com/office/powerpoint/2010/main" val="1697127363"/>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7605938" cy="5355312"/>
          </a:xfrm>
          <a:prstGeom prst="rect">
            <a:avLst/>
          </a:prstGeom>
          <a:noFill/>
        </p:spPr>
        <p:txBody>
          <a:bodyPr wrap="square" rtlCol="0">
            <a:spAutoFit/>
          </a:bodyPr>
          <a:lstStyle/>
          <a:p>
            <a:pPr algn="just" rtl="1">
              <a:lnSpc>
                <a:spcPct val="150000"/>
              </a:lnSpc>
            </a:pPr>
            <a:r>
              <a:rPr lang="fa-IR" sz="2800" b="1" dirty="0">
                <a:cs typeface="B Nazanin" pitchFamily="2" charset="-78"/>
              </a:rPr>
              <a:t>قاعده نوشتن توماس :</a:t>
            </a:r>
          </a:p>
          <a:p>
            <a:pPr algn="just" rtl="1">
              <a:lnSpc>
                <a:spcPct val="150000"/>
              </a:lnSpc>
            </a:pPr>
            <a:r>
              <a:rPr lang="fa-IR" sz="2000" b="1" dirty="0" smtClean="0">
                <a:latin typeface="+mj-lt"/>
                <a:cs typeface="B Nazanin" pitchFamily="2" charset="-78"/>
              </a:rPr>
              <a:t>به منظور تامین همروندی بیشتر، می توان در پروتکل زمانمهر مبنایی تغییری ایجاد کرد.</a:t>
            </a:r>
          </a:p>
          <a:p>
            <a:pPr algn="just" rtl="1">
              <a:lnSpc>
                <a:spcPct val="150000"/>
              </a:lnSpc>
            </a:pPr>
            <a:r>
              <a:rPr lang="fa-IR" sz="2000" b="1" dirty="0" smtClean="0">
                <a:latin typeface="+mj-lt"/>
                <a:cs typeface="B Nazanin" pitchFamily="2" charset="-78"/>
              </a:rPr>
              <a:t>این تغییر عبارت است از نادیده گرفتن عمل نوشتن بیهوده و طرد نکردن تراکنش انجام دهنده این عمل. در واقع قسمت ب از پروتکل </a:t>
            </a:r>
            <a:r>
              <a:rPr lang="en-US" sz="2000" b="1" dirty="0" smtClean="0">
                <a:latin typeface="+mj-lt"/>
                <a:cs typeface="B Nazanin" pitchFamily="2" charset="-78"/>
              </a:rPr>
              <a:t>TO</a:t>
            </a:r>
            <a:r>
              <a:rPr lang="fa-IR" sz="2000" b="1" dirty="0" smtClean="0">
                <a:latin typeface="+mj-lt"/>
                <a:cs typeface="B Nazanin" pitchFamily="2" charset="-78"/>
              </a:rPr>
              <a:t> برای عمل نوشتن به صورت زیر تغییر می کند:</a:t>
            </a:r>
          </a:p>
          <a:p>
            <a:pPr algn="just" rtl="1">
              <a:lnSpc>
                <a:spcPct val="150000"/>
              </a:lnSpc>
            </a:pPr>
            <a:r>
              <a:rPr lang="fa-IR" sz="2000" b="1" dirty="0">
                <a:cs typeface="B Nazanin" pitchFamily="2" charset="-78"/>
              </a:rPr>
              <a:t>ب) اگر </a:t>
            </a:r>
            <a:r>
              <a:rPr lang="en-US" sz="2000" b="1" dirty="0">
                <a:cs typeface="B Nazanin" pitchFamily="2" charset="-78"/>
              </a:rPr>
              <a:t>TS(Ti)&lt;W-TS(D)</a:t>
            </a:r>
            <a:r>
              <a:rPr lang="fa-IR" sz="2000" b="1" dirty="0">
                <a:cs typeface="B Nazanin" pitchFamily="2" charset="-78"/>
              </a:rPr>
              <a:t> ، </a:t>
            </a:r>
            <a:r>
              <a:rPr lang="fa-IR" sz="2000" b="1" dirty="0" smtClean="0">
                <a:cs typeface="B Nazanin" pitchFamily="2" charset="-78"/>
              </a:rPr>
              <a:t>درخواست نوشتن نادیده گرفته می شود و تراکنش می تواند ادامه دهد. (در </a:t>
            </a:r>
            <a:r>
              <a:rPr lang="en-US" sz="2000" b="1" dirty="0" smtClean="0">
                <a:cs typeface="B Nazanin" pitchFamily="2" charset="-78"/>
              </a:rPr>
              <a:t>TO </a:t>
            </a:r>
            <a:r>
              <a:rPr lang="fa-IR" sz="2000" b="1" dirty="0" smtClean="0">
                <a:cs typeface="B Nazanin" pitchFamily="2" charset="-78"/>
              </a:rPr>
              <a:t>تراکنش </a:t>
            </a:r>
            <a:r>
              <a:rPr lang="en-US" sz="2000" b="1" dirty="0">
                <a:cs typeface="B Nazanin" pitchFamily="2" charset="-78"/>
              </a:rPr>
              <a:t>Ti</a:t>
            </a:r>
            <a:r>
              <a:rPr lang="fa-IR" sz="2000" b="1" dirty="0">
                <a:cs typeface="B Nazanin" pitchFamily="2" charset="-78"/>
              </a:rPr>
              <a:t> عمل نوشتن بیهوده انجام می دهد</a:t>
            </a:r>
            <a:r>
              <a:rPr lang="fa-IR" sz="2000" b="1" dirty="0" smtClean="0">
                <a:cs typeface="B Nazanin" pitchFamily="2" charset="-78"/>
              </a:rPr>
              <a:t>.</a:t>
            </a:r>
            <a:r>
              <a:rPr lang="en-US" sz="2000" b="1" dirty="0" smtClean="0">
                <a:cs typeface="B Nazanin" pitchFamily="2" charset="-78"/>
              </a:rPr>
              <a:t>(</a:t>
            </a:r>
          </a:p>
          <a:p>
            <a:pPr algn="just" rtl="1">
              <a:lnSpc>
                <a:spcPct val="150000"/>
              </a:lnSpc>
            </a:pPr>
            <a:r>
              <a:rPr lang="fa-IR" sz="2000" b="1" dirty="0" smtClean="0">
                <a:cs typeface="B Nazanin" pitchFamily="2" charset="-78"/>
              </a:rPr>
              <a:t>قاعده نوشتن توماس از مفهوم توالی پذیری نمایی استفاده می کند و امکان می دهد تا طرح های توالی پذیری ایجاد شوند که تولید آنها با پروتکل های تاکنون دیده شده ناممکن است.</a:t>
            </a:r>
            <a:endParaRPr lang="fa-IR" sz="2000" b="1" dirty="0" smtClean="0">
              <a:latin typeface="+mj-lt"/>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56</a:t>
            </a:fld>
            <a:endParaRPr lang="en-US"/>
          </a:p>
        </p:txBody>
      </p:sp>
      <p:sp>
        <p:nvSpPr>
          <p:cNvPr id="3" name="Rectangle 2"/>
          <p:cNvSpPr/>
          <p:nvPr/>
        </p:nvSpPr>
        <p:spPr>
          <a:xfrm>
            <a:off x="827584" y="4941168"/>
            <a:ext cx="5832648" cy="1916832"/>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73925220"/>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4624"/>
            <a:ext cx="8136904" cy="6555641"/>
          </a:xfrm>
          <a:prstGeom prst="rect">
            <a:avLst/>
          </a:prstGeom>
          <a:noFill/>
        </p:spPr>
        <p:txBody>
          <a:bodyPr wrap="square" rtlCol="0">
            <a:spAutoFit/>
          </a:bodyPr>
          <a:lstStyle/>
          <a:p>
            <a:pPr algn="just" rtl="1"/>
            <a:r>
              <a:rPr lang="fa-IR" sz="2000" b="1" dirty="0" smtClean="0">
                <a:latin typeface="+mj-lt"/>
                <a:cs typeface="B Nazanin" pitchFamily="2" charset="-78"/>
              </a:rPr>
              <a:t>مثال ) در این مثال داریم : </a:t>
            </a:r>
            <a:r>
              <a:rPr lang="en-US" sz="2000" b="1" dirty="0" smtClean="0">
                <a:latin typeface="+mj-lt"/>
                <a:cs typeface="B Nazanin" pitchFamily="2" charset="-78"/>
              </a:rPr>
              <a:t>TS(T</a:t>
            </a:r>
            <a:r>
              <a:rPr lang="en-US" sz="2000" b="1" baseline="-25000" dirty="0" smtClean="0">
                <a:latin typeface="+mj-lt"/>
                <a:cs typeface="B Nazanin" pitchFamily="2" charset="-78"/>
              </a:rPr>
              <a:t>1</a:t>
            </a:r>
            <a:r>
              <a:rPr lang="en-US" sz="2000" b="1" dirty="0" smtClean="0">
                <a:latin typeface="+mj-lt"/>
                <a:cs typeface="B Nazanin" pitchFamily="2" charset="-78"/>
              </a:rPr>
              <a:t>)&lt;TS(T</a:t>
            </a:r>
            <a:r>
              <a:rPr lang="en-US" sz="2000" b="1" baseline="-25000" dirty="0" smtClean="0">
                <a:latin typeface="+mj-lt"/>
                <a:cs typeface="B Nazanin" pitchFamily="2" charset="-78"/>
              </a:rPr>
              <a:t>2</a:t>
            </a:r>
            <a:r>
              <a:rPr lang="en-US" sz="2000" b="1" dirty="0" smtClean="0">
                <a:latin typeface="+mj-lt"/>
                <a:cs typeface="B Nazanin" pitchFamily="2" charset="-78"/>
              </a:rPr>
              <a:t>)&lt;TS(T</a:t>
            </a:r>
            <a:r>
              <a:rPr lang="en-US" sz="2000" b="1" baseline="-25000" dirty="0" smtClean="0">
                <a:latin typeface="+mj-lt"/>
                <a:cs typeface="B Nazanin" pitchFamily="2" charset="-78"/>
              </a:rPr>
              <a:t>3</a:t>
            </a:r>
            <a:r>
              <a:rPr lang="en-US" sz="2000" b="1" dirty="0" smtClean="0">
                <a:latin typeface="+mj-lt"/>
                <a:cs typeface="B Nazanin" pitchFamily="2" charset="-78"/>
              </a:rPr>
              <a:t>)</a:t>
            </a:r>
            <a:r>
              <a:rPr lang="fa-IR" sz="2000" b="1" dirty="0" smtClean="0">
                <a:latin typeface="+mj-lt"/>
                <a:cs typeface="B Nazanin" pitchFamily="2" charset="-78"/>
              </a:rPr>
              <a:t> </a:t>
            </a:r>
          </a:p>
          <a:p>
            <a:pPr algn="just" rtl="1"/>
            <a:endParaRPr lang="en-US" sz="2000" b="1" dirty="0">
              <a:solidFill>
                <a:srgbClr val="FF0000"/>
              </a:solidFill>
              <a:latin typeface="+mj-lt"/>
              <a:cs typeface="B Nazanin" pitchFamily="2" charset="-78"/>
            </a:endParaRPr>
          </a:p>
          <a:p>
            <a:pPr algn="just" rtl="1"/>
            <a:endParaRPr lang="en-US" sz="2000" b="1" dirty="0" smtClean="0">
              <a:solidFill>
                <a:srgbClr val="FF0000"/>
              </a:solidFill>
              <a:latin typeface="+mj-lt"/>
              <a:cs typeface="B Nazanin" pitchFamily="2" charset="-78"/>
            </a:endParaRPr>
          </a:p>
          <a:p>
            <a:pPr algn="just" rtl="1"/>
            <a:endParaRPr lang="en-US" sz="2000" b="1" dirty="0">
              <a:solidFill>
                <a:srgbClr val="FF0000"/>
              </a:solidFill>
              <a:latin typeface="+mj-lt"/>
              <a:cs typeface="B Nazanin" pitchFamily="2" charset="-78"/>
            </a:endParaRPr>
          </a:p>
          <a:p>
            <a:pPr algn="just" rtl="1"/>
            <a:endParaRPr lang="en-US" sz="2000" b="1" dirty="0" smtClean="0">
              <a:solidFill>
                <a:srgbClr val="FF0000"/>
              </a:solidFill>
              <a:latin typeface="+mj-lt"/>
              <a:cs typeface="B Nazanin" pitchFamily="2" charset="-78"/>
            </a:endParaRPr>
          </a:p>
          <a:p>
            <a:pPr algn="just" rtl="1"/>
            <a:endParaRPr lang="en-US" sz="2000" b="1" dirty="0">
              <a:solidFill>
                <a:srgbClr val="FF0000"/>
              </a:solidFill>
              <a:latin typeface="+mj-lt"/>
              <a:cs typeface="B Nazanin" pitchFamily="2" charset="-78"/>
            </a:endParaRPr>
          </a:p>
          <a:p>
            <a:pPr algn="just" rtl="1"/>
            <a:endParaRPr lang="en-US" sz="2000" b="1" dirty="0" smtClean="0">
              <a:solidFill>
                <a:srgbClr val="FF0000"/>
              </a:solidFill>
              <a:latin typeface="+mj-lt"/>
              <a:cs typeface="B Nazanin" pitchFamily="2" charset="-78"/>
            </a:endParaRPr>
          </a:p>
          <a:p>
            <a:pPr algn="just" rtl="1"/>
            <a:endParaRPr lang="en-US" sz="2000" b="1" dirty="0" smtClean="0">
              <a:solidFill>
                <a:srgbClr val="FF0000"/>
              </a:solidFill>
              <a:latin typeface="+mj-lt"/>
              <a:cs typeface="B Nazanin" pitchFamily="2" charset="-78"/>
            </a:endParaRPr>
          </a:p>
          <a:p>
            <a:pPr algn="just" rtl="1"/>
            <a:endParaRPr lang="en-US" sz="2000" b="1" dirty="0">
              <a:solidFill>
                <a:srgbClr val="FF0000"/>
              </a:solidFill>
              <a:latin typeface="+mj-lt"/>
              <a:cs typeface="B Nazanin" pitchFamily="2" charset="-78"/>
            </a:endParaRPr>
          </a:p>
          <a:p>
            <a:pPr algn="just" rtl="1"/>
            <a:endParaRPr lang="en-US" sz="2000" b="1" dirty="0" smtClean="0">
              <a:solidFill>
                <a:srgbClr val="FF0000"/>
              </a:solidFill>
              <a:latin typeface="+mj-lt"/>
              <a:cs typeface="B Nazanin" pitchFamily="2" charset="-78"/>
            </a:endParaRPr>
          </a:p>
          <a:p>
            <a:pPr algn="just" rtl="1"/>
            <a:endParaRPr lang="en-US" sz="2000" b="1" dirty="0">
              <a:solidFill>
                <a:srgbClr val="FF0000"/>
              </a:solidFill>
              <a:latin typeface="+mj-lt"/>
              <a:cs typeface="B Nazanin" pitchFamily="2" charset="-78"/>
            </a:endParaRPr>
          </a:p>
          <a:p>
            <a:pPr algn="just" rtl="1"/>
            <a:endParaRPr lang="en-US" sz="2000" b="1" dirty="0" smtClean="0">
              <a:solidFill>
                <a:srgbClr val="FF0000"/>
              </a:solidFill>
              <a:latin typeface="+mj-lt"/>
              <a:cs typeface="B Nazanin" pitchFamily="2" charset="-78"/>
            </a:endParaRPr>
          </a:p>
          <a:p>
            <a:pPr algn="just" rtl="1"/>
            <a:endParaRPr lang="en-US" sz="2000" b="1" dirty="0">
              <a:solidFill>
                <a:srgbClr val="FF0000"/>
              </a:solidFill>
              <a:latin typeface="+mj-lt"/>
              <a:cs typeface="B Nazanin" pitchFamily="2" charset="-78"/>
            </a:endParaRPr>
          </a:p>
          <a:p>
            <a:pPr algn="just" rtl="1"/>
            <a:endParaRPr lang="fa-IR" sz="2000" b="1" dirty="0" smtClean="0">
              <a:solidFill>
                <a:srgbClr val="FF0000"/>
              </a:solidFill>
              <a:latin typeface="+mj-lt"/>
              <a:cs typeface="B Nazanin" pitchFamily="2" charset="-78"/>
            </a:endParaRPr>
          </a:p>
          <a:p>
            <a:pPr algn="just" rtl="1"/>
            <a:endParaRPr lang="fa-IR" sz="2000" b="1" dirty="0" smtClean="0">
              <a:latin typeface="+mj-lt"/>
              <a:cs typeface="B Nazanin" pitchFamily="2" charset="-78"/>
            </a:endParaRPr>
          </a:p>
          <a:p>
            <a:pPr algn="just" rtl="1"/>
            <a:endParaRPr lang="fa-IR" sz="2000" b="1" dirty="0" smtClean="0">
              <a:latin typeface="+mj-lt"/>
              <a:cs typeface="B Nazanin" pitchFamily="2" charset="-78"/>
            </a:endParaRPr>
          </a:p>
          <a:p>
            <a:pPr algn="just" rtl="1"/>
            <a:r>
              <a:rPr lang="fa-IR" sz="2000" b="1" dirty="0" smtClean="0">
                <a:latin typeface="+mj-lt"/>
                <a:cs typeface="B Nazanin" pitchFamily="2" charset="-78"/>
              </a:rPr>
              <a:t>* در لحظه ی </a:t>
            </a:r>
            <a:r>
              <a:rPr lang="en-US" sz="2000" b="1" dirty="0" smtClean="0">
                <a:latin typeface="+mj-lt"/>
                <a:cs typeface="B Nazanin" pitchFamily="2" charset="-78"/>
              </a:rPr>
              <a:t>t8</a:t>
            </a:r>
            <a:r>
              <a:rPr lang="fa-IR" sz="2000" b="1" dirty="0" smtClean="0">
                <a:latin typeface="+mj-lt"/>
                <a:cs typeface="B Nazanin" pitchFamily="2" charset="-78"/>
              </a:rPr>
              <a:t> ، عمل نوشتن تراکنش </a:t>
            </a:r>
            <a:r>
              <a:rPr lang="en-US" sz="2000" b="1" dirty="0" smtClean="0">
                <a:latin typeface="+mj-lt"/>
                <a:cs typeface="B Nazanin" pitchFamily="2" charset="-78"/>
              </a:rPr>
              <a:t>T</a:t>
            </a:r>
            <a:r>
              <a:rPr lang="en-US" sz="2000" b="1" baseline="-25000" dirty="0" smtClean="0">
                <a:latin typeface="+mj-lt"/>
                <a:cs typeface="B Nazanin" pitchFamily="2" charset="-78"/>
              </a:rPr>
              <a:t>2</a:t>
            </a:r>
            <a:r>
              <a:rPr lang="fa-IR" sz="2000" b="1" dirty="0" smtClean="0">
                <a:latin typeface="+mj-lt"/>
                <a:cs typeface="B Nazanin" pitchFamily="2" charset="-78"/>
              </a:rPr>
              <a:t> انجام نمی شود و این تراکنش ، طرد می شود تا در لحظه ی </a:t>
            </a:r>
            <a:r>
              <a:rPr lang="en-US" sz="2000" b="1" dirty="0" smtClean="0">
                <a:latin typeface="+mj-lt"/>
                <a:cs typeface="B Nazanin" pitchFamily="2" charset="-78"/>
              </a:rPr>
              <a:t>t14</a:t>
            </a:r>
            <a:r>
              <a:rPr lang="fa-IR" sz="2000" b="1" dirty="0" smtClean="0">
                <a:latin typeface="+mj-lt"/>
                <a:cs typeface="B Nazanin" pitchFamily="2" charset="-78"/>
              </a:rPr>
              <a:t> از سر گرفته می شود .</a:t>
            </a:r>
          </a:p>
          <a:p>
            <a:pPr algn="just" rtl="1"/>
            <a:r>
              <a:rPr lang="fa-IR" sz="2000" b="1" dirty="0" smtClean="0">
                <a:latin typeface="+mj-lt"/>
                <a:cs typeface="B Nazanin" pitchFamily="2" charset="-78"/>
              </a:rPr>
              <a:t>** در لحظه ی </a:t>
            </a:r>
            <a:r>
              <a:rPr lang="en-US" sz="2000" b="1" dirty="0" smtClean="0">
                <a:latin typeface="+mj-lt"/>
                <a:cs typeface="B Nazanin" pitchFamily="2" charset="-78"/>
              </a:rPr>
              <a:t>t14</a:t>
            </a:r>
            <a:r>
              <a:rPr lang="fa-IR" sz="2000" b="1" dirty="0" smtClean="0">
                <a:latin typeface="+mj-lt"/>
                <a:cs typeface="B Nazanin" pitchFamily="2" charset="-78"/>
              </a:rPr>
              <a:t> ، عمل نوشتن </a:t>
            </a:r>
            <a:r>
              <a:rPr lang="en-US" sz="2000" b="1" dirty="0" smtClean="0">
                <a:latin typeface="+mj-lt"/>
                <a:cs typeface="B Nazanin" pitchFamily="2" charset="-78"/>
              </a:rPr>
              <a:t>T</a:t>
            </a:r>
            <a:r>
              <a:rPr lang="en-US" sz="2000" b="1" baseline="-25000" dirty="0" smtClean="0">
                <a:latin typeface="+mj-lt"/>
                <a:cs typeface="B Nazanin" pitchFamily="2" charset="-78"/>
              </a:rPr>
              <a:t>1</a:t>
            </a:r>
            <a:r>
              <a:rPr lang="fa-IR" sz="2000" b="1" dirty="0" smtClean="0">
                <a:latin typeface="+mj-lt"/>
                <a:cs typeface="B Nazanin" pitchFamily="2" charset="-78"/>
              </a:rPr>
              <a:t> یک عمل نوشتن بیهوده است و نادیده گرفته می شود ، زیرا تراکنش </a:t>
            </a:r>
            <a:r>
              <a:rPr lang="en-US" sz="2000" b="1" dirty="0" smtClean="0">
                <a:latin typeface="+mj-lt"/>
                <a:cs typeface="B Nazanin" pitchFamily="2" charset="-78"/>
              </a:rPr>
              <a:t>T</a:t>
            </a:r>
            <a:r>
              <a:rPr lang="en-US" sz="2000" b="1" baseline="-25000" dirty="0" smtClean="0">
                <a:latin typeface="+mj-lt"/>
                <a:cs typeface="B Nazanin" pitchFamily="2" charset="-78"/>
              </a:rPr>
              <a:t>3</a:t>
            </a:r>
            <a:r>
              <a:rPr lang="fa-IR" sz="2000" b="1" dirty="0" smtClean="0">
                <a:latin typeface="+mj-lt"/>
                <a:cs typeface="B Nazanin" pitchFamily="2" charset="-78"/>
              </a:rPr>
              <a:t> در لحظه ی </a:t>
            </a:r>
            <a:r>
              <a:rPr lang="en-US" sz="2000" b="1" dirty="0" smtClean="0">
                <a:latin typeface="+mj-lt"/>
                <a:cs typeface="B Nazanin" pitchFamily="2" charset="-78"/>
              </a:rPr>
              <a:t>t12</a:t>
            </a:r>
            <a:r>
              <a:rPr lang="fa-IR" sz="2000" b="1" dirty="0" smtClean="0">
                <a:latin typeface="+mj-lt"/>
                <a:cs typeface="B Nazanin" pitchFamily="2" charset="-78"/>
              </a:rPr>
              <a:t> ، مقداری برای </a:t>
            </a:r>
            <a:r>
              <a:rPr lang="en-US" sz="2000" b="1" dirty="0" smtClean="0">
                <a:latin typeface="+mj-lt"/>
                <a:cs typeface="B Nazanin" pitchFamily="2" charset="-78"/>
              </a:rPr>
              <a:t>D</a:t>
            </a:r>
            <a:r>
              <a:rPr lang="en-US" sz="2000" b="1" baseline="-25000" dirty="0" smtClean="0">
                <a:latin typeface="+mj-lt"/>
                <a:cs typeface="B Nazanin" pitchFamily="2" charset="-78"/>
              </a:rPr>
              <a:t>3</a:t>
            </a:r>
            <a:r>
              <a:rPr lang="fa-IR" sz="2000" b="1" dirty="0" smtClean="0">
                <a:latin typeface="+mj-lt"/>
                <a:cs typeface="B Nazanin" pitchFamily="2" charset="-78"/>
              </a:rPr>
              <a:t> را نوشته است . در این جا با استفاده از قاعده توماس ، تراکنش </a:t>
            </a:r>
            <a:r>
              <a:rPr lang="en-US" sz="2000" b="1" dirty="0" smtClean="0">
                <a:latin typeface="+mj-lt"/>
                <a:cs typeface="B Nazanin" pitchFamily="2" charset="-78"/>
              </a:rPr>
              <a:t>T</a:t>
            </a:r>
            <a:r>
              <a:rPr lang="en-US" sz="2000" b="1" baseline="-25000" dirty="0" smtClean="0">
                <a:latin typeface="+mj-lt"/>
                <a:cs typeface="B Nazanin" pitchFamily="2" charset="-78"/>
              </a:rPr>
              <a:t>1</a:t>
            </a:r>
            <a:r>
              <a:rPr lang="fa-IR" sz="2000" b="1" dirty="0" smtClean="0">
                <a:latin typeface="+mj-lt"/>
                <a:cs typeface="B Nazanin" pitchFamily="2" charset="-78"/>
              </a:rPr>
              <a:t> دیگر طرد نمی شود تثبیت می شود.</a:t>
            </a:r>
          </a:p>
        </p:txBody>
      </p:sp>
      <p:sp>
        <p:nvSpPr>
          <p:cNvPr id="6" name="Slide Number Placeholder 5"/>
          <p:cNvSpPr>
            <a:spLocks noGrp="1"/>
          </p:cNvSpPr>
          <p:nvPr>
            <p:ph type="sldNum" sz="quarter" idx="11"/>
          </p:nvPr>
        </p:nvSpPr>
        <p:spPr/>
        <p:txBody>
          <a:bodyPr/>
          <a:lstStyle/>
          <a:p>
            <a:fld id="{EA0A30FA-A0CA-4B61-8723-22B167EF6B0A}" type="slidenum">
              <a:rPr lang="en-US" smtClean="0"/>
              <a:pPr/>
              <a:t>57</a:t>
            </a:fld>
            <a:endParaRPr lang="en-US"/>
          </a:p>
        </p:txBody>
      </p:sp>
      <p:sp>
        <p:nvSpPr>
          <p:cNvPr id="3" name="Rounded Rectangle 2"/>
          <p:cNvSpPr/>
          <p:nvPr/>
        </p:nvSpPr>
        <p:spPr>
          <a:xfrm>
            <a:off x="251520" y="404664"/>
            <a:ext cx="7589520" cy="4389120"/>
          </a:xfrm>
          <a:prstGeom prst="roundRect">
            <a:avLst>
              <a:gd name="adj" fmla="val 4503"/>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0947507"/>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518" y="919167"/>
            <a:ext cx="7245898" cy="5632311"/>
          </a:xfrm>
          <a:prstGeom prst="rect">
            <a:avLst/>
          </a:prstGeom>
          <a:noFill/>
        </p:spPr>
        <p:txBody>
          <a:bodyPr wrap="square" rtlCol="0">
            <a:spAutoFit/>
          </a:bodyPr>
          <a:lstStyle/>
          <a:p>
            <a:pPr algn="just" rtl="1">
              <a:lnSpc>
                <a:spcPct val="150000"/>
              </a:lnSpc>
            </a:pPr>
            <a:endParaRPr lang="fa-IR" sz="2000" b="1" dirty="0" smtClean="0">
              <a:latin typeface="+mj-lt"/>
              <a:cs typeface="B Nazanin" pitchFamily="2" charset="-78"/>
            </a:endParaRPr>
          </a:p>
          <a:p>
            <a:pPr algn="just" rtl="1">
              <a:lnSpc>
                <a:spcPct val="150000"/>
              </a:lnSpc>
            </a:pPr>
            <a:endParaRPr lang="fa-IR" sz="2000" b="1" dirty="0">
              <a:latin typeface="+mj-lt"/>
              <a:cs typeface="B Nazanin" pitchFamily="2" charset="-78"/>
            </a:endParaRPr>
          </a:p>
          <a:p>
            <a:pPr algn="just" rtl="1">
              <a:lnSpc>
                <a:spcPct val="150000"/>
              </a:lnSpc>
            </a:pPr>
            <a:endParaRPr lang="en-US" sz="2000" b="1" dirty="0" smtClean="0">
              <a:latin typeface="+mj-lt"/>
              <a:cs typeface="B Nazanin" pitchFamily="2" charset="-78"/>
            </a:endParaRPr>
          </a:p>
          <a:p>
            <a:pPr algn="just" rtl="1">
              <a:lnSpc>
                <a:spcPct val="150000"/>
              </a:lnSpc>
            </a:pPr>
            <a:endParaRPr lang="en-US" sz="2000" b="1" dirty="0">
              <a:latin typeface="+mj-lt"/>
              <a:cs typeface="B Nazanin" pitchFamily="2" charset="-78"/>
            </a:endParaRPr>
          </a:p>
          <a:p>
            <a:pPr algn="just" rtl="1">
              <a:lnSpc>
                <a:spcPct val="150000"/>
              </a:lnSpc>
            </a:pPr>
            <a:endParaRPr lang="en-US" sz="2000" b="1" dirty="0" smtClean="0">
              <a:latin typeface="+mj-lt"/>
              <a:cs typeface="B Nazanin" pitchFamily="2" charset="-78"/>
            </a:endParaRPr>
          </a:p>
          <a:p>
            <a:pPr algn="just" rtl="1">
              <a:lnSpc>
                <a:spcPct val="150000"/>
              </a:lnSpc>
            </a:pPr>
            <a:endParaRPr lang="en-US" sz="2000" b="1" dirty="0">
              <a:latin typeface="+mj-lt"/>
              <a:cs typeface="B Nazanin" pitchFamily="2" charset="-78"/>
            </a:endParaRPr>
          </a:p>
          <a:p>
            <a:pPr algn="just" rtl="1">
              <a:lnSpc>
                <a:spcPct val="150000"/>
              </a:lnSpc>
            </a:pPr>
            <a:endParaRPr lang="en-US" sz="2000" b="1" dirty="0" smtClean="0">
              <a:latin typeface="+mj-lt"/>
              <a:cs typeface="B Nazanin" pitchFamily="2" charset="-78"/>
            </a:endParaRPr>
          </a:p>
          <a:p>
            <a:pPr algn="just" rtl="1">
              <a:lnSpc>
                <a:spcPct val="150000"/>
              </a:lnSpc>
            </a:pPr>
            <a:endParaRPr lang="en-US" sz="2000" b="1" dirty="0">
              <a:latin typeface="+mj-lt"/>
              <a:cs typeface="B Nazanin" pitchFamily="2" charset="-78"/>
            </a:endParaRPr>
          </a:p>
          <a:p>
            <a:pPr algn="just" rtl="1">
              <a:lnSpc>
                <a:spcPct val="150000"/>
              </a:lnSpc>
            </a:pPr>
            <a:endParaRPr lang="en-US" sz="2000" b="1" dirty="0" smtClean="0">
              <a:latin typeface="+mj-lt"/>
              <a:cs typeface="B Nazanin" pitchFamily="2" charset="-78"/>
            </a:endParaRPr>
          </a:p>
          <a:p>
            <a:pPr algn="just" rtl="1">
              <a:lnSpc>
                <a:spcPct val="150000"/>
              </a:lnSpc>
            </a:pPr>
            <a:endParaRPr lang="en-US"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 در لحظه </a:t>
            </a:r>
            <a:r>
              <a:rPr lang="en-US" sz="2000" b="1" dirty="0" smtClean="0">
                <a:latin typeface="+mj-lt"/>
                <a:cs typeface="B Nazanin" pitchFamily="2" charset="-78"/>
              </a:rPr>
              <a:t>t6</a:t>
            </a:r>
            <a:r>
              <a:rPr lang="fa-IR" sz="2000" b="1" dirty="0" smtClean="0">
                <a:latin typeface="+mj-lt"/>
                <a:cs typeface="B Nazanin" pitchFamily="2" charset="-78"/>
              </a:rPr>
              <a:t> ، تراکنش </a:t>
            </a:r>
            <a:r>
              <a:rPr lang="en-US" sz="2000" b="1" dirty="0" smtClean="0">
                <a:latin typeface="+mj-lt"/>
                <a:cs typeface="B Nazanin" pitchFamily="2" charset="-78"/>
              </a:rPr>
              <a:t>T</a:t>
            </a:r>
            <a:r>
              <a:rPr lang="en-US" sz="2000" b="1" baseline="-25000" dirty="0" smtClean="0">
                <a:latin typeface="+mj-lt"/>
                <a:cs typeface="B Nazanin" pitchFamily="2" charset="-78"/>
              </a:rPr>
              <a:t>2</a:t>
            </a:r>
            <a:r>
              <a:rPr lang="fa-IR" sz="2000" b="1" dirty="0" smtClean="0">
                <a:latin typeface="+mj-lt"/>
                <a:cs typeface="B Nazanin" pitchFamily="2" charset="-78"/>
              </a:rPr>
              <a:t> نمی تواند بنویسد و طرد می شود .</a:t>
            </a:r>
          </a:p>
          <a:p>
            <a:pPr algn="just" rtl="1">
              <a:lnSpc>
                <a:spcPct val="150000"/>
              </a:lnSpc>
            </a:pPr>
            <a:r>
              <a:rPr lang="fa-IR" sz="2000" b="1" dirty="0" smtClean="0">
                <a:latin typeface="+mj-lt"/>
                <a:cs typeface="B Nazanin" pitchFamily="2" charset="-78"/>
              </a:rPr>
              <a:t>** در لحظه </a:t>
            </a:r>
            <a:r>
              <a:rPr lang="en-US" sz="2000" b="1" dirty="0" smtClean="0">
                <a:latin typeface="+mj-lt"/>
                <a:cs typeface="B Nazanin" pitchFamily="2" charset="-78"/>
              </a:rPr>
              <a:t>t7</a:t>
            </a:r>
            <a:r>
              <a:rPr lang="fa-IR" sz="2000" b="1" dirty="0" smtClean="0">
                <a:latin typeface="+mj-lt"/>
                <a:cs typeface="B Nazanin" pitchFamily="2" charset="-78"/>
              </a:rPr>
              <a:t> ، عمل نوشتن </a:t>
            </a:r>
            <a:r>
              <a:rPr lang="en-US" sz="2000" b="1" dirty="0" smtClean="0">
                <a:latin typeface="+mj-lt"/>
                <a:cs typeface="B Nazanin" pitchFamily="2" charset="-78"/>
              </a:rPr>
              <a:t>T</a:t>
            </a:r>
            <a:r>
              <a:rPr lang="en-US" sz="2000" b="1" baseline="-25000" dirty="0" smtClean="0">
                <a:latin typeface="+mj-lt"/>
                <a:cs typeface="B Nazanin" pitchFamily="2" charset="-78"/>
              </a:rPr>
              <a:t>3</a:t>
            </a:r>
            <a:r>
              <a:rPr lang="fa-IR" sz="2000" b="1" dirty="0" smtClean="0">
                <a:latin typeface="+mj-lt"/>
                <a:cs typeface="B Nazanin" pitchFamily="2" charset="-78"/>
              </a:rPr>
              <a:t> نادیده گرفته می شود ، اما </a:t>
            </a:r>
            <a:r>
              <a:rPr lang="en-US" sz="2000" b="1" dirty="0" smtClean="0">
                <a:latin typeface="+mj-lt"/>
                <a:cs typeface="B Nazanin" pitchFamily="2" charset="-78"/>
              </a:rPr>
              <a:t>T</a:t>
            </a:r>
            <a:r>
              <a:rPr lang="en-US" sz="2000" b="1" baseline="-25000" dirty="0" smtClean="0">
                <a:latin typeface="+mj-lt"/>
                <a:cs typeface="B Nazanin" pitchFamily="2" charset="-78"/>
              </a:rPr>
              <a:t>3</a:t>
            </a:r>
            <a:r>
              <a:rPr lang="fa-IR" sz="2000" b="1" dirty="0" smtClean="0">
                <a:latin typeface="+mj-lt"/>
                <a:cs typeface="B Nazanin" pitchFamily="2" charset="-78"/>
              </a:rPr>
              <a:t> طرد نمی شود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58</a:t>
            </a:fld>
            <a:endParaRPr lang="en-US"/>
          </a:p>
        </p:txBody>
      </p:sp>
      <p:sp>
        <p:nvSpPr>
          <p:cNvPr id="3" name="Rounded Rectangle 2"/>
          <p:cNvSpPr/>
          <p:nvPr/>
        </p:nvSpPr>
        <p:spPr>
          <a:xfrm>
            <a:off x="393192" y="81136"/>
            <a:ext cx="7992888" cy="5508104"/>
          </a:xfrm>
          <a:prstGeom prst="roundRect">
            <a:avLst>
              <a:gd name="adj" fmla="val 562"/>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60726881"/>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03280"/>
            <a:ext cx="8352928" cy="3377848"/>
          </a:xfrm>
          <a:prstGeom prst="rect">
            <a:avLst/>
          </a:prstGeom>
          <a:noFill/>
        </p:spPr>
        <p:txBody>
          <a:bodyPr wrap="square" rtlCol="0">
            <a:spAutoFit/>
          </a:bodyPr>
          <a:lstStyle/>
          <a:p>
            <a:pPr algn="just" rtl="1">
              <a:lnSpc>
                <a:spcPct val="150000"/>
              </a:lnSpc>
            </a:pPr>
            <a:r>
              <a:rPr lang="fa-IR" sz="2400" b="1" dirty="0">
                <a:cs typeface="B Nazanin" pitchFamily="2" charset="-78"/>
              </a:rPr>
              <a:t>طرح ترمیم پذیر </a:t>
            </a:r>
            <a:r>
              <a:rPr lang="fa-IR" sz="2400" b="1" dirty="0" smtClean="0">
                <a:cs typeface="B Nazanin" pitchFamily="2" charset="-78"/>
              </a:rPr>
              <a:t>:</a:t>
            </a:r>
            <a:endParaRPr lang="fa-IR" sz="2400" b="1" dirty="0" smtClean="0">
              <a:latin typeface="+mj-lt"/>
              <a:cs typeface="B Nazanin" pitchFamily="2" charset="-78"/>
            </a:endParaRPr>
          </a:p>
          <a:p>
            <a:pPr algn="just" rtl="1">
              <a:lnSpc>
                <a:spcPct val="150000"/>
              </a:lnSpc>
            </a:pPr>
            <a:r>
              <a:rPr lang="fa-IR" sz="2000" b="1" dirty="0" smtClean="0">
                <a:latin typeface="+mj-lt"/>
                <a:cs typeface="B Nazanin" pitchFamily="2" charset="-78"/>
              </a:rPr>
              <a:t>فرض می کنیم که سیستم به </a:t>
            </a:r>
            <a:r>
              <a:rPr lang="en-US" sz="2000" b="1" dirty="0" smtClean="0">
                <a:latin typeface="+mj-lt"/>
                <a:cs typeface="B Nazanin" pitchFamily="2" charset="-78"/>
              </a:rPr>
              <a:t>T</a:t>
            </a:r>
            <a:r>
              <a:rPr lang="en-US" sz="2000" b="1" baseline="-25000" dirty="0" smtClean="0">
                <a:latin typeface="+mj-lt"/>
                <a:cs typeface="B Nazanin" pitchFamily="2" charset="-78"/>
              </a:rPr>
              <a:t>2</a:t>
            </a:r>
            <a:r>
              <a:rPr lang="fa-IR" sz="2000" b="1" dirty="0" smtClean="0">
                <a:latin typeface="+mj-lt"/>
                <a:cs typeface="B Nazanin" pitchFamily="2" charset="-78"/>
              </a:rPr>
              <a:t> امکان می دهد تا بلافاصله پس از عمل </a:t>
            </a:r>
            <a:r>
              <a:rPr lang="en-US" sz="2000" b="1" dirty="0" smtClean="0">
                <a:latin typeface="+mj-lt"/>
                <a:cs typeface="B Nazanin" pitchFamily="2" charset="-78"/>
              </a:rPr>
              <a:t>R(D)</a:t>
            </a:r>
            <a:r>
              <a:rPr lang="fa-IR" sz="2000" b="1" dirty="0" smtClean="0">
                <a:latin typeface="+mj-lt"/>
                <a:cs typeface="B Nazanin" pitchFamily="2" charset="-78"/>
              </a:rPr>
              <a:t> ، تثبیت شود (</a:t>
            </a:r>
            <a:r>
              <a:rPr lang="en-US" sz="2000" b="1" dirty="0" smtClean="0">
                <a:latin typeface="+mj-lt"/>
                <a:cs typeface="B Nazanin" pitchFamily="2" charset="-78"/>
              </a:rPr>
              <a:t>Commit</a:t>
            </a:r>
            <a:r>
              <a:rPr lang="fa-IR" sz="2000" b="1" dirty="0" smtClean="0">
                <a:latin typeface="+mj-lt"/>
                <a:cs typeface="B Nazanin" pitchFamily="2" charset="-78"/>
              </a:rPr>
              <a:t> کند) حال فرض می کنیم که </a:t>
            </a:r>
            <a:r>
              <a:rPr lang="en-US" sz="2000" b="1" dirty="0" smtClean="0">
                <a:latin typeface="+mj-lt"/>
                <a:cs typeface="B Nazanin" pitchFamily="2" charset="-78"/>
              </a:rPr>
              <a:t>T</a:t>
            </a:r>
            <a:r>
              <a:rPr lang="en-US" sz="2000" b="1" baseline="-25000" dirty="0" smtClean="0">
                <a:latin typeface="+mj-lt"/>
                <a:cs typeface="B Nazanin" pitchFamily="2" charset="-78"/>
              </a:rPr>
              <a:t>1</a:t>
            </a:r>
            <a:r>
              <a:rPr lang="fa-IR" sz="2000" b="1" dirty="0" smtClean="0">
                <a:latin typeface="+mj-lt"/>
                <a:cs typeface="B Nazanin" pitchFamily="2" charset="-78"/>
              </a:rPr>
              <a:t> قبل از تثبیت شدن ، دچار نقص شود. چون </a:t>
            </a:r>
            <a:r>
              <a:rPr lang="en-US" sz="2000" b="1" dirty="0" smtClean="0">
                <a:latin typeface="+mj-lt"/>
                <a:cs typeface="B Nazanin" pitchFamily="2" charset="-78"/>
              </a:rPr>
              <a:t>T</a:t>
            </a:r>
            <a:r>
              <a:rPr lang="en-US" sz="2000" b="1" baseline="-25000" dirty="0" smtClean="0">
                <a:latin typeface="+mj-lt"/>
                <a:cs typeface="B Nazanin" pitchFamily="2" charset="-78"/>
              </a:rPr>
              <a:t>2</a:t>
            </a:r>
            <a:r>
              <a:rPr lang="fa-IR" sz="2000" b="1" dirty="0" smtClean="0">
                <a:latin typeface="+mj-lt"/>
                <a:cs typeface="B Nazanin" pitchFamily="2" charset="-78"/>
              </a:rPr>
              <a:t> مقدار داده </a:t>
            </a:r>
            <a:r>
              <a:rPr lang="en-US" sz="2000" b="1" dirty="0" smtClean="0">
                <a:latin typeface="+mj-lt"/>
                <a:cs typeface="B Nazanin" pitchFamily="2" charset="-78"/>
              </a:rPr>
              <a:t>D</a:t>
            </a:r>
            <a:r>
              <a:rPr lang="fa-IR" sz="2000" b="1" dirty="0" smtClean="0">
                <a:latin typeface="+mj-lt"/>
                <a:cs typeface="B Nazanin" pitchFamily="2" charset="-78"/>
              </a:rPr>
              <a:t> را پس از نوشتن توسط </a:t>
            </a:r>
            <a:r>
              <a:rPr lang="en-US" sz="2000" b="1" dirty="0" smtClean="0">
                <a:latin typeface="+mj-lt"/>
                <a:cs typeface="B Nazanin" pitchFamily="2" charset="-78"/>
              </a:rPr>
              <a:t>T</a:t>
            </a:r>
            <a:r>
              <a:rPr lang="en-US" sz="2000" b="1" baseline="-25000" dirty="0" smtClean="0">
                <a:latin typeface="+mj-lt"/>
                <a:cs typeface="B Nazanin" pitchFamily="2" charset="-78"/>
              </a:rPr>
              <a:t>1</a:t>
            </a:r>
            <a:r>
              <a:rPr lang="fa-IR" sz="2000" b="1" dirty="0" smtClean="0">
                <a:latin typeface="+mj-lt"/>
                <a:cs typeface="B Nazanin" pitchFamily="2" charset="-78"/>
              </a:rPr>
              <a:t> ، خوانده است ، باید </a:t>
            </a:r>
            <a:r>
              <a:rPr lang="en-US" sz="2000" b="1" dirty="0" smtClean="0">
                <a:latin typeface="+mj-lt"/>
                <a:cs typeface="B Nazanin" pitchFamily="2" charset="-78"/>
              </a:rPr>
              <a:t>T</a:t>
            </a:r>
            <a:r>
              <a:rPr lang="en-US" sz="2000" b="1" baseline="-25000" dirty="0" smtClean="0">
                <a:latin typeface="+mj-lt"/>
                <a:cs typeface="B Nazanin" pitchFamily="2" charset="-78"/>
              </a:rPr>
              <a:t>2</a:t>
            </a:r>
            <a:r>
              <a:rPr lang="fa-IR" sz="2000" b="1" dirty="0" smtClean="0">
                <a:latin typeface="+mj-lt"/>
                <a:cs typeface="B Nazanin" pitchFamily="2" charset="-78"/>
              </a:rPr>
              <a:t> را طرد کنیم تا خاصیت تجزیه ناپذیری رعایت شود . اما تراکنش </a:t>
            </a:r>
            <a:r>
              <a:rPr lang="en-US" sz="2000" b="1" dirty="0" smtClean="0">
                <a:latin typeface="+mj-lt"/>
                <a:cs typeface="B Nazanin" pitchFamily="2" charset="-78"/>
              </a:rPr>
              <a:t>T</a:t>
            </a:r>
            <a:r>
              <a:rPr lang="en-US" sz="2000" b="1" baseline="-25000" dirty="0" smtClean="0">
                <a:latin typeface="+mj-lt"/>
                <a:cs typeface="B Nazanin" pitchFamily="2" charset="-78"/>
              </a:rPr>
              <a:t>2</a:t>
            </a:r>
            <a:r>
              <a:rPr lang="fa-IR" sz="2000" b="1" dirty="0" smtClean="0">
                <a:latin typeface="+mj-lt"/>
                <a:cs typeface="B Nazanin" pitchFamily="2" charset="-78"/>
              </a:rPr>
              <a:t> دیگر تثبیت شده است و نمی توان آن را طرد کرد . به این ترتیب در وضعیتی هستیم که نمی توان نقص پدید آمده در </a:t>
            </a:r>
            <a:r>
              <a:rPr lang="en-US" sz="2000" b="1" dirty="0" smtClean="0">
                <a:latin typeface="+mj-lt"/>
                <a:cs typeface="B Nazanin" pitchFamily="2" charset="-78"/>
              </a:rPr>
              <a:t>T</a:t>
            </a:r>
            <a:r>
              <a:rPr lang="en-US" sz="2000" b="1" baseline="-25000" dirty="0" smtClean="0">
                <a:latin typeface="+mj-lt"/>
                <a:cs typeface="B Nazanin" pitchFamily="2" charset="-78"/>
              </a:rPr>
              <a:t>1</a:t>
            </a:r>
            <a:r>
              <a:rPr lang="fa-IR" sz="2000" b="1" dirty="0" smtClean="0">
                <a:latin typeface="+mj-lt"/>
                <a:cs typeface="B Nazanin" pitchFamily="2" charset="-78"/>
              </a:rPr>
              <a:t> را ترمیم کرد .</a:t>
            </a:r>
          </a:p>
          <a:p>
            <a:pPr algn="just" rtl="1">
              <a:lnSpc>
                <a:spcPct val="150000"/>
              </a:lnSpc>
            </a:pPr>
            <a:r>
              <a:rPr lang="fa-IR" sz="2000" b="1" dirty="0" smtClean="0">
                <a:latin typeface="+mj-lt"/>
                <a:cs typeface="B Nazanin" pitchFamily="2" charset="-78"/>
              </a:rPr>
              <a:t>مثالی دیگر از طرح ت</a:t>
            </a:r>
            <a:r>
              <a:rPr lang="fa-IR" sz="2000" b="1" dirty="0">
                <a:latin typeface="+mj-lt"/>
                <a:cs typeface="B Nazanin" pitchFamily="2" charset="-78"/>
              </a:rPr>
              <a:t>ر</a:t>
            </a:r>
            <a:r>
              <a:rPr lang="fa-IR" sz="2000" b="1" dirty="0" smtClean="0">
                <a:latin typeface="+mj-lt"/>
                <a:cs typeface="B Nazanin" pitchFamily="2" charset="-78"/>
              </a:rPr>
              <a:t>میم ناپذیر در زیر دیده می شود:(فرض می کنیم:</a:t>
            </a:r>
            <a:r>
              <a:rPr lang="en-US" sz="2000" b="1" dirty="0" smtClean="0">
                <a:latin typeface="+mj-lt"/>
                <a:cs typeface="B Nazanin" pitchFamily="2" charset="-78"/>
              </a:rPr>
              <a:t>)</a:t>
            </a:r>
            <a:r>
              <a:rPr lang="fa-IR" sz="2000" b="1" dirty="0" smtClean="0">
                <a:latin typeface="+mj-lt"/>
                <a:cs typeface="B Nazanin" pitchFamily="2" charset="-78"/>
              </a:rPr>
              <a:t> </a:t>
            </a:r>
            <a:r>
              <a:rPr lang="en-US" sz="2000" b="1" dirty="0" smtClean="0">
                <a:latin typeface="+mj-lt"/>
                <a:cs typeface="B Nazanin" pitchFamily="2" charset="-78"/>
              </a:rPr>
              <a:t>TS(T1)&lt;TS(T2</a:t>
            </a:r>
            <a:r>
              <a:rPr lang="fa-IR" sz="2000" b="1" dirty="0" smtClean="0">
                <a:latin typeface="+mj-lt"/>
                <a:cs typeface="B Nazanin" pitchFamily="2" charset="-78"/>
              </a:rPr>
              <a:t>)</a:t>
            </a:r>
          </a:p>
        </p:txBody>
      </p:sp>
      <p:sp>
        <p:nvSpPr>
          <p:cNvPr id="6" name="Slide Number Placeholder 5"/>
          <p:cNvSpPr>
            <a:spLocks noGrp="1"/>
          </p:cNvSpPr>
          <p:nvPr>
            <p:ph type="sldNum" sz="quarter" idx="11"/>
          </p:nvPr>
        </p:nvSpPr>
        <p:spPr/>
        <p:txBody>
          <a:bodyPr/>
          <a:lstStyle/>
          <a:p>
            <a:fld id="{EA0A30FA-A0CA-4B61-8723-22B167EF6B0A}" type="slidenum">
              <a:rPr lang="en-US" smtClean="0"/>
              <a:pPr/>
              <a:t>59</a:t>
            </a:fld>
            <a:endParaRPr lang="en-US"/>
          </a:p>
        </p:txBody>
      </p:sp>
      <p:sp>
        <p:nvSpPr>
          <p:cNvPr id="5" name="Rectangle 4"/>
          <p:cNvSpPr/>
          <p:nvPr/>
        </p:nvSpPr>
        <p:spPr>
          <a:xfrm>
            <a:off x="2195736" y="116632"/>
            <a:ext cx="3456384" cy="1584176"/>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41432" y="4581128"/>
            <a:ext cx="4297680" cy="2276872"/>
          </a:xfrm>
          <a:prstGeom prst="rect">
            <a:avLst/>
          </a:prstGeom>
          <a:blipFill dpi="0" rotWithShape="1">
            <a:blip r:embed="rId4">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573013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7776864" cy="4832092"/>
          </a:xfrm>
          <a:prstGeom prst="rect">
            <a:avLst/>
          </a:prstGeom>
          <a:noFill/>
        </p:spPr>
        <p:txBody>
          <a:bodyPr wrap="square" rtlCol="1">
            <a:spAutoFit/>
          </a:bodyPr>
          <a:lstStyle/>
          <a:p>
            <a:r>
              <a:rPr lang="fa-IR" dirty="0">
                <a:cs typeface="B Nazanin" pitchFamily="2" charset="-78"/>
              </a:rPr>
              <a:t> </a:t>
            </a:r>
            <a:endParaRPr lang="en-US" dirty="0">
              <a:cs typeface="B Nazanin" pitchFamily="2" charset="-78"/>
            </a:endParaRPr>
          </a:p>
          <a:p>
            <a:r>
              <a:rPr lang="fa-IR" b="1" dirty="0">
                <a:cs typeface="B Nazanin" pitchFamily="2" charset="-78"/>
              </a:rPr>
              <a:t>ساختار قفل : نوعی رکورد است که محتوای فیلدهای آن عبارتند از : </a:t>
            </a:r>
            <a:endParaRPr lang="fa-IR" b="1" dirty="0" smtClean="0">
              <a:cs typeface="B Nazanin" pitchFamily="2" charset="-78"/>
            </a:endParaRPr>
          </a:p>
          <a:p>
            <a:endParaRPr lang="en-US" dirty="0">
              <a:cs typeface="B Nazanin" pitchFamily="2" charset="-78"/>
            </a:endParaRPr>
          </a:p>
          <a:p>
            <a:r>
              <a:rPr lang="fa-IR" sz="2000" b="1" dirty="0">
                <a:cs typeface="B Nazanin" pitchFamily="2" charset="-78"/>
              </a:rPr>
              <a:t>1-کلید یا شناسه ای برای واحد قفل شدنی  </a:t>
            </a:r>
            <a:endParaRPr lang="fa-IR" sz="2000" b="1" dirty="0" smtClean="0">
              <a:cs typeface="B Nazanin" pitchFamily="2" charset="-78"/>
            </a:endParaRPr>
          </a:p>
          <a:p>
            <a:endParaRPr lang="fa-IR" sz="2000" b="1" dirty="0">
              <a:cs typeface="B Nazanin" pitchFamily="2" charset="-78"/>
            </a:endParaRPr>
          </a:p>
          <a:p>
            <a:r>
              <a:rPr lang="fa-IR" sz="2000" b="1" dirty="0" smtClean="0">
                <a:cs typeface="B Nazanin" pitchFamily="2" charset="-78"/>
              </a:rPr>
              <a:t> </a:t>
            </a:r>
            <a:r>
              <a:rPr lang="fa-IR" sz="2000" b="1" dirty="0">
                <a:cs typeface="B Nazanin" pitchFamily="2" charset="-78"/>
              </a:rPr>
              <a:t>2- نوع قفل </a:t>
            </a:r>
            <a:endParaRPr lang="fa-IR" sz="2000" b="1" dirty="0" smtClean="0">
              <a:cs typeface="B Nazanin" pitchFamily="2" charset="-78"/>
            </a:endParaRPr>
          </a:p>
          <a:p>
            <a:endParaRPr lang="fa-IR" sz="2000" b="1" dirty="0">
              <a:cs typeface="B Nazanin" pitchFamily="2" charset="-78"/>
            </a:endParaRPr>
          </a:p>
          <a:p>
            <a:r>
              <a:rPr lang="fa-IR" sz="2000" b="1" dirty="0" smtClean="0">
                <a:cs typeface="B Nazanin" pitchFamily="2" charset="-78"/>
              </a:rPr>
              <a:t> 3-مقدار قفل</a:t>
            </a:r>
          </a:p>
          <a:p>
            <a:endParaRPr lang="fa-IR" sz="2000" b="1" dirty="0">
              <a:cs typeface="B Nazanin" pitchFamily="2" charset="-78"/>
            </a:endParaRPr>
          </a:p>
          <a:p>
            <a:r>
              <a:rPr lang="fa-IR" sz="2000" b="1" dirty="0" smtClean="0">
                <a:cs typeface="B Nazanin" pitchFamily="2" charset="-78"/>
              </a:rPr>
              <a:t>  4-شناسه </a:t>
            </a:r>
            <a:r>
              <a:rPr lang="fa-IR" sz="2000" b="1" dirty="0">
                <a:cs typeface="B Nazanin" pitchFamily="2" charset="-78"/>
              </a:rPr>
              <a:t>تراکنش </a:t>
            </a:r>
            <a:endParaRPr lang="fa-IR" sz="2000" b="1" dirty="0" smtClean="0">
              <a:cs typeface="B Nazanin" pitchFamily="2" charset="-78"/>
            </a:endParaRPr>
          </a:p>
          <a:p>
            <a:endParaRPr lang="en-US" sz="2000" b="1" dirty="0">
              <a:cs typeface="B Nazanin" pitchFamily="2" charset="-78"/>
            </a:endParaRPr>
          </a:p>
          <a:p>
            <a:r>
              <a:rPr lang="fa-IR" sz="2000" b="1" dirty="0">
                <a:cs typeface="B Nazanin" pitchFamily="2" charset="-78"/>
              </a:rPr>
              <a:t>مثال )مثالی مطرح می کنیم که نشان می دهد ، اگر داده اشتراکی قفل نشود </a:t>
            </a:r>
            <a:r>
              <a:rPr lang="fa-IR" sz="2000" b="1" dirty="0" smtClean="0">
                <a:cs typeface="B Nazanin" pitchFamily="2" charset="-78"/>
              </a:rPr>
              <a:t> </a:t>
            </a:r>
            <a:r>
              <a:rPr lang="fa-IR" sz="2000" b="1" dirty="0">
                <a:cs typeface="B Nazanin" pitchFamily="2" charset="-78"/>
              </a:rPr>
              <a:t>مقدار نادرست در پایگاه داده تولید می شود . </a:t>
            </a:r>
            <a:endParaRPr lang="fa-IR" sz="2000" b="1" dirty="0" smtClean="0">
              <a:cs typeface="B Nazanin" pitchFamily="2" charset="-78"/>
            </a:endParaRPr>
          </a:p>
          <a:p>
            <a:endParaRPr lang="fa-IR" b="1" dirty="0">
              <a:cs typeface="B Nazanin" pitchFamily="2" charset="-78"/>
            </a:endParaRPr>
          </a:p>
          <a:p>
            <a:endParaRPr lang="en-US" b="1" dirty="0">
              <a:cs typeface="B Nazanin" pitchFamily="2" charset="-78"/>
            </a:endParaRPr>
          </a:p>
          <a:p>
            <a:endParaRPr lang="fa-IR" b="1" dirty="0">
              <a:cs typeface="B Nazanin" pitchFamily="2" charset="-78"/>
            </a:endParaRPr>
          </a:p>
        </p:txBody>
      </p:sp>
      <p:sp>
        <p:nvSpPr>
          <p:cNvPr id="3" name="Slide Number Placeholder 2"/>
          <p:cNvSpPr>
            <a:spLocks noGrp="1"/>
          </p:cNvSpPr>
          <p:nvPr>
            <p:ph type="sldNum" sz="quarter" idx="11"/>
          </p:nvPr>
        </p:nvSpPr>
        <p:spPr/>
        <p:txBody>
          <a:bodyPr/>
          <a:lstStyle/>
          <a:p>
            <a:fld id="{34DD0D0A-E2E4-41E5-9B37-3D813E2461A6}" type="slidenum">
              <a:rPr lang="fa-IR" smtClean="0"/>
              <a:pPr/>
              <a:t>6</a:t>
            </a:fld>
            <a:endParaRPr lang="fa-IR"/>
          </a:p>
        </p:txBody>
      </p:sp>
    </p:spTree>
    <p:extLst>
      <p:ext uri="{BB962C8B-B14F-4D97-AF65-F5344CB8AC3E}">
        <p14:creationId xmlns="" xmlns:p14="http://schemas.microsoft.com/office/powerpoint/2010/main" val="349969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7139" y="351130"/>
            <a:ext cx="7245898" cy="5724644"/>
          </a:xfrm>
          <a:prstGeom prst="rect">
            <a:avLst/>
          </a:prstGeom>
          <a:noFill/>
        </p:spPr>
        <p:txBody>
          <a:bodyPr wrap="square" rtlCol="0">
            <a:spAutoFit/>
          </a:bodyPr>
          <a:lstStyle/>
          <a:p>
            <a:pPr algn="just" rtl="1">
              <a:lnSpc>
                <a:spcPct val="150000"/>
              </a:lnSpc>
            </a:pPr>
            <a:r>
              <a:rPr lang="fa-IR" sz="2400" b="1" dirty="0">
                <a:cs typeface="B Nazanin" pitchFamily="2" charset="-78"/>
              </a:rPr>
              <a:t>تکنیک چند نسخه سازی :</a:t>
            </a:r>
          </a:p>
          <a:p>
            <a:pPr marL="342900" indent="-342900" algn="just" rtl="1">
              <a:lnSpc>
                <a:spcPct val="150000"/>
              </a:lnSpc>
              <a:buFontTx/>
              <a:buChar char="-"/>
            </a:pPr>
            <a:r>
              <a:rPr lang="fa-IR" sz="2000" b="1" dirty="0" smtClean="0">
                <a:latin typeface="+mj-lt"/>
                <a:cs typeface="B Nazanin" pitchFamily="2" charset="-78"/>
              </a:rPr>
              <a:t>این تکنیک مبتنی است بر نگهداری چند نسخه از یک داده به بیان دیگر حفظ سابقه داده .</a:t>
            </a:r>
          </a:p>
          <a:p>
            <a:pPr marL="342900" indent="-342900" algn="just" rtl="1">
              <a:lnSpc>
                <a:spcPct val="150000"/>
              </a:lnSpc>
              <a:buFontTx/>
              <a:buChar char="-"/>
            </a:pPr>
            <a:r>
              <a:rPr lang="fa-IR" sz="2000" b="1" dirty="0" smtClean="0">
                <a:latin typeface="+mj-lt"/>
                <a:cs typeface="B Nazanin" pitchFamily="2" charset="-78"/>
              </a:rPr>
              <a:t>نگهداری چند نسخه در بعضی کاربرد ها لازم است : مثلاً نگهداری میزان دمای هوا در ساعات مختلف ، میزان تب بیمار در طول بیماری </a:t>
            </a:r>
          </a:p>
          <a:p>
            <a:pPr marL="342900" indent="-342900" algn="just" rtl="1">
              <a:lnSpc>
                <a:spcPct val="150000"/>
              </a:lnSpc>
              <a:buFontTx/>
              <a:buChar char="-"/>
            </a:pPr>
            <a:endParaRPr lang="fa-IR" sz="2000" b="1" dirty="0" smtClean="0">
              <a:latin typeface="+mj-lt"/>
              <a:cs typeface="B Nazanin" pitchFamily="2" charset="-78"/>
            </a:endParaRPr>
          </a:p>
          <a:p>
            <a:pPr marL="342900" indent="-342900" algn="just" rtl="1">
              <a:lnSpc>
                <a:spcPct val="150000"/>
              </a:lnSpc>
              <a:buFontTx/>
              <a:buChar char="-"/>
            </a:pPr>
            <a:r>
              <a:rPr lang="fa-IR" sz="2000" b="1" dirty="0" smtClean="0">
                <a:latin typeface="+mj-lt"/>
                <a:cs typeface="B Nazanin" pitchFamily="2" charset="-78"/>
              </a:rPr>
              <a:t>تکنیک چند نسخه سازی دو گونه دارد :</a:t>
            </a:r>
          </a:p>
          <a:p>
            <a:pPr marL="342900" indent="-342900" algn="just" rtl="1">
              <a:lnSpc>
                <a:spcPct val="150000"/>
              </a:lnSpc>
              <a:buFontTx/>
              <a:buChar char="-"/>
            </a:pPr>
            <a:r>
              <a:rPr lang="fa-IR" sz="2000" b="1" dirty="0" smtClean="0">
                <a:latin typeface="+mj-lt"/>
                <a:cs typeface="B Nazanin" pitchFamily="2" charset="-78"/>
              </a:rPr>
              <a:t>1- چند نسخه سازی مبتنی بر زمانمهر</a:t>
            </a:r>
          </a:p>
          <a:p>
            <a:pPr marL="342900" indent="-342900" algn="just" rtl="1">
              <a:lnSpc>
                <a:spcPct val="150000"/>
              </a:lnSpc>
              <a:buFontTx/>
              <a:buChar char="-"/>
            </a:pPr>
            <a:r>
              <a:rPr lang="fa-IR" sz="2000" b="1" dirty="0" smtClean="0">
                <a:latin typeface="+mj-lt"/>
                <a:cs typeface="B Nazanin" pitchFamily="2" charset="-78"/>
              </a:rPr>
              <a:t> 2- چند نسخه سازی مبتنی بر </a:t>
            </a:r>
            <a:r>
              <a:rPr lang="en-US" sz="2000" b="1" dirty="0" smtClean="0">
                <a:latin typeface="+mj-lt"/>
                <a:cs typeface="B Nazanin" pitchFamily="2" charset="-78"/>
              </a:rPr>
              <a:t>2PL</a:t>
            </a:r>
            <a:endParaRPr lang="fa-IR" sz="2000" b="1" dirty="0" smtClean="0">
              <a:latin typeface="+mj-lt"/>
              <a:cs typeface="B Nazanin" pitchFamily="2" charset="-78"/>
            </a:endParaRPr>
          </a:p>
          <a:p>
            <a:pPr marL="342900" indent="-342900" algn="just" rtl="1">
              <a:lnSpc>
                <a:spcPct val="150000"/>
              </a:lnSpc>
              <a:buFontTx/>
              <a:buChar char="-"/>
            </a:pPr>
            <a:endParaRPr lang="fa-IR" sz="2000" b="1" dirty="0" smtClean="0">
              <a:latin typeface="+mj-lt"/>
              <a:cs typeface="B Nazanin" pitchFamily="2" charset="-78"/>
            </a:endParaRPr>
          </a:p>
          <a:p>
            <a:pPr marL="342900" indent="-342900" algn="just" rtl="1">
              <a:lnSpc>
                <a:spcPct val="150000"/>
              </a:lnSpc>
              <a:buFontTx/>
              <a:buChar char="-"/>
            </a:pPr>
            <a:r>
              <a:rPr lang="fa-IR" sz="2000" b="1" dirty="0" smtClean="0">
                <a:latin typeface="+mj-lt"/>
                <a:cs typeface="B Nazanin" pitchFamily="2" charset="-78"/>
              </a:rPr>
              <a:t>هدف اصلی این تکنیک این است که تراکنش خواننده یک فقره داده ، انتظار نکشد و یا طرد نشود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60</a:t>
            </a:fld>
            <a:endParaRPr lang="en-US"/>
          </a:p>
        </p:txBody>
      </p:sp>
    </p:spTree>
    <p:extLst>
      <p:ext uri="{BB962C8B-B14F-4D97-AF65-F5344CB8AC3E}">
        <p14:creationId xmlns="" xmlns:p14="http://schemas.microsoft.com/office/powerpoint/2010/main" val="2434298921"/>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34117"/>
            <a:ext cx="8280920" cy="6740307"/>
          </a:xfrm>
          <a:prstGeom prst="rect">
            <a:avLst/>
          </a:prstGeom>
          <a:noFill/>
        </p:spPr>
        <p:txBody>
          <a:bodyPr wrap="square" rtlCol="0">
            <a:spAutoFit/>
          </a:bodyPr>
          <a:lstStyle/>
          <a:p>
            <a:pPr algn="just" rtl="1">
              <a:lnSpc>
                <a:spcPct val="150000"/>
              </a:lnSpc>
            </a:pPr>
            <a:r>
              <a:rPr lang="fa-IR" sz="2800" b="1" dirty="0">
                <a:cs typeface="B Nazanin" pitchFamily="2" charset="-78"/>
              </a:rPr>
              <a:t>چند نسخه سازی مبتنی بر زمانمهر :</a:t>
            </a:r>
          </a:p>
          <a:p>
            <a:pPr algn="just" rtl="1">
              <a:lnSpc>
                <a:spcPct val="150000"/>
              </a:lnSpc>
            </a:pPr>
            <a:r>
              <a:rPr lang="fa-IR" sz="2000" b="1" dirty="0" smtClean="0">
                <a:latin typeface="+mj-lt"/>
                <a:cs typeface="B Nazanin" pitchFamily="2" charset="-78"/>
              </a:rPr>
              <a:t>در این تکنیک ، سیستم مجموعه ای از زمانمهرهای خواندن داده و مجموعه ای از زمانمهرهای نوشتن داده را تولید و نگهداری می کند .</a:t>
            </a:r>
          </a:p>
          <a:p>
            <a:pPr algn="just" rtl="1">
              <a:lnSpc>
                <a:spcPct val="150000"/>
              </a:lnSpc>
            </a:pPr>
            <a:r>
              <a:rPr lang="fa-IR" sz="2000" b="1" dirty="0" smtClean="0">
                <a:latin typeface="+mj-lt"/>
                <a:cs typeface="B Nazanin" pitchFamily="2" charset="-78"/>
              </a:rPr>
              <a:t>پروتکل تضمین کننده توالی پذیری طرح اجرا چنین است: </a:t>
            </a:r>
          </a:p>
          <a:p>
            <a:pPr algn="just" rtl="1">
              <a:lnSpc>
                <a:spcPct val="150000"/>
              </a:lnSpc>
            </a:pPr>
            <a:r>
              <a:rPr lang="fa-IR" sz="2000" b="1" dirty="0" smtClean="0">
                <a:latin typeface="+mj-lt"/>
                <a:cs typeface="B Nazanin" pitchFamily="2" charset="-78"/>
              </a:rPr>
              <a:t>فرض می کنیم که </a:t>
            </a:r>
            <a:r>
              <a:rPr lang="en-US" sz="2000" b="1" dirty="0" err="1" smtClean="0">
                <a:latin typeface="+mj-lt"/>
                <a:cs typeface="B Nazanin" pitchFamily="2" charset="-78"/>
              </a:rPr>
              <a:t>Dk</a:t>
            </a:r>
            <a:r>
              <a:rPr lang="fa-IR" sz="2000" b="1" dirty="0" smtClean="0">
                <a:latin typeface="+mj-lt"/>
                <a:cs typeface="B Nazanin" pitchFamily="2" charset="-78"/>
              </a:rPr>
              <a:t> نسخه ای از </a:t>
            </a:r>
            <a:r>
              <a:rPr lang="en-US" sz="2000" b="1" dirty="0" smtClean="0">
                <a:latin typeface="+mj-lt"/>
                <a:cs typeface="B Nazanin" pitchFamily="2" charset="-78"/>
              </a:rPr>
              <a:t>D</a:t>
            </a:r>
            <a:r>
              <a:rPr lang="fa-IR" sz="2000" b="1" dirty="0" smtClean="0">
                <a:latin typeface="+mj-lt"/>
                <a:cs typeface="B Nazanin" pitchFamily="2" charset="-78"/>
              </a:rPr>
              <a:t> باشد به نحوی که  </a:t>
            </a:r>
            <a:r>
              <a:rPr lang="en-US" sz="2000" b="1" dirty="0" smtClean="0">
                <a:cs typeface="B Nazanin" pitchFamily="2" charset="-78"/>
              </a:rPr>
              <a:t>W-TS(</a:t>
            </a:r>
            <a:r>
              <a:rPr lang="en-US" sz="2000" b="1" dirty="0" err="1" smtClean="0">
                <a:cs typeface="B Nazanin" pitchFamily="2" charset="-78"/>
              </a:rPr>
              <a:t>Dk</a:t>
            </a:r>
            <a:r>
              <a:rPr lang="en-US" sz="2000" b="1" dirty="0" smtClean="0">
                <a:cs typeface="B Nazanin" pitchFamily="2" charset="-78"/>
              </a:rPr>
              <a:t>)</a:t>
            </a:r>
            <a:r>
              <a:rPr lang="fa-IR" sz="2000" b="1" dirty="0" smtClean="0">
                <a:latin typeface="+mj-lt"/>
                <a:cs typeface="B Nazanin" pitchFamily="2" charset="-78"/>
              </a:rPr>
              <a:t> بزرگترین مقدار زمانمهر نوشتن باشد و داشته باشیم: </a:t>
            </a:r>
            <a:r>
              <a:rPr lang="en-US" sz="2000" b="1" dirty="0" smtClean="0">
                <a:latin typeface="+mj-lt"/>
                <a:cs typeface="B Nazanin" pitchFamily="2" charset="-78"/>
              </a:rPr>
              <a:t>&lt;=</a:t>
            </a:r>
            <a:r>
              <a:rPr lang="en-US" sz="2000" b="1" dirty="0" smtClean="0">
                <a:cs typeface="B Nazanin" pitchFamily="2" charset="-78"/>
              </a:rPr>
              <a:t> </a:t>
            </a:r>
            <a:r>
              <a:rPr lang="en-US" sz="2000" b="1" dirty="0">
                <a:cs typeface="B Nazanin" pitchFamily="2" charset="-78"/>
              </a:rPr>
              <a:t>TS(Ti</a:t>
            </a:r>
            <a:r>
              <a:rPr lang="en-US" sz="2000" b="1" dirty="0" smtClean="0">
                <a:cs typeface="B Nazanin" pitchFamily="2" charset="-78"/>
              </a:rPr>
              <a:t>)</a:t>
            </a:r>
            <a:r>
              <a:rPr lang="fa-IR" sz="2000" b="1" dirty="0" smtClean="0">
                <a:latin typeface="+mj-lt"/>
                <a:cs typeface="B Nazanin" pitchFamily="2" charset="-78"/>
              </a:rPr>
              <a:t> </a:t>
            </a:r>
            <a:r>
              <a:rPr lang="en-US" sz="2000" b="1" dirty="0" smtClean="0">
                <a:cs typeface="B Nazanin" pitchFamily="2" charset="-78"/>
              </a:rPr>
              <a:t>W-TS(</a:t>
            </a:r>
            <a:r>
              <a:rPr lang="en-US" sz="2000" b="1" dirty="0" err="1" smtClean="0">
                <a:cs typeface="B Nazanin" pitchFamily="2" charset="-78"/>
              </a:rPr>
              <a:t>Dk</a:t>
            </a:r>
            <a:r>
              <a:rPr lang="en-US" sz="2000" b="1" dirty="0" smtClean="0">
                <a:cs typeface="B Nazanin" pitchFamily="2" charset="-78"/>
              </a:rPr>
              <a:t>)</a:t>
            </a:r>
            <a:r>
              <a:rPr lang="fa-IR" sz="2000" b="1" dirty="0" smtClean="0">
                <a:cs typeface="B Nazanin" pitchFamily="2" charset="-78"/>
              </a:rPr>
              <a:t> </a:t>
            </a:r>
          </a:p>
          <a:p>
            <a:pPr algn="just" rtl="1">
              <a:lnSpc>
                <a:spcPct val="150000"/>
              </a:lnSpc>
            </a:pPr>
            <a:r>
              <a:rPr lang="fa-IR" sz="2000" b="1" dirty="0" smtClean="0">
                <a:cs typeface="B Nazanin" pitchFamily="2" charset="-78"/>
              </a:rPr>
              <a:t>1- اگر تراکنش </a:t>
            </a:r>
            <a:r>
              <a:rPr lang="en-US" sz="2000" b="1" dirty="0" smtClean="0">
                <a:cs typeface="B Nazanin" pitchFamily="2" charset="-78"/>
              </a:rPr>
              <a:t>Ti</a:t>
            </a:r>
            <a:r>
              <a:rPr lang="fa-IR" sz="2000" b="1" dirty="0" smtClean="0">
                <a:cs typeface="B Nazanin" pitchFamily="2" charset="-78"/>
              </a:rPr>
              <a:t> درخواست </a:t>
            </a:r>
            <a:r>
              <a:rPr lang="en-US" sz="2000" b="1" dirty="0" smtClean="0">
                <a:cs typeface="B Nazanin" pitchFamily="2" charset="-78"/>
              </a:rPr>
              <a:t>R(D)</a:t>
            </a:r>
            <a:r>
              <a:rPr lang="fa-IR" sz="2000" b="1" dirty="0" smtClean="0">
                <a:cs typeface="B Nazanin" pitchFamily="2" charset="-78"/>
              </a:rPr>
              <a:t> بکند در اینصورت مقدار نسخه </a:t>
            </a:r>
            <a:r>
              <a:rPr lang="en-US" sz="2000" b="1" dirty="0" err="1" smtClean="0">
                <a:cs typeface="B Nazanin" pitchFamily="2" charset="-78"/>
              </a:rPr>
              <a:t>Dk</a:t>
            </a:r>
            <a:r>
              <a:rPr lang="fa-IR" sz="2000" b="1" dirty="0" smtClean="0">
                <a:cs typeface="B Nazanin" pitchFamily="2" charset="-78"/>
              </a:rPr>
              <a:t> به </a:t>
            </a:r>
            <a:r>
              <a:rPr lang="en-US" sz="2000" b="1" dirty="0" smtClean="0">
                <a:cs typeface="B Nazanin" pitchFamily="2" charset="-78"/>
              </a:rPr>
              <a:t>Ti</a:t>
            </a:r>
            <a:r>
              <a:rPr lang="fa-IR" sz="2000" b="1" dirty="0" smtClean="0">
                <a:cs typeface="B Nazanin" pitchFamily="2" charset="-78"/>
              </a:rPr>
              <a:t> داده می شود.</a:t>
            </a:r>
          </a:p>
          <a:p>
            <a:pPr algn="just" rtl="1">
              <a:lnSpc>
                <a:spcPct val="150000"/>
              </a:lnSpc>
            </a:pPr>
            <a:endParaRPr lang="fa-IR" sz="2000" b="1" dirty="0" smtClean="0">
              <a:cs typeface="B Nazanin" pitchFamily="2" charset="-78"/>
            </a:endParaRPr>
          </a:p>
          <a:p>
            <a:pPr algn="just" rtl="1">
              <a:lnSpc>
                <a:spcPct val="150000"/>
              </a:lnSpc>
            </a:pPr>
            <a:r>
              <a:rPr lang="fa-IR" sz="2000" b="1" dirty="0" smtClean="0">
                <a:cs typeface="B Nazanin" pitchFamily="2" charset="-78"/>
              </a:rPr>
              <a:t>2- اگر تراکنش </a:t>
            </a:r>
            <a:r>
              <a:rPr lang="en-US" sz="2000" b="1" dirty="0" smtClean="0">
                <a:cs typeface="B Nazanin" pitchFamily="2" charset="-78"/>
              </a:rPr>
              <a:t>Ti</a:t>
            </a:r>
            <a:r>
              <a:rPr lang="fa-IR" sz="2000" b="1" dirty="0" smtClean="0">
                <a:cs typeface="B Nazanin" pitchFamily="2" charset="-78"/>
              </a:rPr>
              <a:t> درخواست </a:t>
            </a:r>
            <a:r>
              <a:rPr lang="en-US" sz="2000" b="1" dirty="0" smtClean="0">
                <a:cs typeface="B Nazanin" pitchFamily="2" charset="-78"/>
              </a:rPr>
              <a:t>W(D)</a:t>
            </a:r>
            <a:r>
              <a:rPr lang="fa-IR" sz="2000" b="1" dirty="0" smtClean="0">
                <a:cs typeface="B Nazanin" pitchFamily="2" charset="-78"/>
              </a:rPr>
              <a:t> بکند و </a:t>
            </a:r>
            <a:r>
              <a:rPr lang="en-US" sz="2000" b="1" dirty="0" smtClean="0">
                <a:cs typeface="B Nazanin" pitchFamily="2" charset="-78"/>
              </a:rPr>
              <a:t>TS(Ti)&lt;R-TS(</a:t>
            </a:r>
            <a:r>
              <a:rPr lang="en-US" sz="2000" b="1" dirty="0" err="1" smtClean="0">
                <a:cs typeface="B Nazanin" pitchFamily="2" charset="-78"/>
              </a:rPr>
              <a:t>Dk</a:t>
            </a:r>
            <a:r>
              <a:rPr lang="en-US" sz="2000" b="1" dirty="0" smtClean="0">
                <a:cs typeface="B Nazanin" pitchFamily="2" charset="-78"/>
              </a:rPr>
              <a:t>)</a:t>
            </a:r>
            <a:r>
              <a:rPr lang="fa-IR" sz="2000" b="1" dirty="0" smtClean="0">
                <a:cs typeface="B Nazanin" pitchFamily="2" charset="-78"/>
              </a:rPr>
              <a:t> باشد در اینصورت </a:t>
            </a:r>
            <a:r>
              <a:rPr lang="en-US" sz="2000" b="1" dirty="0" smtClean="0">
                <a:cs typeface="B Nazanin" pitchFamily="2" charset="-78"/>
              </a:rPr>
              <a:t>Ti</a:t>
            </a:r>
            <a:r>
              <a:rPr lang="fa-IR" sz="2000" b="1" dirty="0" smtClean="0">
                <a:cs typeface="B Nazanin" pitchFamily="2" charset="-78"/>
              </a:rPr>
              <a:t> طرد می شود. در غیر اینصورت اگر </a:t>
            </a:r>
            <a:r>
              <a:rPr lang="en-US" sz="2000" b="1" dirty="0" smtClean="0">
                <a:cs typeface="B Nazanin" pitchFamily="2" charset="-78"/>
              </a:rPr>
              <a:t>= </a:t>
            </a:r>
            <a:r>
              <a:rPr lang="en-US" sz="2000" b="1" dirty="0">
                <a:cs typeface="B Nazanin" pitchFamily="2" charset="-78"/>
              </a:rPr>
              <a:t>TS(Ti)</a:t>
            </a:r>
            <a:r>
              <a:rPr lang="fa-IR" sz="2000" b="1" dirty="0">
                <a:cs typeface="B Nazanin" pitchFamily="2" charset="-78"/>
              </a:rPr>
              <a:t> </a:t>
            </a:r>
            <a:r>
              <a:rPr lang="en-US" sz="2000" b="1" dirty="0">
                <a:cs typeface="B Nazanin" pitchFamily="2" charset="-78"/>
              </a:rPr>
              <a:t>W-TS(</a:t>
            </a:r>
            <a:r>
              <a:rPr lang="en-US" sz="2000" b="1" dirty="0" err="1">
                <a:cs typeface="B Nazanin" pitchFamily="2" charset="-78"/>
              </a:rPr>
              <a:t>Dk</a:t>
            </a:r>
            <a:r>
              <a:rPr lang="en-US" sz="2000" b="1" dirty="0">
                <a:cs typeface="B Nazanin" pitchFamily="2" charset="-78"/>
              </a:rPr>
              <a:t>)</a:t>
            </a:r>
            <a:r>
              <a:rPr lang="fa-IR" sz="2000" b="1" dirty="0">
                <a:cs typeface="B Nazanin" pitchFamily="2" charset="-78"/>
              </a:rPr>
              <a:t> </a:t>
            </a:r>
            <a:r>
              <a:rPr lang="fa-IR" sz="2000" b="1" dirty="0" smtClean="0">
                <a:cs typeface="B Nazanin" pitchFamily="2" charset="-78"/>
              </a:rPr>
              <a:t> باشد عمل نوشتن انجام می شود (روی نسخه </a:t>
            </a:r>
            <a:r>
              <a:rPr lang="en-US" sz="2000" b="1" dirty="0" err="1" smtClean="0">
                <a:cs typeface="B Nazanin" pitchFamily="2" charset="-78"/>
              </a:rPr>
              <a:t>Dk</a:t>
            </a:r>
            <a:r>
              <a:rPr lang="fa-IR" sz="2000" b="1" dirty="0" smtClean="0">
                <a:cs typeface="B Nazanin" pitchFamily="2" charset="-78"/>
              </a:rPr>
              <a:t>) و گرنه نسخه جدیدی از </a:t>
            </a:r>
            <a:r>
              <a:rPr lang="en-US" sz="2000" b="1" dirty="0" smtClean="0">
                <a:cs typeface="B Nazanin" pitchFamily="2" charset="-78"/>
              </a:rPr>
              <a:t>D</a:t>
            </a:r>
            <a:r>
              <a:rPr lang="fa-IR" sz="2000" b="1" dirty="0" smtClean="0">
                <a:cs typeface="B Nazanin" pitchFamily="2" charset="-78"/>
              </a:rPr>
              <a:t> تولید می شود.</a:t>
            </a:r>
          </a:p>
          <a:p>
            <a:pPr algn="just" rtl="1">
              <a:lnSpc>
                <a:spcPct val="150000"/>
              </a:lnSpc>
            </a:pPr>
            <a:endParaRPr lang="fa-IR" sz="2000" b="1" dirty="0" smtClean="0">
              <a:cs typeface="B Nazanin" pitchFamily="2" charset="-78"/>
            </a:endParaRPr>
          </a:p>
          <a:p>
            <a:pPr algn="just" rtl="1">
              <a:lnSpc>
                <a:spcPct val="150000"/>
              </a:lnSpc>
            </a:pPr>
            <a:r>
              <a:rPr lang="fa-IR" sz="2000" b="1" dirty="0" smtClean="0">
                <a:latin typeface="+mj-lt"/>
                <a:cs typeface="B Nazanin" pitchFamily="2" charset="-78"/>
              </a:rPr>
              <a:t>طبق قاعده 1، تراکنش آخرین نسخه تولید شده قبل از خود، را می خواند. </a:t>
            </a:r>
          </a:p>
          <a:p>
            <a:pPr algn="just" rtl="1">
              <a:lnSpc>
                <a:spcPct val="150000"/>
              </a:lnSpc>
            </a:pPr>
            <a:r>
              <a:rPr lang="fa-IR" sz="2000" b="1" dirty="0" smtClean="0">
                <a:latin typeface="+mj-lt"/>
                <a:cs typeface="B Nazanin" pitchFamily="2" charset="-78"/>
              </a:rPr>
              <a:t>قاعده 2، سبب می شود که تراکنشی که عمل نوشتن آن دیگر خیلی دیر شده است، طرد شود.</a:t>
            </a:r>
          </a:p>
        </p:txBody>
      </p:sp>
      <p:sp>
        <p:nvSpPr>
          <p:cNvPr id="6" name="Slide Number Placeholder 5"/>
          <p:cNvSpPr>
            <a:spLocks noGrp="1"/>
          </p:cNvSpPr>
          <p:nvPr>
            <p:ph type="sldNum" sz="quarter" idx="11"/>
          </p:nvPr>
        </p:nvSpPr>
        <p:spPr/>
        <p:txBody>
          <a:bodyPr/>
          <a:lstStyle/>
          <a:p>
            <a:fld id="{EA0A30FA-A0CA-4B61-8723-22B167EF6B0A}" type="slidenum">
              <a:rPr lang="en-US" smtClean="0"/>
              <a:pPr/>
              <a:t>61</a:t>
            </a:fld>
            <a:endParaRPr lang="en-US"/>
          </a:p>
        </p:txBody>
      </p:sp>
    </p:spTree>
    <p:extLst>
      <p:ext uri="{BB962C8B-B14F-4D97-AF65-F5344CB8AC3E}">
        <p14:creationId xmlns="" xmlns:p14="http://schemas.microsoft.com/office/powerpoint/2010/main" val="258121074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04664"/>
            <a:ext cx="7245898" cy="5355312"/>
          </a:xfrm>
          <a:prstGeom prst="rect">
            <a:avLst/>
          </a:prstGeom>
          <a:noFill/>
        </p:spPr>
        <p:txBody>
          <a:bodyPr wrap="square" rtlCol="0">
            <a:spAutoFit/>
          </a:bodyPr>
          <a:lstStyle/>
          <a:p>
            <a:pPr algn="just" rtl="1">
              <a:lnSpc>
                <a:spcPct val="150000"/>
              </a:lnSpc>
            </a:pPr>
            <a:r>
              <a:rPr lang="fa-IR" sz="2800" b="1" dirty="0">
                <a:cs typeface="B Nazanin" pitchFamily="2" charset="-78"/>
              </a:rPr>
              <a:t>چند نسخه سازی مبتنی بر زمانمهر </a:t>
            </a:r>
            <a:r>
              <a:rPr lang="en-US" sz="2800" b="1" dirty="0" smtClean="0">
                <a:cs typeface="B Nazanin" pitchFamily="2" charset="-78"/>
              </a:rPr>
              <a:t>:</a:t>
            </a:r>
            <a:endParaRPr lang="fa-IR" sz="2800" b="1" dirty="0">
              <a:cs typeface="B Nazanin" pitchFamily="2" charset="-78"/>
            </a:endParaRPr>
          </a:p>
          <a:p>
            <a:pPr algn="just" rtl="1">
              <a:lnSpc>
                <a:spcPct val="150000"/>
              </a:lnSpc>
            </a:pPr>
            <a:endParaRPr lang="fa-IR" sz="2000" b="1" dirty="0" smtClean="0">
              <a:effectLst>
                <a:glow rad="63500">
                  <a:schemeClr val="accent2">
                    <a:satMod val="175000"/>
                    <a:alpha val="40000"/>
                  </a:schemeClr>
                </a:glow>
              </a:effectLst>
              <a:latin typeface="+mj-lt"/>
              <a:cs typeface="B Nazanin" pitchFamily="2" charset="-78"/>
            </a:endParaRPr>
          </a:p>
          <a:p>
            <a:pPr algn="just" rtl="1">
              <a:lnSpc>
                <a:spcPct val="150000"/>
              </a:lnSpc>
            </a:pPr>
            <a:r>
              <a:rPr lang="fa-IR" sz="2000" b="1" dirty="0" smtClean="0">
                <a:effectLst>
                  <a:glow rad="63500">
                    <a:schemeClr val="accent2">
                      <a:satMod val="175000"/>
                      <a:alpha val="40000"/>
                    </a:schemeClr>
                  </a:glow>
                </a:effectLst>
                <a:latin typeface="+mj-lt"/>
                <a:cs typeface="B Nazanin" pitchFamily="2" charset="-78"/>
              </a:rPr>
              <a:t>مزایا :</a:t>
            </a:r>
          </a:p>
          <a:p>
            <a:pPr algn="just" rtl="1">
              <a:lnSpc>
                <a:spcPct val="150000"/>
              </a:lnSpc>
            </a:pPr>
            <a:r>
              <a:rPr lang="fa-IR" sz="2000" b="1" dirty="0" smtClean="0">
                <a:effectLst>
                  <a:glow rad="63500">
                    <a:schemeClr val="accent2">
                      <a:satMod val="175000"/>
                      <a:alpha val="40000"/>
                    </a:schemeClr>
                  </a:glow>
                </a:effectLst>
                <a:latin typeface="+mj-lt"/>
                <a:cs typeface="B Nazanin" pitchFamily="2" charset="-78"/>
              </a:rPr>
              <a:t> </a:t>
            </a:r>
            <a:r>
              <a:rPr lang="fa-IR" sz="2000" b="1" dirty="0" smtClean="0">
                <a:latin typeface="+mj-lt"/>
                <a:cs typeface="B Nazanin" pitchFamily="2" charset="-78"/>
              </a:rPr>
              <a:t>1- اجتناب از طرد تراکنش خواننده</a:t>
            </a:r>
          </a:p>
          <a:p>
            <a:pPr algn="just" rtl="1">
              <a:lnSpc>
                <a:spcPct val="150000"/>
              </a:lnSpc>
            </a:pPr>
            <a:r>
              <a:rPr lang="fa-IR" sz="2000" b="1" dirty="0" smtClean="0">
                <a:latin typeface="+mj-lt"/>
                <a:cs typeface="B Nazanin" pitchFamily="2" charset="-78"/>
              </a:rPr>
              <a:t> 2- حفظ سابقه داده ( که گاه لازم است )</a:t>
            </a:r>
          </a:p>
          <a:p>
            <a:pPr algn="just" rtl="1">
              <a:lnSpc>
                <a:spcPct val="150000"/>
              </a:lnSpc>
            </a:pPr>
            <a:r>
              <a:rPr lang="fa-IR" sz="2000" b="1" dirty="0" smtClean="0">
                <a:effectLst>
                  <a:glow rad="63500">
                    <a:schemeClr val="accent2">
                      <a:satMod val="175000"/>
                      <a:alpha val="40000"/>
                    </a:schemeClr>
                  </a:glow>
                </a:effectLst>
                <a:latin typeface="+mj-lt"/>
                <a:cs typeface="B Nazanin" pitchFamily="2" charset="-78"/>
              </a:rPr>
              <a:t>معایب :</a:t>
            </a:r>
          </a:p>
          <a:p>
            <a:pPr algn="just" rtl="1">
              <a:lnSpc>
                <a:spcPct val="150000"/>
              </a:lnSpc>
            </a:pPr>
            <a:r>
              <a:rPr lang="fa-IR" sz="2000" b="1" dirty="0" smtClean="0">
                <a:latin typeface="+mj-lt"/>
                <a:cs typeface="B Nazanin" pitchFamily="2" charset="-78"/>
              </a:rPr>
              <a:t>1- مصرف بیشتر حافظه </a:t>
            </a:r>
          </a:p>
          <a:p>
            <a:pPr algn="just" rtl="1">
              <a:lnSpc>
                <a:spcPct val="150000"/>
              </a:lnSpc>
            </a:pPr>
            <a:r>
              <a:rPr lang="fa-IR" sz="2000" b="1" dirty="0" smtClean="0">
                <a:latin typeface="+mj-lt"/>
                <a:cs typeface="B Nazanin" pitchFamily="2" charset="-78"/>
              </a:rPr>
              <a:t>2- در صورت بروز تعارض بین تراکنش ها در عمل نوشتن ، یک تراکنش طرد می شود ( به جای آن که منتظر بماند ) و این کار هزینه دارد .</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این تکنیک ، زمانی مناسب است که حجم عملیات خواندن در تراکنش ها زیاد باشد.</a:t>
            </a:r>
          </a:p>
        </p:txBody>
      </p:sp>
      <p:sp>
        <p:nvSpPr>
          <p:cNvPr id="6" name="Slide Number Placeholder 5"/>
          <p:cNvSpPr>
            <a:spLocks noGrp="1"/>
          </p:cNvSpPr>
          <p:nvPr>
            <p:ph type="sldNum" sz="quarter" idx="11"/>
          </p:nvPr>
        </p:nvSpPr>
        <p:spPr/>
        <p:txBody>
          <a:bodyPr/>
          <a:lstStyle/>
          <a:p>
            <a:fld id="{EA0A30FA-A0CA-4B61-8723-22B167EF6B0A}" type="slidenum">
              <a:rPr lang="en-US" smtClean="0"/>
              <a:pPr/>
              <a:t>62</a:t>
            </a:fld>
            <a:endParaRPr lang="en-US"/>
          </a:p>
        </p:txBody>
      </p:sp>
    </p:spTree>
    <p:extLst>
      <p:ext uri="{BB962C8B-B14F-4D97-AF65-F5344CB8AC3E}">
        <p14:creationId xmlns="" xmlns:p14="http://schemas.microsoft.com/office/powerpoint/2010/main" val="1764467397"/>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4DD0D0A-E2E4-41E5-9B37-3D813E2461A6}" type="slidenum">
              <a:rPr lang="fa-IR" smtClean="0"/>
              <a:pPr/>
              <a:t>63</a:t>
            </a:fld>
            <a:endParaRPr lang="fa-IR"/>
          </a:p>
        </p:txBody>
      </p:sp>
      <p:sp>
        <p:nvSpPr>
          <p:cNvPr id="3" name="Rectangle 2"/>
          <p:cNvSpPr/>
          <p:nvPr/>
        </p:nvSpPr>
        <p:spPr>
          <a:xfrm>
            <a:off x="755576" y="5104"/>
            <a:ext cx="7416824" cy="3200400"/>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توصیحات مثال 25 ص 124 و شکل مربوطه در ص 125</a:t>
            </a:r>
            <a:endParaRPr lang="en-US" dirty="0"/>
          </a:p>
        </p:txBody>
      </p:sp>
      <p:sp>
        <p:nvSpPr>
          <p:cNvPr id="4" name="Rectangle 3"/>
          <p:cNvSpPr/>
          <p:nvPr/>
        </p:nvSpPr>
        <p:spPr>
          <a:xfrm>
            <a:off x="1331640" y="3284984"/>
            <a:ext cx="6480720" cy="3168352"/>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توصیحات مثال 25 ص 124 و شکل مربوطه در ص 125</a:t>
            </a:r>
            <a:endParaRPr lang="en-US" dirty="0"/>
          </a:p>
        </p:txBody>
      </p:sp>
    </p:spTree>
    <p:extLst>
      <p:ext uri="{BB962C8B-B14F-4D97-AF65-F5344CB8AC3E}">
        <p14:creationId xmlns="" xmlns:p14="http://schemas.microsoft.com/office/powerpoint/2010/main" val="34231087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4DD0D0A-E2E4-41E5-9B37-3D813E2461A6}" type="slidenum">
              <a:rPr lang="fa-IR" smtClean="0"/>
              <a:pPr/>
              <a:t>64</a:t>
            </a:fld>
            <a:endParaRPr lang="fa-IR"/>
          </a:p>
        </p:txBody>
      </p:sp>
      <p:sp>
        <p:nvSpPr>
          <p:cNvPr id="3" name="Rectangle 2"/>
          <p:cNvSpPr/>
          <p:nvPr/>
        </p:nvSpPr>
        <p:spPr>
          <a:xfrm>
            <a:off x="899592" y="-23616"/>
            <a:ext cx="7200800" cy="2804544"/>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مثال  26 ص 126 کامل با توضیحات</a:t>
            </a:r>
            <a:endParaRPr lang="en-US" dirty="0"/>
          </a:p>
        </p:txBody>
      </p:sp>
      <p:sp>
        <p:nvSpPr>
          <p:cNvPr id="4" name="TextBox 3"/>
          <p:cNvSpPr txBox="1"/>
          <p:nvPr/>
        </p:nvSpPr>
        <p:spPr>
          <a:xfrm>
            <a:off x="-87336" y="2712687"/>
            <a:ext cx="8869680" cy="3785652"/>
          </a:xfrm>
          <a:prstGeom prst="rect">
            <a:avLst/>
          </a:prstGeom>
          <a:noFill/>
        </p:spPr>
        <p:txBody>
          <a:bodyPr wrap="square" rtlCol="0">
            <a:spAutoFit/>
          </a:bodyPr>
          <a:lstStyle/>
          <a:p>
            <a:pPr>
              <a:lnSpc>
                <a:spcPct val="150000"/>
              </a:lnSpc>
            </a:pPr>
            <a:r>
              <a:rPr lang="fa-IR" sz="2000" dirty="0" smtClean="0">
                <a:cs typeface="B Nazanin" pitchFamily="2" charset="-78"/>
              </a:rPr>
              <a:t>تراکنش </a:t>
            </a:r>
            <a:r>
              <a:rPr lang="en-US" sz="2000" dirty="0" smtClean="0">
                <a:cs typeface="B Nazanin" pitchFamily="2" charset="-78"/>
              </a:rPr>
              <a:t>T2</a:t>
            </a:r>
            <a:r>
              <a:rPr lang="fa-IR" sz="2000" dirty="0" smtClean="0">
                <a:cs typeface="B Nazanin" pitchFamily="2" charset="-78"/>
              </a:rPr>
              <a:t>در لحظه </a:t>
            </a:r>
            <a:r>
              <a:rPr lang="en-US" sz="2000" dirty="0" smtClean="0">
                <a:cs typeface="B Nazanin" pitchFamily="2" charset="-78"/>
              </a:rPr>
              <a:t>t3</a:t>
            </a:r>
            <a:r>
              <a:rPr lang="fa-IR" sz="2000" dirty="0" smtClean="0">
                <a:cs typeface="B Nazanin" pitchFamily="2" charset="-78"/>
              </a:rPr>
              <a:t>نسخه جدیدی از</a:t>
            </a:r>
            <a:r>
              <a:rPr lang="en-US" sz="2000" dirty="0" smtClean="0">
                <a:cs typeface="B Nazanin" pitchFamily="2" charset="-78"/>
              </a:rPr>
              <a:t>D’</a:t>
            </a:r>
            <a:r>
              <a:rPr lang="fa-IR" sz="2000" dirty="0" smtClean="0">
                <a:cs typeface="B Nazanin" pitchFamily="2" charset="-78"/>
              </a:rPr>
              <a:t>،یعنی </a:t>
            </a:r>
            <a:r>
              <a:rPr lang="en-US" sz="2000" dirty="0" smtClean="0">
                <a:cs typeface="B Nazanin" pitchFamily="2" charset="-78"/>
              </a:rPr>
              <a:t>D’2</a:t>
            </a:r>
            <a:r>
              <a:rPr lang="fa-IR" sz="2000" dirty="0" smtClean="0">
                <a:cs typeface="B Nazanin" pitchFamily="2" charset="-78"/>
              </a:rPr>
              <a:t> را با زمانمهر 200 ایجاد می کند .</a:t>
            </a:r>
          </a:p>
          <a:p>
            <a:pPr>
              <a:lnSpc>
                <a:spcPct val="150000"/>
              </a:lnSpc>
            </a:pPr>
            <a:r>
              <a:rPr lang="fa-IR" sz="2000" dirty="0" smtClean="0">
                <a:cs typeface="B Nazanin" pitchFamily="2" charset="-78"/>
              </a:rPr>
              <a:t>تراکنش </a:t>
            </a:r>
            <a:r>
              <a:rPr lang="en-US" sz="2000" dirty="0" smtClean="0">
                <a:cs typeface="B Nazanin" pitchFamily="2" charset="-78"/>
              </a:rPr>
              <a:t>T1</a:t>
            </a:r>
            <a:r>
              <a:rPr lang="fa-IR" sz="2000" dirty="0">
                <a:cs typeface="B Nazanin" pitchFamily="2" charset="-78"/>
              </a:rPr>
              <a:t> در لحظه </a:t>
            </a:r>
            <a:r>
              <a:rPr lang="en-US" sz="2000" dirty="0" smtClean="0">
                <a:cs typeface="B Nazanin" pitchFamily="2" charset="-78"/>
              </a:rPr>
              <a:t>t</a:t>
            </a:r>
            <a:r>
              <a:rPr lang="en-US" sz="2000" dirty="0">
                <a:cs typeface="B Nazanin" pitchFamily="2" charset="-78"/>
              </a:rPr>
              <a:t>5</a:t>
            </a:r>
            <a:r>
              <a:rPr lang="fa-IR" sz="2000" dirty="0" smtClean="0">
                <a:cs typeface="B Nazanin" pitchFamily="2" charset="-78"/>
              </a:rPr>
              <a:t>نسخه </a:t>
            </a:r>
            <a:r>
              <a:rPr lang="fa-IR" sz="2000" dirty="0">
                <a:cs typeface="B Nazanin" pitchFamily="2" charset="-78"/>
              </a:rPr>
              <a:t>جدیدی </a:t>
            </a:r>
            <a:r>
              <a:rPr lang="fa-IR" sz="2000" dirty="0" smtClean="0">
                <a:cs typeface="B Nazanin" pitchFamily="2" charset="-78"/>
              </a:rPr>
              <a:t>از</a:t>
            </a:r>
            <a:r>
              <a:rPr lang="en-US" sz="2000" dirty="0" smtClean="0">
                <a:cs typeface="B Nazanin" pitchFamily="2" charset="-78"/>
              </a:rPr>
              <a:t>D</a:t>
            </a:r>
            <a:r>
              <a:rPr lang="fa-IR" sz="2000" dirty="0" smtClean="0">
                <a:cs typeface="B Nazanin" pitchFamily="2" charset="-78"/>
              </a:rPr>
              <a:t>،یعنی </a:t>
            </a:r>
            <a:r>
              <a:rPr lang="en-US" sz="2000" dirty="0" smtClean="0">
                <a:cs typeface="B Nazanin" pitchFamily="2" charset="-78"/>
              </a:rPr>
              <a:t>D2</a:t>
            </a:r>
            <a:r>
              <a:rPr lang="fa-IR" sz="2000" dirty="0" smtClean="0">
                <a:cs typeface="B Nazanin" pitchFamily="2" charset="-78"/>
              </a:rPr>
              <a:t> </a:t>
            </a:r>
            <a:r>
              <a:rPr lang="fa-IR" sz="2000" dirty="0">
                <a:cs typeface="B Nazanin" pitchFamily="2" charset="-78"/>
              </a:rPr>
              <a:t>را با زمانمهر </a:t>
            </a:r>
            <a:r>
              <a:rPr lang="fa-IR" sz="2000" dirty="0" smtClean="0">
                <a:cs typeface="B Nazanin" pitchFamily="2" charset="-78"/>
              </a:rPr>
              <a:t>100 </a:t>
            </a:r>
            <a:r>
              <a:rPr lang="fa-IR" sz="2000" dirty="0">
                <a:cs typeface="B Nazanin" pitchFamily="2" charset="-78"/>
              </a:rPr>
              <a:t>ایجاد می کند </a:t>
            </a:r>
            <a:r>
              <a:rPr lang="fa-IR" sz="2000" dirty="0" smtClean="0">
                <a:cs typeface="B Nazanin" pitchFamily="2" charset="-78"/>
              </a:rPr>
              <a:t>.</a:t>
            </a:r>
          </a:p>
          <a:p>
            <a:pPr>
              <a:lnSpc>
                <a:spcPct val="150000"/>
              </a:lnSpc>
            </a:pPr>
            <a:r>
              <a:rPr lang="fa-IR" sz="2000" dirty="0" smtClean="0">
                <a:cs typeface="B Nazanin" pitchFamily="2" charset="-78"/>
              </a:rPr>
              <a:t>وقتی که در لحظه </a:t>
            </a:r>
            <a:r>
              <a:rPr lang="en-US" sz="2000" dirty="0" smtClean="0">
                <a:cs typeface="B Nazanin" pitchFamily="2" charset="-78"/>
              </a:rPr>
              <a:t>t4</a:t>
            </a:r>
            <a:r>
              <a:rPr lang="fa-IR" sz="2000" dirty="0" smtClean="0">
                <a:cs typeface="B Nazanin" pitchFamily="2" charset="-78"/>
              </a:rPr>
              <a:t> ، تراکنس </a:t>
            </a:r>
            <a:r>
              <a:rPr lang="en-US" sz="2000" dirty="0" smtClean="0">
                <a:cs typeface="B Nazanin" pitchFamily="2" charset="-78"/>
              </a:rPr>
              <a:t>T1</a:t>
            </a:r>
            <a:r>
              <a:rPr lang="fa-IR" sz="2000" dirty="0" smtClean="0">
                <a:cs typeface="B Nazanin" pitchFamily="2" charset="-78"/>
              </a:rPr>
              <a:t> داده </a:t>
            </a:r>
            <a:r>
              <a:rPr lang="en-US" sz="2000" dirty="0" smtClean="0">
                <a:cs typeface="B Nazanin" pitchFamily="2" charset="-78"/>
              </a:rPr>
              <a:t>D’</a:t>
            </a:r>
            <a:r>
              <a:rPr lang="fa-IR" sz="2000" dirty="0" smtClean="0">
                <a:cs typeface="B Nazanin" pitchFamily="2" charset="-78"/>
              </a:rPr>
              <a:t> را می خواند ، چون </a:t>
            </a:r>
            <a:r>
              <a:rPr lang="en-US" sz="2000" dirty="0" smtClean="0">
                <a:cs typeface="B Nazanin" pitchFamily="2" charset="-78"/>
              </a:rPr>
              <a:t>TS(T1)=100</a:t>
            </a:r>
            <a:r>
              <a:rPr lang="fa-IR" sz="2000" dirty="0" smtClean="0">
                <a:cs typeface="B Nazanin" pitchFamily="2" charset="-78"/>
              </a:rPr>
              <a:t> ، حتی اگر </a:t>
            </a:r>
            <a:r>
              <a:rPr lang="en-US" sz="2000" dirty="0" smtClean="0">
                <a:cs typeface="B Nazanin" pitchFamily="2" charset="-78"/>
              </a:rPr>
              <a:t>T2</a:t>
            </a:r>
            <a:r>
              <a:rPr lang="fa-IR" sz="2000" dirty="0" smtClean="0">
                <a:cs typeface="B Nazanin" pitchFamily="2" charset="-78"/>
              </a:rPr>
              <a:t>مقدار جدیدی برای </a:t>
            </a:r>
            <a:r>
              <a:rPr lang="en-US" sz="2000" dirty="0" smtClean="0">
                <a:cs typeface="B Nazanin" pitchFamily="2" charset="-78"/>
              </a:rPr>
              <a:t>D’</a:t>
            </a:r>
            <a:r>
              <a:rPr lang="fa-IR" sz="2000" dirty="0" smtClean="0">
                <a:cs typeface="B Nazanin" pitchFamily="2" charset="-78"/>
              </a:rPr>
              <a:t> نوشته باشد (</a:t>
            </a:r>
            <a:r>
              <a:rPr lang="en-US" sz="2000" dirty="0" smtClean="0">
                <a:cs typeface="B Nazanin" pitchFamily="2" charset="-78"/>
              </a:rPr>
              <a:t>D’2</a:t>
            </a:r>
            <a:r>
              <a:rPr lang="fa-IR" sz="2000" dirty="0" smtClean="0">
                <a:cs typeface="B Nazanin" pitchFamily="2" charset="-78"/>
              </a:rPr>
              <a:t> در لحظه </a:t>
            </a:r>
            <a:r>
              <a:rPr lang="en-US" sz="2000" dirty="0" smtClean="0">
                <a:cs typeface="B Nazanin" pitchFamily="2" charset="-78"/>
              </a:rPr>
              <a:t>t3</a:t>
            </a:r>
            <a:r>
              <a:rPr lang="fa-IR" sz="2000" dirty="0" smtClean="0">
                <a:cs typeface="B Nazanin" pitchFamily="2" charset="-78"/>
              </a:rPr>
              <a:t>) ، مقدار قبلی </a:t>
            </a:r>
            <a:r>
              <a:rPr lang="en-US" sz="2000" dirty="0" smtClean="0">
                <a:cs typeface="B Nazanin" pitchFamily="2" charset="-78"/>
              </a:rPr>
              <a:t>D’</a:t>
            </a:r>
            <a:r>
              <a:rPr lang="fa-IR" sz="2000" dirty="0" smtClean="0">
                <a:cs typeface="B Nazanin" pitchFamily="2" charset="-78"/>
              </a:rPr>
              <a:t> ، یعنی </a:t>
            </a:r>
            <a:r>
              <a:rPr lang="en-US" sz="2000" dirty="0" smtClean="0">
                <a:cs typeface="B Nazanin" pitchFamily="2" charset="-78"/>
              </a:rPr>
              <a:t>D’2</a:t>
            </a:r>
            <a:r>
              <a:rPr lang="fa-IR" sz="2000" dirty="0" smtClean="0">
                <a:cs typeface="B Nazanin" pitchFamily="2" charset="-78"/>
              </a:rPr>
              <a:t> در دسترس </a:t>
            </a:r>
            <a:r>
              <a:rPr lang="en-US" sz="2000" dirty="0" smtClean="0">
                <a:cs typeface="B Nazanin" pitchFamily="2" charset="-78"/>
              </a:rPr>
              <a:t>T1  </a:t>
            </a:r>
            <a:r>
              <a:rPr lang="fa-IR" sz="2000" dirty="0" smtClean="0">
                <a:cs typeface="B Nazanin" pitchFamily="2" charset="-78"/>
              </a:rPr>
              <a:t> است .</a:t>
            </a:r>
          </a:p>
          <a:p>
            <a:pPr>
              <a:lnSpc>
                <a:spcPct val="150000"/>
              </a:lnSpc>
            </a:pPr>
            <a:r>
              <a:rPr lang="fa-IR" sz="2000" dirty="0" smtClean="0">
                <a:cs typeface="B Nazanin" pitchFamily="2" charset="-78"/>
              </a:rPr>
              <a:t>در این تکنیک ، سیستم باید نسخه های نا لازم را حذف کند . این حذف ، بر اساس قاعده زیر انجام می شود :</a:t>
            </a:r>
          </a:p>
          <a:p>
            <a:pPr>
              <a:lnSpc>
                <a:spcPct val="150000"/>
              </a:lnSpc>
            </a:pPr>
            <a:r>
              <a:rPr lang="fa-IR" sz="2000" dirty="0" smtClean="0">
                <a:cs typeface="B Nazanin" pitchFamily="2" charset="-78"/>
              </a:rPr>
              <a:t>فرض کنید دو نسخه </a:t>
            </a:r>
            <a:r>
              <a:rPr lang="en-US" sz="2000" dirty="0" err="1" smtClean="0">
                <a:cs typeface="B Nazanin" pitchFamily="2" charset="-78"/>
              </a:rPr>
              <a:t>Dk</a:t>
            </a:r>
            <a:r>
              <a:rPr lang="en-US" sz="2000" dirty="0" smtClean="0">
                <a:cs typeface="B Nazanin" pitchFamily="2" charset="-78"/>
              </a:rPr>
              <a:t> </a:t>
            </a:r>
            <a:r>
              <a:rPr lang="fa-IR" sz="2000" dirty="0" smtClean="0">
                <a:cs typeface="B Nazanin" pitchFamily="2" charset="-78"/>
              </a:rPr>
              <a:t> و</a:t>
            </a:r>
            <a:r>
              <a:rPr lang="en-US" sz="2000" dirty="0" err="1" smtClean="0">
                <a:cs typeface="B Nazanin" pitchFamily="2" charset="-78"/>
              </a:rPr>
              <a:t>Dj</a:t>
            </a:r>
            <a:r>
              <a:rPr lang="fa-IR" sz="2000" dirty="0" smtClean="0">
                <a:cs typeface="B Nazanin" pitchFamily="2" charset="-78"/>
              </a:rPr>
              <a:t> از </a:t>
            </a:r>
            <a:r>
              <a:rPr lang="en-US" sz="2000" dirty="0" smtClean="0">
                <a:cs typeface="B Nazanin" pitchFamily="2" charset="-78"/>
              </a:rPr>
              <a:t>D </a:t>
            </a:r>
            <a:r>
              <a:rPr lang="fa-IR" sz="2000" dirty="0" smtClean="0">
                <a:cs typeface="B Nazanin" pitchFamily="2" charset="-78"/>
              </a:rPr>
              <a:t>وجود داشته باشد و زمانمهر نوشتن هر دو نسخه کمتر از زمانمهر قدیمی ترین تراکنش در سیستم باشد . در این صورت نسخه قدیمی تر از بین دو نسخه </a:t>
            </a:r>
            <a:r>
              <a:rPr lang="en-US" sz="2000" dirty="0" err="1" smtClean="0">
                <a:cs typeface="B Nazanin" pitchFamily="2" charset="-78"/>
              </a:rPr>
              <a:t>Dk</a:t>
            </a:r>
            <a:r>
              <a:rPr lang="fa-IR" sz="2000" dirty="0">
                <a:cs typeface="B Nazanin" pitchFamily="2" charset="-78"/>
              </a:rPr>
              <a:t> </a:t>
            </a:r>
            <a:r>
              <a:rPr lang="fa-IR" sz="2000" dirty="0" smtClean="0">
                <a:cs typeface="B Nazanin" pitchFamily="2" charset="-78"/>
              </a:rPr>
              <a:t>و</a:t>
            </a:r>
            <a:r>
              <a:rPr lang="en-US" sz="2000" dirty="0" smtClean="0">
                <a:cs typeface="B Nazanin" pitchFamily="2" charset="-78"/>
              </a:rPr>
              <a:t> </a:t>
            </a:r>
            <a:r>
              <a:rPr lang="en-US" sz="2000" dirty="0" err="1" smtClean="0">
                <a:cs typeface="B Nazanin" pitchFamily="2" charset="-78"/>
              </a:rPr>
              <a:t>Dj</a:t>
            </a:r>
            <a:r>
              <a:rPr lang="fa-IR" sz="2000" dirty="0" smtClean="0">
                <a:cs typeface="B Nazanin" pitchFamily="2" charset="-78"/>
              </a:rPr>
              <a:t> ، دیگر هرگز استفاده نخواهد شد و می توان آنرا حذف کرد .</a:t>
            </a:r>
            <a:endParaRPr lang="en-US" sz="2000" dirty="0">
              <a:cs typeface="B Nazanin" pitchFamily="2" charset="-78"/>
            </a:endParaRPr>
          </a:p>
        </p:txBody>
      </p:sp>
    </p:spTree>
    <p:extLst>
      <p:ext uri="{BB962C8B-B14F-4D97-AF65-F5344CB8AC3E}">
        <p14:creationId xmlns="" xmlns:p14="http://schemas.microsoft.com/office/powerpoint/2010/main" val="22892787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9503"/>
            <a:ext cx="8109994" cy="6140142"/>
          </a:xfrm>
          <a:prstGeom prst="rect">
            <a:avLst/>
          </a:prstGeom>
          <a:noFill/>
        </p:spPr>
        <p:txBody>
          <a:bodyPr wrap="square" rtlCol="0">
            <a:spAutoFit/>
          </a:bodyPr>
          <a:lstStyle/>
          <a:p>
            <a:pPr algn="just" rtl="1">
              <a:lnSpc>
                <a:spcPct val="150000"/>
              </a:lnSpc>
            </a:pPr>
            <a:r>
              <a:rPr lang="fa-IR" sz="2800" b="1" dirty="0">
                <a:cs typeface="B Nazanin" pitchFamily="2" charset="-78"/>
              </a:rPr>
              <a:t>چند نسخه سازی مبتنی بر </a:t>
            </a:r>
            <a:r>
              <a:rPr lang="en-US" sz="2800" b="1" dirty="0">
                <a:cs typeface="B Nazanin" pitchFamily="2" charset="-78"/>
              </a:rPr>
              <a:t>2PL</a:t>
            </a:r>
            <a:r>
              <a:rPr lang="fa-IR" sz="2800" b="1" dirty="0">
                <a:cs typeface="B Nazanin" pitchFamily="2" charset="-78"/>
              </a:rPr>
              <a:t> :</a:t>
            </a:r>
          </a:p>
          <a:p>
            <a:pPr marL="342900" indent="-342900" algn="just" rtl="1">
              <a:lnSpc>
                <a:spcPct val="150000"/>
              </a:lnSpc>
              <a:buFontTx/>
              <a:buChar char="-"/>
            </a:pPr>
            <a:r>
              <a:rPr lang="fa-IR" b="1" dirty="0" smtClean="0">
                <a:latin typeface="+mj-lt"/>
                <a:cs typeface="B Nazanin" pitchFamily="2" charset="-78"/>
              </a:rPr>
              <a:t>این تکنیک تلفیق دو تکنیک </a:t>
            </a:r>
            <a:r>
              <a:rPr lang="en-US" b="1" dirty="0" smtClean="0">
                <a:latin typeface="+mj-lt"/>
                <a:cs typeface="B Nazanin" pitchFamily="2" charset="-78"/>
              </a:rPr>
              <a:t>:</a:t>
            </a:r>
          </a:p>
          <a:p>
            <a:pPr marL="342900" indent="-342900" algn="just" rtl="1">
              <a:lnSpc>
                <a:spcPct val="150000"/>
              </a:lnSpc>
              <a:buFontTx/>
              <a:buChar char="-"/>
            </a:pPr>
            <a:r>
              <a:rPr lang="fa-IR" b="1" dirty="0" smtClean="0">
                <a:latin typeface="+mj-lt"/>
                <a:cs typeface="B Nazanin" pitchFamily="2" charset="-78"/>
              </a:rPr>
              <a:t>چند نسخه سازی و قفل گذاری دو مرحله ای</a:t>
            </a:r>
            <a:endParaRPr lang="en-US" b="1" dirty="0" smtClean="0">
              <a:latin typeface="+mj-lt"/>
              <a:cs typeface="B Nazanin" pitchFamily="2" charset="-78"/>
            </a:endParaRPr>
          </a:p>
          <a:p>
            <a:pPr marL="342900" indent="-342900" algn="just" rtl="1">
              <a:lnSpc>
                <a:spcPct val="150000"/>
              </a:lnSpc>
              <a:buFontTx/>
              <a:buChar char="-"/>
            </a:pPr>
            <a:endParaRPr lang="fa-IR" b="1" dirty="0" smtClean="0">
              <a:latin typeface="+mj-lt"/>
              <a:cs typeface="B Nazanin" pitchFamily="2" charset="-78"/>
            </a:endParaRPr>
          </a:p>
          <a:p>
            <a:pPr marL="342900" indent="-342900" algn="just" rtl="1">
              <a:lnSpc>
                <a:spcPct val="150000"/>
              </a:lnSpc>
              <a:buFontTx/>
              <a:buChar char="-"/>
            </a:pPr>
            <a:r>
              <a:rPr lang="fa-IR" b="1" dirty="0" smtClean="0">
                <a:latin typeface="+mj-lt"/>
                <a:cs typeface="B Nazanin" pitchFamily="2" charset="-78"/>
              </a:rPr>
              <a:t>در این تکنیک سه نوع قفل وجود دارد :</a:t>
            </a:r>
            <a:endParaRPr lang="en-US" b="1" dirty="0" smtClean="0">
              <a:latin typeface="+mj-lt"/>
              <a:cs typeface="B Nazanin" pitchFamily="2" charset="-78"/>
            </a:endParaRPr>
          </a:p>
          <a:p>
            <a:pPr marL="342900" indent="-342900" algn="just" rtl="1">
              <a:lnSpc>
                <a:spcPct val="150000"/>
              </a:lnSpc>
              <a:buFontTx/>
              <a:buChar char="-"/>
            </a:pPr>
            <a:r>
              <a:rPr lang="fa-IR" b="1" dirty="0" smtClean="0">
                <a:latin typeface="+mj-lt"/>
                <a:cs typeface="B Nazanin" pitchFamily="2" charset="-78"/>
              </a:rPr>
              <a:t> قفل خواندن</a:t>
            </a:r>
            <a:endParaRPr lang="en-US" b="1" dirty="0" smtClean="0">
              <a:latin typeface="+mj-lt"/>
              <a:cs typeface="B Nazanin" pitchFamily="2" charset="-78"/>
            </a:endParaRPr>
          </a:p>
          <a:p>
            <a:pPr marL="342900" indent="-342900" algn="just" rtl="1">
              <a:lnSpc>
                <a:spcPct val="150000"/>
              </a:lnSpc>
              <a:buFontTx/>
              <a:buChar char="-"/>
            </a:pPr>
            <a:r>
              <a:rPr lang="fa-IR" b="1" dirty="0" smtClean="0">
                <a:latin typeface="+mj-lt"/>
                <a:cs typeface="B Nazanin" pitchFamily="2" charset="-78"/>
              </a:rPr>
              <a:t>قفل نوشتن</a:t>
            </a:r>
            <a:endParaRPr lang="en-US" b="1" dirty="0" smtClean="0">
              <a:latin typeface="+mj-lt"/>
              <a:cs typeface="B Nazanin" pitchFamily="2" charset="-78"/>
            </a:endParaRPr>
          </a:p>
          <a:p>
            <a:pPr marL="342900" indent="-342900" algn="just" rtl="1">
              <a:lnSpc>
                <a:spcPct val="150000"/>
              </a:lnSpc>
              <a:buFontTx/>
              <a:buChar char="-"/>
            </a:pPr>
            <a:r>
              <a:rPr lang="fa-IR" b="1" dirty="0" smtClean="0">
                <a:latin typeface="+mj-lt"/>
                <a:cs typeface="B Nazanin" pitchFamily="2" charset="-78"/>
              </a:rPr>
              <a:t> قفل تایید</a:t>
            </a:r>
          </a:p>
          <a:p>
            <a:pPr marL="342900" indent="-342900" algn="just" rtl="1">
              <a:lnSpc>
                <a:spcPct val="150000"/>
              </a:lnSpc>
              <a:buFontTx/>
              <a:buChar char="-"/>
            </a:pPr>
            <a:endParaRPr lang="fa-IR" b="1" dirty="0" smtClean="0">
              <a:latin typeface="+mj-lt"/>
              <a:cs typeface="B Nazanin" pitchFamily="2" charset="-78"/>
            </a:endParaRPr>
          </a:p>
          <a:p>
            <a:pPr marL="342900" indent="-342900" algn="just" rtl="1">
              <a:lnSpc>
                <a:spcPct val="150000"/>
              </a:lnSpc>
              <a:buFontTx/>
              <a:buChar char="-"/>
            </a:pPr>
            <a:r>
              <a:rPr lang="fa-IR" b="1" dirty="0" smtClean="0">
                <a:latin typeface="+mj-lt"/>
                <a:cs typeface="B Nazanin" pitchFamily="2" charset="-78"/>
              </a:rPr>
              <a:t>یک فقره داده می تواند در یکی از چهار وضع باشد :</a:t>
            </a:r>
          </a:p>
          <a:p>
            <a:pPr marL="342900" indent="-342900" algn="just" rtl="1">
              <a:lnSpc>
                <a:spcPct val="150000"/>
              </a:lnSpc>
              <a:buFontTx/>
              <a:buChar char="-"/>
            </a:pPr>
            <a:r>
              <a:rPr lang="fa-IR" b="1" dirty="0" smtClean="0">
                <a:latin typeface="+mj-lt"/>
                <a:cs typeface="B Nazanin" pitchFamily="2" charset="-78"/>
              </a:rPr>
              <a:t> </a:t>
            </a:r>
            <a:r>
              <a:rPr lang="en-US" b="1" dirty="0" smtClean="0">
                <a:latin typeface="+mj-lt"/>
                <a:cs typeface="B Nazanin" pitchFamily="2" charset="-78"/>
              </a:rPr>
              <a:t>R-Locked</a:t>
            </a:r>
            <a:r>
              <a:rPr lang="fa-IR" b="1" dirty="0" smtClean="0">
                <a:latin typeface="+mj-lt"/>
                <a:cs typeface="B Nazanin" pitchFamily="2" charset="-78"/>
              </a:rPr>
              <a:t> </a:t>
            </a:r>
            <a:endParaRPr lang="en-US" b="1" dirty="0" smtClean="0">
              <a:latin typeface="+mj-lt"/>
              <a:cs typeface="B Nazanin" pitchFamily="2" charset="-78"/>
            </a:endParaRPr>
          </a:p>
          <a:p>
            <a:pPr marL="342900" indent="-342900" algn="just" rtl="1">
              <a:lnSpc>
                <a:spcPct val="150000"/>
              </a:lnSpc>
              <a:buFontTx/>
              <a:buChar char="-"/>
            </a:pPr>
            <a:r>
              <a:rPr lang="en-US" b="1" dirty="0" smtClean="0">
                <a:latin typeface="+mj-lt"/>
                <a:cs typeface="B Nazanin" pitchFamily="2" charset="-78"/>
              </a:rPr>
              <a:t>W-Locked</a:t>
            </a:r>
          </a:p>
          <a:p>
            <a:pPr marL="342900" indent="-342900" algn="just" rtl="1">
              <a:lnSpc>
                <a:spcPct val="150000"/>
              </a:lnSpc>
              <a:buFontTx/>
              <a:buChar char="-"/>
            </a:pPr>
            <a:r>
              <a:rPr lang="en-US" b="1" dirty="0" smtClean="0">
                <a:latin typeface="+mj-lt"/>
                <a:cs typeface="B Nazanin" pitchFamily="2" charset="-78"/>
              </a:rPr>
              <a:t>CER-Locked</a:t>
            </a:r>
            <a:r>
              <a:rPr lang="fa-IR" b="1" dirty="0" smtClean="0">
                <a:latin typeface="+mj-lt"/>
                <a:cs typeface="B Nazanin" pitchFamily="2" charset="-78"/>
              </a:rPr>
              <a:t> </a:t>
            </a:r>
            <a:endParaRPr lang="en-US" b="1" dirty="0" smtClean="0">
              <a:latin typeface="+mj-lt"/>
              <a:cs typeface="B Nazanin" pitchFamily="2" charset="-78"/>
            </a:endParaRPr>
          </a:p>
          <a:p>
            <a:pPr marL="342900" indent="-342900" algn="just" rtl="1">
              <a:lnSpc>
                <a:spcPct val="150000"/>
              </a:lnSpc>
              <a:buFontTx/>
              <a:buChar char="-"/>
            </a:pPr>
            <a:r>
              <a:rPr lang="en-US" b="1" dirty="0" smtClean="0">
                <a:latin typeface="+mj-lt"/>
                <a:cs typeface="B Nazanin" pitchFamily="2" charset="-78"/>
              </a:rPr>
              <a:t>Un Locked</a:t>
            </a:r>
          </a:p>
        </p:txBody>
      </p:sp>
      <p:sp>
        <p:nvSpPr>
          <p:cNvPr id="6" name="Slide Number Placeholder 5"/>
          <p:cNvSpPr>
            <a:spLocks noGrp="1"/>
          </p:cNvSpPr>
          <p:nvPr>
            <p:ph type="sldNum" sz="quarter" idx="11"/>
          </p:nvPr>
        </p:nvSpPr>
        <p:spPr/>
        <p:txBody>
          <a:bodyPr/>
          <a:lstStyle/>
          <a:p>
            <a:fld id="{EA0A30FA-A0CA-4B61-8723-22B167EF6B0A}" type="slidenum">
              <a:rPr lang="en-US" smtClean="0"/>
              <a:pPr/>
              <a:t>65</a:t>
            </a:fld>
            <a:endParaRPr lang="en-US"/>
          </a:p>
        </p:txBody>
      </p:sp>
    </p:spTree>
    <p:extLst>
      <p:ext uri="{BB962C8B-B14F-4D97-AF65-F5344CB8AC3E}">
        <p14:creationId xmlns="" xmlns:p14="http://schemas.microsoft.com/office/powerpoint/2010/main" val="4275018553"/>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4624"/>
            <a:ext cx="7848872" cy="6278642"/>
          </a:xfrm>
          <a:prstGeom prst="rect">
            <a:avLst/>
          </a:prstGeom>
          <a:noFill/>
        </p:spPr>
        <p:txBody>
          <a:bodyPr wrap="square" rtlCol="0">
            <a:spAutoFit/>
          </a:bodyPr>
          <a:lstStyle/>
          <a:p>
            <a:pPr algn="just" rtl="1">
              <a:lnSpc>
                <a:spcPct val="150000"/>
              </a:lnSpc>
            </a:pPr>
            <a:r>
              <a:rPr lang="fa-IR" sz="2800" b="1" dirty="0">
                <a:cs typeface="B Nazanin" pitchFamily="2" charset="-78"/>
              </a:rPr>
              <a:t>چند نسخه سازی مبتنی بر </a:t>
            </a:r>
            <a:r>
              <a:rPr lang="en-US" sz="2800" b="1" dirty="0">
                <a:cs typeface="B Nazanin" pitchFamily="2" charset="-78"/>
              </a:rPr>
              <a:t>2PL</a:t>
            </a:r>
            <a:r>
              <a:rPr lang="fa-IR" sz="2800" b="1" dirty="0">
                <a:cs typeface="B Nazanin" pitchFamily="2" charset="-78"/>
              </a:rPr>
              <a:t> :</a:t>
            </a:r>
          </a:p>
          <a:p>
            <a:pPr marL="342900" indent="-342900" algn="just" rtl="1">
              <a:lnSpc>
                <a:spcPct val="150000"/>
              </a:lnSpc>
              <a:buFontTx/>
              <a:buChar char="-"/>
            </a:pPr>
            <a:r>
              <a:rPr lang="fa-IR" sz="2000" b="1" dirty="0" smtClean="0">
                <a:latin typeface="+mj-lt"/>
                <a:cs typeface="B Nazanin" pitchFamily="2" charset="-78"/>
              </a:rPr>
              <a:t>ایده اصلی در این تکنیک این است که اگر تراکنش </a:t>
            </a:r>
            <a:r>
              <a:rPr lang="en-US" sz="2000" b="1" dirty="0" smtClean="0">
                <a:latin typeface="+mj-lt"/>
                <a:cs typeface="B Nazanin" pitchFamily="2" charset="-78"/>
              </a:rPr>
              <a:t>T</a:t>
            </a:r>
            <a:r>
              <a:rPr lang="fa-IR" sz="2000" b="1" dirty="0" smtClean="0">
                <a:latin typeface="+mj-lt"/>
                <a:cs typeface="B Nazanin" pitchFamily="2" charset="-78"/>
              </a:rPr>
              <a:t> روی داده </a:t>
            </a:r>
            <a:r>
              <a:rPr lang="en-US" sz="2000" b="1" dirty="0" smtClean="0">
                <a:latin typeface="+mj-lt"/>
                <a:cs typeface="B Nazanin" pitchFamily="2" charset="-78"/>
              </a:rPr>
              <a:t>D</a:t>
            </a:r>
            <a:r>
              <a:rPr lang="fa-IR" sz="2000" b="1" dirty="0" smtClean="0">
                <a:latin typeface="+mj-lt"/>
                <a:cs typeface="B Nazanin" pitchFamily="2" charset="-78"/>
              </a:rPr>
              <a:t> قفل نوشتن داشته باشد ، تراکنش </a:t>
            </a:r>
            <a:r>
              <a:rPr lang="en-US" sz="2000" b="1" dirty="0" smtClean="0">
                <a:latin typeface="+mj-lt"/>
                <a:cs typeface="B Nazanin" pitchFamily="2" charset="-78"/>
              </a:rPr>
              <a:t>T </a:t>
            </a:r>
            <a:r>
              <a:rPr lang="en-US" sz="2000" b="1" baseline="30000" dirty="0" smtClean="0">
                <a:latin typeface="+mj-lt"/>
                <a:cs typeface="B Nazanin" pitchFamily="2" charset="-78"/>
              </a:rPr>
              <a:t>’</a:t>
            </a:r>
            <a:r>
              <a:rPr lang="fa-IR" sz="2000" b="1" dirty="0" smtClean="0">
                <a:latin typeface="+mj-lt"/>
                <a:cs typeface="B Nazanin" pitchFamily="2" charset="-78"/>
              </a:rPr>
              <a:t> بتواند آن را بخواند .</a:t>
            </a:r>
          </a:p>
          <a:p>
            <a:pPr marL="342900" indent="-342900" algn="just" rtl="1">
              <a:lnSpc>
                <a:spcPct val="150000"/>
              </a:lnSpc>
              <a:buFontTx/>
              <a:buChar char="-"/>
            </a:pPr>
            <a:endParaRPr lang="fa-IR" sz="2000" b="1" dirty="0" smtClean="0">
              <a:latin typeface="+mj-lt"/>
              <a:cs typeface="B Nazanin" pitchFamily="2" charset="-78"/>
            </a:endParaRPr>
          </a:p>
          <a:p>
            <a:pPr marL="342900" indent="-342900" algn="just" rtl="1">
              <a:lnSpc>
                <a:spcPct val="150000"/>
              </a:lnSpc>
              <a:buFontTx/>
              <a:buChar char="-"/>
            </a:pPr>
            <a:r>
              <a:rPr lang="fa-IR" sz="2000" b="1" dirty="0" smtClean="0">
                <a:latin typeface="+mj-lt"/>
                <a:cs typeface="B Nazanin" pitchFamily="2" charset="-78"/>
              </a:rPr>
              <a:t>برای این منظور دو نسخه از </a:t>
            </a:r>
            <a:r>
              <a:rPr lang="en-US" sz="2000" b="1" dirty="0" smtClean="0">
                <a:latin typeface="+mj-lt"/>
                <a:cs typeface="B Nazanin" pitchFamily="2" charset="-78"/>
              </a:rPr>
              <a:t>D</a:t>
            </a:r>
            <a:r>
              <a:rPr lang="fa-IR" sz="2000" b="1" dirty="0" smtClean="0">
                <a:latin typeface="+mj-lt"/>
                <a:cs typeface="B Nazanin" pitchFamily="2" charset="-78"/>
              </a:rPr>
              <a:t> تولید و نگهداری می شود:</a:t>
            </a:r>
            <a:endParaRPr lang="en-US" sz="2000" b="1" dirty="0" smtClean="0">
              <a:latin typeface="+mj-lt"/>
              <a:cs typeface="B Nazanin" pitchFamily="2" charset="-78"/>
            </a:endParaRPr>
          </a:p>
          <a:p>
            <a:pPr marL="342900" indent="-342900" algn="just" rtl="1">
              <a:lnSpc>
                <a:spcPct val="150000"/>
              </a:lnSpc>
              <a:buFontTx/>
              <a:buChar char="-"/>
            </a:pPr>
            <a:r>
              <a:rPr lang="fa-IR" sz="2000" b="1" dirty="0" smtClean="0">
                <a:latin typeface="+mj-lt"/>
                <a:cs typeface="B Nazanin" pitchFamily="2" charset="-78"/>
              </a:rPr>
              <a:t>یکی از این دو نسخه ، </a:t>
            </a:r>
            <a:r>
              <a:rPr lang="en-US" sz="2000" b="1" dirty="0" smtClean="0">
                <a:latin typeface="+mj-lt"/>
                <a:cs typeface="B Nazanin" pitchFamily="2" charset="-78"/>
              </a:rPr>
              <a:t>D</a:t>
            </a:r>
            <a:r>
              <a:rPr lang="en-US" sz="2000" b="1" baseline="-25000" dirty="0" smtClean="0">
                <a:latin typeface="+mj-lt"/>
                <a:cs typeface="B Nazanin" pitchFamily="2" charset="-78"/>
              </a:rPr>
              <a:t>1</a:t>
            </a:r>
            <a:r>
              <a:rPr lang="fa-IR" sz="2000" b="1" dirty="0" smtClean="0">
                <a:latin typeface="+mj-lt"/>
                <a:cs typeface="B Nazanin" pitchFamily="2" charset="-78"/>
              </a:rPr>
              <a:t> باید نسخه ای باشد که توسط یک تراکنش تثبیت شده ، نوشته شده باشد .</a:t>
            </a:r>
            <a:endParaRPr lang="en-US" sz="2000" b="1" dirty="0" smtClean="0">
              <a:latin typeface="+mj-lt"/>
              <a:cs typeface="B Nazanin" pitchFamily="2" charset="-78"/>
            </a:endParaRPr>
          </a:p>
          <a:p>
            <a:pPr marL="342900" indent="-342900" algn="just" rtl="1">
              <a:lnSpc>
                <a:spcPct val="150000"/>
              </a:lnSpc>
              <a:buFontTx/>
              <a:buChar char="-"/>
            </a:pPr>
            <a:r>
              <a:rPr lang="fa-IR" sz="2000" b="1" dirty="0" smtClean="0">
                <a:latin typeface="+mj-lt"/>
                <a:cs typeface="B Nazanin" pitchFamily="2" charset="-78"/>
              </a:rPr>
              <a:t>نسخه دوم ، </a:t>
            </a:r>
            <a:r>
              <a:rPr lang="en-US" sz="2000" b="1" dirty="0" smtClean="0">
                <a:latin typeface="+mj-lt"/>
                <a:cs typeface="B Nazanin" pitchFamily="2" charset="-78"/>
              </a:rPr>
              <a:t>D</a:t>
            </a:r>
            <a:r>
              <a:rPr lang="en-US" sz="2000" b="1" baseline="-25000" dirty="0" smtClean="0">
                <a:latin typeface="+mj-lt"/>
                <a:cs typeface="B Nazanin" pitchFamily="2" charset="-78"/>
              </a:rPr>
              <a:t>2</a:t>
            </a:r>
            <a:r>
              <a:rPr lang="fa-IR" sz="2000" b="1" baseline="-25000" dirty="0" smtClean="0">
                <a:latin typeface="+mj-lt"/>
                <a:cs typeface="B Nazanin" pitchFamily="2" charset="-78"/>
              </a:rPr>
              <a:t> </a:t>
            </a:r>
            <a:r>
              <a:rPr lang="fa-IR" sz="2000" b="1" dirty="0" smtClean="0">
                <a:latin typeface="+mj-lt"/>
                <a:cs typeface="B Nazanin" pitchFamily="2" charset="-78"/>
              </a:rPr>
              <a:t>، زمانی ایجاد می شود که تراکنش مثلاً </a:t>
            </a:r>
            <a:r>
              <a:rPr lang="en-US" sz="2000" b="1" dirty="0" smtClean="0">
                <a:latin typeface="+mj-lt"/>
                <a:cs typeface="B Nazanin" pitchFamily="2" charset="-78"/>
              </a:rPr>
              <a:t>T</a:t>
            </a:r>
            <a:r>
              <a:rPr lang="fa-IR" sz="2000" b="1" dirty="0" smtClean="0">
                <a:latin typeface="+mj-lt"/>
                <a:cs typeface="B Nazanin" pitchFamily="2" charset="-78"/>
              </a:rPr>
              <a:t> ، روی </a:t>
            </a:r>
            <a:r>
              <a:rPr lang="en-US" sz="2000" b="1" dirty="0" smtClean="0">
                <a:latin typeface="+mj-lt"/>
                <a:cs typeface="B Nazanin" pitchFamily="2" charset="-78"/>
              </a:rPr>
              <a:t>D</a:t>
            </a:r>
            <a:r>
              <a:rPr lang="fa-IR" sz="2000" b="1" dirty="0" smtClean="0">
                <a:latin typeface="+mj-lt"/>
                <a:cs typeface="B Nazanin" pitchFamily="2" charset="-78"/>
              </a:rPr>
              <a:t> قفل نوشتن </a:t>
            </a:r>
            <a:r>
              <a:rPr lang="en-US" sz="2000" b="1" dirty="0" smtClean="0">
                <a:latin typeface="+mj-lt"/>
                <a:cs typeface="B Nazanin" pitchFamily="2" charset="-78"/>
              </a:rPr>
              <a:t>k</a:t>
            </a:r>
            <a:r>
              <a:rPr lang="fa-IR" sz="2000" b="1" dirty="0" smtClean="0">
                <a:latin typeface="+mj-lt"/>
                <a:cs typeface="B Nazanin" pitchFamily="2" charset="-78"/>
              </a:rPr>
              <a:t> دریافت کرده باشد .</a:t>
            </a:r>
          </a:p>
          <a:p>
            <a:pPr marL="342900" indent="-342900" algn="just" rtl="1">
              <a:lnSpc>
                <a:spcPct val="150000"/>
              </a:lnSpc>
              <a:buFontTx/>
              <a:buChar char="-"/>
            </a:pPr>
            <a:endParaRPr lang="en-US" sz="2000" b="1" dirty="0" smtClean="0">
              <a:latin typeface="+mj-lt"/>
              <a:cs typeface="B Nazanin" pitchFamily="2" charset="-78"/>
            </a:endParaRPr>
          </a:p>
          <a:p>
            <a:pPr marL="342900" indent="-342900" algn="just" rtl="1">
              <a:lnSpc>
                <a:spcPct val="150000"/>
              </a:lnSpc>
              <a:buFontTx/>
              <a:buChar char="-"/>
            </a:pPr>
            <a:r>
              <a:rPr lang="fa-IR" sz="2000" b="1" dirty="0" smtClean="0">
                <a:latin typeface="+mj-lt"/>
                <a:cs typeface="B Nazanin" pitchFamily="2" charset="-78"/>
              </a:rPr>
              <a:t>در این شرایط، تراکنش دیگر ، </a:t>
            </a:r>
            <a:r>
              <a:rPr lang="en-US" sz="2000" b="1" dirty="0" smtClean="0">
                <a:latin typeface="+mj-lt"/>
                <a:cs typeface="B Nazanin" pitchFamily="2" charset="-78"/>
              </a:rPr>
              <a:t>T</a:t>
            </a:r>
            <a:r>
              <a:rPr lang="en-US" sz="2000" b="1" baseline="30000" dirty="0" smtClean="0">
                <a:latin typeface="+mj-lt"/>
                <a:cs typeface="B Nazanin" pitchFamily="2" charset="-78"/>
              </a:rPr>
              <a:t> ‘</a:t>
            </a:r>
            <a:r>
              <a:rPr lang="fa-IR" sz="2000" b="1" dirty="0" smtClean="0">
                <a:latin typeface="+mj-lt"/>
                <a:cs typeface="B Nazanin" pitchFamily="2" charset="-78"/>
              </a:rPr>
              <a:t>، می تواند نسخه تثبیت شده </a:t>
            </a:r>
            <a:r>
              <a:rPr lang="en-US" sz="2000" b="1" dirty="0" smtClean="0">
                <a:latin typeface="+mj-lt"/>
                <a:cs typeface="B Nazanin" pitchFamily="2" charset="-78"/>
              </a:rPr>
              <a:t>D</a:t>
            </a:r>
            <a:r>
              <a:rPr lang="fa-IR" sz="2000" b="1" dirty="0" smtClean="0">
                <a:latin typeface="+mj-lt"/>
                <a:cs typeface="B Nazanin" pitchFamily="2" charset="-78"/>
              </a:rPr>
              <a:t> یعنی مقدار نسخه </a:t>
            </a:r>
            <a:r>
              <a:rPr lang="en-US" sz="2000" b="1" dirty="0" smtClean="0">
                <a:latin typeface="+mj-lt"/>
                <a:cs typeface="B Nazanin" pitchFamily="2" charset="-78"/>
              </a:rPr>
              <a:t>D</a:t>
            </a:r>
            <a:r>
              <a:rPr lang="en-US" sz="2000" b="1" baseline="-25000" dirty="0" smtClean="0">
                <a:latin typeface="+mj-lt"/>
                <a:cs typeface="B Nazanin" pitchFamily="2" charset="-78"/>
              </a:rPr>
              <a:t>1</a:t>
            </a:r>
            <a:r>
              <a:rPr lang="fa-IR" sz="2000" b="1" dirty="0" smtClean="0">
                <a:latin typeface="+mj-lt"/>
                <a:cs typeface="B Nazanin" pitchFamily="2" charset="-78"/>
              </a:rPr>
              <a:t> را بخواند ، درحالی که </a:t>
            </a:r>
            <a:r>
              <a:rPr lang="en-US" sz="2000" b="1" dirty="0" smtClean="0">
                <a:latin typeface="+mj-lt"/>
                <a:cs typeface="B Nazanin" pitchFamily="2" charset="-78"/>
              </a:rPr>
              <a:t>T</a:t>
            </a:r>
            <a:r>
              <a:rPr lang="fa-IR" sz="2000" b="1" dirty="0" smtClean="0">
                <a:latin typeface="+mj-lt"/>
                <a:cs typeface="B Nazanin" pitchFamily="2" charset="-78"/>
              </a:rPr>
              <a:t>روی </a:t>
            </a:r>
            <a:r>
              <a:rPr lang="en-US" sz="2000" b="1" dirty="0" smtClean="0">
                <a:latin typeface="+mj-lt"/>
                <a:cs typeface="B Nazanin" pitchFamily="2" charset="-78"/>
              </a:rPr>
              <a:t>D</a:t>
            </a:r>
            <a:r>
              <a:rPr lang="en-US" sz="2000" b="1" baseline="-25000" dirty="0" smtClean="0">
                <a:latin typeface="+mj-lt"/>
                <a:cs typeface="B Nazanin" pitchFamily="2" charset="-78"/>
              </a:rPr>
              <a:t>2</a:t>
            </a:r>
            <a:r>
              <a:rPr lang="fa-IR" sz="2000" b="1" dirty="0" smtClean="0">
                <a:latin typeface="+mj-lt"/>
                <a:cs typeface="B Nazanin" pitchFamily="2" charset="-78"/>
              </a:rPr>
              <a:t>قفل نوشتن دارد.</a:t>
            </a:r>
            <a:r>
              <a:rPr lang="en-US" sz="2000" b="1" dirty="0" smtClean="0">
                <a:latin typeface="+mj-lt"/>
                <a:cs typeface="B Nazanin" pitchFamily="2" charset="-78"/>
              </a:rPr>
              <a:t> </a:t>
            </a:r>
            <a:r>
              <a:rPr lang="fa-IR" sz="2000" b="1" dirty="0" smtClean="0">
                <a:latin typeface="+mj-lt"/>
                <a:cs typeface="B Nazanin" pitchFamily="2" charset="-78"/>
              </a:rPr>
              <a:t>حال تراکنش </a:t>
            </a:r>
            <a:r>
              <a:rPr lang="en-US" sz="2000" b="1" dirty="0" smtClean="0">
                <a:latin typeface="+mj-lt"/>
                <a:cs typeface="B Nazanin" pitchFamily="2" charset="-78"/>
              </a:rPr>
              <a:t>T</a:t>
            </a:r>
            <a:r>
              <a:rPr lang="fa-IR" sz="2000" b="1" dirty="0" smtClean="0">
                <a:latin typeface="+mj-lt"/>
                <a:cs typeface="B Nazanin" pitchFamily="2" charset="-78"/>
              </a:rPr>
              <a:t> می تواند مقدار نسخه ی </a:t>
            </a:r>
            <a:r>
              <a:rPr lang="en-US" sz="2000" b="1" dirty="0" smtClean="0">
                <a:latin typeface="+mj-lt"/>
                <a:cs typeface="B Nazanin" pitchFamily="2" charset="-78"/>
              </a:rPr>
              <a:t>D</a:t>
            </a:r>
            <a:r>
              <a:rPr lang="en-US" sz="2000" b="1" baseline="-25000" dirty="0" smtClean="0">
                <a:latin typeface="+mj-lt"/>
                <a:cs typeface="B Nazanin" pitchFamily="2" charset="-78"/>
              </a:rPr>
              <a:t>2</a:t>
            </a:r>
            <a:r>
              <a:rPr lang="fa-IR" sz="2000" b="1" dirty="0" smtClean="0">
                <a:latin typeface="+mj-lt"/>
                <a:cs typeface="B Nazanin" pitchFamily="2" charset="-78"/>
              </a:rPr>
              <a:t> را تغییر دهد ، بی آنکه نسخه تثبیت شده </a:t>
            </a:r>
            <a:r>
              <a:rPr lang="en-US" sz="2000" b="1" dirty="0" smtClean="0">
                <a:latin typeface="+mj-lt"/>
                <a:cs typeface="B Nazanin" pitchFamily="2" charset="-78"/>
              </a:rPr>
              <a:t>D</a:t>
            </a:r>
            <a:r>
              <a:rPr lang="fa-IR" sz="2000" b="1" dirty="0" smtClean="0">
                <a:latin typeface="+mj-lt"/>
                <a:cs typeface="B Nazanin" pitchFamily="2" charset="-78"/>
              </a:rPr>
              <a:t> ، یعنی </a:t>
            </a:r>
            <a:r>
              <a:rPr lang="en-US" sz="2000" b="1" dirty="0" smtClean="0">
                <a:latin typeface="+mj-lt"/>
                <a:cs typeface="B Nazanin" pitchFamily="2" charset="-78"/>
              </a:rPr>
              <a:t>D</a:t>
            </a:r>
            <a:r>
              <a:rPr lang="en-US" sz="2000" b="1" baseline="-25000" dirty="0" smtClean="0">
                <a:latin typeface="+mj-lt"/>
                <a:cs typeface="B Nazanin" pitchFamily="2" charset="-78"/>
              </a:rPr>
              <a:t>1</a:t>
            </a:r>
            <a:r>
              <a:rPr lang="fa-IR" sz="2000" b="1" dirty="0" smtClean="0">
                <a:latin typeface="+mj-lt"/>
                <a:cs typeface="B Nazanin" pitchFamily="2" charset="-78"/>
              </a:rPr>
              <a:t>تغییر کند .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66</a:t>
            </a:fld>
            <a:endParaRPr lang="en-US"/>
          </a:p>
        </p:txBody>
      </p:sp>
    </p:spTree>
    <p:extLst>
      <p:ext uri="{BB962C8B-B14F-4D97-AF65-F5344CB8AC3E}">
        <p14:creationId xmlns="" xmlns:p14="http://schemas.microsoft.com/office/powerpoint/2010/main" val="1600171026"/>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7893970" cy="6278642"/>
          </a:xfrm>
          <a:prstGeom prst="rect">
            <a:avLst/>
          </a:prstGeom>
          <a:noFill/>
        </p:spPr>
        <p:txBody>
          <a:bodyPr wrap="square" rtlCol="0">
            <a:spAutoFit/>
          </a:bodyPr>
          <a:lstStyle/>
          <a:p>
            <a:pPr algn="just" rtl="1">
              <a:lnSpc>
                <a:spcPct val="150000"/>
              </a:lnSpc>
            </a:pPr>
            <a:r>
              <a:rPr lang="fa-IR" sz="2800" b="1" dirty="0">
                <a:cs typeface="B Nazanin" pitchFamily="2" charset="-78"/>
              </a:rPr>
              <a:t>تکنیک تایید ( تصدیق ) :</a:t>
            </a:r>
          </a:p>
          <a:p>
            <a:pPr marL="342900" indent="-342900" algn="just" rtl="1">
              <a:lnSpc>
                <a:spcPct val="150000"/>
              </a:lnSpc>
              <a:buFontTx/>
              <a:buChar char="-"/>
            </a:pPr>
            <a:r>
              <a:rPr lang="fa-IR" sz="2000" b="1" dirty="0" smtClean="0">
                <a:latin typeface="+mj-lt"/>
                <a:cs typeface="B Nazanin" pitchFamily="2" charset="-78"/>
              </a:rPr>
              <a:t>این تکنیک جز تکنیک های خوشبینانه محسوب می شود .</a:t>
            </a:r>
          </a:p>
          <a:p>
            <a:pPr marL="342900" indent="-342900" algn="just" rtl="1">
              <a:lnSpc>
                <a:spcPct val="150000"/>
              </a:lnSpc>
              <a:buFontTx/>
              <a:buChar char="-"/>
            </a:pPr>
            <a:endParaRPr lang="fa-IR" sz="2000" b="1" dirty="0" smtClean="0">
              <a:latin typeface="+mj-lt"/>
              <a:cs typeface="B Nazanin" pitchFamily="2" charset="-78"/>
            </a:endParaRPr>
          </a:p>
          <a:p>
            <a:pPr marL="342900" indent="-342900" algn="just" rtl="1">
              <a:lnSpc>
                <a:spcPct val="150000"/>
              </a:lnSpc>
              <a:buFontTx/>
              <a:buChar char="-"/>
            </a:pPr>
            <a:r>
              <a:rPr lang="fa-IR" sz="2000" b="1" dirty="0" smtClean="0">
                <a:latin typeface="+mj-lt"/>
                <a:cs typeface="B Nazanin" pitchFamily="2" charset="-78"/>
              </a:rPr>
              <a:t>در تکنیک تایید ، هیچ وارسی قبل از انجام یک عمل روی پایگاه داده انجام نمی شود .</a:t>
            </a:r>
          </a:p>
          <a:p>
            <a:pPr marL="342900" indent="-342900" algn="just" rtl="1">
              <a:lnSpc>
                <a:spcPct val="150000"/>
              </a:lnSpc>
              <a:buFontTx/>
              <a:buChar char="-"/>
            </a:pPr>
            <a:endParaRPr lang="fa-IR" sz="2000" b="1" dirty="0" smtClean="0">
              <a:latin typeface="+mj-lt"/>
              <a:cs typeface="B Nazanin" pitchFamily="2" charset="-78"/>
            </a:endParaRPr>
          </a:p>
          <a:p>
            <a:pPr marL="342900" indent="-342900" algn="just" rtl="1">
              <a:lnSpc>
                <a:spcPct val="150000"/>
              </a:lnSpc>
              <a:buFontTx/>
              <a:buChar char="-"/>
            </a:pPr>
            <a:r>
              <a:rPr lang="fa-IR" sz="2000" b="1" dirty="0" smtClean="0">
                <a:latin typeface="+mj-lt"/>
                <a:cs typeface="B Nazanin" pitchFamily="2" charset="-78"/>
              </a:rPr>
              <a:t>سیستم فرض می کند که تعارض یا برخورد بین تراکنش ها پدیده نادری است .</a:t>
            </a:r>
          </a:p>
          <a:p>
            <a:pPr marL="342900" indent="-342900" algn="just" rtl="1">
              <a:lnSpc>
                <a:spcPct val="150000"/>
              </a:lnSpc>
              <a:buFontTx/>
              <a:buChar char="-"/>
            </a:pPr>
            <a:endParaRPr lang="fa-IR" sz="2000" b="1" dirty="0" smtClean="0">
              <a:latin typeface="+mj-lt"/>
              <a:cs typeface="B Nazanin" pitchFamily="2" charset="-78"/>
            </a:endParaRPr>
          </a:p>
          <a:p>
            <a:pPr marL="342900" indent="-342900" algn="just" rtl="1">
              <a:lnSpc>
                <a:spcPct val="150000"/>
              </a:lnSpc>
              <a:buFontTx/>
              <a:buChar char="-"/>
            </a:pPr>
            <a:r>
              <a:rPr lang="fa-IR" sz="2000" b="1" dirty="0" smtClean="0">
                <a:latin typeface="+mj-lt"/>
                <a:cs typeface="B Nazanin" pitchFamily="2" charset="-78"/>
              </a:rPr>
              <a:t>در این تکنیک ، عمل نوشتن ( بهنگام سازی داده ) ، مستقیماً در پایگاه داده ها انجام نمی شود، مگر این که تراکنش به پایان اجرای خود رسیده باشد . </a:t>
            </a:r>
          </a:p>
          <a:p>
            <a:pPr marL="342900" indent="-342900" algn="just" rtl="1">
              <a:lnSpc>
                <a:spcPct val="150000"/>
              </a:lnSpc>
              <a:buFontTx/>
              <a:buChar char="-"/>
            </a:pPr>
            <a:r>
              <a:rPr lang="fa-IR" sz="2000" b="1" dirty="0" smtClean="0">
                <a:latin typeface="+mj-lt"/>
                <a:cs typeface="B Nazanin" pitchFamily="2" charset="-78"/>
              </a:rPr>
              <a:t>در عوض در اثنا اجرا ، تمام بهنگام سازی ها روی نسخه های محلی داده مورد نظر تراکنش انجام می شود .</a:t>
            </a:r>
          </a:p>
          <a:p>
            <a:pPr marL="342900" indent="-342900" algn="just" rtl="1">
              <a:lnSpc>
                <a:spcPct val="150000"/>
              </a:lnSpc>
              <a:buFontTx/>
              <a:buChar char="-"/>
            </a:pPr>
            <a:r>
              <a:rPr lang="fa-IR" sz="2000" b="1" dirty="0" smtClean="0">
                <a:latin typeface="+mj-lt"/>
                <a:cs typeface="B Nazanin" pitchFamily="2" charset="-78"/>
              </a:rPr>
              <a:t>در پایان اجرای تراکنش ، طی یک مرحله تایید ، وارسی می شود آیا به توالی پذیری طرح اجرا خدشه ای وارد شده است یا نه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67</a:t>
            </a:fld>
            <a:endParaRPr lang="en-US"/>
          </a:p>
        </p:txBody>
      </p:sp>
    </p:spTree>
    <p:extLst>
      <p:ext uri="{BB962C8B-B14F-4D97-AF65-F5344CB8AC3E}">
        <p14:creationId xmlns="" xmlns:p14="http://schemas.microsoft.com/office/powerpoint/2010/main" val="1427209955"/>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8109994" cy="6694140"/>
          </a:xfrm>
          <a:prstGeom prst="rect">
            <a:avLst/>
          </a:prstGeom>
          <a:noFill/>
        </p:spPr>
        <p:txBody>
          <a:bodyPr wrap="square" rtlCol="0">
            <a:spAutoFit/>
          </a:bodyPr>
          <a:lstStyle/>
          <a:p>
            <a:pPr algn="just" rtl="1">
              <a:lnSpc>
                <a:spcPct val="150000"/>
              </a:lnSpc>
            </a:pPr>
            <a:r>
              <a:rPr lang="fa-IR" sz="2800" b="1" dirty="0">
                <a:cs typeface="B Nazanin" pitchFamily="2" charset="-78"/>
              </a:rPr>
              <a:t>تکنیک تایید</a:t>
            </a:r>
            <a:r>
              <a:rPr lang="en-US" sz="2800" b="1" dirty="0">
                <a:cs typeface="B Nazanin" pitchFamily="2" charset="-78"/>
              </a:rPr>
              <a:t> :</a:t>
            </a:r>
            <a:endParaRPr lang="fa-IR" sz="2800" b="1" dirty="0">
              <a:cs typeface="B Nazanin" pitchFamily="2" charset="-78"/>
            </a:endParaRPr>
          </a:p>
          <a:p>
            <a:pPr algn="just" rtl="1">
              <a:lnSpc>
                <a:spcPct val="150000"/>
              </a:lnSpc>
            </a:pPr>
            <a:r>
              <a:rPr lang="fa-IR" b="1" dirty="0" smtClean="0">
                <a:latin typeface="+mj-lt"/>
                <a:cs typeface="B Nazanin" pitchFamily="2" charset="-78"/>
              </a:rPr>
              <a:t>در این گونه ، پروتکل تکنیک تایید چهار مرحله دارد :</a:t>
            </a:r>
          </a:p>
          <a:p>
            <a:pPr algn="just" rtl="1">
              <a:lnSpc>
                <a:spcPct val="150000"/>
              </a:lnSpc>
            </a:pPr>
            <a:r>
              <a:rPr lang="fa-IR" sz="2000" b="1" dirty="0" smtClean="0">
                <a:latin typeface="+mj-lt"/>
                <a:cs typeface="B Nazanin" pitchFamily="2" charset="-78"/>
              </a:rPr>
              <a:t>1- مرحله خواندن : این مرحله از ابتدای اجرای تراکنش آغاز می شود و تا بلافاصله قبل از تثبیت ادامه دارد .</a:t>
            </a:r>
          </a:p>
          <a:p>
            <a:pPr algn="just" rtl="1">
              <a:lnSpc>
                <a:spcPct val="150000"/>
              </a:lnSpc>
            </a:pPr>
            <a:r>
              <a:rPr lang="fa-IR" sz="2000" b="1" dirty="0" smtClean="0">
                <a:latin typeface="+mj-lt"/>
                <a:cs typeface="B Nazanin" pitchFamily="2" charset="-78"/>
              </a:rPr>
              <a:t>2- مرحله محاسبه : تراکنش مقادیری را برای داده های مورد نظرش ، محاسبه و آن ها را به متغییر های محلی خود می دهد .</a:t>
            </a:r>
          </a:p>
          <a:p>
            <a:pPr algn="just" rtl="1">
              <a:lnSpc>
                <a:spcPct val="150000"/>
              </a:lnSpc>
            </a:pPr>
            <a:r>
              <a:rPr lang="fa-IR" sz="2000" b="1" dirty="0" smtClean="0">
                <a:latin typeface="+mj-lt"/>
                <a:cs typeface="B Nazanin" pitchFamily="2" charset="-78"/>
              </a:rPr>
              <a:t>3- مرحله تایید ( تصدیق ) : در این مرحله و ارسی می شود اگر بهنگام سازی ها انجام شده توسط تراکنش ها در پایگاه داده اعمال شوند ، توالی پذیری طرح اجرا رعایت می شود یا نه .</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اگر تراکنش فقط خواننده باشد ، فقط وارسی می شود آیا داده های خوانده شده توسط تراکنش ها ، همان داده های جاری موجود در پایگاه داده ها هستند یا خیر .</a:t>
            </a:r>
          </a:p>
          <a:p>
            <a:pPr algn="just" rtl="1">
              <a:lnSpc>
                <a:spcPct val="150000"/>
              </a:lnSpc>
            </a:pPr>
            <a:r>
              <a:rPr lang="fa-IR" sz="2000" b="1" dirty="0" smtClean="0">
                <a:latin typeface="+mj-lt"/>
                <a:cs typeface="B Nazanin" pitchFamily="2" charset="-78"/>
              </a:rPr>
              <a:t>اگر تواردی بروز نکرده باشد ، تراکنش تثبیت می شود وگرنه تراکنش طرد می شود .</a:t>
            </a:r>
          </a:p>
          <a:p>
            <a:pPr algn="just" rtl="1">
              <a:lnSpc>
                <a:spcPct val="150000"/>
              </a:lnSpc>
            </a:pPr>
            <a:r>
              <a:rPr lang="fa-IR" sz="2000" b="1" dirty="0" smtClean="0">
                <a:latin typeface="+mj-lt"/>
                <a:cs typeface="B Nazanin" pitchFamily="2" charset="-78"/>
              </a:rPr>
              <a:t>در حالت تراکنش نویسنده ، وارسی می شود : آیا با اجرای کامل تراکنش ، ضمن حفظ توالی پذیری ، پایگاه داده وضعیت سازگار خواهد داشت یا نه اگر نه ،تراکنش طرد می شود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68</a:t>
            </a:fld>
            <a:endParaRPr lang="en-US" dirty="0"/>
          </a:p>
        </p:txBody>
      </p:sp>
    </p:spTree>
    <p:extLst>
      <p:ext uri="{BB962C8B-B14F-4D97-AF65-F5344CB8AC3E}">
        <p14:creationId xmlns="" xmlns:p14="http://schemas.microsoft.com/office/powerpoint/2010/main" val="3717511363"/>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037986" cy="6278642"/>
          </a:xfrm>
          <a:prstGeom prst="rect">
            <a:avLst/>
          </a:prstGeom>
          <a:noFill/>
        </p:spPr>
        <p:txBody>
          <a:bodyPr wrap="square" rtlCol="0">
            <a:spAutoFit/>
          </a:bodyPr>
          <a:lstStyle/>
          <a:p>
            <a:pPr algn="just" rtl="1">
              <a:lnSpc>
                <a:spcPct val="150000"/>
              </a:lnSpc>
            </a:pPr>
            <a:r>
              <a:rPr lang="fa-IR" sz="2800" b="1" dirty="0">
                <a:cs typeface="B Nazanin" pitchFamily="2" charset="-78"/>
              </a:rPr>
              <a:t>تکنیک تایید</a:t>
            </a:r>
          </a:p>
          <a:p>
            <a:pPr algn="just" rtl="1">
              <a:lnSpc>
                <a:spcPct val="150000"/>
              </a:lnSpc>
            </a:pPr>
            <a:r>
              <a:rPr lang="fa-IR" sz="2000" b="1" dirty="0" smtClean="0">
                <a:latin typeface="+mj-lt"/>
                <a:cs typeface="B Nazanin" pitchFamily="2" charset="-78"/>
              </a:rPr>
              <a:t>4- مرحله تثبیت و نوشتن ( موسوم به مرحله نوشتن )</a:t>
            </a:r>
          </a:p>
          <a:p>
            <a:pPr algn="just" rtl="1">
              <a:lnSpc>
                <a:spcPct val="150000"/>
              </a:lnSpc>
            </a:pPr>
            <a:r>
              <a:rPr lang="fa-IR" sz="2000" b="1" dirty="0" smtClean="0">
                <a:latin typeface="+mj-lt"/>
                <a:cs typeface="B Nazanin" pitchFamily="2" charset="-78"/>
              </a:rPr>
              <a:t>اگر نتیجه وارسی در مرحله تایید ، رضایت بخش باشد ، این مرحله انجام می شود .</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برای انجام مرحله تایید ، سیستم باید بداند که مراحل سه گانه بالا برای هر تراکنش ، درچه زمانی انجام شود و برای هر تراکنش مثلاً </a:t>
            </a:r>
            <a:r>
              <a:rPr lang="en-US" sz="2000" b="1" dirty="0" smtClean="0">
                <a:latin typeface="+mj-lt"/>
                <a:cs typeface="B Nazanin" pitchFamily="2" charset="-78"/>
              </a:rPr>
              <a:t>Ti</a:t>
            </a:r>
            <a:r>
              <a:rPr lang="fa-IR" sz="2000" b="1" baseline="-25000" dirty="0" smtClean="0">
                <a:latin typeface="+mj-lt"/>
                <a:cs typeface="B Nazanin" pitchFamily="2" charset="-78"/>
              </a:rPr>
              <a:t> </a:t>
            </a:r>
            <a:r>
              <a:rPr lang="fa-IR" sz="2000" b="1" dirty="0" smtClean="0">
                <a:latin typeface="+mj-lt"/>
                <a:cs typeface="B Nazanin" pitchFamily="2" charset="-78"/>
              </a:rPr>
              <a:t>سه زمانمهر در نظر گرفته می شود .</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1- زمانمهر شروع </a:t>
            </a:r>
            <a:r>
              <a:rPr lang="en-US" sz="2000" b="1" dirty="0" smtClean="0">
                <a:latin typeface="+mj-lt"/>
                <a:cs typeface="B Nazanin" pitchFamily="2" charset="-78"/>
              </a:rPr>
              <a:t>S(Ti):start(Ti)</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2- زمانمهر تایید </a:t>
            </a:r>
            <a:r>
              <a:rPr lang="en-US" sz="2000" b="1" dirty="0" smtClean="0">
                <a:latin typeface="+mj-lt"/>
                <a:cs typeface="B Nazanin" pitchFamily="2" charset="-78"/>
              </a:rPr>
              <a:t>V(Ti):</a:t>
            </a:r>
            <a:r>
              <a:rPr lang="en-US" sz="2000" b="1" dirty="0" err="1" smtClean="0">
                <a:latin typeface="+mj-lt"/>
                <a:cs typeface="B Nazanin" pitchFamily="2" charset="-78"/>
              </a:rPr>
              <a:t>Valialation</a:t>
            </a:r>
            <a:r>
              <a:rPr lang="en-US" sz="2000" b="1" dirty="0" smtClean="0">
                <a:latin typeface="+mj-lt"/>
                <a:cs typeface="B Nazanin" pitchFamily="2" charset="-78"/>
              </a:rPr>
              <a:t>(Ti)</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3- زمانمهرپایان </a:t>
            </a:r>
            <a:r>
              <a:rPr lang="en-US" sz="2000" b="1" dirty="0" smtClean="0">
                <a:latin typeface="+mj-lt"/>
                <a:cs typeface="B Nazanin" pitchFamily="2" charset="-78"/>
              </a:rPr>
              <a:t>F(Ti):Finish(Ti)</a:t>
            </a: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نظم لازم برای توالی پذیری تکنیک زمانمهر با استفاده از زمانمهر </a:t>
            </a:r>
            <a:r>
              <a:rPr lang="en-US" sz="2000" b="1" dirty="0" smtClean="0">
                <a:latin typeface="+mj-lt"/>
                <a:cs typeface="B Nazanin" pitchFamily="2" charset="-78"/>
              </a:rPr>
              <a:t>V(Ti)</a:t>
            </a:r>
            <a:r>
              <a:rPr lang="fa-IR" sz="2000" b="1" dirty="0" smtClean="0">
                <a:latin typeface="+mj-lt"/>
                <a:cs typeface="B Nazanin" pitchFamily="2" charset="-78"/>
              </a:rPr>
              <a:t> تعیین می شود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69</a:t>
            </a:fld>
            <a:endParaRPr lang="en-US"/>
          </a:p>
        </p:txBody>
      </p:sp>
    </p:spTree>
    <p:extLst>
      <p:ext uri="{BB962C8B-B14F-4D97-AF65-F5344CB8AC3E}">
        <p14:creationId xmlns="" xmlns:p14="http://schemas.microsoft.com/office/powerpoint/2010/main" val="218286676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520" y="4941168"/>
            <a:ext cx="8550776" cy="923330"/>
          </a:xfrm>
          <a:prstGeom prst="rect">
            <a:avLst/>
          </a:prstGeom>
          <a:noFill/>
        </p:spPr>
        <p:txBody>
          <a:bodyPr wrap="square" rtlCol="0">
            <a:spAutoFit/>
          </a:bodyPr>
          <a:lstStyle/>
          <a:p>
            <a:pPr>
              <a:lnSpc>
                <a:spcPct val="150000"/>
              </a:lnSpc>
            </a:pPr>
            <a:r>
              <a:rPr lang="fa-IR" b="1" dirty="0">
                <a:cs typeface="B Nazanin" pitchFamily="2" charset="-78"/>
              </a:rPr>
              <a:t>در این مثال هر یک از دو تراکنش یک واحد به مقدار </a:t>
            </a:r>
            <a:r>
              <a:rPr lang="en-US" b="1" dirty="0">
                <a:cs typeface="B Nazanin" pitchFamily="2" charset="-78"/>
              </a:rPr>
              <a:t>A</a:t>
            </a:r>
            <a:r>
              <a:rPr lang="fa-IR" b="1" dirty="0">
                <a:cs typeface="B Nazanin" pitchFamily="2" charset="-78"/>
              </a:rPr>
              <a:t> اضافه می کنند ، ولی مقدار نهایی </a:t>
            </a:r>
            <a:r>
              <a:rPr lang="en-US" b="1" dirty="0">
                <a:cs typeface="B Nazanin" pitchFamily="2" charset="-78"/>
              </a:rPr>
              <a:t>A</a:t>
            </a:r>
            <a:r>
              <a:rPr lang="fa-IR" b="1" dirty="0">
                <a:cs typeface="B Nazanin" pitchFamily="2" charset="-78"/>
              </a:rPr>
              <a:t> فقط یک واحد افزایش می یابد . اگر در این مثال هر یک از دو تراکنش یک واحد قفل شود ، مشکل بروز نمی کند . </a:t>
            </a:r>
            <a:endParaRPr lang="en-US" b="1" dirty="0">
              <a:cs typeface="B Nazanin" pitchFamily="2" charset="-78"/>
            </a:endParaRPr>
          </a:p>
        </p:txBody>
      </p:sp>
      <p:sp>
        <p:nvSpPr>
          <p:cNvPr id="6" name="TextBox 5"/>
          <p:cNvSpPr txBox="1"/>
          <p:nvPr/>
        </p:nvSpPr>
        <p:spPr>
          <a:xfrm>
            <a:off x="409702" y="332656"/>
            <a:ext cx="7978722" cy="3566160"/>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p:spPr>
        <p:txBody>
          <a:bodyPr wrap="square" rtlCol="0">
            <a:spAutoFit/>
          </a:bodyPr>
          <a:lstStyle/>
          <a:p>
            <a:endParaRPr lang="en-US"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3608" y="4005064"/>
            <a:ext cx="6984776" cy="1008112"/>
          </a:xfrm>
          <a:prstGeom prst="rect">
            <a:avLst/>
          </a:prstGeom>
        </p:spPr>
      </p:pic>
      <p:sp>
        <p:nvSpPr>
          <p:cNvPr id="4" name="Slide Number Placeholder 3"/>
          <p:cNvSpPr>
            <a:spLocks noGrp="1"/>
          </p:cNvSpPr>
          <p:nvPr>
            <p:ph type="sldNum" sz="quarter" idx="11"/>
          </p:nvPr>
        </p:nvSpPr>
        <p:spPr/>
        <p:txBody>
          <a:bodyPr/>
          <a:lstStyle/>
          <a:p>
            <a:fld id="{34DD0D0A-E2E4-41E5-9B37-3D813E2461A6}" type="slidenum">
              <a:rPr lang="fa-IR" smtClean="0"/>
              <a:pPr/>
              <a:t>7</a:t>
            </a:fld>
            <a:endParaRPr lang="fa-IR"/>
          </a:p>
        </p:txBody>
      </p:sp>
    </p:spTree>
    <p:extLst>
      <p:ext uri="{BB962C8B-B14F-4D97-AF65-F5344CB8AC3E}">
        <p14:creationId xmlns="" xmlns:p14="http://schemas.microsoft.com/office/powerpoint/2010/main" val="2916755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7384"/>
            <a:ext cx="8398026" cy="6647974"/>
          </a:xfrm>
          <a:prstGeom prst="rect">
            <a:avLst/>
          </a:prstGeom>
          <a:noFill/>
        </p:spPr>
        <p:txBody>
          <a:bodyPr wrap="square" rtlCol="0">
            <a:spAutoFit/>
          </a:bodyPr>
          <a:lstStyle/>
          <a:p>
            <a:pPr algn="just" rtl="1">
              <a:lnSpc>
                <a:spcPct val="150000"/>
              </a:lnSpc>
            </a:pPr>
            <a:r>
              <a:rPr lang="fa-IR" sz="2400" b="1" dirty="0">
                <a:cs typeface="B Nazanin" pitchFamily="2" charset="-78"/>
              </a:rPr>
              <a:t>تاثیر عمل حذف در کنترل </a:t>
            </a:r>
            <a:r>
              <a:rPr lang="fa-IR" sz="2400" b="1" dirty="0" smtClean="0">
                <a:cs typeface="B Nazanin" pitchFamily="2" charset="-78"/>
              </a:rPr>
              <a:t>همروندی</a:t>
            </a:r>
            <a:r>
              <a:rPr lang="en-US" sz="2400" b="1" dirty="0" smtClean="0">
                <a:cs typeface="B Nazanin" pitchFamily="2" charset="-78"/>
              </a:rPr>
              <a:t>:</a:t>
            </a:r>
            <a:endParaRPr lang="fa-IR" sz="2400" b="1" dirty="0">
              <a:cs typeface="B Nazanin" pitchFamily="2" charset="-78"/>
            </a:endParaRPr>
          </a:p>
          <a:p>
            <a:pPr algn="just" rtl="1">
              <a:lnSpc>
                <a:spcPct val="150000"/>
              </a:lnSpc>
            </a:pPr>
            <a:r>
              <a:rPr lang="fa-IR" sz="2000" b="1" dirty="0" smtClean="0">
                <a:latin typeface="+mj-lt"/>
                <a:cs typeface="B Nazanin" pitchFamily="2" charset="-78"/>
              </a:rPr>
              <a:t>عمل حذف : برای بررسی تاثیر این عمل در کنترل همروندی ، باید ببینیم که این عمل چه هنگام با عمل دیگر ( تعارض ) بر خورد دارد. فرض می کنیم که </a:t>
            </a:r>
            <a:r>
              <a:rPr lang="en-US" sz="2000" b="1" dirty="0" smtClean="0">
                <a:latin typeface="+mj-lt"/>
                <a:cs typeface="B Nazanin" pitchFamily="2" charset="-78"/>
              </a:rPr>
              <a:t>Ii</a:t>
            </a:r>
            <a:r>
              <a:rPr lang="fa-IR" sz="2000" b="1" dirty="0" smtClean="0">
                <a:latin typeface="+mj-lt"/>
                <a:cs typeface="B Nazanin" pitchFamily="2" charset="-78"/>
              </a:rPr>
              <a:t> و </a:t>
            </a:r>
            <a:r>
              <a:rPr lang="en-US" sz="2000" b="1" dirty="0" err="1" smtClean="0">
                <a:latin typeface="+mj-lt"/>
                <a:cs typeface="B Nazanin" pitchFamily="2" charset="-78"/>
              </a:rPr>
              <a:t>Ij</a:t>
            </a:r>
            <a:r>
              <a:rPr lang="fa-IR" sz="2000" b="1" dirty="0" smtClean="0">
                <a:latin typeface="+mj-lt"/>
                <a:cs typeface="B Nazanin" pitchFamily="2" charset="-78"/>
              </a:rPr>
              <a:t> دو دستور از تراکنش </a:t>
            </a:r>
            <a:r>
              <a:rPr lang="en-US" sz="2000" b="1" dirty="0" smtClean="0">
                <a:latin typeface="+mj-lt"/>
                <a:cs typeface="B Nazanin" pitchFamily="2" charset="-78"/>
              </a:rPr>
              <a:t>Ti</a:t>
            </a:r>
            <a:r>
              <a:rPr lang="fa-IR" sz="2000" b="1" dirty="0" smtClean="0">
                <a:latin typeface="+mj-lt"/>
                <a:cs typeface="B Nazanin" pitchFamily="2" charset="-78"/>
              </a:rPr>
              <a:t> و </a:t>
            </a:r>
            <a:r>
              <a:rPr lang="en-US" sz="2000" b="1" dirty="0" err="1" smtClean="0">
                <a:latin typeface="+mj-lt"/>
                <a:cs typeface="B Nazanin" pitchFamily="2" charset="-78"/>
              </a:rPr>
              <a:t>Tj</a:t>
            </a:r>
            <a:r>
              <a:rPr lang="fa-IR" sz="2000" b="1" dirty="0" smtClean="0">
                <a:latin typeface="+mj-lt"/>
                <a:cs typeface="B Nazanin" pitchFamily="2" charset="-78"/>
              </a:rPr>
              <a:t> باشد که در طرح ها در پی هم می آیند ، فرض میکنیم: </a:t>
            </a:r>
            <a:r>
              <a:rPr lang="en-US" sz="2000" b="1" dirty="0" smtClean="0">
                <a:latin typeface="+mj-lt"/>
                <a:cs typeface="B Nazanin" pitchFamily="2" charset="-78"/>
              </a:rPr>
              <a:t>Ii=DE(D)</a:t>
            </a: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تاثیر مورد نظر را برای حالات مختلف </a:t>
            </a:r>
            <a:r>
              <a:rPr lang="en-US" sz="2000" b="1" dirty="0" err="1" smtClean="0">
                <a:latin typeface="+mj-lt"/>
                <a:cs typeface="B Nazanin" pitchFamily="2" charset="-78"/>
              </a:rPr>
              <a:t>Ij</a:t>
            </a:r>
            <a:r>
              <a:rPr lang="fa-IR" sz="2000" b="1" dirty="0" smtClean="0">
                <a:latin typeface="+mj-lt"/>
                <a:cs typeface="B Nazanin" pitchFamily="2" charset="-78"/>
              </a:rPr>
              <a:t> بررسی می کنیم:</a:t>
            </a:r>
            <a:endParaRPr lang="en-US" sz="2000" b="1" dirty="0" smtClean="0">
              <a:latin typeface="+mj-lt"/>
              <a:cs typeface="B Nazanin" pitchFamily="2" charset="-78"/>
            </a:endParaRP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 </a:t>
            </a:r>
            <a:r>
              <a:rPr lang="en-US" sz="2000" b="1" dirty="0" err="1" smtClean="0">
                <a:latin typeface="+mj-lt"/>
                <a:cs typeface="B Nazanin" pitchFamily="2" charset="-78"/>
              </a:rPr>
              <a:t>Ij</a:t>
            </a:r>
            <a:r>
              <a:rPr lang="en-US" sz="2000" b="1" dirty="0" smtClean="0">
                <a:latin typeface="+mj-lt"/>
                <a:cs typeface="B Nazanin" pitchFamily="2" charset="-78"/>
              </a:rPr>
              <a:t>=R(D)</a:t>
            </a:r>
            <a:r>
              <a:rPr lang="fa-IR" sz="2000" b="1" dirty="0" smtClean="0">
                <a:latin typeface="+mj-lt"/>
                <a:cs typeface="B Nazanin" pitchFamily="2" charset="-78"/>
              </a:rPr>
              <a:t> : دستور های </a:t>
            </a:r>
            <a:r>
              <a:rPr lang="en-US" sz="2000" b="1" dirty="0" smtClean="0">
                <a:latin typeface="+mj-lt"/>
                <a:cs typeface="B Nazanin" pitchFamily="2" charset="-78"/>
              </a:rPr>
              <a:t>Ii</a:t>
            </a:r>
            <a:r>
              <a:rPr lang="fa-IR" sz="2000" b="1" dirty="0" smtClean="0">
                <a:latin typeface="+mj-lt"/>
                <a:cs typeface="B Nazanin" pitchFamily="2" charset="-78"/>
              </a:rPr>
              <a:t> و </a:t>
            </a:r>
            <a:r>
              <a:rPr lang="en-US" sz="2000" b="1" dirty="0" err="1" smtClean="0">
                <a:latin typeface="+mj-lt"/>
                <a:cs typeface="B Nazanin" pitchFamily="2" charset="-78"/>
              </a:rPr>
              <a:t>Ij</a:t>
            </a:r>
            <a:r>
              <a:rPr lang="fa-IR" sz="2000" b="1" dirty="0" smtClean="0">
                <a:latin typeface="+mj-lt"/>
                <a:cs typeface="B Nazanin" pitchFamily="2" charset="-78"/>
              </a:rPr>
              <a:t> تعارض دارند . اگر </a:t>
            </a:r>
            <a:r>
              <a:rPr lang="en-US" sz="2000" b="1" dirty="0" smtClean="0">
                <a:latin typeface="+mj-lt"/>
                <a:cs typeface="B Nazanin" pitchFamily="2" charset="-78"/>
              </a:rPr>
              <a:t>Ii</a:t>
            </a:r>
            <a:r>
              <a:rPr lang="fa-IR" sz="2000" b="1" dirty="0" smtClean="0">
                <a:latin typeface="+mj-lt"/>
                <a:cs typeface="B Nazanin" pitchFamily="2" charset="-78"/>
              </a:rPr>
              <a:t> قبل از </a:t>
            </a:r>
            <a:r>
              <a:rPr lang="en-US" sz="2000" b="1" dirty="0" err="1" smtClean="0">
                <a:latin typeface="+mj-lt"/>
                <a:cs typeface="B Nazanin" pitchFamily="2" charset="-78"/>
              </a:rPr>
              <a:t>Ij</a:t>
            </a:r>
            <a:r>
              <a:rPr lang="fa-IR" sz="2000" b="1" dirty="0" smtClean="0">
                <a:latin typeface="+mj-lt"/>
                <a:cs typeface="B Nazanin" pitchFamily="2" charset="-78"/>
              </a:rPr>
              <a:t> بیاید ، در </a:t>
            </a:r>
            <a:r>
              <a:rPr lang="en-US" sz="2000" b="1" dirty="0" err="1" smtClean="0">
                <a:latin typeface="+mj-lt"/>
                <a:cs typeface="B Nazanin" pitchFamily="2" charset="-78"/>
              </a:rPr>
              <a:t>Tj</a:t>
            </a:r>
            <a:r>
              <a:rPr lang="fa-IR" sz="2000" b="1" dirty="0" smtClean="0">
                <a:latin typeface="+mj-lt"/>
                <a:cs typeface="B Nazanin" pitchFamily="2" charset="-78"/>
              </a:rPr>
              <a:t> اشتباه منطقی بروز می کند . اگر </a:t>
            </a:r>
            <a:r>
              <a:rPr lang="en-US" sz="2000" b="1" dirty="0" err="1" smtClean="0">
                <a:latin typeface="+mj-lt"/>
                <a:cs typeface="B Nazanin" pitchFamily="2" charset="-78"/>
              </a:rPr>
              <a:t>Ij</a:t>
            </a:r>
            <a:r>
              <a:rPr lang="fa-IR" sz="2000" b="1" dirty="0" smtClean="0">
                <a:latin typeface="+mj-lt"/>
                <a:cs typeface="B Nazanin" pitchFamily="2" charset="-78"/>
              </a:rPr>
              <a:t> قبل از </a:t>
            </a:r>
            <a:r>
              <a:rPr lang="en-US" sz="2000" b="1" dirty="0" smtClean="0">
                <a:latin typeface="+mj-lt"/>
                <a:cs typeface="B Nazanin" pitchFamily="2" charset="-78"/>
              </a:rPr>
              <a:t>Ii</a:t>
            </a:r>
            <a:r>
              <a:rPr lang="fa-IR" sz="2000" b="1" dirty="0" smtClean="0">
                <a:latin typeface="+mj-lt"/>
                <a:cs typeface="B Nazanin" pitchFamily="2" charset="-78"/>
              </a:rPr>
              <a:t> بیاید ، </a:t>
            </a:r>
            <a:r>
              <a:rPr lang="en-US" sz="2000" b="1" dirty="0" err="1" smtClean="0">
                <a:latin typeface="+mj-lt"/>
                <a:cs typeface="B Nazanin" pitchFamily="2" charset="-78"/>
              </a:rPr>
              <a:t>Tj</a:t>
            </a:r>
            <a:r>
              <a:rPr lang="fa-IR" sz="2000" b="1" dirty="0" smtClean="0">
                <a:latin typeface="+mj-lt"/>
                <a:cs typeface="B Nazanin" pitchFamily="2" charset="-78"/>
              </a:rPr>
              <a:t> می تواند عمل </a:t>
            </a:r>
            <a:r>
              <a:rPr lang="en-US" sz="2000" b="1" dirty="0" smtClean="0">
                <a:latin typeface="+mj-lt"/>
                <a:cs typeface="B Nazanin" pitchFamily="2" charset="-78"/>
              </a:rPr>
              <a:t>R(D)</a:t>
            </a:r>
            <a:r>
              <a:rPr lang="fa-IR" sz="2000" b="1" dirty="0" smtClean="0">
                <a:latin typeface="+mj-lt"/>
                <a:cs typeface="B Nazanin" pitchFamily="2" charset="-78"/>
              </a:rPr>
              <a:t> را با موفقیت انجام دهد .</a:t>
            </a:r>
          </a:p>
          <a:p>
            <a:pPr algn="just" rtl="1">
              <a:lnSpc>
                <a:spcPct val="150000"/>
              </a:lnSpc>
            </a:pPr>
            <a:r>
              <a:rPr lang="en-US" sz="2000" b="1" dirty="0" err="1" smtClean="0">
                <a:latin typeface="+mj-lt"/>
                <a:cs typeface="B Nazanin" pitchFamily="2" charset="-78"/>
              </a:rPr>
              <a:t>Ij</a:t>
            </a:r>
            <a:r>
              <a:rPr lang="en-US" sz="2000" b="1" dirty="0" smtClean="0">
                <a:latin typeface="+mj-lt"/>
                <a:cs typeface="B Nazanin" pitchFamily="2" charset="-78"/>
              </a:rPr>
              <a:t>=W(D)</a:t>
            </a:r>
            <a:r>
              <a:rPr lang="fa-IR" sz="2000" b="1" dirty="0" smtClean="0">
                <a:latin typeface="+mj-lt"/>
                <a:cs typeface="B Nazanin" pitchFamily="2" charset="-78"/>
              </a:rPr>
              <a:t> : دستورهای </a:t>
            </a:r>
            <a:r>
              <a:rPr lang="en-US" sz="2000" b="1" dirty="0" smtClean="0">
                <a:latin typeface="+mj-lt"/>
                <a:cs typeface="B Nazanin" pitchFamily="2" charset="-78"/>
              </a:rPr>
              <a:t>Ii</a:t>
            </a:r>
            <a:r>
              <a:rPr lang="fa-IR" sz="2000" b="1" dirty="0" smtClean="0">
                <a:latin typeface="+mj-lt"/>
                <a:cs typeface="B Nazanin" pitchFamily="2" charset="-78"/>
              </a:rPr>
              <a:t> </a:t>
            </a:r>
            <a:r>
              <a:rPr lang="fa-IR" sz="2000" b="1" dirty="0">
                <a:latin typeface="+mj-lt"/>
                <a:cs typeface="B Nazanin" pitchFamily="2" charset="-78"/>
              </a:rPr>
              <a:t>و </a:t>
            </a:r>
            <a:r>
              <a:rPr lang="en-US" sz="2000" b="1" dirty="0" err="1" smtClean="0">
                <a:latin typeface="+mj-lt"/>
                <a:cs typeface="B Nazanin" pitchFamily="2" charset="-78"/>
              </a:rPr>
              <a:t>Ij</a:t>
            </a:r>
            <a:r>
              <a:rPr lang="fa-IR" sz="2000" b="1" dirty="0" smtClean="0">
                <a:latin typeface="+mj-lt"/>
                <a:cs typeface="B Nazanin" pitchFamily="2" charset="-78"/>
              </a:rPr>
              <a:t> </a:t>
            </a:r>
            <a:r>
              <a:rPr lang="fa-IR" sz="2000" b="1" dirty="0">
                <a:latin typeface="+mj-lt"/>
                <a:cs typeface="B Nazanin" pitchFamily="2" charset="-78"/>
              </a:rPr>
              <a:t>تعارض دارند . اگر </a:t>
            </a:r>
            <a:r>
              <a:rPr lang="en-US" sz="2000" b="1" dirty="0">
                <a:latin typeface="+mj-lt"/>
                <a:cs typeface="B Nazanin" pitchFamily="2" charset="-78"/>
              </a:rPr>
              <a:t>Ii</a:t>
            </a:r>
            <a:r>
              <a:rPr lang="fa-IR" sz="2000" b="1" dirty="0">
                <a:latin typeface="+mj-lt"/>
                <a:cs typeface="B Nazanin" pitchFamily="2" charset="-78"/>
              </a:rPr>
              <a:t> قبل از </a:t>
            </a:r>
            <a:r>
              <a:rPr lang="en-US" sz="2000" b="1" dirty="0" err="1">
                <a:latin typeface="+mj-lt"/>
                <a:cs typeface="B Nazanin" pitchFamily="2" charset="-78"/>
              </a:rPr>
              <a:t>Ij</a:t>
            </a:r>
            <a:r>
              <a:rPr lang="fa-IR" sz="2000" b="1" dirty="0">
                <a:latin typeface="+mj-lt"/>
                <a:cs typeface="B Nazanin" pitchFamily="2" charset="-78"/>
              </a:rPr>
              <a:t> بیاید ، در </a:t>
            </a:r>
            <a:r>
              <a:rPr lang="en-US" sz="2000" b="1" dirty="0" err="1">
                <a:latin typeface="+mj-lt"/>
                <a:cs typeface="B Nazanin" pitchFamily="2" charset="-78"/>
              </a:rPr>
              <a:t>Tj</a:t>
            </a:r>
            <a:r>
              <a:rPr lang="fa-IR" sz="2000" b="1" dirty="0">
                <a:latin typeface="+mj-lt"/>
                <a:cs typeface="B Nazanin" pitchFamily="2" charset="-78"/>
              </a:rPr>
              <a:t> </a:t>
            </a:r>
            <a:r>
              <a:rPr lang="fa-IR" sz="2000" b="1" dirty="0" smtClean="0">
                <a:latin typeface="+mj-lt"/>
                <a:cs typeface="B Nazanin" pitchFamily="2" charset="-78"/>
              </a:rPr>
              <a:t>اشتباه </a:t>
            </a:r>
            <a:r>
              <a:rPr lang="fa-IR" sz="2000" b="1" dirty="0">
                <a:latin typeface="+mj-lt"/>
                <a:cs typeface="B Nazanin" pitchFamily="2" charset="-78"/>
              </a:rPr>
              <a:t>منطقی بروز می کند . اگر </a:t>
            </a:r>
            <a:r>
              <a:rPr lang="en-US" sz="2000" b="1" dirty="0" err="1">
                <a:latin typeface="+mj-lt"/>
                <a:cs typeface="B Nazanin" pitchFamily="2" charset="-78"/>
              </a:rPr>
              <a:t>Ij</a:t>
            </a:r>
            <a:r>
              <a:rPr lang="fa-IR" sz="2000" b="1" dirty="0">
                <a:latin typeface="+mj-lt"/>
                <a:cs typeface="B Nazanin" pitchFamily="2" charset="-78"/>
              </a:rPr>
              <a:t> قبل از </a:t>
            </a:r>
            <a:r>
              <a:rPr lang="en-US" sz="2000" b="1" dirty="0">
                <a:latin typeface="+mj-lt"/>
                <a:cs typeface="B Nazanin" pitchFamily="2" charset="-78"/>
              </a:rPr>
              <a:t>Ii</a:t>
            </a:r>
            <a:r>
              <a:rPr lang="fa-IR" sz="2000" b="1" dirty="0">
                <a:latin typeface="+mj-lt"/>
                <a:cs typeface="B Nazanin" pitchFamily="2" charset="-78"/>
              </a:rPr>
              <a:t> بیاید ، </a:t>
            </a:r>
            <a:r>
              <a:rPr lang="en-US" sz="2000" b="1" dirty="0" err="1">
                <a:latin typeface="+mj-lt"/>
                <a:cs typeface="B Nazanin" pitchFamily="2" charset="-78"/>
              </a:rPr>
              <a:t>Tj</a:t>
            </a:r>
            <a:r>
              <a:rPr lang="fa-IR" sz="2000" b="1" dirty="0">
                <a:latin typeface="+mj-lt"/>
                <a:cs typeface="B Nazanin" pitchFamily="2" charset="-78"/>
              </a:rPr>
              <a:t> می تواند عمل </a:t>
            </a:r>
            <a:r>
              <a:rPr lang="en-US" sz="2000" b="1" dirty="0" smtClean="0">
                <a:latin typeface="+mj-lt"/>
                <a:cs typeface="B Nazanin" pitchFamily="2" charset="-78"/>
              </a:rPr>
              <a:t>W(D</a:t>
            </a:r>
            <a:r>
              <a:rPr lang="en-US" sz="2000" b="1" dirty="0">
                <a:latin typeface="+mj-lt"/>
                <a:cs typeface="B Nazanin" pitchFamily="2" charset="-78"/>
              </a:rPr>
              <a:t>)</a:t>
            </a:r>
            <a:r>
              <a:rPr lang="fa-IR" sz="2000" b="1" dirty="0">
                <a:latin typeface="+mj-lt"/>
                <a:cs typeface="B Nazanin" pitchFamily="2" charset="-78"/>
              </a:rPr>
              <a:t> را با موفقیت انجام دهد </a:t>
            </a:r>
            <a:r>
              <a:rPr lang="fa-IR" sz="2000" b="1" dirty="0" smtClean="0">
                <a:latin typeface="+mj-lt"/>
                <a:cs typeface="B Nazanin" pitchFamily="2" charset="-78"/>
              </a:rPr>
              <a:t>.</a:t>
            </a:r>
          </a:p>
          <a:p>
            <a:pPr algn="just" rtl="1">
              <a:lnSpc>
                <a:spcPct val="150000"/>
              </a:lnSpc>
            </a:pPr>
            <a:r>
              <a:rPr lang="en-US" sz="2000" b="1" dirty="0" err="1" smtClean="0">
                <a:latin typeface="+mj-lt"/>
                <a:cs typeface="B Nazanin" pitchFamily="2" charset="-78"/>
              </a:rPr>
              <a:t>Ij</a:t>
            </a:r>
            <a:r>
              <a:rPr lang="en-US" sz="2000" b="1" dirty="0" smtClean="0">
                <a:latin typeface="+mj-lt"/>
                <a:cs typeface="B Nazanin" pitchFamily="2" charset="-78"/>
              </a:rPr>
              <a:t>=DE(D)</a:t>
            </a:r>
            <a:r>
              <a:rPr lang="fa-IR" sz="2000" b="1" dirty="0" smtClean="0">
                <a:latin typeface="+mj-lt"/>
                <a:cs typeface="B Nazanin" pitchFamily="2" charset="-78"/>
              </a:rPr>
              <a:t> : </a:t>
            </a:r>
            <a:r>
              <a:rPr lang="fa-IR" sz="2000" b="1" dirty="0">
                <a:latin typeface="+mj-lt"/>
                <a:cs typeface="B Nazanin" pitchFamily="2" charset="-78"/>
              </a:rPr>
              <a:t>دستورهای </a:t>
            </a:r>
            <a:r>
              <a:rPr lang="en-US" sz="2000" b="1" dirty="0">
                <a:latin typeface="+mj-lt"/>
                <a:cs typeface="B Nazanin" pitchFamily="2" charset="-78"/>
              </a:rPr>
              <a:t>Ii</a:t>
            </a:r>
            <a:r>
              <a:rPr lang="fa-IR" sz="2000" b="1" dirty="0">
                <a:latin typeface="+mj-lt"/>
                <a:cs typeface="B Nazanin" pitchFamily="2" charset="-78"/>
              </a:rPr>
              <a:t> و </a:t>
            </a:r>
            <a:r>
              <a:rPr lang="en-US" sz="2000" b="1" dirty="0" err="1">
                <a:latin typeface="+mj-lt"/>
                <a:cs typeface="B Nazanin" pitchFamily="2" charset="-78"/>
              </a:rPr>
              <a:t>Ij</a:t>
            </a:r>
            <a:r>
              <a:rPr lang="fa-IR" sz="2000" b="1" dirty="0">
                <a:latin typeface="+mj-lt"/>
                <a:cs typeface="B Nazanin" pitchFamily="2" charset="-78"/>
              </a:rPr>
              <a:t> تعارض دارند . اگر </a:t>
            </a:r>
            <a:r>
              <a:rPr lang="en-US" sz="2000" b="1" dirty="0">
                <a:latin typeface="+mj-lt"/>
                <a:cs typeface="B Nazanin" pitchFamily="2" charset="-78"/>
              </a:rPr>
              <a:t>Ii</a:t>
            </a:r>
            <a:r>
              <a:rPr lang="fa-IR" sz="2000" b="1" dirty="0">
                <a:latin typeface="+mj-lt"/>
                <a:cs typeface="B Nazanin" pitchFamily="2" charset="-78"/>
              </a:rPr>
              <a:t> قبل از </a:t>
            </a:r>
            <a:r>
              <a:rPr lang="en-US" sz="2000" b="1" dirty="0" err="1">
                <a:latin typeface="+mj-lt"/>
                <a:cs typeface="B Nazanin" pitchFamily="2" charset="-78"/>
              </a:rPr>
              <a:t>Ij</a:t>
            </a:r>
            <a:r>
              <a:rPr lang="fa-IR" sz="2000" b="1" dirty="0">
                <a:latin typeface="+mj-lt"/>
                <a:cs typeface="B Nazanin" pitchFamily="2" charset="-78"/>
              </a:rPr>
              <a:t> بیاید ، </a:t>
            </a:r>
            <a:r>
              <a:rPr lang="fa-IR" sz="2000" b="1" dirty="0" smtClean="0">
                <a:latin typeface="+mj-lt"/>
                <a:cs typeface="B Nazanin" pitchFamily="2" charset="-78"/>
              </a:rPr>
              <a:t>در </a:t>
            </a:r>
            <a:r>
              <a:rPr lang="en-US" sz="2000" b="1" dirty="0" err="1">
                <a:latin typeface="+mj-lt"/>
                <a:cs typeface="B Nazanin" pitchFamily="2" charset="-78"/>
              </a:rPr>
              <a:t>Tj</a:t>
            </a:r>
            <a:r>
              <a:rPr lang="fa-IR" sz="2000" b="1" dirty="0">
                <a:latin typeface="+mj-lt"/>
                <a:cs typeface="B Nazanin" pitchFamily="2" charset="-78"/>
              </a:rPr>
              <a:t> اشتباه منطقی بروز می کند . اگر </a:t>
            </a:r>
            <a:r>
              <a:rPr lang="en-US" sz="2000" b="1" dirty="0" err="1">
                <a:latin typeface="+mj-lt"/>
                <a:cs typeface="B Nazanin" pitchFamily="2" charset="-78"/>
              </a:rPr>
              <a:t>Ij</a:t>
            </a:r>
            <a:r>
              <a:rPr lang="fa-IR" sz="2000" b="1" dirty="0">
                <a:latin typeface="+mj-lt"/>
                <a:cs typeface="B Nazanin" pitchFamily="2" charset="-78"/>
              </a:rPr>
              <a:t> قبل از </a:t>
            </a:r>
            <a:r>
              <a:rPr lang="en-US" sz="2000" b="1" dirty="0">
                <a:latin typeface="+mj-lt"/>
                <a:cs typeface="B Nazanin" pitchFamily="2" charset="-78"/>
              </a:rPr>
              <a:t>Ii</a:t>
            </a:r>
            <a:r>
              <a:rPr lang="fa-IR" sz="2000" b="1" dirty="0">
                <a:latin typeface="+mj-lt"/>
                <a:cs typeface="B Nazanin" pitchFamily="2" charset="-78"/>
              </a:rPr>
              <a:t> بیاید </a:t>
            </a:r>
            <a:r>
              <a:rPr lang="fa-IR" sz="2000" b="1" dirty="0" smtClean="0">
                <a:latin typeface="+mj-lt"/>
                <a:cs typeface="B Nazanin" pitchFamily="2" charset="-78"/>
              </a:rPr>
              <a:t>، در </a:t>
            </a:r>
            <a:r>
              <a:rPr lang="en-US" sz="2000" b="1" dirty="0" err="1">
                <a:latin typeface="+mj-lt"/>
                <a:cs typeface="B Nazanin" pitchFamily="2" charset="-78"/>
              </a:rPr>
              <a:t>Tj</a:t>
            </a:r>
            <a:r>
              <a:rPr lang="fa-IR" sz="2000" b="1" dirty="0">
                <a:latin typeface="+mj-lt"/>
                <a:cs typeface="B Nazanin" pitchFamily="2" charset="-78"/>
              </a:rPr>
              <a:t> </a:t>
            </a:r>
            <a:r>
              <a:rPr lang="fa-IR" sz="2000" b="1" dirty="0" smtClean="0">
                <a:latin typeface="+mj-lt"/>
                <a:cs typeface="B Nazanin" pitchFamily="2" charset="-78"/>
              </a:rPr>
              <a:t>اشتباه منطقی پیش می آید .</a:t>
            </a:r>
            <a:endParaRPr lang="en-US" sz="2000" b="1" dirty="0" smtClean="0">
              <a:latin typeface="+mj-lt"/>
              <a:cs typeface="B Nazanin" pitchFamily="2" charset="-78"/>
            </a:endParaRPr>
          </a:p>
          <a:p>
            <a:pPr algn="just" rtl="1">
              <a:lnSpc>
                <a:spcPct val="150000"/>
              </a:lnSpc>
            </a:pPr>
            <a:r>
              <a:rPr lang="en-US" sz="2000" b="1" dirty="0" err="1" smtClean="0">
                <a:cs typeface="B Nazanin" pitchFamily="2" charset="-78"/>
              </a:rPr>
              <a:t>Ij</a:t>
            </a:r>
            <a:r>
              <a:rPr lang="en-US" sz="2000" b="1" dirty="0" smtClean="0">
                <a:cs typeface="B Nazanin" pitchFamily="2" charset="-78"/>
              </a:rPr>
              <a:t>=IT(D</a:t>
            </a:r>
            <a:r>
              <a:rPr lang="en-US" sz="2000" b="1" dirty="0">
                <a:cs typeface="B Nazanin" pitchFamily="2" charset="-78"/>
              </a:rPr>
              <a:t>)</a:t>
            </a:r>
            <a:r>
              <a:rPr lang="fa-IR" sz="2000" b="1" dirty="0">
                <a:cs typeface="B Nazanin" pitchFamily="2" charset="-78"/>
              </a:rPr>
              <a:t> : دستورهای </a:t>
            </a:r>
            <a:r>
              <a:rPr lang="en-US" sz="2000" b="1" dirty="0">
                <a:cs typeface="B Nazanin" pitchFamily="2" charset="-78"/>
              </a:rPr>
              <a:t>Ii</a:t>
            </a:r>
            <a:r>
              <a:rPr lang="fa-IR" sz="2000" b="1" dirty="0">
                <a:cs typeface="B Nazanin" pitchFamily="2" charset="-78"/>
              </a:rPr>
              <a:t> و </a:t>
            </a:r>
            <a:r>
              <a:rPr lang="en-US" sz="2000" b="1" dirty="0" err="1">
                <a:cs typeface="B Nazanin" pitchFamily="2" charset="-78"/>
              </a:rPr>
              <a:t>Ij</a:t>
            </a:r>
            <a:r>
              <a:rPr lang="fa-IR" sz="2000" b="1" dirty="0">
                <a:cs typeface="B Nazanin" pitchFamily="2" charset="-78"/>
              </a:rPr>
              <a:t> تعارض دارند . اگر </a:t>
            </a:r>
            <a:r>
              <a:rPr lang="en-US" sz="2000" b="1" dirty="0">
                <a:cs typeface="B Nazanin" pitchFamily="2" charset="-78"/>
              </a:rPr>
              <a:t>Ii</a:t>
            </a:r>
            <a:r>
              <a:rPr lang="fa-IR" sz="2000" b="1" dirty="0">
                <a:cs typeface="B Nazanin" pitchFamily="2" charset="-78"/>
              </a:rPr>
              <a:t> قبل از </a:t>
            </a:r>
            <a:r>
              <a:rPr lang="en-US" sz="2000" b="1" dirty="0" err="1">
                <a:cs typeface="B Nazanin" pitchFamily="2" charset="-78"/>
              </a:rPr>
              <a:t>Ij</a:t>
            </a:r>
            <a:r>
              <a:rPr lang="fa-IR" sz="2000" b="1" dirty="0">
                <a:cs typeface="B Nazanin" pitchFamily="2" charset="-78"/>
              </a:rPr>
              <a:t> بیاید ، در </a:t>
            </a:r>
            <a:r>
              <a:rPr lang="en-US" sz="2000" b="1" dirty="0" err="1">
                <a:cs typeface="B Nazanin" pitchFamily="2" charset="-78"/>
              </a:rPr>
              <a:t>Tj</a:t>
            </a:r>
            <a:r>
              <a:rPr lang="fa-IR" sz="2000" b="1" dirty="0">
                <a:cs typeface="B Nazanin" pitchFamily="2" charset="-78"/>
              </a:rPr>
              <a:t> اشتباه منطقی بروز می کند . اگر </a:t>
            </a:r>
            <a:r>
              <a:rPr lang="en-US" sz="2000" b="1" dirty="0" err="1">
                <a:cs typeface="B Nazanin" pitchFamily="2" charset="-78"/>
              </a:rPr>
              <a:t>Ij</a:t>
            </a:r>
            <a:r>
              <a:rPr lang="fa-IR" sz="2000" b="1" dirty="0">
                <a:cs typeface="B Nazanin" pitchFamily="2" charset="-78"/>
              </a:rPr>
              <a:t> قبل از </a:t>
            </a:r>
            <a:r>
              <a:rPr lang="en-US" sz="2000" b="1" dirty="0">
                <a:cs typeface="B Nazanin" pitchFamily="2" charset="-78"/>
              </a:rPr>
              <a:t>Ii</a:t>
            </a:r>
            <a:r>
              <a:rPr lang="fa-IR" sz="2000" b="1" dirty="0">
                <a:cs typeface="B Nazanin" pitchFamily="2" charset="-78"/>
              </a:rPr>
              <a:t> بیاید ، </a:t>
            </a:r>
            <a:r>
              <a:rPr lang="fa-IR" sz="2000" b="1" dirty="0" smtClean="0">
                <a:cs typeface="B Nazanin" pitchFamily="2" charset="-78"/>
              </a:rPr>
              <a:t>اشتباهی پیش نمی </a:t>
            </a:r>
            <a:r>
              <a:rPr lang="fa-IR" sz="2000" b="1" dirty="0">
                <a:cs typeface="B Nazanin" pitchFamily="2" charset="-78"/>
              </a:rPr>
              <a:t>آید </a:t>
            </a:r>
            <a:r>
              <a:rPr lang="fa-IR" sz="2000" b="1" dirty="0" smtClean="0">
                <a:cs typeface="B Nazanin" pitchFamily="2" charset="-78"/>
              </a:rPr>
              <a:t>.</a:t>
            </a:r>
            <a:endParaRPr lang="fa-IR" sz="2000" b="1" dirty="0">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70</a:t>
            </a:fld>
            <a:endParaRPr lang="en-US"/>
          </a:p>
        </p:txBody>
      </p:sp>
    </p:spTree>
    <p:extLst>
      <p:ext uri="{BB962C8B-B14F-4D97-AF65-F5344CB8AC3E}">
        <p14:creationId xmlns="" xmlns:p14="http://schemas.microsoft.com/office/powerpoint/2010/main" val="1281981079"/>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7384"/>
            <a:ext cx="7920880" cy="6924973"/>
          </a:xfrm>
          <a:prstGeom prst="rect">
            <a:avLst/>
          </a:prstGeom>
          <a:noFill/>
        </p:spPr>
        <p:txBody>
          <a:bodyPr wrap="square" rtlCol="0">
            <a:spAutoFit/>
          </a:bodyPr>
          <a:lstStyle/>
          <a:p>
            <a:pPr algn="just" rtl="1">
              <a:lnSpc>
                <a:spcPct val="150000"/>
              </a:lnSpc>
            </a:pPr>
            <a:r>
              <a:rPr lang="fa-IR" sz="2800" b="1" dirty="0">
                <a:cs typeface="B Nazanin" pitchFamily="2" charset="-78"/>
              </a:rPr>
              <a:t>تاثیر عمل درج در کنترل </a:t>
            </a:r>
            <a:r>
              <a:rPr lang="fa-IR" sz="2800" b="1" dirty="0" smtClean="0">
                <a:cs typeface="B Nazanin" pitchFamily="2" charset="-78"/>
              </a:rPr>
              <a:t>همروندی</a:t>
            </a:r>
            <a:r>
              <a:rPr lang="en-US" sz="2800" b="1" dirty="0" smtClean="0">
                <a:cs typeface="B Nazanin" pitchFamily="2" charset="-78"/>
              </a:rPr>
              <a:t> :</a:t>
            </a:r>
            <a:endParaRPr lang="fa-IR" sz="2800" b="1" dirty="0">
              <a:cs typeface="B Nazanin" pitchFamily="2" charset="-78"/>
            </a:endParaRPr>
          </a:p>
          <a:p>
            <a:pPr algn="just" rtl="1">
              <a:lnSpc>
                <a:spcPct val="150000"/>
              </a:lnSpc>
            </a:pPr>
            <a:r>
              <a:rPr lang="fa-IR" sz="2000" b="1" dirty="0" smtClean="0">
                <a:latin typeface="+mj-lt"/>
                <a:cs typeface="B Nazanin" pitchFamily="2" charset="-78"/>
              </a:rPr>
              <a:t>عمل درج با عملیات حذف ، خواندن و نوشتن تعارض دارد . عمل خواندن یا نوشتن ، پیش از آن که داده ای وجود داشته باشد ، نمی تواند انجام شود . با این عمل در کنترل همروندی مثل عمل نوشتن رفتار می شود . </a:t>
            </a:r>
          </a:p>
          <a:p>
            <a:pPr marL="342900" indent="-342900" algn="just" rtl="1">
              <a:lnSpc>
                <a:spcPct val="150000"/>
              </a:lnSpc>
              <a:buFont typeface="Arial" charset="0"/>
              <a:buChar char="•"/>
            </a:pPr>
            <a:r>
              <a:rPr lang="fa-IR" sz="2000" b="1" dirty="0" smtClean="0">
                <a:latin typeface="+mj-lt"/>
                <a:cs typeface="B Nazanin" pitchFamily="2" charset="-78"/>
              </a:rPr>
              <a:t>با </a:t>
            </a:r>
            <a:r>
              <a:rPr lang="en-US" sz="2000" b="1" dirty="0" smtClean="0">
                <a:latin typeface="+mj-lt"/>
                <a:cs typeface="B Nazanin" pitchFamily="2" charset="-78"/>
              </a:rPr>
              <a:t>2PL</a:t>
            </a:r>
            <a:r>
              <a:rPr lang="fa-IR" sz="2000" b="1" dirty="0" smtClean="0">
                <a:latin typeface="+mj-lt"/>
                <a:cs typeface="B Nazanin" pitchFamily="2" charset="-78"/>
              </a:rPr>
              <a:t> ، اگر </a:t>
            </a:r>
            <a:r>
              <a:rPr lang="en-US" sz="2000" b="1" dirty="0" smtClean="0">
                <a:latin typeface="+mj-lt"/>
                <a:cs typeface="B Nazanin" pitchFamily="2" charset="-78"/>
              </a:rPr>
              <a:t>Ti</a:t>
            </a:r>
            <a:r>
              <a:rPr lang="fa-IR" sz="2000" b="1" dirty="0" smtClean="0">
                <a:latin typeface="+mj-lt"/>
                <a:cs typeface="B Nazanin" pitchFamily="2" charset="-78"/>
              </a:rPr>
              <a:t> عمل درج </a:t>
            </a:r>
            <a:r>
              <a:rPr lang="en-US" sz="2000" b="1" dirty="0" smtClean="0">
                <a:latin typeface="+mj-lt"/>
                <a:cs typeface="B Nazanin" pitchFamily="2" charset="-78"/>
              </a:rPr>
              <a:t>D</a:t>
            </a:r>
            <a:r>
              <a:rPr lang="fa-IR" sz="2000" b="1" dirty="0" smtClean="0">
                <a:latin typeface="+mj-lt"/>
                <a:cs typeface="B Nazanin" pitchFamily="2" charset="-78"/>
              </a:rPr>
              <a:t> را انجام دهد ، به </a:t>
            </a:r>
            <a:r>
              <a:rPr lang="en-US" sz="2000" b="1" dirty="0" smtClean="0">
                <a:latin typeface="+mj-lt"/>
                <a:cs typeface="B Nazanin" pitchFamily="2" charset="-78"/>
              </a:rPr>
              <a:t>Ti</a:t>
            </a:r>
            <a:r>
              <a:rPr lang="fa-IR" sz="2000" b="1" dirty="0" smtClean="0">
                <a:latin typeface="+mj-lt"/>
                <a:cs typeface="B Nazanin" pitchFamily="2" charset="-78"/>
              </a:rPr>
              <a:t> روی داده درج شده ، یک قفل انحصاری داده می شود .</a:t>
            </a:r>
          </a:p>
          <a:p>
            <a:pPr marL="342900" indent="-342900" algn="just" rtl="1">
              <a:lnSpc>
                <a:spcPct val="150000"/>
              </a:lnSpc>
              <a:buFont typeface="Arial" charset="0"/>
              <a:buChar char="•"/>
            </a:pPr>
            <a:r>
              <a:rPr lang="fa-IR" sz="2000" b="1" dirty="0" smtClean="0">
                <a:latin typeface="+mj-lt"/>
                <a:cs typeface="B Nazanin" pitchFamily="2" charset="-78"/>
              </a:rPr>
              <a:t>با پروتکل زمانمهر ، اگر </a:t>
            </a:r>
            <a:r>
              <a:rPr lang="en-US" sz="2000" b="1" dirty="0" smtClean="0">
                <a:latin typeface="+mj-lt"/>
                <a:cs typeface="B Nazanin" pitchFamily="2" charset="-78"/>
              </a:rPr>
              <a:t>Ti</a:t>
            </a:r>
            <a:r>
              <a:rPr lang="fa-IR" sz="2000" b="1" dirty="0" smtClean="0">
                <a:latin typeface="+mj-lt"/>
                <a:cs typeface="B Nazanin" pitchFamily="2" charset="-78"/>
              </a:rPr>
              <a:t> عمل درج </a:t>
            </a:r>
            <a:r>
              <a:rPr lang="en-US" sz="2000" b="1" dirty="0" smtClean="0">
                <a:latin typeface="+mj-lt"/>
                <a:cs typeface="B Nazanin" pitchFamily="2" charset="-78"/>
              </a:rPr>
              <a:t>D</a:t>
            </a:r>
            <a:r>
              <a:rPr lang="fa-IR" sz="2000" b="1" dirty="0" smtClean="0">
                <a:latin typeface="+mj-lt"/>
                <a:cs typeface="B Nazanin" pitchFamily="2" charset="-78"/>
              </a:rPr>
              <a:t> را انجام دهد ، </a:t>
            </a:r>
            <a:r>
              <a:rPr lang="en-US" sz="2000" b="1" dirty="0" smtClean="0">
                <a:latin typeface="+mj-lt"/>
                <a:cs typeface="B Nazanin" pitchFamily="2" charset="-78"/>
              </a:rPr>
              <a:t>R-TS(D)</a:t>
            </a:r>
            <a:r>
              <a:rPr lang="fa-IR" sz="2000" b="1" dirty="0" smtClean="0">
                <a:latin typeface="+mj-lt"/>
                <a:cs typeface="B Nazanin" pitchFamily="2" charset="-78"/>
              </a:rPr>
              <a:t> و </a:t>
            </a:r>
            <a:r>
              <a:rPr lang="en-US" sz="2000" b="1" dirty="0" smtClean="0">
                <a:latin typeface="+mj-lt"/>
                <a:cs typeface="B Nazanin" pitchFamily="2" charset="-78"/>
              </a:rPr>
              <a:t>W-TS(D)</a:t>
            </a:r>
            <a:r>
              <a:rPr lang="fa-IR" sz="2000" b="1" dirty="0" smtClean="0">
                <a:latin typeface="+mj-lt"/>
                <a:cs typeface="B Nazanin" pitchFamily="2" charset="-78"/>
              </a:rPr>
              <a:t> با </a:t>
            </a:r>
            <a:r>
              <a:rPr lang="en-US" sz="2000" b="1" dirty="0" smtClean="0">
                <a:latin typeface="+mj-lt"/>
                <a:cs typeface="B Nazanin" pitchFamily="2" charset="-78"/>
              </a:rPr>
              <a:t>TS(Ti)</a:t>
            </a:r>
            <a:r>
              <a:rPr lang="fa-IR" sz="2000" b="1" dirty="0" smtClean="0">
                <a:latin typeface="+mj-lt"/>
                <a:cs typeface="B Nazanin" pitchFamily="2" charset="-78"/>
              </a:rPr>
              <a:t> مقدار گذاری می شود .</a:t>
            </a:r>
          </a:p>
          <a:p>
            <a:pPr algn="just" rtl="1">
              <a:lnSpc>
                <a:spcPct val="150000"/>
              </a:lnSpc>
            </a:pPr>
            <a:r>
              <a:rPr lang="fa-IR" sz="2800" b="1" dirty="0">
                <a:cs typeface="B Nazanin" pitchFamily="2" charset="-78"/>
              </a:rPr>
              <a:t>پدیده شبح </a:t>
            </a:r>
            <a:r>
              <a:rPr lang="fa-IR" sz="2800" b="1" dirty="0" smtClean="0">
                <a:cs typeface="B Nazanin" pitchFamily="2" charset="-78"/>
              </a:rPr>
              <a:t>داده</a:t>
            </a:r>
            <a:r>
              <a:rPr lang="en-US" sz="2800" b="1" dirty="0" smtClean="0">
                <a:cs typeface="B Nazanin" pitchFamily="2" charset="-78"/>
              </a:rPr>
              <a:t>:</a:t>
            </a:r>
            <a:endParaRPr lang="fa-IR" sz="2800" b="1" dirty="0">
              <a:cs typeface="B Nazanin" pitchFamily="2" charset="-78"/>
            </a:endParaRPr>
          </a:p>
          <a:p>
            <a:pPr algn="just" rtl="1">
              <a:lnSpc>
                <a:spcPct val="150000"/>
              </a:lnSpc>
            </a:pPr>
            <a:r>
              <a:rPr lang="fa-IR" sz="2000" b="1" dirty="0" smtClean="0">
                <a:latin typeface="+mj-lt"/>
                <a:cs typeface="B Nazanin" pitchFamily="2" charset="-78"/>
              </a:rPr>
              <a:t> وقتی در پایگاه داده مرتباً عمل حذف و درج انجام شود مشکلی بنام پدیده شبح داده روی می دهد .</a:t>
            </a:r>
          </a:p>
          <a:p>
            <a:pPr algn="just" rtl="1">
              <a:lnSpc>
                <a:spcPct val="150000"/>
              </a:lnSpc>
            </a:pPr>
            <a:r>
              <a:rPr lang="fa-IR" sz="2000" b="1" dirty="0" smtClean="0">
                <a:latin typeface="+mj-lt"/>
                <a:cs typeface="B Nazanin" pitchFamily="2" charset="-78"/>
              </a:rPr>
              <a:t>مشکل به این صورت است که دو تراکنش </a:t>
            </a:r>
            <a:r>
              <a:rPr lang="en-US" sz="2000" b="1" dirty="0" smtClean="0">
                <a:latin typeface="+mj-lt"/>
                <a:cs typeface="B Nazanin" pitchFamily="2" charset="-78"/>
              </a:rPr>
              <a:t>T</a:t>
            </a:r>
            <a:r>
              <a:rPr lang="en-US" sz="2000" b="1" baseline="-25000" dirty="0" smtClean="0">
                <a:latin typeface="+mj-lt"/>
                <a:cs typeface="B Nazanin" pitchFamily="2" charset="-78"/>
              </a:rPr>
              <a:t>1</a:t>
            </a:r>
            <a:r>
              <a:rPr lang="fa-IR" sz="2000" b="1" dirty="0" smtClean="0">
                <a:latin typeface="+mj-lt"/>
                <a:cs typeface="B Nazanin" pitchFamily="2" charset="-78"/>
              </a:rPr>
              <a:t> و </a:t>
            </a:r>
            <a:r>
              <a:rPr lang="en-US" sz="2000" b="1" dirty="0" smtClean="0">
                <a:latin typeface="+mj-lt"/>
                <a:cs typeface="B Nazanin" pitchFamily="2" charset="-78"/>
              </a:rPr>
              <a:t>T</a:t>
            </a:r>
            <a:r>
              <a:rPr lang="en-US" sz="2000" b="1" baseline="-25000" dirty="0" smtClean="0">
                <a:latin typeface="+mj-lt"/>
                <a:cs typeface="B Nazanin" pitchFamily="2" charset="-78"/>
              </a:rPr>
              <a:t>2</a:t>
            </a:r>
            <a:r>
              <a:rPr lang="fa-IR" sz="2000" b="1" dirty="0" smtClean="0">
                <a:latin typeface="+mj-lt"/>
                <a:cs typeface="B Nazanin" pitchFamily="2" charset="-78"/>
              </a:rPr>
              <a:t> در حالی که به داده مشترک دستیابی ندارند ، اگر بطور همروند اجرا شوند ، نتیجه اجرا می تواند با نتیجه اجرای متوالی آن ها یکسان نباشد .</a:t>
            </a:r>
            <a:endParaRPr lang="fa-IR" sz="2000" b="1" dirty="0">
              <a:latin typeface="+mj-lt"/>
              <a:cs typeface="B Nazanin" pitchFamily="2" charset="-78"/>
            </a:endParaRPr>
          </a:p>
        </p:txBody>
      </p:sp>
      <p:sp>
        <p:nvSpPr>
          <p:cNvPr id="6" name="Slide Number Placeholder 5"/>
          <p:cNvSpPr>
            <a:spLocks noGrp="1"/>
          </p:cNvSpPr>
          <p:nvPr>
            <p:ph type="sldNum" sz="quarter" idx="11"/>
          </p:nvPr>
        </p:nvSpPr>
        <p:spPr/>
        <p:txBody>
          <a:bodyPr/>
          <a:lstStyle/>
          <a:p>
            <a:fld id="{EA0A30FA-A0CA-4B61-8723-22B167EF6B0A}" type="slidenum">
              <a:rPr lang="en-US" smtClean="0"/>
              <a:pPr/>
              <a:t>71</a:t>
            </a:fld>
            <a:endParaRPr lang="en-US"/>
          </a:p>
        </p:txBody>
      </p:sp>
    </p:spTree>
    <p:extLst>
      <p:ext uri="{BB962C8B-B14F-4D97-AF65-F5344CB8AC3E}">
        <p14:creationId xmlns="" xmlns:p14="http://schemas.microsoft.com/office/powerpoint/2010/main" val="2126105180"/>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72953"/>
            <a:ext cx="7920880" cy="5816977"/>
          </a:xfrm>
          <a:prstGeom prst="rect">
            <a:avLst/>
          </a:prstGeom>
          <a:noFill/>
        </p:spPr>
        <p:txBody>
          <a:bodyPr wrap="square" rtlCol="0">
            <a:spAutoFit/>
          </a:bodyPr>
          <a:lstStyle/>
          <a:p>
            <a:pPr algn="just" rtl="1">
              <a:lnSpc>
                <a:spcPct val="150000"/>
              </a:lnSpc>
            </a:pPr>
            <a:r>
              <a:rPr lang="fa-IR" sz="2800" b="1" dirty="0">
                <a:cs typeface="B Nazanin" pitchFamily="2" charset="-78"/>
              </a:rPr>
              <a:t>عوامل موثر در ارزیابی کارایی تکنیکهای کنترل </a:t>
            </a:r>
            <a:r>
              <a:rPr lang="fa-IR" sz="2800" b="1" dirty="0" smtClean="0">
                <a:cs typeface="B Nazanin" pitchFamily="2" charset="-78"/>
              </a:rPr>
              <a:t>همروندی</a:t>
            </a:r>
            <a:r>
              <a:rPr lang="en-US" sz="2800" b="1" dirty="0" smtClean="0">
                <a:cs typeface="B Nazanin" pitchFamily="2" charset="-78"/>
              </a:rPr>
              <a:t> :</a:t>
            </a:r>
            <a:endParaRPr lang="fa-IR" sz="2800" b="1" dirty="0">
              <a:cs typeface="B Nazanin" pitchFamily="2" charset="-78"/>
            </a:endParaRPr>
          </a:p>
          <a:p>
            <a:pPr algn="just" rtl="1">
              <a:lnSpc>
                <a:spcPct val="150000"/>
              </a:lnSpc>
            </a:pPr>
            <a:endParaRPr lang="fa-IR" sz="2000" b="1" dirty="0">
              <a:effectLst>
                <a:glow rad="63500">
                  <a:schemeClr val="accent3">
                    <a:satMod val="175000"/>
                    <a:alpha val="40000"/>
                  </a:schemeClr>
                </a:glow>
              </a:effectLst>
              <a:cs typeface="B Nazanin" pitchFamily="2" charset="-78"/>
            </a:endParaRPr>
          </a:p>
          <a:p>
            <a:pPr algn="just" rtl="1">
              <a:lnSpc>
                <a:spcPct val="150000"/>
              </a:lnSpc>
            </a:pPr>
            <a:r>
              <a:rPr lang="fa-IR" sz="2000" b="1" dirty="0" smtClean="0">
                <a:latin typeface="+mj-lt"/>
                <a:cs typeface="B Nazanin" pitchFamily="2" charset="-78"/>
              </a:rPr>
              <a:t>در ارزیابی کارایی تکنیکهای کنترل همروندی عوامل متعددی دخالت دارند. از جمله:</a:t>
            </a:r>
          </a:p>
          <a:p>
            <a:pPr algn="just" rtl="1">
              <a:lnSpc>
                <a:spcPct val="150000"/>
              </a:lnSpc>
            </a:pPr>
            <a:endParaRPr lang="fa-IR" sz="2000" b="1" dirty="0" smtClean="0">
              <a:latin typeface="+mj-lt"/>
              <a:cs typeface="B Nazanin" pitchFamily="2" charset="-78"/>
            </a:endParaRPr>
          </a:p>
          <a:p>
            <a:pPr algn="just" rtl="1">
              <a:lnSpc>
                <a:spcPct val="150000"/>
              </a:lnSpc>
            </a:pPr>
            <a:r>
              <a:rPr lang="fa-IR" sz="2000" b="1" dirty="0" smtClean="0">
                <a:latin typeface="+mj-lt"/>
                <a:cs typeface="B Nazanin" pitchFamily="2" charset="-78"/>
              </a:rPr>
              <a:t>1- اندازه (کوتاه وبلند) و نوع (تک و چند سطحی) تراکنش ها</a:t>
            </a:r>
          </a:p>
          <a:p>
            <a:pPr algn="just" rtl="1">
              <a:lnSpc>
                <a:spcPct val="150000"/>
              </a:lnSpc>
            </a:pPr>
            <a:r>
              <a:rPr lang="fa-IR" sz="2000" b="1" dirty="0" smtClean="0">
                <a:latin typeface="+mj-lt"/>
                <a:cs typeface="B Nazanin" pitchFamily="2" charset="-78"/>
              </a:rPr>
              <a:t>2-الگوی ورود تراکنش ها به سیستم و نرخ ورود آنها به سیستم</a:t>
            </a:r>
          </a:p>
          <a:p>
            <a:pPr algn="just" rtl="1">
              <a:lnSpc>
                <a:spcPct val="150000"/>
              </a:lnSpc>
            </a:pPr>
            <a:r>
              <a:rPr lang="fa-IR" sz="2000" b="1" dirty="0" smtClean="0">
                <a:latin typeface="+mj-lt"/>
                <a:cs typeface="B Nazanin" pitchFamily="2" charset="-78"/>
              </a:rPr>
              <a:t>3- ماهیت تراکنش ها (خواننده یا خواننده و نویسنده)</a:t>
            </a:r>
          </a:p>
          <a:p>
            <a:pPr algn="just" rtl="1">
              <a:lnSpc>
                <a:spcPct val="150000"/>
              </a:lnSpc>
            </a:pPr>
            <a:r>
              <a:rPr lang="fa-IR" sz="2000" b="1" dirty="0" smtClean="0">
                <a:latin typeface="+mj-lt"/>
                <a:cs typeface="B Nazanin" pitchFamily="2" charset="-78"/>
              </a:rPr>
              <a:t>4- تعداد فقره داده ای مورد نیاز هر تراکنش</a:t>
            </a:r>
          </a:p>
          <a:p>
            <a:pPr algn="just" rtl="1">
              <a:lnSpc>
                <a:spcPct val="150000"/>
              </a:lnSpc>
            </a:pPr>
            <a:r>
              <a:rPr lang="fa-IR" sz="2000" b="1" dirty="0" smtClean="0">
                <a:latin typeface="+mj-lt"/>
                <a:cs typeface="B Nazanin" pitchFamily="2" charset="-78"/>
              </a:rPr>
              <a:t>5- تعداد قفل ها و نوع هر قفل داده شده به تراکنش</a:t>
            </a:r>
          </a:p>
          <a:p>
            <a:pPr algn="just" rtl="1">
              <a:lnSpc>
                <a:spcPct val="150000"/>
              </a:lnSpc>
            </a:pPr>
            <a:r>
              <a:rPr lang="fa-IR" sz="2000" b="1" dirty="0" smtClean="0">
                <a:latin typeface="+mj-lt"/>
                <a:cs typeface="B Nazanin" pitchFamily="2" charset="-78"/>
              </a:rPr>
              <a:t>6- تعداد قفل هایی که در سیستم وجود دارد و در اختیار تراکنش های دیگر است</a:t>
            </a:r>
          </a:p>
          <a:p>
            <a:pPr algn="just" rtl="1">
              <a:lnSpc>
                <a:spcPct val="150000"/>
              </a:lnSpc>
            </a:pPr>
            <a:r>
              <a:rPr lang="fa-IR" sz="2000" b="1" dirty="0" smtClean="0">
                <a:latin typeface="+mj-lt"/>
                <a:cs typeface="B Nazanin" pitchFamily="2" charset="-78"/>
              </a:rPr>
              <a:t>7- الگوی دستیابی تراکنش ها به داده ها</a:t>
            </a:r>
          </a:p>
          <a:p>
            <a:pPr algn="just" rtl="1">
              <a:lnSpc>
                <a:spcPct val="150000"/>
              </a:lnSpc>
            </a:pPr>
            <a:r>
              <a:rPr lang="fa-IR" sz="2000" b="1" dirty="0" smtClean="0">
                <a:latin typeface="+mj-lt"/>
                <a:cs typeface="B Nazanin" pitchFamily="2" charset="-78"/>
              </a:rPr>
              <a:t>8- مدل سیستم کامپیوتری </a:t>
            </a:r>
          </a:p>
        </p:txBody>
      </p:sp>
      <p:sp>
        <p:nvSpPr>
          <p:cNvPr id="6" name="Slide Number Placeholder 5"/>
          <p:cNvSpPr>
            <a:spLocks noGrp="1"/>
          </p:cNvSpPr>
          <p:nvPr>
            <p:ph type="sldNum" sz="quarter" idx="11"/>
          </p:nvPr>
        </p:nvSpPr>
        <p:spPr/>
        <p:txBody>
          <a:bodyPr/>
          <a:lstStyle/>
          <a:p>
            <a:fld id="{EA0A30FA-A0CA-4B61-8723-22B167EF6B0A}" type="slidenum">
              <a:rPr lang="en-US" smtClean="0"/>
              <a:pPr/>
              <a:t>72</a:t>
            </a:fld>
            <a:endParaRPr lang="en-US"/>
          </a:p>
        </p:txBody>
      </p:sp>
    </p:spTree>
    <p:extLst>
      <p:ext uri="{BB962C8B-B14F-4D97-AF65-F5344CB8AC3E}">
        <p14:creationId xmlns="" xmlns:p14="http://schemas.microsoft.com/office/powerpoint/2010/main" val="2472914788"/>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53361" cy="6858000"/>
          </a:xfrm>
          <a:prstGeom prst="rect">
            <a:avLst/>
          </a:prstGeom>
        </p:spPr>
      </p:pic>
      <p:sp>
        <p:nvSpPr>
          <p:cNvPr id="12" name="Rectangle 11"/>
          <p:cNvSpPr/>
          <p:nvPr/>
        </p:nvSpPr>
        <p:spPr>
          <a:xfrm>
            <a:off x="2349204" y="1851645"/>
            <a:ext cx="3892412" cy="2646878"/>
          </a:xfrm>
          <a:prstGeom prst="rect">
            <a:avLst/>
          </a:prstGeom>
          <a:noFill/>
        </p:spPr>
        <p:txBody>
          <a:bodyPr wrap="none" lIns="91440" tIns="45720" rIns="91440" bIns="45720">
            <a:spAutoFit/>
          </a:bodyPr>
          <a:lstStyle/>
          <a:p>
            <a:pPr algn="ctr"/>
            <a:r>
              <a:rPr lang="fa-IR" sz="16600" dirty="0" smtClean="0">
                <a:ln w="76200" cmpd="sng">
                  <a:solidFill>
                    <a:schemeClr val="tx1"/>
                  </a:solidFill>
                  <a:prstDash val="solid"/>
                </a:ln>
                <a:solidFill>
                  <a:schemeClr val="accent3">
                    <a:lumMod val="40000"/>
                    <a:lumOff val="60000"/>
                  </a:schemeClr>
                </a:solidFill>
                <a:effectLst>
                  <a:outerShdw blurRad="63500" dir="3600000" algn="tl" rotWithShape="0">
                    <a:srgbClr val="000000">
                      <a:alpha val="70000"/>
                    </a:srgbClr>
                  </a:outerShdw>
                </a:effectLst>
                <a:cs typeface="B Titr" pitchFamily="2" charset="-78"/>
              </a:rPr>
              <a:t>پایان</a:t>
            </a:r>
            <a:endParaRPr lang="en-US" sz="16600" b="0" cap="none" spc="0" dirty="0">
              <a:ln w="76200" cmpd="sng">
                <a:solidFill>
                  <a:schemeClr val="tx1"/>
                </a:solidFill>
                <a:prstDash val="solid"/>
              </a:ln>
              <a:solidFill>
                <a:schemeClr val="accent3">
                  <a:lumMod val="40000"/>
                  <a:lumOff val="60000"/>
                </a:schemeClr>
              </a:solidFill>
              <a:effectLst>
                <a:outerShdw blurRad="63500" dir="3600000" algn="tl" rotWithShape="0">
                  <a:srgbClr val="000000">
                    <a:alpha val="70000"/>
                  </a:srgbClr>
                </a:outerShdw>
              </a:effectLst>
              <a:cs typeface="B Titr" pitchFamily="2" charset="-78"/>
            </a:endParaRPr>
          </a:p>
        </p:txBody>
      </p:sp>
      <p:sp>
        <p:nvSpPr>
          <p:cNvPr id="3" name="Slide Number Placeholder 2"/>
          <p:cNvSpPr>
            <a:spLocks noGrp="1"/>
          </p:cNvSpPr>
          <p:nvPr>
            <p:ph type="sldNum" sz="quarter" idx="15"/>
          </p:nvPr>
        </p:nvSpPr>
        <p:spPr/>
        <p:txBody>
          <a:bodyPr/>
          <a:lstStyle/>
          <a:p>
            <a:fld id="{A4750F77-92ED-46CB-8313-0E504B9EA563}" type="slidenum">
              <a:rPr lang="en-US" smtClean="0"/>
              <a:pPr/>
              <a:t>73</a:t>
            </a:fld>
            <a:endParaRPr lang="en-US"/>
          </a:p>
        </p:txBody>
      </p:sp>
    </p:spTree>
    <p:extLst>
      <p:ext uri="{BB962C8B-B14F-4D97-AF65-F5344CB8AC3E}">
        <p14:creationId xmlns="" xmlns:p14="http://schemas.microsoft.com/office/powerpoint/2010/main" val="3255420822"/>
      </p:ext>
    </p:extLst>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792" y="404664"/>
            <a:ext cx="8070616" cy="2215991"/>
          </a:xfrm>
          <a:prstGeom prst="rect">
            <a:avLst/>
          </a:prstGeom>
          <a:noFill/>
        </p:spPr>
        <p:txBody>
          <a:bodyPr wrap="square" rtlCol="1">
            <a:spAutoFit/>
          </a:bodyPr>
          <a:lstStyle/>
          <a:p>
            <a:pPr>
              <a:lnSpc>
                <a:spcPct val="150000"/>
              </a:lnSpc>
            </a:pPr>
            <a:r>
              <a:rPr lang="fa-IR" sz="3200" b="1" dirty="0">
                <a:cs typeface="B Nazanin" pitchFamily="2" charset="-78"/>
              </a:rPr>
              <a:t>مدیر قفل : </a:t>
            </a:r>
            <a:endParaRPr lang="en-US" sz="3200" b="1" dirty="0">
              <a:cs typeface="B Nazanin" pitchFamily="2" charset="-78"/>
            </a:endParaRPr>
          </a:p>
          <a:p>
            <a:pPr algn="just">
              <a:lnSpc>
                <a:spcPct val="150000"/>
              </a:lnSpc>
            </a:pPr>
            <a:r>
              <a:rPr lang="fa-IR" sz="2000" b="1" dirty="0">
                <a:cs typeface="B Nazanin" pitchFamily="2" charset="-78"/>
              </a:rPr>
              <a:t>-مدیر قفل مستقیماً با مدیر تراکنش ها تماس دارد . مدیر تراکنش ها درخواست قفل گذاری را به مدیر قفل می دهد و مدیر قفل ممکن است قفل درخواست شده را به تراکنش متقاضی قفل بدهد یا درخواست قفل را رد کند . </a:t>
            </a:r>
            <a:endParaRPr lang="fa-IR" sz="2000" b="1" dirty="0" smtClean="0">
              <a:cs typeface="B Nazanin" pitchFamily="2" charset="-78"/>
            </a:endParaRPr>
          </a:p>
        </p:txBody>
      </p:sp>
      <p:sp>
        <p:nvSpPr>
          <p:cNvPr id="2" name="TextBox 1"/>
          <p:cNvSpPr txBox="1"/>
          <p:nvPr/>
        </p:nvSpPr>
        <p:spPr>
          <a:xfrm>
            <a:off x="512256" y="3140967"/>
            <a:ext cx="7772400" cy="2011680"/>
          </a:xfrm>
          <a:prstGeom prst="rect">
            <a:avLst/>
          </a:prstGeom>
          <a:noFill/>
        </p:spPr>
        <p:txBody>
          <a:bodyPr wrap="square" rtlCol="0">
            <a:spAutoFit/>
          </a:bodyPr>
          <a:lstStyle/>
          <a:p>
            <a:r>
              <a:rPr lang="fa-IR" sz="3200" b="1" dirty="0">
                <a:cs typeface="B Nazanin" pitchFamily="2" charset="-78"/>
              </a:rPr>
              <a:t>انواع قفل </a:t>
            </a:r>
            <a:r>
              <a:rPr lang="fa-IR" sz="3200" b="1" dirty="0" smtClean="0">
                <a:cs typeface="B Nazanin" pitchFamily="2" charset="-78"/>
              </a:rPr>
              <a:t>گذاری</a:t>
            </a:r>
            <a:r>
              <a:rPr lang="en-US" sz="3200" b="1" dirty="0" smtClean="0">
                <a:cs typeface="B Nazanin" pitchFamily="2" charset="-78"/>
              </a:rPr>
              <a:t> :</a:t>
            </a:r>
            <a:r>
              <a:rPr lang="fa-IR" sz="3200" b="1" dirty="0" smtClean="0">
                <a:cs typeface="B Nazanin" pitchFamily="2" charset="-78"/>
              </a:rPr>
              <a:t> </a:t>
            </a:r>
          </a:p>
          <a:p>
            <a:pPr lvl="1">
              <a:lnSpc>
                <a:spcPct val="150000"/>
              </a:lnSpc>
            </a:pPr>
            <a:r>
              <a:rPr lang="en-US" b="1" dirty="0" smtClean="0">
                <a:cs typeface="B Nazanin" pitchFamily="2" charset="-78"/>
              </a:rPr>
              <a:t>  </a:t>
            </a:r>
            <a:r>
              <a:rPr lang="fa-IR" b="1" dirty="0" smtClean="0">
                <a:cs typeface="B Nazanin" pitchFamily="2" charset="-78"/>
              </a:rPr>
              <a:t>پویا </a:t>
            </a:r>
            <a:r>
              <a:rPr lang="fa-IR" b="1" dirty="0">
                <a:cs typeface="B Nazanin" pitchFamily="2" charset="-78"/>
              </a:rPr>
              <a:t>یا استاندارد </a:t>
            </a:r>
            <a:r>
              <a:rPr lang="fa-IR" b="1" dirty="0" smtClean="0">
                <a:cs typeface="B Nazanin" pitchFamily="2" charset="-78"/>
              </a:rPr>
              <a:t>: مدیر </a:t>
            </a:r>
            <a:r>
              <a:rPr lang="fa-IR" b="1" dirty="0">
                <a:cs typeface="B Nazanin" pitchFamily="2" charset="-78"/>
              </a:rPr>
              <a:t>قفل پیرو درخواست تراکنش اقدام می کند</a:t>
            </a:r>
            <a:r>
              <a:rPr lang="fa-IR" b="1" dirty="0" smtClean="0">
                <a:cs typeface="B Nazanin" pitchFamily="2" charset="-78"/>
              </a:rPr>
              <a:t>.</a:t>
            </a:r>
          </a:p>
          <a:p>
            <a:pPr>
              <a:lnSpc>
                <a:spcPct val="150000"/>
              </a:lnSpc>
            </a:pPr>
            <a:r>
              <a:rPr lang="en-US" b="1" dirty="0" smtClean="0">
                <a:cs typeface="B Nazanin" pitchFamily="2" charset="-78"/>
              </a:rPr>
              <a:t>         </a:t>
            </a:r>
            <a:r>
              <a:rPr lang="fa-IR" b="1" dirty="0" smtClean="0">
                <a:cs typeface="B Nazanin" pitchFamily="2" charset="-78"/>
              </a:rPr>
              <a:t>ایستا : تمام قفل های لازم برای اجرای یک تراکنش ، پیش از اجرا،</a:t>
            </a:r>
            <a:r>
              <a:rPr lang="fa-IR" b="1" dirty="0">
                <a:cs typeface="B Nazanin" pitchFamily="2" charset="-78"/>
              </a:rPr>
              <a:t> </a:t>
            </a:r>
            <a:r>
              <a:rPr lang="fa-IR" b="1" dirty="0" smtClean="0">
                <a:cs typeface="B Nazanin" pitchFamily="2" charset="-78"/>
              </a:rPr>
              <a:t>درخواست </a:t>
            </a:r>
            <a:r>
              <a:rPr lang="fa-IR" b="1" dirty="0">
                <a:cs typeface="B Nazanin" pitchFamily="2" charset="-78"/>
              </a:rPr>
              <a:t>می شود </a:t>
            </a:r>
          </a:p>
        </p:txBody>
      </p:sp>
      <p:sp>
        <p:nvSpPr>
          <p:cNvPr id="3" name="Slide Number Placeholder 2"/>
          <p:cNvSpPr>
            <a:spLocks noGrp="1"/>
          </p:cNvSpPr>
          <p:nvPr>
            <p:ph type="sldNum" sz="quarter" idx="11"/>
          </p:nvPr>
        </p:nvSpPr>
        <p:spPr/>
        <p:txBody>
          <a:bodyPr/>
          <a:lstStyle/>
          <a:p>
            <a:fld id="{34DD0D0A-E2E4-41E5-9B37-3D813E2461A6}" type="slidenum">
              <a:rPr lang="fa-IR" smtClean="0"/>
              <a:pPr/>
              <a:t>8</a:t>
            </a:fld>
            <a:endParaRPr lang="fa-IR"/>
          </a:p>
        </p:txBody>
      </p:sp>
    </p:spTree>
    <p:extLst>
      <p:ext uri="{BB962C8B-B14F-4D97-AF65-F5344CB8AC3E}">
        <p14:creationId xmlns="" xmlns:p14="http://schemas.microsoft.com/office/powerpoint/2010/main" val="2696710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356917"/>
            <a:ext cx="8472627" cy="3840480"/>
          </a:xfrm>
          <a:prstGeom prst="rect">
            <a:avLst/>
          </a:prstGeom>
          <a:blipFill dpi="0" rotWithShape="1">
            <a:blip r:embed="rId2">
              <a:extLst>
                <a:ext uri="{28A0092B-C50C-407E-A947-70E740481C1C}">
                  <a14:useLocalDpi xmlns="" xmlns:a14="http://schemas.microsoft.com/office/drawing/2010/main" val="0"/>
                </a:ext>
              </a:extLst>
            </a:blip>
            <a:srcRect/>
            <a:stretch>
              <a:fillRect/>
            </a:stretch>
          </a:blipFill>
        </p:spPr>
        <p:txBody>
          <a:bodyPr wrap="square" rtlCol="0">
            <a:spAutoFit/>
          </a:bodyPr>
          <a:lstStyle/>
          <a:p>
            <a:endParaRPr lang="en-US" dirty="0"/>
          </a:p>
        </p:txBody>
      </p:sp>
      <p:sp>
        <p:nvSpPr>
          <p:cNvPr id="2" name="Slide Number Placeholder 1"/>
          <p:cNvSpPr>
            <a:spLocks noGrp="1"/>
          </p:cNvSpPr>
          <p:nvPr>
            <p:ph type="sldNum" sz="quarter" idx="11"/>
          </p:nvPr>
        </p:nvSpPr>
        <p:spPr/>
        <p:txBody>
          <a:bodyPr/>
          <a:lstStyle/>
          <a:p>
            <a:fld id="{34DD0D0A-E2E4-41E5-9B37-3D813E2461A6}" type="slidenum">
              <a:rPr lang="fa-IR" smtClean="0"/>
              <a:pPr/>
              <a:t>9</a:t>
            </a:fld>
            <a:endParaRPr lang="fa-IR"/>
          </a:p>
        </p:txBody>
      </p:sp>
    </p:spTree>
    <p:extLst>
      <p:ext uri="{BB962C8B-B14F-4D97-AF65-F5344CB8AC3E}">
        <p14:creationId xmlns="" xmlns:p14="http://schemas.microsoft.com/office/powerpoint/2010/main" val="1362804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TotalTime>
  <Words>5008</Words>
  <Application>Microsoft Office PowerPoint</Application>
  <PresentationFormat>On-screen Show (4:3)</PresentationFormat>
  <Paragraphs>536</Paragraphs>
  <Slides>73</Slides>
  <Notes>28</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Oriel</vt:lpstr>
      <vt:lpstr>Slide 1</vt:lpstr>
      <vt:lpstr>  فصل سوم :   تکنیک های کنترل همروند</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مشکل بن بست در وضعیتی که در آن ، حداقل دو تراکنش متقابلا منتظرند که دیگری از داده مورد نظر قفل گشایی کند بوجود می آید. مثال)در شکل زیر تراکنش T1 منتظر است که تراکنش T2 از D2 قفل گشایی کند و تراکنش T2  در انتظار قفل گشایی  از D1 توسط تراکنش T1 است .</vt:lpstr>
      <vt:lpstr>مشکل محرومیت (گرسنگی ): زمانی بروز می کند که یک تراکنش برای مدت نامحدودی نتواند به حالت اجرا در آید در حالیکه تراکنش های دیگر بطور عادی اجرا می شوند . در واقع سیستم مرتباً اولویت را به تراکنش های دیگر می دهد و تراکنش محروم نمی تواند قفل مورد درخواستش را از سیستم دریافت کند و این محرومیت مرتباً تکرار شده و تداوم می یابد .   -در حالتی دیگر نیز مشکل محرومیت بروز می کند وقتی تراکنش به دلیل بروز بن بست مرتباً به عنوان قربانی انتخاب شده طرد شود به گونه ای که هرگز اجرای آن پایان نپذیرد . </vt:lpstr>
      <vt:lpstr>گونه های دیگر پروتکل قفل گذاری دو مرحله ای 1-2PL محافظه کارانه (ایستا )    conservative    2- 2PL شدید (سخت ) strict 3- 2PL جسورانه    aggressive                   4- 2PL دقیق (بسیار سخت )rigorous</vt:lpstr>
      <vt:lpstr>2PL محافظه کارانه  در این پروتکل ، تراکنش باید قبل از شروع به اجرا ، تمام داده های مورد نیازش را قفل کند . لازمه این کار این است که مجموعه عملیات خواندن / نوشتن تراکنش از قبل مشخص و اعلان شده باشد . اگر هر یک از فقره داده های مورد نیاز ، قابل قفل شدن نباشد ، سایر فقره داده ها را هم نمی توان قفل کرد .  با این پروتکل از بن بست اجتناب می شود ولی ممکن است مشکل قفل مداوم پیش آید . مشکل قفل مدام زمانی بروز می کند که سیستم مرتباً اولویت قفل گذاری را به تراکنش های دیگر می دهد. برای حل مشکل قفل مداوم دو راه حل وجود دارد :  1- استفاده از استراتژی FIFO  2- افزایش تدریجی اولویت تراکنش منتظره ، تا وقتی که احیاناً اولویت آن بالاترین اولویت شود . </vt:lpstr>
      <vt:lpstr>2PL شدید : رایجترین پروتکل قفل گذاری است و به این گونه عمل می کند که گشودن قفل های انحصاری در صورتی انجام می شود که تراکنش به تثبیت رسیده باشد یا لغو شده باشد .            تفاوت آن با محافظه کارانه :  در محافظه کارانه تراکنش نمی تواند شروع به اجرا کند مگر اینکه تمام قفل های لازم را دریافت کرده باشد . ولی در پروتکل شدید ، تراکنش نمی تواند قفل انحصاری را بگشاید مگر اینکه تثبیت یا طرد شده باشد . </vt:lpstr>
      <vt:lpstr>2PL جسورانه :   -در این پروتکل ، درخواست قفل گذاری روی داده ، درست قبل از عملیات خواندن یا نوشتن به سیستم داده می شود . چنانچه داده باید درست بعد از عملیات خواندن ، نوشته می شود ، تشدید قفل انجام می شود .  -احتمال بروز بن بست وجود دارد .   2PL دقیق (بسیار سخت ):  - این پروتکل ، تمام قفل ها ، اعم از اشتراکی یا انحصاری ، تا تثبیت شدن تراکنش حفظ می شوند .  - احتمال بروز بن بست وجود دارد ، اما مشکل طرد تسلسلی بروز نمی کند . </vt:lpstr>
      <vt:lpstr>   قفل گذاری روی چند واحد قفل شدنی :  -واحدهای قفل شدنی در اندازه های متفاوت را می توان بصورت یک سلسله مراتب را نمایش داد . در ریشه سلسه مراتب ، واحد قفل شدنی با بزرگترین اندازه و در گره های انتهای آن ، واحد قفل شدنی با کوچکترین اندازه قرار دارند .  - این تکینیک قفل گذاری به تکنیک قفل گذاری چند سطحی نیز مرسوم است .                 - در این تکینک هرگاه گرهی از سطحی قفل شود ، تمام گره های زیرین آن نیز قفل می شود .  -وجود چند واحد قفل شدنی می تواند سبب افزایش کارایی مدیریت قفل شود .  </vt:lpstr>
      <vt:lpstr>Slide 29</vt:lpstr>
      <vt:lpstr>همایندی این پنج نوع قفل ، به صورتی است که در ماتریس همایندی زیر آمده است :            بعضی از این پنج نوع قفل ، از بعضی دیگر قویتر هستند . که در شکل زیر نشان داده شده اند .  </vt:lpstr>
      <vt:lpstr>برای تضمین توالی پذیر تعارض طرح اجرا ، در این اسلوب قفل گذاری نیز پروتکل 2PL باید به شرح زیر رعایت شود :   1-وقتی که از گرهی قفل گشایی شود ، دیگر نمی توان آن و هیچ گره دیگری را  قفل کرد .  2- هیچ گرهی را نمی توان صریحاً قفل کرد مگر اینکه گره پدرش با قفل قصدی ، قفل شده باشد .  3-هیچ گرهی را نمی توان قفل گشایی کرد مگر اینکه تمام گره های زیرین آن قفل گشایی شده باشد . </vt:lpstr>
      <vt:lpstr>تکنیک قفل گذاری براساس نظم خاص :   اگر سیستم ، الگوی دستیابی تراکنش ها به داده ها را بشناسد و این الگو از نظم خاصی برخوردار باشد ، دراین صورت می تواند قفل های درخواستی تراکنش ها را با پیروی از همین نظم خاص به آن ها بدهد . این نظم خاص را می توان با یک  گراف جهتدار ناچرخشی موسوم به گراف پایگاه داده ها نمایش داد .   یکی از گونه های رایجتر گراف پایگاه که نظم خاصی را نشان می دهد ، گراف درختی است . در تکنیکی که در آن قفل گذاری براساس نظم درختی انجام می شود ، از پروتکلی استفاه می شود . که به پروتکل قفل گذاری درختی موسوم است . </vt:lpstr>
      <vt:lpstr> </vt:lpstr>
      <vt:lpstr>Slide 34</vt:lpstr>
      <vt:lpstr>Slide 35</vt:lpstr>
      <vt:lpstr> </vt:lpstr>
      <vt:lpstr>     قفل گذاری چندنسخه ای : در این تکنیک فرض براین است که حداقل یک نسخه قبلی از داده ، علاوه بر نسخه فعلی آن ، نیز در سیستم وجود دارد .  -اساس این تکنیک : اگر تراکنش بخواهد فقره داده ای را بخواند و تراکنش دیگری روی آن یک قفل ناهمایند دارد ، نسخه قبلی داده در اختیار تراکنش متقاضی خواندن قرار داده می شود . - این تکنیک وقتی قابل استفاده است که اندازه واحد قفل شدنی بزرگ نباشد. - این تکنیک در شرایطی که نیاز به آخرین نسخه دقیق و بهنگام درآمده داده نباشد می تواند بکار رود . </vt:lpstr>
      <vt:lpstr>مشکل بن بست :  تعریف بن بست : وضعی است که در آن هر یک از تراکنشها منتظر است تا فقره داده ای را قفل کند که دیگری روی آن قفل ناهمایند دارد و هنوز قفل گشایی نکرده است .          مثال ) در این مثال چهار تراکنش دیده می شوند که درگیر بن بست هستند .  </vt:lpstr>
      <vt:lpstr>راه حل های مشکل بن بست :  در اساس دو رده راه حل وجود دارد :  1-رده تکنیک های پیشگیری بن بست  2-رده تکنیک های کشف بن بست   تکنیک های پیشگیری بن بست : پروتکل محافظه کارانه  قفل گذاری براساس یک نظم خاص  استفاده از زمانمهر  تکنیک عدم انتظار و تکنیک انتظار محتاطانه  </vt:lpstr>
      <vt:lpstr>قفل گذاری براساس یک نظم خاص :   -نظم می تواند منطقی ، فیزیکی و یا صرفاً اعمال شده توسط سیستم باشد .   نظم منطقی : می تواند نوعی ارتباط ساختاری بین فقره داده ها باشد: ارتباط سلسله مراتبی یا درختی و یا ارتباط شمول   نظم فیزیکی : منظور ترتیب ذخیره سازی داده ها در محیط فیزیکی فایل ها است .   -یکی از تکنیک های رایج مبتنی بر نظم خاص ، تکنیک قفل گذاری درختی (گرافی) است که در آن از پروتکل درختی استفاده می شود.  </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jomh</dc:creator>
  <cp:lastModifiedBy>seven</cp:lastModifiedBy>
  <cp:revision>332</cp:revision>
  <dcterms:created xsi:type="dcterms:W3CDTF">2013-10-12T07:42:15Z</dcterms:created>
  <dcterms:modified xsi:type="dcterms:W3CDTF">2015-10-30T07:55:59Z</dcterms:modified>
</cp:coreProperties>
</file>