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Default Extension="png" ContentType="image/png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  <p:sldId id="299" r:id="rId49"/>
    <p:sldId id="300" r:id="rId50"/>
    <p:sldId id="301" r:id="rId51"/>
    <p:sldId id="302" r:id="rId52"/>
    <p:sldId id="303" r:id="rId53"/>
    <p:sldId id="304" r:id="rId54"/>
    <p:sldId id="305" r:id="rId55"/>
    <p:sldId id="306" r:id="rId56"/>
    <p:sldId id="307" r:id="rId57"/>
    <p:sldId id="308" r:id="rId58"/>
    <p:sldId id="309" r:id="rId59"/>
  </p:sldIdLst>
  <p:sldSz cx="4610100" cy="3460750"/>
  <p:notesSz cx="4610100" cy="346075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Relationship Id="rId37" Type="http://schemas.openxmlformats.org/officeDocument/2006/relationships/slide" Target="slides/slide32.xml"/><Relationship Id="rId38" Type="http://schemas.openxmlformats.org/officeDocument/2006/relationships/slide" Target="slides/slide33.xml"/><Relationship Id="rId39" Type="http://schemas.openxmlformats.org/officeDocument/2006/relationships/slide" Target="slides/slide34.xml"/><Relationship Id="rId40" Type="http://schemas.openxmlformats.org/officeDocument/2006/relationships/slide" Target="slides/slide35.xml"/><Relationship Id="rId41" Type="http://schemas.openxmlformats.org/officeDocument/2006/relationships/slide" Target="slides/slide36.xml"/><Relationship Id="rId42" Type="http://schemas.openxmlformats.org/officeDocument/2006/relationships/slide" Target="slides/slide37.xml"/><Relationship Id="rId43" Type="http://schemas.openxmlformats.org/officeDocument/2006/relationships/slide" Target="slides/slide38.xml"/><Relationship Id="rId44" Type="http://schemas.openxmlformats.org/officeDocument/2006/relationships/slide" Target="slides/slide39.xml"/><Relationship Id="rId45" Type="http://schemas.openxmlformats.org/officeDocument/2006/relationships/slide" Target="slides/slide40.xml"/><Relationship Id="rId46" Type="http://schemas.openxmlformats.org/officeDocument/2006/relationships/slide" Target="slides/slide41.xml"/><Relationship Id="rId47" Type="http://schemas.openxmlformats.org/officeDocument/2006/relationships/slide" Target="slides/slide42.xml"/><Relationship Id="rId48" Type="http://schemas.openxmlformats.org/officeDocument/2006/relationships/slide" Target="slides/slide43.xml"/><Relationship Id="rId49" Type="http://schemas.openxmlformats.org/officeDocument/2006/relationships/slide" Target="slides/slide44.xml"/><Relationship Id="rId50" Type="http://schemas.openxmlformats.org/officeDocument/2006/relationships/slide" Target="slides/slide45.xml"/><Relationship Id="rId51" Type="http://schemas.openxmlformats.org/officeDocument/2006/relationships/slide" Target="slides/slide46.xml"/><Relationship Id="rId52" Type="http://schemas.openxmlformats.org/officeDocument/2006/relationships/slide" Target="slides/slide47.xml"/><Relationship Id="rId53" Type="http://schemas.openxmlformats.org/officeDocument/2006/relationships/slide" Target="slides/slide48.xml"/><Relationship Id="rId54" Type="http://schemas.openxmlformats.org/officeDocument/2006/relationships/slide" Target="slides/slide49.xml"/><Relationship Id="rId55" Type="http://schemas.openxmlformats.org/officeDocument/2006/relationships/slide" Target="slides/slide50.xml"/><Relationship Id="rId56" Type="http://schemas.openxmlformats.org/officeDocument/2006/relationships/slide" Target="slides/slide51.xml"/><Relationship Id="rId57" Type="http://schemas.openxmlformats.org/officeDocument/2006/relationships/slide" Target="slides/slide52.xml"/><Relationship Id="rId58" Type="http://schemas.openxmlformats.org/officeDocument/2006/relationships/slide" Target="slides/slide53.xml"/><Relationship Id="rId59" Type="http://schemas.openxmlformats.org/officeDocument/2006/relationships/slide" Target="slides/slide54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45757" y="1072832"/>
            <a:ext cx="3918585" cy="72675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691515" y="1938020"/>
            <a:ext cx="3227070" cy="8651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262685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70"/>
              </a:spcBef>
            </a:pPr>
            <a:fld id="{81D60167-4931-47E6-BA6A-407CBD079E47}" type="slidenum">
              <a:rPr dirty="0" spc="-5"/>
              <a:t>#</a:t>
            </a:fld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37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3333B2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3333B2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262685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70"/>
              </a:spcBef>
            </a:pPr>
            <a:fld id="{81D60167-4931-47E6-BA6A-407CBD079E47}" type="slidenum">
              <a:rPr dirty="0" spc="-5"/>
              <a:t>#</a:t>
            </a:fld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37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3333B2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230505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2374201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262685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70"/>
              </a:spcBef>
            </a:pPr>
            <a:fld id="{81D60167-4931-47E6-BA6A-407CBD079E47}" type="slidenum">
              <a:rPr dirty="0" spc="-5"/>
              <a:t>#</a:t>
            </a:fld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37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3333B2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262685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70"/>
              </a:spcBef>
            </a:pPr>
            <a:fld id="{81D60167-4931-47E6-BA6A-407CBD079E47}" type="slidenum">
              <a:rPr dirty="0" spc="-5"/>
              <a:t>#</a:t>
            </a:fld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37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262685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70"/>
              </a:spcBef>
            </a:pPr>
            <a:fld id="{81D60167-4931-47E6-BA6A-407CBD079E47}" type="slidenum">
              <a:rPr dirty="0" spc="-5"/>
              <a:t>#</a:t>
            </a:fld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37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5300" y="188846"/>
            <a:ext cx="1594485" cy="2444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rgbClr val="3333B2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61238" y="1208580"/>
            <a:ext cx="2220595" cy="9531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3333B2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1567434" y="3218497"/>
            <a:ext cx="1475232" cy="1730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230505" y="3218497"/>
            <a:ext cx="1060323" cy="1730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4258348" y="3331252"/>
            <a:ext cx="283210" cy="1193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" b="0" i="0">
                <a:solidFill>
                  <a:srgbClr val="262685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70"/>
              </a:spcBef>
            </a:pPr>
            <a:fld id="{81D60167-4931-47E6-BA6A-407CBD079E47}" type="slidenum">
              <a:rPr dirty="0" spc="-5"/>
              <a:t>#</a:t>
            </a:fld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37</a:t>
            </a:r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3.xml"/><Relationship Id="rId4" Type="http://schemas.openxmlformats.org/officeDocument/2006/relationships/slide" Target="slide7.xml"/></Relationships>
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3.xml"/><Relationship Id="rId4" Type="http://schemas.openxmlformats.org/officeDocument/2006/relationships/slide" Target="slide7.xml"/></Relationships>
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3.xml"/><Relationship Id="rId4" Type="http://schemas.openxmlformats.org/officeDocument/2006/relationships/slide" Target="slide7.xml"/></Relationships>
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.xml"/><Relationship Id="rId3" Type="http://schemas.openxmlformats.org/officeDocument/2006/relationships/slide" Target="slide3.xml"/><Relationship Id="rId4" Type="http://schemas.openxmlformats.org/officeDocument/2006/relationships/slide" Target="slide7.xml"/></Relationships>

</file>

<file path=ppt/slides/_rels/slide1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3.xml"/><Relationship Id="rId4" Type="http://schemas.openxmlformats.org/officeDocument/2006/relationships/slide" Target="slide7.xml"/><Relationship Id="rId5" Type="http://schemas.openxmlformats.org/officeDocument/2006/relationships/slide" Target="slide14.xml"/></Relationships>

</file>

<file path=ppt/slides/_rels/slide1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3.xml"/><Relationship Id="rId4" Type="http://schemas.openxmlformats.org/officeDocument/2006/relationships/slide" Target="slide7.xml"/><Relationship Id="rId5" Type="http://schemas.openxmlformats.org/officeDocument/2006/relationships/slide" Target="slide15.xml"/></Relationships>

</file>

<file path=ppt/slides/_rels/slide1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3.xml"/><Relationship Id="rId4" Type="http://schemas.openxmlformats.org/officeDocument/2006/relationships/slide" Target="slide7.xml"/><Relationship Id="rId5" Type="http://schemas.openxmlformats.org/officeDocument/2006/relationships/slide" Target="slide15.xml"/></Relationships>

</file>

<file path=ppt/slides/_rels/slide1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3.xml"/><Relationship Id="rId4" Type="http://schemas.openxmlformats.org/officeDocument/2006/relationships/slide" Target="slide7.xml"/><Relationship Id="rId5" Type="http://schemas.openxmlformats.org/officeDocument/2006/relationships/slide" Target="slide15.xml"/></Relationships>

</file>

<file path=ppt/slides/_rels/slide1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.xml"/><Relationship Id="rId3" Type="http://schemas.openxmlformats.org/officeDocument/2006/relationships/slide" Target="slide18.xml"/></Relationships>

</file>

<file path=ppt/slides/_rels/slide1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.xml"/><Relationship Id="rId3" Type="http://schemas.openxmlformats.org/officeDocument/2006/relationships/slide" Target="slide18.xml"/><Relationship Id="rId4" Type="http://schemas.openxmlformats.org/officeDocument/2006/relationships/image" Target="../media/image4.png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/Relationships>

</file>

<file path=ppt/slides/_rels/slide2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18.xml"/><Relationship Id="rId4" Type="http://schemas.openxmlformats.org/officeDocument/2006/relationships/slide" Target="slide20.xml"/></Relationships>

</file>

<file path=ppt/slides/_rels/slide2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18.xml"/><Relationship Id="rId4" Type="http://schemas.openxmlformats.org/officeDocument/2006/relationships/slide" Target="slide20.xml"/></Relationships>

</file>

<file path=ppt/slides/_rels/slide2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18.xml"/><Relationship Id="rId4" Type="http://schemas.openxmlformats.org/officeDocument/2006/relationships/slide" Target="slide20.xml"/></Relationships>

</file>

<file path=ppt/slides/_rels/slide2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.xml"/><Relationship Id="rId3" Type="http://schemas.openxmlformats.org/officeDocument/2006/relationships/slide" Target="slide18.xml"/><Relationship Id="rId4" Type="http://schemas.openxmlformats.org/officeDocument/2006/relationships/slide" Target="slide23.xml"/></Relationships>

</file>

<file path=ppt/slides/_rels/slide2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18.xml"/><Relationship Id="rId4" Type="http://schemas.openxmlformats.org/officeDocument/2006/relationships/slide" Target="slide23.xml"/></Relationships>

</file>

<file path=ppt/slides/_rels/slide2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18.xml"/><Relationship Id="rId4" Type="http://schemas.openxmlformats.org/officeDocument/2006/relationships/slide" Target="slide25.xml"/></Relationships>

</file>

<file path=ppt/slides/_rels/slide2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18.xml"/><Relationship Id="rId4" Type="http://schemas.openxmlformats.org/officeDocument/2006/relationships/slide" Target="slide25.xml"/></Relationships>

</file>

<file path=ppt/slides/_rels/slide2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.xml"/><Relationship Id="rId3" Type="http://schemas.openxmlformats.org/officeDocument/2006/relationships/slide" Target="slide18.xml"/><Relationship Id="rId4" Type="http://schemas.openxmlformats.org/officeDocument/2006/relationships/slide" Target="slide27.xml"/></Relationships>

</file>

<file path=ppt/slides/_rels/slide2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28.xml"/></Relationships>

</file>

<file path=ppt/slides/_rels/slide2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28.xml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.xml"/><Relationship Id="rId3" Type="http://schemas.openxmlformats.org/officeDocument/2006/relationships/slide" Target="slide3.xml"/><Relationship Id="rId4" Type="http://schemas.openxmlformats.org/officeDocument/2006/relationships/image" Target="../media/image1.png"/><Relationship Id="rId5" Type="http://schemas.openxmlformats.org/officeDocument/2006/relationships/image" Target="../media/image2.png"/><Relationship Id="rId6" Type="http://schemas.openxmlformats.org/officeDocument/2006/relationships/image" Target="../media/image3.png"/></Relationships>

</file>

<file path=ppt/slides/_rels/slide3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28.xml"/></Relationships>

</file>

<file path=ppt/slides/_rels/slide3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28.xml"/></Relationships>

</file>

<file path=ppt/slides/_rels/slide3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28.xml"/><Relationship Id="rId4" Type="http://schemas.openxmlformats.org/officeDocument/2006/relationships/slide" Target="slide32.xml"/></Relationships>

</file>

<file path=ppt/slides/_rels/slide3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28.xml"/><Relationship Id="rId4" Type="http://schemas.openxmlformats.org/officeDocument/2006/relationships/slide" Target="slide32.xml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8" Type="http://schemas.openxmlformats.org/officeDocument/2006/relationships/image" Target="../media/image8.png"/></Relationships>

</file>

<file path=ppt/slides/_rels/slide3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.xml"/><Relationship Id="rId3" Type="http://schemas.openxmlformats.org/officeDocument/2006/relationships/slide" Target="slide28.xml"/><Relationship Id="rId4" Type="http://schemas.openxmlformats.org/officeDocument/2006/relationships/slide" Target="slide32.xml"/><Relationship Id="rId5" Type="http://schemas.openxmlformats.org/officeDocument/2006/relationships/image" Target="../media/image9.png"/><Relationship Id="rId6" Type="http://schemas.openxmlformats.org/officeDocument/2006/relationships/image" Target="../media/image10.png"/><Relationship Id="rId7" Type="http://schemas.openxmlformats.org/officeDocument/2006/relationships/image" Target="../media/image11.png"/><Relationship Id="rId8" Type="http://schemas.openxmlformats.org/officeDocument/2006/relationships/image" Target="../media/image12.png"/><Relationship Id="rId9" Type="http://schemas.openxmlformats.org/officeDocument/2006/relationships/image" Target="../media/image13.png"/><Relationship Id="rId10" Type="http://schemas.openxmlformats.org/officeDocument/2006/relationships/image" Target="../media/image14.png"/><Relationship Id="rId11" Type="http://schemas.openxmlformats.org/officeDocument/2006/relationships/slide" Target="slide34.xml"/></Relationships>

</file>

<file path=ppt/slides/_rels/slide3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28.xml"/><Relationship Id="rId4" Type="http://schemas.openxmlformats.org/officeDocument/2006/relationships/slide" Target="slide35.xml"/></Relationships>

</file>

<file path=ppt/slides/_rels/slide3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.xml"/><Relationship Id="rId3" Type="http://schemas.openxmlformats.org/officeDocument/2006/relationships/slide" Target="slide28.xml"/><Relationship Id="rId4" Type="http://schemas.openxmlformats.org/officeDocument/2006/relationships/slide" Target="slide35.xml"/><Relationship Id="rId5" Type="http://schemas.openxmlformats.org/officeDocument/2006/relationships/slide" Target="slide36.xml"/></Relationships>

</file>

<file path=ppt/slides/_rels/slide3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.xml"/><Relationship Id="rId3" Type="http://schemas.openxmlformats.org/officeDocument/2006/relationships/slide" Target="slide28.xml"/><Relationship Id="rId4" Type="http://schemas.openxmlformats.org/officeDocument/2006/relationships/slide" Target="slide35.xml"/><Relationship Id="rId5" Type="http://schemas.openxmlformats.org/officeDocument/2006/relationships/slide" Target="slide36.xml"/></Relationships>

</file>

<file path=ppt/slides/_rels/slide3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.xml"/><Relationship Id="rId3" Type="http://schemas.openxmlformats.org/officeDocument/2006/relationships/slide" Target="slide28.xml"/><Relationship Id="rId4" Type="http://schemas.openxmlformats.org/officeDocument/2006/relationships/slide" Target="slide35.xml"/><Relationship Id="rId5" Type="http://schemas.openxmlformats.org/officeDocument/2006/relationships/slide" Target="slide36.xml"/></Relationships>

</file>

<file path=ppt/slides/_rels/slide3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.xml"/><Relationship Id="rId3" Type="http://schemas.openxmlformats.org/officeDocument/2006/relationships/slide" Target="slide28.xml"/><Relationship Id="rId4" Type="http://schemas.openxmlformats.org/officeDocument/2006/relationships/slide" Target="slide35.xml"/><Relationship Id="rId5" Type="http://schemas.openxmlformats.org/officeDocument/2006/relationships/slide" Target="slide36.xml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3.xml"/><Relationship Id="rId4" Type="http://schemas.openxmlformats.org/officeDocument/2006/relationships/slide" Target="slide4.xml"/></Relationships>

</file>

<file path=ppt/slides/_rels/slide4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.xml"/><Relationship Id="rId3" Type="http://schemas.openxmlformats.org/officeDocument/2006/relationships/slide" Target="slide28.xml"/><Relationship Id="rId4" Type="http://schemas.openxmlformats.org/officeDocument/2006/relationships/slide" Target="slide35.xml"/><Relationship Id="rId5" Type="http://schemas.openxmlformats.org/officeDocument/2006/relationships/slide" Target="slide36.xml"/></Relationships>

</file>

<file path=ppt/slides/_rels/slide4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.xml"/><Relationship Id="rId3" Type="http://schemas.openxmlformats.org/officeDocument/2006/relationships/slide" Target="slide28.xml"/><Relationship Id="rId4" Type="http://schemas.openxmlformats.org/officeDocument/2006/relationships/slide" Target="slide35.xml"/><Relationship Id="rId5" Type="http://schemas.openxmlformats.org/officeDocument/2006/relationships/slide" Target="slide36.xml"/></Relationships>

</file>

<file path=ppt/slides/_rels/slide4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42.xml"/></Relationships>

</file>

<file path=ppt/slides/_rels/slide4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42.xml"/></Relationships>

</file>

<file path=ppt/slides/_rels/slide4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42.xml"/></Relationships>

</file>

<file path=ppt/slides/_rels/slide4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42.xml"/></Relationships>

</file>

<file path=ppt/slides/_rels/slide4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42.xml"/></Relationships>

</file>

<file path=ppt/slides/_rels/slide4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42.xml"/></Relationships>

</file>

<file path=ppt/slides/_rels/slide4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42.xml"/></Relationships>

</file>

<file path=ppt/slides/_rels/slide4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42.xml"/></Relationships>
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3.xml"/><Relationship Id="rId4" Type="http://schemas.openxmlformats.org/officeDocument/2006/relationships/slide" Target="slide4.xml"/><Relationship Id="rId5" Type="http://schemas.openxmlformats.org/officeDocument/2006/relationships/slide" Target="slide5.xml"/></Relationships>

</file>

<file path=ppt/slides/_rels/slide5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42.xml"/><Relationship Id="rId4" Type="http://schemas.openxmlformats.org/officeDocument/2006/relationships/slide" Target="slide50.xml"/><Relationship Id="rId5" Type="http://schemas.openxmlformats.org/officeDocument/2006/relationships/image" Target="../media/image15.png"/><Relationship Id="rId6" Type="http://schemas.openxmlformats.org/officeDocument/2006/relationships/image" Target="../media/image16.png"/><Relationship Id="rId7" Type="http://schemas.openxmlformats.org/officeDocument/2006/relationships/image" Target="../media/image17.png"/><Relationship Id="rId8" Type="http://schemas.openxmlformats.org/officeDocument/2006/relationships/image" Target="../media/image18.png"/><Relationship Id="rId9" Type="http://schemas.openxmlformats.org/officeDocument/2006/relationships/image" Target="../media/image19.png"/><Relationship Id="rId10" Type="http://schemas.openxmlformats.org/officeDocument/2006/relationships/image" Target="../media/image20.png"/><Relationship Id="rId11" Type="http://schemas.openxmlformats.org/officeDocument/2006/relationships/image" Target="../media/image21.png"/><Relationship Id="rId12" Type="http://schemas.openxmlformats.org/officeDocument/2006/relationships/image" Target="../media/image22.png"/><Relationship Id="rId13" Type="http://schemas.openxmlformats.org/officeDocument/2006/relationships/image" Target="../media/image23.png"/><Relationship Id="rId14" Type="http://schemas.openxmlformats.org/officeDocument/2006/relationships/image" Target="../media/image24.png"/><Relationship Id="rId15" Type="http://schemas.openxmlformats.org/officeDocument/2006/relationships/image" Target="../media/image25.png"/><Relationship Id="rId16" Type="http://schemas.openxmlformats.org/officeDocument/2006/relationships/image" Target="../media/image26.png"/></Relationships>

</file>

<file path=ppt/slides/_rels/slide5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42.xml"/><Relationship Id="rId4" Type="http://schemas.openxmlformats.org/officeDocument/2006/relationships/slide" Target="slide50.xml"/><Relationship Id="rId5" Type="http://schemas.openxmlformats.org/officeDocument/2006/relationships/image" Target="../media/image15.png"/><Relationship Id="rId6" Type="http://schemas.openxmlformats.org/officeDocument/2006/relationships/image" Target="../media/image16.png"/><Relationship Id="rId7" Type="http://schemas.openxmlformats.org/officeDocument/2006/relationships/image" Target="../media/image17.png"/><Relationship Id="rId8" Type="http://schemas.openxmlformats.org/officeDocument/2006/relationships/image" Target="../media/image18.png"/><Relationship Id="rId9" Type="http://schemas.openxmlformats.org/officeDocument/2006/relationships/image" Target="../media/image19.png"/><Relationship Id="rId10" Type="http://schemas.openxmlformats.org/officeDocument/2006/relationships/image" Target="../media/image20.png"/><Relationship Id="rId11" Type="http://schemas.openxmlformats.org/officeDocument/2006/relationships/image" Target="../media/image21.png"/><Relationship Id="rId12" Type="http://schemas.openxmlformats.org/officeDocument/2006/relationships/image" Target="../media/image22.png"/><Relationship Id="rId13" Type="http://schemas.openxmlformats.org/officeDocument/2006/relationships/image" Target="../media/image23.png"/><Relationship Id="rId14" Type="http://schemas.openxmlformats.org/officeDocument/2006/relationships/image" Target="../media/image24.png"/><Relationship Id="rId15" Type="http://schemas.openxmlformats.org/officeDocument/2006/relationships/image" Target="../media/image25.png"/><Relationship Id="rId16" Type="http://schemas.openxmlformats.org/officeDocument/2006/relationships/image" Target="../media/image26.png"/></Relationships>

</file>

<file path=ppt/slides/_rels/slide5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.xml"/><Relationship Id="rId3" Type="http://schemas.openxmlformats.org/officeDocument/2006/relationships/slide" Target="slide42.xml"/><Relationship Id="rId4" Type="http://schemas.openxmlformats.org/officeDocument/2006/relationships/slide" Target="slide50.xml"/><Relationship Id="rId5" Type="http://schemas.openxmlformats.org/officeDocument/2006/relationships/image" Target="../media/image15.png"/><Relationship Id="rId6" Type="http://schemas.openxmlformats.org/officeDocument/2006/relationships/image" Target="../media/image16.png"/><Relationship Id="rId7" Type="http://schemas.openxmlformats.org/officeDocument/2006/relationships/image" Target="../media/image27.png"/><Relationship Id="rId8" Type="http://schemas.openxmlformats.org/officeDocument/2006/relationships/image" Target="../media/image28.png"/><Relationship Id="rId9" Type="http://schemas.openxmlformats.org/officeDocument/2006/relationships/image" Target="../media/image18.png"/><Relationship Id="rId10" Type="http://schemas.openxmlformats.org/officeDocument/2006/relationships/image" Target="../media/image29.png"/><Relationship Id="rId11" Type="http://schemas.openxmlformats.org/officeDocument/2006/relationships/image" Target="../media/image24.png"/><Relationship Id="rId12" Type="http://schemas.openxmlformats.org/officeDocument/2006/relationships/image" Target="../media/image30.png"/><Relationship Id="rId13" Type="http://schemas.openxmlformats.org/officeDocument/2006/relationships/slide" Target="slide52.xml"/></Relationships>

</file>

<file path=ppt/slides/_rels/slide5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.xml"/><Relationship Id="rId3" Type="http://schemas.openxmlformats.org/officeDocument/2006/relationships/slide" Target="slide42.xml"/><Relationship Id="rId4" Type="http://schemas.openxmlformats.org/officeDocument/2006/relationships/slide" Target="slide50.xml"/><Relationship Id="rId5" Type="http://schemas.openxmlformats.org/officeDocument/2006/relationships/image" Target="../media/image15.png"/><Relationship Id="rId6" Type="http://schemas.openxmlformats.org/officeDocument/2006/relationships/image" Target="../media/image16.png"/><Relationship Id="rId7" Type="http://schemas.openxmlformats.org/officeDocument/2006/relationships/image" Target="../media/image27.png"/><Relationship Id="rId8" Type="http://schemas.openxmlformats.org/officeDocument/2006/relationships/image" Target="../media/image28.png"/><Relationship Id="rId9" Type="http://schemas.openxmlformats.org/officeDocument/2006/relationships/image" Target="../media/image18.png"/><Relationship Id="rId10" Type="http://schemas.openxmlformats.org/officeDocument/2006/relationships/image" Target="../media/image29.png"/><Relationship Id="rId11" Type="http://schemas.openxmlformats.org/officeDocument/2006/relationships/image" Target="../media/image24.png"/><Relationship Id="rId12" Type="http://schemas.openxmlformats.org/officeDocument/2006/relationships/image" Target="../media/image30.png"/><Relationship Id="rId13" Type="http://schemas.openxmlformats.org/officeDocument/2006/relationships/slide" Target="slide52.xml"/></Relationships>

</file>

<file path=ppt/slides/_rels/slide5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.xml"/><Relationship Id="rId3" Type="http://schemas.openxmlformats.org/officeDocument/2006/relationships/slide" Target="slide42.xml"/><Relationship Id="rId4" Type="http://schemas.openxmlformats.org/officeDocument/2006/relationships/slide" Target="slide54.xml"/><Relationship Id="rId5" Type="http://schemas.openxmlformats.org/officeDocument/2006/relationships/image" Target="../media/image31.png"/></Relationships>
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3.xml"/><Relationship Id="rId4" Type="http://schemas.openxmlformats.org/officeDocument/2006/relationships/slide" Target="slide4.xml"/><Relationship Id="rId5" Type="http://schemas.openxmlformats.org/officeDocument/2006/relationships/slide" Target="slide5.xml"/></Relationships>
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3.xml"/><Relationship Id="rId4" Type="http://schemas.openxmlformats.org/officeDocument/2006/relationships/slide" Target="slide7.xml"/></Relationships>
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3.xml"/><Relationship Id="rId4" Type="http://schemas.openxmlformats.org/officeDocument/2006/relationships/slide" Target="slide7.xml"/></Relationships>
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3.xml"/><Relationship Id="rId4" Type="http://schemas.openxmlformats.org/officeDocument/2006/relationships/slide" Target="slide7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12303" y="597138"/>
            <a:ext cx="1783714" cy="244475"/>
          </a:xfrm>
          <a:prstGeom prst="rect"/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pc="10" b="1">
                <a:latin typeface="Arial"/>
                <a:cs typeface="Arial"/>
              </a:rPr>
              <a:t>Distributed</a:t>
            </a:r>
            <a:r>
              <a:rPr dirty="0" spc="-40" b="1">
                <a:latin typeface="Arial"/>
                <a:cs typeface="Arial"/>
              </a:rPr>
              <a:t> </a:t>
            </a:r>
            <a:r>
              <a:rPr dirty="0" spc="20" b="1">
                <a:latin typeface="Arial"/>
                <a:cs typeface="Arial"/>
              </a:rPr>
              <a:t>Systems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948929" y="880547"/>
            <a:ext cx="71501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>
                <a:solidFill>
                  <a:srgbClr val="3333B2"/>
                </a:solidFill>
                <a:latin typeface="Arial"/>
                <a:cs typeface="Arial"/>
              </a:rPr>
              <a:t>(3rd</a:t>
            </a:r>
            <a:r>
              <a:rPr dirty="0" sz="1000" spc="-5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3333B2"/>
                </a:solidFill>
                <a:latin typeface="Arial"/>
                <a:cs typeface="Arial"/>
              </a:rPr>
              <a:t>Edition)</a:t>
            </a:r>
            <a:endParaRPr sz="1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34695" y="2243770"/>
            <a:ext cx="3338829" cy="521334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35"/>
              </a:spcBef>
            </a:pPr>
            <a:r>
              <a:rPr dirty="0" sz="1400" spc="15">
                <a:latin typeface="Arial"/>
                <a:cs typeface="Arial"/>
              </a:rPr>
              <a:t>Chapter</a:t>
            </a:r>
            <a:r>
              <a:rPr dirty="0" sz="1400" spc="-5">
                <a:latin typeface="Arial"/>
                <a:cs typeface="Arial"/>
              </a:rPr>
              <a:t> </a:t>
            </a:r>
            <a:r>
              <a:rPr dirty="0" sz="1400" spc="15">
                <a:latin typeface="Arial"/>
                <a:cs typeface="Arial"/>
              </a:rPr>
              <a:t>07:</a:t>
            </a:r>
            <a:r>
              <a:rPr dirty="0" sz="1400" spc="90">
                <a:latin typeface="Arial"/>
                <a:cs typeface="Arial"/>
              </a:rPr>
              <a:t> </a:t>
            </a:r>
            <a:r>
              <a:rPr dirty="0" sz="1400" spc="15">
                <a:latin typeface="Arial"/>
                <a:cs typeface="Arial"/>
              </a:rPr>
              <a:t>Consistency</a:t>
            </a:r>
            <a:r>
              <a:rPr dirty="0" sz="1400" spc="-5">
                <a:latin typeface="Arial"/>
                <a:cs typeface="Arial"/>
              </a:rPr>
              <a:t> </a:t>
            </a:r>
            <a:r>
              <a:rPr dirty="0" sz="1400" spc="15">
                <a:latin typeface="Arial"/>
                <a:cs typeface="Arial"/>
              </a:rPr>
              <a:t>and</a:t>
            </a:r>
            <a:r>
              <a:rPr dirty="0" sz="1400" spc="-5">
                <a:latin typeface="Arial"/>
                <a:cs typeface="Arial"/>
              </a:rPr>
              <a:t> </a:t>
            </a:r>
            <a:r>
              <a:rPr dirty="0" sz="1400" spc="15">
                <a:latin typeface="Arial"/>
                <a:cs typeface="Arial"/>
              </a:rPr>
              <a:t>Replication</a:t>
            </a:r>
            <a:endParaRPr sz="14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869"/>
              </a:spcBef>
            </a:pPr>
            <a:r>
              <a:rPr dirty="0" sz="1100" spc="-20">
                <a:latin typeface="Arial"/>
                <a:cs typeface="Arial"/>
              </a:rPr>
              <a:t>Version:</a:t>
            </a:r>
            <a:r>
              <a:rPr dirty="0" sz="1100" spc="6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March </a:t>
            </a:r>
            <a:r>
              <a:rPr dirty="0" sz="1100" spc="-5">
                <a:latin typeface="Arial"/>
                <a:cs typeface="Arial"/>
              </a:rPr>
              <a:t>20,</a:t>
            </a:r>
            <a:r>
              <a:rPr dirty="0" sz="1100" spc="-10">
                <a:latin typeface="Arial"/>
                <a:cs typeface="Arial"/>
              </a:rPr>
              <a:t> 2022</a:t>
            </a:r>
            <a:endParaRPr sz="11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713" y="716"/>
            <a:ext cx="210883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Consistency</a:t>
            </a:r>
            <a:r>
              <a:rPr dirty="0" sz="600" spc="1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and</a:t>
            </a:r>
            <a:r>
              <a:rPr dirty="0" sz="600" spc="1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replication:</a:t>
            </a:r>
            <a:r>
              <a:rPr dirty="0" sz="600" spc="17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Data-centric</a:t>
            </a:r>
            <a:r>
              <a:rPr dirty="0" sz="600" spc="1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consistency</a:t>
            </a:r>
            <a:r>
              <a:rPr dirty="0" sz="600" spc="1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models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397354" y="716"/>
            <a:ext cx="114427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Consistent ordering</a:t>
            </a:r>
            <a:r>
              <a:rPr dirty="0" sz="60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of operations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032421" y="884796"/>
            <a:ext cx="2543175" cy="19050"/>
          </a:xfrm>
          <a:custGeom>
            <a:avLst/>
            <a:gdLst/>
            <a:ahLst/>
            <a:cxnLst/>
            <a:rect l="l" t="t" r="r" b="b"/>
            <a:pathLst>
              <a:path w="2543175" h="19050">
                <a:moveTo>
                  <a:pt x="2543162" y="0"/>
                </a:moveTo>
                <a:lnTo>
                  <a:pt x="0" y="0"/>
                </a:lnTo>
                <a:lnTo>
                  <a:pt x="0" y="18973"/>
                </a:lnTo>
                <a:lnTo>
                  <a:pt x="2543162" y="18973"/>
                </a:lnTo>
                <a:lnTo>
                  <a:pt x="254316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57200" y="162640"/>
            <a:ext cx="3935729" cy="1548130"/>
          </a:xfrm>
          <a:prstGeom prst="rect">
            <a:avLst/>
          </a:prstGeom>
        </p:spPr>
        <p:txBody>
          <a:bodyPr wrap="square" lIns="0" tIns="43180" rIns="0" bIns="0" rtlCol="0" vert="horz">
            <a:spAutoFit/>
          </a:bodyPr>
          <a:lstStyle/>
          <a:p>
            <a:pPr marL="50800">
              <a:lnSpc>
                <a:spcPct val="100000"/>
              </a:lnSpc>
              <a:spcBef>
                <a:spcPts val="340"/>
              </a:spcBef>
            </a:pP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Example</a:t>
            </a:r>
            <a:endParaRPr sz="1400">
              <a:latin typeface="Arial"/>
              <a:cs typeface="Arial"/>
            </a:endParaRPr>
          </a:p>
          <a:p>
            <a:pPr marL="297815">
              <a:lnSpc>
                <a:spcPct val="100000"/>
              </a:lnSpc>
              <a:spcBef>
                <a:spcPts val="17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Three concurrent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processes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(initial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values:</a:t>
            </a:r>
            <a:r>
              <a:rPr dirty="0" sz="1200" spc="8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0)</a:t>
            </a:r>
            <a:endParaRPr sz="1200">
              <a:latin typeface="Arial"/>
              <a:cs typeface="Arial"/>
            </a:endParaRPr>
          </a:p>
          <a:p>
            <a:pPr marL="1044575" marR="478790" indent="5715">
              <a:lnSpc>
                <a:spcPct val="95900"/>
              </a:lnSpc>
              <a:spcBef>
                <a:spcPts val="775"/>
              </a:spcBef>
              <a:tabLst>
                <a:tab pos="1892300" algn="l"/>
                <a:tab pos="2740025" algn="l"/>
              </a:tabLst>
            </a:pPr>
            <a:r>
              <a:rPr dirty="0" sz="1000" spc="-5">
                <a:latin typeface="Arial"/>
                <a:cs typeface="Arial"/>
              </a:rPr>
              <a:t>Process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5" i="1">
                <a:latin typeface="Arial"/>
                <a:cs typeface="Arial"/>
              </a:rPr>
              <a:t>P</a:t>
            </a:r>
            <a:r>
              <a:rPr dirty="0" baseline="-15873" sz="1050" spc="7" i="1">
                <a:latin typeface="Arial"/>
                <a:cs typeface="Arial"/>
              </a:rPr>
              <a:t>1	</a:t>
            </a:r>
            <a:r>
              <a:rPr dirty="0" sz="1000" spc="-5">
                <a:latin typeface="Arial"/>
                <a:cs typeface="Arial"/>
              </a:rPr>
              <a:t>Process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5" i="1">
                <a:latin typeface="Arial"/>
                <a:cs typeface="Arial"/>
              </a:rPr>
              <a:t>P</a:t>
            </a:r>
            <a:r>
              <a:rPr dirty="0" baseline="-15873" sz="1050" spc="7" i="1">
                <a:latin typeface="Arial"/>
                <a:cs typeface="Arial"/>
              </a:rPr>
              <a:t>2	</a:t>
            </a:r>
            <a:r>
              <a:rPr dirty="0" sz="1000" spc="-5">
                <a:latin typeface="Arial"/>
                <a:cs typeface="Arial"/>
              </a:rPr>
              <a:t>Process</a:t>
            </a:r>
            <a:r>
              <a:rPr dirty="0" sz="1000" spc="25">
                <a:latin typeface="Arial"/>
                <a:cs typeface="Arial"/>
              </a:rPr>
              <a:t> </a:t>
            </a:r>
            <a:r>
              <a:rPr dirty="0" sz="1000" spc="5" i="1">
                <a:latin typeface="Arial"/>
                <a:cs typeface="Arial"/>
              </a:rPr>
              <a:t>P</a:t>
            </a:r>
            <a:r>
              <a:rPr dirty="0" baseline="-15873" sz="1050" spc="7" i="1">
                <a:latin typeface="Arial"/>
                <a:cs typeface="Arial"/>
              </a:rPr>
              <a:t>3 </a:t>
            </a:r>
            <a:r>
              <a:rPr dirty="0" baseline="-15873" sz="1050" spc="15" i="1">
                <a:latin typeface="Arial"/>
                <a:cs typeface="Arial"/>
              </a:rPr>
              <a:t> </a:t>
            </a:r>
            <a:r>
              <a:rPr dirty="0" sz="1000" spc="95">
                <a:latin typeface="Times New Roman"/>
                <a:cs typeface="Times New Roman"/>
              </a:rPr>
              <a:t>x</a:t>
            </a:r>
            <a:r>
              <a:rPr dirty="0" sz="1000" spc="185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メイリオ"/>
                <a:cs typeface="メイリオ"/>
              </a:rPr>
              <a:t>←</a:t>
            </a:r>
            <a:r>
              <a:rPr dirty="0" sz="1000" spc="100" i="1">
                <a:latin typeface="メイリオ"/>
                <a:cs typeface="メイリオ"/>
              </a:rPr>
              <a:t> </a:t>
            </a:r>
            <a:r>
              <a:rPr dirty="0" sz="1000" spc="155">
                <a:latin typeface="Times New Roman"/>
                <a:cs typeface="Times New Roman"/>
              </a:rPr>
              <a:t>1;	</a:t>
            </a:r>
            <a:r>
              <a:rPr dirty="0" sz="1000" spc="95">
                <a:latin typeface="Times New Roman"/>
                <a:cs typeface="Times New Roman"/>
              </a:rPr>
              <a:t>y</a:t>
            </a:r>
            <a:r>
              <a:rPr dirty="0" sz="1000" spc="185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メイリオ"/>
                <a:cs typeface="メイリオ"/>
              </a:rPr>
              <a:t>←</a:t>
            </a:r>
            <a:r>
              <a:rPr dirty="0" sz="1000" spc="100" i="1">
                <a:latin typeface="メイリオ"/>
                <a:cs typeface="メイリオ"/>
              </a:rPr>
              <a:t> </a:t>
            </a:r>
            <a:r>
              <a:rPr dirty="0" sz="1000" spc="155">
                <a:latin typeface="Times New Roman"/>
                <a:cs typeface="Times New Roman"/>
              </a:rPr>
              <a:t>1;	</a:t>
            </a:r>
            <a:r>
              <a:rPr dirty="0" sz="1000" spc="150">
                <a:latin typeface="Times New Roman"/>
                <a:cs typeface="Times New Roman"/>
              </a:rPr>
              <a:t>z</a:t>
            </a:r>
            <a:r>
              <a:rPr dirty="0" sz="1000" spc="170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メイリオ"/>
                <a:cs typeface="メイリオ"/>
              </a:rPr>
              <a:t>←</a:t>
            </a:r>
            <a:r>
              <a:rPr dirty="0" sz="1000" spc="85" i="1">
                <a:latin typeface="メイリオ"/>
                <a:cs typeface="メイリオ"/>
              </a:rPr>
              <a:t> </a:t>
            </a:r>
            <a:r>
              <a:rPr dirty="0" sz="1000" spc="155">
                <a:latin typeface="Times New Roman"/>
                <a:cs typeface="Times New Roman"/>
              </a:rPr>
              <a:t>1; </a:t>
            </a:r>
            <a:r>
              <a:rPr dirty="0" sz="1000" spc="16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p</a:t>
            </a:r>
            <a:r>
              <a:rPr dirty="0" sz="1000" spc="160">
                <a:latin typeface="Times New Roman"/>
                <a:cs typeface="Times New Roman"/>
              </a:rPr>
              <a:t>r</a:t>
            </a:r>
            <a:r>
              <a:rPr dirty="0" sz="1000" spc="215">
                <a:latin typeface="Times New Roman"/>
                <a:cs typeface="Times New Roman"/>
              </a:rPr>
              <a:t>i</a:t>
            </a:r>
            <a:r>
              <a:rPr dirty="0" sz="1000" spc="-5">
                <a:latin typeface="Times New Roman"/>
                <a:cs typeface="Times New Roman"/>
              </a:rPr>
              <a:t>n</a:t>
            </a:r>
            <a:r>
              <a:rPr dirty="0" sz="1000" spc="215">
                <a:latin typeface="Times New Roman"/>
                <a:cs typeface="Times New Roman"/>
              </a:rPr>
              <a:t>t</a:t>
            </a:r>
            <a:r>
              <a:rPr dirty="0" sz="1000" spc="160">
                <a:latin typeface="Times New Roman"/>
                <a:cs typeface="Times New Roman"/>
              </a:rPr>
              <a:t>(</a:t>
            </a:r>
            <a:r>
              <a:rPr dirty="0" sz="1000" spc="-5">
                <a:latin typeface="Times New Roman"/>
                <a:cs typeface="Times New Roman"/>
              </a:rPr>
              <a:t>y</a:t>
            </a:r>
            <a:r>
              <a:rPr dirty="0" sz="1000" spc="245">
                <a:latin typeface="Times New Roman"/>
                <a:cs typeface="Times New Roman"/>
              </a:rPr>
              <a:t>,</a:t>
            </a:r>
            <a:r>
              <a:rPr dirty="0" sz="1000" spc="50">
                <a:latin typeface="Times New Roman"/>
                <a:cs typeface="Times New Roman"/>
              </a:rPr>
              <a:t>z</a:t>
            </a:r>
            <a:r>
              <a:rPr dirty="0" sz="1000" spc="160">
                <a:latin typeface="Times New Roman"/>
                <a:cs typeface="Times New Roman"/>
              </a:rPr>
              <a:t>)</a:t>
            </a:r>
            <a:r>
              <a:rPr dirty="0" sz="1000" spc="315">
                <a:latin typeface="Times New Roman"/>
                <a:cs typeface="Times New Roman"/>
              </a:rPr>
              <a:t>;</a:t>
            </a:r>
            <a:r>
              <a:rPr dirty="0" sz="1000">
                <a:latin typeface="Times New Roman"/>
                <a:cs typeface="Times New Roman"/>
              </a:rPr>
              <a:t>	</a:t>
            </a:r>
            <a:r>
              <a:rPr dirty="0" sz="1000" spc="-5">
                <a:latin typeface="Times New Roman"/>
                <a:cs typeface="Times New Roman"/>
              </a:rPr>
              <a:t>p</a:t>
            </a:r>
            <a:r>
              <a:rPr dirty="0" sz="1000" spc="160">
                <a:latin typeface="Times New Roman"/>
                <a:cs typeface="Times New Roman"/>
              </a:rPr>
              <a:t>r</a:t>
            </a:r>
            <a:r>
              <a:rPr dirty="0" sz="1000" spc="215">
                <a:latin typeface="Times New Roman"/>
                <a:cs typeface="Times New Roman"/>
              </a:rPr>
              <a:t>i</a:t>
            </a:r>
            <a:r>
              <a:rPr dirty="0" sz="1000" spc="-5">
                <a:latin typeface="Times New Roman"/>
                <a:cs typeface="Times New Roman"/>
              </a:rPr>
              <a:t>n</a:t>
            </a:r>
            <a:r>
              <a:rPr dirty="0" sz="1000" spc="215">
                <a:latin typeface="Times New Roman"/>
                <a:cs typeface="Times New Roman"/>
              </a:rPr>
              <a:t>t</a:t>
            </a:r>
            <a:r>
              <a:rPr dirty="0" sz="1000" spc="160">
                <a:latin typeface="Times New Roman"/>
                <a:cs typeface="Times New Roman"/>
              </a:rPr>
              <a:t>(</a:t>
            </a:r>
            <a:r>
              <a:rPr dirty="0" sz="1000" spc="-5">
                <a:latin typeface="Times New Roman"/>
                <a:cs typeface="Times New Roman"/>
              </a:rPr>
              <a:t>x</a:t>
            </a:r>
            <a:r>
              <a:rPr dirty="0" sz="1000" spc="245">
                <a:latin typeface="Times New Roman"/>
                <a:cs typeface="Times New Roman"/>
              </a:rPr>
              <a:t>,</a:t>
            </a:r>
            <a:r>
              <a:rPr dirty="0" sz="1000" spc="50">
                <a:latin typeface="Times New Roman"/>
                <a:cs typeface="Times New Roman"/>
              </a:rPr>
              <a:t>z</a:t>
            </a:r>
            <a:r>
              <a:rPr dirty="0" sz="1000" spc="160">
                <a:latin typeface="Times New Roman"/>
                <a:cs typeface="Times New Roman"/>
              </a:rPr>
              <a:t>)</a:t>
            </a:r>
            <a:r>
              <a:rPr dirty="0" sz="1000" spc="315">
                <a:latin typeface="Times New Roman"/>
                <a:cs typeface="Times New Roman"/>
              </a:rPr>
              <a:t>;</a:t>
            </a:r>
            <a:r>
              <a:rPr dirty="0" sz="1000">
                <a:latin typeface="Times New Roman"/>
                <a:cs typeface="Times New Roman"/>
              </a:rPr>
              <a:t>	</a:t>
            </a:r>
            <a:r>
              <a:rPr dirty="0" sz="1000" spc="-5">
                <a:latin typeface="Times New Roman"/>
                <a:cs typeface="Times New Roman"/>
              </a:rPr>
              <a:t>p</a:t>
            </a:r>
            <a:r>
              <a:rPr dirty="0" sz="1000" spc="160">
                <a:latin typeface="Times New Roman"/>
                <a:cs typeface="Times New Roman"/>
              </a:rPr>
              <a:t>r</a:t>
            </a:r>
            <a:r>
              <a:rPr dirty="0" sz="1000" spc="215">
                <a:latin typeface="Times New Roman"/>
                <a:cs typeface="Times New Roman"/>
              </a:rPr>
              <a:t>i</a:t>
            </a:r>
            <a:r>
              <a:rPr dirty="0" sz="1000" spc="-5">
                <a:latin typeface="Times New Roman"/>
                <a:cs typeface="Times New Roman"/>
              </a:rPr>
              <a:t>n</a:t>
            </a:r>
            <a:r>
              <a:rPr dirty="0" sz="1000" spc="215">
                <a:latin typeface="Times New Roman"/>
                <a:cs typeface="Times New Roman"/>
              </a:rPr>
              <a:t>t</a:t>
            </a:r>
            <a:r>
              <a:rPr dirty="0" sz="1000" spc="160">
                <a:latin typeface="Times New Roman"/>
                <a:cs typeface="Times New Roman"/>
              </a:rPr>
              <a:t>(</a:t>
            </a:r>
            <a:r>
              <a:rPr dirty="0" sz="1000" spc="-5">
                <a:latin typeface="Times New Roman"/>
                <a:cs typeface="Times New Roman"/>
              </a:rPr>
              <a:t>x</a:t>
            </a:r>
            <a:r>
              <a:rPr dirty="0" sz="1000" spc="245">
                <a:latin typeface="Times New Roman"/>
                <a:cs typeface="Times New Roman"/>
              </a:rPr>
              <a:t>,</a:t>
            </a:r>
            <a:r>
              <a:rPr dirty="0" sz="1000" spc="-5">
                <a:latin typeface="Times New Roman"/>
                <a:cs typeface="Times New Roman"/>
              </a:rPr>
              <a:t>y</a:t>
            </a:r>
            <a:r>
              <a:rPr dirty="0" sz="1000" spc="160">
                <a:latin typeface="Times New Roman"/>
                <a:cs typeface="Times New Roman"/>
              </a:rPr>
              <a:t>)</a:t>
            </a:r>
            <a:r>
              <a:rPr dirty="0" sz="1000" spc="315">
                <a:latin typeface="Times New Roman"/>
                <a:cs typeface="Times New Roman"/>
              </a:rPr>
              <a:t>;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200">
              <a:latin typeface="Times New Roman"/>
              <a:cs typeface="Times New Roman"/>
            </a:endParaRPr>
          </a:p>
          <a:p>
            <a:pPr marL="302260">
              <a:lnSpc>
                <a:spcPts val="1415"/>
              </a:lnSpc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Example </a:t>
            </a:r>
            <a:r>
              <a:rPr dirty="0" sz="1200" spc="-15">
                <a:solidFill>
                  <a:srgbClr val="3333B2"/>
                </a:solidFill>
                <a:latin typeface="Arial"/>
                <a:cs typeface="Arial"/>
              </a:rPr>
              <a:t>execution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sequences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(signature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= [ouput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 i="1">
                <a:solidFill>
                  <a:srgbClr val="3333B2"/>
                </a:solidFill>
                <a:latin typeface="Arial"/>
                <a:cs typeface="Arial"/>
              </a:rPr>
              <a:t>P</a:t>
            </a:r>
            <a:r>
              <a:rPr dirty="0" baseline="-12345" sz="1350" spc="-7" i="1">
                <a:solidFill>
                  <a:srgbClr val="3333B2"/>
                </a:solidFill>
                <a:latin typeface="Arial"/>
                <a:cs typeface="Arial"/>
              </a:rPr>
              <a:t>1</a:t>
            </a:r>
            <a:endParaRPr baseline="-12345" sz="1350">
              <a:latin typeface="Arial"/>
              <a:cs typeface="Arial"/>
            </a:endParaRPr>
          </a:p>
          <a:p>
            <a:pPr marL="302260">
              <a:lnSpc>
                <a:spcPts val="1415"/>
              </a:lnSpc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output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 i="1">
                <a:solidFill>
                  <a:srgbClr val="3333B2"/>
                </a:solidFill>
                <a:latin typeface="Arial"/>
                <a:cs typeface="Arial"/>
              </a:rPr>
              <a:t>P</a:t>
            </a:r>
            <a:r>
              <a:rPr dirty="0" baseline="-12345" sz="1350" spc="-7" i="1">
                <a:solidFill>
                  <a:srgbClr val="3333B2"/>
                </a:solidFill>
                <a:latin typeface="Arial"/>
                <a:cs typeface="Arial"/>
              </a:rPr>
              <a:t>2</a:t>
            </a:r>
            <a:r>
              <a:rPr dirty="0" baseline="-12345" sz="1350" i="1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baseline="-12345" sz="1350" spc="-97" i="1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output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 i="1">
                <a:solidFill>
                  <a:srgbClr val="3333B2"/>
                </a:solidFill>
                <a:latin typeface="Arial"/>
                <a:cs typeface="Arial"/>
              </a:rPr>
              <a:t>P</a:t>
            </a:r>
            <a:r>
              <a:rPr dirty="0" baseline="-12345" sz="1350" spc="-7" i="1">
                <a:solidFill>
                  <a:srgbClr val="3333B2"/>
                </a:solidFill>
                <a:latin typeface="Arial"/>
                <a:cs typeface="Arial"/>
              </a:rPr>
              <a:t>3</a:t>
            </a:r>
            <a:r>
              <a:rPr dirty="0" baseline="-12345" sz="1350" spc="-232" i="1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]</a:t>
            </a:r>
            <a:endParaRPr sz="12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6713" y="3331252"/>
            <a:ext cx="802005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Sequential</a:t>
            </a:r>
            <a:r>
              <a:rPr dirty="0" sz="600" spc="-20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consistency</a:t>
            </a:r>
            <a:endParaRPr sz="6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325963" y="3331252"/>
            <a:ext cx="21590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9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37</a:t>
            </a:r>
            <a:endParaRPr sz="6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03897" y="1908059"/>
            <a:ext cx="593090" cy="1473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800" spc="-5" b="1">
                <a:latin typeface="Arial"/>
                <a:cs typeface="Arial"/>
              </a:rPr>
              <a:t>E</a:t>
            </a:r>
            <a:r>
              <a:rPr dirty="0" sz="800" spc="-15" b="1">
                <a:latin typeface="Arial"/>
                <a:cs typeface="Arial"/>
              </a:rPr>
              <a:t>x</a:t>
            </a:r>
            <a:r>
              <a:rPr dirty="0" sz="800" spc="-5" b="1">
                <a:latin typeface="Arial"/>
                <a:cs typeface="Arial"/>
              </a:rPr>
              <a:t>ecution</a:t>
            </a:r>
            <a:r>
              <a:rPr dirty="0" sz="800" spc="-5" b="1">
                <a:latin typeface="Arial"/>
                <a:cs typeface="Arial"/>
              </a:rPr>
              <a:t> </a:t>
            </a:r>
            <a:r>
              <a:rPr dirty="0" sz="800" spc="-5" b="1">
                <a:latin typeface="Arial"/>
                <a:cs typeface="Arial"/>
              </a:rPr>
              <a:t>1</a:t>
            </a:r>
            <a:endParaRPr sz="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684120" y="1908059"/>
            <a:ext cx="593090" cy="1473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800" spc="-5" b="1">
                <a:latin typeface="Arial"/>
                <a:cs typeface="Arial"/>
              </a:rPr>
              <a:t>E</a:t>
            </a:r>
            <a:r>
              <a:rPr dirty="0" sz="800" spc="-15" b="1">
                <a:latin typeface="Arial"/>
                <a:cs typeface="Arial"/>
              </a:rPr>
              <a:t>x</a:t>
            </a:r>
            <a:r>
              <a:rPr dirty="0" sz="800" spc="-5" b="1">
                <a:latin typeface="Arial"/>
                <a:cs typeface="Arial"/>
              </a:rPr>
              <a:t>ecution</a:t>
            </a:r>
            <a:r>
              <a:rPr dirty="0" sz="800" spc="-5" b="1">
                <a:latin typeface="Arial"/>
                <a:cs typeface="Arial"/>
              </a:rPr>
              <a:t> </a:t>
            </a:r>
            <a:r>
              <a:rPr dirty="0" sz="800" spc="-5" b="1">
                <a:latin typeface="Arial"/>
                <a:cs typeface="Arial"/>
              </a:rPr>
              <a:t>2</a:t>
            </a:r>
            <a:endParaRPr sz="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764241" y="1908059"/>
            <a:ext cx="593090" cy="1473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800" spc="-5" b="1">
                <a:latin typeface="Arial"/>
                <a:cs typeface="Arial"/>
              </a:rPr>
              <a:t>E</a:t>
            </a:r>
            <a:r>
              <a:rPr dirty="0" sz="800" spc="-15" b="1">
                <a:latin typeface="Arial"/>
                <a:cs typeface="Arial"/>
              </a:rPr>
              <a:t>x</a:t>
            </a:r>
            <a:r>
              <a:rPr dirty="0" sz="800" spc="-5" b="1">
                <a:latin typeface="Arial"/>
                <a:cs typeface="Arial"/>
              </a:rPr>
              <a:t>ecution</a:t>
            </a:r>
            <a:r>
              <a:rPr dirty="0" sz="800" spc="-5" b="1">
                <a:latin typeface="Arial"/>
                <a:cs typeface="Arial"/>
              </a:rPr>
              <a:t> </a:t>
            </a:r>
            <a:r>
              <a:rPr dirty="0" sz="800" spc="-5" b="1">
                <a:latin typeface="Arial"/>
                <a:cs typeface="Arial"/>
              </a:rPr>
              <a:t>3</a:t>
            </a:r>
            <a:endParaRPr sz="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838999" y="1908059"/>
            <a:ext cx="593090" cy="1473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800" spc="-5" b="1">
                <a:latin typeface="Arial"/>
                <a:cs typeface="Arial"/>
              </a:rPr>
              <a:t>E</a:t>
            </a:r>
            <a:r>
              <a:rPr dirty="0" sz="800" spc="-15" b="1">
                <a:latin typeface="Arial"/>
                <a:cs typeface="Arial"/>
              </a:rPr>
              <a:t>x</a:t>
            </a:r>
            <a:r>
              <a:rPr dirty="0" sz="800" spc="-5" b="1">
                <a:latin typeface="Arial"/>
                <a:cs typeface="Arial"/>
              </a:rPr>
              <a:t>ecution</a:t>
            </a:r>
            <a:r>
              <a:rPr dirty="0" sz="800" spc="-5" b="1">
                <a:latin typeface="Arial"/>
                <a:cs typeface="Arial"/>
              </a:rPr>
              <a:t> </a:t>
            </a:r>
            <a:r>
              <a:rPr dirty="0" sz="800" spc="-5" b="1">
                <a:latin typeface="Arial"/>
                <a:cs typeface="Arial"/>
              </a:rPr>
              <a:t>4</a:t>
            </a:r>
            <a:endParaRPr sz="800">
              <a:latin typeface="Arial"/>
              <a:cs typeface="Arial"/>
            </a:endParaRPr>
          </a:p>
        </p:txBody>
      </p:sp>
      <p:graphicFrame>
        <p:nvGraphicFramePr>
          <p:cNvPr id="10" name="object 10"/>
          <p:cNvGraphicFramePr>
            <a:graphicFrameLocks noGrp="1"/>
          </p:cNvGraphicFramePr>
          <p:nvPr/>
        </p:nvGraphicFramePr>
        <p:xfrm>
          <a:off x="359994" y="2065731"/>
          <a:ext cx="4248150" cy="8121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7815"/>
                <a:gridCol w="779144"/>
                <a:gridCol w="299720"/>
                <a:gridCol w="778509"/>
                <a:gridCol w="299719"/>
                <a:gridCol w="778509"/>
                <a:gridCol w="299720"/>
                <a:gridCol w="708660"/>
              </a:tblGrid>
              <a:tr h="2609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800" spc="10" i="1">
                          <a:latin typeface="Arial"/>
                          <a:cs typeface="Arial"/>
                        </a:rPr>
                        <a:t>P</a:t>
                      </a:r>
                      <a:r>
                        <a:rPr dirty="0" baseline="-13888" sz="900" spc="15" i="1">
                          <a:latin typeface="Arial"/>
                          <a:cs typeface="Arial"/>
                        </a:rPr>
                        <a:t>1</a:t>
                      </a:r>
                      <a:r>
                        <a:rPr dirty="0" sz="800" spc="10">
                          <a:latin typeface="Arial"/>
                          <a:cs typeface="Arial"/>
                        </a:rPr>
                        <a:t>: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101600"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800" spc="75"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dirty="0" sz="800" spc="114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800" spc="-5" i="1">
                          <a:latin typeface="メイリオ"/>
                          <a:cs typeface="メイリオ"/>
                        </a:rPr>
                        <a:t>←</a:t>
                      </a:r>
                      <a:r>
                        <a:rPr dirty="0" sz="800" spc="40" i="1">
                          <a:latin typeface="メイリオ"/>
                          <a:cs typeface="メイリオ"/>
                        </a:rPr>
                        <a:t> </a:t>
                      </a:r>
                      <a:r>
                        <a:rPr dirty="0" sz="800" spc="125">
                          <a:latin typeface="Times New Roman"/>
                          <a:cs typeface="Times New Roman"/>
                        </a:rPr>
                        <a:t>1;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01600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 marR="6985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800" spc="10" i="1">
                          <a:latin typeface="Arial"/>
                          <a:cs typeface="Arial"/>
                        </a:rPr>
                        <a:t>P</a:t>
                      </a:r>
                      <a:r>
                        <a:rPr dirty="0" baseline="-13888" sz="900" spc="15" i="1">
                          <a:latin typeface="Arial"/>
                          <a:cs typeface="Arial"/>
                        </a:rPr>
                        <a:t>1</a:t>
                      </a:r>
                      <a:r>
                        <a:rPr dirty="0" sz="800" spc="10">
                          <a:latin typeface="Arial"/>
                          <a:cs typeface="Arial"/>
                        </a:rPr>
                        <a:t>: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10160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800" spc="75"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dirty="0" sz="800" spc="114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800" spc="-5" i="1">
                          <a:latin typeface="メイリオ"/>
                          <a:cs typeface="メイリオ"/>
                        </a:rPr>
                        <a:t>←</a:t>
                      </a:r>
                      <a:r>
                        <a:rPr dirty="0" sz="800" spc="40" i="1">
                          <a:latin typeface="メイリオ"/>
                          <a:cs typeface="メイリオ"/>
                        </a:rPr>
                        <a:t> </a:t>
                      </a:r>
                      <a:r>
                        <a:rPr dirty="0" sz="800" spc="125">
                          <a:latin typeface="Times New Roman"/>
                          <a:cs typeface="Times New Roman"/>
                        </a:rPr>
                        <a:t>1;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01600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L="4445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800" i="1">
                          <a:latin typeface="Arial"/>
                          <a:cs typeface="Arial"/>
                        </a:rPr>
                        <a:t>P</a:t>
                      </a:r>
                      <a:r>
                        <a:rPr dirty="0" baseline="-13888" sz="900" i="1">
                          <a:latin typeface="Arial"/>
                          <a:cs typeface="Arial"/>
                        </a:rPr>
                        <a:t>2</a:t>
                      </a:r>
                      <a:r>
                        <a:rPr dirty="0" baseline="-13888" sz="900" spc="-127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: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10160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800" spc="75">
                          <a:latin typeface="Times New Roman"/>
                          <a:cs typeface="Times New Roman"/>
                        </a:rPr>
                        <a:t>y</a:t>
                      </a:r>
                      <a:r>
                        <a:rPr dirty="0" sz="800" spc="114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800" spc="-5" i="1">
                          <a:latin typeface="メイリオ"/>
                          <a:cs typeface="メイリオ"/>
                        </a:rPr>
                        <a:t>←</a:t>
                      </a:r>
                      <a:r>
                        <a:rPr dirty="0" sz="800" spc="40" i="1">
                          <a:latin typeface="メイリオ"/>
                          <a:cs typeface="メイリオ"/>
                        </a:rPr>
                        <a:t> </a:t>
                      </a:r>
                      <a:r>
                        <a:rPr dirty="0" sz="800" spc="125">
                          <a:latin typeface="Times New Roman"/>
                          <a:cs typeface="Times New Roman"/>
                        </a:rPr>
                        <a:t>1;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01600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800" i="1">
                          <a:latin typeface="Arial"/>
                          <a:cs typeface="Arial"/>
                        </a:rPr>
                        <a:t>P</a:t>
                      </a:r>
                      <a:r>
                        <a:rPr dirty="0" baseline="-13888" sz="900" i="1">
                          <a:latin typeface="Arial"/>
                          <a:cs typeface="Arial"/>
                        </a:rPr>
                        <a:t>2</a:t>
                      </a:r>
                      <a:r>
                        <a:rPr dirty="0" baseline="-13888" sz="900" spc="-127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: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10160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800" spc="75">
                          <a:latin typeface="Times New Roman"/>
                          <a:cs typeface="Times New Roman"/>
                        </a:rPr>
                        <a:t>y</a:t>
                      </a:r>
                      <a:r>
                        <a:rPr dirty="0" sz="800" spc="114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800" spc="-5" i="1">
                          <a:latin typeface="メイリオ"/>
                          <a:cs typeface="メイリオ"/>
                        </a:rPr>
                        <a:t>←</a:t>
                      </a:r>
                      <a:r>
                        <a:rPr dirty="0" sz="800" spc="40" i="1">
                          <a:latin typeface="メイリオ"/>
                          <a:cs typeface="メイリオ"/>
                        </a:rPr>
                        <a:t> </a:t>
                      </a:r>
                      <a:r>
                        <a:rPr dirty="0" sz="800" spc="125">
                          <a:latin typeface="Times New Roman"/>
                          <a:cs typeface="Times New Roman"/>
                        </a:rPr>
                        <a:t>1;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01600"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113664">
                <a:tc>
                  <a:txBody>
                    <a:bodyPr/>
                    <a:lstStyle/>
                    <a:p>
                      <a:pPr algn="ctr">
                        <a:lnSpc>
                          <a:spcPts val="605"/>
                        </a:lnSpc>
                      </a:pPr>
                      <a:r>
                        <a:rPr dirty="0" sz="800" spc="10" i="1">
                          <a:latin typeface="Arial"/>
                          <a:cs typeface="Arial"/>
                        </a:rPr>
                        <a:t>P</a:t>
                      </a:r>
                      <a:r>
                        <a:rPr dirty="0" baseline="-13888" sz="900" spc="15" i="1">
                          <a:latin typeface="Arial"/>
                          <a:cs typeface="Arial"/>
                        </a:rPr>
                        <a:t>1</a:t>
                      </a:r>
                      <a:r>
                        <a:rPr dirty="0" sz="800" spc="10">
                          <a:latin typeface="Arial"/>
                          <a:cs typeface="Arial"/>
                        </a:rPr>
                        <a:t>: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ts val="605"/>
                        </a:lnSpc>
                      </a:pPr>
                      <a:r>
                        <a:rPr dirty="0" sz="800" spc="110">
                          <a:latin typeface="Times New Roman"/>
                          <a:cs typeface="Times New Roman"/>
                        </a:rPr>
                        <a:t>print(y,z);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r" marR="65405">
                        <a:lnSpc>
                          <a:spcPts val="605"/>
                        </a:lnSpc>
                      </a:pPr>
                      <a:r>
                        <a:rPr dirty="0" sz="800" i="1">
                          <a:latin typeface="Arial"/>
                          <a:cs typeface="Arial"/>
                        </a:rPr>
                        <a:t>P</a:t>
                      </a:r>
                      <a:r>
                        <a:rPr dirty="0" baseline="-13888" sz="900" i="1">
                          <a:latin typeface="Arial"/>
                          <a:cs typeface="Arial"/>
                        </a:rPr>
                        <a:t>2</a:t>
                      </a:r>
                      <a:r>
                        <a:rPr dirty="0" baseline="-13888" sz="900" spc="-127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: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ts val="605"/>
                        </a:lnSpc>
                      </a:pPr>
                      <a:r>
                        <a:rPr dirty="0" sz="800" spc="75">
                          <a:latin typeface="Times New Roman"/>
                          <a:cs typeface="Times New Roman"/>
                        </a:rPr>
                        <a:t>y</a:t>
                      </a:r>
                      <a:r>
                        <a:rPr dirty="0" sz="800" spc="114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800" spc="-5" i="1">
                          <a:latin typeface="メイリオ"/>
                          <a:cs typeface="メイリオ"/>
                        </a:rPr>
                        <a:t>←</a:t>
                      </a:r>
                      <a:r>
                        <a:rPr dirty="0" sz="800" spc="40" i="1">
                          <a:latin typeface="メイリオ"/>
                          <a:cs typeface="メイリオ"/>
                        </a:rPr>
                        <a:t> </a:t>
                      </a:r>
                      <a:r>
                        <a:rPr dirty="0" sz="800" spc="125">
                          <a:latin typeface="Times New Roman"/>
                          <a:cs typeface="Times New Roman"/>
                        </a:rPr>
                        <a:t>1;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4445">
                        <a:lnSpc>
                          <a:spcPts val="605"/>
                        </a:lnSpc>
                      </a:pPr>
                      <a:r>
                        <a:rPr dirty="0" sz="800" i="1">
                          <a:latin typeface="Arial"/>
                          <a:cs typeface="Arial"/>
                        </a:rPr>
                        <a:t>P</a:t>
                      </a:r>
                      <a:r>
                        <a:rPr dirty="0" baseline="-13888" sz="900" i="1">
                          <a:latin typeface="Arial"/>
                          <a:cs typeface="Arial"/>
                        </a:rPr>
                        <a:t>3</a:t>
                      </a:r>
                      <a:r>
                        <a:rPr dirty="0" baseline="-13888" sz="900" spc="-127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: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ts val="605"/>
                        </a:lnSpc>
                      </a:pPr>
                      <a:r>
                        <a:rPr dirty="0" sz="800" spc="120">
                          <a:latin typeface="Times New Roman"/>
                          <a:cs typeface="Times New Roman"/>
                        </a:rPr>
                        <a:t>z</a:t>
                      </a:r>
                      <a:r>
                        <a:rPr dirty="0" sz="800" spc="114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800" spc="-5" i="1">
                          <a:latin typeface="メイリオ"/>
                          <a:cs typeface="メイリオ"/>
                        </a:rPr>
                        <a:t>←</a:t>
                      </a:r>
                      <a:r>
                        <a:rPr dirty="0" sz="800" spc="40" i="1">
                          <a:latin typeface="メイリオ"/>
                          <a:cs typeface="メイリオ"/>
                        </a:rPr>
                        <a:t> </a:t>
                      </a:r>
                      <a:r>
                        <a:rPr dirty="0" sz="800" spc="125">
                          <a:latin typeface="Times New Roman"/>
                          <a:cs typeface="Times New Roman"/>
                        </a:rPr>
                        <a:t>1;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ts val="605"/>
                        </a:lnSpc>
                      </a:pPr>
                      <a:r>
                        <a:rPr dirty="0" sz="800" spc="10" i="1">
                          <a:latin typeface="Arial"/>
                          <a:cs typeface="Arial"/>
                        </a:rPr>
                        <a:t>P</a:t>
                      </a:r>
                      <a:r>
                        <a:rPr dirty="0" baseline="-13888" sz="900" spc="15" i="1">
                          <a:latin typeface="Arial"/>
                          <a:cs typeface="Arial"/>
                        </a:rPr>
                        <a:t>1</a:t>
                      </a:r>
                      <a:r>
                        <a:rPr dirty="0" sz="800" spc="10">
                          <a:latin typeface="Arial"/>
                          <a:cs typeface="Arial"/>
                        </a:rPr>
                        <a:t>: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ts val="605"/>
                        </a:lnSpc>
                      </a:pPr>
                      <a:r>
                        <a:rPr dirty="0" sz="800" spc="75"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dirty="0" sz="800" spc="114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800" spc="-5" i="1">
                          <a:latin typeface="メイリオ"/>
                          <a:cs typeface="メイリオ"/>
                        </a:rPr>
                        <a:t>←</a:t>
                      </a:r>
                      <a:r>
                        <a:rPr dirty="0" sz="800" spc="40" i="1">
                          <a:latin typeface="メイリオ"/>
                          <a:cs typeface="メイリオ"/>
                        </a:rPr>
                        <a:t> </a:t>
                      </a:r>
                      <a:r>
                        <a:rPr dirty="0" sz="800" spc="125">
                          <a:latin typeface="Times New Roman"/>
                          <a:cs typeface="Times New Roman"/>
                        </a:rPr>
                        <a:t>1;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13664">
                <a:tc>
                  <a:txBody>
                    <a:bodyPr/>
                    <a:lstStyle/>
                    <a:p>
                      <a:pPr algn="ctr" marL="1905">
                        <a:lnSpc>
                          <a:spcPts val="605"/>
                        </a:lnSpc>
                      </a:pPr>
                      <a:r>
                        <a:rPr dirty="0" sz="800" i="1">
                          <a:latin typeface="Arial"/>
                          <a:cs typeface="Arial"/>
                        </a:rPr>
                        <a:t>P</a:t>
                      </a:r>
                      <a:r>
                        <a:rPr dirty="0" baseline="-13888" sz="900" i="1">
                          <a:latin typeface="Arial"/>
                          <a:cs typeface="Arial"/>
                        </a:rPr>
                        <a:t>2</a:t>
                      </a:r>
                      <a:r>
                        <a:rPr dirty="0" baseline="-13888" sz="900" spc="-127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: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ts val="605"/>
                        </a:lnSpc>
                      </a:pPr>
                      <a:r>
                        <a:rPr dirty="0" sz="800" spc="75">
                          <a:latin typeface="Times New Roman"/>
                          <a:cs typeface="Times New Roman"/>
                        </a:rPr>
                        <a:t>y</a:t>
                      </a:r>
                      <a:r>
                        <a:rPr dirty="0" sz="800" spc="114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800" spc="-5" i="1">
                          <a:latin typeface="メイリオ"/>
                          <a:cs typeface="メイリオ"/>
                        </a:rPr>
                        <a:t>←</a:t>
                      </a:r>
                      <a:r>
                        <a:rPr dirty="0" sz="800" spc="40" i="1">
                          <a:latin typeface="メイリオ"/>
                          <a:cs typeface="メイリオ"/>
                        </a:rPr>
                        <a:t> </a:t>
                      </a:r>
                      <a:r>
                        <a:rPr dirty="0" sz="800" spc="125">
                          <a:latin typeface="Times New Roman"/>
                          <a:cs typeface="Times New Roman"/>
                        </a:rPr>
                        <a:t>1;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r" marR="65405">
                        <a:lnSpc>
                          <a:spcPts val="605"/>
                        </a:lnSpc>
                      </a:pPr>
                      <a:r>
                        <a:rPr dirty="0" sz="800" i="1">
                          <a:latin typeface="Arial"/>
                          <a:cs typeface="Arial"/>
                        </a:rPr>
                        <a:t>P</a:t>
                      </a:r>
                      <a:r>
                        <a:rPr dirty="0" baseline="-13888" sz="900" i="1">
                          <a:latin typeface="Arial"/>
                          <a:cs typeface="Arial"/>
                        </a:rPr>
                        <a:t>2</a:t>
                      </a:r>
                      <a:r>
                        <a:rPr dirty="0" baseline="-13888" sz="900" spc="-127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: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ts val="605"/>
                        </a:lnSpc>
                      </a:pPr>
                      <a:r>
                        <a:rPr dirty="0" sz="800" spc="110">
                          <a:latin typeface="Times New Roman"/>
                          <a:cs typeface="Times New Roman"/>
                        </a:rPr>
                        <a:t>print(x,z);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4445">
                        <a:lnSpc>
                          <a:spcPts val="605"/>
                        </a:lnSpc>
                      </a:pPr>
                      <a:r>
                        <a:rPr dirty="0" sz="800" i="1">
                          <a:latin typeface="Arial"/>
                          <a:cs typeface="Arial"/>
                        </a:rPr>
                        <a:t>P</a:t>
                      </a:r>
                      <a:r>
                        <a:rPr dirty="0" baseline="-13888" sz="900" i="1">
                          <a:latin typeface="Arial"/>
                          <a:cs typeface="Arial"/>
                        </a:rPr>
                        <a:t>3</a:t>
                      </a:r>
                      <a:r>
                        <a:rPr dirty="0" baseline="-13888" sz="900" spc="-127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: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ts val="605"/>
                        </a:lnSpc>
                      </a:pPr>
                      <a:r>
                        <a:rPr dirty="0" sz="800" spc="105">
                          <a:latin typeface="Times New Roman"/>
                          <a:cs typeface="Times New Roman"/>
                        </a:rPr>
                        <a:t>print(x,y);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ts val="605"/>
                        </a:lnSpc>
                      </a:pPr>
                      <a:r>
                        <a:rPr dirty="0" sz="800" i="1">
                          <a:latin typeface="Arial"/>
                          <a:cs typeface="Arial"/>
                        </a:rPr>
                        <a:t>P</a:t>
                      </a:r>
                      <a:r>
                        <a:rPr dirty="0" baseline="-13888" sz="900" i="1">
                          <a:latin typeface="Arial"/>
                          <a:cs typeface="Arial"/>
                        </a:rPr>
                        <a:t>3</a:t>
                      </a:r>
                      <a:r>
                        <a:rPr dirty="0" baseline="-13888" sz="900" spc="-127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: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ts val="605"/>
                        </a:lnSpc>
                      </a:pPr>
                      <a:r>
                        <a:rPr dirty="0" sz="800" spc="120">
                          <a:latin typeface="Times New Roman"/>
                          <a:cs typeface="Times New Roman"/>
                        </a:rPr>
                        <a:t>z</a:t>
                      </a:r>
                      <a:r>
                        <a:rPr dirty="0" sz="800" spc="114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800" spc="-5" i="1">
                          <a:latin typeface="メイリオ"/>
                          <a:cs typeface="メイリオ"/>
                        </a:rPr>
                        <a:t>←</a:t>
                      </a:r>
                      <a:r>
                        <a:rPr dirty="0" sz="800" spc="40" i="1">
                          <a:latin typeface="メイリオ"/>
                          <a:cs typeface="メイリオ"/>
                        </a:rPr>
                        <a:t> </a:t>
                      </a:r>
                      <a:r>
                        <a:rPr dirty="0" sz="800" spc="125">
                          <a:latin typeface="Times New Roman"/>
                          <a:cs typeface="Times New Roman"/>
                        </a:rPr>
                        <a:t>1;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85090">
                <a:tc>
                  <a:txBody>
                    <a:bodyPr/>
                    <a:lstStyle/>
                    <a:p>
                      <a:pPr algn="ctr" marL="1905">
                        <a:lnSpc>
                          <a:spcPts val="575"/>
                        </a:lnSpc>
                      </a:pPr>
                      <a:r>
                        <a:rPr dirty="0" sz="800" i="1">
                          <a:latin typeface="Arial"/>
                          <a:cs typeface="Arial"/>
                        </a:rPr>
                        <a:t>P</a:t>
                      </a:r>
                      <a:r>
                        <a:rPr dirty="0" baseline="-13888" sz="900" i="1">
                          <a:latin typeface="Arial"/>
                          <a:cs typeface="Arial"/>
                        </a:rPr>
                        <a:t>2</a:t>
                      </a:r>
                      <a:r>
                        <a:rPr dirty="0" baseline="-13888" sz="900" spc="-127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: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ts val="575"/>
                        </a:lnSpc>
                      </a:pPr>
                      <a:r>
                        <a:rPr dirty="0" sz="800" spc="110">
                          <a:latin typeface="Times New Roman"/>
                          <a:cs typeface="Times New Roman"/>
                        </a:rPr>
                        <a:t>print(x,z);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r" marR="69850">
                        <a:lnSpc>
                          <a:spcPts val="575"/>
                        </a:lnSpc>
                      </a:pPr>
                      <a:r>
                        <a:rPr dirty="0" sz="800" spc="10" i="1">
                          <a:latin typeface="Arial"/>
                          <a:cs typeface="Arial"/>
                        </a:rPr>
                        <a:t>P</a:t>
                      </a:r>
                      <a:r>
                        <a:rPr dirty="0" baseline="-13888" sz="900" spc="15" i="1">
                          <a:latin typeface="Arial"/>
                          <a:cs typeface="Arial"/>
                        </a:rPr>
                        <a:t>1</a:t>
                      </a:r>
                      <a:r>
                        <a:rPr dirty="0" sz="800" spc="10">
                          <a:latin typeface="Arial"/>
                          <a:cs typeface="Arial"/>
                        </a:rPr>
                        <a:t>: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ts val="575"/>
                        </a:lnSpc>
                      </a:pPr>
                      <a:r>
                        <a:rPr dirty="0" sz="800" spc="110">
                          <a:latin typeface="Times New Roman"/>
                          <a:cs typeface="Times New Roman"/>
                        </a:rPr>
                        <a:t>print(y,z);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4445">
                        <a:lnSpc>
                          <a:spcPts val="575"/>
                        </a:lnSpc>
                      </a:pPr>
                      <a:r>
                        <a:rPr dirty="0" sz="800" i="1">
                          <a:latin typeface="Arial"/>
                          <a:cs typeface="Arial"/>
                        </a:rPr>
                        <a:t>P</a:t>
                      </a:r>
                      <a:r>
                        <a:rPr dirty="0" baseline="-13888" sz="900" i="1">
                          <a:latin typeface="Arial"/>
                          <a:cs typeface="Arial"/>
                        </a:rPr>
                        <a:t>2</a:t>
                      </a:r>
                      <a:r>
                        <a:rPr dirty="0" baseline="-13888" sz="900" spc="-127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: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ts val="575"/>
                        </a:lnSpc>
                      </a:pPr>
                      <a:r>
                        <a:rPr dirty="0" sz="800" spc="110">
                          <a:latin typeface="Times New Roman"/>
                          <a:cs typeface="Times New Roman"/>
                        </a:rPr>
                        <a:t>print(x,z);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ts val="575"/>
                        </a:lnSpc>
                      </a:pPr>
                      <a:r>
                        <a:rPr dirty="0" sz="800" i="1">
                          <a:latin typeface="Arial"/>
                          <a:cs typeface="Arial"/>
                        </a:rPr>
                        <a:t>P</a:t>
                      </a:r>
                      <a:r>
                        <a:rPr dirty="0" baseline="-13888" sz="900" i="1">
                          <a:latin typeface="Arial"/>
                          <a:cs typeface="Arial"/>
                        </a:rPr>
                        <a:t>2</a:t>
                      </a:r>
                      <a:r>
                        <a:rPr dirty="0" baseline="-13888" sz="900" spc="-127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: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ts val="575"/>
                        </a:lnSpc>
                      </a:pPr>
                      <a:r>
                        <a:rPr dirty="0" sz="800" spc="110">
                          <a:latin typeface="Times New Roman"/>
                          <a:cs typeface="Times New Roman"/>
                        </a:rPr>
                        <a:t>print(x,z);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42240">
                <a:tc>
                  <a:txBody>
                    <a:bodyPr/>
                    <a:lstStyle/>
                    <a:p>
                      <a:pPr algn="ctr" marL="1905">
                        <a:lnSpc>
                          <a:spcPts val="830"/>
                        </a:lnSpc>
                      </a:pPr>
                      <a:r>
                        <a:rPr dirty="0" sz="800" i="1">
                          <a:latin typeface="Arial"/>
                          <a:cs typeface="Arial"/>
                        </a:rPr>
                        <a:t>P</a:t>
                      </a:r>
                      <a:r>
                        <a:rPr dirty="0" baseline="-13888" sz="900" i="1">
                          <a:latin typeface="Arial"/>
                          <a:cs typeface="Arial"/>
                        </a:rPr>
                        <a:t>3</a:t>
                      </a:r>
                      <a:r>
                        <a:rPr dirty="0" baseline="-13888" sz="900" spc="-127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: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ts val="830"/>
                        </a:lnSpc>
                      </a:pPr>
                      <a:r>
                        <a:rPr dirty="0" sz="800" spc="120">
                          <a:latin typeface="Times New Roman"/>
                          <a:cs typeface="Times New Roman"/>
                        </a:rPr>
                        <a:t>z</a:t>
                      </a:r>
                      <a:r>
                        <a:rPr dirty="0" sz="800" spc="114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800" spc="-5" i="1">
                          <a:latin typeface="メイリオ"/>
                          <a:cs typeface="メイリオ"/>
                        </a:rPr>
                        <a:t>←</a:t>
                      </a:r>
                      <a:r>
                        <a:rPr dirty="0" sz="800" spc="40" i="1">
                          <a:latin typeface="メイリオ"/>
                          <a:cs typeface="メイリオ"/>
                        </a:rPr>
                        <a:t> </a:t>
                      </a:r>
                      <a:r>
                        <a:rPr dirty="0" sz="800" spc="125">
                          <a:latin typeface="Times New Roman"/>
                          <a:cs typeface="Times New Roman"/>
                        </a:rPr>
                        <a:t>1;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r" marR="66040">
                        <a:lnSpc>
                          <a:spcPts val="830"/>
                        </a:lnSpc>
                      </a:pPr>
                      <a:r>
                        <a:rPr dirty="0" sz="800" i="1">
                          <a:latin typeface="Arial"/>
                          <a:cs typeface="Arial"/>
                        </a:rPr>
                        <a:t>P</a:t>
                      </a:r>
                      <a:r>
                        <a:rPr dirty="0" baseline="-13888" sz="900" i="1">
                          <a:latin typeface="Arial"/>
                          <a:cs typeface="Arial"/>
                        </a:rPr>
                        <a:t>3</a:t>
                      </a:r>
                      <a:r>
                        <a:rPr dirty="0" baseline="-13888" sz="900" spc="-127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: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ts val="830"/>
                        </a:lnSpc>
                      </a:pPr>
                      <a:r>
                        <a:rPr dirty="0" sz="800" spc="120">
                          <a:latin typeface="Times New Roman"/>
                          <a:cs typeface="Times New Roman"/>
                        </a:rPr>
                        <a:t>z</a:t>
                      </a:r>
                      <a:r>
                        <a:rPr dirty="0" sz="800" spc="114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800" spc="-5" i="1">
                          <a:latin typeface="メイリオ"/>
                          <a:cs typeface="メイリオ"/>
                        </a:rPr>
                        <a:t>←</a:t>
                      </a:r>
                      <a:r>
                        <a:rPr dirty="0" sz="800" spc="40" i="1">
                          <a:latin typeface="メイリオ"/>
                          <a:cs typeface="メイリオ"/>
                        </a:rPr>
                        <a:t> </a:t>
                      </a:r>
                      <a:r>
                        <a:rPr dirty="0" sz="800" spc="125">
                          <a:latin typeface="Times New Roman"/>
                          <a:cs typeface="Times New Roman"/>
                        </a:rPr>
                        <a:t>1;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30"/>
                        </a:lnSpc>
                      </a:pPr>
                      <a:r>
                        <a:rPr dirty="0" sz="800" spc="10" i="1">
                          <a:latin typeface="Arial"/>
                          <a:cs typeface="Arial"/>
                        </a:rPr>
                        <a:t>P</a:t>
                      </a:r>
                      <a:r>
                        <a:rPr dirty="0" baseline="-13888" sz="900" spc="15" i="1">
                          <a:latin typeface="Arial"/>
                          <a:cs typeface="Arial"/>
                        </a:rPr>
                        <a:t>1</a:t>
                      </a:r>
                      <a:r>
                        <a:rPr dirty="0" sz="800" spc="10">
                          <a:latin typeface="Arial"/>
                          <a:cs typeface="Arial"/>
                        </a:rPr>
                        <a:t>: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ts val="830"/>
                        </a:lnSpc>
                      </a:pPr>
                      <a:r>
                        <a:rPr dirty="0" sz="800" spc="75"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dirty="0" sz="800" spc="114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800" spc="-5" i="1">
                          <a:latin typeface="メイリオ"/>
                          <a:cs typeface="メイリオ"/>
                        </a:rPr>
                        <a:t>←</a:t>
                      </a:r>
                      <a:r>
                        <a:rPr dirty="0" sz="800" spc="40" i="1">
                          <a:latin typeface="メイリオ"/>
                          <a:cs typeface="メイリオ"/>
                        </a:rPr>
                        <a:t> </a:t>
                      </a:r>
                      <a:r>
                        <a:rPr dirty="0" sz="800" spc="125">
                          <a:latin typeface="Times New Roman"/>
                          <a:cs typeface="Times New Roman"/>
                        </a:rPr>
                        <a:t>1;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ts val="830"/>
                        </a:lnSpc>
                      </a:pPr>
                      <a:r>
                        <a:rPr dirty="0" sz="800" spc="10" i="1">
                          <a:latin typeface="Arial"/>
                          <a:cs typeface="Arial"/>
                        </a:rPr>
                        <a:t>P</a:t>
                      </a:r>
                      <a:r>
                        <a:rPr dirty="0" baseline="-13888" sz="900" spc="15" i="1">
                          <a:latin typeface="Arial"/>
                          <a:cs typeface="Arial"/>
                        </a:rPr>
                        <a:t>1</a:t>
                      </a:r>
                      <a:r>
                        <a:rPr dirty="0" sz="800" spc="10">
                          <a:latin typeface="Arial"/>
                          <a:cs typeface="Arial"/>
                        </a:rPr>
                        <a:t>: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ts val="830"/>
                        </a:lnSpc>
                      </a:pPr>
                      <a:r>
                        <a:rPr dirty="0" sz="800" spc="110">
                          <a:latin typeface="Times New Roman"/>
                          <a:cs typeface="Times New Roman"/>
                        </a:rPr>
                        <a:t>print(y,z);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96520">
                <a:tc>
                  <a:txBody>
                    <a:bodyPr/>
                    <a:lstStyle/>
                    <a:p>
                      <a:pPr algn="ctr" marL="1905">
                        <a:lnSpc>
                          <a:spcPts val="605"/>
                        </a:lnSpc>
                      </a:pPr>
                      <a:r>
                        <a:rPr dirty="0" sz="800" i="1">
                          <a:latin typeface="Arial"/>
                          <a:cs typeface="Arial"/>
                        </a:rPr>
                        <a:t>P</a:t>
                      </a:r>
                      <a:r>
                        <a:rPr dirty="0" baseline="-13888" sz="900" i="1">
                          <a:latin typeface="Arial"/>
                          <a:cs typeface="Arial"/>
                        </a:rPr>
                        <a:t>3</a:t>
                      </a:r>
                      <a:r>
                        <a:rPr dirty="0" baseline="-13888" sz="900" spc="-127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: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ts val="605"/>
                        </a:lnSpc>
                      </a:pPr>
                      <a:r>
                        <a:rPr dirty="0" sz="800" spc="105">
                          <a:latin typeface="Times New Roman"/>
                          <a:cs typeface="Times New Roman"/>
                        </a:rPr>
                        <a:t>print(x,y);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r" marR="66040">
                        <a:lnSpc>
                          <a:spcPts val="605"/>
                        </a:lnSpc>
                      </a:pPr>
                      <a:r>
                        <a:rPr dirty="0" sz="800" i="1">
                          <a:latin typeface="Arial"/>
                          <a:cs typeface="Arial"/>
                        </a:rPr>
                        <a:t>P</a:t>
                      </a:r>
                      <a:r>
                        <a:rPr dirty="0" baseline="-13888" sz="900" i="1">
                          <a:latin typeface="Arial"/>
                          <a:cs typeface="Arial"/>
                        </a:rPr>
                        <a:t>3</a:t>
                      </a:r>
                      <a:r>
                        <a:rPr dirty="0" baseline="-13888" sz="900" spc="-127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: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ts val="605"/>
                        </a:lnSpc>
                      </a:pPr>
                      <a:r>
                        <a:rPr dirty="0" sz="800" spc="105">
                          <a:latin typeface="Times New Roman"/>
                          <a:cs typeface="Times New Roman"/>
                        </a:rPr>
                        <a:t>print(x,y);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605"/>
                        </a:lnSpc>
                      </a:pPr>
                      <a:r>
                        <a:rPr dirty="0" sz="800" spc="10" i="1">
                          <a:latin typeface="Arial"/>
                          <a:cs typeface="Arial"/>
                        </a:rPr>
                        <a:t>P</a:t>
                      </a:r>
                      <a:r>
                        <a:rPr dirty="0" baseline="-13888" sz="900" spc="15" i="1">
                          <a:latin typeface="Arial"/>
                          <a:cs typeface="Arial"/>
                        </a:rPr>
                        <a:t>1</a:t>
                      </a:r>
                      <a:r>
                        <a:rPr dirty="0" sz="800" spc="10">
                          <a:latin typeface="Arial"/>
                          <a:cs typeface="Arial"/>
                        </a:rPr>
                        <a:t>: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ts val="605"/>
                        </a:lnSpc>
                      </a:pPr>
                      <a:r>
                        <a:rPr dirty="0" sz="800" spc="110">
                          <a:latin typeface="Times New Roman"/>
                          <a:cs typeface="Times New Roman"/>
                        </a:rPr>
                        <a:t>print(y,z);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ts val="605"/>
                        </a:lnSpc>
                      </a:pPr>
                      <a:r>
                        <a:rPr dirty="0" sz="800" i="1">
                          <a:latin typeface="Arial"/>
                          <a:cs typeface="Arial"/>
                        </a:rPr>
                        <a:t>P</a:t>
                      </a:r>
                      <a:r>
                        <a:rPr dirty="0" baseline="-13888" sz="900" i="1">
                          <a:latin typeface="Arial"/>
                          <a:cs typeface="Arial"/>
                        </a:rPr>
                        <a:t>3</a:t>
                      </a:r>
                      <a:r>
                        <a:rPr dirty="0" baseline="-13888" sz="900" spc="-127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: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ts val="605"/>
                        </a:lnSpc>
                      </a:pPr>
                      <a:r>
                        <a:rPr dirty="0" sz="800" spc="105">
                          <a:latin typeface="Times New Roman"/>
                          <a:cs typeface="Times New Roman"/>
                        </a:rPr>
                        <a:t>print(x,y);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  <p:graphicFrame>
        <p:nvGraphicFramePr>
          <p:cNvPr id="11" name="object 11"/>
          <p:cNvGraphicFramePr>
            <a:graphicFrameLocks noGrp="1"/>
          </p:cNvGraphicFramePr>
          <p:nvPr/>
        </p:nvGraphicFramePr>
        <p:xfrm>
          <a:off x="404164" y="2972187"/>
          <a:ext cx="4222115" cy="2444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33780"/>
                <a:gridCol w="1079500"/>
                <a:gridCol w="1079500"/>
                <a:gridCol w="1027430"/>
              </a:tblGrid>
              <a:tr h="119380">
                <a:tc>
                  <a:txBody>
                    <a:bodyPr/>
                    <a:lstStyle/>
                    <a:p>
                      <a:pPr marL="31750">
                        <a:lnSpc>
                          <a:spcPts val="844"/>
                        </a:lnSpc>
                      </a:pPr>
                      <a:r>
                        <a:rPr dirty="0" sz="800" i="1">
                          <a:latin typeface="Arial"/>
                          <a:cs typeface="Arial"/>
                        </a:rPr>
                        <a:t>Prints:</a:t>
                      </a:r>
                      <a:r>
                        <a:rPr dirty="0" sz="800" spc="125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10">
                          <a:latin typeface="Times New Roman"/>
                          <a:cs typeface="Times New Roman"/>
                        </a:rPr>
                        <a:t>001011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ts val="844"/>
                        </a:lnSpc>
                      </a:pPr>
                      <a:r>
                        <a:rPr dirty="0" sz="800" i="1">
                          <a:latin typeface="Arial"/>
                          <a:cs typeface="Arial"/>
                        </a:rPr>
                        <a:t>Prints:</a:t>
                      </a:r>
                      <a:r>
                        <a:rPr dirty="0" sz="800" spc="125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10">
                          <a:latin typeface="Times New Roman"/>
                          <a:cs typeface="Times New Roman"/>
                        </a:rPr>
                        <a:t>101011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ts val="844"/>
                        </a:lnSpc>
                      </a:pPr>
                      <a:r>
                        <a:rPr dirty="0" sz="800" i="1">
                          <a:latin typeface="Arial"/>
                          <a:cs typeface="Arial"/>
                        </a:rPr>
                        <a:t>Prints:</a:t>
                      </a:r>
                      <a:r>
                        <a:rPr dirty="0" sz="800" spc="125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10">
                          <a:latin typeface="Times New Roman"/>
                          <a:cs typeface="Times New Roman"/>
                        </a:rPr>
                        <a:t>010111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ts val="844"/>
                        </a:lnSpc>
                      </a:pPr>
                      <a:r>
                        <a:rPr dirty="0" sz="800" i="1">
                          <a:latin typeface="Arial"/>
                          <a:cs typeface="Arial"/>
                        </a:rPr>
                        <a:t>Prints:</a:t>
                      </a:r>
                      <a:r>
                        <a:rPr dirty="0" sz="800" spc="125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10">
                          <a:latin typeface="Times New Roman"/>
                          <a:cs typeface="Times New Roman"/>
                        </a:rPr>
                        <a:t>111111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  <a:tr h="125095">
                <a:tc>
                  <a:txBody>
                    <a:bodyPr/>
                    <a:lstStyle/>
                    <a:p>
                      <a:pPr marL="31750">
                        <a:lnSpc>
                          <a:spcPts val="875"/>
                        </a:lnSpc>
                      </a:pPr>
                      <a:r>
                        <a:rPr dirty="0" sz="800" i="1">
                          <a:latin typeface="Arial"/>
                          <a:cs typeface="Arial"/>
                        </a:rPr>
                        <a:t>Signature:</a:t>
                      </a:r>
                      <a:r>
                        <a:rPr dirty="0" sz="800" spc="50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i="1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800" spc="-95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i="1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800" spc="-5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85" i="1">
                          <a:latin typeface="Arial"/>
                          <a:cs typeface="Arial"/>
                        </a:rPr>
                        <a:t>1</a:t>
                      </a:r>
                      <a:r>
                        <a:rPr dirty="0" sz="800" i="1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800" spc="-5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85" i="1">
                          <a:latin typeface="Arial"/>
                          <a:cs typeface="Arial"/>
                        </a:rPr>
                        <a:t>1</a:t>
                      </a:r>
                      <a:r>
                        <a:rPr dirty="0" sz="800" i="1">
                          <a:latin typeface="Arial"/>
                          <a:cs typeface="Arial"/>
                        </a:rPr>
                        <a:t>1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ts val="875"/>
                        </a:lnSpc>
                      </a:pPr>
                      <a:r>
                        <a:rPr dirty="0" sz="800" spc="-5" i="1">
                          <a:latin typeface="Arial"/>
                          <a:cs typeface="Arial"/>
                        </a:rPr>
                        <a:t>Signature:</a:t>
                      </a:r>
                      <a:r>
                        <a:rPr dirty="0" sz="800" spc="30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40" i="1">
                          <a:latin typeface="Arial"/>
                          <a:cs typeface="Arial"/>
                        </a:rPr>
                        <a:t>10</a:t>
                      </a:r>
                      <a:r>
                        <a:rPr dirty="0" sz="800" spc="-20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40" i="1">
                          <a:latin typeface="Arial"/>
                          <a:cs typeface="Arial"/>
                        </a:rPr>
                        <a:t>10</a:t>
                      </a:r>
                      <a:r>
                        <a:rPr dirty="0" sz="800" spc="-15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40" i="1">
                          <a:latin typeface="Arial"/>
                          <a:cs typeface="Arial"/>
                        </a:rPr>
                        <a:t>11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ts val="875"/>
                        </a:lnSpc>
                      </a:pPr>
                      <a:r>
                        <a:rPr dirty="0" sz="800" i="1">
                          <a:latin typeface="Arial"/>
                          <a:cs typeface="Arial"/>
                        </a:rPr>
                        <a:t>Signature:</a:t>
                      </a:r>
                      <a:r>
                        <a:rPr dirty="0" sz="800" spc="50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85" i="1">
                          <a:latin typeface="Arial"/>
                          <a:cs typeface="Arial"/>
                        </a:rPr>
                        <a:t>1</a:t>
                      </a:r>
                      <a:r>
                        <a:rPr dirty="0" sz="800" i="1">
                          <a:latin typeface="Arial"/>
                          <a:cs typeface="Arial"/>
                        </a:rPr>
                        <a:t>1</a:t>
                      </a:r>
                      <a:r>
                        <a:rPr dirty="0" sz="800" spc="-50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i="1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800" spc="-95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i="1">
                          <a:latin typeface="Arial"/>
                          <a:cs typeface="Arial"/>
                        </a:rPr>
                        <a:t>1</a:t>
                      </a:r>
                      <a:r>
                        <a:rPr dirty="0" sz="800" spc="-50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i="1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800" spc="-95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i="1">
                          <a:latin typeface="Arial"/>
                          <a:cs typeface="Arial"/>
                        </a:rPr>
                        <a:t>1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ts val="875"/>
                        </a:lnSpc>
                      </a:pPr>
                      <a:r>
                        <a:rPr dirty="0" sz="800" i="1">
                          <a:latin typeface="Arial"/>
                          <a:cs typeface="Arial"/>
                        </a:rPr>
                        <a:t>Signature:</a:t>
                      </a:r>
                      <a:r>
                        <a:rPr dirty="0" sz="800" spc="50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85" i="1">
                          <a:latin typeface="Arial"/>
                          <a:cs typeface="Arial"/>
                        </a:rPr>
                        <a:t>1</a:t>
                      </a:r>
                      <a:r>
                        <a:rPr dirty="0" sz="800" i="1">
                          <a:latin typeface="Arial"/>
                          <a:cs typeface="Arial"/>
                        </a:rPr>
                        <a:t>1</a:t>
                      </a:r>
                      <a:r>
                        <a:rPr dirty="0" sz="800" spc="-50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85" i="1">
                          <a:latin typeface="Arial"/>
                          <a:cs typeface="Arial"/>
                        </a:rPr>
                        <a:t>1</a:t>
                      </a:r>
                      <a:r>
                        <a:rPr dirty="0" sz="800" i="1">
                          <a:latin typeface="Arial"/>
                          <a:cs typeface="Arial"/>
                        </a:rPr>
                        <a:t>1</a:t>
                      </a:r>
                      <a:r>
                        <a:rPr dirty="0" sz="800" spc="-45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85" i="1">
                          <a:latin typeface="Arial"/>
                          <a:cs typeface="Arial"/>
                        </a:rPr>
                        <a:t>1</a:t>
                      </a:r>
                      <a:r>
                        <a:rPr dirty="0" sz="800" i="1">
                          <a:latin typeface="Arial"/>
                          <a:cs typeface="Arial"/>
                        </a:rPr>
                        <a:t>1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</a:tbl>
          </a:graphicData>
        </a:graphic>
      </p:graphicFrame>
    </p:spTree>
  </p:cSld>
  <p:clrMapOvr>
    <a:masterClrMapping/>
  </p:clrMapOvr>
  <p:transition spd="fast">
    <p:fade thruBlk="0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713" y="716"/>
            <a:ext cx="210883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Consistency</a:t>
            </a:r>
            <a:r>
              <a:rPr dirty="0" sz="600" spc="1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and</a:t>
            </a:r>
            <a:r>
              <a:rPr dirty="0" sz="600" spc="1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replication:</a:t>
            </a:r>
            <a:r>
              <a:rPr dirty="0" sz="600" spc="17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Data-centric</a:t>
            </a:r>
            <a:r>
              <a:rPr dirty="0" sz="600" spc="1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consistency</a:t>
            </a:r>
            <a:r>
              <a:rPr dirty="0" sz="600" spc="1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models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397354" y="716"/>
            <a:ext cx="114427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Consistent ordering</a:t>
            </a:r>
            <a:r>
              <a:rPr dirty="0" sz="60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of operations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1753235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How</a:t>
            </a:r>
            <a:r>
              <a:rPr dirty="0" sz="14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tricky</a:t>
            </a:r>
            <a:r>
              <a:rPr dirty="0" sz="14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can</a:t>
            </a:r>
            <a:r>
              <a:rPr dirty="0" sz="14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5">
                <a:solidFill>
                  <a:srgbClr val="3333B2"/>
                </a:solidFill>
                <a:latin typeface="Arial"/>
                <a:cs typeface="Arial"/>
              </a:rPr>
              <a:t>it</a:t>
            </a:r>
            <a:r>
              <a:rPr dirty="0" sz="14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get?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47294" y="621624"/>
            <a:ext cx="1240790" cy="35115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1430"/>
              </a:lnSpc>
              <a:spcBef>
                <a:spcPts val="9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Seemingly</a:t>
            </a:r>
            <a:r>
              <a:rPr dirty="0" sz="1200" spc="-4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5">
                <a:solidFill>
                  <a:srgbClr val="3333B2"/>
                </a:solidFill>
                <a:latin typeface="Arial"/>
                <a:cs typeface="Arial"/>
              </a:rPr>
              <a:t>okay</a:t>
            </a:r>
            <a:endParaRPr sz="1200">
              <a:latin typeface="Arial"/>
              <a:cs typeface="Arial"/>
            </a:endParaRPr>
          </a:p>
          <a:p>
            <a:pPr algn="r" marR="5080">
              <a:lnSpc>
                <a:spcPts val="1130"/>
              </a:lnSpc>
            </a:pPr>
            <a:r>
              <a:rPr dirty="0" sz="950" spc="5">
                <a:solidFill>
                  <a:srgbClr val="231F20"/>
                </a:solidFill>
                <a:latin typeface="Arial"/>
                <a:cs typeface="Arial"/>
              </a:rPr>
              <a:t>P1:</a:t>
            </a:r>
            <a:endParaRPr sz="9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792872" y="801740"/>
            <a:ext cx="323850" cy="17208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950" spc="5">
                <a:solidFill>
                  <a:srgbClr val="231F20"/>
                </a:solidFill>
                <a:latin typeface="Arial"/>
                <a:cs typeface="Arial"/>
              </a:rPr>
              <a:t>R</a:t>
            </a:r>
            <a:r>
              <a:rPr dirty="0" sz="950" spc="-5">
                <a:solidFill>
                  <a:srgbClr val="231F20"/>
                </a:solidFill>
                <a:latin typeface="Arial"/>
                <a:cs typeface="Arial"/>
              </a:rPr>
              <a:t>(</a:t>
            </a:r>
            <a:r>
              <a:rPr dirty="0" sz="950">
                <a:solidFill>
                  <a:srgbClr val="231F20"/>
                </a:solidFill>
                <a:latin typeface="Arial"/>
                <a:cs typeface="Arial"/>
              </a:rPr>
              <a:t>x)</a:t>
            </a:r>
            <a:r>
              <a:rPr dirty="0" sz="950" spc="5">
                <a:solidFill>
                  <a:srgbClr val="231F20"/>
                </a:solidFill>
                <a:latin typeface="Arial"/>
                <a:cs typeface="Arial"/>
              </a:rPr>
              <a:t>a</a:t>
            </a:r>
            <a:endParaRPr sz="95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792871" y="974535"/>
            <a:ext cx="323850" cy="17208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950" spc="5">
                <a:solidFill>
                  <a:srgbClr val="231F20"/>
                </a:solidFill>
                <a:latin typeface="Arial"/>
                <a:cs typeface="Arial"/>
              </a:rPr>
              <a:t>R</a:t>
            </a:r>
            <a:r>
              <a:rPr dirty="0" sz="950">
                <a:solidFill>
                  <a:srgbClr val="231F20"/>
                </a:solidFill>
                <a:latin typeface="Arial"/>
                <a:cs typeface="Arial"/>
              </a:rPr>
              <a:t>(</a:t>
            </a:r>
            <a:r>
              <a:rPr dirty="0" sz="950">
                <a:solidFill>
                  <a:srgbClr val="231F20"/>
                </a:solidFill>
                <a:latin typeface="Arial"/>
                <a:cs typeface="Arial"/>
              </a:rPr>
              <a:t>y</a:t>
            </a:r>
            <a:r>
              <a:rPr dirty="0" sz="950">
                <a:solidFill>
                  <a:srgbClr val="231F20"/>
                </a:solidFill>
                <a:latin typeface="Arial"/>
                <a:cs typeface="Arial"/>
              </a:rPr>
              <a:t>)</a:t>
            </a:r>
            <a:r>
              <a:rPr dirty="0" sz="950" spc="5">
                <a:solidFill>
                  <a:srgbClr val="231F20"/>
                </a:solidFill>
                <a:latin typeface="Arial"/>
                <a:cs typeface="Arial"/>
              </a:rPr>
              <a:t>b</a:t>
            </a:r>
            <a:endParaRPr sz="95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721047" y="802371"/>
            <a:ext cx="350520" cy="17208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950" spc="5">
                <a:solidFill>
                  <a:srgbClr val="231F20"/>
                </a:solidFill>
                <a:latin typeface="Arial"/>
                <a:cs typeface="Arial"/>
              </a:rPr>
              <a:t>W(x)a</a:t>
            </a:r>
            <a:endParaRPr sz="95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807437" y="974535"/>
            <a:ext cx="350520" cy="17208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950" spc="5">
                <a:solidFill>
                  <a:srgbClr val="231F20"/>
                </a:solidFill>
                <a:latin typeface="Arial"/>
                <a:cs typeface="Arial"/>
              </a:rPr>
              <a:t>W</a:t>
            </a:r>
            <a:r>
              <a:rPr dirty="0" sz="950" spc="-5">
                <a:solidFill>
                  <a:srgbClr val="231F20"/>
                </a:solidFill>
                <a:latin typeface="Arial"/>
                <a:cs typeface="Arial"/>
              </a:rPr>
              <a:t>(</a:t>
            </a:r>
            <a:r>
              <a:rPr dirty="0" sz="950">
                <a:solidFill>
                  <a:srgbClr val="231F20"/>
                </a:solidFill>
                <a:latin typeface="Arial"/>
                <a:cs typeface="Arial"/>
              </a:rPr>
              <a:t>y)</a:t>
            </a:r>
            <a:r>
              <a:rPr dirty="0" sz="950" spc="5">
                <a:solidFill>
                  <a:srgbClr val="231F20"/>
                </a:solidFill>
                <a:latin typeface="Arial"/>
                <a:cs typeface="Arial"/>
              </a:rPr>
              <a:t>b</a:t>
            </a:r>
            <a:endParaRPr sz="95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282647" y="801740"/>
            <a:ext cx="350520" cy="17208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950" spc="5">
                <a:solidFill>
                  <a:srgbClr val="231F20"/>
                </a:solidFill>
                <a:latin typeface="Arial"/>
                <a:cs typeface="Arial"/>
              </a:rPr>
              <a:t>W(y)a</a:t>
            </a:r>
            <a:endParaRPr sz="95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232705" y="974535"/>
            <a:ext cx="350520" cy="17208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950" spc="5">
                <a:solidFill>
                  <a:srgbClr val="231F20"/>
                </a:solidFill>
                <a:latin typeface="Arial"/>
                <a:cs typeface="Arial"/>
              </a:rPr>
              <a:t>W</a:t>
            </a:r>
            <a:r>
              <a:rPr dirty="0" sz="950" spc="-5">
                <a:solidFill>
                  <a:srgbClr val="231F20"/>
                </a:solidFill>
                <a:latin typeface="Arial"/>
                <a:cs typeface="Arial"/>
              </a:rPr>
              <a:t>(</a:t>
            </a:r>
            <a:r>
              <a:rPr dirty="0" sz="950">
                <a:solidFill>
                  <a:srgbClr val="231F20"/>
                </a:solidFill>
                <a:latin typeface="Arial"/>
                <a:cs typeface="Arial"/>
              </a:rPr>
              <a:t>x)</a:t>
            </a:r>
            <a:r>
              <a:rPr dirty="0" sz="950" spc="5">
                <a:solidFill>
                  <a:srgbClr val="231F20"/>
                </a:solidFill>
                <a:latin typeface="Arial"/>
                <a:cs typeface="Arial"/>
              </a:rPr>
              <a:t>b</a:t>
            </a:r>
            <a:endParaRPr sz="95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379464" y="973452"/>
            <a:ext cx="208915" cy="17208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950" spc="5">
                <a:solidFill>
                  <a:srgbClr val="231F20"/>
                </a:solidFill>
                <a:latin typeface="Arial"/>
                <a:cs typeface="Arial"/>
              </a:rPr>
              <a:t>P2:</a:t>
            </a:r>
            <a:endParaRPr sz="95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389614" y="977820"/>
            <a:ext cx="1814830" cy="0"/>
          </a:xfrm>
          <a:custGeom>
            <a:avLst/>
            <a:gdLst/>
            <a:ahLst/>
            <a:cxnLst/>
            <a:rect l="l" t="t" r="r" b="b"/>
            <a:pathLst>
              <a:path w="1814830" h="0">
                <a:moveTo>
                  <a:pt x="0" y="0"/>
                </a:moveTo>
                <a:lnTo>
                  <a:pt x="1814392" y="0"/>
                </a:lnTo>
              </a:path>
            </a:pathLst>
          </a:custGeom>
          <a:ln w="864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66713" y="3331252"/>
            <a:ext cx="802005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Sequential</a:t>
            </a:r>
            <a:r>
              <a:rPr dirty="0" sz="600" spc="-20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consistency</a:t>
            </a:r>
            <a:endParaRPr sz="6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283748" y="3331252"/>
            <a:ext cx="25781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10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37</a:t>
            </a:r>
            <a:endParaRPr sz="6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713" y="716"/>
            <a:ext cx="210883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Consistency</a:t>
            </a:r>
            <a:r>
              <a:rPr dirty="0" sz="600" spc="1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and</a:t>
            </a:r>
            <a:r>
              <a:rPr dirty="0" sz="600" spc="1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replication:</a:t>
            </a:r>
            <a:r>
              <a:rPr dirty="0" sz="600" spc="17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Data-centric</a:t>
            </a:r>
            <a:r>
              <a:rPr dirty="0" sz="600" spc="1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consistency</a:t>
            </a:r>
            <a:r>
              <a:rPr dirty="0" sz="600" spc="1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models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397354" y="716"/>
            <a:ext cx="114427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Consistent ordering</a:t>
            </a:r>
            <a:r>
              <a:rPr dirty="0" sz="60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of operations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1753235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How</a:t>
            </a:r>
            <a:r>
              <a:rPr dirty="0" sz="14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tricky</a:t>
            </a:r>
            <a:r>
              <a:rPr dirty="0" sz="14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can</a:t>
            </a:r>
            <a:r>
              <a:rPr dirty="0" sz="14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5">
                <a:solidFill>
                  <a:srgbClr val="3333B2"/>
                </a:solidFill>
                <a:latin typeface="Arial"/>
                <a:cs typeface="Arial"/>
              </a:rPr>
              <a:t>it</a:t>
            </a:r>
            <a:r>
              <a:rPr dirty="0" sz="14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get?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47294" y="621624"/>
            <a:ext cx="1240790" cy="35115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1430"/>
              </a:lnSpc>
              <a:spcBef>
                <a:spcPts val="9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Seemingly</a:t>
            </a:r>
            <a:r>
              <a:rPr dirty="0" sz="1200" spc="-4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5">
                <a:solidFill>
                  <a:srgbClr val="3333B2"/>
                </a:solidFill>
                <a:latin typeface="Arial"/>
                <a:cs typeface="Arial"/>
              </a:rPr>
              <a:t>okay</a:t>
            </a:r>
            <a:endParaRPr sz="1200">
              <a:latin typeface="Arial"/>
              <a:cs typeface="Arial"/>
            </a:endParaRPr>
          </a:p>
          <a:p>
            <a:pPr algn="r" marR="5080">
              <a:lnSpc>
                <a:spcPts val="1130"/>
              </a:lnSpc>
            </a:pPr>
            <a:r>
              <a:rPr dirty="0" sz="950" spc="5">
                <a:solidFill>
                  <a:srgbClr val="231F20"/>
                </a:solidFill>
                <a:latin typeface="Arial"/>
                <a:cs typeface="Arial"/>
              </a:rPr>
              <a:t>P1:</a:t>
            </a:r>
            <a:endParaRPr sz="9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792872" y="801740"/>
            <a:ext cx="323850" cy="17208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950" spc="5">
                <a:solidFill>
                  <a:srgbClr val="231F20"/>
                </a:solidFill>
                <a:latin typeface="Arial"/>
                <a:cs typeface="Arial"/>
              </a:rPr>
              <a:t>R</a:t>
            </a:r>
            <a:r>
              <a:rPr dirty="0" sz="950" spc="-5">
                <a:solidFill>
                  <a:srgbClr val="231F20"/>
                </a:solidFill>
                <a:latin typeface="Arial"/>
                <a:cs typeface="Arial"/>
              </a:rPr>
              <a:t>(</a:t>
            </a:r>
            <a:r>
              <a:rPr dirty="0" sz="950">
                <a:solidFill>
                  <a:srgbClr val="231F20"/>
                </a:solidFill>
                <a:latin typeface="Arial"/>
                <a:cs typeface="Arial"/>
              </a:rPr>
              <a:t>x)</a:t>
            </a:r>
            <a:r>
              <a:rPr dirty="0" sz="950" spc="5">
                <a:solidFill>
                  <a:srgbClr val="231F20"/>
                </a:solidFill>
                <a:latin typeface="Arial"/>
                <a:cs typeface="Arial"/>
              </a:rPr>
              <a:t>a</a:t>
            </a:r>
            <a:endParaRPr sz="95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792871" y="974535"/>
            <a:ext cx="323850" cy="17208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950" spc="5">
                <a:solidFill>
                  <a:srgbClr val="231F20"/>
                </a:solidFill>
                <a:latin typeface="Arial"/>
                <a:cs typeface="Arial"/>
              </a:rPr>
              <a:t>R</a:t>
            </a:r>
            <a:r>
              <a:rPr dirty="0" sz="950">
                <a:solidFill>
                  <a:srgbClr val="231F20"/>
                </a:solidFill>
                <a:latin typeface="Arial"/>
                <a:cs typeface="Arial"/>
              </a:rPr>
              <a:t>(</a:t>
            </a:r>
            <a:r>
              <a:rPr dirty="0" sz="950">
                <a:solidFill>
                  <a:srgbClr val="231F20"/>
                </a:solidFill>
                <a:latin typeface="Arial"/>
                <a:cs typeface="Arial"/>
              </a:rPr>
              <a:t>y</a:t>
            </a:r>
            <a:r>
              <a:rPr dirty="0" sz="950">
                <a:solidFill>
                  <a:srgbClr val="231F20"/>
                </a:solidFill>
                <a:latin typeface="Arial"/>
                <a:cs typeface="Arial"/>
              </a:rPr>
              <a:t>)</a:t>
            </a:r>
            <a:r>
              <a:rPr dirty="0" sz="950" spc="5">
                <a:solidFill>
                  <a:srgbClr val="231F20"/>
                </a:solidFill>
                <a:latin typeface="Arial"/>
                <a:cs typeface="Arial"/>
              </a:rPr>
              <a:t>b</a:t>
            </a:r>
            <a:endParaRPr sz="95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721047" y="802371"/>
            <a:ext cx="350520" cy="17208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950" spc="5">
                <a:solidFill>
                  <a:srgbClr val="231F20"/>
                </a:solidFill>
                <a:latin typeface="Arial"/>
                <a:cs typeface="Arial"/>
              </a:rPr>
              <a:t>W(x)a</a:t>
            </a:r>
            <a:endParaRPr sz="95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807437" y="974535"/>
            <a:ext cx="350520" cy="17208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950" spc="5">
                <a:solidFill>
                  <a:srgbClr val="231F20"/>
                </a:solidFill>
                <a:latin typeface="Arial"/>
                <a:cs typeface="Arial"/>
              </a:rPr>
              <a:t>W</a:t>
            </a:r>
            <a:r>
              <a:rPr dirty="0" sz="950" spc="-5">
                <a:solidFill>
                  <a:srgbClr val="231F20"/>
                </a:solidFill>
                <a:latin typeface="Arial"/>
                <a:cs typeface="Arial"/>
              </a:rPr>
              <a:t>(</a:t>
            </a:r>
            <a:r>
              <a:rPr dirty="0" sz="950">
                <a:solidFill>
                  <a:srgbClr val="231F20"/>
                </a:solidFill>
                <a:latin typeface="Arial"/>
                <a:cs typeface="Arial"/>
              </a:rPr>
              <a:t>y)</a:t>
            </a:r>
            <a:r>
              <a:rPr dirty="0" sz="950" spc="5">
                <a:solidFill>
                  <a:srgbClr val="231F20"/>
                </a:solidFill>
                <a:latin typeface="Arial"/>
                <a:cs typeface="Arial"/>
              </a:rPr>
              <a:t>b</a:t>
            </a:r>
            <a:endParaRPr sz="95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282647" y="801740"/>
            <a:ext cx="350520" cy="17208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950" spc="5">
                <a:solidFill>
                  <a:srgbClr val="231F20"/>
                </a:solidFill>
                <a:latin typeface="Arial"/>
                <a:cs typeface="Arial"/>
              </a:rPr>
              <a:t>W(y)a</a:t>
            </a:r>
            <a:endParaRPr sz="95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232705" y="974535"/>
            <a:ext cx="350520" cy="17208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950" spc="5">
                <a:solidFill>
                  <a:srgbClr val="231F20"/>
                </a:solidFill>
                <a:latin typeface="Arial"/>
                <a:cs typeface="Arial"/>
              </a:rPr>
              <a:t>W</a:t>
            </a:r>
            <a:r>
              <a:rPr dirty="0" sz="950" spc="-5">
                <a:solidFill>
                  <a:srgbClr val="231F20"/>
                </a:solidFill>
                <a:latin typeface="Arial"/>
                <a:cs typeface="Arial"/>
              </a:rPr>
              <a:t>(</a:t>
            </a:r>
            <a:r>
              <a:rPr dirty="0" sz="950">
                <a:solidFill>
                  <a:srgbClr val="231F20"/>
                </a:solidFill>
                <a:latin typeface="Arial"/>
                <a:cs typeface="Arial"/>
              </a:rPr>
              <a:t>x)</a:t>
            </a:r>
            <a:r>
              <a:rPr dirty="0" sz="950" spc="5">
                <a:solidFill>
                  <a:srgbClr val="231F20"/>
                </a:solidFill>
                <a:latin typeface="Arial"/>
                <a:cs typeface="Arial"/>
              </a:rPr>
              <a:t>b</a:t>
            </a:r>
            <a:endParaRPr sz="95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379464" y="973452"/>
            <a:ext cx="208915" cy="17208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950" spc="5">
                <a:solidFill>
                  <a:srgbClr val="231F20"/>
                </a:solidFill>
                <a:latin typeface="Arial"/>
                <a:cs typeface="Arial"/>
              </a:rPr>
              <a:t>P2:</a:t>
            </a:r>
            <a:endParaRPr sz="95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389614" y="977820"/>
            <a:ext cx="1814830" cy="0"/>
          </a:xfrm>
          <a:custGeom>
            <a:avLst/>
            <a:gdLst/>
            <a:ahLst/>
            <a:cxnLst/>
            <a:rect l="l" t="t" r="r" b="b"/>
            <a:pathLst>
              <a:path w="1814830" h="0">
                <a:moveTo>
                  <a:pt x="0" y="0"/>
                </a:moveTo>
                <a:lnTo>
                  <a:pt x="1814392" y="0"/>
                </a:lnTo>
              </a:path>
            </a:pathLst>
          </a:custGeom>
          <a:ln w="864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347294" y="1249906"/>
            <a:ext cx="91186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But</a:t>
            </a:r>
            <a:r>
              <a:rPr dirty="0" sz="1200" spc="-3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not</a:t>
            </a:r>
            <a:r>
              <a:rPr dirty="0" sz="1200" spc="-3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really</a:t>
            </a:r>
            <a:endParaRPr sz="12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6713" y="3331252"/>
            <a:ext cx="802005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Sequential</a:t>
            </a:r>
            <a:r>
              <a:rPr dirty="0" sz="600" spc="-20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consistency</a:t>
            </a:r>
            <a:endParaRPr sz="6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283748" y="3331252"/>
            <a:ext cx="25781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10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37</a:t>
            </a:r>
            <a:endParaRPr sz="600">
              <a:latin typeface="Arial"/>
              <a:cs typeface="Arial"/>
            </a:endParaRPr>
          </a:p>
        </p:txBody>
      </p:sp>
      <p:graphicFrame>
        <p:nvGraphicFramePr>
          <p:cNvPr id="15" name="object 15"/>
          <p:cNvGraphicFramePr>
            <a:graphicFrameLocks noGrp="1"/>
          </p:cNvGraphicFramePr>
          <p:nvPr/>
        </p:nvGraphicFramePr>
        <p:xfrm>
          <a:off x="806437" y="1569567"/>
          <a:ext cx="2997835" cy="12985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44370"/>
                <a:gridCol w="520065"/>
                <a:gridCol w="526414"/>
              </a:tblGrid>
              <a:tr h="193675">
                <a:tc>
                  <a:txBody>
                    <a:bodyPr/>
                    <a:lstStyle/>
                    <a:p>
                      <a:pPr marL="28765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1000" spc="-5" b="1">
                          <a:latin typeface="Arial"/>
                          <a:cs typeface="Arial"/>
                        </a:rPr>
                        <a:t>Ordering</a:t>
                      </a:r>
                      <a:r>
                        <a:rPr dirty="0" sz="1000" spc="-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 b="1">
                          <a:latin typeface="Arial"/>
                          <a:cs typeface="Arial"/>
                        </a:rPr>
                        <a:t>of</a:t>
                      </a:r>
                      <a:r>
                        <a:rPr dirty="0" sz="1000" spc="-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 b="1">
                          <a:latin typeface="Arial"/>
                          <a:cs typeface="Arial"/>
                        </a:rPr>
                        <a:t>operations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32893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1000" spc="-5" b="1">
                          <a:latin typeface="Arial"/>
                          <a:cs typeface="Arial"/>
                        </a:rPr>
                        <a:t>Result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104900">
                <a:tc>
                  <a:txBody>
                    <a:bodyPr/>
                    <a:lstStyle/>
                    <a:p>
                      <a:pPr marL="82550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900" i="1">
                          <a:latin typeface="Arial"/>
                          <a:cs typeface="Arial"/>
                        </a:rPr>
                        <a:t>W</a:t>
                      </a:r>
                      <a:r>
                        <a:rPr dirty="0" baseline="-15873" sz="1050" spc="67" i="1">
                          <a:latin typeface="Arial"/>
                          <a:cs typeface="Arial"/>
                        </a:rPr>
                        <a:t>1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(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x</a:t>
                      </a:r>
                      <a:r>
                        <a:rPr dirty="0" sz="900" spc="-170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)</a:t>
                      </a:r>
                      <a:r>
                        <a:rPr dirty="0" sz="900" spc="35" i="1"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;</a:t>
                      </a:r>
                      <a:r>
                        <a:rPr dirty="0" sz="1000" spc="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W</a:t>
                      </a:r>
                      <a:r>
                        <a:rPr dirty="0" baseline="-15873" sz="1050" spc="67" i="1">
                          <a:latin typeface="Arial"/>
                          <a:cs typeface="Arial"/>
                        </a:rPr>
                        <a:t>1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(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y</a:t>
                      </a:r>
                      <a:r>
                        <a:rPr dirty="0" sz="900" spc="-165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)</a:t>
                      </a:r>
                      <a:r>
                        <a:rPr dirty="0" sz="900" spc="35" i="1"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;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W</a:t>
                      </a:r>
                      <a:r>
                        <a:rPr dirty="0" baseline="-15873" sz="1050" i="1">
                          <a:latin typeface="Arial"/>
                          <a:cs typeface="Arial"/>
                        </a:rPr>
                        <a:t>2</a:t>
                      </a:r>
                      <a:r>
                        <a:rPr dirty="0" baseline="-15873" sz="1050" spc="-157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(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y</a:t>
                      </a:r>
                      <a:r>
                        <a:rPr dirty="0" sz="900" spc="-165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)</a:t>
                      </a:r>
                      <a:r>
                        <a:rPr dirty="0" sz="900" spc="25" i="1">
                          <a:latin typeface="Arial"/>
                          <a:cs typeface="Arial"/>
                        </a:rPr>
                        <a:t>b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;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W</a:t>
                      </a:r>
                      <a:r>
                        <a:rPr dirty="0" baseline="-15873" sz="1050" i="1">
                          <a:latin typeface="Arial"/>
                          <a:cs typeface="Arial"/>
                        </a:rPr>
                        <a:t>2</a:t>
                      </a:r>
                      <a:r>
                        <a:rPr dirty="0" baseline="-15873" sz="1050" spc="-157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(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x</a:t>
                      </a:r>
                      <a:r>
                        <a:rPr dirty="0" sz="900" spc="-170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)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b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marL="8255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dirty="0" sz="900" i="1">
                          <a:latin typeface="Arial"/>
                          <a:cs typeface="Arial"/>
                        </a:rPr>
                        <a:t>W</a:t>
                      </a:r>
                      <a:r>
                        <a:rPr dirty="0" baseline="-15873" sz="1050" spc="67" i="1">
                          <a:latin typeface="Arial"/>
                          <a:cs typeface="Arial"/>
                        </a:rPr>
                        <a:t>1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(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x</a:t>
                      </a:r>
                      <a:r>
                        <a:rPr dirty="0" sz="900" spc="-170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)</a:t>
                      </a:r>
                      <a:r>
                        <a:rPr dirty="0" sz="900" spc="35" i="1"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;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W</a:t>
                      </a:r>
                      <a:r>
                        <a:rPr dirty="0" baseline="-15873" sz="1050" i="1">
                          <a:latin typeface="Arial"/>
                          <a:cs typeface="Arial"/>
                        </a:rPr>
                        <a:t>2</a:t>
                      </a:r>
                      <a:r>
                        <a:rPr dirty="0" baseline="-15873" sz="1050" spc="-157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(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y</a:t>
                      </a:r>
                      <a:r>
                        <a:rPr dirty="0" sz="900" spc="-165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)</a:t>
                      </a:r>
                      <a:r>
                        <a:rPr dirty="0" sz="900" spc="25" i="1">
                          <a:latin typeface="Arial"/>
                          <a:cs typeface="Arial"/>
                        </a:rPr>
                        <a:t>b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;</a:t>
                      </a:r>
                      <a:r>
                        <a:rPr dirty="0" sz="1000" spc="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W</a:t>
                      </a:r>
                      <a:r>
                        <a:rPr dirty="0" baseline="-15873" sz="1050" spc="67" i="1">
                          <a:latin typeface="Arial"/>
                          <a:cs typeface="Arial"/>
                        </a:rPr>
                        <a:t>1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(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y</a:t>
                      </a:r>
                      <a:r>
                        <a:rPr dirty="0" sz="900" spc="-165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)</a:t>
                      </a:r>
                      <a:r>
                        <a:rPr dirty="0" sz="900" spc="35" i="1"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;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W</a:t>
                      </a:r>
                      <a:r>
                        <a:rPr dirty="0" baseline="-15873" sz="1050" i="1">
                          <a:latin typeface="Arial"/>
                          <a:cs typeface="Arial"/>
                        </a:rPr>
                        <a:t>2</a:t>
                      </a:r>
                      <a:r>
                        <a:rPr dirty="0" baseline="-15873" sz="1050" spc="-157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(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x</a:t>
                      </a:r>
                      <a:r>
                        <a:rPr dirty="0" sz="900" spc="-170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)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b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marL="8255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dirty="0" sz="900" i="1">
                          <a:latin typeface="Arial"/>
                          <a:cs typeface="Arial"/>
                        </a:rPr>
                        <a:t>W</a:t>
                      </a:r>
                      <a:r>
                        <a:rPr dirty="0" baseline="-15873" sz="1050" spc="67" i="1">
                          <a:latin typeface="Arial"/>
                          <a:cs typeface="Arial"/>
                        </a:rPr>
                        <a:t>1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(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x</a:t>
                      </a:r>
                      <a:r>
                        <a:rPr dirty="0" sz="900" spc="-170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)</a:t>
                      </a:r>
                      <a:r>
                        <a:rPr dirty="0" sz="900" spc="35" i="1"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;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W</a:t>
                      </a:r>
                      <a:r>
                        <a:rPr dirty="0" baseline="-15873" sz="1050" i="1">
                          <a:latin typeface="Arial"/>
                          <a:cs typeface="Arial"/>
                        </a:rPr>
                        <a:t>2</a:t>
                      </a:r>
                      <a:r>
                        <a:rPr dirty="0" baseline="-15873" sz="1050" spc="-157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(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y</a:t>
                      </a:r>
                      <a:r>
                        <a:rPr dirty="0" sz="900" spc="-165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)</a:t>
                      </a:r>
                      <a:r>
                        <a:rPr dirty="0" sz="900" spc="25" i="1">
                          <a:latin typeface="Arial"/>
                          <a:cs typeface="Arial"/>
                        </a:rPr>
                        <a:t>b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;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W</a:t>
                      </a:r>
                      <a:r>
                        <a:rPr dirty="0" baseline="-15873" sz="1050" i="1">
                          <a:latin typeface="Arial"/>
                          <a:cs typeface="Arial"/>
                        </a:rPr>
                        <a:t>2</a:t>
                      </a:r>
                      <a:r>
                        <a:rPr dirty="0" baseline="-15873" sz="1050" spc="-157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(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x</a:t>
                      </a:r>
                      <a:r>
                        <a:rPr dirty="0" sz="900" spc="-170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)</a:t>
                      </a:r>
                      <a:r>
                        <a:rPr dirty="0" sz="900" spc="25" i="1">
                          <a:latin typeface="Arial"/>
                          <a:cs typeface="Arial"/>
                        </a:rPr>
                        <a:t>b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;</a:t>
                      </a:r>
                      <a:r>
                        <a:rPr dirty="0" sz="1000" spc="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W</a:t>
                      </a:r>
                      <a:r>
                        <a:rPr dirty="0" baseline="-15873" sz="1050" spc="67" i="1">
                          <a:latin typeface="Arial"/>
                          <a:cs typeface="Arial"/>
                        </a:rPr>
                        <a:t>1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(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y</a:t>
                      </a:r>
                      <a:r>
                        <a:rPr dirty="0" sz="900" spc="-165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)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a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marL="7810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dirty="0" sz="900" i="1">
                          <a:latin typeface="Arial"/>
                          <a:cs typeface="Arial"/>
                        </a:rPr>
                        <a:t>W</a:t>
                      </a:r>
                      <a:r>
                        <a:rPr dirty="0" baseline="-15873" sz="1050" i="1">
                          <a:latin typeface="Arial"/>
                          <a:cs typeface="Arial"/>
                        </a:rPr>
                        <a:t>2</a:t>
                      </a:r>
                      <a:r>
                        <a:rPr dirty="0" baseline="-15873" sz="1050" spc="-157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(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y</a:t>
                      </a:r>
                      <a:r>
                        <a:rPr dirty="0" sz="900" spc="-165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)</a:t>
                      </a:r>
                      <a:r>
                        <a:rPr dirty="0" sz="900" spc="25" i="1">
                          <a:latin typeface="Arial"/>
                          <a:cs typeface="Arial"/>
                        </a:rPr>
                        <a:t>b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;</a:t>
                      </a:r>
                      <a:r>
                        <a:rPr dirty="0" sz="1000" spc="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W</a:t>
                      </a:r>
                      <a:r>
                        <a:rPr dirty="0" baseline="-15873" sz="1050" spc="67" i="1">
                          <a:latin typeface="Arial"/>
                          <a:cs typeface="Arial"/>
                        </a:rPr>
                        <a:t>1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(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x</a:t>
                      </a:r>
                      <a:r>
                        <a:rPr dirty="0" sz="900" spc="-170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)</a:t>
                      </a:r>
                      <a:r>
                        <a:rPr dirty="0" sz="900" spc="35" i="1"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;</a:t>
                      </a:r>
                      <a:r>
                        <a:rPr dirty="0" sz="1000" spc="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W</a:t>
                      </a:r>
                      <a:r>
                        <a:rPr dirty="0" baseline="-15873" sz="1050" spc="67" i="1">
                          <a:latin typeface="Arial"/>
                          <a:cs typeface="Arial"/>
                        </a:rPr>
                        <a:t>1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(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y</a:t>
                      </a:r>
                      <a:r>
                        <a:rPr dirty="0" sz="900" spc="-165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)</a:t>
                      </a:r>
                      <a:r>
                        <a:rPr dirty="0" sz="900" spc="35" i="1"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;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W</a:t>
                      </a:r>
                      <a:r>
                        <a:rPr dirty="0" baseline="-15873" sz="1050" i="1">
                          <a:latin typeface="Arial"/>
                          <a:cs typeface="Arial"/>
                        </a:rPr>
                        <a:t>2</a:t>
                      </a:r>
                      <a:r>
                        <a:rPr dirty="0" baseline="-15873" sz="1050" spc="-157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(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x</a:t>
                      </a:r>
                      <a:r>
                        <a:rPr dirty="0" sz="900" spc="-170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)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b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marL="7810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dirty="0" sz="900" i="1">
                          <a:latin typeface="Arial"/>
                          <a:cs typeface="Arial"/>
                        </a:rPr>
                        <a:t>W</a:t>
                      </a:r>
                      <a:r>
                        <a:rPr dirty="0" baseline="-15873" sz="1050" i="1">
                          <a:latin typeface="Arial"/>
                          <a:cs typeface="Arial"/>
                        </a:rPr>
                        <a:t>2</a:t>
                      </a:r>
                      <a:r>
                        <a:rPr dirty="0" baseline="-15873" sz="1050" spc="-157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(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y</a:t>
                      </a:r>
                      <a:r>
                        <a:rPr dirty="0" sz="900" spc="-165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)</a:t>
                      </a:r>
                      <a:r>
                        <a:rPr dirty="0" sz="900" spc="25" i="1">
                          <a:latin typeface="Arial"/>
                          <a:cs typeface="Arial"/>
                        </a:rPr>
                        <a:t>b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;</a:t>
                      </a:r>
                      <a:r>
                        <a:rPr dirty="0" sz="1000" spc="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W</a:t>
                      </a:r>
                      <a:r>
                        <a:rPr dirty="0" baseline="-15873" sz="1050" spc="67" i="1">
                          <a:latin typeface="Arial"/>
                          <a:cs typeface="Arial"/>
                        </a:rPr>
                        <a:t>1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(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x</a:t>
                      </a:r>
                      <a:r>
                        <a:rPr dirty="0" sz="900" spc="-170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)</a:t>
                      </a:r>
                      <a:r>
                        <a:rPr dirty="0" sz="900" spc="35" i="1"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;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W</a:t>
                      </a:r>
                      <a:r>
                        <a:rPr dirty="0" baseline="-15873" sz="1050" i="1">
                          <a:latin typeface="Arial"/>
                          <a:cs typeface="Arial"/>
                        </a:rPr>
                        <a:t>2</a:t>
                      </a:r>
                      <a:r>
                        <a:rPr dirty="0" baseline="-15873" sz="1050" spc="-157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(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x</a:t>
                      </a:r>
                      <a:r>
                        <a:rPr dirty="0" sz="900" spc="-170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)</a:t>
                      </a:r>
                      <a:r>
                        <a:rPr dirty="0" sz="900" spc="25" i="1">
                          <a:latin typeface="Arial"/>
                          <a:cs typeface="Arial"/>
                        </a:rPr>
                        <a:t>b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;</a:t>
                      </a:r>
                      <a:r>
                        <a:rPr dirty="0" sz="1000" spc="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W</a:t>
                      </a:r>
                      <a:r>
                        <a:rPr dirty="0" baseline="-15873" sz="1050" spc="67" i="1">
                          <a:latin typeface="Arial"/>
                          <a:cs typeface="Arial"/>
                        </a:rPr>
                        <a:t>1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(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y</a:t>
                      </a:r>
                      <a:r>
                        <a:rPr dirty="0" sz="900" spc="-165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)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a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marL="7810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dirty="0" sz="900" i="1">
                          <a:latin typeface="Arial"/>
                          <a:cs typeface="Arial"/>
                        </a:rPr>
                        <a:t>W</a:t>
                      </a:r>
                      <a:r>
                        <a:rPr dirty="0" baseline="-15873" sz="1050" i="1">
                          <a:latin typeface="Arial"/>
                          <a:cs typeface="Arial"/>
                        </a:rPr>
                        <a:t>2</a:t>
                      </a:r>
                      <a:r>
                        <a:rPr dirty="0" baseline="-15873" sz="1050" spc="-157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(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y</a:t>
                      </a:r>
                      <a:r>
                        <a:rPr dirty="0" sz="900" spc="-165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)</a:t>
                      </a:r>
                      <a:r>
                        <a:rPr dirty="0" sz="900" spc="25" i="1">
                          <a:latin typeface="Arial"/>
                          <a:cs typeface="Arial"/>
                        </a:rPr>
                        <a:t>b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;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W</a:t>
                      </a:r>
                      <a:r>
                        <a:rPr dirty="0" baseline="-15873" sz="1050" i="1">
                          <a:latin typeface="Arial"/>
                          <a:cs typeface="Arial"/>
                        </a:rPr>
                        <a:t>2</a:t>
                      </a:r>
                      <a:r>
                        <a:rPr dirty="0" baseline="-15873" sz="1050" spc="-157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(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x</a:t>
                      </a:r>
                      <a:r>
                        <a:rPr dirty="0" sz="900" spc="-170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)</a:t>
                      </a:r>
                      <a:r>
                        <a:rPr dirty="0" sz="900" spc="25" i="1">
                          <a:latin typeface="Arial"/>
                          <a:cs typeface="Arial"/>
                        </a:rPr>
                        <a:t>b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;</a:t>
                      </a:r>
                      <a:r>
                        <a:rPr dirty="0" sz="1000" spc="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W</a:t>
                      </a:r>
                      <a:r>
                        <a:rPr dirty="0" baseline="-15873" sz="1050" spc="67" i="1">
                          <a:latin typeface="Arial"/>
                          <a:cs typeface="Arial"/>
                        </a:rPr>
                        <a:t>1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(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x</a:t>
                      </a:r>
                      <a:r>
                        <a:rPr dirty="0" sz="900" spc="-170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)</a:t>
                      </a:r>
                      <a:r>
                        <a:rPr dirty="0" sz="900" spc="35" i="1"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;</a:t>
                      </a:r>
                      <a:r>
                        <a:rPr dirty="0" sz="1000" spc="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W</a:t>
                      </a:r>
                      <a:r>
                        <a:rPr dirty="0" baseline="-15873" sz="1050" spc="67" i="1">
                          <a:latin typeface="Arial"/>
                          <a:cs typeface="Arial"/>
                        </a:rPr>
                        <a:t>1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(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y</a:t>
                      </a:r>
                      <a:r>
                        <a:rPr dirty="0" sz="900" spc="-165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)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95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dirty="0" sz="900" spc="-5" i="1">
                          <a:latin typeface="Arial"/>
                          <a:cs typeface="Arial"/>
                        </a:rPr>
                        <a:t>R</a:t>
                      </a:r>
                      <a:r>
                        <a:rPr dirty="0" baseline="-15873" sz="1050" spc="67" i="1">
                          <a:latin typeface="Arial"/>
                          <a:cs typeface="Arial"/>
                        </a:rPr>
                        <a:t>1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(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x</a:t>
                      </a:r>
                      <a:r>
                        <a:rPr dirty="0" sz="900" spc="-170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)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b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marL="7810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dirty="0" sz="900" spc="-5" i="1">
                          <a:latin typeface="Arial"/>
                          <a:cs typeface="Arial"/>
                        </a:rPr>
                        <a:t>R</a:t>
                      </a:r>
                      <a:r>
                        <a:rPr dirty="0" baseline="-15873" sz="1050" spc="67" i="1">
                          <a:latin typeface="Arial"/>
                          <a:cs typeface="Arial"/>
                        </a:rPr>
                        <a:t>1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(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x</a:t>
                      </a:r>
                      <a:r>
                        <a:rPr dirty="0" sz="900" spc="-170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)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b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marL="7810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dirty="0" sz="900" spc="-5" i="1">
                          <a:latin typeface="Arial"/>
                          <a:cs typeface="Arial"/>
                        </a:rPr>
                        <a:t>R</a:t>
                      </a:r>
                      <a:r>
                        <a:rPr dirty="0" baseline="-15873" sz="1050" spc="67" i="1">
                          <a:latin typeface="Arial"/>
                          <a:cs typeface="Arial"/>
                        </a:rPr>
                        <a:t>1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(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x</a:t>
                      </a:r>
                      <a:r>
                        <a:rPr dirty="0" sz="900" spc="-170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)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b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marL="7810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dirty="0" sz="900" spc="-5" i="1">
                          <a:latin typeface="Arial"/>
                          <a:cs typeface="Arial"/>
                        </a:rPr>
                        <a:t>R</a:t>
                      </a:r>
                      <a:r>
                        <a:rPr dirty="0" baseline="-15873" sz="1050" spc="67" i="1">
                          <a:latin typeface="Arial"/>
                          <a:cs typeface="Arial"/>
                        </a:rPr>
                        <a:t>1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(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x</a:t>
                      </a:r>
                      <a:r>
                        <a:rPr dirty="0" sz="900" spc="-170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)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b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marL="7810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dirty="0" sz="900" spc="-5" i="1">
                          <a:latin typeface="Arial"/>
                          <a:cs typeface="Arial"/>
                        </a:rPr>
                        <a:t>R</a:t>
                      </a:r>
                      <a:r>
                        <a:rPr dirty="0" baseline="-15873" sz="1050" spc="67" i="1">
                          <a:latin typeface="Arial"/>
                          <a:cs typeface="Arial"/>
                        </a:rPr>
                        <a:t>1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(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x</a:t>
                      </a:r>
                      <a:r>
                        <a:rPr dirty="0" sz="900" spc="-170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)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b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marL="7937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dirty="0" sz="900" spc="-5" i="1">
                          <a:latin typeface="Arial"/>
                          <a:cs typeface="Arial"/>
                        </a:rPr>
                        <a:t>R</a:t>
                      </a:r>
                      <a:r>
                        <a:rPr dirty="0" baseline="-15873" sz="1050" spc="67" i="1">
                          <a:latin typeface="Arial"/>
                          <a:cs typeface="Arial"/>
                        </a:rPr>
                        <a:t>1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(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x</a:t>
                      </a:r>
                      <a:r>
                        <a:rPr dirty="0" sz="900" spc="-170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)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222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dirty="0" sz="900" i="1">
                          <a:latin typeface="Arial"/>
                          <a:cs typeface="Arial"/>
                        </a:rPr>
                        <a:t>R</a:t>
                      </a:r>
                      <a:r>
                        <a:rPr dirty="0" baseline="-15873" sz="1050" i="1">
                          <a:latin typeface="Arial"/>
                          <a:cs typeface="Arial"/>
                        </a:rPr>
                        <a:t>2</a:t>
                      </a:r>
                      <a:r>
                        <a:rPr dirty="0" baseline="-15873" sz="1050" spc="-157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(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y</a:t>
                      </a:r>
                      <a:r>
                        <a:rPr dirty="0" sz="900" spc="-165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)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b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marL="7937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dirty="0" sz="900" i="1">
                          <a:latin typeface="Arial"/>
                          <a:cs typeface="Arial"/>
                        </a:rPr>
                        <a:t>R</a:t>
                      </a:r>
                      <a:r>
                        <a:rPr dirty="0" baseline="-15873" sz="1050" i="1">
                          <a:latin typeface="Arial"/>
                          <a:cs typeface="Arial"/>
                        </a:rPr>
                        <a:t>2</a:t>
                      </a:r>
                      <a:r>
                        <a:rPr dirty="0" baseline="-15873" sz="1050" spc="-157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(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y</a:t>
                      </a:r>
                      <a:r>
                        <a:rPr dirty="0" sz="900" spc="-165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)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a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marL="7937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dirty="0" sz="900" i="1">
                          <a:latin typeface="Arial"/>
                          <a:cs typeface="Arial"/>
                        </a:rPr>
                        <a:t>R</a:t>
                      </a:r>
                      <a:r>
                        <a:rPr dirty="0" baseline="-15873" sz="1050" i="1">
                          <a:latin typeface="Arial"/>
                          <a:cs typeface="Arial"/>
                        </a:rPr>
                        <a:t>2</a:t>
                      </a:r>
                      <a:r>
                        <a:rPr dirty="0" baseline="-15873" sz="1050" spc="-157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(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y</a:t>
                      </a:r>
                      <a:r>
                        <a:rPr dirty="0" sz="900" spc="-165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)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a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marL="7937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dirty="0" sz="900" i="1">
                          <a:latin typeface="Arial"/>
                          <a:cs typeface="Arial"/>
                        </a:rPr>
                        <a:t>R</a:t>
                      </a:r>
                      <a:r>
                        <a:rPr dirty="0" baseline="-15873" sz="1050" i="1">
                          <a:latin typeface="Arial"/>
                          <a:cs typeface="Arial"/>
                        </a:rPr>
                        <a:t>2</a:t>
                      </a:r>
                      <a:r>
                        <a:rPr dirty="0" baseline="-15873" sz="1050" spc="-157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(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y</a:t>
                      </a:r>
                      <a:r>
                        <a:rPr dirty="0" sz="900" spc="-165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)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a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marL="7937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dirty="0" sz="900" i="1">
                          <a:latin typeface="Arial"/>
                          <a:cs typeface="Arial"/>
                        </a:rPr>
                        <a:t>R</a:t>
                      </a:r>
                      <a:r>
                        <a:rPr dirty="0" baseline="-15873" sz="1050" i="1">
                          <a:latin typeface="Arial"/>
                          <a:cs typeface="Arial"/>
                        </a:rPr>
                        <a:t>2</a:t>
                      </a:r>
                      <a:r>
                        <a:rPr dirty="0" baseline="-15873" sz="1050" spc="-157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(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y</a:t>
                      </a:r>
                      <a:r>
                        <a:rPr dirty="0" sz="900" spc="-165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)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a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marL="7937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dirty="0" sz="900" i="1">
                          <a:latin typeface="Arial"/>
                          <a:cs typeface="Arial"/>
                        </a:rPr>
                        <a:t>R</a:t>
                      </a:r>
                      <a:r>
                        <a:rPr dirty="0" baseline="-15873" sz="1050" i="1">
                          <a:latin typeface="Arial"/>
                          <a:cs typeface="Arial"/>
                        </a:rPr>
                        <a:t>2</a:t>
                      </a:r>
                      <a:r>
                        <a:rPr dirty="0" baseline="-15873" sz="1050" spc="-157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(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y</a:t>
                      </a:r>
                      <a:r>
                        <a:rPr dirty="0" sz="900" spc="-165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)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222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fast">
    <p:fade thruBlk="0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713" y="716"/>
            <a:ext cx="447484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343275" algn="l"/>
              </a:tabLst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Consistency</a:t>
            </a:r>
            <a:r>
              <a:rPr dirty="0" sz="600" spc="2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and</a:t>
            </a:r>
            <a:r>
              <a:rPr dirty="0" sz="600" spc="2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replication:</a:t>
            </a:r>
            <a:r>
              <a:rPr dirty="0" sz="600" spc="19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Data-centric</a:t>
            </a:r>
            <a:r>
              <a:rPr dirty="0" sz="600" spc="2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consistency</a:t>
            </a:r>
            <a:r>
              <a:rPr dirty="0" sz="600" spc="2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models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</a:rPr>
              <a:t>	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Consistent</a:t>
            </a:r>
            <a:r>
              <a:rPr dirty="0" sz="60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ordering of</a:t>
            </a:r>
            <a:r>
              <a:rPr dirty="0" sz="60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operations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5300" y="188846"/>
            <a:ext cx="1753235" cy="244475"/>
          </a:xfrm>
          <a:prstGeom prst="rect"/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pc="10"/>
              <a:t>How</a:t>
            </a:r>
            <a:r>
              <a:rPr dirty="0" spc="-10"/>
              <a:t> </a:t>
            </a:r>
            <a:r>
              <a:rPr dirty="0" spc="10"/>
              <a:t>tricky</a:t>
            </a:r>
            <a:r>
              <a:rPr dirty="0" spc="-5"/>
              <a:t> </a:t>
            </a:r>
            <a:r>
              <a:rPr dirty="0" spc="15"/>
              <a:t>can</a:t>
            </a:r>
            <a:r>
              <a:rPr dirty="0" spc="-10"/>
              <a:t> </a:t>
            </a:r>
            <a:r>
              <a:rPr dirty="0" spc="5"/>
              <a:t>it</a:t>
            </a:r>
            <a:r>
              <a:rPr dirty="0" spc="-5"/>
              <a:t> </a:t>
            </a:r>
            <a:r>
              <a:rPr dirty="0" spc="15"/>
              <a:t>get?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1402687" y="1350884"/>
            <a:ext cx="1814830" cy="304165"/>
            <a:chOff x="1402687" y="1350884"/>
            <a:chExt cx="1814830" cy="304165"/>
          </a:xfrm>
        </p:grpSpPr>
        <p:sp>
          <p:nvSpPr>
            <p:cNvPr id="5" name="object 5"/>
            <p:cNvSpPr/>
            <p:nvPr/>
          </p:nvSpPr>
          <p:spPr>
            <a:xfrm>
              <a:off x="1706041" y="1350886"/>
              <a:ext cx="978535" cy="304165"/>
            </a:xfrm>
            <a:custGeom>
              <a:avLst/>
              <a:gdLst/>
              <a:ahLst/>
              <a:cxnLst/>
              <a:rect l="l" t="t" r="r" b="b"/>
              <a:pathLst>
                <a:path w="978535" h="304164">
                  <a:moveTo>
                    <a:pt x="388073" y="711"/>
                  </a:moveTo>
                  <a:lnTo>
                    <a:pt x="0" y="711"/>
                  </a:lnTo>
                  <a:lnTo>
                    <a:pt x="0" y="130187"/>
                  </a:lnTo>
                  <a:lnTo>
                    <a:pt x="388073" y="130187"/>
                  </a:lnTo>
                  <a:lnTo>
                    <a:pt x="388073" y="711"/>
                  </a:lnTo>
                  <a:close/>
                </a:path>
                <a:path w="978535" h="304164">
                  <a:moveTo>
                    <a:pt x="481952" y="174574"/>
                  </a:moveTo>
                  <a:lnTo>
                    <a:pt x="93878" y="174574"/>
                  </a:lnTo>
                  <a:lnTo>
                    <a:pt x="93878" y="304063"/>
                  </a:lnTo>
                  <a:lnTo>
                    <a:pt x="481952" y="304063"/>
                  </a:lnTo>
                  <a:lnTo>
                    <a:pt x="481952" y="174574"/>
                  </a:lnTo>
                  <a:close/>
                </a:path>
                <a:path w="978535" h="304164">
                  <a:moveTo>
                    <a:pt x="907224" y="174574"/>
                  </a:moveTo>
                  <a:lnTo>
                    <a:pt x="519150" y="174574"/>
                  </a:lnTo>
                  <a:lnTo>
                    <a:pt x="519150" y="304063"/>
                  </a:lnTo>
                  <a:lnTo>
                    <a:pt x="907224" y="304063"/>
                  </a:lnTo>
                  <a:lnTo>
                    <a:pt x="907224" y="174574"/>
                  </a:lnTo>
                  <a:close/>
                </a:path>
                <a:path w="978535" h="304164">
                  <a:moveTo>
                    <a:pt x="978319" y="0"/>
                  </a:moveTo>
                  <a:lnTo>
                    <a:pt x="590245" y="0"/>
                  </a:lnTo>
                  <a:lnTo>
                    <a:pt x="590245" y="129489"/>
                  </a:lnTo>
                  <a:lnTo>
                    <a:pt x="978319" y="129489"/>
                  </a:lnTo>
                  <a:lnTo>
                    <a:pt x="978319" y="0"/>
                  </a:lnTo>
                  <a:close/>
                </a:path>
              </a:pathLst>
            </a:custGeom>
            <a:solidFill>
              <a:srgbClr val="D1D3D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1402687" y="1490442"/>
              <a:ext cx="1814830" cy="0"/>
            </a:xfrm>
            <a:custGeom>
              <a:avLst/>
              <a:gdLst/>
              <a:ahLst/>
              <a:cxnLst/>
              <a:rect l="l" t="t" r="r" b="b"/>
              <a:pathLst>
                <a:path w="1814830" h="0">
                  <a:moveTo>
                    <a:pt x="0" y="0"/>
                  </a:moveTo>
                  <a:lnTo>
                    <a:pt x="1814395" y="0"/>
                  </a:lnTo>
                </a:path>
              </a:pathLst>
            </a:custGeom>
            <a:ln w="864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/>
          <p:cNvSpPr txBox="1"/>
          <p:nvPr/>
        </p:nvSpPr>
        <p:spPr>
          <a:xfrm>
            <a:off x="340169" y="511946"/>
            <a:ext cx="3872229" cy="1462405"/>
          </a:xfrm>
          <a:prstGeom prst="rect">
            <a:avLst/>
          </a:prstGeom>
        </p:spPr>
        <p:txBody>
          <a:bodyPr wrap="square" lIns="0" tIns="40005" rIns="0" bIns="0" rtlCol="0" vert="horz">
            <a:spAutoFit/>
          </a:bodyPr>
          <a:lstStyle/>
          <a:p>
            <a:pPr marL="19685">
              <a:lnSpc>
                <a:spcPct val="100000"/>
              </a:lnSpc>
              <a:spcBef>
                <a:spcPts val="31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Linearizability</a:t>
            </a:r>
            <a:endParaRPr sz="1200">
              <a:latin typeface="Arial"/>
              <a:cs typeface="Arial"/>
            </a:endParaRPr>
          </a:p>
          <a:p>
            <a:pPr marL="19685" marR="5080">
              <a:lnSpc>
                <a:spcPct val="100000"/>
              </a:lnSpc>
              <a:spcBef>
                <a:spcPts val="180"/>
              </a:spcBef>
            </a:pPr>
            <a:r>
              <a:rPr dirty="0" sz="1000" spc="-5">
                <a:latin typeface="Arial"/>
                <a:cs typeface="Arial"/>
              </a:rPr>
              <a:t>Each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operation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should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appear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take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effect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instantaneously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at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some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moment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between its </a:t>
            </a:r>
            <a:r>
              <a:rPr dirty="0" sz="1000" spc="5">
                <a:latin typeface="Arial"/>
                <a:cs typeface="Arial"/>
              </a:rPr>
              <a:t>start</a:t>
            </a:r>
            <a:r>
              <a:rPr dirty="0" sz="1000" spc="-5">
                <a:latin typeface="Arial"/>
                <a:cs typeface="Arial"/>
              </a:rPr>
              <a:t> and completion.</a:t>
            </a:r>
            <a:endParaRPr sz="1000">
              <a:latin typeface="Arial"/>
              <a:cs typeface="Arial"/>
            </a:endParaRPr>
          </a:p>
          <a:p>
            <a:pPr marL="19685">
              <a:lnSpc>
                <a:spcPts val="1425"/>
              </a:lnSpc>
              <a:spcBef>
                <a:spcPts val="690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Operations complete within a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given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 time (shaded area)</a:t>
            </a:r>
            <a:endParaRPr sz="1200">
              <a:latin typeface="Arial"/>
              <a:cs typeface="Arial"/>
            </a:endParaRPr>
          </a:p>
          <a:p>
            <a:pPr marL="1064895">
              <a:lnSpc>
                <a:spcPts val="1125"/>
              </a:lnSpc>
              <a:tabLst>
                <a:tab pos="1406525" algn="l"/>
                <a:tab pos="1967864" algn="l"/>
                <a:tab pos="2478405" algn="l"/>
              </a:tabLst>
            </a:pPr>
            <a:r>
              <a:rPr dirty="0" sz="950" spc="5">
                <a:solidFill>
                  <a:srgbClr val="231F20"/>
                </a:solidFill>
                <a:latin typeface="Arial"/>
                <a:cs typeface="Arial"/>
              </a:rPr>
              <a:t>P1:	</a:t>
            </a:r>
            <a:r>
              <a:rPr dirty="0" sz="950">
                <a:solidFill>
                  <a:srgbClr val="231F20"/>
                </a:solidFill>
                <a:latin typeface="Arial"/>
                <a:cs typeface="Arial"/>
              </a:rPr>
              <a:t>W(x)a	W(y)a	R(x)b</a:t>
            </a:r>
            <a:endParaRPr sz="950">
              <a:latin typeface="Arial"/>
              <a:cs typeface="Arial"/>
            </a:endParaRPr>
          </a:p>
          <a:p>
            <a:pPr marL="1064895">
              <a:lnSpc>
                <a:spcPct val="100000"/>
              </a:lnSpc>
              <a:spcBef>
                <a:spcPts val="215"/>
              </a:spcBef>
              <a:tabLst>
                <a:tab pos="1492885" algn="l"/>
                <a:tab pos="2478405" algn="l"/>
              </a:tabLst>
            </a:pPr>
            <a:r>
              <a:rPr dirty="0" sz="950" spc="5">
                <a:solidFill>
                  <a:srgbClr val="231F20"/>
                </a:solidFill>
                <a:latin typeface="Arial"/>
                <a:cs typeface="Arial"/>
              </a:rPr>
              <a:t>P2:	</a:t>
            </a:r>
            <a:r>
              <a:rPr dirty="0" sz="950">
                <a:solidFill>
                  <a:srgbClr val="231F20"/>
                </a:solidFill>
                <a:latin typeface="Arial"/>
                <a:cs typeface="Arial"/>
              </a:rPr>
              <a:t>W(y)b  </a:t>
            </a:r>
            <a:r>
              <a:rPr dirty="0" sz="950" spc="2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31F20"/>
                </a:solidFill>
                <a:latin typeface="Arial"/>
                <a:cs typeface="Arial"/>
              </a:rPr>
              <a:t>W(x)b	R(y)a</a:t>
            </a:r>
            <a:endParaRPr sz="9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With</a:t>
            </a:r>
            <a:r>
              <a:rPr dirty="0" sz="1200" spc="-2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better</a:t>
            </a:r>
            <a:r>
              <a:rPr dirty="0" sz="1200" spc="-2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results</a:t>
            </a:r>
            <a:endParaRPr sz="12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6713" y="3331252"/>
            <a:ext cx="802005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Sequential</a:t>
            </a:r>
            <a:r>
              <a:rPr dirty="0" sz="600" spc="-20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consistency</a:t>
            </a:r>
            <a:endParaRPr sz="6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283748" y="3331252"/>
            <a:ext cx="25781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11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37</a:t>
            </a:r>
            <a:endParaRPr sz="600">
              <a:latin typeface="Arial"/>
              <a:cs typeface="Arial"/>
            </a:endParaRPr>
          </a:p>
        </p:txBody>
      </p:sp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808202" y="2056104"/>
          <a:ext cx="2994660" cy="9340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43735"/>
                <a:gridCol w="520064"/>
                <a:gridCol w="523239"/>
              </a:tblGrid>
              <a:tr h="193675">
                <a:tc>
                  <a:txBody>
                    <a:bodyPr/>
                    <a:lstStyle/>
                    <a:p>
                      <a:pPr marL="28702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1000" spc="-5" b="1">
                          <a:latin typeface="Arial"/>
                          <a:cs typeface="Arial"/>
                        </a:rPr>
                        <a:t>Ordering</a:t>
                      </a:r>
                      <a:r>
                        <a:rPr dirty="0" sz="1000" spc="-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 b="1">
                          <a:latin typeface="Arial"/>
                          <a:cs typeface="Arial"/>
                        </a:rPr>
                        <a:t>of</a:t>
                      </a:r>
                      <a:r>
                        <a:rPr dirty="0" sz="1000" spc="-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 b="1">
                          <a:latin typeface="Arial"/>
                          <a:cs typeface="Arial"/>
                        </a:rPr>
                        <a:t>operations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32766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1000" spc="-5" b="1">
                          <a:latin typeface="Arial"/>
                          <a:cs typeface="Arial"/>
                        </a:rPr>
                        <a:t>Result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740410">
                <a:tc>
                  <a:txBody>
                    <a:bodyPr/>
                    <a:lstStyle/>
                    <a:p>
                      <a:pPr marL="825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dirty="0" sz="900" i="1">
                          <a:latin typeface="Arial"/>
                          <a:cs typeface="Arial"/>
                        </a:rPr>
                        <a:t>W</a:t>
                      </a:r>
                      <a:r>
                        <a:rPr dirty="0" baseline="-15873" sz="1050" spc="67" i="1">
                          <a:latin typeface="Arial"/>
                          <a:cs typeface="Arial"/>
                        </a:rPr>
                        <a:t>1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(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x</a:t>
                      </a:r>
                      <a:r>
                        <a:rPr dirty="0" sz="900" spc="-170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)</a:t>
                      </a:r>
                      <a:r>
                        <a:rPr dirty="0" sz="900" spc="35" i="1"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;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W</a:t>
                      </a:r>
                      <a:r>
                        <a:rPr dirty="0" baseline="-15873" sz="1050" i="1">
                          <a:latin typeface="Arial"/>
                          <a:cs typeface="Arial"/>
                        </a:rPr>
                        <a:t>2</a:t>
                      </a:r>
                      <a:r>
                        <a:rPr dirty="0" baseline="-15873" sz="1050" spc="-157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(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y</a:t>
                      </a:r>
                      <a:r>
                        <a:rPr dirty="0" sz="900" spc="-165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)</a:t>
                      </a:r>
                      <a:r>
                        <a:rPr dirty="0" sz="900" spc="25" i="1">
                          <a:latin typeface="Arial"/>
                          <a:cs typeface="Arial"/>
                        </a:rPr>
                        <a:t>b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;</a:t>
                      </a:r>
                      <a:r>
                        <a:rPr dirty="0" sz="1000" spc="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W</a:t>
                      </a:r>
                      <a:r>
                        <a:rPr dirty="0" baseline="-15873" sz="1050" spc="67" i="1">
                          <a:latin typeface="Arial"/>
                          <a:cs typeface="Arial"/>
                        </a:rPr>
                        <a:t>1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(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y</a:t>
                      </a:r>
                      <a:r>
                        <a:rPr dirty="0" sz="900" spc="-165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)</a:t>
                      </a:r>
                      <a:r>
                        <a:rPr dirty="0" sz="900" spc="30" i="1"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;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W</a:t>
                      </a:r>
                      <a:r>
                        <a:rPr dirty="0" baseline="-15873" sz="1050" i="1">
                          <a:latin typeface="Arial"/>
                          <a:cs typeface="Arial"/>
                        </a:rPr>
                        <a:t>2</a:t>
                      </a:r>
                      <a:r>
                        <a:rPr dirty="0" baseline="-15873" sz="1050" spc="-157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(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x</a:t>
                      </a:r>
                      <a:r>
                        <a:rPr dirty="0" sz="900" spc="-170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)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b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marL="82550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dirty="0" sz="900" i="1">
                          <a:latin typeface="Arial"/>
                          <a:cs typeface="Arial"/>
                        </a:rPr>
                        <a:t>W</a:t>
                      </a:r>
                      <a:r>
                        <a:rPr dirty="0" baseline="-15873" sz="1050" spc="67" i="1">
                          <a:latin typeface="Arial"/>
                          <a:cs typeface="Arial"/>
                        </a:rPr>
                        <a:t>1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(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x</a:t>
                      </a:r>
                      <a:r>
                        <a:rPr dirty="0" sz="900" spc="-170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)</a:t>
                      </a:r>
                      <a:r>
                        <a:rPr dirty="0" sz="900" spc="35" i="1"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;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W</a:t>
                      </a:r>
                      <a:r>
                        <a:rPr dirty="0" baseline="-15873" sz="1050" i="1">
                          <a:latin typeface="Arial"/>
                          <a:cs typeface="Arial"/>
                        </a:rPr>
                        <a:t>2</a:t>
                      </a:r>
                      <a:r>
                        <a:rPr dirty="0" baseline="-15873" sz="1050" spc="-157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(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y</a:t>
                      </a:r>
                      <a:r>
                        <a:rPr dirty="0" sz="900" spc="-165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)</a:t>
                      </a:r>
                      <a:r>
                        <a:rPr dirty="0" sz="900" spc="25" i="1">
                          <a:latin typeface="Arial"/>
                          <a:cs typeface="Arial"/>
                        </a:rPr>
                        <a:t>b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;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W</a:t>
                      </a:r>
                      <a:r>
                        <a:rPr dirty="0" baseline="-15873" sz="1050" i="1">
                          <a:latin typeface="Arial"/>
                          <a:cs typeface="Arial"/>
                        </a:rPr>
                        <a:t>2</a:t>
                      </a:r>
                      <a:r>
                        <a:rPr dirty="0" baseline="-15873" sz="1050" spc="-157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(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x</a:t>
                      </a:r>
                      <a:r>
                        <a:rPr dirty="0" sz="900" spc="-170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)</a:t>
                      </a:r>
                      <a:r>
                        <a:rPr dirty="0" sz="900" spc="25" i="1">
                          <a:latin typeface="Arial"/>
                          <a:cs typeface="Arial"/>
                        </a:rPr>
                        <a:t>b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;</a:t>
                      </a:r>
                      <a:r>
                        <a:rPr dirty="0" sz="1000" spc="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W</a:t>
                      </a:r>
                      <a:r>
                        <a:rPr dirty="0" baseline="-15873" sz="1050" spc="67" i="1">
                          <a:latin typeface="Arial"/>
                          <a:cs typeface="Arial"/>
                        </a:rPr>
                        <a:t>1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(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y</a:t>
                      </a:r>
                      <a:r>
                        <a:rPr dirty="0" sz="900" spc="-165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)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a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marL="7810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dirty="0" sz="900" i="1">
                          <a:latin typeface="Arial"/>
                          <a:cs typeface="Arial"/>
                        </a:rPr>
                        <a:t>W</a:t>
                      </a:r>
                      <a:r>
                        <a:rPr dirty="0" baseline="-15873" sz="1050" i="1">
                          <a:latin typeface="Arial"/>
                          <a:cs typeface="Arial"/>
                        </a:rPr>
                        <a:t>2</a:t>
                      </a:r>
                      <a:r>
                        <a:rPr dirty="0" baseline="-15873" sz="1050" spc="-157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(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y</a:t>
                      </a:r>
                      <a:r>
                        <a:rPr dirty="0" sz="900" spc="-165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)</a:t>
                      </a:r>
                      <a:r>
                        <a:rPr dirty="0" sz="900" spc="25" i="1">
                          <a:latin typeface="Arial"/>
                          <a:cs typeface="Arial"/>
                        </a:rPr>
                        <a:t>b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;</a:t>
                      </a:r>
                      <a:r>
                        <a:rPr dirty="0" sz="1000" spc="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W</a:t>
                      </a:r>
                      <a:r>
                        <a:rPr dirty="0" baseline="-15873" sz="1050" spc="67" i="1">
                          <a:latin typeface="Arial"/>
                          <a:cs typeface="Arial"/>
                        </a:rPr>
                        <a:t>1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(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x</a:t>
                      </a:r>
                      <a:r>
                        <a:rPr dirty="0" sz="900" spc="-170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)</a:t>
                      </a:r>
                      <a:r>
                        <a:rPr dirty="0" sz="900" spc="35" i="1"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;</a:t>
                      </a:r>
                      <a:r>
                        <a:rPr dirty="0" sz="1000" spc="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W</a:t>
                      </a:r>
                      <a:r>
                        <a:rPr dirty="0" baseline="-15873" sz="1050" spc="67" i="1">
                          <a:latin typeface="Arial"/>
                          <a:cs typeface="Arial"/>
                        </a:rPr>
                        <a:t>1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(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y</a:t>
                      </a:r>
                      <a:r>
                        <a:rPr dirty="0" sz="900" spc="-165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)</a:t>
                      </a:r>
                      <a:r>
                        <a:rPr dirty="0" sz="900" spc="30" i="1"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;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W</a:t>
                      </a:r>
                      <a:r>
                        <a:rPr dirty="0" baseline="-15873" sz="1050" i="1">
                          <a:latin typeface="Arial"/>
                          <a:cs typeface="Arial"/>
                        </a:rPr>
                        <a:t>2</a:t>
                      </a:r>
                      <a:r>
                        <a:rPr dirty="0" baseline="-15873" sz="1050" spc="-157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(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x</a:t>
                      </a:r>
                      <a:r>
                        <a:rPr dirty="0" sz="900" spc="-170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)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b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marL="7810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dirty="0" sz="900" i="1">
                          <a:latin typeface="Arial"/>
                          <a:cs typeface="Arial"/>
                        </a:rPr>
                        <a:t>W</a:t>
                      </a:r>
                      <a:r>
                        <a:rPr dirty="0" baseline="-15873" sz="1050" i="1">
                          <a:latin typeface="Arial"/>
                          <a:cs typeface="Arial"/>
                        </a:rPr>
                        <a:t>2</a:t>
                      </a:r>
                      <a:r>
                        <a:rPr dirty="0" baseline="-15873" sz="1050" spc="-157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(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y</a:t>
                      </a:r>
                      <a:r>
                        <a:rPr dirty="0" sz="900" spc="-165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)</a:t>
                      </a:r>
                      <a:r>
                        <a:rPr dirty="0" sz="900" spc="25" i="1">
                          <a:latin typeface="Arial"/>
                          <a:cs typeface="Arial"/>
                        </a:rPr>
                        <a:t>b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;</a:t>
                      </a:r>
                      <a:r>
                        <a:rPr dirty="0" sz="1000" spc="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W</a:t>
                      </a:r>
                      <a:r>
                        <a:rPr dirty="0" baseline="-15873" sz="1050" spc="67" i="1">
                          <a:latin typeface="Arial"/>
                          <a:cs typeface="Arial"/>
                        </a:rPr>
                        <a:t>1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(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x</a:t>
                      </a:r>
                      <a:r>
                        <a:rPr dirty="0" sz="900" spc="-170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)</a:t>
                      </a:r>
                      <a:r>
                        <a:rPr dirty="0" sz="900" spc="35" i="1"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;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W</a:t>
                      </a:r>
                      <a:r>
                        <a:rPr dirty="0" baseline="-15873" sz="1050" i="1">
                          <a:latin typeface="Arial"/>
                          <a:cs typeface="Arial"/>
                        </a:rPr>
                        <a:t>2</a:t>
                      </a:r>
                      <a:r>
                        <a:rPr dirty="0" baseline="-15873" sz="1050" spc="-157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(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x</a:t>
                      </a:r>
                      <a:r>
                        <a:rPr dirty="0" sz="900" spc="-170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)</a:t>
                      </a:r>
                      <a:r>
                        <a:rPr dirty="0" sz="900" spc="25" i="1">
                          <a:latin typeface="Arial"/>
                          <a:cs typeface="Arial"/>
                        </a:rPr>
                        <a:t>b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;</a:t>
                      </a:r>
                      <a:r>
                        <a:rPr dirty="0" sz="1000" spc="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W</a:t>
                      </a:r>
                      <a:r>
                        <a:rPr dirty="0" baseline="-15873" sz="1050" spc="67" i="1">
                          <a:latin typeface="Arial"/>
                          <a:cs typeface="Arial"/>
                        </a:rPr>
                        <a:t>1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(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y</a:t>
                      </a:r>
                      <a:r>
                        <a:rPr dirty="0" sz="900" spc="-165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)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01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900" spc="-5" i="1">
                          <a:latin typeface="Arial"/>
                          <a:cs typeface="Arial"/>
                        </a:rPr>
                        <a:t>R</a:t>
                      </a:r>
                      <a:r>
                        <a:rPr dirty="0" baseline="-15873" sz="1050" spc="67" i="1">
                          <a:latin typeface="Arial"/>
                          <a:cs typeface="Arial"/>
                        </a:rPr>
                        <a:t>1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(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x</a:t>
                      </a:r>
                      <a:r>
                        <a:rPr dirty="0" sz="900" spc="-170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)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b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marL="78105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900" spc="-5" i="1">
                          <a:latin typeface="Arial"/>
                          <a:cs typeface="Arial"/>
                        </a:rPr>
                        <a:t>R</a:t>
                      </a:r>
                      <a:r>
                        <a:rPr dirty="0" baseline="-15873" sz="1050" spc="67" i="1">
                          <a:latin typeface="Arial"/>
                          <a:cs typeface="Arial"/>
                        </a:rPr>
                        <a:t>1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(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x</a:t>
                      </a:r>
                      <a:r>
                        <a:rPr dirty="0" sz="900" spc="-170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)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b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marL="7810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dirty="0" sz="900" spc="-5" i="1">
                          <a:latin typeface="Arial"/>
                          <a:cs typeface="Arial"/>
                        </a:rPr>
                        <a:t>R</a:t>
                      </a:r>
                      <a:r>
                        <a:rPr dirty="0" baseline="-15873" sz="1050" spc="67" i="1">
                          <a:latin typeface="Arial"/>
                          <a:cs typeface="Arial"/>
                        </a:rPr>
                        <a:t>1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(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x</a:t>
                      </a:r>
                      <a:r>
                        <a:rPr dirty="0" sz="900" spc="-170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)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b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marL="7810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dirty="0" sz="900" spc="-5" i="1">
                          <a:latin typeface="Arial"/>
                          <a:cs typeface="Arial"/>
                        </a:rPr>
                        <a:t>R</a:t>
                      </a:r>
                      <a:r>
                        <a:rPr dirty="0" baseline="-15873" sz="1050" spc="67" i="1">
                          <a:latin typeface="Arial"/>
                          <a:cs typeface="Arial"/>
                        </a:rPr>
                        <a:t>1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(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x</a:t>
                      </a:r>
                      <a:r>
                        <a:rPr dirty="0" sz="900" spc="-170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)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b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900" i="1">
                          <a:latin typeface="Arial"/>
                          <a:cs typeface="Arial"/>
                        </a:rPr>
                        <a:t>R</a:t>
                      </a:r>
                      <a:r>
                        <a:rPr dirty="0" baseline="-15873" sz="1050" i="1">
                          <a:latin typeface="Arial"/>
                          <a:cs typeface="Arial"/>
                        </a:rPr>
                        <a:t>2</a:t>
                      </a:r>
                      <a:r>
                        <a:rPr dirty="0" baseline="-15873" sz="1050" spc="-157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(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y</a:t>
                      </a:r>
                      <a:r>
                        <a:rPr dirty="0" sz="900" spc="-165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)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a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marL="78105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900" i="1">
                          <a:latin typeface="Arial"/>
                          <a:cs typeface="Arial"/>
                        </a:rPr>
                        <a:t>R</a:t>
                      </a:r>
                      <a:r>
                        <a:rPr dirty="0" baseline="-15873" sz="1050" i="1">
                          <a:latin typeface="Arial"/>
                          <a:cs typeface="Arial"/>
                        </a:rPr>
                        <a:t>2</a:t>
                      </a:r>
                      <a:r>
                        <a:rPr dirty="0" baseline="-15873" sz="1050" spc="-157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(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y</a:t>
                      </a:r>
                      <a:r>
                        <a:rPr dirty="0" sz="900" spc="-165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)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a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marL="7810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dirty="0" sz="900" i="1">
                          <a:latin typeface="Arial"/>
                          <a:cs typeface="Arial"/>
                        </a:rPr>
                        <a:t>R</a:t>
                      </a:r>
                      <a:r>
                        <a:rPr dirty="0" baseline="-15873" sz="1050" i="1">
                          <a:latin typeface="Arial"/>
                          <a:cs typeface="Arial"/>
                        </a:rPr>
                        <a:t>2</a:t>
                      </a:r>
                      <a:r>
                        <a:rPr dirty="0" baseline="-15873" sz="1050" spc="-157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(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y</a:t>
                      </a:r>
                      <a:r>
                        <a:rPr dirty="0" sz="900" spc="-165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)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a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marL="7810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dirty="0" sz="900" i="1">
                          <a:latin typeface="Arial"/>
                          <a:cs typeface="Arial"/>
                        </a:rPr>
                        <a:t>R</a:t>
                      </a:r>
                      <a:r>
                        <a:rPr dirty="0" baseline="-15873" sz="1050" i="1">
                          <a:latin typeface="Arial"/>
                          <a:cs typeface="Arial"/>
                        </a:rPr>
                        <a:t>2</a:t>
                      </a:r>
                      <a:r>
                        <a:rPr dirty="0" baseline="-15873" sz="1050" spc="-157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(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y</a:t>
                      </a:r>
                      <a:r>
                        <a:rPr dirty="0" sz="900" spc="-165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)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fast">
    <p:fade thruBlk="0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713" y="716"/>
            <a:ext cx="210883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Consistency</a:t>
            </a:r>
            <a:r>
              <a:rPr dirty="0" sz="600" spc="1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and</a:t>
            </a:r>
            <a:r>
              <a:rPr dirty="0" sz="600" spc="1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replication:</a:t>
            </a:r>
            <a:r>
              <a:rPr dirty="0" sz="600" spc="18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Data-centric</a:t>
            </a:r>
            <a:r>
              <a:rPr dirty="0" sz="600" spc="1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consistency</a:t>
            </a:r>
            <a:r>
              <a:rPr dirty="0" sz="600" spc="1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models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397354" y="716"/>
            <a:ext cx="114427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Consistent ordering</a:t>
            </a:r>
            <a:r>
              <a:rPr dirty="0" sz="60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of operations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4128135" cy="161417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Causal</a:t>
            </a:r>
            <a:r>
              <a:rPr dirty="0" sz="1400" spc="-3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consistency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000">
              <a:latin typeface="Arial"/>
              <a:cs typeface="Arial"/>
            </a:endParaRPr>
          </a:p>
          <a:p>
            <a:pPr marL="264160">
              <a:lnSpc>
                <a:spcPts val="1410"/>
              </a:lnSpc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Definition</a:t>
            </a:r>
            <a:endParaRPr sz="1200">
              <a:latin typeface="Arial"/>
              <a:cs typeface="Arial"/>
            </a:endParaRPr>
          </a:p>
          <a:p>
            <a:pPr marL="264160" marR="198755" indent="-6350">
              <a:lnSpc>
                <a:spcPts val="1200"/>
              </a:lnSpc>
              <a:spcBef>
                <a:spcPts val="15"/>
              </a:spcBef>
            </a:pPr>
            <a:r>
              <a:rPr dirty="0" sz="1000" spc="-5">
                <a:latin typeface="Arial"/>
                <a:cs typeface="Arial"/>
              </a:rPr>
              <a:t>Writes that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are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potentially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causally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related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must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be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seen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by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all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processes in 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same </a:t>
            </a:r>
            <a:r>
              <a:rPr dirty="0" sz="1000" spc="-10">
                <a:latin typeface="Arial"/>
                <a:cs typeface="Arial"/>
              </a:rPr>
              <a:t>order.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Concurrent</a:t>
            </a:r>
            <a:r>
              <a:rPr dirty="0" sz="1000">
                <a:latin typeface="Arial"/>
                <a:cs typeface="Arial"/>
              </a:rPr>
              <a:t> writes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may</a:t>
            </a:r>
            <a:r>
              <a:rPr dirty="0" sz="1000" spc="-5">
                <a:latin typeface="Arial"/>
                <a:cs typeface="Arial"/>
              </a:rPr>
              <a:t> be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seen in a </a:t>
            </a:r>
            <a:r>
              <a:rPr dirty="0" sz="1000" spc="-2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different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order </a:t>
            </a:r>
            <a:r>
              <a:rPr dirty="0" sz="1000" spc="-15">
                <a:latin typeface="Arial"/>
                <a:cs typeface="Arial"/>
              </a:rPr>
              <a:t>by</a:t>
            </a:r>
            <a:r>
              <a:rPr dirty="0" sz="1000" spc="-5">
                <a:latin typeface="Arial"/>
                <a:cs typeface="Arial"/>
              </a:rPr>
              <a:t> different processes.</a:t>
            </a:r>
            <a:endParaRPr sz="1000">
              <a:latin typeface="Arial"/>
              <a:cs typeface="Arial"/>
            </a:endParaRPr>
          </a:p>
          <a:p>
            <a:pPr marL="264160" marR="5080" indent="-5080">
              <a:lnSpc>
                <a:spcPts val="1390"/>
              </a:lnSpc>
              <a:spcBef>
                <a:spcPts val="720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(a)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A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violation</a:t>
            </a:r>
            <a:r>
              <a:rPr dirty="0" sz="1200" spc="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of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a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causally-consistent</a:t>
            </a:r>
            <a:r>
              <a:rPr dirty="0" sz="1200" spc="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store.</a:t>
            </a:r>
            <a:r>
              <a:rPr dirty="0" sz="1200" spc="8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(b)</a:t>
            </a:r>
            <a:r>
              <a:rPr dirty="0" sz="1200" spc="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A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correct </a:t>
            </a:r>
            <a:r>
              <a:rPr dirty="0" sz="1200" spc="-32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sequence of </a:t>
            </a:r>
            <a:r>
              <a:rPr dirty="0" sz="1200" spc="-15">
                <a:solidFill>
                  <a:srgbClr val="3333B2"/>
                </a:solidFill>
                <a:latin typeface="Arial"/>
                <a:cs typeface="Arial"/>
              </a:rPr>
              <a:t>events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 in a causally-consistent store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49019" y="2046138"/>
            <a:ext cx="39814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P1:</a:t>
            </a:r>
            <a:r>
              <a:rPr dirty="0" sz="650" spc="-1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W(x)a</a:t>
            </a:r>
            <a:endParaRPr sz="6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25378" y="2165655"/>
            <a:ext cx="23177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R(x)a</a:t>
            </a:r>
            <a:endParaRPr sz="65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47303" y="2164025"/>
            <a:ext cx="15240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P2:</a:t>
            </a:r>
            <a:endParaRPr sz="65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47303" y="2283542"/>
            <a:ext cx="15240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P3:</a:t>
            </a:r>
            <a:endParaRPr sz="65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47303" y="2403067"/>
            <a:ext cx="15240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P4:</a:t>
            </a:r>
            <a:endParaRPr sz="65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59994" y="2171415"/>
            <a:ext cx="1733550" cy="0"/>
          </a:xfrm>
          <a:custGeom>
            <a:avLst/>
            <a:gdLst/>
            <a:ahLst/>
            <a:cxnLst/>
            <a:rect l="l" t="t" r="r" b="b"/>
            <a:pathLst>
              <a:path w="1733550" h="0">
                <a:moveTo>
                  <a:pt x="0" y="0"/>
                </a:moveTo>
                <a:lnTo>
                  <a:pt x="1733035" y="0"/>
                </a:lnTo>
              </a:path>
            </a:pathLst>
          </a:custGeom>
          <a:ln w="527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59994" y="2290928"/>
            <a:ext cx="1733550" cy="0"/>
          </a:xfrm>
          <a:custGeom>
            <a:avLst/>
            <a:gdLst/>
            <a:ahLst/>
            <a:cxnLst/>
            <a:rect l="l" t="t" r="r" b="b"/>
            <a:pathLst>
              <a:path w="1733550" h="0">
                <a:moveTo>
                  <a:pt x="0" y="0"/>
                </a:moveTo>
                <a:lnTo>
                  <a:pt x="1733035" y="0"/>
                </a:lnTo>
              </a:path>
            </a:pathLst>
          </a:custGeom>
          <a:ln w="527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359994" y="2410449"/>
            <a:ext cx="1733550" cy="0"/>
          </a:xfrm>
          <a:custGeom>
            <a:avLst/>
            <a:gdLst/>
            <a:ahLst/>
            <a:cxnLst/>
            <a:rect l="l" t="t" r="r" b="b"/>
            <a:pathLst>
              <a:path w="1733550" h="0">
                <a:moveTo>
                  <a:pt x="0" y="0"/>
                </a:moveTo>
                <a:lnTo>
                  <a:pt x="1733035" y="0"/>
                </a:lnTo>
              </a:path>
            </a:pathLst>
          </a:custGeom>
          <a:ln w="527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1183928" y="2165655"/>
            <a:ext cx="25082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W(x)b</a:t>
            </a:r>
            <a:endParaRPr sz="65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516550" y="2404697"/>
            <a:ext cx="511809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R(x)a </a:t>
            </a:r>
            <a:r>
              <a:rPr dirty="0" sz="650" spc="14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R(x)b</a:t>
            </a:r>
            <a:endParaRPr sz="65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482744" y="2285171"/>
            <a:ext cx="58102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361315" algn="l"/>
              </a:tabLst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R(x)b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	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R(x)a</a:t>
            </a:r>
            <a:endParaRPr sz="65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549098" y="2038900"/>
            <a:ext cx="39814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P1:</a:t>
            </a:r>
            <a:r>
              <a:rPr dirty="0" sz="650" spc="-1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W(x)a</a:t>
            </a:r>
            <a:endParaRPr sz="65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547382" y="2156786"/>
            <a:ext cx="15240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P2:</a:t>
            </a:r>
            <a:endParaRPr sz="65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547382" y="2276303"/>
            <a:ext cx="15240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P3:</a:t>
            </a:r>
            <a:endParaRPr sz="65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547382" y="2395829"/>
            <a:ext cx="15240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P4:</a:t>
            </a:r>
            <a:endParaRPr sz="650">
              <a:latin typeface="Arial"/>
              <a:cs typeface="Arial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2560073" y="2164177"/>
            <a:ext cx="1733550" cy="0"/>
          </a:xfrm>
          <a:custGeom>
            <a:avLst/>
            <a:gdLst/>
            <a:ahLst/>
            <a:cxnLst/>
            <a:rect l="l" t="t" r="r" b="b"/>
            <a:pathLst>
              <a:path w="1733550" h="0">
                <a:moveTo>
                  <a:pt x="0" y="0"/>
                </a:moveTo>
                <a:lnTo>
                  <a:pt x="1733032" y="0"/>
                </a:lnTo>
              </a:path>
            </a:pathLst>
          </a:custGeom>
          <a:ln w="527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2560073" y="2283690"/>
            <a:ext cx="1733550" cy="0"/>
          </a:xfrm>
          <a:custGeom>
            <a:avLst/>
            <a:gdLst/>
            <a:ahLst/>
            <a:cxnLst/>
            <a:rect l="l" t="t" r="r" b="b"/>
            <a:pathLst>
              <a:path w="1733550" h="0">
                <a:moveTo>
                  <a:pt x="0" y="0"/>
                </a:moveTo>
                <a:lnTo>
                  <a:pt x="1733032" y="0"/>
                </a:lnTo>
              </a:path>
            </a:pathLst>
          </a:custGeom>
          <a:ln w="527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2560073" y="2403210"/>
            <a:ext cx="1733550" cy="0"/>
          </a:xfrm>
          <a:custGeom>
            <a:avLst/>
            <a:gdLst/>
            <a:ahLst/>
            <a:cxnLst/>
            <a:rect l="l" t="t" r="r" b="b"/>
            <a:pathLst>
              <a:path w="1733550" h="0">
                <a:moveTo>
                  <a:pt x="0" y="0"/>
                </a:moveTo>
                <a:lnTo>
                  <a:pt x="1733032" y="0"/>
                </a:lnTo>
              </a:path>
            </a:pathLst>
          </a:custGeom>
          <a:ln w="527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3384007" y="2158417"/>
            <a:ext cx="25082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W(x)b</a:t>
            </a:r>
            <a:endParaRPr sz="65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66713" y="3331252"/>
            <a:ext cx="67945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Causal</a:t>
            </a:r>
            <a:r>
              <a:rPr dirty="0" sz="600" spc="-30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consistency</a:t>
            </a:r>
            <a:endParaRPr sz="6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283748" y="3331252"/>
            <a:ext cx="25781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12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37</a:t>
            </a:r>
            <a:endParaRPr sz="6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716629" y="2397458"/>
            <a:ext cx="511809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R(x)a </a:t>
            </a:r>
            <a:r>
              <a:rPr dirty="0" sz="650" spc="14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R(x)b</a:t>
            </a:r>
            <a:endParaRPr sz="65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682823" y="2277933"/>
            <a:ext cx="58102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361315" algn="l"/>
              </a:tabLst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R(x)b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	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R(x)a</a:t>
            </a:r>
            <a:endParaRPr sz="65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139621" y="2563119"/>
            <a:ext cx="18034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>
                <a:latin typeface="Arial"/>
                <a:cs typeface="Arial"/>
              </a:rPr>
              <a:t>(a)</a:t>
            </a:r>
            <a:endParaRPr sz="10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334324" y="2563119"/>
            <a:ext cx="18034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>
                <a:latin typeface="Arial"/>
                <a:cs typeface="Arial"/>
              </a:rPr>
              <a:t>(b)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66713" y="3331252"/>
            <a:ext cx="71247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Grouping</a:t>
            </a:r>
            <a:r>
              <a:rPr dirty="0" sz="600" spc="-30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operations</a:t>
            </a:r>
            <a:endParaRPr sz="6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283748" y="3331252"/>
            <a:ext cx="25781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13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37</a:t>
            </a:r>
            <a:endParaRPr sz="6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210883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Consistency</a:t>
            </a:r>
            <a:r>
              <a:rPr dirty="0" sz="600" spc="1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and</a:t>
            </a:r>
            <a:r>
              <a:rPr dirty="0" sz="600" spc="1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replication:</a:t>
            </a:r>
            <a:r>
              <a:rPr dirty="0" sz="600" spc="18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Data-centric</a:t>
            </a:r>
            <a:r>
              <a:rPr dirty="0" sz="600" spc="1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consistency</a:t>
            </a:r>
            <a:r>
              <a:rPr dirty="0" sz="600" spc="1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models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397354" y="716"/>
            <a:ext cx="114427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Consistent ordering</a:t>
            </a:r>
            <a:r>
              <a:rPr dirty="0" sz="60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of operations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2600" y="188846"/>
            <a:ext cx="4153535" cy="179578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35"/>
              </a:spcBef>
            </a:pP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Grouping</a:t>
            </a:r>
            <a:r>
              <a:rPr dirty="0" sz="1400" spc="-1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operations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450">
              <a:latin typeface="Arial"/>
              <a:cs typeface="Arial"/>
            </a:endParaRPr>
          </a:p>
          <a:p>
            <a:pPr marL="276860">
              <a:lnSpc>
                <a:spcPct val="100000"/>
              </a:lnSpc>
            </a:pP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Entry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consistency:</a:t>
            </a:r>
            <a:r>
              <a:rPr dirty="0" sz="1200" spc="7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Definition</a:t>
            </a:r>
            <a:endParaRPr sz="1200">
              <a:latin typeface="Arial"/>
              <a:cs typeface="Arial"/>
            </a:endParaRPr>
          </a:p>
          <a:p>
            <a:pPr marL="554355" indent="-168275">
              <a:lnSpc>
                <a:spcPct val="100000"/>
              </a:lnSpc>
              <a:spcBef>
                <a:spcPts val="780"/>
              </a:spcBef>
              <a:buClr>
                <a:srgbClr val="3333B2"/>
              </a:buClr>
              <a:buChar char="►"/>
              <a:tabLst>
                <a:tab pos="554990" algn="l"/>
              </a:tabLst>
            </a:pPr>
            <a:r>
              <a:rPr dirty="0" sz="1000" spc="-5">
                <a:latin typeface="Arial"/>
                <a:cs typeface="Arial"/>
              </a:rPr>
              <a:t>Accesses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FA0000"/>
                </a:solidFill>
                <a:latin typeface="Arial"/>
                <a:cs typeface="Arial"/>
              </a:rPr>
              <a:t>locks</a:t>
            </a:r>
            <a:r>
              <a:rPr dirty="0" sz="100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are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sequentially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consistent.</a:t>
            </a:r>
            <a:endParaRPr sz="1000">
              <a:latin typeface="Arial"/>
              <a:cs typeface="Arial"/>
            </a:endParaRPr>
          </a:p>
          <a:p>
            <a:pPr marL="549910" marR="43180" indent="-163195">
              <a:lnSpc>
                <a:spcPct val="100000"/>
              </a:lnSpc>
              <a:spcBef>
                <a:spcPts val="590"/>
              </a:spcBef>
              <a:buClr>
                <a:srgbClr val="3333B2"/>
              </a:buClr>
              <a:buChar char="►"/>
              <a:tabLst>
                <a:tab pos="554990" algn="l"/>
              </a:tabLst>
            </a:pPr>
            <a:r>
              <a:rPr dirty="0" sz="1000" spc="-5">
                <a:latin typeface="Arial"/>
                <a:cs typeface="Arial"/>
              </a:rPr>
              <a:t>No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access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lock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allowed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be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performed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until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all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previous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writes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have</a:t>
            </a:r>
            <a:r>
              <a:rPr dirty="0" sz="1000" spc="-5">
                <a:latin typeface="Arial"/>
                <a:cs typeface="Arial"/>
              </a:rPr>
              <a:t> completed </a:t>
            </a:r>
            <a:r>
              <a:rPr dirty="0" sz="1000" spc="-10">
                <a:latin typeface="Arial"/>
                <a:cs typeface="Arial"/>
              </a:rPr>
              <a:t>everywhere.</a:t>
            </a:r>
            <a:endParaRPr sz="1000">
              <a:latin typeface="Arial"/>
              <a:cs typeface="Arial"/>
            </a:endParaRPr>
          </a:p>
          <a:p>
            <a:pPr marL="554355" marR="265430" indent="-168275">
              <a:lnSpc>
                <a:spcPct val="100000"/>
              </a:lnSpc>
              <a:spcBef>
                <a:spcPts val="590"/>
              </a:spcBef>
              <a:buClr>
                <a:srgbClr val="3333B2"/>
              </a:buClr>
              <a:buChar char="►"/>
              <a:tabLst>
                <a:tab pos="554990" algn="l"/>
              </a:tabLst>
            </a:pPr>
            <a:r>
              <a:rPr dirty="0" sz="1000" spc="-5">
                <a:latin typeface="Arial"/>
                <a:cs typeface="Arial"/>
              </a:rPr>
              <a:t>No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data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access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is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allowed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be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performed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until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all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previous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accesses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 </a:t>
            </a:r>
            <a:r>
              <a:rPr dirty="0" sz="1000" spc="-10">
                <a:latin typeface="Arial"/>
                <a:cs typeface="Arial"/>
              </a:rPr>
              <a:t>locks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have</a:t>
            </a:r>
            <a:r>
              <a:rPr dirty="0" sz="1000" spc="-5">
                <a:latin typeface="Arial"/>
                <a:cs typeface="Arial"/>
              </a:rPr>
              <a:t> been performed.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66713" y="3331252"/>
            <a:ext cx="71247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Grouping</a:t>
            </a:r>
            <a:r>
              <a:rPr dirty="0" sz="600" spc="-30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operations</a:t>
            </a:r>
            <a:endParaRPr sz="6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283748" y="3331252"/>
            <a:ext cx="25781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13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37</a:t>
            </a:r>
            <a:endParaRPr sz="6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210883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Consistency</a:t>
            </a:r>
            <a:r>
              <a:rPr dirty="0" sz="600" spc="1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and</a:t>
            </a:r>
            <a:r>
              <a:rPr dirty="0" sz="600" spc="1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replication:</a:t>
            </a:r>
            <a:r>
              <a:rPr dirty="0" sz="600" spc="17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Data-centric</a:t>
            </a:r>
            <a:r>
              <a:rPr dirty="0" sz="600" spc="1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consistency</a:t>
            </a:r>
            <a:r>
              <a:rPr dirty="0" sz="600" spc="1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models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397354" y="716"/>
            <a:ext cx="114427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Consistent ordering</a:t>
            </a:r>
            <a:r>
              <a:rPr dirty="0" sz="60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of operations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9900" y="188846"/>
            <a:ext cx="4185920" cy="261810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35"/>
              </a:spcBef>
            </a:pP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Grouping</a:t>
            </a:r>
            <a:r>
              <a:rPr dirty="0" sz="1400" spc="-1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operations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450">
              <a:latin typeface="Arial"/>
              <a:cs typeface="Arial"/>
            </a:endParaRPr>
          </a:p>
          <a:p>
            <a:pPr marL="289560">
              <a:lnSpc>
                <a:spcPct val="100000"/>
              </a:lnSpc>
            </a:pP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Entry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consistency:</a:t>
            </a:r>
            <a:r>
              <a:rPr dirty="0" sz="1200" spc="7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Definition</a:t>
            </a:r>
            <a:endParaRPr sz="1200">
              <a:latin typeface="Arial"/>
              <a:cs typeface="Arial"/>
            </a:endParaRPr>
          </a:p>
          <a:p>
            <a:pPr marL="567055" indent="-168275">
              <a:lnSpc>
                <a:spcPct val="100000"/>
              </a:lnSpc>
              <a:spcBef>
                <a:spcPts val="780"/>
              </a:spcBef>
              <a:buClr>
                <a:srgbClr val="3333B2"/>
              </a:buClr>
              <a:buChar char="►"/>
              <a:tabLst>
                <a:tab pos="567690" algn="l"/>
              </a:tabLst>
            </a:pPr>
            <a:r>
              <a:rPr dirty="0" sz="1000" spc="-5">
                <a:latin typeface="Arial"/>
                <a:cs typeface="Arial"/>
              </a:rPr>
              <a:t>Accesses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FA0000"/>
                </a:solidFill>
                <a:latin typeface="Arial"/>
                <a:cs typeface="Arial"/>
              </a:rPr>
              <a:t>locks</a:t>
            </a:r>
            <a:r>
              <a:rPr dirty="0" sz="100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are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sequentially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consistent.</a:t>
            </a:r>
            <a:endParaRPr sz="1000">
              <a:latin typeface="Arial"/>
              <a:cs typeface="Arial"/>
            </a:endParaRPr>
          </a:p>
          <a:p>
            <a:pPr marL="562610" marR="62230" indent="-163195">
              <a:lnSpc>
                <a:spcPct val="100000"/>
              </a:lnSpc>
              <a:spcBef>
                <a:spcPts val="590"/>
              </a:spcBef>
              <a:buClr>
                <a:srgbClr val="3333B2"/>
              </a:buClr>
              <a:buChar char="►"/>
              <a:tabLst>
                <a:tab pos="567690" algn="l"/>
              </a:tabLst>
            </a:pPr>
            <a:r>
              <a:rPr dirty="0" sz="1000" spc="-5">
                <a:latin typeface="Arial"/>
                <a:cs typeface="Arial"/>
              </a:rPr>
              <a:t>No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access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lock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allowed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be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performed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until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all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previous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writes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have</a:t>
            </a:r>
            <a:r>
              <a:rPr dirty="0" sz="1000" spc="-5">
                <a:latin typeface="Arial"/>
                <a:cs typeface="Arial"/>
              </a:rPr>
              <a:t> completed </a:t>
            </a:r>
            <a:r>
              <a:rPr dirty="0" sz="1000" spc="-10">
                <a:latin typeface="Arial"/>
                <a:cs typeface="Arial"/>
              </a:rPr>
              <a:t>everywhere.</a:t>
            </a:r>
            <a:endParaRPr sz="1000">
              <a:latin typeface="Arial"/>
              <a:cs typeface="Arial"/>
            </a:endParaRPr>
          </a:p>
          <a:p>
            <a:pPr marL="567055" marR="285115" indent="-168275">
              <a:lnSpc>
                <a:spcPct val="100000"/>
              </a:lnSpc>
              <a:spcBef>
                <a:spcPts val="590"/>
              </a:spcBef>
              <a:buClr>
                <a:srgbClr val="3333B2"/>
              </a:buClr>
              <a:buChar char="►"/>
              <a:tabLst>
                <a:tab pos="567690" algn="l"/>
              </a:tabLst>
            </a:pPr>
            <a:r>
              <a:rPr dirty="0" sz="1000" spc="-5">
                <a:latin typeface="Arial"/>
                <a:cs typeface="Arial"/>
              </a:rPr>
              <a:t>No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data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access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is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allowed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be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performed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until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all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previous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accesses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 </a:t>
            </a:r>
            <a:r>
              <a:rPr dirty="0" sz="1000" spc="-10">
                <a:latin typeface="Arial"/>
                <a:cs typeface="Arial"/>
              </a:rPr>
              <a:t>locks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have</a:t>
            </a:r>
            <a:r>
              <a:rPr dirty="0" sz="1000" spc="-5">
                <a:latin typeface="Arial"/>
                <a:cs typeface="Arial"/>
              </a:rPr>
              <a:t> been performed.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300">
              <a:latin typeface="Arial"/>
              <a:cs typeface="Arial"/>
            </a:endParaRPr>
          </a:p>
          <a:p>
            <a:pPr marL="289560">
              <a:lnSpc>
                <a:spcPts val="1410"/>
              </a:lnSpc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Basic</a:t>
            </a:r>
            <a:r>
              <a:rPr dirty="0" sz="1200" spc="-4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idea</a:t>
            </a:r>
            <a:endParaRPr sz="1200">
              <a:latin typeface="Arial"/>
              <a:cs typeface="Arial"/>
            </a:endParaRPr>
          </a:p>
          <a:p>
            <a:pPr marL="289560" marR="17780" indent="-4445">
              <a:lnSpc>
                <a:spcPts val="1200"/>
              </a:lnSpc>
              <a:spcBef>
                <a:spcPts val="10"/>
              </a:spcBef>
            </a:pPr>
            <a:r>
              <a:rPr dirty="0" sz="1000" spc="-50">
                <a:latin typeface="Arial"/>
                <a:cs typeface="Arial"/>
              </a:rPr>
              <a:t>You</a:t>
            </a:r>
            <a:r>
              <a:rPr dirty="0" sz="1000" spc="-5">
                <a:latin typeface="Arial"/>
                <a:cs typeface="Arial"/>
              </a:rPr>
              <a:t> don’t care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that reads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and </a:t>
            </a:r>
            <a:r>
              <a:rPr dirty="0" sz="1000">
                <a:latin typeface="Arial"/>
                <a:cs typeface="Arial"/>
              </a:rPr>
              <a:t>writes </a:t>
            </a:r>
            <a:r>
              <a:rPr dirty="0" sz="1000" spc="-5">
                <a:latin typeface="Arial"/>
                <a:cs typeface="Arial"/>
              </a:rPr>
              <a:t>of 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series </a:t>
            </a:r>
            <a:r>
              <a:rPr dirty="0" sz="1000" spc="-5">
                <a:latin typeface="Arial"/>
                <a:cs typeface="Arial"/>
              </a:rPr>
              <a:t>of operations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are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immediately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known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other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processes.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 spc="-50">
                <a:latin typeface="Arial"/>
                <a:cs typeface="Arial"/>
              </a:rPr>
              <a:t>You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just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want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0000FA"/>
                </a:solidFill>
                <a:latin typeface="Arial"/>
                <a:cs typeface="Arial"/>
              </a:rPr>
              <a:t>effect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series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itself to be known.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713" y="716"/>
            <a:ext cx="210883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Consistency</a:t>
            </a:r>
            <a:r>
              <a:rPr dirty="0" sz="600" spc="1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and</a:t>
            </a:r>
            <a:r>
              <a:rPr dirty="0" sz="600" spc="1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replication:</a:t>
            </a:r>
            <a:r>
              <a:rPr dirty="0" sz="600" spc="17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Data-centric</a:t>
            </a:r>
            <a:r>
              <a:rPr dirty="0" sz="600" spc="1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consistency</a:t>
            </a:r>
            <a:r>
              <a:rPr dirty="0" sz="600" spc="1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models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397354" y="716"/>
            <a:ext cx="114427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Consistent ordering</a:t>
            </a:r>
            <a:r>
              <a:rPr dirty="0" sz="60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of operations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943268" y="1193003"/>
            <a:ext cx="2725420" cy="0"/>
          </a:xfrm>
          <a:custGeom>
            <a:avLst/>
            <a:gdLst/>
            <a:ahLst/>
            <a:cxnLst/>
            <a:rect l="l" t="t" r="r" b="b"/>
            <a:pathLst>
              <a:path w="2725420" h="0">
                <a:moveTo>
                  <a:pt x="0" y="0"/>
                </a:moveTo>
                <a:lnTo>
                  <a:pt x="2725271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938758" y="1370813"/>
            <a:ext cx="2725420" cy="0"/>
          </a:xfrm>
          <a:custGeom>
            <a:avLst/>
            <a:gdLst/>
            <a:ahLst/>
            <a:cxnLst/>
            <a:rect l="l" t="t" r="r" b="b"/>
            <a:pathLst>
              <a:path w="2725420" h="0">
                <a:moveTo>
                  <a:pt x="0" y="0"/>
                </a:moveTo>
                <a:lnTo>
                  <a:pt x="2725272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95300" y="188846"/>
            <a:ext cx="4091304" cy="248920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Grouping</a:t>
            </a:r>
            <a:r>
              <a:rPr dirty="0" sz="1400" spc="-1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operations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200">
              <a:latin typeface="Arial"/>
              <a:cs typeface="Arial"/>
            </a:endParaRPr>
          </a:p>
          <a:p>
            <a:pPr marL="259079">
              <a:lnSpc>
                <a:spcPct val="100000"/>
              </a:lnSpc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A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 valid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20">
                <a:solidFill>
                  <a:srgbClr val="3333B2"/>
                </a:solidFill>
                <a:latin typeface="Arial"/>
                <a:cs typeface="Arial"/>
              </a:rPr>
              <a:t>event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 sequence </a:t>
            </a:r>
            <a:r>
              <a:rPr dirty="0" sz="1200" spc="-20">
                <a:solidFill>
                  <a:srgbClr val="3333B2"/>
                </a:solidFill>
                <a:latin typeface="Arial"/>
                <a:cs typeface="Arial"/>
              </a:rPr>
              <a:t>for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5">
                <a:solidFill>
                  <a:srgbClr val="3333B2"/>
                </a:solidFill>
                <a:latin typeface="Arial"/>
                <a:cs typeface="Arial"/>
              </a:rPr>
              <a:t>entry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 consistency</a:t>
            </a:r>
            <a:endParaRPr sz="1200">
              <a:latin typeface="Arial"/>
              <a:cs typeface="Arial"/>
            </a:endParaRPr>
          </a:p>
          <a:p>
            <a:pPr marL="843280">
              <a:lnSpc>
                <a:spcPct val="100000"/>
              </a:lnSpc>
              <a:spcBef>
                <a:spcPts val="880"/>
              </a:spcBef>
            </a:pP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P1:    </a:t>
            </a:r>
            <a:r>
              <a:rPr dirty="0" baseline="3472" sz="1200">
                <a:solidFill>
                  <a:srgbClr val="231F20"/>
                </a:solidFill>
                <a:latin typeface="Arial"/>
                <a:cs typeface="Arial"/>
              </a:rPr>
              <a:t>L(x)</a:t>
            </a:r>
            <a:r>
              <a:rPr dirty="0" baseline="3472" sz="1200" spc="262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baseline="3472" sz="1200">
                <a:solidFill>
                  <a:srgbClr val="231F20"/>
                </a:solidFill>
                <a:latin typeface="Arial"/>
                <a:cs typeface="Arial"/>
              </a:rPr>
              <a:t>W(x)a</a:t>
            </a:r>
            <a:r>
              <a:rPr dirty="0" baseline="3472" sz="1200" spc="31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baseline="3472" sz="1200">
                <a:solidFill>
                  <a:srgbClr val="231F20"/>
                </a:solidFill>
                <a:latin typeface="Arial"/>
                <a:cs typeface="Arial"/>
              </a:rPr>
              <a:t>L(y)</a:t>
            </a:r>
            <a:r>
              <a:rPr dirty="0" baseline="3472" sz="1200" spc="262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baseline="3472" sz="1200">
                <a:solidFill>
                  <a:srgbClr val="231F20"/>
                </a:solidFill>
                <a:latin typeface="Arial"/>
                <a:cs typeface="Arial"/>
              </a:rPr>
              <a:t>W(y)b</a:t>
            </a:r>
            <a:r>
              <a:rPr dirty="0" baseline="3472" sz="1200" spc="31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baseline="3472" sz="1200">
                <a:solidFill>
                  <a:srgbClr val="231F20"/>
                </a:solidFill>
                <a:latin typeface="Arial"/>
                <a:cs typeface="Arial"/>
              </a:rPr>
              <a:t>U(x)</a:t>
            </a:r>
            <a:r>
              <a:rPr dirty="0" baseline="3472" sz="1200" spc="31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baseline="3472" sz="1200">
                <a:solidFill>
                  <a:srgbClr val="231F20"/>
                </a:solidFill>
                <a:latin typeface="Arial"/>
                <a:cs typeface="Arial"/>
              </a:rPr>
              <a:t>U(y)</a:t>
            </a:r>
            <a:endParaRPr baseline="3472" sz="1200">
              <a:latin typeface="Arial"/>
              <a:cs typeface="Arial"/>
            </a:endParaRPr>
          </a:p>
          <a:p>
            <a:pPr marL="848360">
              <a:lnSpc>
                <a:spcPct val="100000"/>
              </a:lnSpc>
              <a:spcBef>
                <a:spcPts val="480"/>
              </a:spcBef>
              <a:tabLst>
                <a:tab pos="2395220" algn="l"/>
                <a:tab pos="3129280" algn="l"/>
              </a:tabLst>
            </a:pPr>
            <a:r>
              <a:rPr dirty="0" baseline="3472" sz="1200">
                <a:solidFill>
                  <a:srgbClr val="231F20"/>
                </a:solidFill>
                <a:latin typeface="Arial"/>
                <a:cs typeface="Arial"/>
              </a:rPr>
              <a:t>P2:	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L(x)</a:t>
            </a:r>
            <a:r>
              <a:rPr dirty="0" sz="800" spc="229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 spc="-5">
                <a:solidFill>
                  <a:srgbClr val="231F20"/>
                </a:solidFill>
                <a:latin typeface="Arial"/>
                <a:cs typeface="Arial"/>
              </a:rPr>
              <a:t>R(x)a	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R(y)</a:t>
            </a:r>
            <a:r>
              <a:rPr dirty="0" sz="800" spc="-4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NIL</a:t>
            </a:r>
            <a:endParaRPr sz="800">
              <a:latin typeface="Arial"/>
              <a:cs typeface="Arial"/>
            </a:endParaRPr>
          </a:p>
          <a:p>
            <a:pPr marL="843280">
              <a:lnSpc>
                <a:spcPct val="100000"/>
              </a:lnSpc>
              <a:spcBef>
                <a:spcPts val="480"/>
              </a:spcBef>
              <a:tabLst>
                <a:tab pos="2787015" algn="l"/>
              </a:tabLst>
            </a:pP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P3:	L(y)</a:t>
            </a:r>
            <a:r>
              <a:rPr dirty="0" sz="800" spc="17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 spc="-5">
                <a:solidFill>
                  <a:srgbClr val="231F20"/>
                </a:solidFill>
                <a:latin typeface="Arial"/>
                <a:cs typeface="Arial"/>
              </a:rPr>
              <a:t>R(y)b</a:t>
            </a:r>
            <a:endParaRPr sz="8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800">
              <a:latin typeface="Arial"/>
              <a:cs typeface="Arial"/>
            </a:endParaRPr>
          </a:p>
          <a:p>
            <a:pPr marL="264160">
              <a:lnSpc>
                <a:spcPts val="1410"/>
              </a:lnSpc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Observation</a:t>
            </a:r>
            <a:endParaRPr sz="1200">
              <a:latin typeface="Arial"/>
              <a:cs typeface="Arial"/>
            </a:endParaRPr>
          </a:p>
          <a:p>
            <a:pPr marL="260350" marR="311785" indent="3810">
              <a:lnSpc>
                <a:spcPts val="1200"/>
              </a:lnSpc>
              <a:spcBef>
                <a:spcPts val="10"/>
              </a:spcBef>
            </a:pPr>
            <a:r>
              <a:rPr dirty="0" sz="1000">
                <a:latin typeface="Arial"/>
                <a:cs typeface="Arial"/>
              </a:rPr>
              <a:t>Entry </a:t>
            </a:r>
            <a:r>
              <a:rPr dirty="0" sz="1000" spc="-5">
                <a:latin typeface="Arial"/>
                <a:cs typeface="Arial"/>
              </a:rPr>
              <a:t>consistency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implies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that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we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need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lock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and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unlock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data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(implicitly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or not).</a:t>
            </a:r>
            <a:endParaRPr sz="1000">
              <a:latin typeface="Arial"/>
              <a:cs typeface="Arial"/>
            </a:endParaRPr>
          </a:p>
          <a:p>
            <a:pPr marL="264160">
              <a:lnSpc>
                <a:spcPts val="1435"/>
              </a:lnSpc>
              <a:spcBef>
                <a:spcPts val="650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Question</a:t>
            </a:r>
            <a:endParaRPr sz="1200">
              <a:latin typeface="Arial"/>
              <a:cs typeface="Arial"/>
            </a:endParaRPr>
          </a:p>
          <a:p>
            <a:pPr marL="258445">
              <a:lnSpc>
                <a:spcPts val="1195"/>
              </a:lnSpc>
            </a:pPr>
            <a:r>
              <a:rPr dirty="0" sz="1000" spc="-5">
                <a:latin typeface="Arial"/>
                <a:cs typeface="Arial"/>
              </a:rPr>
              <a:t>What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would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be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convenient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20">
                <a:latin typeface="Arial"/>
                <a:cs typeface="Arial"/>
              </a:rPr>
              <a:t>way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making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this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consistency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more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or</a:t>
            </a:r>
            <a:endParaRPr sz="1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47294" y="2658448"/>
            <a:ext cx="1920239" cy="182245"/>
          </a:xfrm>
          <a:prstGeom prst="rect">
            <a:avLst/>
          </a:prstGeom>
        </p:spPr>
        <p:txBody>
          <a:bodyPr wrap="square" lIns="0" tIns="635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 sz="1000" spc="-5">
                <a:latin typeface="Arial"/>
                <a:cs typeface="Arial"/>
              </a:rPr>
              <a:t>less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transparent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programmers?</a:t>
            </a:r>
            <a:endParaRPr sz="1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6713" y="3331252"/>
            <a:ext cx="71247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Grouping</a:t>
            </a:r>
            <a:r>
              <a:rPr dirty="0" sz="600" spc="-30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operations</a:t>
            </a:r>
            <a:endParaRPr sz="6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283748" y="3331252"/>
            <a:ext cx="25781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14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37</a:t>
            </a:r>
            <a:endParaRPr sz="6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dirty="0" spc="-5"/>
              <a:t>15</a:t>
            </a:r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37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214249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Consistency</a:t>
            </a:r>
            <a:r>
              <a:rPr dirty="0" sz="600" spc="1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and</a:t>
            </a:r>
            <a:r>
              <a:rPr dirty="0" sz="600" spc="1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replication:</a:t>
            </a:r>
            <a:r>
              <a:rPr dirty="0" sz="600" spc="18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Client-centric</a:t>
            </a:r>
            <a:r>
              <a:rPr dirty="0" sz="600" spc="1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consistency</a:t>
            </a:r>
            <a:r>
              <a:rPr dirty="0" sz="600" spc="2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models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5300" y="188846"/>
            <a:ext cx="2359025" cy="244475"/>
          </a:xfrm>
          <a:prstGeom prst="rect"/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pc="15"/>
              <a:t>Consistency</a:t>
            </a:r>
            <a:r>
              <a:rPr dirty="0" spc="-15"/>
              <a:t> </a:t>
            </a:r>
            <a:r>
              <a:rPr dirty="0" spc="-5"/>
              <a:t>for</a:t>
            </a:r>
            <a:r>
              <a:rPr dirty="0" spc="-10"/>
              <a:t> </a:t>
            </a:r>
            <a:r>
              <a:rPr dirty="0" spc="15"/>
              <a:t>mobile</a:t>
            </a:r>
            <a:r>
              <a:rPr dirty="0" spc="-10"/>
              <a:t> </a:t>
            </a:r>
            <a:r>
              <a:rPr dirty="0" spc="15"/>
              <a:t>users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30682" y="402066"/>
            <a:ext cx="3942079" cy="2927985"/>
          </a:xfrm>
          <a:prstGeom prst="rect">
            <a:avLst/>
          </a:prstGeom>
        </p:spPr>
        <p:txBody>
          <a:bodyPr wrap="square" lIns="0" tIns="39370" rIns="0" bIns="0" rtlCol="0" vert="horz">
            <a:spAutoFit/>
          </a:bodyPr>
          <a:lstStyle/>
          <a:p>
            <a:pPr marL="29209">
              <a:lnSpc>
                <a:spcPct val="100000"/>
              </a:lnSpc>
              <a:spcBef>
                <a:spcPts val="310"/>
              </a:spcBef>
            </a:pPr>
            <a:r>
              <a:rPr dirty="0" sz="1200" spc="-5">
                <a:solidFill>
                  <a:srgbClr val="007C00"/>
                </a:solidFill>
                <a:latin typeface="Arial"/>
                <a:cs typeface="Arial"/>
              </a:rPr>
              <a:t>Example</a:t>
            </a:r>
            <a:endParaRPr sz="1200">
              <a:latin typeface="Arial"/>
              <a:cs typeface="Arial"/>
            </a:endParaRPr>
          </a:p>
          <a:p>
            <a:pPr marL="29209" marR="186055">
              <a:lnSpc>
                <a:spcPct val="100000"/>
              </a:lnSpc>
              <a:spcBef>
                <a:spcPts val="175"/>
              </a:spcBef>
            </a:pPr>
            <a:r>
              <a:rPr dirty="0" sz="1000" spc="-5">
                <a:latin typeface="Arial"/>
                <a:cs typeface="Arial"/>
              </a:rPr>
              <a:t>Consider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distributed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database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which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you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have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access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through </a:t>
            </a:r>
            <a:r>
              <a:rPr dirty="0" sz="1000" spc="-26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your</a:t>
            </a:r>
            <a:r>
              <a:rPr dirty="0" sz="1000" spc="-5">
                <a:latin typeface="Arial"/>
                <a:cs typeface="Arial"/>
              </a:rPr>
              <a:t> notebook.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Assume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your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notebook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acts as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front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end to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database.</a:t>
            </a:r>
            <a:endParaRPr sz="1000">
              <a:latin typeface="Arial"/>
              <a:cs typeface="Arial"/>
            </a:endParaRPr>
          </a:p>
          <a:p>
            <a:pPr marL="306070" indent="-168275">
              <a:lnSpc>
                <a:spcPct val="100000"/>
              </a:lnSpc>
              <a:spcBef>
                <a:spcPts val="580"/>
              </a:spcBef>
              <a:buClr>
                <a:srgbClr val="007C00"/>
              </a:buClr>
              <a:buChar char="►"/>
              <a:tabLst>
                <a:tab pos="306705" algn="l"/>
              </a:tabLst>
            </a:pPr>
            <a:r>
              <a:rPr dirty="0" sz="1000" spc="-5">
                <a:latin typeface="Arial"/>
                <a:cs typeface="Arial"/>
              </a:rPr>
              <a:t>At location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A</a:t>
            </a:r>
            <a:r>
              <a:rPr dirty="0" sz="1000" i="1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you</a:t>
            </a:r>
            <a:r>
              <a:rPr dirty="0" sz="1000" spc="-5">
                <a:latin typeface="Arial"/>
                <a:cs typeface="Arial"/>
              </a:rPr>
              <a:t> access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database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doing reads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and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updates.</a:t>
            </a:r>
            <a:endParaRPr sz="1000">
              <a:latin typeface="Arial"/>
              <a:cs typeface="Arial"/>
            </a:endParaRPr>
          </a:p>
          <a:p>
            <a:pPr marL="306070" marR="60325" indent="-168275">
              <a:lnSpc>
                <a:spcPct val="100000"/>
              </a:lnSpc>
              <a:spcBef>
                <a:spcPts val="595"/>
              </a:spcBef>
              <a:buClr>
                <a:srgbClr val="007C00"/>
              </a:buClr>
              <a:buChar char="►"/>
              <a:tabLst>
                <a:tab pos="306705" algn="l"/>
              </a:tabLst>
            </a:pPr>
            <a:r>
              <a:rPr dirty="0" sz="1000" spc="-5">
                <a:latin typeface="Arial"/>
                <a:cs typeface="Arial"/>
              </a:rPr>
              <a:t>At location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B</a:t>
            </a:r>
            <a:r>
              <a:rPr dirty="0" sz="1000" spc="45" i="1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you</a:t>
            </a:r>
            <a:r>
              <a:rPr dirty="0" sz="1000" spc="-5">
                <a:latin typeface="Arial"/>
                <a:cs typeface="Arial"/>
              </a:rPr>
              <a:t> continue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your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work, </a:t>
            </a:r>
            <a:r>
              <a:rPr dirty="0" sz="1000" spc="-10">
                <a:latin typeface="Arial"/>
                <a:cs typeface="Arial"/>
              </a:rPr>
              <a:t>but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unless </a:t>
            </a:r>
            <a:r>
              <a:rPr dirty="0" sz="1000" spc="-10">
                <a:latin typeface="Arial"/>
                <a:cs typeface="Arial"/>
              </a:rPr>
              <a:t>you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access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same server as the one at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location </a:t>
            </a:r>
            <a:r>
              <a:rPr dirty="0" sz="1000" spc="-5" i="1">
                <a:latin typeface="Arial"/>
                <a:cs typeface="Arial"/>
              </a:rPr>
              <a:t>A</a:t>
            </a:r>
            <a:r>
              <a:rPr dirty="0" sz="1000" spc="-5">
                <a:latin typeface="Arial"/>
                <a:cs typeface="Arial"/>
              </a:rPr>
              <a:t>, </a:t>
            </a:r>
            <a:r>
              <a:rPr dirty="0" sz="1000" spc="-10">
                <a:latin typeface="Arial"/>
                <a:cs typeface="Arial"/>
              </a:rPr>
              <a:t>you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may</a:t>
            </a:r>
            <a:r>
              <a:rPr dirty="0" sz="1000" spc="-5">
                <a:latin typeface="Arial"/>
                <a:cs typeface="Arial"/>
              </a:rPr>
              <a:t> detect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inconsistencies:</a:t>
            </a:r>
            <a:endParaRPr sz="1000">
              <a:latin typeface="Arial"/>
              <a:cs typeface="Arial"/>
            </a:endParaRPr>
          </a:p>
          <a:p>
            <a:pPr lvl="1" marL="582930" indent="-168275">
              <a:lnSpc>
                <a:spcPts val="1200"/>
              </a:lnSpc>
              <a:spcBef>
                <a:spcPts val="484"/>
              </a:spcBef>
              <a:buClr>
                <a:srgbClr val="007C00"/>
              </a:buClr>
              <a:buChar char="►"/>
              <a:tabLst>
                <a:tab pos="583565" algn="l"/>
              </a:tabLst>
            </a:pPr>
            <a:r>
              <a:rPr dirty="0" sz="1000" spc="-10">
                <a:latin typeface="Arial"/>
                <a:cs typeface="Arial"/>
              </a:rPr>
              <a:t>your</a:t>
            </a:r>
            <a:r>
              <a:rPr dirty="0" sz="1000" spc="-5">
                <a:latin typeface="Arial"/>
                <a:cs typeface="Arial"/>
              </a:rPr>
              <a:t> updates at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A </a:t>
            </a:r>
            <a:r>
              <a:rPr dirty="0" sz="1000" spc="-15">
                <a:latin typeface="Arial"/>
                <a:cs typeface="Arial"/>
              </a:rPr>
              <a:t>may</a:t>
            </a:r>
            <a:r>
              <a:rPr dirty="0" sz="1000" spc="-5">
                <a:latin typeface="Arial"/>
                <a:cs typeface="Arial"/>
              </a:rPr>
              <a:t> not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have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yet</a:t>
            </a:r>
            <a:r>
              <a:rPr dirty="0" sz="1000" spc="-5">
                <a:latin typeface="Arial"/>
                <a:cs typeface="Arial"/>
              </a:rPr>
              <a:t> been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propagated to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B</a:t>
            </a:r>
            <a:endParaRPr sz="1000">
              <a:latin typeface="Arial"/>
              <a:cs typeface="Arial"/>
            </a:endParaRPr>
          </a:p>
          <a:p>
            <a:pPr lvl="1" marL="582930" indent="-168275">
              <a:lnSpc>
                <a:spcPts val="1195"/>
              </a:lnSpc>
              <a:buClr>
                <a:srgbClr val="007C00"/>
              </a:buClr>
              <a:buChar char="►"/>
              <a:tabLst>
                <a:tab pos="583565" algn="l"/>
              </a:tabLst>
            </a:pPr>
            <a:r>
              <a:rPr dirty="0" sz="1000" spc="-15">
                <a:latin typeface="Arial"/>
                <a:cs typeface="Arial"/>
              </a:rPr>
              <a:t>you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20">
                <a:latin typeface="Arial"/>
                <a:cs typeface="Arial"/>
              </a:rPr>
              <a:t>may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be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reading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20">
                <a:latin typeface="Arial"/>
                <a:cs typeface="Arial"/>
              </a:rPr>
              <a:t>newer</a:t>
            </a:r>
            <a:r>
              <a:rPr dirty="0" sz="1000" spc="-5">
                <a:latin typeface="Arial"/>
                <a:cs typeface="Arial"/>
              </a:rPr>
              <a:t> entries </a:t>
            </a:r>
            <a:r>
              <a:rPr dirty="0" sz="1000" spc="-10">
                <a:latin typeface="Arial"/>
                <a:cs typeface="Arial"/>
              </a:rPr>
              <a:t>than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the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ones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available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at</a:t>
            </a:r>
            <a:endParaRPr sz="1000">
              <a:latin typeface="Arial"/>
              <a:cs typeface="Arial"/>
            </a:endParaRPr>
          </a:p>
          <a:p>
            <a:pPr marL="582930">
              <a:lnSpc>
                <a:spcPts val="1195"/>
              </a:lnSpc>
            </a:pPr>
            <a:r>
              <a:rPr dirty="0" sz="1000" spc="-5" i="1">
                <a:latin typeface="Arial"/>
                <a:cs typeface="Arial"/>
              </a:rPr>
              <a:t>A</a:t>
            </a:r>
            <a:endParaRPr sz="1000">
              <a:latin typeface="Arial"/>
              <a:cs typeface="Arial"/>
            </a:endParaRPr>
          </a:p>
          <a:p>
            <a:pPr lvl="1" marL="582930" indent="-168275">
              <a:lnSpc>
                <a:spcPts val="1200"/>
              </a:lnSpc>
              <a:buClr>
                <a:srgbClr val="007C00"/>
              </a:buClr>
              <a:buChar char="►"/>
              <a:tabLst>
                <a:tab pos="583565" algn="l"/>
              </a:tabLst>
            </a:pPr>
            <a:r>
              <a:rPr dirty="0" sz="1000" spc="-10">
                <a:latin typeface="Arial"/>
                <a:cs typeface="Arial"/>
              </a:rPr>
              <a:t>your</a:t>
            </a:r>
            <a:r>
              <a:rPr dirty="0" sz="1000" spc="-5">
                <a:latin typeface="Arial"/>
                <a:cs typeface="Arial"/>
              </a:rPr>
              <a:t> updates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B</a:t>
            </a:r>
            <a:r>
              <a:rPr dirty="0" sz="1000" spc="45" i="1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may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eventually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conflict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with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those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at </a:t>
            </a:r>
            <a:r>
              <a:rPr dirty="0" sz="1000" spc="-5" i="1">
                <a:latin typeface="Arial"/>
                <a:cs typeface="Arial"/>
              </a:rPr>
              <a:t>A</a:t>
            </a:r>
            <a:endParaRPr sz="1000">
              <a:latin typeface="Arial"/>
              <a:cs typeface="Arial"/>
            </a:endParaRPr>
          </a:p>
          <a:p>
            <a:pPr marL="29209">
              <a:lnSpc>
                <a:spcPts val="1410"/>
              </a:lnSpc>
              <a:spcBef>
                <a:spcPts val="1205"/>
              </a:spcBef>
            </a:pPr>
            <a:r>
              <a:rPr dirty="0" sz="1200" spc="-5">
                <a:solidFill>
                  <a:srgbClr val="FA0000"/>
                </a:solidFill>
                <a:latin typeface="Arial"/>
                <a:cs typeface="Arial"/>
              </a:rPr>
              <a:t>Note</a:t>
            </a:r>
            <a:endParaRPr sz="1200">
              <a:latin typeface="Arial"/>
              <a:cs typeface="Arial"/>
            </a:endParaRPr>
          </a:p>
          <a:p>
            <a:pPr marL="29209" marR="115570" indent="-4445">
              <a:lnSpc>
                <a:spcPts val="1200"/>
              </a:lnSpc>
              <a:spcBef>
                <a:spcPts val="10"/>
              </a:spcBef>
            </a:pP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only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thing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you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really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want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that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entries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you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updated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and/or </a:t>
            </a:r>
            <a:r>
              <a:rPr dirty="0" sz="1000" spc="-2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read at </a:t>
            </a:r>
            <a:r>
              <a:rPr dirty="0" sz="1000" spc="-5" i="1">
                <a:latin typeface="Arial"/>
                <a:cs typeface="Arial"/>
              </a:rPr>
              <a:t>A</a:t>
            </a:r>
            <a:r>
              <a:rPr dirty="0" sz="1000" spc="-5">
                <a:latin typeface="Arial"/>
                <a:cs typeface="Arial"/>
              </a:rPr>
              <a:t>, are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in </a:t>
            </a:r>
            <a:r>
              <a:rPr dirty="0" sz="1000" spc="-5" i="1">
                <a:latin typeface="Arial"/>
                <a:cs typeface="Arial"/>
              </a:rPr>
              <a:t>B</a:t>
            </a:r>
            <a:r>
              <a:rPr dirty="0" sz="1000" spc="40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20">
                <a:latin typeface="Arial"/>
                <a:cs typeface="Arial"/>
              </a:rPr>
              <a:t>way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you</a:t>
            </a:r>
            <a:r>
              <a:rPr dirty="0" sz="1000" spc="-5">
                <a:latin typeface="Arial"/>
                <a:cs typeface="Arial"/>
              </a:rPr>
              <a:t> left them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in </a:t>
            </a:r>
            <a:r>
              <a:rPr dirty="0" sz="1000" spc="-5" i="1">
                <a:latin typeface="Arial"/>
                <a:cs typeface="Arial"/>
              </a:rPr>
              <a:t>A</a:t>
            </a:r>
            <a:r>
              <a:rPr dirty="0" sz="1000" spc="-5">
                <a:latin typeface="Arial"/>
                <a:cs typeface="Arial"/>
              </a:rPr>
              <a:t>.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that case, the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database will appear to be consistent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to </a:t>
            </a:r>
            <a:r>
              <a:rPr dirty="0" sz="1000" spc="-10">
                <a:solidFill>
                  <a:srgbClr val="0000FA"/>
                </a:solidFill>
                <a:latin typeface="Arial"/>
                <a:cs typeface="Arial"/>
              </a:rPr>
              <a:t>you</a:t>
            </a:r>
            <a:r>
              <a:rPr dirty="0" sz="1000" spc="-1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713" y="716"/>
            <a:ext cx="214249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Consistency</a:t>
            </a:r>
            <a:r>
              <a:rPr dirty="0" sz="600" spc="1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and</a:t>
            </a:r>
            <a:r>
              <a:rPr dirty="0" sz="600" spc="1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replication:</a:t>
            </a:r>
            <a:r>
              <a:rPr dirty="0" sz="600" spc="18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Client-centric</a:t>
            </a:r>
            <a:r>
              <a:rPr dirty="0" sz="600" spc="1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consistency</a:t>
            </a:r>
            <a:r>
              <a:rPr dirty="0" sz="600" spc="1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models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5300" y="188846"/>
            <a:ext cx="1473835" cy="244475"/>
          </a:xfrm>
          <a:prstGeom prst="rect"/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pc="15"/>
              <a:t>Basic</a:t>
            </a:r>
            <a:r>
              <a:rPr dirty="0" spc="-70"/>
              <a:t> </a:t>
            </a:r>
            <a:r>
              <a:rPr dirty="0" spc="15"/>
              <a:t>architecture</a:t>
            </a:r>
          </a:p>
        </p:txBody>
      </p:sp>
      <p:pic>
        <p:nvPicPr>
          <p:cNvPr id="4" name="object 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00680" y="1153744"/>
            <a:ext cx="3172545" cy="1857829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342595" y="429244"/>
            <a:ext cx="3888104" cy="766445"/>
          </a:xfrm>
          <a:prstGeom prst="rect">
            <a:avLst/>
          </a:prstGeom>
        </p:spPr>
        <p:txBody>
          <a:bodyPr wrap="square" lIns="0" tIns="22860" rIns="0" bIns="0" rtlCol="0" vert="horz">
            <a:spAutoFit/>
          </a:bodyPr>
          <a:lstStyle/>
          <a:p>
            <a:pPr marL="17145" marR="5080" indent="-5080">
              <a:lnSpc>
                <a:spcPts val="1390"/>
              </a:lnSpc>
              <a:spcBef>
                <a:spcPts val="180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The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principle</a:t>
            </a:r>
            <a:r>
              <a:rPr dirty="0" sz="1200" spc="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of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a</a:t>
            </a:r>
            <a:r>
              <a:rPr dirty="0" sz="1200" spc="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mobile</a:t>
            </a:r>
            <a:r>
              <a:rPr dirty="0" sz="1200" spc="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user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accessing</a:t>
            </a:r>
            <a:r>
              <a:rPr dirty="0" sz="1200" spc="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different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replicas </a:t>
            </a:r>
            <a:r>
              <a:rPr dirty="0" sz="1200" spc="-31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of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a distributed database</a:t>
            </a:r>
            <a:endParaRPr sz="1200">
              <a:latin typeface="Arial"/>
              <a:cs typeface="Arial"/>
            </a:endParaRPr>
          </a:p>
          <a:p>
            <a:pPr marL="1805305" marR="912494">
              <a:lnSpc>
                <a:spcPts val="740"/>
              </a:lnSpc>
              <a:spcBef>
                <a:spcPts val="760"/>
              </a:spcBef>
            </a:pP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Client moves to other location </a:t>
            </a:r>
            <a:r>
              <a:rPr dirty="0" sz="650" spc="10">
                <a:solidFill>
                  <a:srgbClr val="231F20"/>
                </a:solidFill>
                <a:latin typeface="Helvetica"/>
                <a:cs typeface="Helvetica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and</a:t>
            </a:r>
            <a:r>
              <a:rPr dirty="0" sz="650" spc="-20">
                <a:solidFill>
                  <a:srgbClr val="231F20"/>
                </a:solidFill>
                <a:latin typeface="Helvetica"/>
                <a:cs typeface="Helvetica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(transparently)</a:t>
            </a:r>
            <a:r>
              <a:rPr dirty="0" sz="650" spc="-20">
                <a:solidFill>
                  <a:srgbClr val="231F20"/>
                </a:solidFill>
                <a:latin typeface="Helvetica"/>
                <a:cs typeface="Helvetica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connects</a:t>
            </a:r>
            <a:r>
              <a:rPr dirty="0" sz="650" spc="-20">
                <a:solidFill>
                  <a:srgbClr val="231F20"/>
                </a:solidFill>
                <a:latin typeface="Helvetica"/>
                <a:cs typeface="Helvetica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to </a:t>
            </a:r>
            <a:r>
              <a:rPr dirty="0" sz="650" spc="-165">
                <a:solidFill>
                  <a:srgbClr val="231F20"/>
                </a:solidFill>
                <a:latin typeface="Helvetica"/>
                <a:cs typeface="Helvetica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other</a:t>
            </a:r>
            <a:r>
              <a:rPr dirty="0" sz="650" spc="-5">
                <a:solidFill>
                  <a:srgbClr val="231F20"/>
                </a:solidFill>
                <a:latin typeface="Helvetica"/>
                <a:cs typeface="Helvetica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replica</a:t>
            </a:r>
            <a:endParaRPr sz="650">
              <a:latin typeface="Helvetica"/>
              <a:cs typeface="Helvetica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dirty="0" spc="-5"/>
              <a:t>16</a:t>
            </a:r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37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020555" y="1612132"/>
            <a:ext cx="1692910" cy="557530"/>
          </a:xfrm>
          <a:prstGeom prst="rect">
            <a:avLst/>
          </a:prstGeom>
        </p:spPr>
        <p:txBody>
          <a:bodyPr wrap="square" lIns="0" tIns="21590" rIns="0" bIns="0" rtlCol="0" vert="horz">
            <a:spAutoFit/>
          </a:bodyPr>
          <a:lstStyle/>
          <a:p>
            <a:pPr marL="709930" marR="5080">
              <a:lnSpc>
                <a:spcPts val="740"/>
              </a:lnSpc>
              <a:spcBef>
                <a:spcPts val="170"/>
              </a:spcBef>
            </a:pP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Replicas</a:t>
            </a:r>
            <a:r>
              <a:rPr dirty="0" sz="650" spc="-20">
                <a:solidFill>
                  <a:srgbClr val="231F20"/>
                </a:solidFill>
                <a:latin typeface="Helvetica"/>
                <a:cs typeface="Helvetica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need</a:t>
            </a:r>
            <a:r>
              <a:rPr dirty="0" sz="650" spc="-20">
                <a:solidFill>
                  <a:srgbClr val="231F20"/>
                </a:solidFill>
                <a:latin typeface="Helvetica"/>
                <a:cs typeface="Helvetica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to</a:t>
            </a:r>
            <a:r>
              <a:rPr dirty="0" sz="650" spc="-20">
                <a:solidFill>
                  <a:srgbClr val="231F20"/>
                </a:solidFill>
                <a:latin typeface="Helvetica"/>
                <a:cs typeface="Helvetica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maintain </a:t>
            </a:r>
            <a:r>
              <a:rPr dirty="0" sz="650" spc="-170">
                <a:solidFill>
                  <a:srgbClr val="231F20"/>
                </a:solidFill>
                <a:latin typeface="Helvetica"/>
                <a:cs typeface="Helvetica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client-centric</a:t>
            </a:r>
            <a:r>
              <a:rPr dirty="0" sz="650" spc="-30">
                <a:solidFill>
                  <a:srgbClr val="231F20"/>
                </a:solidFill>
                <a:latin typeface="Helvetica"/>
                <a:cs typeface="Helvetica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consistency</a:t>
            </a:r>
            <a:endParaRPr sz="650">
              <a:latin typeface="Helvetica"/>
              <a:cs typeface="Helvetica"/>
            </a:endParaRPr>
          </a:p>
          <a:p>
            <a:pPr>
              <a:lnSpc>
                <a:spcPct val="100000"/>
              </a:lnSpc>
            </a:pPr>
            <a:endParaRPr sz="600">
              <a:latin typeface="Helvetica"/>
              <a:cs typeface="Helvetica"/>
            </a:endParaRPr>
          </a:p>
          <a:p>
            <a:pPr>
              <a:lnSpc>
                <a:spcPct val="100000"/>
              </a:lnSpc>
            </a:pPr>
            <a:endParaRPr sz="600">
              <a:latin typeface="Helvetica"/>
              <a:cs typeface="Helvetica"/>
            </a:endParaRPr>
          </a:p>
          <a:p>
            <a:pPr marL="12700">
              <a:lnSpc>
                <a:spcPct val="100000"/>
              </a:lnSpc>
              <a:spcBef>
                <a:spcPts val="445"/>
              </a:spcBef>
            </a:pP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Wide-area</a:t>
            </a:r>
            <a:r>
              <a:rPr dirty="0" sz="650" spc="-35">
                <a:solidFill>
                  <a:srgbClr val="231F20"/>
                </a:solidFill>
                <a:latin typeface="Helvetica"/>
                <a:cs typeface="Helvetica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network</a:t>
            </a:r>
            <a:endParaRPr sz="650">
              <a:latin typeface="Helvetica"/>
              <a:cs typeface="Helvetic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6635" y="2729247"/>
            <a:ext cx="3533140" cy="399415"/>
          </a:xfrm>
          <a:prstGeom prst="rect">
            <a:avLst/>
          </a:prstGeom>
        </p:spPr>
        <p:txBody>
          <a:bodyPr wrap="square" lIns="0" tIns="62230" rIns="0" bIns="0" rtlCol="0" vert="horz">
            <a:spAutoFit/>
          </a:bodyPr>
          <a:lstStyle/>
          <a:p>
            <a:pPr marL="2193925">
              <a:lnSpc>
                <a:spcPct val="100000"/>
              </a:lnSpc>
              <a:spcBef>
                <a:spcPts val="490"/>
              </a:spcBef>
            </a:pP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Distributed</a:t>
            </a:r>
            <a:r>
              <a:rPr dirty="0" sz="650" spc="-15">
                <a:solidFill>
                  <a:srgbClr val="231F20"/>
                </a:solidFill>
                <a:latin typeface="Helvetica"/>
                <a:cs typeface="Helvetica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and</a:t>
            </a:r>
            <a:r>
              <a:rPr dirty="0" sz="650" spc="-15">
                <a:solidFill>
                  <a:srgbClr val="231F20"/>
                </a:solidFill>
                <a:latin typeface="Helvetica"/>
                <a:cs typeface="Helvetica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replicated</a:t>
            </a:r>
            <a:r>
              <a:rPr dirty="0" sz="650" spc="-15">
                <a:solidFill>
                  <a:srgbClr val="231F20"/>
                </a:solidFill>
                <a:latin typeface="Helvetica"/>
                <a:cs typeface="Helvetica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database</a:t>
            </a:r>
            <a:endParaRPr sz="650">
              <a:latin typeface="Helvetica"/>
              <a:cs typeface="Helvetica"/>
            </a:endParaRPr>
          </a:p>
          <a:p>
            <a:pPr marL="1118235">
              <a:lnSpc>
                <a:spcPts val="685"/>
              </a:lnSpc>
              <a:spcBef>
                <a:spcPts val="400"/>
              </a:spcBef>
            </a:pP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Read</a:t>
            </a:r>
            <a:r>
              <a:rPr dirty="0" sz="650" spc="-15">
                <a:solidFill>
                  <a:srgbClr val="231F20"/>
                </a:solidFill>
                <a:latin typeface="Helvetica"/>
                <a:cs typeface="Helvetica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and</a:t>
            </a:r>
            <a:r>
              <a:rPr dirty="0" sz="650" spc="-15">
                <a:solidFill>
                  <a:srgbClr val="231F20"/>
                </a:solidFill>
                <a:latin typeface="Helvetica"/>
                <a:cs typeface="Helvetica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write</a:t>
            </a:r>
            <a:r>
              <a:rPr dirty="0" sz="650" spc="-15">
                <a:solidFill>
                  <a:srgbClr val="231F20"/>
                </a:solidFill>
                <a:latin typeface="Helvetica"/>
                <a:cs typeface="Helvetica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operations</a:t>
            </a:r>
            <a:endParaRPr sz="650">
              <a:latin typeface="Helvetica"/>
              <a:cs typeface="Helvetica"/>
            </a:endParaRPr>
          </a:p>
          <a:p>
            <a:pPr marL="12700">
              <a:lnSpc>
                <a:spcPts val="685"/>
              </a:lnSpc>
            </a:pP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Portable</a:t>
            </a:r>
            <a:r>
              <a:rPr dirty="0" sz="650" spc="-35">
                <a:solidFill>
                  <a:srgbClr val="231F20"/>
                </a:solidFill>
                <a:latin typeface="Helvetica"/>
                <a:cs typeface="Helvetica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computer</a:t>
            </a:r>
            <a:endParaRPr sz="650">
              <a:latin typeface="Helvetica"/>
              <a:cs typeface="Helvetica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4300563" y="3331252"/>
            <a:ext cx="24130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fld id="{81D60167-4931-47E6-BA6A-407CBD079E47}" type="slidenum"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2</a:t>
            </a:fld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37</a:t>
            </a:r>
            <a:endParaRPr sz="6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141160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Consistency</a:t>
            </a:r>
            <a:r>
              <a:rPr dirty="0" sz="600" spc="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and</a:t>
            </a:r>
            <a:r>
              <a:rPr dirty="0" sz="600" spc="1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replication:</a:t>
            </a:r>
            <a:r>
              <a:rPr dirty="0" sz="600" spc="16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Introduction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741859" y="716"/>
            <a:ext cx="79946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2" action="ppaction://hlinksldjump"/>
              </a:rPr>
              <a:t>Reasons</a:t>
            </a:r>
            <a:r>
              <a:rPr dirty="0" sz="600" spc="-15">
                <a:solidFill>
                  <a:srgbClr val="262685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10">
                <a:solidFill>
                  <a:srgbClr val="262685"/>
                </a:solidFill>
                <a:latin typeface="Arial"/>
                <a:cs typeface="Arial"/>
                <a:hlinkClick r:id="rId2" action="ppaction://hlinksldjump"/>
              </a:rPr>
              <a:t>for</a:t>
            </a:r>
            <a:r>
              <a:rPr dirty="0" sz="600" spc="-15">
                <a:solidFill>
                  <a:srgbClr val="262685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2" action="ppaction://hlinksldjump"/>
              </a:rPr>
              <a:t>replication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9900" y="188846"/>
            <a:ext cx="4205605" cy="267589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35"/>
              </a:spcBef>
            </a:pP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P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er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formance</a:t>
            </a:r>
            <a:r>
              <a:rPr dirty="0" sz="14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and</a:t>
            </a:r>
            <a:r>
              <a:rPr dirty="0" sz="14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scalability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050">
              <a:latin typeface="Arial"/>
              <a:cs typeface="Arial"/>
            </a:endParaRPr>
          </a:p>
          <a:p>
            <a:pPr marL="289560">
              <a:lnSpc>
                <a:spcPts val="1410"/>
              </a:lnSpc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Main</a:t>
            </a:r>
            <a:r>
              <a:rPr dirty="0" sz="1200" spc="-4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issue</a:t>
            </a:r>
            <a:endParaRPr sz="1200">
              <a:latin typeface="Arial"/>
              <a:cs typeface="Arial"/>
            </a:endParaRPr>
          </a:p>
          <a:p>
            <a:pPr marL="289560" marR="268605" indent="-4445">
              <a:lnSpc>
                <a:spcPts val="1200"/>
              </a:lnSpc>
              <a:spcBef>
                <a:spcPts val="10"/>
              </a:spcBef>
            </a:pPr>
            <a:r>
              <a:rPr dirty="0" sz="1000" spc="-65">
                <a:latin typeface="Arial"/>
                <a:cs typeface="Arial"/>
              </a:rPr>
              <a:t>To</a:t>
            </a:r>
            <a:r>
              <a:rPr dirty="0" sz="1000" spc="-6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keep </a:t>
            </a:r>
            <a:r>
              <a:rPr dirty="0" sz="1000" spc="-5">
                <a:latin typeface="Arial"/>
                <a:cs typeface="Arial"/>
              </a:rPr>
              <a:t>replicas consistent, </a:t>
            </a:r>
            <a:r>
              <a:rPr dirty="0" sz="1000" spc="-10">
                <a:latin typeface="Arial"/>
                <a:cs typeface="Arial"/>
              </a:rPr>
              <a:t>we </a:t>
            </a:r>
            <a:r>
              <a:rPr dirty="0" sz="1000" spc="-5">
                <a:latin typeface="Arial"/>
                <a:cs typeface="Arial"/>
              </a:rPr>
              <a:t>generally need to ensure that all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conflicting </a:t>
            </a:r>
            <a:r>
              <a:rPr dirty="0" sz="1000" spc="-5">
                <a:latin typeface="Arial"/>
                <a:cs typeface="Arial"/>
              </a:rPr>
              <a:t>operations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are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done in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 same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order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everywhere</a:t>
            </a:r>
            <a:endParaRPr sz="1000">
              <a:latin typeface="Arial"/>
              <a:cs typeface="Arial"/>
            </a:endParaRPr>
          </a:p>
          <a:p>
            <a:pPr marL="289560">
              <a:lnSpc>
                <a:spcPct val="100000"/>
              </a:lnSpc>
              <a:spcBef>
                <a:spcPts val="650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Conflicting operations:</a:t>
            </a:r>
            <a:r>
              <a:rPr dirty="0" sz="1200" spc="7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20">
                <a:solidFill>
                  <a:srgbClr val="3333B2"/>
                </a:solidFill>
                <a:latin typeface="Arial"/>
                <a:cs typeface="Arial"/>
              </a:rPr>
              <a:t>From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the world of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transactions</a:t>
            </a:r>
            <a:endParaRPr sz="1200">
              <a:latin typeface="Arial"/>
              <a:cs typeface="Arial"/>
            </a:endParaRPr>
          </a:p>
          <a:p>
            <a:pPr marL="567055" marR="139065" indent="-168275">
              <a:lnSpc>
                <a:spcPct val="100000"/>
              </a:lnSpc>
              <a:spcBef>
                <a:spcPts val="790"/>
              </a:spcBef>
              <a:buClr>
                <a:srgbClr val="3333B2"/>
              </a:buClr>
              <a:buChar char="►"/>
              <a:tabLst>
                <a:tab pos="567690" algn="l"/>
              </a:tabLst>
            </a:pP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Read–write conflict</a:t>
            </a:r>
            <a:r>
              <a:rPr dirty="0" sz="1000" spc="-5">
                <a:latin typeface="Arial"/>
                <a:cs typeface="Arial"/>
              </a:rPr>
              <a:t>: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read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operation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and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</a:t>
            </a:r>
            <a:r>
              <a:rPr dirty="0" sz="1000">
                <a:latin typeface="Arial"/>
                <a:cs typeface="Arial"/>
              </a:rPr>
              <a:t> write </a:t>
            </a:r>
            <a:r>
              <a:rPr dirty="0" sz="1000" spc="-5">
                <a:latin typeface="Arial"/>
                <a:cs typeface="Arial"/>
              </a:rPr>
              <a:t>operation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act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concurrently</a:t>
            </a:r>
            <a:endParaRPr sz="1000">
              <a:latin typeface="Arial"/>
              <a:cs typeface="Arial"/>
            </a:endParaRPr>
          </a:p>
          <a:p>
            <a:pPr marL="567055" indent="-168275">
              <a:lnSpc>
                <a:spcPts val="1190"/>
              </a:lnSpc>
              <a:buClr>
                <a:srgbClr val="3333B2"/>
              </a:buClr>
              <a:buChar char="►"/>
              <a:tabLst>
                <a:tab pos="567690" algn="l"/>
              </a:tabLst>
            </a:pP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Write–write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 conflict</a:t>
            </a:r>
            <a:r>
              <a:rPr dirty="0" sz="1000" spc="-5">
                <a:latin typeface="Arial"/>
                <a:cs typeface="Arial"/>
              </a:rPr>
              <a:t>: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two</a:t>
            </a:r>
            <a:r>
              <a:rPr dirty="0" sz="1000" spc="-5">
                <a:latin typeface="Arial"/>
                <a:cs typeface="Arial"/>
              </a:rPr>
              <a:t> concurrent </a:t>
            </a:r>
            <a:r>
              <a:rPr dirty="0" sz="1000">
                <a:latin typeface="Arial"/>
                <a:cs typeface="Arial"/>
              </a:rPr>
              <a:t>write</a:t>
            </a:r>
            <a:r>
              <a:rPr dirty="0" sz="1000" spc="-5">
                <a:latin typeface="Arial"/>
                <a:cs typeface="Arial"/>
              </a:rPr>
              <a:t> operations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300">
              <a:latin typeface="Arial"/>
              <a:cs typeface="Arial"/>
            </a:endParaRPr>
          </a:p>
          <a:p>
            <a:pPr marL="289560">
              <a:lnSpc>
                <a:spcPts val="1410"/>
              </a:lnSpc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Issue</a:t>
            </a:r>
            <a:endParaRPr sz="1200">
              <a:latin typeface="Arial"/>
              <a:cs typeface="Arial"/>
            </a:endParaRPr>
          </a:p>
          <a:p>
            <a:pPr marL="289560" marR="17780">
              <a:lnSpc>
                <a:spcPts val="1200"/>
              </a:lnSpc>
              <a:spcBef>
                <a:spcPts val="15"/>
              </a:spcBef>
            </a:pPr>
            <a:r>
              <a:rPr dirty="0" sz="1000" spc="-15">
                <a:latin typeface="Arial"/>
                <a:cs typeface="Arial"/>
              </a:rPr>
              <a:t>Guaranteeing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global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ordering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on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conflicting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operations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may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be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a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costly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operation,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downgrading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scalability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Solution:</a:t>
            </a:r>
            <a:r>
              <a:rPr dirty="0" sz="1000" spc="65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weaken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consistency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requirements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so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that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hopefully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global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synchronization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can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be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avoided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dirty="0" spc="-5"/>
              <a:t>17</a:t>
            </a:r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37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214249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Consistency</a:t>
            </a:r>
            <a:r>
              <a:rPr dirty="0" sz="600" spc="1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and</a:t>
            </a:r>
            <a:r>
              <a:rPr dirty="0" sz="600" spc="1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replication:</a:t>
            </a:r>
            <a:r>
              <a:rPr dirty="0" sz="600" spc="18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Client-centric</a:t>
            </a:r>
            <a:r>
              <a:rPr dirty="0" sz="600" spc="1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consistency</a:t>
            </a:r>
            <a:r>
              <a:rPr dirty="0" sz="600" spc="2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models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954726" y="716"/>
            <a:ext cx="58674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Monotonic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reads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1372235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Monotonic</a:t>
            </a:r>
            <a:r>
              <a:rPr dirty="0" sz="1400" spc="-6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reads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04495" y="798852"/>
            <a:ext cx="3994785" cy="176085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55244">
              <a:lnSpc>
                <a:spcPts val="1410"/>
              </a:lnSpc>
              <a:spcBef>
                <a:spcPts val="9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Definition</a:t>
            </a:r>
            <a:endParaRPr sz="1200">
              <a:latin typeface="Arial"/>
              <a:cs typeface="Arial"/>
            </a:endParaRPr>
          </a:p>
          <a:p>
            <a:pPr marL="55244" marR="64769">
              <a:lnSpc>
                <a:spcPts val="1200"/>
              </a:lnSpc>
              <a:spcBef>
                <a:spcPts val="10"/>
              </a:spcBef>
            </a:pPr>
            <a:r>
              <a:rPr dirty="0" sz="1000" spc="-5">
                <a:latin typeface="Arial"/>
                <a:cs typeface="Arial"/>
              </a:rPr>
              <a:t>If a process reads the </a:t>
            </a:r>
            <a:r>
              <a:rPr dirty="0" sz="1000" spc="-10">
                <a:latin typeface="Arial"/>
                <a:cs typeface="Arial"/>
              </a:rPr>
              <a:t>value </a:t>
            </a:r>
            <a:r>
              <a:rPr dirty="0" sz="1000" spc="-5">
                <a:latin typeface="Arial"/>
                <a:cs typeface="Arial"/>
              </a:rPr>
              <a:t>of a data item </a:t>
            </a:r>
            <a:r>
              <a:rPr dirty="0" sz="1000" spc="-5" i="1">
                <a:latin typeface="Arial"/>
                <a:cs typeface="Arial"/>
              </a:rPr>
              <a:t>x </a:t>
            </a:r>
            <a:r>
              <a:rPr dirty="0" sz="1000" spc="-5">
                <a:latin typeface="Arial"/>
                <a:cs typeface="Arial"/>
              </a:rPr>
              <a:t>, </a:t>
            </a:r>
            <a:r>
              <a:rPr dirty="0" sz="1000" spc="-10">
                <a:latin typeface="Arial"/>
                <a:cs typeface="Arial"/>
              </a:rPr>
              <a:t>any </a:t>
            </a:r>
            <a:r>
              <a:rPr dirty="0" sz="1000" spc="-5">
                <a:latin typeface="Arial"/>
                <a:cs typeface="Arial"/>
              </a:rPr>
              <a:t>successive read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operation on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x</a:t>
            </a:r>
            <a:r>
              <a:rPr dirty="0" sz="1000" spc="90" i="1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by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that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process will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always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return </a:t>
            </a:r>
            <a:r>
              <a:rPr dirty="0" sz="1000" spc="-5">
                <a:latin typeface="Arial"/>
                <a:cs typeface="Arial"/>
              </a:rPr>
              <a:t>that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same or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 more </a:t>
            </a:r>
            <a:r>
              <a:rPr dirty="0" sz="1000" spc="-2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recent</a:t>
            </a:r>
            <a:r>
              <a:rPr dirty="0" sz="1000" spc="-10">
                <a:latin typeface="Arial"/>
                <a:cs typeface="Arial"/>
              </a:rPr>
              <a:t> value.</a:t>
            </a:r>
            <a:endParaRPr sz="1000">
              <a:latin typeface="Arial"/>
              <a:cs typeface="Arial"/>
            </a:endParaRPr>
          </a:p>
          <a:p>
            <a:pPr marL="55244" marR="43180" indent="-5080">
              <a:lnSpc>
                <a:spcPts val="1390"/>
              </a:lnSpc>
              <a:spcBef>
                <a:spcPts val="52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The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read operations performed </a:t>
            </a:r>
            <a:r>
              <a:rPr dirty="0" sz="1200" spc="-15">
                <a:solidFill>
                  <a:srgbClr val="3333B2"/>
                </a:solidFill>
                <a:latin typeface="Arial"/>
                <a:cs typeface="Arial"/>
              </a:rPr>
              <a:t>by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a single process </a:t>
            </a:r>
            <a:r>
              <a:rPr dirty="0" sz="1200" spc="-5" i="1">
                <a:solidFill>
                  <a:srgbClr val="3333B2"/>
                </a:solidFill>
                <a:latin typeface="Arial"/>
                <a:cs typeface="Arial"/>
              </a:rPr>
              <a:t>P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at 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two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different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local copies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of the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same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data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store.</a:t>
            </a:r>
            <a:r>
              <a:rPr dirty="0" sz="1200" spc="8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(a) A 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monotonic-read consistent data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5">
                <a:solidFill>
                  <a:srgbClr val="3333B2"/>
                </a:solidFill>
                <a:latin typeface="Arial"/>
                <a:cs typeface="Arial"/>
              </a:rPr>
              <a:t>store.</a:t>
            </a:r>
            <a:r>
              <a:rPr dirty="0" sz="1200" spc="7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(b) </a:t>
            </a:r>
            <a:r>
              <a:rPr dirty="0" sz="1200" spc="-15">
                <a:solidFill>
                  <a:srgbClr val="3333B2"/>
                </a:solidFill>
                <a:latin typeface="Arial"/>
                <a:cs typeface="Arial"/>
              </a:rPr>
              <a:t>A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 data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store that </a:t>
            </a:r>
            <a:r>
              <a:rPr dirty="0" sz="1200" spc="-32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does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not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provide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 monotonic reads</a:t>
            </a:r>
            <a:endParaRPr sz="1200">
              <a:latin typeface="Arial"/>
              <a:cs typeface="Arial"/>
            </a:endParaRPr>
          </a:p>
          <a:p>
            <a:pPr marL="429259">
              <a:lnSpc>
                <a:spcPct val="100000"/>
              </a:lnSpc>
              <a:spcBef>
                <a:spcPts val="835"/>
              </a:spcBef>
              <a:tabLst>
                <a:tab pos="1205230" algn="l"/>
                <a:tab pos="1690370" algn="l"/>
                <a:tab pos="2301240" algn="l"/>
                <a:tab pos="3077845" algn="l"/>
                <a:tab pos="3562350" algn="l"/>
              </a:tabLst>
            </a:pPr>
            <a:r>
              <a:rPr dirty="0" u="sng" sz="650" spc="5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L1</a:t>
            </a:r>
            <a:r>
              <a:rPr dirty="0" u="sng" sz="65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:</a:t>
            </a:r>
            <a:r>
              <a:rPr dirty="0" u="sng" sz="65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     </a:t>
            </a:r>
            <a:r>
              <a:rPr dirty="0" u="sng" sz="650" spc="-85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 </a:t>
            </a:r>
            <a:r>
              <a:rPr dirty="0" u="sng" sz="650" spc="5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W</a:t>
            </a:r>
            <a:r>
              <a:rPr dirty="0" u="sng" baseline="-27777" sz="450" spc="22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1</a:t>
            </a:r>
            <a:r>
              <a:rPr dirty="0" u="sng" sz="650" spc="5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(x</a:t>
            </a:r>
            <a:r>
              <a:rPr dirty="0" u="sng" baseline="-27777" sz="450" spc="22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1</a:t>
            </a:r>
            <a:r>
              <a:rPr dirty="0" u="sng" sz="65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)</a:t>
            </a:r>
            <a:r>
              <a:rPr dirty="0" u="sng" sz="65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	</a:t>
            </a:r>
            <a:r>
              <a:rPr dirty="0" u="sng" sz="650" spc="1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R</a:t>
            </a:r>
            <a:r>
              <a:rPr dirty="0" u="sng" baseline="-27777" sz="450" spc="22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1</a:t>
            </a:r>
            <a:r>
              <a:rPr dirty="0" u="sng" sz="650" spc="5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(x</a:t>
            </a:r>
            <a:r>
              <a:rPr dirty="0" u="sng" baseline="-27777" sz="450" spc="22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1</a:t>
            </a:r>
            <a:r>
              <a:rPr dirty="0" u="sng" sz="65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)</a:t>
            </a:r>
            <a:r>
              <a:rPr dirty="0" u="sng" sz="65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	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	</a:t>
            </a:r>
            <a:r>
              <a:rPr dirty="0" u="sng" baseline="4273" sz="975" spc="7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L1</a:t>
            </a:r>
            <a:r>
              <a:rPr dirty="0" u="sng" baseline="4273" sz="975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:</a:t>
            </a:r>
            <a:r>
              <a:rPr dirty="0" u="sng" baseline="4273" sz="975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     </a:t>
            </a:r>
            <a:r>
              <a:rPr dirty="0" u="sng" baseline="4273" sz="975" spc="-127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 </a:t>
            </a:r>
            <a:r>
              <a:rPr dirty="0" u="sng" sz="650" spc="5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W</a:t>
            </a:r>
            <a:r>
              <a:rPr dirty="0" u="sng" baseline="-18518" sz="450" spc="22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1</a:t>
            </a:r>
            <a:r>
              <a:rPr dirty="0" u="sng" sz="650" spc="5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(x</a:t>
            </a:r>
            <a:r>
              <a:rPr dirty="0" u="sng" baseline="-18518" sz="450" spc="22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1</a:t>
            </a:r>
            <a:r>
              <a:rPr dirty="0" u="sng" sz="65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)</a:t>
            </a:r>
            <a:r>
              <a:rPr dirty="0" u="sng" sz="65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	</a:t>
            </a:r>
            <a:r>
              <a:rPr dirty="0" u="sng" sz="650" spc="1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R</a:t>
            </a:r>
            <a:r>
              <a:rPr dirty="0" u="sng" baseline="-18518" sz="450" spc="22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1</a:t>
            </a:r>
            <a:r>
              <a:rPr dirty="0" u="sng" sz="650" spc="5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(x</a:t>
            </a:r>
            <a:r>
              <a:rPr dirty="0" u="sng" baseline="-18518" sz="450" spc="22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1</a:t>
            </a:r>
            <a:r>
              <a:rPr dirty="0" u="sng" sz="65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)</a:t>
            </a:r>
            <a:r>
              <a:rPr dirty="0" u="sng" sz="65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	</a:t>
            </a:r>
            <a:endParaRPr sz="650">
              <a:latin typeface="Arial"/>
              <a:cs typeface="Arial"/>
            </a:endParaRPr>
          </a:p>
          <a:p>
            <a:pPr marL="429259">
              <a:lnSpc>
                <a:spcPct val="100000"/>
              </a:lnSpc>
              <a:spcBef>
                <a:spcPts val="160"/>
              </a:spcBef>
              <a:tabLst>
                <a:tab pos="792480" algn="l"/>
                <a:tab pos="1444625" algn="l"/>
                <a:tab pos="2301240" algn="l"/>
                <a:tab pos="2665095" algn="l"/>
                <a:tab pos="3316604" algn="l"/>
              </a:tabLst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L2: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	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W</a:t>
            </a:r>
            <a:r>
              <a:rPr dirty="0" baseline="-27777" sz="450" spc="22">
                <a:solidFill>
                  <a:srgbClr val="231F20"/>
                </a:solidFill>
                <a:latin typeface="Arial"/>
                <a:cs typeface="Arial"/>
              </a:rPr>
              <a:t>2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(x</a:t>
            </a:r>
            <a:r>
              <a:rPr dirty="0" baseline="-27777" sz="450" spc="22">
                <a:solidFill>
                  <a:srgbClr val="231F20"/>
                </a:solidFill>
                <a:latin typeface="Arial"/>
                <a:cs typeface="Arial"/>
              </a:rPr>
              <a:t>1</a:t>
            </a:r>
            <a:r>
              <a:rPr dirty="0" sz="650" spc="-5">
                <a:solidFill>
                  <a:srgbClr val="231F20"/>
                </a:solidFill>
                <a:latin typeface="Arial"/>
                <a:cs typeface="Arial"/>
              </a:rPr>
              <a:t>;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x</a:t>
            </a:r>
            <a:r>
              <a:rPr dirty="0" baseline="-27777" sz="450" spc="22">
                <a:solidFill>
                  <a:srgbClr val="231F20"/>
                </a:solidFill>
                <a:latin typeface="Arial"/>
                <a:cs typeface="Arial"/>
              </a:rPr>
              <a:t>2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)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	</a:t>
            </a: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R</a:t>
            </a:r>
            <a:r>
              <a:rPr dirty="0" baseline="-27777" sz="450" spc="22">
                <a:solidFill>
                  <a:srgbClr val="231F20"/>
                </a:solidFill>
                <a:latin typeface="Arial"/>
                <a:cs typeface="Arial"/>
              </a:rPr>
              <a:t>1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(x</a:t>
            </a:r>
            <a:r>
              <a:rPr dirty="0" baseline="-27777" sz="450" spc="22">
                <a:solidFill>
                  <a:srgbClr val="231F20"/>
                </a:solidFill>
                <a:latin typeface="Arial"/>
                <a:cs typeface="Arial"/>
              </a:rPr>
              <a:t>2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)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	</a:t>
            </a:r>
            <a:r>
              <a:rPr dirty="0" baseline="4273" sz="975" spc="7">
                <a:solidFill>
                  <a:srgbClr val="231F20"/>
                </a:solidFill>
                <a:latin typeface="Arial"/>
                <a:cs typeface="Arial"/>
              </a:rPr>
              <a:t>L2:</a:t>
            </a:r>
            <a:r>
              <a:rPr dirty="0" baseline="4273" sz="975">
                <a:solidFill>
                  <a:srgbClr val="231F20"/>
                </a:solidFill>
                <a:latin typeface="Arial"/>
                <a:cs typeface="Arial"/>
              </a:rPr>
              <a:t>	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W</a:t>
            </a:r>
            <a:r>
              <a:rPr dirty="0" baseline="-18518" sz="450" spc="22">
                <a:solidFill>
                  <a:srgbClr val="231F20"/>
                </a:solidFill>
                <a:latin typeface="Arial"/>
                <a:cs typeface="Arial"/>
              </a:rPr>
              <a:t>2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(x</a:t>
            </a:r>
            <a:r>
              <a:rPr dirty="0" baseline="-18518" sz="450" spc="22">
                <a:solidFill>
                  <a:srgbClr val="231F20"/>
                </a:solidFill>
                <a:latin typeface="Arial"/>
                <a:cs typeface="Arial"/>
              </a:rPr>
              <a:t>1</a:t>
            </a:r>
            <a:r>
              <a:rPr dirty="0" sz="650" spc="-5">
                <a:solidFill>
                  <a:srgbClr val="231F20"/>
                </a:solidFill>
                <a:latin typeface="Arial"/>
                <a:cs typeface="Arial"/>
              </a:rPr>
              <a:t>|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x</a:t>
            </a:r>
            <a:r>
              <a:rPr dirty="0" baseline="-18518" sz="450" spc="22">
                <a:solidFill>
                  <a:srgbClr val="231F20"/>
                </a:solidFill>
                <a:latin typeface="Arial"/>
                <a:cs typeface="Arial"/>
              </a:rPr>
              <a:t>2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)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	</a:t>
            </a: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R</a:t>
            </a:r>
            <a:r>
              <a:rPr dirty="0" baseline="-18518" sz="450" spc="22">
                <a:solidFill>
                  <a:srgbClr val="231F20"/>
                </a:solidFill>
                <a:latin typeface="Arial"/>
                <a:cs typeface="Arial"/>
              </a:rPr>
              <a:t>1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(x</a:t>
            </a:r>
            <a:r>
              <a:rPr dirty="0" baseline="-18518" sz="450" spc="22">
                <a:solidFill>
                  <a:srgbClr val="231F20"/>
                </a:solidFill>
                <a:latin typeface="Arial"/>
                <a:cs typeface="Arial"/>
              </a:rPr>
              <a:t>2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)</a:t>
            </a:r>
            <a:endParaRPr sz="65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dirty="0" spc="-5"/>
              <a:t>18</a:t>
            </a:r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37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214249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Consistency</a:t>
            </a:r>
            <a:r>
              <a:rPr dirty="0" sz="600" spc="1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and</a:t>
            </a:r>
            <a:r>
              <a:rPr dirty="0" sz="600" spc="1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replication:</a:t>
            </a:r>
            <a:r>
              <a:rPr dirty="0" sz="600" spc="18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Client-centric</a:t>
            </a:r>
            <a:r>
              <a:rPr dirty="0" sz="600" spc="1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consistency</a:t>
            </a:r>
            <a:r>
              <a:rPr dirty="0" sz="600" spc="1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models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954726" y="716"/>
            <a:ext cx="58674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Monotonic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reads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2855595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Client-centric</a:t>
            </a:r>
            <a:r>
              <a:rPr dirty="0" sz="1400" spc="-3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consistency:</a:t>
            </a:r>
            <a:r>
              <a:rPr dirty="0" sz="1400" spc="6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notation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96494" y="924020"/>
            <a:ext cx="4013835" cy="1423670"/>
          </a:xfrm>
          <a:prstGeom prst="rect">
            <a:avLst/>
          </a:prstGeom>
        </p:spPr>
        <p:txBody>
          <a:bodyPr wrap="square" lIns="0" tIns="95250" rIns="0" bIns="0" rtlCol="0" vert="horz">
            <a:spAutoFit/>
          </a:bodyPr>
          <a:lstStyle/>
          <a:p>
            <a:pPr marL="63500">
              <a:lnSpc>
                <a:spcPct val="100000"/>
              </a:lnSpc>
              <a:spcBef>
                <a:spcPts val="750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Notation</a:t>
            </a:r>
            <a:endParaRPr sz="1200">
              <a:latin typeface="Arial"/>
              <a:cs typeface="Arial"/>
            </a:endParaRPr>
          </a:p>
          <a:p>
            <a:pPr marL="340360" indent="-168275">
              <a:lnSpc>
                <a:spcPts val="1200"/>
              </a:lnSpc>
              <a:spcBef>
                <a:spcPts val="545"/>
              </a:spcBef>
              <a:buClr>
                <a:srgbClr val="3333B2"/>
              </a:buClr>
              <a:buFont typeface="Arial"/>
              <a:buChar char="►"/>
              <a:tabLst>
                <a:tab pos="340995" algn="l"/>
              </a:tabLst>
            </a:pPr>
            <a:r>
              <a:rPr dirty="0" sz="1000" spc="25" i="1">
                <a:latin typeface="Arial"/>
                <a:cs typeface="Arial"/>
              </a:rPr>
              <a:t>W</a:t>
            </a:r>
            <a:r>
              <a:rPr dirty="0" baseline="-15873" sz="1050" spc="37" i="1">
                <a:latin typeface="Arial"/>
                <a:cs typeface="Arial"/>
              </a:rPr>
              <a:t>1</a:t>
            </a:r>
            <a:r>
              <a:rPr dirty="0" sz="1000" spc="25">
                <a:latin typeface="Arial"/>
                <a:cs typeface="Arial"/>
              </a:rPr>
              <a:t>(</a:t>
            </a:r>
            <a:r>
              <a:rPr dirty="0" sz="1000" spc="25" i="1">
                <a:latin typeface="Arial"/>
                <a:cs typeface="Arial"/>
              </a:rPr>
              <a:t>x</a:t>
            </a:r>
            <a:r>
              <a:rPr dirty="0" baseline="-15873" sz="1050" spc="37" i="1">
                <a:latin typeface="Arial"/>
                <a:cs typeface="Arial"/>
              </a:rPr>
              <a:t>2</a:t>
            </a:r>
            <a:r>
              <a:rPr dirty="0" baseline="-15873" sz="1050" spc="-157" i="1">
                <a:latin typeface="Arial"/>
                <a:cs typeface="Arial"/>
              </a:rPr>
              <a:t> </a:t>
            </a:r>
            <a:r>
              <a:rPr dirty="0" sz="1000" spc="50">
                <a:latin typeface="Arial"/>
                <a:cs typeface="Arial"/>
              </a:rPr>
              <a:t>)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is the</a:t>
            </a:r>
            <a:r>
              <a:rPr dirty="0" sz="1000">
                <a:latin typeface="Arial"/>
                <a:cs typeface="Arial"/>
              </a:rPr>
              <a:t> write </a:t>
            </a:r>
            <a:r>
              <a:rPr dirty="0" sz="1000" spc="-5">
                <a:latin typeface="Arial"/>
                <a:cs typeface="Arial"/>
              </a:rPr>
              <a:t>operation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by</a:t>
            </a:r>
            <a:r>
              <a:rPr dirty="0" sz="1000" spc="-5">
                <a:latin typeface="Arial"/>
                <a:cs typeface="Arial"/>
              </a:rPr>
              <a:t> process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5" i="1">
                <a:latin typeface="Arial"/>
                <a:cs typeface="Arial"/>
              </a:rPr>
              <a:t>P</a:t>
            </a:r>
            <a:r>
              <a:rPr dirty="0" baseline="-15873" sz="1050" spc="7" i="1">
                <a:latin typeface="Arial"/>
                <a:cs typeface="Arial"/>
              </a:rPr>
              <a:t>1</a:t>
            </a:r>
            <a:r>
              <a:rPr dirty="0" baseline="-15873" sz="1050" spc="202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that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leads to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version</a:t>
            </a:r>
            <a:endParaRPr sz="1000">
              <a:latin typeface="Arial"/>
              <a:cs typeface="Arial"/>
            </a:endParaRPr>
          </a:p>
          <a:p>
            <a:pPr marL="340360">
              <a:lnSpc>
                <a:spcPts val="1200"/>
              </a:lnSpc>
            </a:pPr>
            <a:r>
              <a:rPr dirty="0" sz="1000" spc="5" i="1">
                <a:latin typeface="Arial"/>
                <a:cs typeface="Arial"/>
              </a:rPr>
              <a:t>x</a:t>
            </a:r>
            <a:r>
              <a:rPr dirty="0" baseline="-15873" sz="1050" spc="7" i="1">
                <a:latin typeface="Arial"/>
                <a:cs typeface="Arial"/>
              </a:rPr>
              <a:t>2</a:t>
            </a:r>
            <a:r>
              <a:rPr dirty="0" baseline="-15873" sz="1050" spc="209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x</a:t>
            </a:r>
            <a:endParaRPr sz="1000">
              <a:latin typeface="Arial"/>
              <a:cs typeface="Arial"/>
            </a:endParaRPr>
          </a:p>
          <a:p>
            <a:pPr marL="337185" marR="130810" indent="-165100">
              <a:lnSpc>
                <a:spcPct val="100000"/>
              </a:lnSpc>
              <a:spcBef>
                <a:spcPts val="590"/>
              </a:spcBef>
              <a:buClr>
                <a:srgbClr val="3333B2"/>
              </a:buClr>
              <a:buFont typeface="Arial"/>
              <a:buChar char="►"/>
              <a:tabLst>
                <a:tab pos="340995" algn="l"/>
              </a:tabLst>
            </a:pPr>
            <a:r>
              <a:rPr dirty="0" sz="1000" spc="20" i="1">
                <a:latin typeface="Arial"/>
                <a:cs typeface="Arial"/>
              </a:rPr>
              <a:t>W</a:t>
            </a:r>
            <a:r>
              <a:rPr dirty="0" baseline="-15873" sz="1050" spc="30" i="1">
                <a:latin typeface="Arial"/>
                <a:cs typeface="Arial"/>
              </a:rPr>
              <a:t>1</a:t>
            </a:r>
            <a:r>
              <a:rPr dirty="0" sz="1000" spc="20">
                <a:latin typeface="Arial"/>
                <a:cs typeface="Arial"/>
              </a:rPr>
              <a:t>(</a:t>
            </a:r>
            <a:r>
              <a:rPr dirty="0" sz="1000" spc="20" i="1">
                <a:latin typeface="Arial"/>
                <a:cs typeface="Arial"/>
              </a:rPr>
              <a:t>x</a:t>
            </a:r>
            <a:r>
              <a:rPr dirty="0" baseline="-15873" sz="1050" spc="30" i="1">
                <a:latin typeface="Arial"/>
                <a:cs typeface="Arial"/>
              </a:rPr>
              <a:t>i</a:t>
            </a:r>
            <a:r>
              <a:rPr dirty="0" baseline="-15873" sz="1050" spc="-127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;</a:t>
            </a:r>
            <a:r>
              <a:rPr dirty="0" sz="1000" spc="-165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x</a:t>
            </a:r>
            <a:r>
              <a:rPr dirty="0" baseline="-15873" sz="1050" i="1">
                <a:latin typeface="Arial"/>
                <a:cs typeface="Arial"/>
              </a:rPr>
              <a:t>j</a:t>
            </a:r>
            <a:r>
              <a:rPr dirty="0" baseline="-15873" sz="1050" spc="-127" i="1">
                <a:latin typeface="Arial"/>
                <a:cs typeface="Arial"/>
              </a:rPr>
              <a:t> </a:t>
            </a:r>
            <a:r>
              <a:rPr dirty="0" sz="1000" spc="50">
                <a:latin typeface="Arial"/>
                <a:cs typeface="Arial"/>
              </a:rPr>
              <a:t>)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indicates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5" i="1">
                <a:latin typeface="Arial"/>
                <a:cs typeface="Arial"/>
              </a:rPr>
              <a:t>P</a:t>
            </a:r>
            <a:r>
              <a:rPr dirty="0" baseline="-15873" sz="1050" spc="7" i="1">
                <a:latin typeface="Arial"/>
                <a:cs typeface="Arial"/>
              </a:rPr>
              <a:t>1</a:t>
            </a:r>
            <a:r>
              <a:rPr dirty="0" baseline="-15873" sz="1050" spc="202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produces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version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x</a:t>
            </a:r>
            <a:r>
              <a:rPr dirty="0" baseline="-15873" sz="1050" i="1">
                <a:latin typeface="Arial"/>
                <a:cs typeface="Arial"/>
              </a:rPr>
              <a:t>j</a:t>
            </a:r>
            <a:r>
              <a:rPr dirty="0" baseline="-15873" sz="1050" spc="30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based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on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previous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version </a:t>
            </a:r>
            <a:r>
              <a:rPr dirty="0" sz="1000" i="1">
                <a:latin typeface="Arial"/>
                <a:cs typeface="Arial"/>
              </a:rPr>
              <a:t>x</a:t>
            </a:r>
            <a:r>
              <a:rPr dirty="0" baseline="-15873" sz="1050" i="1">
                <a:latin typeface="Arial"/>
                <a:cs typeface="Arial"/>
              </a:rPr>
              <a:t>i</a:t>
            </a:r>
            <a:r>
              <a:rPr dirty="0" baseline="-15873" sz="1050" spc="-127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 marL="340360" indent="-168275">
              <a:lnSpc>
                <a:spcPts val="1200"/>
              </a:lnSpc>
              <a:spcBef>
                <a:spcPts val="590"/>
              </a:spcBef>
              <a:buClr>
                <a:srgbClr val="3333B2"/>
              </a:buClr>
              <a:buFont typeface="Arial"/>
              <a:buChar char="►"/>
              <a:tabLst>
                <a:tab pos="340995" algn="l"/>
              </a:tabLst>
            </a:pPr>
            <a:r>
              <a:rPr dirty="0" sz="1000" spc="20" i="1">
                <a:latin typeface="Arial"/>
                <a:cs typeface="Arial"/>
              </a:rPr>
              <a:t>W</a:t>
            </a:r>
            <a:r>
              <a:rPr dirty="0" baseline="-15873" sz="1050" spc="30" i="1">
                <a:latin typeface="Arial"/>
                <a:cs typeface="Arial"/>
              </a:rPr>
              <a:t>1</a:t>
            </a:r>
            <a:r>
              <a:rPr dirty="0" sz="1000" spc="20">
                <a:latin typeface="Arial"/>
                <a:cs typeface="Arial"/>
              </a:rPr>
              <a:t>(</a:t>
            </a:r>
            <a:r>
              <a:rPr dirty="0" sz="1000" spc="20" i="1">
                <a:latin typeface="Arial"/>
                <a:cs typeface="Arial"/>
              </a:rPr>
              <a:t>x</a:t>
            </a:r>
            <a:r>
              <a:rPr dirty="0" baseline="-15873" sz="1050" spc="30" i="1">
                <a:latin typeface="Arial"/>
                <a:cs typeface="Arial"/>
              </a:rPr>
              <a:t>i</a:t>
            </a:r>
            <a:r>
              <a:rPr dirty="0" baseline="-15873" sz="1050" spc="-127" i="1">
                <a:latin typeface="Arial"/>
                <a:cs typeface="Arial"/>
              </a:rPr>
              <a:t> </a:t>
            </a:r>
            <a:r>
              <a:rPr dirty="0" sz="1000" spc="-55" i="1">
                <a:latin typeface="メイリオ"/>
                <a:cs typeface="メイリオ"/>
              </a:rPr>
              <a:t>|</a:t>
            </a:r>
            <a:r>
              <a:rPr dirty="0" sz="1000" spc="-55" i="1">
                <a:latin typeface="Arial"/>
                <a:cs typeface="Arial"/>
              </a:rPr>
              <a:t>x</a:t>
            </a:r>
            <a:r>
              <a:rPr dirty="0" baseline="-15873" sz="1050" spc="-82" i="1">
                <a:latin typeface="Arial"/>
                <a:cs typeface="Arial"/>
              </a:rPr>
              <a:t>j</a:t>
            </a:r>
            <a:r>
              <a:rPr dirty="0" baseline="-15873" sz="1050" spc="-127" i="1">
                <a:latin typeface="Arial"/>
                <a:cs typeface="Arial"/>
              </a:rPr>
              <a:t> </a:t>
            </a:r>
            <a:r>
              <a:rPr dirty="0" sz="1000" spc="50">
                <a:latin typeface="Arial"/>
                <a:cs typeface="Arial"/>
              </a:rPr>
              <a:t>)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indicates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5" i="1">
                <a:latin typeface="Arial"/>
                <a:cs typeface="Arial"/>
              </a:rPr>
              <a:t>P</a:t>
            </a:r>
            <a:r>
              <a:rPr dirty="0" baseline="-15873" sz="1050" spc="7" i="1">
                <a:latin typeface="Arial"/>
                <a:cs typeface="Arial"/>
              </a:rPr>
              <a:t>1</a:t>
            </a:r>
            <a:r>
              <a:rPr dirty="0" baseline="-15873" sz="1050" spc="195" i="1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produces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version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x</a:t>
            </a:r>
            <a:r>
              <a:rPr dirty="0" baseline="-15873" sz="1050" i="1">
                <a:latin typeface="Arial"/>
                <a:cs typeface="Arial"/>
              </a:rPr>
              <a:t>j</a:t>
            </a:r>
            <a:r>
              <a:rPr dirty="0" baseline="-15873" sz="1050" spc="7" i="1"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0000FA"/>
                </a:solidFill>
                <a:latin typeface="Arial"/>
                <a:cs typeface="Arial"/>
              </a:rPr>
              <a:t>concurrently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to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version</a:t>
            </a:r>
            <a:endParaRPr sz="1000">
              <a:latin typeface="Arial"/>
              <a:cs typeface="Arial"/>
            </a:endParaRPr>
          </a:p>
          <a:p>
            <a:pPr marL="340360">
              <a:lnSpc>
                <a:spcPts val="1200"/>
              </a:lnSpc>
            </a:pPr>
            <a:r>
              <a:rPr dirty="0" sz="1000" spc="-5" i="1">
                <a:latin typeface="Arial"/>
                <a:cs typeface="Arial"/>
              </a:rPr>
              <a:t>x</a:t>
            </a:r>
            <a:r>
              <a:rPr dirty="0" baseline="-15873" sz="1050" spc="7" i="1">
                <a:latin typeface="Arial"/>
                <a:cs typeface="Arial"/>
              </a:rPr>
              <a:t>i</a:t>
            </a:r>
            <a:r>
              <a:rPr dirty="0" baseline="-15873" sz="1050" spc="-127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dirty="0" spc="-5"/>
              <a:t>19</a:t>
            </a:r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37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214249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Consistency</a:t>
            </a:r>
            <a:r>
              <a:rPr dirty="0" sz="600" spc="1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and</a:t>
            </a:r>
            <a:r>
              <a:rPr dirty="0" sz="600" spc="1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replication:</a:t>
            </a:r>
            <a:r>
              <a:rPr dirty="0" sz="600" spc="18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Client-centric</a:t>
            </a:r>
            <a:r>
              <a:rPr dirty="0" sz="600" spc="1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consistency</a:t>
            </a:r>
            <a:r>
              <a:rPr dirty="0" sz="600" spc="1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models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954726" y="716"/>
            <a:ext cx="58674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Monotonic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reads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1372235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Monotonic</a:t>
            </a:r>
            <a:r>
              <a:rPr dirty="0" sz="1400" spc="-5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reads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43128" y="971371"/>
            <a:ext cx="3910329" cy="1462405"/>
          </a:xfrm>
          <a:prstGeom prst="rect">
            <a:avLst/>
          </a:prstGeom>
        </p:spPr>
        <p:txBody>
          <a:bodyPr wrap="square" lIns="0" tIns="39370" rIns="0" bIns="0" rtlCol="0" vert="horz">
            <a:spAutoFit/>
          </a:bodyPr>
          <a:lstStyle/>
          <a:p>
            <a:pPr marL="16510">
              <a:lnSpc>
                <a:spcPct val="100000"/>
              </a:lnSpc>
              <a:spcBef>
                <a:spcPts val="310"/>
              </a:spcBef>
            </a:pPr>
            <a:r>
              <a:rPr dirty="0" sz="1200" spc="-5">
                <a:solidFill>
                  <a:srgbClr val="007C00"/>
                </a:solidFill>
                <a:latin typeface="Arial"/>
                <a:cs typeface="Arial"/>
              </a:rPr>
              <a:t>Example</a:t>
            </a:r>
            <a:endParaRPr sz="1200">
              <a:latin typeface="Arial"/>
              <a:cs typeface="Arial"/>
            </a:endParaRPr>
          </a:p>
          <a:p>
            <a:pPr marL="16510" marR="20320" indent="-4445">
              <a:lnSpc>
                <a:spcPct val="100000"/>
              </a:lnSpc>
              <a:spcBef>
                <a:spcPts val="175"/>
              </a:spcBef>
            </a:pPr>
            <a:r>
              <a:rPr dirty="0" sz="1000" spc="-5">
                <a:latin typeface="Arial"/>
                <a:cs typeface="Arial"/>
              </a:rPr>
              <a:t>Automatically reading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your</a:t>
            </a:r>
            <a:r>
              <a:rPr dirty="0" sz="1000" spc="-5">
                <a:latin typeface="Arial"/>
                <a:cs typeface="Arial"/>
              </a:rPr>
              <a:t> personal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calendar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updates from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different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servers.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Monotonic Reads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guarantees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that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user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sees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all updates, </a:t>
            </a:r>
            <a:r>
              <a:rPr dirty="0" sz="1000" spc="-2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no matter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from which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server 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automatic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reading </a:t>
            </a:r>
            <a:r>
              <a:rPr dirty="0" sz="1000" spc="-10">
                <a:latin typeface="Arial"/>
                <a:cs typeface="Arial"/>
              </a:rPr>
              <a:t>takes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place.</a:t>
            </a:r>
            <a:endParaRPr sz="1000">
              <a:latin typeface="Arial"/>
              <a:cs typeface="Arial"/>
            </a:endParaRPr>
          </a:p>
          <a:p>
            <a:pPr marL="16510">
              <a:lnSpc>
                <a:spcPct val="100000"/>
              </a:lnSpc>
              <a:spcBef>
                <a:spcPts val="680"/>
              </a:spcBef>
            </a:pPr>
            <a:r>
              <a:rPr dirty="0" sz="1200" spc="-5">
                <a:solidFill>
                  <a:srgbClr val="007C00"/>
                </a:solidFill>
                <a:latin typeface="Arial"/>
                <a:cs typeface="Arial"/>
              </a:rPr>
              <a:t>Example</a:t>
            </a:r>
            <a:endParaRPr sz="1200">
              <a:latin typeface="Arial"/>
              <a:cs typeface="Arial"/>
            </a:endParaRPr>
          </a:p>
          <a:p>
            <a:pPr marL="12700" marR="5080" indent="3810">
              <a:lnSpc>
                <a:spcPct val="100000"/>
              </a:lnSpc>
              <a:spcBef>
                <a:spcPts val="175"/>
              </a:spcBef>
            </a:pPr>
            <a:r>
              <a:rPr dirty="0" sz="1000" spc="-5">
                <a:latin typeface="Arial"/>
                <a:cs typeface="Arial"/>
              </a:rPr>
              <a:t>Reading (not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modifying)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incoming mail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while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you</a:t>
            </a:r>
            <a:r>
              <a:rPr dirty="0" sz="1000" spc="-5">
                <a:latin typeface="Arial"/>
                <a:cs typeface="Arial"/>
              </a:rPr>
              <a:t> are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move. 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Each time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you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connect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different e-mail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server,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that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server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fetches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(at least) all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 updates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from 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server </a:t>
            </a:r>
            <a:r>
              <a:rPr dirty="0" sz="1000" spc="-10">
                <a:latin typeface="Arial"/>
                <a:cs typeface="Arial"/>
              </a:rPr>
              <a:t>you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previously visited.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ject 1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dirty="0" spc="-5"/>
              <a:t>20</a:t>
            </a:r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37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447484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890645" algn="l"/>
              </a:tabLst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Consistency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and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replication:</a:t>
            </a:r>
            <a:r>
              <a:rPr dirty="0" sz="6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2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Client-cent</a:t>
            </a:r>
            <a:r>
              <a:rPr dirty="0" sz="60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r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ic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consistency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models</a:t>
            </a:r>
            <a:r>
              <a:rPr dirty="0" sz="600">
                <a:solidFill>
                  <a:srgbClr val="3333B2"/>
                </a:solidFill>
                <a:latin typeface="Arial"/>
                <a:cs typeface="Arial"/>
              </a:rPr>
              <a:t>	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Monotonic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w</a:t>
            </a:r>
            <a:r>
              <a:rPr dirty="0" sz="60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r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ites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5300" y="188846"/>
            <a:ext cx="1395095" cy="244475"/>
          </a:xfrm>
          <a:prstGeom prst="rect"/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pc="15"/>
              <a:t>Monotonic</a:t>
            </a:r>
            <a:r>
              <a:rPr dirty="0" spc="-55"/>
              <a:t> </a:t>
            </a:r>
            <a:r>
              <a:rPr dirty="0" spc="15"/>
              <a:t>writes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91490" y="453755"/>
            <a:ext cx="3885565" cy="13049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67945">
              <a:lnSpc>
                <a:spcPts val="1410"/>
              </a:lnSpc>
              <a:spcBef>
                <a:spcPts val="9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Definition</a:t>
            </a:r>
            <a:endParaRPr sz="1200">
              <a:latin typeface="Arial"/>
              <a:cs typeface="Arial"/>
            </a:endParaRPr>
          </a:p>
          <a:p>
            <a:pPr marL="67945" marR="30480" indent="-4445">
              <a:lnSpc>
                <a:spcPts val="1200"/>
              </a:lnSpc>
              <a:spcBef>
                <a:spcPts val="10"/>
              </a:spcBef>
            </a:pPr>
            <a:r>
              <a:rPr dirty="0" sz="1000" spc="-5">
                <a:latin typeface="Arial"/>
                <a:cs typeface="Arial"/>
              </a:rPr>
              <a:t>A </a:t>
            </a:r>
            <a:r>
              <a:rPr dirty="0" sz="1000">
                <a:latin typeface="Arial"/>
                <a:cs typeface="Arial"/>
              </a:rPr>
              <a:t>write </a:t>
            </a:r>
            <a:r>
              <a:rPr dirty="0" sz="1000" spc="-5">
                <a:latin typeface="Arial"/>
                <a:cs typeface="Arial"/>
              </a:rPr>
              <a:t>operation </a:t>
            </a:r>
            <a:r>
              <a:rPr dirty="0" sz="1000" spc="-15">
                <a:latin typeface="Arial"/>
                <a:cs typeface="Arial"/>
              </a:rPr>
              <a:t>by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process on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 data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item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x</a:t>
            </a:r>
            <a:r>
              <a:rPr dirty="0" sz="1000" spc="95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is completed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before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any </a:t>
            </a:r>
            <a:r>
              <a:rPr dirty="0" sz="1000" spc="-5">
                <a:latin typeface="Arial"/>
                <a:cs typeface="Arial"/>
              </a:rPr>
              <a:t>successive </a:t>
            </a:r>
            <a:r>
              <a:rPr dirty="0" sz="1000">
                <a:latin typeface="Arial"/>
                <a:cs typeface="Arial"/>
              </a:rPr>
              <a:t>write</a:t>
            </a:r>
            <a:r>
              <a:rPr dirty="0" sz="1000" spc="-5">
                <a:latin typeface="Arial"/>
                <a:cs typeface="Arial"/>
              </a:rPr>
              <a:t> operation on </a:t>
            </a:r>
            <a:r>
              <a:rPr dirty="0" sz="1000" spc="-5" i="1">
                <a:latin typeface="Arial"/>
                <a:cs typeface="Arial"/>
              </a:rPr>
              <a:t>x</a:t>
            </a:r>
            <a:r>
              <a:rPr dirty="0" sz="1000" spc="90" i="1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by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 same process.</a:t>
            </a:r>
            <a:endParaRPr sz="1000">
              <a:latin typeface="Arial"/>
              <a:cs typeface="Arial"/>
            </a:endParaRPr>
          </a:p>
          <a:p>
            <a:pPr marL="67945" marR="34925" indent="-5080">
              <a:lnSpc>
                <a:spcPts val="1390"/>
              </a:lnSpc>
              <a:spcBef>
                <a:spcPts val="71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(a)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A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monotonic-write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consistent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data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store.</a:t>
            </a:r>
            <a:r>
              <a:rPr dirty="0" sz="1200" spc="8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(b)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A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data 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store</a:t>
            </a:r>
            <a:r>
              <a:rPr dirty="0" sz="1200" spc="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that</a:t>
            </a:r>
            <a:r>
              <a:rPr dirty="0" sz="1200" spc="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does</a:t>
            </a:r>
            <a:r>
              <a:rPr dirty="0" sz="1200" spc="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not</a:t>
            </a:r>
            <a:r>
              <a:rPr dirty="0" sz="1200" spc="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provide</a:t>
            </a:r>
            <a:r>
              <a:rPr dirty="0" sz="1200" spc="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monotonic-write</a:t>
            </a:r>
            <a:r>
              <a:rPr dirty="0" sz="1200" spc="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5">
                <a:solidFill>
                  <a:srgbClr val="3333B2"/>
                </a:solidFill>
                <a:latin typeface="Arial"/>
                <a:cs typeface="Arial"/>
              </a:rPr>
              <a:t>consistency.</a:t>
            </a:r>
            <a:endParaRPr sz="1200">
              <a:latin typeface="Arial"/>
              <a:cs typeface="Arial"/>
            </a:endParaRPr>
          </a:p>
          <a:p>
            <a:pPr marL="63500">
              <a:lnSpc>
                <a:spcPts val="1340"/>
              </a:lnSpc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(c)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Again, no consistency as </a:t>
            </a:r>
            <a:r>
              <a:rPr dirty="0" sz="900" spc="10" i="1">
                <a:solidFill>
                  <a:srgbClr val="3333B2"/>
                </a:solidFill>
                <a:latin typeface="Arial"/>
                <a:cs typeface="Arial"/>
              </a:rPr>
              <a:t>WS</a:t>
            </a:r>
            <a:r>
              <a:rPr dirty="0" sz="900" spc="10">
                <a:solidFill>
                  <a:srgbClr val="3333B2"/>
                </a:solidFill>
                <a:latin typeface="Arial"/>
                <a:cs typeface="Arial"/>
              </a:rPr>
              <a:t>(</a:t>
            </a:r>
            <a:r>
              <a:rPr dirty="0" sz="900" spc="10" i="1">
                <a:solidFill>
                  <a:srgbClr val="3333B2"/>
                </a:solidFill>
                <a:latin typeface="Arial"/>
                <a:cs typeface="Arial"/>
              </a:rPr>
              <a:t>x</a:t>
            </a:r>
            <a:r>
              <a:rPr dirty="0" baseline="-15873" sz="1050" spc="15" i="1">
                <a:solidFill>
                  <a:srgbClr val="3333B2"/>
                </a:solidFill>
                <a:latin typeface="Arial"/>
                <a:cs typeface="Arial"/>
              </a:rPr>
              <a:t>1</a:t>
            </a:r>
            <a:r>
              <a:rPr dirty="0" sz="900" spc="10" i="1">
                <a:solidFill>
                  <a:srgbClr val="3333B2"/>
                </a:solidFill>
                <a:latin typeface="メイリオ"/>
                <a:cs typeface="メイリオ"/>
              </a:rPr>
              <a:t>|</a:t>
            </a:r>
            <a:r>
              <a:rPr dirty="0" sz="900" spc="10" i="1">
                <a:solidFill>
                  <a:srgbClr val="3333B2"/>
                </a:solidFill>
                <a:latin typeface="Arial"/>
                <a:cs typeface="Arial"/>
              </a:rPr>
              <a:t>x2</a:t>
            </a:r>
            <a:r>
              <a:rPr dirty="0" sz="900" spc="10">
                <a:solidFill>
                  <a:srgbClr val="3333B2"/>
                </a:solidFill>
                <a:latin typeface="Arial"/>
                <a:cs typeface="Arial"/>
              </a:rPr>
              <a:t>)</a:t>
            </a:r>
            <a:r>
              <a:rPr dirty="0" sz="900" spc="8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and thus also</a:t>
            </a:r>
            <a:endParaRPr sz="1200">
              <a:latin typeface="Arial"/>
              <a:cs typeface="Arial"/>
            </a:endParaRPr>
          </a:p>
          <a:p>
            <a:pPr marL="67945">
              <a:lnSpc>
                <a:spcPts val="1415"/>
              </a:lnSpc>
            </a:pPr>
            <a:r>
              <a:rPr dirty="0" sz="900" spc="-5" i="1">
                <a:solidFill>
                  <a:srgbClr val="3333B2"/>
                </a:solidFill>
                <a:latin typeface="Arial"/>
                <a:cs typeface="Arial"/>
              </a:rPr>
              <a:t>WS</a:t>
            </a:r>
            <a:r>
              <a:rPr dirty="0" sz="900" spc="-5">
                <a:solidFill>
                  <a:srgbClr val="3333B2"/>
                </a:solidFill>
                <a:latin typeface="Arial"/>
                <a:cs typeface="Arial"/>
              </a:rPr>
              <a:t>(</a:t>
            </a:r>
            <a:r>
              <a:rPr dirty="0" sz="900" spc="-5" i="1">
                <a:solidFill>
                  <a:srgbClr val="3333B2"/>
                </a:solidFill>
                <a:latin typeface="Arial"/>
                <a:cs typeface="Arial"/>
              </a:rPr>
              <a:t>x</a:t>
            </a:r>
            <a:r>
              <a:rPr dirty="0" baseline="-15873" sz="1050" spc="-7" i="1">
                <a:solidFill>
                  <a:srgbClr val="3333B2"/>
                </a:solidFill>
                <a:latin typeface="Arial"/>
                <a:cs typeface="Arial"/>
              </a:rPr>
              <a:t>1</a:t>
            </a:r>
            <a:r>
              <a:rPr dirty="0" sz="900" spc="-5" i="1">
                <a:solidFill>
                  <a:srgbClr val="3333B2"/>
                </a:solidFill>
                <a:latin typeface="メイリオ"/>
                <a:cs typeface="メイリオ"/>
              </a:rPr>
              <a:t>|</a:t>
            </a:r>
            <a:r>
              <a:rPr dirty="0" sz="900" spc="-5" i="1">
                <a:solidFill>
                  <a:srgbClr val="3333B2"/>
                </a:solidFill>
                <a:latin typeface="Arial"/>
                <a:cs typeface="Arial"/>
              </a:rPr>
              <a:t>x</a:t>
            </a:r>
            <a:r>
              <a:rPr dirty="0" baseline="-15873" sz="1050" spc="-7" i="1">
                <a:solidFill>
                  <a:srgbClr val="3333B2"/>
                </a:solidFill>
                <a:latin typeface="Arial"/>
                <a:cs typeface="Arial"/>
              </a:rPr>
              <a:t>3</a:t>
            </a:r>
            <a:r>
              <a:rPr dirty="0" baseline="-15873" sz="1050" spc="-165" i="1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900" spc="25">
                <a:solidFill>
                  <a:srgbClr val="3333B2"/>
                </a:solidFill>
                <a:latin typeface="Arial"/>
                <a:cs typeface="Arial"/>
              </a:rPr>
              <a:t>)</a:t>
            </a:r>
            <a:r>
              <a:rPr dirty="0" sz="1200" spc="25">
                <a:solidFill>
                  <a:srgbClr val="3333B2"/>
                </a:solidFill>
                <a:latin typeface="Arial"/>
                <a:cs typeface="Arial"/>
              </a:rPr>
              <a:t>.</a:t>
            </a:r>
            <a:r>
              <a:rPr dirty="0" sz="1200" spc="7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(d)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Consistent as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20" i="1">
                <a:solidFill>
                  <a:srgbClr val="3333B2"/>
                </a:solidFill>
                <a:latin typeface="Arial"/>
                <a:cs typeface="Arial"/>
              </a:rPr>
              <a:t>WS</a:t>
            </a:r>
            <a:r>
              <a:rPr dirty="0" sz="1200" spc="20">
                <a:solidFill>
                  <a:srgbClr val="3333B2"/>
                </a:solidFill>
                <a:latin typeface="Arial"/>
                <a:cs typeface="Arial"/>
              </a:rPr>
              <a:t>(</a:t>
            </a:r>
            <a:r>
              <a:rPr dirty="0" sz="1200" spc="20" i="1">
                <a:solidFill>
                  <a:srgbClr val="3333B2"/>
                </a:solidFill>
                <a:latin typeface="Arial"/>
                <a:cs typeface="Arial"/>
              </a:rPr>
              <a:t>x</a:t>
            </a:r>
            <a:r>
              <a:rPr dirty="0" baseline="-12345" sz="1350" spc="30" i="1">
                <a:solidFill>
                  <a:srgbClr val="3333B2"/>
                </a:solidFill>
                <a:latin typeface="Arial"/>
                <a:cs typeface="Arial"/>
              </a:rPr>
              <a:t>1</a:t>
            </a:r>
            <a:r>
              <a:rPr dirty="0" sz="1200" spc="20">
                <a:solidFill>
                  <a:srgbClr val="3333B2"/>
                </a:solidFill>
                <a:latin typeface="Arial"/>
                <a:cs typeface="Arial"/>
              </a:rPr>
              <a:t>;</a:t>
            </a:r>
            <a:r>
              <a:rPr dirty="0" sz="1200" spc="-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 i="1">
                <a:solidFill>
                  <a:srgbClr val="3333B2"/>
                </a:solidFill>
                <a:latin typeface="Arial"/>
                <a:cs typeface="Arial"/>
              </a:rPr>
              <a:t>x</a:t>
            </a:r>
            <a:r>
              <a:rPr dirty="0" baseline="-12345" sz="1350" spc="-7" i="1">
                <a:solidFill>
                  <a:srgbClr val="3333B2"/>
                </a:solidFill>
                <a:latin typeface="Arial"/>
                <a:cs typeface="Arial"/>
              </a:rPr>
              <a:t>3</a:t>
            </a:r>
            <a:r>
              <a:rPr dirty="0" baseline="-12345" sz="1350" spc="-232" i="1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50">
                <a:solidFill>
                  <a:srgbClr val="3333B2"/>
                </a:solidFill>
                <a:latin typeface="Arial"/>
                <a:cs typeface="Arial"/>
              </a:rPr>
              <a:t>)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although </a:t>
            </a:r>
            <a:r>
              <a:rPr dirty="0" sz="1200" spc="-5" i="1">
                <a:solidFill>
                  <a:srgbClr val="3333B2"/>
                </a:solidFill>
                <a:latin typeface="Arial"/>
                <a:cs typeface="Arial"/>
              </a:rPr>
              <a:t>x</a:t>
            </a:r>
            <a:r>
              <a:rPr dirty="0" baseline="-12345" sz="1350" spc="-7" i="1">
                <a:solidFill>
                  <a:srgbClr val="3333B2"/>
                </a:solidFill>
                <a:latin typeface="Arial"/>
                <a:cs typeface="Arial"/>
              </a:rPr>
              <a:t>1</a:t>
            </a:r>
            <a:r>
              <a:rPr dirty="0" baseline="-12345" sz="1350" spc="202" i="1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has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21894" y="1727756"/>
            <a:ext cx="1803400" cy="41275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apparently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25">
                <a:solidFill>
                  <a:srgbClr val="3333B2"/>
                </a:solidFill>
                <a:latin typeface="Arial"/>
                <a:cs typeface="Arial"/>
              </a:rPr>
              <a:t>o</a:t>
            </a:r>
            <a:r>
              <a:rPr dirty="0" sz="1200" spc="-35">
                <a:solidFill>
                  <a:srgbClr val="3333B2"/>
                </a:solidFill>
                <a:latin typeface="Arial"/>
                <a:cs typeface="Arial"/>
              </a:rPr>
              <a:t>v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erw</a:t>
            </a:r>
            <a:r>
              <a:rPr dirty="0" sz="1200" spc="10">
                <a:solidFill>
                  <a:srgbClr val="3333B2"/>
                </a:solidFill>
                <a:latin typeface="Arial"/>
                <a:cs typeface="Arial"/>
              </a:rPr>
              <a:t>r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itten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 i="1">
                <a:solidFill>
                  <a:srgbClr val="3333B2"/>
                </a:solidFill>
                <a:latin typeface="Arial"/>
                <a:cs typeface="Arial"/>
              </a:rPr>
              <a:t>x</a:t>
            </a:r>
            <a:r>
              <a:rPr dirty="0" baseline="-12345" sz="1350" spc="-7" i="1">
                <a:solidFill>
                  <a:srgbClr val="3333B2"/>
                </a:solidFill>
                <a:latin typeface="Arial"/>
                <a:cs typeface="Arial"/>
              </a:rPr>
              <a:t>2</a:t>
            </a:r>
            <a:r>
              <a:rPr dirty="0" baseline="-12345" sz="1350" spc="-225" i="1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  <a:p>
            <a:pPr marL="424180">
              <a:lnSpc>
                <a:spcPct val="100000"/>
              </a:lnSpc>
              <a:spcBef>
                <a:spcPts val="830"/>
              </a:spcBef>
              <a:tabLst>
                <a:tab pos="1677035" algn="l"/>
              </a:tabLst>
            </a:pPr>
            <a:r>
              <a:rPr dirty="0" u="sng" sz="650" spc="5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L1</a:t>
            </a:r>
            <a:r>
              <a:rPr dirty="0" u="sng" sz="65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:</a:t>
            </a:r>
            <a:r>
              <a:rPr dirty="0" u="sng" sz="65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    </a:t>
            </a:r>
            <a:r>
              <a:rPr dirty="0" u="sng" sz="650" spc="3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 </a:t>
            </a:r>
            <a:r>
              <a:rPr dirty="0" u="sng" sz="650" spc="5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W</a:t>
            </a:r>
            <a:r>
              <a:rPr dirty="0" u="sng" baseline="-27777" sz="450" spc="22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1</a:t>
            </a:r>
            <a:r>
              <a:rPr dirty="0" u="sng" sz="650" spc="5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(x</a:t>
            </a:r>
            <a:r>
              <a:rPr dirty="0" u="sng" baseline="-27777" sz="450" spc="22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1</a:t>
            </a:r>
            <a:r>
              <a:rPr dirty="0" u="sng" sz="65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)</a:t>
            </a:r>
            <a:r>
              <a:rPr dirty="0" u="sng" sz="65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	</a:t>
            </a:r>
            <a:endParaRPr sz="6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33531" y="2131849"/>
            <a:ext cx="14287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L2:</a:t>
            </a:r>
            <a:endParaRPr sz="65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51211" y="2088415"/>
            <a:ext cx="942340" cy="390525"/>
          </a:xfrm>
          <a:prstGeom prst="rect">
            <a:avLst/>
          </a:prstGeom>
        </p:spPr>
        <p:txBody>
          <a:bodyPr wrap="square" lIns="0" tIns="59055" rIns="0" bIns="0" rtlCol="0" vert="horz">
            <a:spAutoFit/>
          </a:bodyPr>
          <a:lstStyle/>
          <a:p>
            <a:pPr marL="50800">
              <a:lnSpc>
                <a:spcPct val="100000"/>
              </a:lnSpc>
              <a:spcBef>
                <a:spcPts val="465"/>
              </a:spcBef>
              <a:tabLst>
                <a:tab pos="577215" algn="l"/>
              </a:tabLst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W</a:t>
            </a:r>
            <a:r>
              <a:rPr dirty="0" baseline="-27777" sz="450" spc="22">
                <a:solidFill>
                  <a:srgbClr val="231F20"/>
                </a:solidFill>
                <a:latin typeface="Arial"/>
                <a:cs typeface="Arial"/>
              </a:rPr>
              <a:t>2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(x</a:t>
            </a:r>
            <a:r>
              <a:rPr dirty="0" baseline="-27777" sz="450" spc="22">
                <a:solidFill>
                  <a:srgbClr val="231F20"/>
                </a:solidFill>
                <a:latin typeface="Arial"/>
                <a:cs typeface="Arial"/>
              </a:rPr>
              <a:t>1</a:t>
            </a:r>
            <a:r>
              <a:rPr dirty="0" sz="650" spc="-5">
                <a:solidFill>
                  <a:srgbClr val="231F20"/>
                </a:solidFill>
                <a:latin typeface="Arial"/>
                <a:cs typeface="Arial"/>
              </a:rPr>
              <a:t>;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x</a:t>
            </a:r>
            <a:r>
              <a:rPr dirty="0" baseline="-27777" sz="450" spc="22">
                <a:solidFill>
                  <a:srgbClr val="231F20"/>
                </a:solidFill>
                <a:latin typeface="Arial"/>
                <a:cs typeface="Arial"/>
              </a:rPr>
              <a:t>2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)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	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W</a:t>
            </a:r>
            <a:r>
              <a:rPr dirty="0" baseline="-27777" sz="450" spc="22">
                <a:solidFill>
                  <a:srgbClr val="231F20"/>
                </a:solidFill>
                <a:latin typeface="Arial"/>
                <a:cs typeface="Arial"/>
              </a:rPr>
              <a:t>1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(x</a:t>
            </a:r>
            <a:r>
              <a:rPr dirty="0" baseline="-27777" sz="450" spc="22">
                <a:solidFill>
                  <a:srgbClr val="231F20"/>
                </a:solidFill>
                <a:latin typeface="Arial"/>
                <a:cs typeface="Arial"/>
              </a:rPr>
              <a:t>2</a:t>
            </a:r>
            <a:r>
              <a:rPr dirty="0" sz="650" spc="-5">
                <a:solidFill>
                  <a:srgbClr val="231F20"/>
                </a:solidFill>
                <a:latin typeface="Arial"/>
                <a:cs typeface="Arial"/>
              </a:rPr>
              <a:t>;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x</a:t>
            </a:r>
            <a:r>
              <a:rPr dirty="0" baseline="-27777" sz="450" spc="22">
                <a:solidFill>
                  <a:srgbClr val="231F20"/>
                </a:solidFill>
                <a:latin typeface="Arial"/>
                <a:cs typeface="Arial"/>
              </a:rPr>
              <a:t>3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)</a:t>
            </a:r>
            <a:endParaRPr sz="650">
              <a:latin typeface="Arial"/>
              <a:cs typeface="Arial"/>
            </a:endParaRPr>
          </a:p>
          <a:p>
            <a:pPr marL="238760">
              <a:lnSpc>
                <a:spcPct val="100000"/>
              </a:lnSpc>
              <a:spcBef>
                <a:spcPts val="525"/>
              </a:spcBef>
            </a:pPr>
            <a:r>
              <a:rPr dirty="0" sz="1000" spc="-5">
                <a:latin typeface="Arial"/>
                <a:cs typeface="Arial"/>
              </a:rPr>
              <a:t>(a)</a:t>
            </a:r>
            <a:endParaRPr sz="1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580383" y="2015869"/>
            <a:ext cx="132969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  <a:tabLst>
                <a:tab pos="1290955" algn="l"/>
              </a:tabLst>
            </a:pPr>
            <a:r>
              <a:rPr dirty="0" u="sng" sz="650" spc="5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L1</a:t>
            </a:r>
            <a:r>
              <a:rPr dirty="0" u="sng" sz="65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:</a:t>
            </a:r>
            <a:r>
              <a:rPr dirty="0" u="sng" sz="65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    </a:t>
            </a:r>
            <a:r>
              <a:rPr dirty="0" u="sng" sz="650" spc="3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 </a:t>
            </a:r>
            <a:r>
              <a:rPr dirty="0" u="sng" sz="650" spc="5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W</a:t>
            </a:r>
            <a:r>
              <a:rPr dirty="0" u="sng" baseline="-27777" sz="450" spc="22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1</a:t>
            </a:r>
            <a:r>
              <a:rPr dirty="0" u="sng" sz="650" spc="5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(x</a:t>
            </a:r>
            <a:r>
              <a:rPr dirty="0" u="sng" baseline="-27777" sz="450" spc="22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1</a:t>
            </a:r>
            <a:r>
              <a:rPr dirty="0" u="sng" sz="65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)</a:t>
            </a:r>
            <a:r>
              <a:rPr dirty="0" u="sng" sz="65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	</a:t>
            </a:r>
            <a:endParaRPr sz="65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605783" y="2134196"/>
            <a:ext cx="14287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L2:</a:t>
            </a:r>
            <a:endParaRPr sz="65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923458" y="2092318"/>
            <a:ext cx="951865" cy="386715"/>
          </a:xfrm>
          <a:prstGeom prst="rect">
            <a:avLst/>
          </a:prstGeom>
        </p:spPr>
        <p:txBody>
          <a:bodyPr wrap="square" lIns="0" tIns="57150" rIns="0" bIns="0" rtlCol="0" vert="horz">
            <a:spAutoFit/>
          </a:bodyPr>
          <a:lstStyle/>
          <a:p>
            <a:pPr marL="50800">
              <a:lnSpc>
                <a:spcPct val="100000"/>
              </a:lnSpc>
              <a:spcBef>
                <a:spcPts val="450"/>
              </a:spcBef>
              <a:tabLst>
                <a:tab pos="588010" algn="l"/>
              </a:tabLst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W</a:t>
            </a:r>
            <a:r>
              <a:rPr dirty="0" baseline="-27777" sz="450" spc="22">
                <a:solidFill>
                  <a:srgbClr val="231F20"/>
                </a:solidFill>
                <a:latin typeface="Arial"/>
                <a:cs typeface="Arial"/>
              </a:rPr>
              <a:t>2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(x</a:t>
            </a:r>
            <a:r>
              <a:rPr dirty="0" baseline="-27777" sz="450" spc="22">
                <a:solidFill>
                  <a:srgbClr val="231F20"/>
                </a:solidFill>
                <a:latin typeface="Arial"/>
                <a:cs typeface="Arial"/>
              </a:rPr>
              <a:t>1</a:t>
            </a:r>
            <a:r>
              <a:rPr dirty="0" sz="650" spc="-5">
                <a:solidFill>
                  <a:srgbClr val="231F20"/>
                </a:solidFill>
                <a:latin typeface="Arial"/>
                <a:cs typeface="Arial"/>
              </a:rPr>
              <a:t>|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x</a:t>
            </a:r>
            <a:r>
              <a:rPr dirty="0" baseline="-27777" sz="450" spc="22">
                <a:solidFill>
                  <a:srgbClr val="231F20"/>
                </a:solidFill>
                <a:latin typeface="Arial"/>
                <a:cs typeface="Arial"/>
              </a:rPr>
              <a:t>2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)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	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W</a:t>
            </a:r>
            <a:r>
              <a:rPr dirty="0" baseline="-27777" sz="450" spc="22">
                <a:solidFill>
                  <a:srgbClr val="231F20"/>
                </a:solidFill>
                <a:latin typeface="Arial"/>
                <a:cs typeface="Arial"/>
              </a:rPr>
              <a:t>1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(x</a:t>
            </a:r>
            <a:r>
              <a:rPr dirty="0" baseline="-27777" sz="450" spc="22">
                <a:solidFill>
                  <a:srgbClr val="231F20"/>
                </a:solidFill>
                <a:latin typeface="Arial"/>
                <a:cs typeface="Arial"/>
              </a:rPr>
              <a:t>1</a:t>
            </a:r>
            <a:r>
              <a:rPr dirty="0" sz="650" spc="-5">
                <a:solidFill>
                  <a:srgbClr val="231F20"/>
                </a:solidFill>
                <a:latin typeface="Arial"/>
                <a:cs typeface="Arial"/>
              </a:rPr>
              <a:t>|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x</a:t>
            </a:r>
            <a:r>
              <a:rPr dirty="0" baseline="-27777" sz="450" spc="22">
                <a:solidFill>
                  <a:srgbClr val="231F20"/>
                </a:solidFill>
                <a:latin typeface="Arial"/>
                <a:cs typeface="Arial"/>
              </a:rPr>
              <a:t>3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)</a:t>
            </a:r>
            <a:endParaRPr sz="650">
              <a:latin typeface="Arial"/>
              <a:cs typeface="Arial"/>
            </a:endParaRPr>
          </a:p>
          <a:p>
            <a:pPr marL="238760">
              <a:lnSpc>
                <a:spcPct val="100000"/>
              </a:lnSpc>
              <a:spcBef>
                <a:spcPts val="509"/>
              </a:spcBef>
            </a:pPr>
            <a:r>
              <a:rPr dirty="0" sz="1000" spc="-5">
                <a:latin typeface="Arial"/>
                <a:cs typeface="Arial"/>
              </a:rPr>
              <a:t>(b)</a:t>
            </a:r>
            <a:endParaRPr sz="10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08136" y="2645310"/>
            <a:ext cx="132969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  <a:tabLst>
                <a:tab pos="1290955" algn="l"/>
              </a:tabLst>
            </a:pPr>
            <a:r>
              <a:rPr dirty="0" u="sng" sz="650" spc="5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L1</a:t>
            </a:r>
            <a:r>
              <a:rPr dirty="0" u="sng" sz="65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:</a:t>
            </a:r>
            <a:r>
              <a:rPr dirty="0" u="sng" sz="65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    </a:t>
            </a:r>
            <a:r>
              <a:rPr dirty="0" u="sng" sz="650" spc="3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 </a:t>
            </a:r>
            <a:r>
              <a:rPr dirty="0" u="sng" sz="650" spc="5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W</a:t>
            </a:r>
            <a:r>
              <a:rPr dirty="0" u="sng" baseline="-27777" sz="450" spc="22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1</a:t>
            </a:r>
            <a:r>
              <a:rPr dirty="0" u="sng" sz="650" spc="5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(x</a:t>
            </a:r>
            <a:r>
              <a:rPr dirty="0" u="sng" baseline="-27777" sz="450" spc="22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1</a:t>
            </a:r>
            <a:r>
              <a:rPr dirty="0" u="sng" sz="65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)</a:t>
            </a:r>
            <a:r>
              <a:rPr dirty="0" u="sng" sz="65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	</a:t>
            </a:r>
            <a:endParaRPr sz="65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33536" y="2763637"/>
            <a:ext cx="14287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L2:</a:t>
            </a:r>
            <a:endParaRPr sz="65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051211" y="2721474"/>
            <a:ext cx="953769" cy="387350"/>
          </a:xfrm>
          <a:prstGeom prst="rect">
            <a:avLst/>
          </a:prstGeom>
        </p:spPr>
        <p:txBody>
          <a:bodyPr wrap="square" lIns="0" tIns="57785" rIns="0" bIns="0" rtlCol="0" vert="horz">
            <a:spAutoFit/>
          </a:bodyPr>
          <a:lstStyle/>
          <a:p>
            <a:pPr marL="50800">
              <a:lnSpc>
                <a:spcPct val="100000"/>
              </a:lnSpc>
              <a:spcBef>
                <a:spcPts val="455"/>
              </a:spcBef>
              <a:tabLst>
                <a:tab pos="588010" algn="l"/>
              </a:tabLst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W</a:t>
            </a:r>
            <a:r>
              <a:rPr dirty="0" baseline="-27777" sz="450" spc="22">
                <a:solidFill>
                  <a:srgbClr val="231F20"/>
                </a:solidFill>
                <a:latin typeface="Arial"/>
                <a:cs typeface="Arial"/>
              </a:rPr>
              <a:t>2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(x</a:t>
            </a:r>
            <a:r>
              <a:rPr dirty="0" baseline="-27777" sz="450" spc="22">
                <a:solidFill>
                  <a:srgbClr val="231F20"/>
                </a:solidFill>
                <a:latin typeface="Arial"/>
                <a:cs typeface="Arial"/>
              </a:rPr>
              <a:t>1</a:t>
            </a:r>
            <a:r>
              <a:rPr dirty="0" sz="650" spc="-5">
                <a:solidFill>
                  <a:srgbClr val="231F20"/>
                </a:solidFill>
                <a:latin typeface="Arial"/>
                <a:cs typeface="Arial"/>
              </a:rPr>
              <a:t>|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x</a:t>
            </a:r>
            <a:r>
              <a:rPr dirty="0" baseline="-27777" sz="450" spc="22">
                <a:solidFill>
                  <a:srgbClr val="231F20"/>
                </a:solidFill>
                <a:latin typeface="Arial"/>
                <a:cs typeface="Arial"/>
              </a:rPr>
              <a:t>2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)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	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W</a:t>
            </a:r>
            <a:r>
              <a:rPr dirty="0" baseline="-27777" sz="450" spc="22">
                <a:solidFill>
                  <a:srgbClr val="231F20"/>
                </a:solidFill>
                <a:latin typeface="Arial"/>
                <a:cs typeface="Arial"/>
              </a:rPr>
              <a:t>1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(x</a:t>
            </a:r>
            <a:r>
              <a:rPr dirty="0" baseline="-27777" sz="450" spc="22">
                <a:solidFill>
                  <a:srgbClr val="231F20"/>
                </a:solidFill>
                <a:latin typeface="Arial"/>
                <a:cs typeface="Arial"/>
              </a:rPr>
              <a:t>2</a:t>
            </a:r>
            <a:r>
              <a:rPr dirty="0" sz="650" spc="-5">
                <a:solidFill>
                  <a:srgbClr val="231F20"/>
                </a:solidFill>
                <a:latin typeface="Arial"/>
                <a:cs typeface="Arial"/>
              </a:rPr>
              <a:t>;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x</a:t>
            </a:r>
            <a:r>
              <a:rPr dirty="0" baseline="-27777" sz="450" spc="22">
                <a:solidFill>
                  <a:srgbClr val="231F20"/>
                </a:solidFill>
                <a:latin typeface="Arial"/>
                <a:cs typeface="Arial"/>
              </a:rPr>
              <a:t>3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)</a:t>
            </a:r>
            <a:endParaRPr sz="650">
              <a:latin typeface="Arial"/>
              <a:cs typeface="Arial"/>
            </a:endParaRPr>
          </a:p>
          <a:p>
            <a:pPr marL="242570">
              <a:lnSpc>
                <a:spcPct val="100000"/>
              </a:lnSpc>
              <a:spcBef>
                <a:spcPts val="509"/>
              </a:spcBef>
            </a:pPr>
            <a:r>
              <a:rPr dirty="0" sz="1000" spc="-5">
                <a:latin typeface="Arial"/>
                <a:cs typeface="Arial"/>
              </a:rPr>
              <a:t>(c)</a:t>
            </a:r>
            <a:endParaRPr sz="10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580383" y="2645475"/>
            <a:ext cx="132969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  <a:tabLst>
                <a:tab pos="1290955" algn="l"/>
              </a:tabLst>
            </a:pPr>
            <a:r>
              <a:rPr dirty="0" u="sng" sz="650" spc="5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L1</a:t>
            </a:r>
            <a:r>
              <a:rPr dirty="0" u="sng" sz="65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:</a:t>
            </a:r>
            <a:r>
              <a:rPr dirty="0" u="sng" sz="65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    </a:t>
            </a:r>
            <a:r>
              <a:rPr dirty="0" u="sng" sz="650" spc="3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 </a:t>
            </a:r>
            <a:r>
              <a:rPr dirty="0" u="sng" sz="650" spc="5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W</a:t>
            </a:r>
            <a:r>
              <a:rPr dirty="0" u="sng" baseline="-27777" sz="450" spc="22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1</a:t>
            </a:r>
            <a:r>
              <a:rPr dirty="0" u="sng" sz="650" spc="5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(x</a:t>
            </a:r>
            <a:r>
              <a:rPr dirty="0" u="sng" baseline="-27777" sz="450" spc="22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1</a:t>
            </a:r>
            <a:r>
              <a:rPr dirty="0" u="sng" sz="65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)</a:t>
            </a:r>
            <a:r>
              <a:rPr dirty="0" u="sng" sz="65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	</a:t>
            </a:r>
            <a:endParaRPr sz="65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605783" y="2763801"/>
            <a:ext cx="14287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L2:</a:t>
            </a:r>
            <a:endParaRPr sz="65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923458" y="2721748"/>
            <a:ext cx="953769" cy="386715"/>
          </a:xfrm>
          <a:prstGeom prst="rect">
            <a:avLst/>
          </a:prstGeom>
        </p:spPr>
        <p:txBody>
          <a:bodyPr wrap="square" lIns="0" tIns="57785" rIns="0" bIns="0" rtlCol="0" vert="horz">
            <a:spAutoFit/>
          </a:bodyPr>
          <a:lstStyle/>
          <a:p>
            <a:pPr marL="50800">
              <a:lnSpc>
                <a:spcPct val="100000"/>
              </a:lnSpc>
              <a:spcBef>
                <a:spcPts val="455"/>
              </a:spcBef>
              <a:tabLst>
                <a:tab pos="588010" algn="l"/>
              </a:tabLst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W</a:t>
            </a:r>
            <a:r>
              <a:rPr dirty="0" baseline="-27777" sz="450" spc="22">
                <a:solidFill>
                  <a:srgbClr val="231F20"/>
                </a:solidFill>
                <a:latin typeface="Arial"/>
                <a:cs typeface="Arial"/>
              </a:rPr>
              <a:t>2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(x</a:t>
            </a:r>
            <a:r>
              <a:rPr dirty="0" baseline="-27777" sz="450" spc="22">
                <a:solidFill>
                  <a:srgbClr val="231F20"/>
                </a:solidFill>
                <a:latin typeface="Arial"/>
                <a:cs typeface="Arial"/>
              </a:rPr>
              <a:t>1</a:t>
            </a:r>
            <a:r>
              <a:rPr dirty="0" sz="650" spc="-5">
                <a:solidFill>
                  <a:srgbClr val="231F20"/>
                </a:solidFill>
                <a:latin typeface="Arial"/>
                <a:cs typeface="Arial"/>
              </a:rPr>
              <a:t>|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x</a:t>
            </a:r>
            <a:r>
              <a:rPr dirty="0" baseline="-27777" sz="450" spc="22">
                <a:solidFill>
                  <a:srgbClr val="231F20"/>
                </a:solidFill>
                <a:latin typeface="Arial"/>
                <a:cs typeface="Arial"/>
              </a:rPr>
              <a:t>2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)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	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W</a:t>
            </a:r>
            <a:r>
              <a:rPr dirty="0" baseline="-27777" sz="450" spc="22">
                <a:solidFill>
                  <a:srgbClr val="231F20"/>
                </a:solidFill>
                <a:latin typeface="Arial"/>
                <a:cs typeface="Arial"/>
              </a:rPr>
              <a:t>1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(x</a:t>
            </a:r>
            <a:r>
              <a:rPr dirty="0" baseline="-27777" sz="450" spc="22">
                <a:solidFill>
                  <a:srgbClr val="231F20"/>
                </a:solidFill>
                <a:latin typeface="Arial"/>
                <a:cs typeface="Arial"/>
              </a:rPr>
              <a:t>1</a:t>
            </a:r>
            <a:r>
              <a:rPr dirty="0" sz="650" spc="-5">
                <a:solidFill>
                  <a:srgbClr val="231F20"/>
                </a:solidFill>
                <a:latin typeface="Arial"/>
                <a:cs typeface="Arial"/>
              </a:rPr>
              <a:t>;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x</a:t>
            </a:r>
            <a:r>
              <a:rPr dirty="0" baseline="-27777" sz="450" spc="22">
                <a:solidFill>
                  <a:srgbClr val="231F20"/>
                </a:solidFill>
                <a:latin typeface="Arial"/>
                <a:cs typeface="Arial"/>
              </a:rPr>
              <a:t>3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)</a:t>
            </a:r>
            <a:endParaRPr sz="650">
              <a:latin typeface="Arial"/>
              <a:cs typeface="Arial"/>
            </a:endParaRPr>
          </a:p>
          <a:p>
            <a:pPr marL="238760">
              <a:lnSpc>
                <a:spcPct val="100000"/>
              </a:lnSpc>
              <a:spcBef>
                <a:spcPts val="509"/>
              </a:spcBef>
            </a:pPr>
            <a:r>
              <a:rPr dirty="0" sz="1000" spc="-5">
                <a:latin typeface="Arial"/>
                <a:cs typeface="Arial"/>
              </a:rPr>
              <a:t>(d)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dirty="0" spc="-5"/>
              <a:t>21</a:t>
            </a:r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37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214249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Consistency</a:t>
            </a:r>
            <a:r>
              <a:rPr dirty="0" sz="600" spc="1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and</a:t>
            </a:r>
            <a:r>
              <a:rPr dirty="0" sz="600" spc="1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replication:</a:t>
            </a:r>
            <a:r>
              <a:rPr dirty="0" sz="600" spc="18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Client-centric</a:t>
            </a:r>
            <a:r>
              <a:rPr dirty="0" sz="600" spc="1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consistency</a:t>
            </a:r>
            <a:r>
              <a:rPr dirty="0" sz="600" spc="1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models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945237" y="716"/>
            <a:ext cx="59626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Monotonic</a:t>
            </a:r>
            <a:r>
              <a:rPr dirty="0" sz="600" spc="-3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writes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1395095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Monotonic</a:t>
            </a:r>
            <a:r>
              <a:rPr dirty="0" sz="1400" spc="-4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writes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17347" y="1032382"/>
            <a:ext cx="3969385" cy="1310640"/>
          </a:xfrm>
          <a:prstGeom prst="rect">
            <a:avLst/>
          </a:prstGeom>
        </p:spPr>
        <p:txBody>
          <a:bodyPr wrap="square" lIns="0" tIns="39370" rIns="0" bIns="0" rtlCol="0" vert="horz">
            <a:spAutoFit/>
          </a:bodyPr>
          <a:lstStyle/>
          <a:p>
            <a:pPr marL="42545">
              <a:lnSpc>
                <a:spcPct val="100000"/>
              </a:lnSpc>
              <a:spcBef>
                <a:spcPts val="310"/>
              </a:spcBef>
            </a:pPr>
            <a:r>
              <a:rPr dirty="0" sz="1200" spc="-5">
                <a:solidFill>
                  <a:srgbClr val="007C00"/>
                </a:solidFill>
                <a:latin typeface="Arial"/>
                <a:cs typeface="Arial"/>
              </a:rPr>
              <a:t>Example</a:t>
            </a:r>
            <a:endParaRPr sz="1200">
              <a:latin typeface="Arial"/>
              <a:cs typeface="Arial"/>
            </a:endParaRPr>
          </a:p>
          <a:p>
            <a:pPr marL="38100" marR="30480" indent="4445">
              <a:lnSpc>
                <a:spcPct val="100000"/>
              </a:lnSpc>
              <a:spcBef>
                <a:spcPts val="175"/>
              </a:spcBef>
            </a:pPr>
            <a:r>
              <a:rPr dirty="0" sz="1000" spc="-10">
                <a:latin typeface="Arial"/>
                <a:cs typeface="Arial"/>
              </a:rPr>
              <a:t>Updating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program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at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server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5" i="1">
                <a:latin typeface="Arial"/>
                <a:cs typeface="Arial"/>
              </a:rPr>
              <a:t>S</a:t>
            </a:r>
            <a:r>
              <a:rPr dirty="0" baseline="-15873" sz="1050" spc="7" i="1">
                <a:latin typeface="Arial"/>
                <a:cs typeface="Arial"/>
              </a:rPr>
              <a:t>2</a:t>
            </a:r>
            <a:r>
              <a:rPr dirty="0" baseline="-15873" sz="1050" spc="-150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and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ensuring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that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all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components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on </a:t>
            </a:r>
            <a:r>
              <a:rPr dirty="0" sz="1000" spc="-2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which compilation and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linking depends,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are also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placed at </a:t>
            </a:r>
            <a:r>
              <a:rPr dirty="0" sz="1000" spc="5" i="1">
                <a:latin typeface="Arial"/>
                <a:cs typeface="Arial"/>
              </a:rPr>
              <a:t>S</a:t>
            </a:r>
            <a:r>
              <a:rPr dirty="0" baseline="-15873" sz="1050" spc="7" i="1">
                <a:latin typeface="Arial"/>
                <a:cs typeface="Arial"/>
              </a:rPr>
              <a:t>2</a:t>
            </a:r>
            <a:r>
              <a:rPr dirty="0" baseline="-15873" sz="1050" spc="-150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 marL="42545">
              <a:lnSpc>
                <a:spcPct val="100000"/>
              </a:lnSpc>
              <a:spcBef>
                <a:spcPts val="685"/>
              </a:spcBef>
            </a:pPr>
            <a:r>
              <a:rPr dirty="0" sz="1200" spc="-5">
                <a:solidFill>
                  <a:srgbClr val="007C00"/>
                </a:solidFill>
                <a:latin typeface="Arial"/>
                <a:cs typeface="Arial"/>
              </a:rPr>
              <a:t>Example</a:t>
            </a:r>
            <a:endParaRPr sz="1200">
              <a:latin typeface="Arial"/>
              <a:cs typeface="Arial"/>
            </a:endParaRPr>
          </a:p>
          <a:p>
            <a:pPr algn="just" marL="38100" marR="30480" indent="3810">
              <a:lnSpc>
                <a:spcPct val="100000"/>
              </a:lnSpc>
              <a:spcBef>
                <a:spcPts val="175"/>
              </a:spcBef>
            </a:pPr>
            <a:r>
              <a:rPr dirty="0" sz="1000" spc="-10">
                <a:latin typeface="Arial"/>
                <a:cs typeface="Arial"/>
              </a:rPr>
              <a:t>Maintaining versions </a:t>
            </a:r>
            <a:r>
              <a:rPr dirty="0" sz="1000" spc="-5">
                <a:latin typeface="Arial"/>
                <a:cs typeface="Arial"/>
              </a:rPr>
              <a:t>of </a:t>
            </a:r>
            <a:r>
              <a:rPr dirty="0" sz="1000" spc="-10">
                <a:latin typeface="Arial"/>
                <a:cs typeface="Arial"/>
              </a:rPr>
              <a:t>replicated </a:t>
            </a:r>
            <a:r>
              <a:rPr dirty="0" sz="1000" spc="-5">
                <a:latin typeface="Arial"/>
                <a:cs typeface="Arial"/>
              </a:rPr>
              <a:t>files in </a:t>
            </a:r>
            <a:r>
              <a:rPr dirty="0" sz="1000" spc="-10">
                <a:latin typeface="Arial"/>
                <a:cs typeface="Arial"/>
              </a:rPr>
              <a:t>the correct order everywhere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(propagate the </a:t>
            </a:r>
            <a:r>
              <a:rPr dirty="0" sz="1000" spc="-20">
                <a:latin typeface="Arial"/>
                <a:cs typeface="Arial"/>
              </a:rPr>
              <a:t>previous </a:t>
            </a:r>
            <a:r>
              <a:rPr dirty="0" sz="1000" spc="-15">
                <a:latin typeface="Arial"/>
                <a:cs typeface="Arial"/>
              </a:rPr>
              <a:t>version </a:t>
            </a:r>
            <a:r>
              <a:rPr dirty="0" sz="1000" spc="-10">
                <a:latin typeface="Arial"/>
                <a:cs typeface="Arial"/>
              </a:rPr>
              <a:t>to </a:t>
            </a:r>
            <a:r>
              <a:rPr dirty="0" sz="1000" spc="-15">
                <a:latin typeface="Arial"/>
                <a:cs typeface="Arial"/>
              </a:rPr>
              <a:t>the server where the </a:t>
            </a:r>
            <a:r>
              <a:rPr dirty="0" sz="1000" spc="-20">
                <a:latin typeface="Arial"/>
                <a:cs typeface="Arial"/>
              </a:rPr>
              <a:t>newest </a:t>
            </a:r>
            <a:r>
              <a:rPr dirty="0" sz="1000" spc="-15">
                <a:latin typeface="Arial"/>
                <a:cs typeface="Arial"/>
              </a:rPr>
              <a:t>version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is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installed).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 txBox="1"/>
          <p:nvPr/>
        </p:nvSpPr>
        <p:spPr>
          <a:xfrm>
            <a:off x="4283748" y="3331252"/>
            <a:ext cx="25781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22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37</a:t>
            </a:r>
            <a:endParaRPr sz="6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214249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Consistency</a:t>
            </a:r>
            <a:r>
              <a:rPr dirty="0" sz="600" spc="1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and</a:t>
            </a:r>
            <a:r>
              <a:rPr dirty="0" sz="600" spc="1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replication:</a:t>
            </a:r>
            <a:r>
              <a:rPr dirty="0" sz="600" spc="18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Client-centric</a:t>
            </a:r>
            <a:r>
              <a:rPr dirty="0" sz="600" spc="1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consistency</a:t>
            </a:r>
            <a:r>
              <a:rPr dirty="0" sz="600" spc="2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models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946755" y="716"/>
            <a:ext cx="59499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Read</a:t>
            </a:r>
            <a:r>
              <a:rPr dirty="0" sz="600" spc="-3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your</a:t>
            </a:r>
            <a:r>
              <a:rPr dirty="0" sz="600" spc="-2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writes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4195445" cy="143192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20">
                <a:solidFill>
                  <a:srgbClr val="3333B2"/>
                </a:solidFill>
                <a:latin typeface="Arial"/>
                <a:cs typeface="Arial"/>
              </a:rPr>
              <a:t>Read</a:t>
            </a:r>
            <a:r>
              <a:rPr dirty="0" sz="1400" spc="-3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5">
                <a:solidFill>
                  <a:srgbClr val="3333B2"/>
                </a:solidFill>
                <a:latin typeface="Arial"/>
                <a:cs typeface="Arial"/>
              </a:rPr>
              <a:t>your</a:t>
            </a:r>
            <a:r>
              <a:rPr dirty="0" sz="1400" spc="-2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writes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750">
              <a:latin typeface="Arial"/>
              <a:cs typeface="Arial"/>
            </a:endParaRPr>
          </a:p>
          <a:p>
            <a:pPr marL="264160">
              <a:lnSpc>
                <a:spcPts val="1410"/>
              </a:lnSpc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Definition</a:t>
            </a:r>
            <a:endParaRPr sz="1200">
              <a:latin typeface="Arial"/>
              <a:cs typeface="Arial"/>
            </a:endParaRPr>
          </a:p>
          <a:p>
            <a:pPr marL="264160" marR="35560" indent="-4445">
              <a:lnSpc>
                <a:spcPts val="1200"/>
              </a:lnSpc>
              <a:spcBef>
                <a:spcPts val="15"/>
              </a:spcBef>
            </a:pPr>
            <a:r>
              <a:rPr dirty="0" sz="1000" spc="-10">
                <a:latin typeface="Arial"/>
                <a:cs typeface="Arial"/>
              </a:rPr>
              <a:t>The </a:t>
            </a:r>
            <a:r>
              <a:rPr dirty="0" sz="1000" spc="-15">
                <a:latin typeface="Arial"/>
                <a:cs typeface="Arial"/>
              </a:rPr>
              <a:t>effect </a:t>
            </a:r>
            <a:r>
              <a:rPr dirty="0" sz="1000" spc="-10">
                <a:latin typeface="Arial"/>
                <a:cs typeface="Arial"/>
              </a:rPr>
              <a:t>of a </a:t>
            </a:r>
            <a:r>
              <a:rPr dirty="0" sz="1000" spc="-5">
                <a:latin typeface="Arial"/>
                <a:cs typeface="Arial"/>
              </a:rPr>
              <a:t>write </a:t>
            </a:r>
            <a:r>
              <a:rPr dirty="0" sz="1000" spc="-10">
                <a:latin typeface="Arial"/>
                <a:cs typeface="Arial"/>
              </a:rPr>
              <a:t>operation </a:t>
            </a:r>
            <a:r>
              <a:rPr dirty="0" sz="1000" spc="-20">
                <a:latin typeface="Arial"/>
                <a:cs typeface="Arial"/>
              </a:rPr>
              <a:t>by </a:t>
            </a:r>
            <a:r>
              <a:rPr dirty="0" sz="1000" spc="-10">
                <a:latin typeface="Arial"/>
                <a:cs typeface="Arial"/>
              </a:rPr>
              <a:t>a process on data item </a:t>
            </a:r>
            <a:r>
              <a:rPr dirty="0" sz="1000" spc="-5" i="1">
                <a:latin typeface="Arial"/>
                <a:cs typeface="Arial"/>
              </a:rPr>
              <a:t>x </a:t>
            </a:r>
            <a:r>
              <a:rPr dirty="0" sz="1000" spc="-5">
                <a:latin typeface="Arial"/>
                <a:cs typeface="Arial"/>
              </a:rPr>
              <a:t>, will </a:t>
            </a:r>
            <a:r>
              <a:rPr dirty="0" sz="1000" spc="-20">
                <a:latin typeface="Arial"/>
                <a:cs typeface="Arial"/>
              </a:rPr>
              <a:t>always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be seen </a:t>
            </a:r>
            <a:r>
              <a:rPr dirty="0" sz="1000" spc="-15">
                <a:latin typeface="Arial"/>
                <a:cs typeface="Arial"/>
              </a:rPr>
              <a:t>by</a:t>
            </a:r>
            <a:r>
              <a:rPr dirty="0" sz="1000" spc="-5">
                <a:latin typeface="Arial"/>
                <a:cs typeface="Arial"/>
              </a:rPr>
              <a:t> a successive read operation on </a:t>
            </a:r>
            <a:r>
              <a:rPr dirty="0" sz="1000" spc="-5" i="1">
                <a:latin typeface="Arial"/>
                <a:cs typeface="Arial"/>
              </a:rPr>
              <a:t>x</a:t>
            </a:r>
            <a:r>
              <a:rPr dirty="0" sz="1000" spc="90" i="1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by</a:t>
            </a:r>
            <a:r>
              <a:rPr dirty="0" sz="1000" spc="-5">
                <a:latin typeface="Arial"/>
                <a:cs typeface="Arial"/>
              </a:rPr>
              <a:t> 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same process.</a:t>
            </a:r>
            <a:endParaRPr sz="1000">
              <a:latin typeface="Arial"/>
              <a:cs typeface="Arial"/>
            </a:endParaRPr>
          </a:p>
          <a:p>
            <a:pPr marL="485140" indent="-226695">
              <a:lnSpc>
                <a:spcPts val="1415"/>
              </a:lnSpc>
              <a:spcBef>
                <a:spcPts val="635"/>
              </a:spcBef>
              <a:buAutoNum type="alphaLcParenBoth"/>
              <a:tabLst>
                <a:tab pos="485775" algn="l"/>
              </a:tabLst>
            </a:pPr>
            <a:r>
              <a:rPr dirty="0" sz="1200" spc="-15">
                <a:solidFill>
                  <a:srgbClr val="3333B2"/>
                </a:solidFill>
                <a:latin typeface="Arial"/>
                <a:cs typeface="Arial"/>
              </a:rPr>
              <a:t>A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data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store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that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provides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read-your-writes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20">
                <a:solidFill>
                  <a:srgbClr val="3333B2"/>
                </a:solidFill>
                <a:latin typeface="Arial"/>
                <a:cs typeface="Arial"/>
              </a:rPr>
              <a:t>consistency.</a:t>
            </a:r>
            <a:endParaRPr sz="1200">
              <a:latin typeface="Arial"/>
              <a:cs typeface="Arial"/>
            </a:endParaRPr>
          </a:p>
          <a:p>
            <a:pPr marL="487045" indent="-228600">
              <a:lnSpc>
                <a:spcPts val="1415"/>
              </a:lnSpc>
              <a:buAutoNum type="alphaLcParenBoth"/>
              <a:tabLst>
                <a:tab pos="487680" algn="l"/>
              </a:tabLst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A</a:t>
            </a:r>
            <a:r>
              <a:rPr dirty="0" sz="1200" spc="-1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data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store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that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does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not.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17864" y="1824982"/>
            <a:ext cx="14287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L2:</a:t>
            </a:r>
            <a:endParaRPr sz="6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79764" y="1706655"/>
            <a:ext cx="305308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50800">
              <a:lnSpc>
                <a:spcPct val="100000"/>
              </a:lnSpc>
              <a:spcBef>
                <a:spcPts val="110"/>
              </a:spcBef>
              <a:tabLst>
                <a:tab pos="1214120" algn="l"/>
                <a:tab pos="1838325" algn="l"/>
                <a:tab pos="3001645" algn="l"/>
              </a:tabLst>
            </a:pPr>
            <a:r>
              <a:rPr dirty="0" u="sng" sz="650" spc="5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L1</a:t>
            </a:r>
            <a:r>
              <a:rPr dirty="0" u="sng" sz="65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:</a:t>
            </a:r>
            <a:r>
              <a:rPr dirty="0" u="sng" sz="65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    </a:t>
            </a:r>
            <a:r>
              <a:rPr dirty="0" u="sng" sz="650" spc="3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 </a:t>
            </a:r>
            <a:r>
              <a:rPr dirty="0" u="sng" sz="650" spc="5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W</a:t>
            </a:r>
            <a:r>
              <a:rPr dirty="0" u="sng" baseline="-27777" sz="450" spc="22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1</a:t>
            </a:r>
            <a:r>
              <a:rPr dirty="0" u="sng" sz="650" spc="5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(x</a:t>
            </a:r>
            <a:r>
              <a:rPr dirty="0" u="sng" baseline="-27777" sz="450" spc="22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1</a:t>
            </a:r>
            <a:r>
              <a:rPr dirty="0" u="sng" sz="65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)</a:t>
            </a:r>
            <a:r>
              <a:rPr dirty="0" u="sng" sz="65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	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	</a:t>
            </a:r>
            <a:r>
              <a:rPr dirty="0" u="sng" baseline="4273" sz="975" spc="7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L1</a:t>
            </a:r>
            <a:r>
              <a:rPr dirty="0" u="sng" baseline="4273" sz="975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:</a:t>
            </a:r>
            <a:r>
              <a:rPr dirty="0" u="sng" baseline="4273" sz="975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    </a:t>
            </a:r>
            <a:r>
              <a:rPr dirty="0" u="sng" baseline="4273" sz="975" spc="44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 </a:t>
            </a:r>
            <a:r>
              <a:rPr dirty="0" u="sng" baseline="4273" sz="975" spc="7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W</a:t>
            </a:r>
            <a:r>
              <a:rPr dirty="0" u="sng" baseline="-9259" sz="450" spc="22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1</a:t>
            </a:r>
            <a:r>
              <a:rPr dirty="0" u="sng" baseline="4273" sz="975" spc="7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(x</a:t>
            </a:r>
            <a:r>
              <a:rPr dirty="0" u="sng" baseline="-9259" sz="450" spc="22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1</a:t>
            </a:r>
            <a:r>
              <a:rPr dirty="0" u="sng" baseline="4273" sz="975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)</a:t>
            </a:r>
            <a:r>
              <a:rPr dirty="0" u="sng" baseline="4273" sz="975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	</a:t>
            </a:r>
            <a:endParaRPr baseline="4273" sz="975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22839" y="1787586"/>
            <a:ext cx="1663700" cy="375285"/>
          </a:xfrm>
          <a:prstGeom prst="rect">
            <a:avLst/>
          </a:prstGeom>
        </p:spPr>
        <p:txBody>
          <a:bodyPr wrap="square" lIns="0" tIns="52705" rIns="0" bIns="0" rtlCol="0" vert="horz">
            <a:spAutoFit/>
          </a:bodyPr>
          <a:lstStyle/>
          <a:p>
            <a:pPr marL="63500">
              <a:lnSpc>
                <a:spcPct val="100000"/>
              </a:lnSpc>
              <a:spcBef>
                <a:spcPts val="415"/>
              </a:spcBef>
              <a:tabLst>
                <a:tab pos="589915" algn="l"/>
                <a:tab pos="1495425" algn="l"/>
              </a:tabLst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W</a:t>
            </a:r>
            <a:r>
              <a:rPr dirty="0" baseline="-27777" sz="450" spc="22">
                <a:solidFill>
                  <a:srgbClr val="231F20"/>
                </a:solidFill>
                <a:latin typeface="Arial"/>
                <a:cs typeface="Arial"/>
              </a:rPr>
              <a:t>2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(x</a:t>
            </a:r>
            <a:r>
              <a:rPr dirty="0" baseline="-27777" sz="450" spc="22">
                <a:solidFill>
                  <a:srgbClr val="231F20"/>
                </a:solidFill>
                <a:latin typeface="Arial"/>
                <a:cs typeface="Arial"/>
              </a:rPr>
              <a:t>1</a:t>
            </a:r>
            <a:r>
              <a:rPr dirty="0" sz="650" spc="-5">
                <a:solidFill>
                  <a:srgbClr val="231F20"/>
                </a:solidFill>
                <a:latin typeface="Arial"/>
                <a:cs typeface="Arial"/>
              </a:rPr>
              <a:t>;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x</a:t>
            </a:r>
            <a:r>
              <a:rPr dirty="0" baseline="-27777" sz="450" spc="22">
                <a:solidFill>
                  <a:srgbClr val="231F20"/>
                </a:solidFill>
                <a:latin typeface="Arial"/>
                <a:cs typeface="Arial"/>
              </a:rPr>
              <a:t>2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)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	</a:t>
            </a: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R</a:t>
            </a:r>
            <a:r>
              <a:rPr dirty="0" baseline="-27777" sz="450" spc="22">
                <a:solidFill>
                  <a:srgbClr val="231F20"/>
                </a:solidFill>
                <a:latin typeface="Arial"/>
                <a:cs typeface="Arial"/>
              </a:rPr>
              <a:t>1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(x</a:t>
            </a:r>
            <a:r>
              <a:rPr dirty="0" baseline="-27777" sz="450" spc="22">
                <a:solidFill>
                  <a:srgbClr val="231F20"/>
                </a:solidFill>
                <a:latin typeface="Arial"/>
                <a:cs typeface="Arial"/>
              </a:rPr>
              <a:t>2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)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	</a:t>
            </a:r>
            <a:r>
              <a:rPr dirty="0" baseline="4273" sz="975" spc="7">
                <a:solidFill>
                  <a:srgbClr val="231F20"/>
                </a:solidFill>
                <a:latin typeface="Arial"/>
                <a:cs typeface="Arial"/>
              </a:rPr>
              <a:t>L2:</a:t>
            </a:r>
            <a:endParaRPr baseline="4273" sz="975">
              <a:latin typeface="Arial"/>
              <a:cs typeface="Arial"/>
            </a:endParaRPr>
          </a:p>
          <a:p>
            <a:pPr marL="209550">
              <a:lnSpc>
                <a:spcPct val="100000"/>
              </a:lnSpc>
              <a:spcBef>
                <a:spcPts val="455"/>
              </a:spcBef>
            </a:pPr>
            <a:r>
              <a:rPr dirty="0" sz="1000" spc="-5">
                <a:latin typeface="Arial"/>
                <a:cs typeface="Arial"/>
              </a:rPr>
              <a:t>(a)</a:t>
            </a:r>
            <a:endParaRPr sz="1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923458" y="1773932"/>
            <a:ext cx="845819" cy="388620"/>
          </a:xfrm>
          <a:prstGeom prst="rect">
            <a:avLst/>
          </a:prstGeom>
        </p:spPr>
        <p:txBody>
          <a:bodyPr wrap="square" lIns="0" tIns="58419" rIns="0" bIns="0" rtlCol="0" vert="horz">
            <a:spAutoFit/>
          </a:bodyPr>
          <a:lstStyle/>
          <a:p>
            <a:pPr marL="50800">
              <a:lnSpc>
                <a:spcPct val="100000"/>
              </a:lnSpc>
              <a:spcBef>
                <a:spcPts val="459"/>
              </a:spcBef>
              <a:tabLst>
                <a:tab pos="588010" algn="l"/>
              </a:tabLst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W</a:t>
            </a:r>
            <a:r>
              <a:rPr dirty="0" baseline="-27777" sz="450" spc="22">
                <a:solidFill>
                  <a:srgbClr val="231F20"/>
                </a:solidFill>
                <a:latin typeface="Arial"/>
                <a:cs typeface="Arial"/>
              </a:rPr>
              <a:t>2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(x</a:t>
            </a:r>
            <a:r>
              <a:rPr dirty="0" baseline="-27777" sz="450" spc="22">
                <a:solidFill>
                  <a:srgbClr val="231F20"/>
                </a:solidFill>
                <a:latin typeface="Arial"/>
                <a:cs typeface="Arial"/>
              </a:rPr>
              <a:t>1</a:t>
            </a:r>
            <a:r>
              <a:rPr dirty="0" sz="650" spc="-5">
                <a:solidFill>
                  <a:srgbClr val="231F20"/>
                </a:solidFill>
                <a:latin typeface="Arial"/>
                <a:cs typeface="Arial"/>
              </a:rPr>
              <a:t>|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x</a:t>
            </a:r>
            <a:r>
              <a:rPr dirty="0" baseline="-27777" sz="450" spc="22">
                <a:solidFill>
                  <a:srgbClr val="231F20"/>
                </a:solidFill>
                <a:latin typeface="Arial"/>
                <a:cs typeface="Arial"/>
              </a:rPr>
              <a:t>2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)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	</a:t>
            </a: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R</a:t>
            </a:r>
            <a:r>
              <a:rPr dirty="0" baseline="-27777" sz="450" spc="22">
                <a:solidFill>
                  <a:srgbClr val="231F20"/>
                </a:solidFill>
                <a:latin typeface="Arial"/>
                <a:cs typeface="Arial"/>
              </a:rPr>
              <a:t>1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(x</a:t>
            </a:r>
            <a:r>
              <a:rPr dirty="0" baseline="-27777" sz="450" spc="22">
                <a:solidFill>
                  <a:srgbClr val="231F20"/>
                </a:solidFill>
                <a:latin typeface="Arial"/>
                <a:cs typeface="Arial"/>
              </a:rPr>
              <a:t>2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)</a:t>
            </a:r>
            <a:endParaRPr sz="650">
              <a:latin typeface="Arial"/>
              <a:cs typeface="Arial"/>
            </a:endParaRPr>
          </a:p>
          <a:p>
            <a:pPr marL="196850">
              <a:lnSpc>
                <a:spcPct val="100000"/>
              </a:lnSpc>
              <a:spcBef>
                <a:spcPts val="520"/>
              </a:spcBef>
            </a:pPr>
            <a:r>
              <a:rPr dirty="0" sz="1000" spc="-5">
                <a:latin typeface="Arial"/>
                <a:cs typeface="Arial"/>
              </a:rPr>
              <a:t>(b)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 txBox="1"/>
          <p:nvPr/>
        </p:nvSpPr>
        <p:spPr>
          <a:xfrm>
            <a:off x="4283748" y="3331252"/>
            <a:ext cx="25781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22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37</a:t>
            </a:r>
            <a:endParaRPr sz="6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214249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Consistency</a:t>
            </a:r>
            <a:r>
              <a:rPr dirty="0" sz="600" spc="1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and</a:t>
            </a:r>
            <a:r>
              <a:rPr dirty="0" sz="600" spc="1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replication:</a:t>
            </a:r>
            <a:r>
              <a:rPr dirty="0" sz="600" spc="18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Client-centric</a:t>
            </a:r>
            <a:r>
              <a:rPr dirty="0" sz="600" spc="1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consistency</a:t>
            </a:r>
            <a:r>
              <a:rPr dirty="0" sz="600" spc="1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models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946755" y="716"/>
            <a:ext cx="59499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Read</a:t>
            </a:r>
            <a:r>
              <a:rPr dirty="0" sz="600" spc="-3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your</a:t>
            </a:r>
            <a:r>
              <a:rPr dirty="0" sz="600" spc="-2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writes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4195445" cy="143192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20">
                <a:solidFill>
                  <a:srgbClr val="3333B2"/>
                </a:solidFill>
                <a:latin typeface="Arial"/>
                <a:cs typeface="Arial"/>
              </a:rPr>
              <a:t>Read</a:t>
            </a:r>
            <a:r>
              <a:rPr dirty="0" sz="1400" spc="-1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5">
                <a:solidFill>
                  <a:srgbClr val="3333B2"/>
                </a:solidFill>
                <a:latin typeface="Arial"/>
                <a:cs typeface="Arial"/>
              </a:rPr>
              <a:t>your</a:t>
            </a:r>
            <a:r>
              <a:rPr dirty="0" sz="1400" spc="-1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writes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750">
              <a:latin typeface="Arial"/>
              <a:cs typeface="Arial"/>
            </a:endParaRPr>
          </a:p>
          <a:p>
            <a:pPr marL="264160">
              <a:lnSpc>
                <a:spcPts val="1410"/>
              </a:lnSpc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Definition</a:t>
            </a:r>
            <a:endParaRPr sz="1200">
              <a:latin typeface="Arial"/>
              <a:cs typeface="Arial"/>
            </a:endParaRPr>
          </a:p>
          <a:p>
            <a:pPr marL="264160" marR="35560" indent="-4445">
              <a:lnSpc>
                <a:spcPts val="1200"/>
              </a:lnSpc>
              <a:spcBef>
                <a:spcPts val="15"/>
              </a:spcBef>
            </a:pPr>
            <a:r>
              <a:rPr dirty="0" sz="1000" spc="-10">
                <a:latin typeface="Arial"/>
                <a:cs typeface="Arial"/>
              </a:rPr>
              <a:t>The </a:t>
            </a:r>
            <a:r>
              <a:rPr dirty="0" sz="1000" spc="-15">
                <a:latin typeface="Arial"/>
                <a:cs typeface="Arial"/>
              </a:rPr>
              <a:t>effect </a:t>
            </a:r>
            <a:r>
              <a:rPr dirty="0" sz="1000" spc="-10">
                <a:latin typeface="Arial"/>
                <a:cs typeface="Arial"/>
              </a:rPr>
              <a:t>of a </a:t>
            </a:r>
            <a:r>
              <a:rPr dirty="0" sz="1000" spc="-5">
                <a:latin typeface="Arial"/>
                <a:cs typeface="Arial"/>
              </a:rPr>
              <a:t>write </a:t>
            </a:r>
            <a:r>
              <a:rPr dirty="0" sz="1000" spc="-10">
                <a:latin typeface="Arial"/>
                <a:cs typeface="Arial"/>
              </a:rPr>
              <a:t>operation </a:t>
            </a:r>
            <a:r>
              <a:rPr dirty="0" sz="1000" spc="-20">
                <a:latin typeface="Arial"/>
                <a:cs typeface="Arial"/>
              </a:rPr>
              <a:t>by </a:t>
            </a:r>
            <a:r>
              <a:rPr dirty="0" sz="1000" spc="-10">
                <a:latin typeface="Arial"/>
                <a:cs typeface="Arial"/>
              </a:rPr>
              <a:t>a process on data item </a:t>
            </a:r>
            <a:r>
              <a:rPr dirty="0" sz="1000" spc="-5" i="1">
                <a:latin typeface="Arial"/>
                <a:cs typeface="Arial"/>
              </a:rPr>
              <a:t>x </a:t>
            </a:r>
            <a:r>
              <a:rPr dirty="0" sz="1000" spc="-5">
                <a:latin typeface="Arial"/>
                <a:cs typeface="Arial"/>
              </a:rPr>
              <a:t>, will </a:t>
            </a:r>
            <a:r>
              <a:rPr dirty="0" sz="1000" spc="-20">
                <a:latin typeface="Arial"/>
                <a:cs typeface="Arial"/>
              </a:rPr>
              <a:t>always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be seen </a:t>
            </a:r>
            <a:r>
              <a:rPr dirty="0" sz="1000" spc="-15">
                <a:latin typeface="Arial"/>
                <a:cs typeface="Arial"/>
              </a:rPr>
              <a:t>by</a:t>
            </a:r>
            <a:r>
              <a:rPr dirty="0" sz="1000" spc="-5">
                <a:latin typeface="Arial"/>
                <a:cs typeface="Arial"/>
              </a:rPr>
              <a:t> a successive read operation on </a:t>
            </a:r>
            <a:r>
              <a:rPr dirty="0" sz="1000" spc="-5" i="1">
                <a:latin typeface="Arial"/>
                <a:cs typeface="Arial"/>
              </a:rPr>
              <a:t>x</a:t>
            </a:r>
            <a:r>
              <a:rPr dirty="0" sz="1000" spc="90" i="1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by</a:t>
            </a:r>
            <a:r>
              <a:rPr dirty="0" sz="1000" spc="-5">
                <a:latin typeface="Arial"/>
                <a:cs typeface="Arial"/>
              </a:rPr>
              <a:t> 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same process.</a:t>
            </a:r>
            <a:endParaRPr sz="1000">
              <a:latin typeface="Arial"/>
              <a:cs typeface="Arial"/>
            </a:endParaRPr>
          </a:p>
          <a:p>
            <a:pPr marL="485140" indent="-226695">
              <a:lnSpc>
                <a:spcPts val="1415"/>
              </a:lnSpc>
              <a:spcBef>
                <a:spcPts val="635"/>
              </a:spcBef>
              <a:buAutoNum type="alphaLcParenBoth"/>
              <a:tabLst>
                <a:tab pos="485775" algn="l"/>
              </a:tabLst>
            </a:pPr>
            <a:r>
              <a:rPr dirty="0" sz="1200" spc="-15">
                <a:solidFill>
                  <a:srgbClr val="3333B2"/>
                </a:solidFill>
                <a:latin typeface="Arial"/>
                <a:cs typeface="Arial"/>
              </a:rPr>
              <a:t>A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data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store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that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provides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read-your-writes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20">
                <a:solidFill>
                  <a:srgbClr val="3333B2"/>
                </a:solidFill>
                <a:latin typeface="Arial"/>
                <a:cs typeface="Arial"/>
              </a:rPr>
              <a:t>consistency.</a:t>
            </a:r>
            <a:endParaRPr sz="1200">
              <a:latin typeface="Arial"/>
              <a:cs typeface="Arial"/>
            </a:endParaRPr>
          </a:p>
          <a:p>
            <a:pPr marL="487045" indent="-228600">
              <a:lnSpc>
                <a:spcPts val="1415"/>
              </a:lnSpc>
              <a:buAutoNum type="alphaLcParenBoth"/>
              <a:tabLst>
                <a:tab pos="487680" algn="l"/>
              </a:tabLst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A</a:t>
            </a:r>
            <a:r>
              <a:rPr dirty="0" sz="1200" spc="-1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data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store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that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does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not.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17864" y="1824982"/>
            <a:ext cx="14287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L2:</a:t>
            </a:r>
            <a:endParaRPr sz="6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79764" y="1706655"/>
            <a:ext cx="305308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50800">
              <a:lnSpc>
                <a:spcPct val="100000"/>
              </a:lnSpc>
              <a:spcBef>
                <a:spcPts val="110"/>
              </a:spcBef>
              <a:tabLst>
                <a:tab pos="1214120" algn="l"/>
                <a:tab pos="1838325" algn="l"/>
                <a:tab pos="3001645" algn="l"/>
              </a:tabLst>
            </a:pPr>
            <a:r>
              <a:rPr dirty="0" u="sng" sz="650" spc="5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L1</a:t>
            </a:r>
            <a:r>
              <a:rPr dirty="0" u="sng" sz="65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:</a:t>
            </a:r>
            <a:r>
              <a:rPr dirty="0" u="sng" sz="65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    </a:t>
            </a:r>
            <a:r>
              <a:rPr dirty="0" u="sng" sz="650" spc="3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 </a:t>
            </a:r>
            <a:r>
              <a:rPr dirty="0" u="sng" sz="650" spc="5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W</a:t>
            </a:r>
            <a:r>
              <a:rPr dirty="0" u="sng" baseline="-27777" sz="450" spc="22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1</a:t>
            </a:r>
            <a:r>
              <a:rPr dirty="0" u="sng" sz="650" spc="5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(x</a:t>
            </a:r>
            <a:r>
              <a:rPr dirty="0" u="sng" baseline="-27777" sz="450" spc="22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1</a:t>
            </a:r>
            <a:r>
              <a:rPr dirty="0" u="sng" sz="65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)</a:t>
            </a:r>
            <a:r>
              <a:rPr dirty="0" u="sng" sz="65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	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	</a:t>
            </a:r>
            <a:r>
              <a:rPr dirty="0" u="sng" baseline="4273" sz="975" spc="7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L1</a:t>
            </a:r>
            <a:r>
              <a:rPr dirty="0" u="sng" baseline="4273" sz="975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:</a:t>
            </a:r>
            <a:r>
              <a:rPr dirty="0" u="sng" baseline="4273" sz="975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    </a:t>
            </a:r>
            <a:r>
              <a:rPr dirty="0" u="sng" baseline="4273" sz="975" spc="44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 </a:t>
            </a:r>
            <a:r>
              <a:rPr dirty="0" u="sng" baseline="4273" sz="975" spc="7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W</a:t>
            </a:r>
            <a:r>
              <a:rPr dirty="0" u="sng" baseline="-9259" sz="450" spc="22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1</a:t>
            </a:r>
            <a:r>
              <a:rPr dirty="0" u="sng" baseline="4273" sz="975" spc="7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(x</a:t>
            </a:r>
            <a:r>
              <a:rPr dirty="0" u="sng" baseline="-9259" sz="450" spc="22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1</a:t>
            </a:r>
            <a:r>
              <a:rPr dirty="0" u="sng" baseline="4273" sz="975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)</a:t>
            </a:r>
            <a:r>
              <a:rPr dirty="0" u="sng" baseline="4273" sz="975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	</a:t>
            </a:r>
            <a:endParaRPr baseline="4273" sz="975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22839" y="1787586"/>
            <a:ext cx="1663700" cy="375285"/>
          </a:xfrm>
          <a:prstGeom prst="rect">
            <a:avLst/>
          </a:prstGeom>
        </p:spPr>
        <p:txBody>
          <a:bodyPr wrap="square" lIns="0" tIns="52705" rIns="0" bIns="0" rtlCol="0" vert="horz">
            <a:spAutoFit/>
          </a:bodyPr>
          <a:lstStyle/>
          <a:p>
            <a:pPr marL="63500">
              <a:lnSpc>
                <a:spcPct val="100000"/>
              </a:lnSpc>
              <a:spcBef>
                <a:spcPts val="415"/>
              </a:spcBef>
              <a:tabLst>
                <a:tab pos="589915" algn="l"/>
                <a:tab pos="1495425" algn="l"/>
              </a:tabLst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W</a:t>
            </a:r>
            <a:r>
              <a:rPr dirty="0" baseline="-27777" sz="450" spc="22">
                <a:solidFill>
                  <a:srgbClr val="231F20"/>
                </a:solidFill>
                <a:latin typeface="Arial"/>
                <a:cs typeface="Arial"/>
              </a:rPr>
              <a:t>2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(x</a:t>
            </a:r>
            <a:r>
              <a:rPr dirty="0" baseline="-27777" sz="450" spc="22">
                <a:solidFill>
                  <a:srgbClr val="231F20"/>
                </a:solidFill>
                <a:latin typeface="Arial"/>
                <a:cs typeface="Arial"/>
              </a:rPr>
              <a:t>1</a:t>
            </a:r>
            <a:r>
              <a:rPr dirty="0" sz="650" spc="-5">
                <a:solidFill>
                  <a:srgbClr val="231F20"/>
                </a:solidFill>
                <a:latin typeface="Arial"/>
                <a:cs typeface="Arial"/>
              </a:rPr>
              <a:t>;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x</a:t>
            </a:r>
            <a:r>
              <a:rPr dirty="0" baseline="-27777" sz="450" spc="22">
                <a:solidFill>
                  <a:srgbClr val="231F20"/>
                </a:solidFill>
                <a:latin typeface="Arial"/>
                <a:cs typeface="Arial"/>
              </a:rPr>
              <a:t>2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)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	</a:t>
            </a: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R</a:t>
            </a:r>
            <a:r>
              <a:rPr dirty="0" baseline="-27777" sz="450" spc="22">
                <a:solidFill>
                  <a:srgbClr val="231F20"/>
                </a:solidFill>
                <a:latin typeface="Arial"/>
                <a:cs typeface="Arial"/>
              </a:rPr>
              <a:t>1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(x</a:t>
            </a:r>
            <a:r>
              <a:rPr dirty="0" baseline="-27777" sz="450" spc="22">
                <a:solidFill>
                  <a:srgbClr val="231F20"/>
                </a:solidFill>
                <a:latin typeface="Arial"/>
                <a:cs typeface="Arial"/>
              </a:rPr>
              <a:t>2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)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	</a:t>
            </a:r>
            <a:r>
              <a:rPr dirty="0" baseline="4273" sz="975" spc="7">
                <a:solidFill>
                  <a:srgbClr val="231F20"/>
                </a:solidFill>
                <a:latin typeface="Arial"/>
                <a:cs typeface="Arial"/>
              </a:rPr>
              <a:t>L2:</a:t>
            </a:r>
            <a:endParaRPr baseline="4273" sz="975">
              <a:latin typeface="Arial"/>
              <a:cs typeface="Arial"/>
            </a:endParaRPr>
          </a:p>
          <a:p>
            <a:pPr marL="209550">
              <a:lnSpc>
                <a:spcPct val="100000"/>
              </a:lnSpc>
              <a:spcBef>
                <a:spcPts val="455"/>
              </a:spcBef>
            </a:pPr>
            <a:r>
              <a:rPr dirty="0" sz="1000" spc="-5">
                <a:latin typeface="Arial"/>
                <a:cs typeface="Arial"/>
              </a:rPr>
              <a:t>(a)</a:t>
            </a:r>
            <a:endParaRPr sz="1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923458" y="1773932"/>
            <a:ext cx="845819" cy="388620"/>
          </a:xfrm>
          <a:prstGeom prst="rect">
            <a:avLst/>
          </a:prstGeom>
        </p:spPr>
        <p:txBody>
          <a:bodyPr wrap="square" lIns="0" tIns="58419" rIns="0" bIns="0" rtlCol="0" vert="horz">
            <a:spAutoFit/>
          </a:bodyPr>
          <a:lstStyle/>
          <a:p>
            <a:pPr marL="50800">
              <a:lnSpc>
                <a:spcPct val="100000"/>
              </a:lnSpc>
              <a:spcBef>
                <a:spcPts val="459"/>
              </a:spcBef>
              <a:tabLst>
                <a:tab pos="588010" algn="l"/>
              </a:tabLst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W</a:t>
            </a:r>
            <a:r>
              <a:rPr dirty="0" baseline="-27777" sz="450" spc="22">
                <a:solidFill>
                  <a:srgbClr val="231F20"/>
                </a:solidFill>
                <a:latin typeface="Arial"/>
                <a:cs typeface="Arial"/>
              </a:rPr>
              <a:t>2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(x</a:t>
            </a:r>
            <a:r>
              <a:rPr dirty="0" baseline="-27777" sz="450" spc="22">
                <a:solidFill>
                  <a:srgbClr val="231F20"/>
                </a:solidFill>
                <a:latin typeface="Arial"/>
                <a:cs typeface="Arial"/>
              </a:rPr>
              <a:t>1</a:t>
            </a:r>
            <a:r>
              <a:rPr dirty="0" sz="650" spc="-5">
                <a:solidFill>
                  <a:srgbClr val="231F20"/>
                </a:solidFill>
                <a:latin typeface="Arial"/>
                <a:cs typeface="Arial"/>
              </a:rPr>
              <a:t>|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x</a:t>
            </a:r>
            <a:r>
              <a:rPr dirty="0" baseline="-27777" sz="450" spc="22">
                <a:solidFill>
                  <a:srgbClr val="231F20"/>
                </a:solidFill>
                <a:latin typeface="Arial"/>
                <a:cs typeface="Arial"/>
              </a:rPr>
              <a:t>2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)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	</a:t>
            </a: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R</a:t>
            </a:r>
            <a:r>
              <a:rPr dirty="0" baseline="-27777" sz="450" spc="22">
                <a:solidFill>
                  <a:srgbClr val="231F20"/>
                </a:solidFill>
                <a:latin typeface="Arial"/>
                <a:cs typeface="Arial"/>
              </a:rPr>
              <a:t>1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(x</a:t>
            </a:r>
            <a:r>
              <a:rPr dirty="0" baseline="-27777" sz="450" spc="22">
                <a:solidFill>
                  <a:srgbClr val="231F20"/>
                </a:solidFill>
                <a:latin typeface="Arial"/>
                <a:cs typeface="Arial"/>
              </a:rPr>
              <a:t>2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)</a:t>
            </a:r>
            <a:endParaRPr sz="650">
              <a:latin typeface="Arial"/>
              <a:cs typeface="Arial"/>
            </a:endParaRPr>
          </a:p>
          <a:p>
            <a:pPr marL="196850">
              <a:lnSpc>
                <a:spcPct val="100000"/>
              </a:lnSpc>
              <a:spcBef>
                <a:spcPts val="520"/>
              </a:spcBef>
            </a:pPr>
            <a:r>
              <a:rPr dirty="0" sz="1000" spc="-5">
                <a:latin typeface="Arial"/>
                <a:cs typeface="Arial"/>
              </a:rPr>
              <a:t>(b)</a:t>
            </a:r>
            <a:endParaRPr sz="10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47294" y="2366946"/>
            <a:ext cx="3736975" cy="561340"/>
          </a:xfrm>
          <a:prstGeom prst="rect">
            <a:avLst/>
          </a:prstGeom>
        </p:spPr>
        <p:txBody>
          <a:bodyPr wrap="square" lIns="0" tIns="393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10"/>
              </a:spcBef>
            </a:pPr>
            <a:r>
              <a:rPr dirty="0" sz="1200" spc="-5">
                <a:solidFill>
                  <a:srgbClr val="007C00"/>
                </a:solidFill>
                <a:latin typeface="Arial"/>
                <a:cs typeface="Arial"/>
              </a:rPr>
              <a:t>Example</a:t>
            </a:r>
            <a:endParaRPr sz="12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175"/>
              </a:spcBef>
            </a:pPr>
            <a:r>
              <a:rPr dirty="0" sz="1000" spc="-5">
                <a:latin typeface="Arial"/>
                <a:cs typeface="Arial"/>
              </a:rPr>
              <a:t>Updating </a:t>
            </a:r>
            <a:r>
              <a:rPr dirty="0" sz="1000" spc="-10">
                <a:latin typeface="Arial"/>
                <a:cs typeface="Arial"/>
              </a:rPr>
              <a:t>your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Web</a:t>
            </a:r>
            <a:r>
              <a:rPr dirty="0" sz="1000" spc="-5">
                <a:latin typeface="Arial"/>
                <a:cs typeface="Arial"/>
              </a:rPr>
              <a:t> page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and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guaranteeing that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your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Web</a:t>
            </a:r>
            <a:r>
              <a:rPr dirty="0" sz="1000" spc="-5">
                <a:latin typeface="Arial"/>
                <a:cs typeface="Arial"/>
              </a:rPr>
              <a:t> browser </a:t>
            </a:r>
            <a:r>
              <a:rPr dirty="0" sz="1000" spc="-26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shows</a:t>
            </a:r>
            <a:r>
              <a:rPr dirty="0" sz="1000" spc="-5">
                <a:latin typeface="Arial"/>
                <a:cs typeface="Arial"/>
              </a:rPr>
              <a:t> the </a:t>
            </a:r>
            <a:r>
              <a:rPr dirty="0" sz="1000" spc="-10">
                <a:latin typeface="Arial"/>
                <a:cs typeface="Arial"/>
              </a:rPr>
              <a:t>newest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version</a:t>
            </a:r>
            <a:r>
              <a:rPr dirty="0" sz="1000" spc="-5">
                <a:latin typeface="Arial"/>
                <a:cs typeface="Arial"/>
              </a:rPr>
              <a:t> instead of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its cached </a:t>
            </a:r>
            <a:r>
              <a:rPr dirty="0" sz="1000" spc="-30">
                <a:latin typeface="Arial"/>
                <a:cs typeface="Arial"/>
              </a:rPr>
              <a:t>copy.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1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dirty="0" spc="-5"/>
              <a:t>23</a:t>
            </a:r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37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447484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822700" algn="l"/>
              </a:tabLst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Consistency</a:t>
            </a:r>
            <a:r>
              <a:rPr dirty="0" sz="600" spc="2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and</a:t>
            </a:r>
            <a:r>
              <a:rPr dirty="0" sz="600" spc="2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replication:</a:t>
            </a:r>
            <a:r>
              <a:rPr dirty="0" sz="600" spc="19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Client-centric</a:t>
            </a:r>
            <a:r>
              <a:rPr dirty="0" sz="600" spc="2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consistency</a:t>
            </a:r>
            <a:r>
              <a:rPr dirty="0" sz="600" spc="2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models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</a:rPr>
              <a:t>	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Writes</a:t>
            </a:r>
            <a:r>
              <a:rPr dirty="0" sz="600" spc="-1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1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follow</a:t>
            </a:r>
            <a:r>
              <a:rPr dirty="0" sz="600" spc="-2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reads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5300" y="188846"/>
            <a:ext cx="1558925" cy="244475"/>
          </a:xfrm>
          <a:prstGeom prst="rect"/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pc="15"/>
              <a:t>Wr</a:t>
            </a:r>
            <a:r>
              <a:rPr dirty="0" spc="15"/>
              <a:t>ites</a:t>
            </a:r>
            <a:r>
              <a:rPr dirty="0" spc="-15"/>
              <a:t> </a:t>
            </a:r>
            <a:r>
              <a:rPr dirty="0"/>
              <a:t>follow</a:t>
            </a:r>
            <a:r>
              <a:rPr dirty="0" spc="-15"/>
              <a:t> </a:t>
            </a:r>
            <a:r>
              <a:rPr dirty="0" spc="15"/>
              <a:t>reads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43128" y="592960"/>
            <a:ext cx="3914140" cy="6572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6510">
              <a:lnSpc>
                <a:spcPts val="1410"/>
              </a:lnSpc>
              <a:spcBef>
                <a:spcPts val="9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Definition</a:t>
            </a:r>
            <a:endParaRPr sz="1200">
              <a:latin typeface="Arial"/>
              <a:cs typeface="Arial"/>
            </a:endParaRPr>
          </a:p>
          <a:p>
            <a:pPr marL="16510" marR="5080" indent="-4445">
              <a:lnSpc>
                <a:spcPts val="1200"/>
              </a:lnSpc>
              <a:spcBef>
                <a:spcPts val="10"/>
              </a:spcBef>
            </a:pPr>
            <a:r>
              <a:rPr dirty="0" sz="1000" spc="-5">
                <a:latin typeface="Arial"/>
                <a:cs typeface="Arial"/>
              </a:rPr>
              <a:t>A </a:t>
            </a:r>
            <a:r>
              <a:rPr dirty="0" sz="1000">
                <a:latin typeface="Arial"/>
                <a:cs typeface="Arial"/>
              </a:rPr>
              <a:t>write </a:t>
            </a:r>
            <a:r>
              <a:rPr dirty="0" sz="1000" spc="-5">
                <a:latin typeface="Arial"/>
                <a:cs typeface="Arial"/>
              </a:rPr>
              <a:t>operation </a:t>
            </a:r>
            <a:r>
              <a:rPr dirty="0" sz="1000" spc="-15">
                <a:latin typeface="Arial"/>
                <a:cs typeface="Arial"/>
              </a:rPr>
              <a:t>by </a:t>
            </a:r>
            <a:r>
              <a:rPr dirty="0" sz="1000" spc="-5">
                <a:latin typeface="Arial"/>
                <a:cs typeface="Arial"/>
              </a:rPr>
              <a:t>a process on a data item </a:t>
            </a:r>
            <a:r>
              <a:rPr dirty="0" sz="1000" spc="-5" i="1">
                <a:latin typeface="Arial"/>
                <a:cs typeface="Arial"/>
              </a:rPr>
              <a:t>x</a:t>
            </a:r>
            <a:r>
              <a:rPr dirty="0" sz="1000" i="1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following </a:t>
            </a:r>
            <a:r>
              <a:rPr dirty="0" sz="1000" spc="-5">
                <a:latin typeface="Arial"/>
                <a:cs typeface="Arial"/>
              </a:rPr>
              <a:t>a </a:t>
            </a:r>
            <a:r>
              <a:rPr dirty="0" sz="1000" spc="-10">
                <a:latin typeface="Arial"/>
                <a:cs typeface="Arial"/>
              </a:rPr>
              <a:t>previous </a:t>
            </a:r>
            <a:r>
              <a:rPr dirty="0" sz="1000" spc="-5">
                <a:latin typeface="Arial"/>
                <a:cs typeface="Arial"/>
              </a:rPr>
              <a:t> read operation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on </a:t>
            </a:r>
            <a:r>
              <a:rPr dirty="0" sz="1000" spc="-5" i="1">
                <a:latin typeface="Arial"/>
                <a:cs typeface="Arial"/>
              </a:rPr>
              <a:t>x</a:t>
            </a:r>
            <a:r>
              <a:rPr dirty="0" sz="1000" spc="95" i="1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by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 same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process,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is guaranteed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 </a:t>
            </a:r>
            <a:r>
              <a:rPr dirty="0" sz="1000" spc="-10">
                <a:latin typeface="Arial"/>
                <a:cs typeface="Arial"/>
              </a:rPr>
              <a:t>take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place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on the same or a more recent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value</a:t>
            </a:r>
            <a:r>
              <a:rPr dirty="0" sz="1000" spc="-5">
                <a:latin typeface="Arial"/>
                <a:cs typeface="Arial"/>
              </a:rPr>
              <a:t> of </a:t>
            </a:r>
            <a:r>
              <a:rPr dirty="0" sz="1000" spc="-5" i="1">
                <a:latin typeface="Arial"/>
                <a:cs typeface="Arial"/>
              </a:rPr>
              <a:t>x</a:t>
            </a:r>
            <a:r>
              <a:rPr dirty="0" sz="1000" spc="90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that </a:t>
            </a:r>
            <a:r>
              <a:rPr dirty="0" sz="1000" spc="-10">
                <a:latin typeface="Arial"/>
                <a:cs typeface="Arial"/>
              </a:rPr>
              <a:t>was</a:t>
            </a:r>
            <a:r>
              <a:rPr dirty="0" sz="1000" spc="-5">
                <a:latin typeface="Arial"/>
                <a:cs typeface="Arial"/>
              </a:rPr>
              <a:t> read.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22860" rIns="0" bIns="0" rtlCol="0" vert="horz">
            <a:spAutoFit/>
          </a:bodyPr>
          <a:lstStyle/>
          <a:p>
            <a:pPr marL="38100" marR="30480">
              <a:lnSpc>
                <a:spcPts val="1390"/>
              </a:lnSpc>
              <a:spcBef>
                <a:spcPts val="180"/>
              </a:spcBef>
            </a:pPr>
            <a:r>
              <a:rPr dirty="0" spc="-5"/>
              <a:t>(a) A writes-follow-reads </a:t>
            </a:r>
            <a:r>
              <a:rPr dirty="0"/>
              <a:t> </a:t>
            </a:r>
            <a:r>
              <a:rPr dirty="0" spc="-10"/>
              <a:t>consistent</a:t>
            </a:r>
            <a:r>
              <a:rPr dirty="0" spc="-15"/>
              <a:t> </a:t>
            </a:r>
            <a:r>
              <a:rPr dirty="0" spc="-10"/>
              <a:t>data </a:t>
            </a:r>
            <a:r>
              <a:rPr dirty="0" spc="-15"/>
              <a:t>store.</a:t>
            </a:r>
            <a:r>
              <a:rPr dirty="0" spc="70"/>
              <a:t> </a:t>
            </a:r>
            <a:r>
              <a:rPr dirty="0" spc="-10"/>
              <a:t>(b) </a:t>
            </a:r>
            <a:r>
              <a:rPr dirty="0" spc="-15"/>
              <a:t>A </a:t>
            </a:r>
            <a:r>
              <a:rPr dirty="0" spc="-10"/>
              <a:t>data </a:t>
            </a:r>
            <a:r>
              <a:rPr dirty="0" spc="-315"/>
              <a:t> </a:t>
            </a:r>
            <a:r>
              <a:rPr dirty="0" spc="-5"/>
              <a:t>store that does not </a:t>
            </a:r>
            <a:r>
              <a:rPr dirty="0" spc="-10"/>
              <a:t>provide </a:t>
            </a:r>
            <a:r>
              <a:rPr dirty="0" spc="-5"/>
              <a:t> writes-follow-reads</a:t>
            </a:r>
            <a:r>
              <a:rPr dirty="0" spc="-35"/>
              <a:t> </a:t>
            </a:r>
            <a:r>
              <a:rPr dirty="0" spc="-5"/>
              <a:t>consistency</a:t>
            </a:r>
          </a:p>
          <a:p>
            <a:pPr marL="490855">
              <a:lnSpc>
                <a:spcPct val="100000"/>
              </a:lnSpc>
              <a:spcBef>
                <a:spcPts val="880"/>
              </a:spcBef>
              <a:tabLst>
                <a:tab pos="1175385" algn="l"/>
                <a:tab pos="1743710" algn="l"/>
              </a:tabLst>
            </a:pPr>
            <a:r>
              <a:rPr dirty="0" u="sng" sz="650" spc="5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</a:rPr>
              <a:t>L1</a:t>
            </a:r>
            <a:r>
              <a:rPr dirty="0" u="sng" sz="65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</a:rPr>
              <a:t>:</a:t>
            </a:r>
            <a:r>
              <a:rPr dirty="0" u="sng" sz="65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</a:rPr>
              <a:t>    </a:t>
            </a:r>
            <a:r>
              <a:rPr dirty="0" u="sng" sz="650" spc="3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</a:rPr>
              <a:t> </a:t>
            </a:r>
            <a:r>
              <a:rPr dirty="0" u="sng" sz="650" spc="5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</a:rPr>
              <a:t>W</a:t>
            </a:r>
            <a:r>
              <a:rPr dirty="0" u="sng" baseline="-27777" sz="450" spc="22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</a:rPr>
              <a:t>1</a:t>
            </a:r>
            <a:r>
              <a:rPr dirty="0" u="sng" sz="650" spc="5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</a:rPr>
              <a:t>(x</a:t>
            </a:r>
            <a:r>
              <a:rPr dirty="0" u="sng" baseline="-27777" sz="450" spc="22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</a:rPr>
              <a:t>1</a:t>
            </a:r>
            <a:r>
              <a:rPr dirty="0" u="sng" sz="65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</a:rPr>
              <a:t>)</a:t>
            </a:r>
            <a:r>
              <a:rPr dirty="0" u="sng" sz="65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</a:rPr>
              <a:t>	</a:t>
            </a:r>
            <a:r>
              <a:rPr dirty="0" u="sng" sz="650" spc="1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</a:rPr>
              <a:t>R</a:t>
            </a:r>
            <a:r>
              <a:rPr dirty="0" u="sng" baseline="-27777" sz="450" spc="22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</a:rPr>
              <a:t>2</a:t>
            </a:r>
            <a:r>
              <a:rPr dirty="0" u="sng" sz="650" spc="5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</a:rPr>
              <a:t>(x</a:t>
            </a:r>
            <a:r>
              <a:rPr dirty="0" u="sng" baseline="-27777" sz="450" spc="22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</a:rPr>
              <a:t>1</a:t>
            </a:r>
            <a:r>
              <a:rPr dirty="0" u="sng" sz="65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</a:rPr>
              <a:t>)</a:t>
            </a:r>
            <a:r>
              <a:rPr dirty="0" u="sng" sz="65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</a:rPr>
              <a:t>	</a:t>
            </a:r>
            <a:endParaRPr sz="650"/>
          </a:p>
        </p:txBody>
      </p:sp>
      <p:sp>
        <p:nvSpPr>
          <p:cNvPr id="6" name="object 6"/>
          <p:cNvSpPr txBox="1"/>
          <p:nvPr/>
        </p:nvSpPr>
        <p:spPr>
          <a:xfrm>
            <a:off x="739664" y="2153150"/>
            <a:ext cx="14287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L2:</a:t>
            </a:r>
            <a:endParaRPr sz="65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57344" y="2115754"/>
            <a:ext cx="942340" cy="375285"/>
          </a:xfrm>
          <a:prstGeom prst="rect">
            <a:avLst/>
          </a:prstGeom>
        </p:spPr>
        <p:txBody>
          <a:bodyPr wrap="square" lIns="0" tIns="52705" rIns="0" bIns="0" rtlCol="0" vert="horz">
            <a:spAutoFit/>
          </a:bodyPr>
          <a:lstStyle/>
          <a:p>
            <a:pPr marL="50800">
              <a:lnSpc>
                <a:spcPct val="100000"/>
              </a:lnSpc>
              <a:spcBef>
                <a:spcPts val="415"/>
              </a:spcBef>
              <a:tabLst>
                <a:tab pos="577215" algn="l"/>
              </a:tabLst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W</a:t>
            </a:r>
            <a:r>
              <a:rPr dirty="0" baseline="-27777" sz="450" spc="22">
                <a:solidFill>
                  <a:srgbClr val="231F20"/>
                </a:solidFill>
                <a:latin typeface="Arial"/>
                <a:cs typeface="Arial"/>
              </a:rPr>
              <a:t>3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(x</a:t>
            </a:r>
            <a:r>
              <a:rPr dirty="0" baseline="-27777" sz="450" spc="22">
                <a:solidFill>
                  <a:srgbClr val="231F20"/>
                </a:solidFill>
                <a:latin typeface="Arial"/>
                <a:cs typeface="Arial"/>
              </a:rPr>
              <a:t>1</a:t>
            </a:r>
            <a:r>
              <a:rPr dirty="0" sz="650" spc="-5">
                <a:solidFill>
                  <a:srgbClr val="231F20"/>
                </a:solidFill>
                <a:latin typeface="Arial"/>
                <a:cs typeface="Arial"/>
              </a:rPr>
              <a:t>;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x</a:t>
            </a:r>
            <a:r>
              <a:rPr dirty="0" baseline="-27777" sz="450" spc="22">
                <a:solidFill>
                  <a:srgbClr val="231F20"/>
                </a:solidFill>
                <a:latin typeface="Arial"/>
                <a:cs typeface="Arial"/>
              </a:rPr>
              <a:t>2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)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	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W</a:t>
            </a:r>
            <a:r>
              <a:rPr dirty="0" baseline="-27777" sz="450" spc="22">
                <a:solidFill>
                  <a:srgbClr val="231F20"/>
                </a:solidFill>
                <a:latin typeface="Arial"/>
                <a:cs typeface="Arial"/>
              </a:rPr>
              <a:t>2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(x</a:t>
            </a:r>
            <a:r>
              <a:rPr dirty="0" baseline="-27777" sz="450" spc="22">
                <a:solidFill>
                  <a:srgbClr val="231F20"/>
                </a:solidFill>
                <a:latin typeface="Arial"/>
                <a:cs typeface="Arial"/>
              </a:rPr>
              <a:t>2</a:t>
            </a:r>
            <a:r>
              <a:rPr dirty="0" sz="650" spc="-5">
                <a:solidFill>
                  <a:srgbClr val="231F20"/>
                </a:solidFill>
                <a:latin typeface="Arial"/>
                <a:cs typeface="Arial"/>
              </a:rPr>
              <a:t>;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x</a:t>
            </a:r>
            <a:r>
              <a:rPr dirty="0" baseline="-27777" sz="450" spc="22">
                <a:solidFill>
                  <a:srgbClr val="231F20"/>
                </a:solidFill>
                <a:latin typeface="Arial"/>
                <a:cs typeface="Arial"/>
              </a:rPr>
              <a:t>3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)</a:t>
            </a:r>
            <a:endParaRPr sz="650">
              <a:latin typeface="Arial"/>
              <a:cs typeface="Arial"/>
            </a:endParaRPr>
          </a:p>
          <a:p>
            <a:pPr marL="238760">
              <a:lnSpc>
                <a:spcPct val="100000"/>
              </a:lnSpc>
              <a:spcBef>
                <a:spcPts val="455"/>
              </a:spcBef>
            </a:pPr>
            <a:r>
              <a:rPr dirty="0" sz="1000" spc="-5">
                <a:latin typeface="Arial"/>
                <a:cs typeface="Arial"/>
              </a:rPr>
              <a:t>(a)</a:t>
            </a:r>
            <a:endParaRPr sz="1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14271" y="2474305"/>
            <a:ext cx="132969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  <a:tabLst>
                <a:tab pos="728980" algn="l"/>
                <a:tab pos="1290955" algn="l"/>
              </a:tabLst>
            </a:pPr>
            <a:r>
              <a:rPr dirty="0" u="sng" sz="650" spc="5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L1</a:t>
            </a:r>
            <a:r>
              <a:rPr dirty="0" u="sng" sz="65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:</a:t>
            </a:r>
            <a:r>
              <a:rPr dirty="0" u="sng" sz="65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    </a:t>
            </a:r>
            <a:r>
              <a:rPr dirty="0" u="sng" sz="650" spc="3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 </a:t>
            </a:r>
            <a:r>
              <a:rPr dirty="0" u="sng" sz="650" spc="5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W</a:t>
            </a:r>
            <a:r>
              <a:rPr dirty="0" u="sng" baseline="-27777" sz="450" spc="22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1</a:t>
            </a:r>
            <a:r>
              <a:rPr dirty="0" u="sng" sz="650" spc="5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(x</a:t>
            </a:r>
            <a:r>
              <a:rPr dirty="0" u="sng" baseline="-27777" sz="450" spc="22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1</a:t>
            </a:r>
            <a:r>
              <a:rPr dirty="0" u="sng" sz="65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)</a:t>
            </a:r>
            <a:r>
              <a:rPr dirty="0" u="sng" sz="65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	</a:t>
            </a:r>
            <a:r>
              <a:rPr dirty="0" u="sng" sz="650" spc="1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R</a:t>
            </a:r>
            <a:r>
              <a:rPr dirty="0" u="sng" baseline="-27777" sz="450" spc="22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2</a:t>
            </a:r>
            <a:r>
              <a:rPr dirty="0" u="sng" sz="650" spc="5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(x</a:t>
            </a:r>
            <a:r>
              <a:rPr dirty="0" u="sng" baseline="-27777" sz="450" spc="22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1</a:t>
            </a:r>
            <a:r>
              <a:rPr dirty="0" u="sng" sz="65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)</a:t>
            </a:r>
            <a:r>
              <a:rPr dirty="0" u="sng" sz="65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	</a:t>
            </a:r>
            <a:endParaRPr sz="65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39671" y="2592627"/>
            <a:ext cx="14287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L2:</a:t>
            </a:r>
            <a:endParaRPr sz="65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057345" y="2549775"/>
            <a:ext cx="951865" cy="388620"/>
          </a:xfrm>
          <a:prstGeom prst="rect">
            <a:avLst/>
          </a:prstGeom>
        </p:spPr>
        <p:txBody>
          <a:bodyPr wrap="square" lIns="0" tIns="58419" rIns="0" bIns="0" rtlCol="0" vert="horz">
            <a:spAutoFit/>
          </a:bodyPr>
          <a:lstStyle/>
          <a:p>
            <a:pPr marL="50800">
              <a:lnSpc>
                <a:spcPct val="100000"/>
              </a:lnSpc>
              <a:spcBef>
                <a:spcPts val="459"/>
              </a:spcBef>
              <a:tabLst>
                <a:tab pos="588010" algn="l"/>
              </a:tabLst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W</a:t>
            </a:r>
            <a:r>
              <a:rPr dirty="0" baseline="-27777" sz="450" spc="22">
                <a:solidFill>
                  <a:srgbClr val="231F20"/>
                </a:solidFill>
                <a:latin typeface="Arial"/>
                <a:cs typeface="Arial"/>
              </a:rPr>
              <a:t>3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(x</a:t>
            </a:r>
            <a:r>
              <a:rPr dirty="0" baseline="-27777" sz="450" spc="22">
                <a:solidFill>
                  <a:srgbClr val="231F20"/>
                </a:solidFill>
                <a:latin typeface="Arial"/>
                <a:cs typeface="Arial"/>
              </a:rPr>
              <a:t>1</a:t>
            </a:r>
            <a:r>
              <a:rPr dirty="0" sz="650" spc="-5">
                <a:solidFill>
                  <a:srgbClr val="231F20"/>
                </a:solidFill>
                <a:latin typeface="Arial"/>
                <a:cs typeface="Arial"/>
              </a:rPr>
              <a:t>|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x</a:t>
            </a:r>
            <a:r>
              <a:rPr dirty="0" baseline="-27777" sz="450" spc="22">
                <a:solidFill>
                  <a:srgbClr val="231F20"/>
                </a:solidFill>
                <a:latin typeface="Arial"/>
                <a:cs typeface="Arial"/>
              </a:rPr>
              <a:t>2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)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	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W</a:t>
            </a:r>
            <a:r>
              <a:rPr dirty="0" baseline="-27777" sz="450" spc="22">
                <a:solidFill>
                  <a:srgbClr val="231F20"/>
                </a:solidFill>
                <a:latin typeface="Arial"/>
                <a:cs typeface="Arial"/>
              </a:rPr>
              <a:t>2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(x</a:t>
            </a:r>
            <a:r>
              <a:rPr dirty="0" baseline="-27777" sz="450" spc="22">
                <a:solidFill>
                  <a:srgbClr val="231F20"/>
                </a:solidFill>
                <a:latin typeface="Arial"/>
                <a:cs typeface="Arial"/>
              </a:rPr>
              <a:t>1</a:t>
            </a:r>
            <a:r>
              <a:rPr dirty="0" sz="650" spc="-5">
                <a:solidFill>
                  <a:srgbClr val="231F20"/>
                </a:solidFill>
                <a:latin typeface="Arial"/>
                <a:cs typeface="Arial"/>
              </a:rPr>
              <a:t>|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x</a:t>
            </a:r>
            <a:r>
              <a:rPr dirty="0" baseline="-27777" sz="450" spc="22">
                <a:solidFill>
                  <a:srgbClr val="231F20"/>
                </a:solidFill>
                <a:latin typeface="Arial"/>
                <a:cs typeface="Arial"/>
              </a:rPr>
              <a:t>3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)</a:t>
            </a:r>
            <a:endParaRPr sz="650">
              <a:latin typeface="Arial"/>
              <a:cs typeface="Arial"/>
            </a:endParaRPr>
          </a:p>
          <a:p>
            <a:pPr marL="238760">
              <a:lnSpc>
                <a:spcPct val="100000"/>
              </a:lnSpc>
              <a:spcBef>
                <a:spcPts val="520"/>
              </a:spcBef>
            </a:pPr>
            <a:r>
              <a:rPr dirty="0" sz="1000" spc="-5">
                <a:latin typeface="Arial"/>
                <a:cs typeface="Arial"/>
              </a:rPr>
              <a:t>(b)</a:t>
            </a:r>
            <a:endParaRPr sz="10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722664" y="1209610"/>
            <a:ext cx="1561465" cy="1017269"/>
          </a:xfrm>
          <a:prstGeom prst="rect">
            <a:avLst/>
          </a:prstGeom>
        </p:spPr>
        <p:txBody>
          <a:bodyPr wrap="square" lIns="0" tIns="39370" rIns="0" bIns="0" rtlCol="0" vert="horz">
            <a:spAutoFit/>
          </a:bodyPr>
          <a:lstStyle/>
          <a:p>
            <a:pPr marL="24765">
              <a:lnSpc>
                <a:spcPct val="100000"/>
              </a:lnSpc>
              <a:spcBef>
                <a:spcPts val="310"/>
              </a:spcBef>
            </a:pPr>
            <a:r>
              <a:rPr dirty="0" sz="1200" spc="-5">
                <a:solidFill>
                  <a:srgbClr val="007C00"/>
                </a:solidFill>
                <a:latin typeface="Arial"/>
                <a:cs typeface="Arial"/>
              </a:rPr>
              <a:t>Example</a:t>
            </a:r>
            <a:endParaRPr sz="1200">
              <a:latin typeface="Arial"/>
              <a:cs typeface="Arial"/>
            </a:endParaRPr>
          </a:p>
          <a:p>
            <a:pPr marL="12700" marR="5080" indent="12065">
              <a:lnSpc>
                <a:spcPct val="100000"/>
              </a:lnSpc>
              <a:spcBef>
                <a:spcPts val="175"/>
              </a:spcBef>
            </a:pPr>
            <a:r>
              <a:rPr dirty="0" sz="1000" spc="-5">
                <a:latin typeface="Arial"/>
                <a:cs typeface="Arial"/>
              </a:rPr>
              <a:t>See reactions to posted </a:t>
            </a:r>
            <a:r>
              <a:rPr dirty="0" sz="1000">
                <a:latin typeface="Arial"/>
                <a:cs typeface="Arial"/>
              </a:rPr>
              <a:t> articles </a:t>
            </a:r>
            <a:r>
              <a:rPr dirty="0" sz="1000" spc="-5">
                <a:latin typeface="Arial"/>
                <a:cs typeface="Arial"/>
              </a:rPr>
              <a:t>only if </a:t>
            </a:r>
            <a:r>
              <a:rPr dirty="0" sz="1000" spc="-10">
                <a:latin typeface="Arial"/>
                <a:cs typeface="Arial"/>
              </a:rPr>
              <a:t>you </a:t>
            </a:r>
            <a:r>
              <a:rPr dirty="0" sz="1000" spc="-15">
                <a:latin typeface="Arial"/>
                <a:cs typeface="Arial"/>
              </a:rPr>
              <a:t>have </a:t>
            </a:r>
            <a:r>
              <a:rPr dirty="0" sz="1000" spc="-5">
                <a:latin typeface="Arial"/>
                <a:cs typeface="Arial"/>
              </a:rPr>
              <a:t>the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original posting (a read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“pulls in” the corresponding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write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operation).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4283748" y="3331252"/>
            <a:ext cx="25781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24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37</a:t>
            </a:r>
            <a:endParaRPr sz="6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173228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Consistency</a:t>
            </a:r>
            <a:r>
              <a:rPr dirty="0" sz="600" spc="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and</a:t>
            </a:r>
            <a:r>
              <a:rPr dirty="0" sz="600" spc="1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replication:</a:t>
            </a:r>
            <a:r>
              <a:rPr dirty="0" sz="600" spc="16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Replica</a:t>
            </a:r>
            <a:r>
              <a:rPr dirty="0" sz="600" spc="1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management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460668" y="716"/>
            <a:ext cx="108077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Finding the best</a:t>
            </a:r>
            <a:r>
              <a:rPr dirty="0" sz="60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server location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1524000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Replica</a:t>
            </a:r>
            <a:r>
              <a:rPr dirty="0" sz="1400" spc="-6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placement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47294" y="823998"/>
            <a:ext cx="3691890" cy="3530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1410"/>
              </a:lnSpc>
              <a:spcBef>
                <a:spcPts val="9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Essence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ts val="1170"/>
              </a:lnSpc>
            </a:pPr>
            <a:r>
              <a:rPr dirty="0" sz="1000" spc="-5">
                <a:latin typeface="Arial"/>
                <a:cs typeface="Arial"/>
              </a:rPr>
              <a:t>Figure out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what 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best </a:t>
            </a:r>
            <a:r>
              <a:rPr dirty="0" sz="1000" spc="-5" i="1">
                <a:latin typeface="Arial"/>
                <a:cs typeface="Arial"/>
              </a:rPr>
              <a:t>K</a:t>
            </a:r>
            <a:r>
              <a:rPr dirty="0" sz="1000" spc="145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places are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out of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N</a:t>
            </a:r>
            <a:r>
              <a:rPr dirty="0" sz="1000" spc="75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possible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locations.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4283748" y="3331252"/>
            <a:ext cx="25781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24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37</a:t>
            </a:r>
            <a:endParaRPr sz="6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173228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Consistency</a:t>
            </a:r>
            <a:r>
              <a:rPr dirty="0" sz="600" spc="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and</a:t>
            </a:r>
            <a:r>
              <a:rPr dirty="0" sz="600" spc="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replication:</a:t>
            </a:r>
            <a:r>
              <a:rPr dirty="0" sz="600" spc="16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Replica</a:t>
            </a:r>
            <a:r>
              <a:rPr dirty="0" sz="600" spc="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management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460668" y="716"/>
            <a:ext cx="108077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Finding the best</a:t>
            </a:r>
            <a:r>
              <a:rPr dirty="0" sz="60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server location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1524000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Replica</a:t>
            </a:r>
            <a:r>
              <a:rPr dirty="0" sz="1400" spc="-5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placement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21894" y="823998"/>
            <a:ext cx="3914775" cy="103631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ts val="1410"/>
              </a:lnSpc>
              <a:spcBef>
                <a:spcPts val="9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Essence</a:t>
            </a:r>
            <a:endParaRPr sz="1200">
              <a:latin typeface="Arial"/>
              <a:cs typeface="Arial"/>
            </a:endParaRPr>
          </a:p>
          <a:p>
            <a:pPr marL="38100">
              <a:lnSpc>
                <a:spcPts val="1170"/>
              </a:lnSpc>
            </a:pPr>
            <a:r>
              <a:rPr dirty="0" sz="1000" spc="-5">
                <a:latin typeface="Arial"/>
                <a:cs typeface="Arial"/>
              </a:rPr>
              <a:t>Figure out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what 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best </a:t>
            </a:r>
            <a:r>
              <a:rPr dirty="0" sz="1000" spc="-5" i="1">
                <a:latin typeface="Arial"/>
                <a:cs typeface="Arial"/>
              </a:rPr>
              <a:t>K</a:t>
            </a:r>
            <a:r>
              <a:rPr dirty="0" sz="1000" spc="140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places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are out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 </a:t>
            </a:r>
            <a:r>
              <a:rPr dirty="0" sz="1000" spc="-5" i="1">
                <a:latin typeface="Arial"/>
                <a:cs typeface="Arial"/>
              </a:rPr>
              <a:t>N</a:t>
            </a:r>
            <a:r>
              <a:rPr dirty="0" sz="1000" spc="80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possible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locations.</a:t>
            </a:r>
            <a:endParaRPr sz="1000">
              <a:latin typeface="Arial"/>
              <a:cs typeface="Arial"/>
            </a:endParaRPr>
          </a:p>
          <a:p>
            <a:pPr marL="311150" marR="30480" indent="-163830">
              <a:lnSpc>
                <a:spcPct val="100000"/>
              </a:lnSpc>
              <a:spcBef>
                <a:spcPts val="590"/>
              </a:spcBef>
              <a:buClr>
                <a:srgbClr val="3333B2"/>
              </a:buClr>
              <a:buChar char="►"/>
              <a:tabLst>
                <a:tab pos="315595" algn="l"/>
              </a:tabLst>
            </a:pPr>
            <a:r>
              <a:rPr dirty="0" sz="1000" spc="-5">
                <a:latin typeface="Arial"/>
                <a:cs typeface="Arial"/>
              </a:rPr>
              <a:t>Select best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location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out of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N</a:t>
            </a:r>
            <a:r>
              <a:rPr dirty="0" sz="1000" spc="-60" i="1">
                <a:latin typeface="Arial"/>
                <a:cs typeface="Arial"/>
              </a:rPr>
              <a:t> </a:t>
            </a:r>
            <a:r>
              <a:rPr dirty="0" sz="1000" spc="50" i="1">
                <a:latin typeface="メイリオ"/>
                <a:cs typeface="メイリオ"/>
              </a:rPr>
              <a:t>−</a:t>
            </a:r>
            <a:r>
              <a:rPr dirty="0" sz="1000" spc="50" i="1">
                <a:latin typeface="Arial"/>
                <a:cs typeface="Arial"/>
              </a:rPr>
              <a:t>K</a:t>
            </a:r>
            <a:r>
              <a:rPr dirty="0" sz="1000" spc="140" i="1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for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which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 </a:t>
            </a:r>
            <a:r>
              <a:rPr dirty="0" sz="1000" spc="-10">
                <a:solidFill>
                  <a:srgbClr val="0000FA"/>
                </a:solidFill>
                <a:latin typeface="Arial"/>
                <a:cs typeface="Arial"/>
              </a:rPr>
              <a:t>average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distance </a:t>
            </a:r>
            <a:r>
              <a:rPr dirty="0" sz="1000" spc="-26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to clients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is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minimal</a:t>
            </a:r>
            <a:r>
              <a:rPr dirty="0" sz="1000" spc="-5">
                <a:latin typeface="Arial"/>
                <a:cs typeface="Arial"/>
              </a:rPr>
              <a:t>.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choose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 </a:t>
            </a:r>
            <a:r>
              <a:rPr dirty="0" sz="1000" spc="-10">
                <a:latin typeface="Arial"/>
                <a:cs typeface="Arial"/>
              </a:rPr>
              <a:t>next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best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server.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(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Note: </a:t>
            </a:r>
            <a:r>
              <a:rPr dirty="0" sz="100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 first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chosen location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minimizes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 </a:t>
            </a:r>
            <a:r>
              <a:rPr dirty="0" sz="1000" spc="-10">
                <a:latin typeface="Arial"/>
                <a:cs typeface="Arial"/>
              </a:rPr>
              <a:t>average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distance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 all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clients.)</a:t>
            </a:r>
            <a:r>
              <a:rPr dirty="0" sz="1000" spc="55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Computationally </a:t>
            </a:r>
            <a:r>
              <a:rPr dirty="0" sz="1000" spc="-10">
                <a:solidFill>
                  <a:srgbClr val="0000FA"/>
                </a:solidFill>
                <a:latin typeface="Arial"/>
                <a:cs typeface="Arial"/>
              </a:rPr>
              <a:t>expensive</a:t>
            </a:r>
            <a:r>
              <a:rPr dirty="0" sz="1000" spc="-1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713" y="716"/>
            <a:ext cx="210883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Consistency</a:t>
            </a:r>
            <a:r>
              <a:rPr dirty="0" sz="600" spc="1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and</a:t>
            </a:r>
            <a:r>
              <a:rPr dirty="0" sz="600" spc="1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replication:</a:t>
            </a:r>
            <a:r>
              <a:rPr dirty="0" sz="600" spc="18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Data-centric</a:t>
            </a:r>
            <a:r>
              <a:rPr dirty="0" sz="600" spc="1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consistency</a:t>
            </a:r>
            <a:r>
              <a:rPr dirty="0" sz="600" spc="1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models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5300" y="188846"/>
            <a:ext cx="2650490" cy="244475"/>
          </a:xfrm>
          <a:prstGeom prst="rect"/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pc="15"/>
              <a:t>Data-centric</a:t>
            </a:r>
            <a:r>
              <a:rPr dirty="0" spc="-15"/>
              <a:t> </a:t>
            </a:r>
            <a:r>
              <a:rPr dirty="0" spc="15"/>
              <a:t>consistency</a:t>
            </a:r>
            <a:r>
              <a:rPr dirty="0" spc="-15"/>
              <a:t> </a:t>
            </a:r>
            <a:r>
              <a:rPr dirty="0" spc="15"/>
              <a:t>models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635328" y="2800225"/>
            <a:ext cx="82740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Distributed</a:t>
            </a:r>
            <a:r>
              <a:rPr dirty="0" sz="650" spc="-3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data</a:t>
            </a:r>
            <a:r>
              <a:rPr dirty="0" sz="650" spc="-3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store</a:t>
            </a:r>
            <a:endParaRPr sz="650">
              <a:latin typeface="Arial"/>
              <a:cs typeface="Arial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1196964" y="1923296"/>
            <a:ext cx="1739264" cy="884555"/>
            <a:chOff x="1196964" y="1923296"/>
            <a:chExt cx="1739264" cy="884555"/>
          </a:xfrm>
        </p:grpSpPr>
        <p:sp>
          <p:nvSpPr>
            <p:cNvPr id="6" name="object 6"/>
            <p:cNvSpPr/>
            <p:nvPr/>
          </p:nvSpPr>
          <p:spPr>
            <a:xfrm>
              <a:off x="2033545" y="2671187"/>
              <a:ext cx="67310" cy="133985"/>
            </a:xfrm>
            <a:custGeom>
              <a:avLst/>
              <a:gdLst/>
              <a:ahLst/>
              <a:cxnLst/>
              <a:rect l="l" t="t" r="r" b="b"/>
              <a:pathLst>
                <a:path w="67310" h="133985">
                  <a:moveTo>
                    <a:pt x="66766" y="133520"/>
                  </a:moveTo>
                  <a:lnTo>
                    <a:pt x="0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1319351" y="2583507"/>
              <a:ext cx="1404620" cy="0"/>
            </a:xfrm>
            <a:custGeom>
              <a:avLst/>
              <a:gdLst/>
              <a:ahLst/>
              <a:cxnLst/>
              <a:rect l="l" t="t" r="r" b="b"/>
              <a:pathLst>
                <a:path w="1404620" h="0">
                  <a:moveTo>
                    <a:pt x="0" y="0"/>
                  </a:moveTo>
                  <a:lnTo>
                    <a:pt x="1404365" y="0"/>
                  </a:lnTo>
                </a:path>
              </a:pathLst>
            </a:custGeom>
            <a:ln w="15812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1297490" y="2324710"/>
              <a:ext cx="283210" cy="75565"/>
            </a:xfrm>
            <a:custGeom>
              <a:avLst/>
              <a:gdLst/>
              <a:ahLst/>
              <a:cxnLst/>
              <a:rect l="l" t="t" r="r" b="b"/>
              <a:pathLst>
                <a:path w="283209" h="75564">
                  <a:moveTo>
                    <a:pt x="141376" y="0"/>
                  </a:moveTo>
                  <a:lnTo>
                    <a:pt x="196318" y="2969"/>
                  </a:lnTo>
                  <a:lnTo>
                    <a:pt x="241266" y="11059"/>
                  </a:lnTo>
                  <a:lnTo>
                    <a:pt x="271614" y="23043"/>
                  </a:lnTo>
                  <a:lnTo>
                    <a:pt x="282754" y="37695"/>
                  </a:lnTo>
                  <a:lnTo>
                    <a:pt x="271614" y="52344"/>
                  </a:lnTo>
                  <a:lnTo>
                    <a:pt x="241266" y="64329"/>
                  </a:lnTo>
                  <a:lnTo>
                    <a:pt x="196318" y="72421"/>
                  </a:lnTo>
                  <a:lnTo>
                    <a:pt x="141376" y="75392"/>
                  </a:lnTo>
                  <a:lnTo>
                    <a:pt x="86436" y="72421"/>
                  </a:lnTo>
                  <a:lnTo>
                    <a:pt x="41488" y="64329"/>
                  </a:lnTo>
                  <a:lnTo>
                    <a:pt x="11140" y="52344"/>
                  </a:lnTo>
                  <a:lnTo>
                    <a:pt x="0" y="37695"/>
                  </a:lnTo>
                  <a:lnTo>
                    <a:pt x="11140" y="23043"/>
                  </a:lnTo>
                  <a:lnTo>
                    <a:pt x="41488" y="11059"/>
                  </a:lnTo>
                  <a:lnTo>
                    <a:pt x="86436" y="2969"/>
                  </a:lnTo>
                  <a:lnTo>
                    <a:pt x="141376" y="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1297490" y="2363431"/>
              <a:ext cx="283210" cy="157480"/>
            </a:xfrm>
            <a:custGeom>
              <a:avLst/>
              <a:gdLst/>
              <a:ahLst/>
              <a:cxnLst/>
              <a:rect l="l" t="t" r="r" b="b"/>
              <a:pathLst>
                <a:path w="283209" h="157480">
                  <a:moveTo>
                    <a:pt x="282754" y="0"/>
                  </a:moveTo>
                  <a:lnTo>
                    <a:pt x="271614" y="14649"/>
                  </a:lnTo>
                  <a:lnTo>
                    <a:pt x="241266" y="26637"/>
                  </a:lnTo>
                  <a:lnTo>
                    <a:pt x="196318" y="34733"/>
                  </a:lnTo>
                  <a:lnTo>
                    <a:pt x="141376" y="37705"/>
                  </a:lnTo>
                  <a:lnTo>
                    <a:pt x="86436" y="34733"/>
                  </a:lnTo>
                  <a:lnTo>
                    <a:pt x="41488" y="26637"/>
                  </a:lnTo>
                  <a:lnTo>
                    <a:pt x="11140" y="14649"/>
                  </a:lnTo>
                  <a:lnTo>
                    <a:pt x="0" y="0"/>
                  </a:lnTo>
                  <a:lnTo>
                    <a:pt x="4" y="119385"/>
                  </a:lnTo>
                  <a:lnTo>
                    <a:pt x="12153" y="135879"/>
                  </a:lnTo>
                  <a:lnTo>
                    <a:pt x="44184" y="147660"/>
                  </a:lnTo>
                  <a:lnTo>
                    <a:pt x="89468" y="154729"/>
                  </a:lnTo>
                  <a:lnTo>
                    <a:pt x="141379" y="157085"/>
                  </a:lnTo>
                  <a:lnTo>
                    <a:pt x="193290" y="154729"/>
                  </a:lnTo>
                  <a:lnTo>
                    <a:pt x="238575" y="147660"/>
                  </a:lnTo>
                  <a:lnTo>
                    <a:pt x="270605" y="135879"/>
                  </a:lnTo>
                  <a:lnTo>
                    <a:pt x="282754" y="119385"/>
                  </a:lnTo>
                  <a:lnTo>
                    <a:pt x="282754" y="0"/>
                  </a:lnTo>
                  <a:close/>
                </a:path>
              </a:pathLst>
            </a:custGeom>
            <a:solidFill>
              <a:srgbClr val="BCBEC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/>
            <p:cNvSpPr/>
            <p:nvPr/>
          </p:nvSpPr>
          <p:spPr>
            <a:xfrm>
              <a:off x="1297490" y="2363431"/>
              <a:ext cx="283210" cy="157480"/>
            </a:xfrm>
            <a:custGeom>
              <a:avLst/>
              <a:gdLst/>
              <a:ahLst/>
              <a:cxnLst/>
              <a:rect l="l" t="t" r="r" b="b"/>
              <a:pathLst>
                <a:path w="283209" h="157480">
                  <a:moveTo>
                    <a:pt x="282754" y="119385"/>
                  </a:moveTo>
                  <a:lnTo>
                    <a:pt x="270605" y="135879"/>
                  </a:lnTo>
                  <a:lnTo>
                    <a:pt x="238575" y="147660"/>
                  </a:lnTo>
                  <a:lnTo>
                    <a:pt x="193290" y="154729"/>
                  </a:lnTo>
                  <a:lnTo>
                    <a:pt x="141379" y="157085"/>
                  </a:lnTo>
                  <a:lnTo>
                    <a:pt x="89468" y="154729"/>
                  </a:lnTo>
                  <a:lnTo>
                    <a:pt x="44184" y="147660"/>
                  </a:lnTo>
                  <a:lnTo>
                    <a:pt x="12153" y="135879"/>
                  </a:lnTo>
                  <a:lnTo>
                    <a:pt x="4" y="119385"/>
                  </a:lnTo>
                  <a:lnTo>
                    <a:pt x="0" y="0"/>
                  </a:lnTo>
                  <a:lnTo>
                    <a:pt x="11140" y="14649"/>
                  </a:lnTo>
                  <a:lnTo>
                    <a:pt x="41488" y="26637"/>
                  </a:lnTo>
                  <a:lnTo>
                    <a:pt x="86436" y="34733"/>
                  </a:lnTo>
                  <a:lnTo>
                    <a:pt x="141376" y="37705"/>
                  </a:lnTo>
                  <a:lnTo>
                    <a:pt x="196318" y="34733"/>
                  </a:lnTo>
                  <a:lnTo>
                    <a:pt x="241266" y="26637"/>
                  </a:lnTo>
                  <a:lnTo>
                    <a:pt x="271614" y="14649"/>
                  </a:lnTo>
                  <a:lnTo>
                    <a:pt x="282754" y="0"/>
                  </a:lnTo>
                  <a:lnTo>
                    <a:pt x="282754" y="119385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1" name="object 1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316716" y="1923518"/>
              <a:ext cx="244312" cy="438887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1438867" y="2523753"/>
              <a:ext cx="0" cy="60325"/>
            </a:xfrm>
            <a:custGeom>
              <a:avLst/>
              <a:gdLst/>
              <a:ahLst/>
              <a:cxnLst/>
              <a:rect l="l" t="t" r="r" b="b"/>
              <a:pathLst>
                <a:path w="0" h="60325">
                  <a:moveTo>
                    <a:pt x="0" y="59753"/>
                  </a:moveTo>
                  <a:lnTo>
                    <a:pt x="0" y="0"/>
                  </a:lnTo>
                </a:path>
              </a:pathLst>
            </a:custGeom>
            <a:ln w="15812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/>
            <p:cNvSpPr/>
            <p:nvPr/>
          </p:nvSpPr>
          <p:spPr>
            <a:xfrm>
              <a:off x="1888170" y="2324710"/>
              <a:ext cx="283210" cy="75565"/>
            </a:xfrm>
            <a:custGeom>
              <a:avLst/>
              <a:gdLst/>
              <a:ahLst/>
              <a:cxnLst/>
              <a:rect l="l" t="t" r="r" b="b"/>
              <a:pathLst>
                <a:path w="283210" h="75564">
                  <a:moveTo>
                    <a:pt x="141381" y="0"/>
                  </a:moveTo>
                  <a:lnTo>
                    <a:pt x="196319" y="2969"/>
                  </a:lnTo>
                  <a:lnTo>
                    <a:pt x="241268" y="11059"/>
                  </a:lnTo>
                  <a:lnTo>
                    <a:pt x="271617" y="23043"/>
                  </a:lnTo>
                  <a:lnTo>
                    <a:pt x="282758" y="37695"/>
                  </a:lnTo>
                  <a:lnTo>
                    <a:pt x="271617" y="52344"/>
                  </a:lnTo>
                  <a:lnTo>
                    <a:pt x="241268" y="64329"/>
                  </a:lnTo>
                  <a:lnTo>
                    <a:pt x="196319" y="72421"/>
                  </a:lnTo>
                  <a:lnTo>
                    <a:pt x="141381" y="75392"/>
                  </a:lnTo>
                  <a:lnTo>
                    <a:pt x="86440" y="72421"/>
                  </a:lnTo>
                  <a:lnTo>
                    <a:pt x="41490" y="64329"/>
                  </a:lnTo>
                  <a:lnTo>
                    <a:pt x="11140" y="52344"/>
                  </a:lnTo>
                  <a:lnTo>
                    <a:pt x="0" y="37695"/>
                  </a:lnTo>
                  <a:lnTo>
                    <a:pt x="11140" y="23043"/>
                  </a:lnTo>
                  <a:lnTo>
                    <a:pt x="41490" y="11059"/>
                  </a:lnTo>
                  <a:lnTo>
                    <a:pt x="86440" y="2969"/>
                  </a:lnTo>
                  <a:lnTo>
                    <a:pt x="141381" y="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/>
            <p:cNvSpPr/>
            <p:nvPr/>
          </p:nvSpPr>
          <p:spPr>
            <a:xfrm>
              <a:off x="1888170" y="2363431"/>
              <a:ext cx="283210" cy="157480"/>
            </a:xfrm>
            <a:custGeom>
              <a:avLst/>
              <a:gdLst/>
              <a:ahLst/>
              <a:cxnLst/>
              <a:rect l="l" t="t" r="r" b="b"/>
              <a:pathLst>
                <a:path w="283210" h="157480">
                  <a:moveTo>
                    <a:pt x="282758" y="0"/>
                  </a:moveTo>
                  <a:lnTo>
                    <a:pt x="271617" y="14649"/>
                  </a:lnTo>
                  <a:lnTo>
                    <a:pt x="241268" y="26637"/>
                  </a:lnTo>
                  <a:lnTo>
                    <a:pt x="196319" y="34733"/>
                  </a:lnTo>
                  <a:lnTo>
                    <a:pt x="141381" y="37705"/>
                  </a:lnTo>
                  <a:lnTo>
                    <a:pt x="86440" y="34733"/>
                  </a:lnTo>
                  <a:lnTo>
                    <a:pt x="41490" y="26637"/>
                  </a:lnTo>
                  <a:lnTo>
                    <a:pt x="11140" y="14649"/>
                  </a:lnTo>
                  <a:lnTo>
                    <a:pt x="0" y="0"/>
                  </a:lnTo>
                  <a:lnTo>
                    <a:pt x="4" y="119385"/>
                  </a:lnTo>
                  <a:lnTo>
                    <a:pt x="12153" y="135879"/>
                  </a:lnTo>
                  <a:lnTo>
                    <a:pt x="44184" y="147660"/>
                  </a:lnTo>
                  <a:lnTo>
                    <a:pt x="89469" y="154729"/>
                  </a:lnTo>
                  <a:lnTo>
                    <a:pt x="141381" y="157085"/>
                  </a:lnTo>
                  <a:lnTo>
                    <a:pt x="193293" y="154729"/>
                  </a:lnTo>
                  <a:lnTo>
                    <a:pt x="238577" y="147660"/>
                  </a:lnTo>
                  <a:lnTo>
                    <a:pt x="270608" y="135879"/>
                  </a:lnTo>
                  <a:lnTo>
                    <a:pt x="282758" y="119385"/>
                  </a:lnTo>
                  <a:lnTo>
                    <a:pt x="282758" y="0"/>
                  </a:lnTo>
                  <a:close/>
                </a:path>
              </a:pathLst>
            </a:custGeom>
            <a:solidFill>
              <a:srgbClr val="BCBEC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/>
            <p:cNvSpPr/>
            <p:nvPr/>
          </p:nvSpPr>
          <p:spPr>
            <a:xfrm>
              <a:off x="1888170" y="2363431"/>
              <a:ext cx="283210" cy="157480"/>
            </a:xfrm>
            <a:custGeom>
              <a:avLst/>
              <a:gdLst/>
              <a:ahLst/>
              <a:cxnLst/>
              <a:rect l="l" t="t" r="r" b="b"/>
              <a:pathLst>
                <a:path w="283210" h="157480">
                  <a:moveTo>
                    <a:pt x="282758" y="119385"/>
                  </a:moveTo>
                  <a:lnTo>
                    <a:pt x="270608" y="135879"/>
                  </a:lnTo>
                  <a:lnTo>
                    <a:pt x="238577" y="147660"/>
                  </a:lnTo>
                  <a:lnTo>
                    <a:pt x="193293" y="154729"/>
                  </a:lnTo>
                  <a:lnTo>
                    <a:pt x="141381" y="157085"/>
                  </a:lnTo>
                  <a:lnTo>
                    <a:pt x="89469" y="154729"/>
                  </a:lnTo>
                  <a:lnTo>
                    <a:pt x="44184" y="147660"/>
                  </a:lnTo>
                  <a:lnTo>
                    <a:pt x="12153" y="135879"/>
                  </a:lnTo>
                  <a:lnTo>
                    <a:pt x="4" y="119385"/>
                  </a:lnTo>
                  <a:lnTo>
                    <a:pt x="0" y="0"/>
                  </a:lnTo>
                  <a:lnTo>
                    <a:pt x="11140" y="14649"/>
                  </a:lnTo>
                  <a:lnTo>
                    <a:pt x="41490" y="26637"/>
                  </a:lnTo>
                  <a:lnTo>
                    <a:pt x="86440" y="34733"/>
                  </a:lnTo>
                  <a:lnTo>
                    <a:pt x="141381" y="37705"/>
                  </a:lnTo>
                  <a:lnTo>
                    <a:pt x="196319" y="34733"/>
                  </a:lnTo>
                  <a:lnTo>
                    <a:pt x="241268" y="26637"/>
                  </a:lnTo>
                  <a:lnTo>
                    <a:pt x="271617" y="14649"/>
                  </a:lnTo>
                  <a:lnTo>
                    <a:pt x="282758" y="0"/>
                  </a:lnTo>
                  <a:lnTo>
                    <a:pt x="282758" y="119385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/>
            <p:cNvSpPr/>
            <p:nvPr/>
          </p:nvSpPr>
          <p:spPr>
            <a:xfrm>
              <a:off x="2036464" y="2523753"/>
              <a:ext cx="0" cy="60325"/>
            </a:xfrm>
            <a:custGeom>
              <a:avLst/>
              <a:gdLst/>
              <a:ahLst/>
              <a:cxnLst/>
              <a:rect l="l" t="t" r="r" b="b"/>
              <a:pathLst>
                <a:path w="0" h="60325">
                  <a:moveTo>
                    <a:pt x="0" y="59753"/>
                  </a:moveTo>
                  <a:lnTo>
                    <a:pt x="0" y="0"/>
                  </a:lnTo>
                </a:path>
              </a:pathLst>
            </a:custGeom>
            <a:ln w="15812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/>
            <p:cNvSpPr/>
            <p:nvPr/>
          </p:nvSpPr>
          <p:spPr>
            <a:xfrm>
              <a:off x="2483235" y="2325306"/>
              <a:ext cx="283210" cy="75565"/>
            </a:xfrm>
            <a:custGeom>
              <a:avLst/>
              <a:gdLst/>
              <a:ahLst/>
              <a:cxnLst/>
              <a:rect l="l" t="t" r="r" b="b"/>
              <a:pathLst>
                <a:path w="283210" h="75564">
                  <a:moveTo>
                    <a:pt x="141375" y="0"/>
                  </a:moveTo>
                  <a:lnTo>
                    <a:pt x="196315" y="2970"/>
                  </a:lnTo>
                  <a:lnTo>
                    <a:pt x="241263" y="11062"/>
                  </a:lnTo>
                  <a:lnTo>
                    <a:pt x="271611" y="23048"/>
                  </a:lnTo>
                  <a:lnTo>
                    <a:pt x="282751" y="37700"/>
                  </a:lnTo>
                  <a:lnTo>
                    <a:pt x="271611" y="52349"/>
                  </a:lnTo>
                  <a:lnTo>
                    <a:pt x="241263" y="64333"/>
                  </a:lnTo>
                  <a:lnTo>
                    <a:pt x="196315" y="72426"/>
                  </a:lnTo>
                  <a:lnTo>
                    <a:pt x="141375" y="75396"/>
                  </a:lnTo>
                  <a:lnTo>
                    <a:pt x="86436" y="72426"/>
                  </a:lnTo>
                  <a:lnTo>
                    <a:pt x="41488" y="64333"/>
                  </a:lnTo>
                  <a:lnTo>
                    <a:pt x="11140" y="52349"/>
                  </a:lnTo>
                  <a:lnTo>
                    <a:pt x="0" y="37700"/>
                  </a:lnTo>
                  <a:lnTo>
                    <a:pt x="11140" y="23048"/>
                  </a:lnTo>
                  <a:lnTo>
                    <a:pt x="41488" y="11062"/>
                  </a:lnTo>
                  <a:lnTo>
                    <a:pt x="86436" y="2970"/>
                  </a:lnTo>
                  <a:lnTo>
                    <a:pt x="141375" y="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/>
            <p:cNvSpPr/>
            <p:nvPr/>
          </p:nvSpPr>
          <p:spPr>
            <a:xfrm>
              <a:off x="2483235" y="2364032"/>
              <a:ext cx="283210" cy="157480"/>
            </a:xfrm>
            <a:custGeom>
              <a:avLst/>
              <a:gdLst/>
              <a:ahLst/>
              <a:cxnLst/>
              <a:rect l="l" t="t" r="r" b="b"/>
              <a:pathLst>
                <a:path w="283210" h="157480">
                  <a:moveTo>
                    <a:pt x="282751" y="0"/>
                  </a:moveTo>
                  <a:lnTo>
                    <a:pt x="271611" y="14650"/>
                  </a:lnTo>
                  <a:lnTo>
                    <a:pt x="241263" y="26638"/>
                  </a:lnTo>
                  <a:lnTo>
                    <a:pt x="196315" y="34733"/>
                  </a:lnTo>
                  <a:lnTo>
                    <a:pt x="141375" y="37705"/>
                  </a:lnTo>
                  <a:lnTo>
                    <a:pt x="86436" y="34733"/>
                  </a:lnTo>
                  <a:lnTo>
                    <a:pt x="41488" y="26638"/>
                  </a:lnTo>
                  <a:lnTo>
                    <a:pt x="11140" y="14650"/>
                  </a:lnTo>
                  <a:lnTo>
                    <a:pt x="0" y="0"/>
                  </a:lnTo>
                  <a:lnTo>
                    <a:pt x="0" y="119389"/>
                  </a:lnTo>
                  <a:lnTo>
                    <a:pt x="12149" y="135882"/>
                  </a:lnTo>
                  <a:lnTo>
                    <a:pt x="44179" y="147662"/>
                  </a:lnTo>
                  <a:lnTo>
                    <a:pt x="89464" y="154731"/>
                  </a:lnTo>
                  <a:lnTo>
                    <a:pt x="141375" y="157087"/>
                  </a:lnTo>
                  <a:lnTo>
                    <a:pt x="193287" y="154731"/>
                  </a:lnTo>
                  <a:lnTo>
                    <a:pt x="238571" y="147662"/>
                  </a:lnTo>
                  <a:lnTo>
                    <a:pt x="270602" y="135882"/>
                  </a:lnTo>
                  <a:lnTo>
                    <a:pt x="282751" y="119389"/>
                  </a:lnTo>
                  <a:lnTo>
                    <a:pt x="282751" y="0"/>
                  </a:lnTo>
                  <a:close/>
                </a:path>
              </a:pathLst>
            </a:custGeom>
            <a:solidFill>
              <a:srgbClr val="BCBEC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/>
            <p:cNvSpPr/>
            <p:nvPr/>
          </p:nvSpPr>
          <p:spPr>
            <a:xfrm>
              <a:off x="2483235" y="2364032"/>
              <a:ext cx="283210" cy="157480"/>
            </a:xfrm>
            <a:custGeom>
              <a:avLst/>
              <a:gdLst/>
              <a:ahLst/>
              <a:cxnLst/>
              <a:rect l="l" t="t" r="r" b="b"/>
              <a:pathLst>
                <a:path w="283210" h="157480">
                  <a:moveTo>
                    <a:pt x="282751" y="119389"/>
                  </a:moveTo>
                  <a:lnTo>
                    <a:pt x="270602" y="135882"/>
                  </a:lnTo>
                  <a:lnTo>
                    <a:pt x="238571" y="147662"/>
                  </a:lnTo>
                  <a:lnTo>
                    <a:pt x="193287" y="154731"/>
                  </a:lnTo>
                  <a:lnTo>
                    <a:pt x="141375" y="157087"/>
                  </a:lnTo>
                  <a:lnTo>
                    <a:pt x="89464" y="154731"/>
                  </a:lnTo>
                  <a:lnTo>
                    <a:pt x="44179" y="147662"/>
                  </a:lnTo>
                  <a:lnTo>
                    <a:pt x="12149" y="135882"/>
                  </a:lnTo>
                  <a:lnTo>
                    <a:pt x="0" y="119389"/>
                  </a:lnTo>
                  <a:lnTo>
                    <a:pt x="0" y="0"/>
                  </a:lnTo>
                  <a:lnTo>
                    <a:pt x="11140" y="14650"/>
                  </a:lnTo>
                  <a:lnTo>
                    <a:pt x="41488" y="26638"/>
                  </a:lnTo>
                  <a:lnTo>
                    <a:pt x="86436" y="34733"/>
                  </a:lnTo>
                  <a:lnTo>
                    <a:pt x="141375" y="37705"/>
                  </a:lnTo>
                  <a:lnTo>
                    <a:pt x="196315" y="34733"/>
                  </a:lnTo>
                  <a:lnTo>
                    <a:pt x="241263" y="26638"/>
                  </a:lnTo>
                  <a:lnTo>
                    <a:pt x="271611" y="14650"/>
                  </a:lnTo>
                  <a:lnTo>
                    <a:pt x="282751" y="0"/>
                  </a:lnTo>
                  <a:lnTo>
                    <a:pt x="282751" y="119389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/>
            <p:cNvSpPr/>
            <p:nvPr/>
          </p:nvSpPr>
          <p:spPr>
            <a:xfrm>
              <a:off x="2634076" y="2523753"/>
              <a:ext cx="0" cy="60325"/>
            </a:xfrm>
            <a:custGeom>
              <a:avLst/>
              <a:gdLst/>
              <a:ahLst/>
              <a:cxnLst/>
              <a:rect l="l" t="t" r="r" b="b"/>
              <a:pathLst>
                <a:path w="0" h="60325">
                  <a:moveTo>
                    <a:pt x="0" y="59753"/>
                  </a:moveTo>
                  <a:lnTo>
                    <a:pt x="0" y="0"/>
                  </a:lnTo>
                </a:path>
              </a:pathLst>
            </a:custGeom>
            <a:ln w="15812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/>
            <p:cNvSpPr/>
            <p:nvPr/>
          </p:nvSpPr>
          <p:spPr>
            <a:xfrm>
              <a:off x="1199822" y="1926154"/>
              <a:ext cx="1733550" cy="744855"/>
            </a:xfrm>
            <a:custGeom>
              <a:avLst/>
              <a:gdLst/>
              <a:ahLst/>
              <a:cxnLst/>
              <a:rect l="l" t="t" r="r" b="b"/>
              <a:pathLst>
                <a:path w="1733550" h="744855">
                  <a:moveTo>
                    <a:pt x="866519" y="358561"/>
                  </a:moveTo>
                  <a:lnTo>
                    <a:pt x="945195" y="358866"/>
                  </a:lnTo>
                  <a:lnTo>
                    <a:pt x="1021931" y="359762"/>
                  </a:lnTo>
                  <a:lnTo>
                    <a:pt x="1096417" y="361222"/>
                  </a:lnTo>
                  <a:lnTo>
                    <a:pt x="1168344" y="363221"/>
                  </a:lnTo>
                  <a:lnTo>
                    <a:pt x="1237402" y="365732"/>
                  </a:lnTo>
                  <a:lnTo>
                    <a:pt x="1303281" y="368727"/>
                  </a:lnTo>
                  <a:lnTo>
                    <a:pt x="1365671" y="372182"/>
                  </a:lnTo>
                  <a:lnTo>
                    <a:pt x="1424261" y="376068"/>
                  </a:lnTo>
                  <a:lnTo>
                    <a:pt x="1478743" y="380359"/>
                  </a:lnTo>
                  <a:lnTo>
                    <a:pt x="1528805" y="385029"/>
                  </a:lnTo>
                  <a:lnTo>
                    <a:pt x="1574139" y="390051"/>
                  </a:lnTo>
                  <a:lnTo>
                    <a:pt x="1614434" y="395399"/>
                  </a:lnTo>
                  <a:lnTo>
                    <a:pt x="1678666" y="406965"/>
                  </a:lnTo>
                  <a:lnTo>
                    <a:pt x="1719025" y="419514"/>
                  </a:lnTo>
                  <a:lnTo>
                    <a:pt x="1733028" y="432834"/>
                  </a:lnTo>
                  <a:lnTo>
                    <a:pt x="1729476" y="439580"/>
                  </a:lnTo>
                  <a:lnTo>
                    <a:pt x="1678666" y="458712"/>
                  </a:lnTo>
                  <a:lnTo>
                    <a:pt x="1614434" y="470279"/>
                  </a:lnTo>
                  <a:lnTo>
                    <a:pt x="1574139" y="475628"/>
                  </a:lnTo>
                  <a:lnTo>
                    <a:pt x="1528805" y="480650"/>
                  </a:lnTo>
                  <a:lnTo>
                    <a:pt x="1478743" y="485320"/>
                  </a:lnTo>
                  <a:lnTo>
                    <a:pt x="1424261" y="489611"/>
                  </a:lnTo>
                  <a:lnTo>
                    <a:pt x="1365671" y="493497"/>
                  </a:lnTo>
                  <a:lnTo>
                    <a:pt x="1303281" y="496951"/>
                  </a:lnTo>
                  <a:lnTo>
                    <a:pt x="1237402" y="499946"/>
                  </a:lnTo>
                  <a:lnTo>
                    <a:pt x="1168344" y="502456"/>
                  </a:lnTo>
                  <a:lnTo>
                    <a:pt x="1096417" y="504455"/>
                  </a:lnTo>
                  <a:lnTo>
                    <a:pt x="1021931" y="505915"/>
                  </a:lnTo>
                  <a:lnTo>
                    <a:pt x="945195" y="506811"/>
                  </a:lnTo>
                  <a:lnTo>
                    <a:pt x="866519" y="507115"/>
                  </a:lnTo>
                  <a:lnTo>
                    <a:pt x="787842" y="506811"/>
                  </a:lnTo>
                  <a:lnTo>
                    <a:pt x="711104" y="505915"/>
                  </a:lnTo>
                  <a:lnTo>
                    <a:pt x="636616" y="504455"/>
                  </a:lnTo>
                  <a:lnTo>
                    <a:pt x="564687" y="502456"/>
                  </a:lnTo>
                  <a:lnTo>
                    <a:pt x="495628" y="499946"/>
                  </a:lnTo>
                  <a:lnTo>
                    <a:pt x="429748" y="496951"/>
                  </a:lnTo>
                  <a:lnTo>
                    <a:pt x="367358" y="493497"/>
                  </a:lnTo>
                  <a:lnTo>
                    <a:pt x="308767" y="489611"/>
                  </a:lnTo>
                  <a:lnTo>
                    <a:pt x="254285" y="485320"/>
                  </a:lnTo>
                  <a:lnTo>
                    <a:pt x="204222" y="480650"/>
                  </a:lnTo>
                  <a:lnTo>
                    <a:pt x="158889" y="475628"/>
                  </a:lnTo>
                  <a:lnTo>
                    <a:pt x="118594" y="470279"/>
                  </a:lnTo>
                  <a:lnTo>
                    <a:pt x="54361" y="458712"/>
                  </a:lnTo>
                  <a:lnTo>
                    <a:pt x="14003" y="446159"/>
                  </a:lnTo>
                  <a:lnTo>
                    <a:pt x="0" y="432834"/>
                  </a:lnTo>
                  <a:lnTo>
                    <a:pt x="3552" y="426091"/>
                  </a:lnTo>
                  <a:lnTo>
                    <a:pt x="54361" y="406965"/>
                  </a:lnTo>
                  <a:lnTo>
                    <a:pt x="118594" y="395399"/>
                  </a:lnTo>
                  <a:lnTo>
                    <a:pt x="158889" y="390051"/>
                  </a:lnTo>
                  <a:lnTo>
                    <a:pt x="204222" y="385029"/>
                  </a:lnTo>
                  <a:lnTo>
                    <a:pt x="254285" y="380359"/>
                  </a:lnTo>
                  <a:lnTo>
                    <a:pt x="308767" y="376068"/>
                  </a:lnTo>
                  <a:lnTo>
                    <a:pt x="367358" y="372182"/>
                  </a:lnTo>
                  <a:lnTo>
                    <a:pt x="429748" y="368727"/>
                  </a:lnTo>
                  <a:lnTo>
                    <a:pt x="495628" y="365732"/>
                  </a:lnTo>
                  <a:lnTo>
                    <a:pt x="564687" y="363221"/>
                  </a:lnTo>
                  <a:lnTo>
                    <a:pt x="636616" y="361222"/>
                  </a:lnTo>
                  <a:lnTo>
                    <a:pt x="711104" y="359762"/>
                  </a:lnTo>
                  <a:lnTo>
                    <a:pt x="787842" y="358866"/>
                  </a:lnTo>
                  <a:lnTo>
                    <a:pt x="866519" y="358561"/>
                  </a:lnTo>
                  <a:close/>
                </a:path>
                <a:path w="1733550" h="744855">
                  <a:moveTo>
                    <a:pt x="1733049" y="670093"/>
                  </a:moveTo>
                  <a:lnTo>
                    <a:pt x="1679484" y="698075"/>
                  </a:lnTo>
                  <a:lnTo>
                    <a:pt x="1617076" y="709598"/>
                  </a:lnTo>
                  <a:lnTo>
                    <a:pt x="1578292" y="714741"/>
                  </a:lnTo>
                  <a:lnTo>
                    <a:pt x="1534960" y="719474"/>
                  </a:lnTo>
                  <a:lnTo>
                    <a:pt x="1487459" y="723795"/>
                  </a:lnTo>
                  <a:lnTo>
                    <a:pt x="1436168" y="727704"/>
                  </a:lnTo>
                  <a:lnTo>
                    <a:pt x="1381466" y="731202"/>
                  </a:lnTo>
                  <a:lnTo>
                    <a:pt x="1323732" y="734288"/>
                  </a:lnTo>
                  <a:lnTo>
                    <a:pt x="1263345" y="736963"/>
                  </a:lnTo>
                  <a:lnTo>
                    <a:pt x="1200684" y="739226"/>
                  </a:lnTo>
                  <a:lnTo>
                    <a:pt x="1136128" y="741078"/>
                  </a:lnTo>
                  <a:lnTo>
                    <a:pt x="1070056" y="742518"/>
                  </a:lnTo>
                  <a:lnTo>
                    <a:pt x="1002847" y="743547"/>
                  </a:lnTo>
                  <a:lnTo>
                    <a:pt x="934881" y="744164"/>
                  </a:lnTo>
                  <a:lnTo>
                    <a:pt x="866535" y="744370"/>
                  </a:lnTo>
                  <a:lnTo>
                    <a:pt x="798189" y="744164"/>
                  </a:lnTo>
                  <a:lnTo>
                    <a:pt x="730222" y="743547"/>
                  </a:lnTo>
                  <a:lnTo>
                    <a:pt x="663013" y="742518"/>
                  </a:lnTo>
                  <a:lnTo>
                    <a:pt x="596941" y="741078"/>
                  </a:lnTo>
                  <a:lnTo>
                    <a:pt x="532385" y="739226"/>
                  </a:lnTo>
                  <a:lnTo>
                    <a:pt x="469724" y="736963"/>
                  </a:lnTo>
                  <a:lnTo>
                    <a:pt x="409337" y="734288"/>
                  </a:lnTo>
                  <a:lnTo>
                    <a:pt x="351603" y="731202"/>
                  </a:lnTo>
                  <a:lnTo>
                    <a:pt x="296901" y="727704"/>
                  </a:lnTo>
                  <a:lnTo>
                    <a:pt x="245610" y="723795"/>
                  </a:lnTo>
                  <a:lnTo>
                    <a:pt x="198109" y="719474"/>
                  </a:lnTo>
                  <a:lnTo>
                    <a:pt x="154777" y="714741"/>
                  </a:lnTo>
                  <a:lnTo>
                    <a:pt x="115993" y="709598"/>
                  </a:lnTo>
                  <a:lnTo>
                    <a:pt x="53585" y="698075"/>
                  </a:lnTo>
                  <a:lnTo>
                    <a:pt x="13917" y="684907"/>
                  </a:lnTo>
                  <a:lnTo>
                    <a:pt x="0" y="434860"/>
                  </a:lnTo>
                  <a:lnTo>
                    <a:pt x="3552" y="441606"/>
                  </a:lnTo>
                  <a:lnTo>
                    <a:pt x="14003" y="448185"/>
                  </a:lnTo>
                  <a:lnTo>
                    <a:pt x="54361" y="460737"/>
                  </a:lnTo>
                  <a:lnTo>
                    <a:pt x="118594" y="472305"/>
                  </a:lnTo>
                  <a:lnTo>
                    <a:pt x="158889" y="477653"/>
                  </a:lnTo>
                  <a:lnTo>
                    <a:pt x="204222" y="482676"/>
                  </a:lnTo>
                  <a:lnTo>
                    <a:pt x="254285" y="487346"/>
                  </a:lnTo>
                  <a:lnTo>
                    <a:pt x="308767" y="491637"/>
                  </a:lnTo>
                  <a:lnTo>
                    <a:pt x="367358" y="495523"/>
                  </a:lnTo>
                  <a:lnTo>
                    <a:pt x="429748" y="498977"/>
                  </a:lnTo>
                  <a:lnTo>
                    <a:pt x="495628" y="501972"/>
                  </a:lnTo>
                  <a:lnTo>
                    <a:pt x="564687" y="504482"/>
                  </a:lnTo>
                  <a:lnTo>
                    <a:pt x="636616" y="506481"/>
                  </a:lnTo>
                  <a:lnTo>
                    <a:pt x="711104" y="507941"/>
                  </a:lnTo>
                  <a:lnTo>
                    <a:pt x="787842" y="508837"/>
                  </a:lnTo>
                  <a:lnTo>
                    <a:pt x="866519" y="509141"/>
                  </a:lnTo>
                  <a:lnTo>
                    <a:pt x="945196" y="508837"/>
                  </a:lnTo>
                  <a:lnTo>
                    <a:pt x="1021933" y="507941"/>
                  </a:lnTo>
                  <a:lnTo>
                    <a:pt x="1096421" y="506481"/>
                  </a:lnTo>
                  <a:lnTo>
                    <a:pt x="1168349" y="504482"/>
                  </a:lnTo>
                  <a:lnTo>
                    <a:pt x="1237407" y="501972"/>
                  </a:lnTo>
                  <a:lnTo>
                    <a:pt x="1303286" y="498977"/>
                  </a:lnTo>
                  <a:lnTo>
                    <a:pt x="1365675" y="495523"/>
                  </a:lnTo>
                  <a:lnTo>
                    <a:pt x="1424266" y="491637"/>
                  </a:lnTo>
                  <a:lnTo>
                    <a:pt x="1478747" y="487346"/>
                  </a:lnTo>
                  <a:lnTo>
                    <a:pt x="1528809" y="482676"/>
                  </a:lnTo>
                  <a:lnTo>
                    <a:pt x="1574142" y="477653"/>
                  </a:lnTo>
                  <a:lnTo>
                    <a:pt x="1614436" y="472305"/>
                  </a:lnTo>
                  <a:lnTo>
                    <a:pt x="1678668" y="460737"/>
                  </a:lnTo>
                  <a:lnTo>
                    <a:pt x="1719025" y="448185"/>
                  </a:lnTo>
                  <a:lnTo>
                    <a:pt x="1733028" y="434860"/>
                  </a:lnTo>
                  <a:lnTo>
                    <a:pt x="1733049" y="670093"/>
                  </a:lnTo>
                  <a:close/>
                </a:path>
                <a:path w="1733550" h="744855">
                  <a:moveTo>
                    <a:pt x="1305275" y="239642"/>
                  </a:moveTo>
                  <a:lnTo>
                    <a:pt x="1544316" y="239642"/>
                  </a:lnTo>
                  <a:lnTo>
                    <a:pt x="1544316" y="600"/>
                  </a:lnTo>
                  <a:lnTo>
                    <a:pt x="1305275" y="600"/>
                  </a:lnTo>
                  <a:lnTo>
                    <a:pt x="1305275" y="239642"/>
                  </a:lnTo>
                  <a:close/>
                </a:path>
                <a:path w="1733550" h="744855">
                  <a:moveTo>
                    <a:pt x="710208" y="239041"/>
                  </a:moveTo>
                  <a:lnTo>
                    <a:pt x="949246" y="239041"/>
                  </a:lnTo>
                  <a:lnTo>
                    <a:pt x="949246" y="0"/>
                  </a:lnTo>
                  <a:lnTo>
                    <a:pt x="710208" y="0"/>
                  </a:lnTo>
                  <a:lnTo>
                    <a:pt x="710208" y="239041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2" name="object 22"/>
          <p:cNvSpPr txBox="1"/>
          <p:nvPr/>
        </p:nvSpPr>
        <p:spPr>
          <a:xfrm>
            <a:off x="343128" y="572271"/>
            <a:ext cx="3895725" cy="1628775"/>
          </a:xfrm>
          <a:prstGeom prst="rect">
            <a:avLst/>
          </a:prstGeom>
        </p:spPr>
        <p:txBody>
          <a:bodyPr wrap="square" lIns="0" tIns="40005" rIns="0" bIns="0" rtlCol="0" vert="horz">
            <a:spAutoFit/>
          </a:bodyPr>
          <a:lstStyle/>
          <a:p>
            <a:pPr marL="16510">
              <a:lnSpc>
                <a:spcPct val="100000"/>
              </a:lnSpc>
              <a:spcBef>
                <a:spcPts val="31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Consistency</a:t>
            </a:r>
            <a:r>
              <a:rPr dirty="0" sz="1200" spc="-3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model</a:t>
            </a:r>
            <a:endParaRPr sz="1200">
              <a:latin typeface="Arial"/>
              <a:cs typeface="Arial"/>
            </a:endParaRPr>
          </a:p>
          <a:p>
            <a:pPr marL="16510" marR="5080" indent="-4445">
              <a:lnSpc>
                <a:spcPct val="100000"/>
              </a:lnSpc>
              <a:spcBef>
                <a:spcPts val="180"/>
              </a:spcBef>
            </a:pPr>
            <a:r>
              <a:rPr dirty="0" sz="1000" spc="-5">
                <a:latin typeface="Arial"/>
                <a:cs typeface="Arial"/>
              </a:rPr>
              <a:t>A contract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between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(distributed)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data store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and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processes,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which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 data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store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specifies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precisely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what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results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read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and</a:t>
            </a:r>
            <a:r>
              <a:rPr dirty="0" sz="1000">
                <a:latin typeface="Arial"/>
                <a:cs typeface="Arial"/>
              </a:rPr>
              <a:t> write 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operations are in the presence of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concurrency.</a:t>
            </a:r>
            <a:endParaRPr sz="1000">
              <a:latin typeface="Arial"/>
              <a:cs typeface="Arial"/>
            </a:endParaRPr>
          </a:p>
          <a:p>
            <a:pPr marL="16510">
              <a:lnSpc>
                <a:spcPts val="1410"/>
              </a:lnSpc>
              <a:spcBef>
                <a:spcPts val="685"/>
              </a:spcBef>
            </a:pPr>
            <a:r>
              <a:rPr dirty="0" sz="1200" spc="-5">
                <a:solidFill>
                  <a:srgbClr val="FA0000"/>
                </a:solidFill>
                <a:latin typeface="Arial"/>
                <a:cs typeface="Arial"/>
              </a:rPr>
              <a:t>Essential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ts val="1170"/>
              </a:lnSpc>
            </a:pPr>
            <a:r>
              <a:rPr dirty="0" sz="1000" spc="-5">
                <a:latin typeface="Arial"/>
                <a:cs typeface="Arial"/>
              </a:rPr>
              <a:t>A data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store is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distributed collection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 storages:</a:t>
            </a:r>
            <a:endParaRPr sz="1000">
              <a:latin typeface="Arial"/>
              <a:cs typeface="Arial"/>
            </a:endParaRPr>
          </a:p>
          <a:p>
            <a:pPr marL="934085">
              <a:lnSpc>
                <a:spcPct val="100000"/>
              </a:lnSpc>
              <a:spcBef>
                <a:spcPts val="865"/>
              </a:spcBef>
              <a:tabLst>
                <a:tab pos="1528445" algn="l"/>
                <a:tab pos="2123440" algn="l"/>
              </a:tabLst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Process	Process	Process</a:t>
            </a:r>
            <a:endParaRPr sz="65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7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550">
              <a:latin typeface="Arial"/>
              <a:cs typeface="Arial"/>
            </a:endParaRPr>
          </a:p>
          <a:p>
            <a:pPr algn="r" marR="808355">
              <a:lnSpc>
                <a:spcPct val="100000"/>
              </a:lnSpc>
              <a:spcBef>
                <a:spcPts val="5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Local</a:t>
            </a:r>
            <a:r>
              <a:rPr dirty="0" sz="650" spc="-4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copy</a:t>
            </a:r>
            <a:endParaRPr sz="650">
              <a:latin typeface="Arial"/>
              <a:cs typeface="Arial"/>
            </a:endParaRPr>
          </a:p>
        </p:txBody>
      </p:sp>
      <p:grpSp>
        <p:nvGrpSpPr>
          <p:cNvPr id="23" name="object 23"/>
          <p:cNvGrpSpPr/>
          <p:nvPr/>
        </p:nvGrpSpPr>
        <p:grpSpPr>
          <a:xfrm>
            <a:off x="1997672" y="2165195"/>
            <a:ext cx="1012825" cy="198120"/>
            <a:chOff x="1997672" y="2165195"/>
            <a:chExt cx="1012825" cy="198120"/>
          </a:xfrm>
        </p:grpSpPr>
        <p:sp>
          <p:nvSpPr>
            <p:cNvPr id="24" name="object 24"/>
            <p:cNvSpPr/>
            <p:nvPr/>
          </p:nvSpPr>
          <p:spPr>
            <a:xfrm>
              <a:off x="2757364" y="2195071"/>
              <a:ext cx="250825" cy="153035"/>
            </a:xfrm>
            <a:custGeom>
              <a:avLst/>
              <a:gdLst/>
              <a:ahLst/>
              <a:cxnLst/>
              <a:rect l="l" t="t" r="r" b="b"/>
              <a:pathLst>
                <a:path w="250825" h="153035">
                  <a:moveTo>
                    <a:pt x="250201" y="0"/>
                  </a:moveTo>
                  <a:lnTo>
                    <a:pt x="0" y="152852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25" name="object 25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997672" y="2165195"/>
              <a:ext cx="63753" cy="197210"/>
            </a:xfrm>
            <a:prstGeom prst="rect">
              <a:avLst/>
            </a:prstGeom>
          </p:spPr>
        </p:pic>
        <p:pic>
          <p:nvPicPr>
            <p:cNvPr id="26" name="object 26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592734" y="2165792"/>
              <a:ext cx="63751" cy="197215"/>
            </a:xfrm>
            <a:prstGeom prst="rect">
              <a:avLst/>
            </a:prstGeom>
          </p:spPr>
        </p:pic>
      </p:grpSp>
      <p:sp>
        <p:nvSpPr>
          <p:cNvPr id="27" name="object 27"/>
          <p:cNvSpPr txBox="1"/>
          <p:nvPr/>
        </p:nvSpPr>
        <p:spPr>
          <a:xfrm>
            <a:off x="4300563" y="3331252"/>
            <a:ext cx="24130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fld id="{81D60167-4931-47E6-BA6A-407CBD079E47}" type="slidenum"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2</a:t>
            </a:fld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37</a:t>
            </a:r>
            <a:endParaRPr sz="6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4283748" y="3331252"/>
            <a:ext cx="25781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24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37</a:t>
            </a:r>
            <a:endParaRPr sz="6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173228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Consistency</a:t>
            </a:r>
            <a:r>
              <a:rPr dirty="0" sz="600" spc="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and</a:t>
            </a:r>
            <a:r>
              <a:rPr dirty="0" sz="600" spc="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replication:</a:t>
            </a:r>
            <a:r>
              <a:rPr dirty="0" sz="600" spc="16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Replica</a:t>
            </a:r>
            <a:r>
              <a:rPr dirty="0" sz="600" spc="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management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460668" y="716"/>
            <a:ext cx="108077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Finding the best</a:t>
            </a:r>
            <a:r>
              <a:rPr dirty="0" sz="60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server location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1524000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Replica</a:t>
            </a:r>
            <a:r>
              <a:rPr dirty="0" sz="1400" spc="-5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placement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21894" y="823998"/>
            <a:ext cx="3977004" cy="134048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ts val="1410"/>
              </a:lnSpc>
              <a:spcBef>
                <a:spcPts val="9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Essence</a:t>
            </a:r>
            <a:endParaRPr sz="1200">
              <a:latin typeface="Arial"/>
              <a:cs typeface="Arial"/>
            </a:endParaRPr>
          </a:p>
          <a:p>
            <a:pPr marL="38100">
              <a:lnSpc>
                <a:spcPts val="1170"/>
              </a:lnSpc>
            </a:pPr>
            <a:r>
              <a:rPr dirty="0" sz="1000" spc="-5">
                <a:latin typeface="Arial"/>
                <a:cs typeface="Arial"/>
              </a:rPr>
              <a:t>Figure out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what 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best </a:t>
            </a:r>
            <a:r>
              <a:rPr dirty="0" sz="1000" spc="-5" i="1">
                <a:latin typeface="Arial"/>
                <a:cs typeface="Arial"/>
              </a:rPr>
              <a:t>K</a:t>
            </a:r>
            <a:r>
              <a:rPr dirty="0" sz="1000" spc="140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places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are out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 </a:t>
            </a:r>
            <a:r>
              <a:rPr dirty="0" sz="1000" spc="-5" i="1">
                <a:latin typeface="Arial"/>
                <a:cs typeface="Arial"/>
              </a:rPr>
              <a:t>N</a:t>
            </a:r>
            <a:r>
              <a:rPr dirty="0" sz="1000" spc="80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possible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locations.</a:t>
            </a:r>
            <a:endParaRPr sz="1000">
              <a:latin typeface="Arial"/>
              <a:cs typeface="Arial"/>
            </a:endParaRPr>
          </a:p>
          <a:p>
            <a:pPr marL="311150" marR="92710" indent="-163830">
              <a:lnSpc>
                <a:spcPct val="100000"/>
              </a:lnSpc>
              <a:spcBef>
                <a:spcPts val="590"/>
              </a:spcBef>
              <a:buClr>
                <a:srgbClr val="3333B2"/>
              </a:buClr>
              <a:buChar char="►"/>
              <a:tabLst>
                <a:tab pos="315595" algn="l"/>
              </a:tabLst>
            </a:pPr>
            <a:r>
              <a:rPr dirty="0" sz="1000" spc="-5">
                <a:latin typeface="Arial"/>
                <a:cs typeface="Arial"/>
              </a:rPr>
              <a:t>Select best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location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out of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N</a:t>
            </a:r>
            <a:r>
              <a:rPr dirty="0" sz="1000" spc="-60" i="1">
                <a:latin typeface="Arial"/>
                <a:cs typeface="Arial"/>
              </a:rPr>
              <a:t> </a:t>
            </a:r>
            <a:r>
              <a:rPr dirty="0" sz="1000" spc="50" i="1">
                <a:latin typeface="メイリオ"/>
                <a:cs typeface="メイリオ"/>
              </a:rPr>
              <a:t>−</a:t>
            </a:r>
            <a:r>
              <a:rPr dirty="0" sz="1000" spc="50" i="1">
                <a:latin typeface="Arial"/>
                <a:cs typeface="Arial"/>
              </a:rPr>
              <a:t>K</a:t>
            </a:r>
            <a:r>
              <a:rPr dirty="0" sz="1000" spc="140" i="1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for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which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 </a:t>
            </a:r>
            <a:r>
              <a:rPr dirty="0" sz="1000" spc="-10">
                <a:solidFill>
                  <a:srgbClr val="0000FA"/>
                </a:solidFill>
                <a:latin typeface="Arial"/>
                <a:cs typeface="Arial"/>
              </a:rPr>
              <a:t>average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distance </a:t>
            </a:r>
            <a:r>
              <a:rPr dirty="0" sz="1000" spc="-26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to clients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is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minimal</a:t>
            </a:r>
            <a:r>
              <a:rPr dirty="0" sz="1000" spc="-5">
                <a:latin typeface="Arial"/>
                <a:cs typeface="Arial"/>
              </a:rPr>
              <a:t>.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choose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 </a:t>
            </a:r>
            <a:r>
              <a:rPr dirty="0" sz="1000" spc="-10">
                <a:latin typeface="Arial"/>
                <a:cs typeface="Arial"/>
              </a:rPr>
              <a:t>next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best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server.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(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Note: </a:t>
            </a:r>
            <a:r>
              <a:rPr dirty="0" sz="100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 first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chosen location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minimizes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 </a:t>
            </a:r>
            <a:r>
              <a:rPr dirty="0" sz="1000" spc="-10">
                <a:latin typeface="Arial"/>
                <a:cs typeface="Arial"/>
              </a:rPr>
              <a:t>average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distance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 all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clients.)</a:t>
            </a:r>
            <a:r>
              <a:rPr dirty="0" sz="1000" spc="55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Computationally </a:t>
            </a:r>
            <a:r>
              <a:rPr dirty="0" sz="1000" spc="-10">
                <a:solidFill>
                  <a:srgbClr val="0000FA"/>
                </a:solidFill>
                <a:latin typeface="Arial"/>
                <a:cs typeface="Arial"/>
              </a:rPr>
              <a:t>expensive</a:t>
            </a:r>
            <a:r>
              <a:rPr dirty="0" sz="1000" spc="-1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 marL="314960" marR="43180" indent="-168275">
              <a:lnSpc>
                <a:spcPts val="1200"/>
              </a:lnSpc>
              <a:spcBef>
                <a:spcPts val="25"/>
              </a:spcBef>
              <a:buClr>
                <a:srgbClr val="3333B2"/>
              </a:buClr>
              <a:buChar char="►"/>
              <a:tabLst>
                <a:tab pos="315595" algn="l"/>
              </a:tabLst>
            </a:pPr>
            <a:r>
              <a:rPr dirty="0" sz="1000" spc="-10">
                <a:latin typeface="Arial"/>
                <a:cs typeface="Arial"/>
              </a:rPr>
              <a:t>Select the </a:t>
            </a:r>
            <a:r>
              <a:rPr dirty="0" sz="1000" spc="-10" i="1">
                <a:latin typeface="Arial"/>
                <a:cs typeface="Arial"/>
              </a:rPr>
              <a:t>K </a:t>
            </a:r>
            <a:r>
              <a:rPr dirty="0" sz="1000" spc="-10">
                <a:latin typeface="Arial"/>
                <a:cs typeface="Arial"/>
              </a:rPr>
              <a:t>-th largest </a:t>
            </a:r>
            <a:r>
              <a:rPr dirty="0" sz="1000" spc="-10">
                <a:solidFill>
                  <a:srgbClr val="0000FA"/>
                </a:solidFill>
                <a:latin typeface="Arial"/>
                <a:cs typeface="Arial"/>
              </a:rPr>
              <a:t>autonomous system </a:t>
            </a:r>
            <a:r>
              <a:rPr dirty="0" sz="1000" spc="-10">
                <a:latin typeface="Arial"/>
                <a:cs typeface="Arial"/>
              </a:rPr>
              <a:t>and place a server at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 best-connected host.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Computationally </a:t>
            </a:r>
            <a:r>
              <a:rPr dirty="0" sz="1000" spc="-10">
                <a:solidFill>
                  <a:srgbClr val="0000FA"/>
                </a:solidFill>
                <a:latin typeface="Arial"/>
                <a:cs typeface="Arial"/>
              </a:rPr>
              <a:t>expensive</a:t>
            </a:r>
            <a:r>
              <a:rPr dirty="0" sz="1000" spc="-1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4283748" y="3331252"/>
            <a:ext cx="25781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24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37</a:t>
            </a:r>
            <a:endParaRPr sz="6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173228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Consistency</a:t>
            </a:r>
            <a:r>
              <a:rPr dirty="0" sz="600" spc="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and</a:t>
            </a:r>
            <a:r>
              <a:rPr dirty="0" sz="600" spc="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replication:</a:t>
            </a:r>
            <a:r>
              <a:rPr dirty="0" sz="600" spc="16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Replica</a:t>
            </a:r>
            <a:r>
              <a:rPr dirty="0" sz="600" spc="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management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460668" y="716"/>
            <a:ext cx="108077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Finding the best</a:t>
            </a:r>
            <a:r>
              <a:rPr dirty="0" sz="60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server location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1524000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Replica</a:t>
            </a:r>
            <a:r>
              <a:rPr dirty="0" sz="1400" spc="-5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placement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21894" y="823998"/>
            <a:ext cx="3977004" cy="17957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ts val="1410"/>
              </a:lnSpc>
              <a:spcBef>
                <a:spcPts val="9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Essence</a:t>
            </a:r>
            <a:endParaRPr sz="1200">
              <a:latin typeface="Arial"/>
              <a:cs typeface="Arial"/>
            </a:endParaRPr>
          </a:p>
          <a:p>
            <a:pPr marL="38100">
              <a:lnSpc>
                <a:spcPts val="1170"/>
              </a:lnSpc>
            </a:pPr>
            <a:r>
              <a:rPr dirty="0" sz="1000" spc="-5">
                <a:latin typeface="Arial"/>
                <a:cs typeface="Arial"/>
              </a:rPr>
              <a:t>Figure out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what 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best </a:t>
            </a:r>
            <a:r>
              <a:rPr dirty="0" sz="1000" spc="-5" i="1">
                <a:latin typeface="Arial"/>
                <a:cs typeface="Arial"/>
              </a:rPr>
              <a:t>K</a:t>
            </a:r>
            <a:r>
              <a:rPr dirty="0" sz="1000" spc="140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places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are out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 </a:t>
            </a:r>
            <a:r>
              <a:rPr dirty="0" sz="1000" spc="-5" i="1">
                <a:latin typeface="Arial"/>
                <a:cs typeface="Arial"/>
              </a:rPr>
              <a:t>N</a:t>
            </a:r>
            <a:r>
              <a:rPr dirty="0" sz="1000" spc="80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possible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locations.</a:t>
            </a:r>
            <a:endParaRPr sz="1000">
              <a:latin typeface="Arial"/>
              <a:cs typeface="Arial"/>
            </a:endParaRPr>
          </a:p>
          <a:p>
            <a:pPr marL="311150" marR="92710" indent="-163830">
              <a:lnSpc>
                <a:spcPct val="100000"/>
              </a:lnSpc>
              <a:spcBef>
                <a:spcPts val="590"/>
              </a:spcBef>
              <a:buClr>
                <a:srgbClr val="3333B2"/>
              </a:buClr>
              <a:buChar char="►"/>
              <a:tabLst>
                <a:tab pos="315595" algn="l"/>
              </a:tabLst>
            </a:pPr>
            <a:r>
              <a:rPr dirty="0" sz="1000" spc="-5">
                <a:latin typeface="Arial"/>
                <a:cs typeface="Arial"/>
              </a:rPr>
              <a:t>Select best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location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out of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N</a:t>
            </a:r>
            <a:r>
              <a:rPr dirty="0" sz="1000" spc="-60" i="1">
                <a:latin typeface="Arial"/>
                <a:cs typeface="Arial"/>
              </a:rPr>
              <a:t> </a:t>
            </a:r>
            <a:r>
              <a:rPr dirty="0" sz="1000" spc="50" i="1">
                <a:latin typeface="メイリオ"/>
                <a:cs typeface="メイリオ"/>
              </a:rPr>
              <a:t>−</a:t>
            </a:r>
            <a:r>
              <a:rPr dirty="0" sz="1000" spc="50" i="1">
                <a:latin typeface="Arial"/>
                <a:cs typeface="Arial"/>
              </a:rPr>
              <a:t>K</a:t>
            </a:r>
            <a:r>
              <a:rPr dirty="0" sz="1000" spc="140" i="1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for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which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 </a:t>
            </a:r>
            <a:r>
              <a:rPr dirty="0" sz="1000" spc="-10">
                <a:solidFill>
                  <a:srgbClr val="0000FA"/>
                </a:solidFill>
                <a:latin typeface="Arial"/>
                <a:cs typeface="Arial"/>
              </a:rPr>
              <a:t>average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distance </a:t>
            </a:r>
            <a:r>
              <a:rPr dirty="0" sz="1000" spc="-26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to clients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is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minimal</a:t>
            </a:r>
            <a:r>
              <a:rPr dirty="0" sz="1000" spc="-5">
                <a:latin typeface="Arial"/>
                <a:cs typeface="Arial"/>
              </a:rPr>
              <a:t>.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choose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 </a:t>
            </a:r>
            <a:r>
              <a:rPr dirty="0" sz="1000" spc="-10">
                <a:latin typeface="Arial"/>
                <a:cs typeface="Arial"/>
              </a:rPr>
              <a:t>next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best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server.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(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Note: </a:t>
            </a:r>
            <a:r>
              <a:rPr dirty="0" sz="100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 first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chosen location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minimizes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 </a:t>
            </a:r>
            <a:r>
              <a:rPr dirty="0" sz="1000" spc="-10">
                <a:latin typeface="Arial"/>
                <a:cs typeface="Arial"/>
              </a:rPr>
              <a:t>average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distance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 all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clients.)</a:t>
            </a:r>
            <a:r>
              <a:rPr dirty="0" sz="1000" spc="55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Computationally </a:t>
            </a:r>
            <a:r>
              <a:rPr dirty="0" sz="1000" spc="-10">
                <a:solidFill>
                  <a:srgbClr val="0000FA"/>
                </a:solidFill>
                <a:latin typeface="Arial"/>
                <a:cs typeface="Arial"/>
              </a:rPr>
              <a:t>expensive</a:t>
            </a:r>
            <a:r>
              <a:rPr dirty="0" sz="1000" spc="-1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 marL="314960" marR="43180" indent="-168275">
              <a:lnSpc>
                <a:spcPts val="1200"/>
              </a:lnSpc>
              <a:spcBef>
                <a:spcPts val="25"/>
              </a:spcBef>
              <a:buClr>
                <a:srgbClr val="3333B2"/>
              </a:buClr>
              <a:buChar char="►"/>
              <a:tabLst>
                <a:tab pos="315595" algn="l"/>
              </a:tabLst>
            </a:pPr>
            <a:r>
              <a:rPr dirty="0" sz="1000" spc="-10">
                <a:latin typeface="Arial"/>
                <a:cs typeface="Arial"/>
              </a:rPr>
              <a:t>Select the </a:t>
            </a:r>
            <a:r>
              <a:rPr dirty="0" sz="1000" spc="-10" i="1">
                <a:latin typeface="Arial"/>
                <a:cs typeface="Arial"/>
              </a:rPr>
              <a:t>K </a:t>
            </a:r>
            <a:r>
              <a:rPr dirty="0" sz="1000" spc="-10">
                <a:latin typeface="Arial"/>
                <a:cs typeface="Arial"/>
              </a:rPr>
              <a:t>-th largest </a:t>
            </a:r>
            <a:r>
              <a:rPr dirty="0" sz="1000" spc="-10">
                <a:solidFill>
                  <a:srgbClr val="0000FA"/>
                </a:solidFill>
                <a:latin typeface="Arial"/>
                <a:cs typeface="Arial"/>
              </a:rPr>
              <a:t>autonomous system </a:t>
            </a:r>
            <a:r>
              <a:rPr dirty="0" sz="1000" spc="-10">
                <a:latin typeface="Arial"/>
                <a:cs typeface="Arial"/>
              </a:rPr>
              <a:t>and place a server at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 best-connected host.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Computationally </a:t>
            </a:r>
            <a:r>
              <a:rPr dirty="0" sz="1000" spc="-10">
                <a:solidFill>
                  <a:srgbClr val="0000FA"/>
                </a:solidFill>
                <a:latin typeface="Arial"/>
                <a:cs typeface="Arial"/>
              </a:rPr>
              <a:t>expensive</a:t>
            </a:r>
            <a:r>
              <a:rPr dirty="0" sz="1000" spc="-1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 marL="314960" indent="-168275">
              <a:lnSpc>
                <a:spcPts val="1150"/>
              </a:lnSpc>
              <a:buClr>
                <a:srgbClr val="3333B2"/>
              </a:buClr>
              <a:buChar char="►"/>
              <a:tabLst>
                <a:tab pos="315595" algn="l"/>
              </a:tabLst>
            </a:pPr>
            <a:r>
              <a:rPr dirty="0" sz="1000" spc="-10">
                <a:latin typeface="Arial"/>
                <a:cs typeface="Arial"/>
              </a:rPr>
              <a:t>Position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nodes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d</a:t>
            </a:r>
            <a:r>
              <a:rPr dirty="0" sz="1000" spc="-185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-dimensional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geometric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space,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where</a:t>
            </a:r>
            <a:endParaRPr sz="1000">
              <a:latin typeface="Arial"/>
              <a:cs typeface="Arial"/>
            </a:endParaRPr>
          </a:p>
          <a:p>
            <a:pPr marL="314960" marR="56515">
              <a:lnSpc>
                <a:spcPts val="1200"/>
              </a:lnSpc>
              <a:spcBef>
                <a:spcPts val="35"/>
              </a:spcBef>
            </a:pPr>
            <a:r>
              <a:rPr dirty="0" sz="1000" spc="-5">
                <a:latin typeface="Arial"/>
                <a:cs typeface="Arial"/>
              </a:rPr>
              <a:t>distance reflects </a:t>
            </a:r>
            <a:r>
              <a:rPr dirty="0" sz="1000" spc="-15">
                <a:latin typeface="Arial"/>
                <a:cs typeface="Arial"/>
              </a:rPr>
              <a:t>latency. </a:t>
            </a:r>
            <a:r>
              <a:rPr dirty="0" sz="1000" spc="-5">
                <a:latin typeface="Arial"/>
                <a:cs typeface="Arial"/>
              </a:rPr>
              <a:t>Identify the </a:t>
            </a:r>
            <a:r>
              <a:rPr dirty="0" sz="1000" spc="-5" i="1">
                <a:latin typeface="Arial"/>
                <a:cs typeface="Arial"/>
              </a:rPr>
              <a:t>K</a:t>
            </a:r>
            <a:r>
              <a:rPr dirty="0" sz="1000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regions with highest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density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and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place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server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in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every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one.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Computationally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cheap</a:t>
            </a:r>
            <a:r>
              <a:rPr dirty="0" sz="1000" spc="-5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66713" y="3331252"/>
            <a:ext cx="677545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3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P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e</a:t>
            </a:r>
            <a:r>
              <a:rPr dirty="0" sz="600" spc="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r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manent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replicas</a:t>
            </a:r>
            <a:endParaRPr sz="60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dirty="0" spc="-5"/>
              <a:t>25</a:t>
            </a:r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37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173228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Consistency</a:t>
            </a:r>
            <a:r>
              <a:rPr dirty="0" sz="600" spc="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and</a:t>
            </a:r>
            <a:r>
              <a:rPr dirty="0" sz="600" spc="1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replication:</a:t>
            </a:r>
            <a:r>
              <a:rPr dirty="0" sz="600" spc="16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Replica</a:t>
            </a:r>
            <a:r>
              <a:rPr dirty="0" sz="600" spc="1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management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363952" y="716"/>
            <a:ext cx="117792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Content replication</a:t>
            </a:r>
            <a:r>
              <a:rPr dirty="0" sz="60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and</a:t>
            </a:r>
            <a:r>
              <a:rPr dirty="0" sz="60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placement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1544955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Content</a:t>
            </a:r>
            <a:r>
              <a:rPr dirty="0" sz="1400" spc="-3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replication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17728" y="1024894"/>
            <a:ext cx="3828415" cy="1249680"/>
          </a:xfrm>
          <a:prstGeom prst="rect">
            <a:avLst/>
          </a:prstGeom>
        </p:spPr>
        <p:txBody>
          <a:bodyPr wrap="square" lIns="0" tIns="41910" rIns="0" bIns="0" rtlCol="0" vert="horz">
            <a:spAutoFit/>
          </a:bodyPr>
          <a:lstStyle/>
          <a:p>
            <a:pPr marL="41910">
              <a:lnSpc>
                <a:spcPct val="100000"/>
              </a:lnSpc>
              <a:spcBef>
                <a:spcPts val="330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Distinguish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 different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processes</a:t>
            </a:r>
            <a:endParaRPr sz="1200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  <a:spcBef>
                <a:spcPts val="190"/>
              </a:spcBef>
            </a:pPr>
            <a:r>
              <a:rPr dirty="0" sz="1000" spc="-5">
                <a:latin typeface="Arial"/>
                <a:cs typeface="Arial"/>
              </a:rPr>
              <a:t>A process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is capable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hosting 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replica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 an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object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or data:</a:t>
            </a:r>
            <a:endParaRPr sz="1000">
              <a:latin typeface="Arial"/>
              <a:cs typeface="Arial"/>
            </a:endParaRPr>
          </a:p>
          <a:p>
            <a:pPr marL="318770" indent="-168275">
              <a:lnSpc>
                <a:spcPts val="1200"/>
              </a:lnSpc>
              <a:spcBef>
                <a:spcPts val="595"/>
              </a:spcBef>
              <a:buClr>
                <a:srgbClr val="3333B2"/>
              </a:buClr>
              <a:buChar char="►"/>
              <a:tabLst>
                <a:tab pos="319405" algn="l"/>
              </a:tabLst>
            </a:pPr>
            <a:r>
              <a:rPr dirty="0" sz="1000" spc="-10">
                <a:solidFill>
                  <a:srgbClr val="0000FA"/>
                </a:solidFill>
                <a:latin typeface="Arial"/>
                <a:cs typeface="Arial"/>
              </a:rPr>
              <a:t>Permanent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replicas:</a:t>
            </a:r>
            <a:r>
              <a:rPr dirty="0" sz="1000" spc="75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Process/machine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always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having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replica</a:t>
            </a:r>
            <a:endParaRPr sz="1000">
              <a:latin typeface="Arial"/>
              <a:cs typeface="Arial"/>
            </a:endParaRPr>
          </a:p>
          <a:p>
            <a:pPr marL="318770" marR="144780" indent="-168275">
              <a:lnSpc>
                <a:spcPts val="1200"/>
              </a:lnSpc>
              <a:spcBef>
                <a:spcPts val="35"/>
              </a:spcBef>
              <a:buClr>
                <a:srgbClr val="3333B2"/>
              </a:buClr>
              <a:buChar char="►"/>
              <a:tabLst>
                <a:tab pos="319405" algn="l"/>
              </a:tabLst>
            </a:pP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Server-initiated</a:t>
            </a:r>
            <a:r>
              <a:rPr dirty="0" sz="1000" spc="5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replica:</a:t>
            </a:r>
            <a:r>
              <a:rPr dirty="0" sz="1000" spc="7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Process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that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can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dynamically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host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replica on request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 another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server in 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data store</a:t>
            </a:r>
            <a:endParaRPr sz="1000">
              <a:latin typeface="Arial"/>
              <a:cs typeface="Arial"/>
            </a:endParaRPr>
          </a:p>
          <a:p>
            <a:pPr marL="318770" indent="-168275">
              <a:lnSpc>
                <a:spcPts val="1150"/>
              </a:lnSpc>
              <a:buClr>
                <a:srgbClr val="3333B2"/>
              </a:buClr>
              <a:buChar char="►"/>
              <a:tabLst>
                <a:tab pos="319405" algn="l"/>
              </a:tabLst>
            </a:pP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Client-initiated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replica:</a:t>
            </a:r>
            <a:r>
              <a:rPr dirty="0" sz="1000" spc="75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Process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that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can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dynamically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host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</a:t>
            </a:r>
            <a:endParaRPr sz="1000">
              <a:latin typeface="Arial"/>
              <a:cs typeface="Arial"/>
            </a:endParaRPr>
          </a:p>
          <a:p>
            <a:pPr marL="318770">
              <a:lnSpc>
                <a:spcPts val="1200"/>
              </a:lnSpc>
            </a:pPr>
            <a:r>
              <a:rPr dirty="0" sz="1000" spc="-5">
                <a:latin typeface="Arial"/>
                <a:cs typeface="Arial"/>
              </a:rPr>
              <a:t>replica on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request of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 client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(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client</a:t>
            </a:r>
            <a:r>
              <a:rPr dirty="0" sz="100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cache</a:t>
            </a:r>
            <a:r>
              <a:rPr dirty="0" sz="1000" spc="-5">
                <a:latin typeface="Arial"/>
                <a:cs typeface="Arial"/>
              </a:rPr>
              <a:t>)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713" y="716"/>
            <a:ext cx="173228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Consistency</a:t>
            </a:r>
            <a:r>
              <a:rPr dirty="0" sz="600" spc="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and</a:t>
            </a:r>
            <a:r>
              <a:rPr dirty="0" sz="600" spc="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replication:</a:t>
            </a:r>
            <a:r>
              <a:rPr dirty="0" sz="600" spc="16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Replica</a:t>
            </a:r>
            <a:r>
              <a:rPr dirty="0" sz="600" spc="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management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363952" y="716"/>
            <a:ext cx="117792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Content replication</a:t>
            </a:r>
            <a:r>
              <a:rPr dirty="0" sz="60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and</a:t>
            </a:r>
            <a:r>
              <a:rPr dirty="0" sz="60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placement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3973195" cy="99631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Content</a:t>
            </a:r>
            <a:r>
              <a:rPr dirty="0" sz="1400" spc="-1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replication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800">
              <a:latin typeface="Arial"/>
              <a:cs typeface="Arial"/>
            </a:endParaRPr>
          </a:p>
          <a:p>
            <a:pPr marL="264160" marR="5080" indent="-5080">
              <a:lnSpc>
                <a:spcPts val="1390"/>
              </a:lnSpc>
              <a:spcBef>
                <a:spcPts val="111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The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logical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organization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of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different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kinds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of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copies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of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a </a:t>
            </a:r>
            <a:r>
              <a:rPr dirty="0" sz="1200" spc="-32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data store into three concentric 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rings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496214" y="1303845"/>
            <a:ext cx="2580640" cy="1259840"/>
            <a:chOff x="496214" y="1303845"/>
            <a:chExt cx="2580640" cy="1259840"/>
          </a:xfrm>
        </p:grpSpPr>
        <p:sp>
          <p:nvSpPr>
            <p:cNvPr id="6" name="object 6"/>
            <p:cNvSpPr/>
            <p:nvPr/>
          </p:nvSpPr>
          <p:spPr>
            <a:xfrm>
              <a:off x="782011" y="1426005"/>
              <a:ext cx="1838325" cy="977265"/>
            </a:xfrm>
            <a:custGeom>
              <a:avLst/>
              <a:gdLst/>
              <a:ahLst/>
              <a:cxnLst/>
              <a:rect l="l" t="t" r="r" b="b"/>
              <a:pathLst>
                <a:path w="1838325" h="977264">
                  <a:moveTo>
                    <a:pt x="910796" y="258389"/>
                  </a:moveTo>
                  <a:lnTo>
                    <a:pt x="976213" y="260656"/>
                  </a:lnTo>
                  <a:lnTo>
                    <a:pt x="1037843" y="267190"/>
                  </a:lnTo>
                  <a:lnTo>
                    <a:pt x="1094642" y="277589"/>
                  </a:lnTo>
                  <a:lnTo>
                    <a:pt x="1145567" y="291452"/>
                  </a:lnTo>
                  <a:lnTo>
                    <a:pt x="1189572" y="308377"/>
                  </a:lnTo>
                  <a:lnTo>
                    <a:pt x="1225615" y="327964"/>
                  </a:lnTo>
                  <a:lnTo>
                    <a:pt x="1269641" y="373514"/>
                  </a:lnTo>
                  <a:lnTo>
                    <a:pt x="1275535" y="398675"/>
                  </a:lnTo>
                  <a:lnTo>
                    <a:pt x="1269641" y="423836"/>
                  </a:lnTo>
                  <a:lnTo>
                    <a:pt x="1225615" y="469386"/>
                  </a:lnTo>
                  <a:lnTo>
                    <a:pt x="1189572" y="488972"/>
                  </a:lnTo>
                  <a:lnTo>
                    <a:pt x="1145567" y="505898"/>
                  </a:lnTo>
                  <a:lnTo>
                    <a:pt x="1094642" y="519761"/>
                  </a:lnTo>
                  <a:lnTo>
                    <a:pt x="1037843" y="530160"/>
                  </a:lnTo>
                  <a:lnTo>
                    <a:pt x="976213" y="536694"/>
                  </a:lnTo>
                  <a:lnTo>
                    <a:pt x="910796" y="538961"/>
                  </a:lnTo>
                  <a:lnTo>
                    <a:pt x="845375" y="536694"/>
                  </a:lnTo>
                  <a:lnTo>
                    <a:pt x="783742" y="530160"/>
                  </a:lnTo>
                  <a:lnTo>
                    <a:pt x="726941" y="519761"/>
                  </a:lnTo>
                  <a:lnTo>
                    <a:pt x="676015" y="505898"/>
                  </a:lnTo>
                  <a:lnTo>
                    <a:pt x="632008" y="488972"/>
                  </a:lnTo>
                  <a:lnTo>
                    <a:pt x="595964" y="469386"/>
                  </a:lnTo>
                  <a:lnTo>
                    <a:pt x="551938" y="423836"/>
                  </a:lnTo>
                  <a:lnTo>
                    <a:pt x="546043" y="398675"/>
                  </a:lnTo>
                  <a:lnTo>
                    <a:pt x="551938" y="373514"/>
                  </a:lnTo>
                  <a:lnTo>
                    <a:pt x="595964" y="327964"/>
                  </a:lnTo>
                  <a:lnTo>
                    <a:pt x="632008" y="308377"/>
                  </a:lnTo>
                  <a:lnTo>
                    <a:pt x="676015" y="291452"/>
                  </a:lnTo>
                  <a:lnTo>
                    <a:pt x="726941" y="277589"/>
                  </a:lnTo>
                  <a:lnTo>
                    <a:pt x="783742" y="267190"/>
                  </a:lnTo>
                  <a:lnTo>
                    <a:pt x="845375" y="260656"/>
                  </a:lnTo>
                  <a:lnTo>
                    <a:pt x="910796" y="258389"/>
                  </a:lnTo>
                  <a:close/>
                </a:path>
                <a:path w="1838325" h="977264">
                  <a:moveTo>
                    <a:pt x="901214" y="119520"/>
                  </a:moveTo>
                  <a:lnTo>
                    <a:pt x="962536" y="121036"/>
                  </a:lnTo>
                  <a:lnTo>
                    <a:pt x="1022242" y="125492"/>
                  </a:lnTo>
                  <a:lnTo>
                    <a:pt x="1080060" y="132747"/>
                  </a:lnTo>
                  <a:lnTo>
                    <a:pt x="1135718" y="142661"/>
                  </a:lnTo>
                  <a:lnTo>
                    <a:pt x="1188947" y="155093"/>
                  </a:lnTo>
                  <a:lnTo>
                    <a:pt x="1239475" y="169904"/>
                  </a:lnTo>
                  <a:lnTo>
                    <a:pt x="1287031" y="186954"/>
                  </a:lnTo>
                  <a:lnTo>
                    <a:pt x="1331344" y="206101"/>
                  </a:lnTo>
                  <a:lnTo>
                    <a:pt x="1372143" y="227207"/>
                  </a:lnTo>
                  <a:lnTo>
                    <a:pt x="1409158" y="250130"/>
                  </a:lnTo>
                  <a:lnTo>
                    <a:pt x="1442116" y="274731"/>
                  </a:lnTo>
                  <a:lnTo>
                    <a:pt x="1470747" y="300869"/>
                  </a:lnTo>
                  <a:lnTo>
                    <a:pt x="1513945" y="357196"/>
                  </a:lnTo>
                  <a:lnTo>
                    <a:pt x="1536582" y="417991"/>
                  </a:lnTo>
                  <a:lnTo>
                    <a:pt x="1539514" y="449712"/>
                  </a:lnTo>
                  <a:lnTo>
                    <a:pt x="1536582" y="481433"/>
                  </a:lnTo>
                  <a:lnTo>
                    <a:pt x="1513945" y="542226"/>
                  </a:lnTo>
                  <a:lnTo>
                    <a:pt x="1470747" y="598552"/>
                  </a:lnTo>
                  <a:lnTo>
                    <a:pt x="1442116" y="624689"/>
                  </a:lnTo>
                  <a:lnTo>
                    <a:pt x="1409158" y="649289"/>
                  </a:lnTo>
                  <a:lnTo>
                    <a:pt x="1372143" y="672212"/>
                  </a:lnTo>
                  <a:lnTo>
                    <a:pt x="1331344" y="693317"/>
                  </a:lnTo>
                  <a:lnTo>
                    <a:pt x="1287031" y="712464"/>
                  </a:lnTo>
                  <a:lnTo>
                    <a:pt x="1239475" y="729513"/>
                  </a:lnTo>
                  <a:lnTo>
                    <a:pt x="1188947" y="744324"/>
                  </a:lnTo>
                  <a:lnTo>
                    <a:pt x="1135718" y="756756"/>
                  </a:lnTo>
                  <a:lnTo>
                    <a:pt x="1080060" y="766670"/>
                  </a:lnTo>
                  <a:lnTo>
                    <a:pt x="1022242" y="773924"/>
                  </a:lnTo>
                  <a:lnTo>
                    <a:pt x="962536" y="778380"/>
                  </a:lnTo>
                  <a:lnTo>
                    <a:pt x="901214" y="779896"/>
                  </a:lnTo>
                  <a:lnTo>
                    <a:pt x="839890" y="778380"/>
                  </a:lnTo>
                  <a:lnTo>
                    <a:pt x="780183" y="773924"/>
                  </a:lnTo>
                  <a:lnTo>
                    <a:pt x="722365" y="766670"/>
                  </a:lnTo>
                  <a:lnTo>
                    <a:pt x="666705" y="756756"/>
                  </a:lnTo>
                  <a:lnTo>
                    <a:pt x="613476" y="744324"/>
                  </a:lnTo>
                  <a:lnTo>
                    <a:pt x="562947" y="729513"/>
                  </a:lnTo>
                  <a:lnTo>
                    <a:pt x="515391" y="712464"/>
                  </a:lnTo>
                  <a:lnTo>
                    <a:pt x="471077" y="693317"/>
                  </a:lnTo>
                  <a:lnTo>
                    <a:pt x="430278" y="672212"/>
                  </a:lnTo>
                  <a:lnTo>
                    <a:pt x="393263" y="649289"/>
                  </a:lnTo>
                  <a:lnTo>
                    <a:pt x="360305" y="624689"/>
                  </a:lnTo>
                  <a:lnTo>
                    <a:pt x="331674" y="598552"/>
                  </a:lnTo>
                  <a:lnTo>
                    <a:pt x="288476" y="542226"/>
                  </a:lnTo>
                  <a:lnTo>
                    <a:pt x="265838" y="481433"/>
                  </a:lnTo>
                  <a:lnTo>
                    <a:pt x="262907" y="449712"/>
                  </a:lnTo>
                  <a:lnTo>
                    <a:pt x="265838" y="417991"/>
                  </a:lnTo>
                  <a:lnTo>
                    <a:pt x="288476" y="357196"/>
                  </a:lnTo>
                  <a:lnTo>
                    <a:pt x="331674" y="300869"/>
                  </a:lnTo>
                  <a:lnTo>
                    <a:pt x="360305" y="274731"/>
                  </a:lnTo>
                  <a:lnTo>
                    <a:pt x="393263" y="250130"/>
                  </a:lnTo>
                  <a:lnTo>
                    <a:pt x="430278" y="227207"/>
                  </a:lnTo>
                  <a:lnTo>
                    <a:pt x="471077" y="206101"/>
                  </a:lnTo>
                  <a:lnTo>
                    <a:pt x="515391" y="186954"/>
                  </a:lnTo>
                  <a:lnTo>
                    <a:pt x="562947" y="169904"/>
                  </a:lnTo>
                  <a:lnTo>
                    <a:pt x="613476" y="155093"/>
                  </a:lnTo>
                  <a:lnTo>
                    <a:pt x="666705" y="142661"/>
                  </a:lnTo>
                  <a:lnTo>
                    <a:pt x="722365" y="132747"/>
                  </a:lnTo>
                  <a:lnTo>
                    <a:pt x="780183" y="125492"/>
                  </a:lnTo>
                  <a:lnTo>
                    <a:pt x="839890" y="121036"/>
                  </a:lnTo>
                  <a:lnTo>
                    <a:pt x="901214" y="119520"/>
                  </a:lnTo>
                  <a:close/>
                </a:path>
                <a:path w="1838325" h="977264">
                  <a:moveTo>
                    <a:pt x="919165" y="0"/>
                  </a:moveTo>
                  <a:lnTo>
                    <a:pt x="981936" y="1130"/>
                  </a:lnTo>
                  <a:lnTo>
                    <a:pt x="1043596" y="4474"/>
                  </a:lnTo>
                  <a:lnTo>
                    <a:pt x="1104007" y="9957"/>
                  </a:lnTo>
                  <a:lnTo>
                    <a:pt x="1163029" y="17504"/>
                  </a:lnTo>
                  <a:lnTo>
                    <a:pt x="1220524" y="27044"/>
                  </a:lnTo>
                  <a:lnTo>
                    <a:pt x="1276354" y="38501"/>
                  </a:lnTo>
                  <a:lnTo>
                    <a:pt x="1330379" y="51802"/>
                  </a:lnTo>
                  <a:lnTo>
                    <a:pt x="1382461" y="66873"/>
                  </a:lnTo>
                  <a:lnTo>
                    <a:pt x="1432461" y="83641"/>
                  </a:lnTo>
                  <a:lnTo>
                    <a:pt x="1480240" y="102032"/>
                  </a:lnTo>
                  <a:lnTo>
                    <a:pt x="1525661" y="121973"/>
                  </a:lnTo>
                  <a:lnTo>
                    <a:pt x="1568583" y="143388"/>
                  </a:lnTo>
                  <a:lnTo>
                    <a:pt x="1608869" y="166205"/>
                  </a:lnTo>
                  <a:lnTo>
                    <a:pt x="1646379" y="190351"/>
                  </a:lnTo>
                  <a:lnTo>
                    <a:pt x="1680975" y="215750"/>
                  </a:lnTo>
                  <a:lnTo>
                    <a:pt x="1712518" y="242330"/>
                  </a:lnTo>
                  <a:lnTo>
                    <a:pt x="1740870" y="270017"/>
                  </a:lnTo>
                  <a:lnTo>
                    <a:pt x="1787444" y="328417"/>
                  </a:lnTo>
                  <a:lnTo>
                    <a:pt x="1819588" y="390358"/>
                  </a:lnTo>
                  <a:lnTo>
                    <a:pt x="1836192" y="455253"/>
                  </a:lnTo>
                  <a:lnTo>
                    <a:pt x="1838319" y="488623"/>
                  </a:lnTo>
                  <a:lnTo>
                    <a:pt x="1836192" y="521993"/>
                  </a:lnTo>
                  <a:lnTo>
                    <a:pt x="1819588" y="586886"/>
                  </a:lnTo>
                  <a:lnTo>
                    <a:pt x="1787444" y="648826"/>
                  </a:lnTo>
                  <a:lnTo>
                    <a:pt x="1740870" y="707224"/>
                  </a:lnTo>
                  <a:lnTo>
                    <a:pt x="1712518" y="734910"/>
                  </a:lnTo>
                  <a:lnTo>
                    <a:pt x="1680975" y="761489"/>
                  </a:lnTo>
                  <a:lnTo>
                    <a:pt x="1646379" y="786888"/>
                  </a:lnTo>
                  <a:lnTo>
                    <a:pt x="1608869" y="811033"/>
                  </a:lnTo>
                  <a:lnTo>
                    <a:pt x="1568583" y="833850"/>
                  </a:lnTo>
                  <a:lnTo>
                    <a:pt x="1525661" y="855265"/>
                  </a:lnTo>
                  <a:lnTo>
                    <a:pt x="1480240" y="875205"/>
                  </a:lnTo>
                  <a:lnTo>
                    <a:pt x="1432461" y="893595"/>
                  </a:lnTo>
                  <a:lnTo>
                    <a:pt x="1382461" y="910363"/>
                  </a:lnTo>
                  <a:lnTo>
                    <a:pt x="1330379" y="925434"/>
                  </a:lnTo>
                  <a:lnTo>
                    <a:pt x="1276354" y="938735"/>
                  </a:lnTo>
                  <a:lnTo>
                    <a:pt x="1220524" y="950192"/>
                  </a:lnTo>
                  <a:lnTo>
                    <a:pt x="1163029" y="959731"/>
                  </a:lnTo>
                  <a:lnTo>
                    <a:pt x="1104007" y="967279"/>
                  </a:lnTo>
                  <a:lnTo>
                    <a:pt x="1043596" y="972761"/>
                  </a:lnTo>
                  <a:lnTo>
                    <a:pt x="981936" y="976105"/>
                  </a:lnTo>
                  <a:lnTo>
                    <a:pt x="919165" y="977236"/>
                  </a:lnTo>
                  <a:lnTo>
                    <a:pt x="856392" y="976105"/>
                  </a:lnTo>
                  <a:lnTo>
                    <a:pt x="794729" y="972761"/>
                  </a:lnTo>
                  <a:lnTo>
                    <a:pt x="734317" y="967279"/>
                  </a:lnTo>
                  <a:lnTo>
                    <a:pt x="675293" y="959731"/>
                  </a:lnTo>
                  <a:lnTo>
                    <a:pt x="617796" y="950192"/>
                  </a:lnTo>
                  <a:lnTo>
                    <a:pt x="561966" y="938735"/>
                  </a:lnTo>
                  <a:lnTo>
                    <a:pt x="507940" y="925434"/>
                  </a:lnTo>
                  <a:lnTo>
                    <a:pt x="455857" y="910363"/>
                  </a:lnTo>
                  <a:lnTo>
                    <a:pt x="405856" y="893595"/>
                  </a:lnTo>
                  <a:lnTo>
                    <a:pt x="358077" y="875205"/>
                  </a:lnTo>
                  <a:lnTo>
                    <a:pt x="312656" y="855265"/>
                  </a:lnTo>
                  <a:lnTo>
                    <a:pt x="269734" y="833850"/>
                  </a:lnTo>
                  <a:lnTo>
                    <a:pt x="229448" y="811033"/>
                  </a:lnTo>
                  <a:lnTo>
                    <a:pt x="191938" y="786888"/>
                  </a:lnTo>
                  <a:lnTo>
                    <a:pt x="157342" y="761489"/>
                  </a:lnTo>
                  <a:lnTo>
                    <a:pt x="125799" y="734910"/>
                  </a:lnTo>
                  <a:lnTo>
                    <a:pt x="97447" y="707224"/>
                  </a:lnTo>
                  <a:lnTo>
                    <a:pt x="50873" y="648826"/>
                  </a:lnTo>
                  <a:lnTo>
                    <a:pt x="18730" y="586886"/>
                  </a:lnTo>
                  <a:lnTo>
                    <a:pt x="2127" y="521993"/>
                  </a:lnTo>
                  <a:lnTo>
                    <a:pt x="0" y="488623"/>
                  </a:lnTo>
                  <a:lnTo>
                    <a:pt x="2127" y="455253"/>
                  </a:lnTo>
                  <a:lnTo>
                    <a:pt x="18730" y="390358"/>
                  </a:lnTo>
                  <a:lnTo>
                    <a:pt x="50873" y="328417"/>
                  </a:lnTo>
                  <a:lnTo>
                    <a:pt x="97447" y="270017"/>
                  </a:lnTo>
                  <a:lnTo>
                    <a:pt x="125799" y="242330"/>
                  </a:lnTo>
                  <a:lnTo>
                    <a:pt x="157342" y="215750"/>
                  </a:lnTo>
                  <a:lnTo>
                    <a:pt x="191938" y="190351"/>
                  </a:lnTo>
                  <a:lnTo>
                    <a:pt x="229448" y="166205"/>
                  </a:lnTo>
                  <a:lnTo>
                    <a:pt x="269734" y="143388"/>
                  </a:lnTo>
                  <a:lnTo>
                    <a:pt x="312656" y="121973"/>
                  </a:lnTo>
                  <a:lnTo>
                    <a:pt x="358077" y="102032"/>
                  </a:lnTo>
                  <a:lnTo>
                    <a:pt x="405856" y="83641"/>
                  </a:lnTo>
                  <a:lnTo>
                    <a:pt x="455857" y="66873"/>
                  </a:lnTo>
                  <a:lnTo>
                    <a:pt x="507940" y="51802"/>
                  </a:lnTo>
                  <a:lnTo>
                    <a:pt x="561966" y="38501"/>
                  </a:lnTo>
                  <a:lnTo>
                    <a:pt x="617796" y="27044"/>
                  </a:lnTo>
                  <a:lnTo>
                    <a:pt x="675293" y="17504"/>
                  </a:lnTo>
                  <a:lnTo>
                    <a:pt x="734317" y="9957"/>
                  </a:lnTo>
                  <a:lnTo>
                    <a:pt x="794729" y="4474"/>
                  </a:lnTo>
                  <a:lnTo>
                    <a:pt x="856392" y="1130"/>
                  </a:lnTo>
                  <a:lnTo>
                    <a:pt x="919165" y="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498849" y="1306480"/>
              <a:ext cx="2382520" cy="1254760"/>
            </a:xfrm>
            <a:custGeom>
              <a:avLst/>
              <a:gdLst/>
              <a:ahLst/>
              <a:cxnLst/>
              <a:rect l="l" t="t" r="r" b="b"/>
              <a:pathLst>
                <a:path w="2382520" h="1254760">
                  <a:moveTo>
                    <a:pt x="1191227" y="0"/>
                  </a:moveTo>
                  <a:lnTo>
                    <a:pt x="1252370" y="818"/>
                  </a:lnTo>
                  <a:lnTo>
                    <a:pt x="1312728" y="3248"/>
                  </a:lnTo>
                  <a:lnTo>
                    <a:pt x="1372225" y="7248"/>
                  </a:lnTo>
                  <a:lnTo>
                    <a:pt x="1430786" y="12780"/>
                  </a:lnTo>
                  <a:lnTo>
                    <a:pt x="1488335" y="19803"/>
                  </a:lnTo>
                  <a:lnTo>
                    <a:pt x="1544796" y="28277"/>
                  </a:lnTo>
                  <a:lnTo>
                    <a:pt x="1600093" y="38162"/>
                  </a:lnTo>
                  <a:lnTo>
                    <a:pt x="1654150" y="49418"/>
                  </a:lnTo>
                  <a:lnTo>
                    <a:pt x="1706892" y="62006"/>
                  </a:lnTo>
                  <a:lnTo>
                    <a:pt x="1758243" y="75885"/>
                  </a:lnTo>
                  <a:lnTo>
                    <a:pt x="1808126" y="91016"/>
                  </a:lnTo>
                  <a:lnTo>
                    <a:pt x="1856466" y="107358"/>
                  </a:lnTo>
                  <a:lnTo>
                    <a:pt x="1903187" y="124872"/>
                  </a:lnTo>
                  <a:lnTo>
                    <a:pt x="1948214" y="143518"/>
                  </a:lnTo>
                  <a:lnTo>
                    <a:pt x="1991470" y="163256"/>
                  </a:lnTo>
                  <a:lnTo>
                    <a:pt x="2032880" y="184046"/>
                  </a:lnTo>
                  <a:lnTo>
                    <a:pt x="2072368" y="205847"/>
                  </a:lnTo>
                  <a:lnTo>
                    <a:pt x="2109857" y="228621"/>
                  </a:lnTo>
                  <a:lnTo>
                    <a:pt x="2145273" y="252327"/>
                  </a:lnTo>
                  <a:lnTo>
                    <a:pt x="2178539" y="276925"/>
                  </a:lnTo>
                  <a:lnTo>
                    <a:pt x="2209580" y="302375"/>
                  </a:lnTo>
                  <a:lnTo>
                    <a:pt x="2238319" y="328638"/>
                  </a:lnTo>
                  <a:lnTo>
                    <a:pt x="2288590" y="383441"/>
                  </a:lnTo>
                  <a:lnTo>
                    <a:pt x="2328746" y="441014"/>
                  </a:lnTo>
                  <a:lnTo>
                    <a:pt x="2358180" y="501039"/>
                  </a:lnTo>
                  <a:lnTo>
                    <a:pt x="2376285" y="563195"/>
                  </a:lnTo>
                  <a:lnTo>
                    <a:pt x="2382455" y="627163"/>
                  </a:lnTo>
                  <a:lnTo>
                    <a:pt x="2380900" y="659353"/>
                  </a:lnTo>
                  <a:lnTo>
                    <a:pt x="2368687" y="722454"/>
                  </a:lnTo>
                  <a:lnTo>
                    <a:pt x="2344841" y="783583"/>
                  </a:lnTo>
                  <a:lnTo>
                    <a:pt x="2309971" y="842421"/>
                  </a:lnTo>
                  <a:lnTo>
                    <a:pt x="2264681" y="898648"/>
                  </a:lnTo>
                  <a:lnTo>
                    <a:pt x="2209580" y="951945"/>
                  </a:lnTo>
                  <a:lnTo>
                    <a:pt x="2178539" y="977395"/>
                  </a:lnTo>
                  <a:lnTo>
                    <a:pt x="2145273" y="1001993"/>
                  </a:lnTo>
                  <a:lnTo>
                    <a:pt x="2109857" y="1025698"/>
                  </a:lnTo>
                  <a:lnTo>
                    <a:pt x="2072368" y="1048471"/>
                  </a:lnTo>
                  <a:lnTo>
                    <a:pt x="2032880" y="1070273"/>
                  </a:lnTo>
                  <a:lnTo>
                    <a:pt x="1991470" y="1091062"/>
                  </a:lnTo>
                  <a:lnTo>
                    <a:pt x="1948214" y="1110799"/>
                  </a:lnTo>
                  <a:lnTo>
                    <a:pt x="1903187" y="1129445"/>
                  </a:lnTo>
                  <a:lnTo>
                    <a:pt x="1856466" y="1146959"/>
                  </a:lnTo>
                  <a:lnTo>
                    <a:pt x="1808126" y="1163301"/>
                  </a:lnTo>
                  <a:lnTo>
                    <a:pt x="1758243" y="1178431"/>
                  </a:lnTo>
                  <a:lnTo>
                    <a:pt x="1706892" y="1192310"/>
                  </a:lnTo>
                  <a:lnTo>
                    <a:pt x="1654150" y="1204898"/>
                  </a:lnTo>
                  <a:lnTo>
                    <a:pt x="1600093" y="1216154"/>
                  </a:lnTo>
                  <a:lnTo>
                    <a:pt x="1544796" y="1226039"/>
                  </a:lnTo>
                  <a:lnTo>
                    <a:pt x="1488335" y="1234512"/>
                  </a:lnTo>
                  <a:lnTo>
                    <a:pt x="1430786" y="1241535"/>
                  </a:lnTo>
                  <a:lnTo>
                    <a:pt x="1372225" y="1247066"/>
                  </a:lnTo>
                  <a:lnTo>
                    <a:pt x="1312728" y="1251067"/>
                  </a:lnTo>
                  <a:lnTo>
                    <a:pt x="1252370" y="1253496"/>
                  </a:lnTo>
                  <a:lnTo>
                    <a:pt x="1191227" y="1254315"/>
                  </a:lnTo>
                  <a:lnTo>
                    <a:pt x="1130084" y="1253496"/>
                  </a:lnTo>
                  <a:lnTo>
                    <a:pt x="1069726" y="1251067"/>
                  </a:lnTo>
                  <a:lnTo>
                    <a:pt x="1010228" y="1247066"/>
                  </a:lnTo>
                  <a:lnTo>
                    <a:pt x="951667" y="1241535"/>
                  </a:lnTo>
                  <a:lnTo>
                    <a:pt x="894118" y="1234512"/>
                  </a:lnTo>
                  <a:lnTo>
                    <a:pt x="837657" y="1226039"/>
                  </a:lnTo>
                  <a:lnTo>
                    <a:pt x="782360" y="1216154"/>
                  </a:lnTo>
                  <a:lnTo>
                    <a:pt x="728303" y="1204898"/>
                  </a:lnTo>
                  <a:lnTo>
                    <a:pt x="675561" y="1192310"/>
                  </a:lnTo>
                  <a:lnTo>
                    <a:pt x="624210" y="1178431"/>
                  </a:lnTo>
                  <a:lnTo>
                    <a:pt x="574327" y="1163301"/>
                  </a:lnTo>
                  <a:lnTo>
                    <a:pt x="525987" y="1146959"/>
                  </a:lnTo>
                  <a:lnTo>
                    <a:pt x="479266" y="1129445"/>
                  </a:lnTo>
                  <a:lnTo>
                    <a:pt x="434239" y="1110799"/>
                  </a:lnTo>
                  <a:lnTo>
                    <a:pt x="390983" y="1091062"/>
                  </a:lnTo>
                  <a:lnTo>
                    <a:pt x="349573" y="1070273"/>
                  </a:lnTo>
                  <a:lnTo>
                    <a:pt x="310085" y="1048471"/>
                  </a:lnTo>
                  <a:lnTo>
                    <a:pt x="272596" y="1025698"/>
                  </a:lnTo>
                  <a:lnTo>
                    <a:pt x="237180" y="1001993"/>
                  </a:lnTo>
                  <a:lnTo>
                    <a:pt x="203914" y="977395"/>
                  </a:lnTo>
                  <a:lnTo>
                    <a:pt x="172874" y="951945"/>
                  </a:lnTo>
                  <a:lnTo>
                    <a:pt x="144135" y="925683"/>
                  </a:lnTo>
                  <a:lnTo>
                    <a:pt x="93864" y="870881"/>
                  </a:lnTo>
                  <a:lnTo>
                    <a:pt x="53708" y="813308"/>
                  </a:lnTo>
                  <a:lnTo>
                    <a:pt x="24274" y="753285"/>
                  </a:lnTo>
                  <a:lnTo>
                    <a:pt x="6169" y="691130"/>
                  </a:lnTo>
                  <a:lnTo>
                    <a:pt x="0" y="627163"/>
                  </a:lnTo>
                  <a:lnTo>
                    <a:pt x="1555" y="594972"/>
                  </a:lnTo>
                  <a:lnTo>
                    <a:pt x="13768" y="531870"/>
                  </a:lnTo>
                  <a:lnTo>
                    <a:pt x="37613" y="470740"/>
                  </a:lnTo>
                  <a:lnTo>
                    <a:pt x="72484" y="411901"/>
                  </a:lnTo>
                  <a:lnTo>
                    <a:pt x="117773" y="355673"/>
                  </a:lnTo>
                  <a:lnTo>
                    <a:pt x="172874" y="302375"/>
                  </a:lnTo>
                  <a:lnTo>
                    <a:pt x="203914" y="276925"/>
                  </a:lnTo>
                  <a:lnTo>
                    <a:pt x="237180" y="252327"/>
                  </a:lnTo>
                  <a:lnTo>
                    <a:pt x="272596" y="228621"/>
                  </a:lnTo>
                  <a:lnTo>
                    <a:pt x="310085" y="205847"/>
                  </a:lnTo>
                  <a:lnTo>
                    <a:pt x="349573" y="184046"/>
                  </a:lnTo>
                  <a:lnTo>
                    <a:pt x="390983" y="163256"/>
                  </a:lnTo>
                  <a:lnTo>
                    <a:pt x="434239" y="143518"/>
                  </a:lnTo>
                  <a:lnTo>
                    <a:pt x="479266" y="124872"/>
                  </a:lnTo>
                  <a:lnTo>
                    <a:pt x="525987" y="107358"/>
                  </a:lnTo>
                  <a:lnTo>
                    <a:pt x="574327" y="91016"/>
                  </a:lnTo>
                  <a:lnTo>
                    <a:pt x="624210" y="75885"/>
                  </a:lnTo>
                  <a:lnTo>
                    <a:pt x="675561" y="62006"/>
                  </a:lnTo>
                  <a:lnTo>
                    <a:pt x="728303" y="49418"/>
                  </a:lnTo>
                  <a:lnTo>
                    <a:pt x="782360" y="38162"/>
                  </a:lnTo>
                  <a:lnTo>
                    <a:pt x="837657" y="28277"/>
                  </a:lnTo>
                  <a:lnTo>
                    <a:pt x="894118" y="19803"/>
                  </a:lnTo>
                  <a:lnTo>
                    <a:pt x="951667" y="12780"/>
                  </a:lnTo>
                  <a:lnTo>
                    <a:pt x="1010228" y="7248"/>
                  </a:lnTo>
                  <a:lnTo>
                    <a:pt x="1069726" y="3248"/>
                  </a:lnTo>
                  <a:lnTo>
                    <a:pt x="1130084" y="818"/>
                  </a:lnTo>
                  <a:lnTo>
                    <a:pt x="1191227" y="0"/>
                  </a:lnTo>
                  <a:close/>
                </a:path>
                <a:path w="2382520" h="1254760">
                  <a:moveTo>
                    <a:pt x="230530" y="682795"/>
                  </a:moveTo>
                  <a:lnTo>
                    <a:pt x="339914" y="644745"/>
                  </a:lnTo>
                </a:path>
              </a:pathLst>
            </a:custGeom>
            <a:ln w="5270">
              <a:solidFill>
                <a:srgbClr val="231F20"/>
              </a:solidFill>
              <a:prstDash val="lg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793347" y="1933273"/>
              <a:ext cx="81280" cy="60325"/>
            </a:xfrm>
            <a:custGeom>
              <a:avLst/>
              <a:gdLst/>
              <a:ahLst/>
              <a:cxnLst/>
              <a:rect l="l" t="t" r="r" b="b"/>
              <a:pathLst>
                <a:path w="81280" h="60325">
                  <a:moveTo>
                    <a:pt x="0" y="0"/>
                  </a:moveTo>
                  <a:lnTo>
                    <a:pt x="10881" y="13089"/>
                  </a:lnTo>
                  <a:lnTo>
                    <a:pt x="18000" y="27488"/>
                  </a:lnTo>
                  <a:lnTo>
                    <a:pt x="21355" y="43196"/>
                  </a:lnTo>
                  <a:lnTo>
                    <a:pt x="20946" y="60215"/>
                  </a:lnTo>
                  <a:lnTo>
                    <a:pt x="80720" y="567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9" name="object 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153099" y="1453253"/>
              <a:ext cx="97042" cy="103199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292158" y="1542889"/>
              <a:ext cx="151527" cy="101893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354792" y="2116493"/>
              <a:ext cx="164060" cy="73663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1278805" y="1827542"/>
              <a:ext cx="139700" cy="6985"/>
            </a:xfrm>
            <a:custGeom>
              <a:avLst/>
              <a:gdLst/>
              <a:ahLst/>
              <a:cxnLst/>
              <a:rect l="l" t="t" r="r" b="b"/>
              <a:pathLst>
                <a:path w="139700" h="6985">
                  <a:moveTo>
                    <a:pt x="139231" y="0"/>
                  </a:moveTo>
                  <a:lnTo>
                    <a:pt x="0" y="6797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/>
            <p:cNvSpPr/>
            <p:nvPr/>
          </p:nvSpPr>
          <p:spPr>
            <a:xfrm>
              <a:off x="1241471" y="1800695"/>
              <a:ext cx="76200" cy="64135"/>
            </a:xfrm>
            <a:custGeom>
              <a:avLst/>
              <a:gdLst/>
              <a:ahLst/>
              <a:cxnLst/>
              <a:rect l="l" t="t" r="r" b="b"/>
              <a:pathLst>
                <a:path w="76200" h="64135">
                  <a:moveTo>
                    <a:pt x="72737" y="0"/>
                  </a:moveTo>
                  <a:lnTo>
                    <a:pt x="0" y="35465"/>
                  </a:lnTo>
                  <a:lnTo>
                    <a:pt x="75845" y="63673"/>
                  </a:lnTo>
                  <a:lnTo>
                    <a:pt x="69098" y="48047"/>
                  </a:lnTo>
                  <a:lnTo>
                    <a:pt x="66331" y="32226"/>
                  </a:lnTo>
                  <a:lnTo>
                    <a:pt x="67544" y="16210"/>
                  </a:lnTo>
                  <a:lnTo>
                    <a:pt x="72737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/>
            <p:cNvSpPr/>
            <p:nvPr/>
          </p:nvSpPr>
          <p:spPr>
            <a:xfrm>
              <a:off x="1699754" y="1633628"/>
              <a:ext cx="0" cy="92710"/>
            </a:xfrm>
            <a:custGeom>
              <a:avLst/>
              <a:gdLst/>
              <a:ahLst/>
              <a:cxnLst/>
              <a:rect l="l" t="t" r="r" b="b"/>
              <a:pathLst>
                <a:path w="0" h="92710">
                  <a:moveTo>
                    <a:pt x="0" y="92184"/>
                  </a:moveTo>
                  <a:lnTo>
                    <a:pt x="0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/>
            <p:cNvSpPr/>
            <p:nvPr/>
          </p:nvSpPr>
          <p:spPr>
            <a:xfrm>
              <a:off x="1667878" y="1596249"/>
              <a:ext cx="64135" cy="74930"/>
            </a:xfrm>
            <a:custGeom>
              <a:avLst/>
              <a:gdLst/>
              <a:ahLst/>
              <a:cxnLst/>
              <a:rect l="l" t="t" r="r" b="b"/>
              <a:pathLst>
                <a:path w="64135" h="74930">
                  <a:moveTo>
                    <a:pt x="31875" y="0"/>
                  </a:moveTo>
                  <a:lnTo>
                    <a:pt x="0" y="74376"/>
                  </a:lnTo>
                  <a:lnTo>
                    <a:pt x="15937" y="68400"/>
                  </a:lnTo>
                  <a:lnTo>
                    <a:pt x="31875" y="66408"/>
                  </a:lnTo>
                  <a:lnTo>
                    <a:pt x="47813" y="68400"/>
                  </a:lnTo>
                  <a:lnTo>
                    <a:pt x="63751" y="74376"/>
                  </a:lnTo>
                  <a:lnTo>
                    <a:pt x="31875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6" name="object 16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944927" y="1856212"/>
              <a:ext cx="185700" cy="63863"/>
            </a:xfrm>
            <a:prstGeom prst="rect">
              <a:avLst/>
            </a:prstGeom>
          </p:spPr>
        </p:pic>
        <p:sp>
          <p:nvSpPr>
            <p:cNvPr id="17" name="object 17"/>
            <p:cNvSpPr/>
            <p:nvPr/>
          </p:nvSpPr>
          <p:spPr>
            <a:xfrm>
              <a:off x="2889252" y="1469009"/>
              <a:ext cx="149860" cy="0"/>
            </a:xfrm>
            <a:custGeom>
              <a:avLst/>
              <a:gdLst/>
              <a:ahLst/>
              <a:cxnLst/>
              <a:rect l="l" t="t" r="r" b="b"/>
              <a:pathLst>
                <a:path w="149860" h="0">
                  <a:moveTo>
                    <a:pt x="0" y="0"/>
                  </a:moveTo>
                  <a:lnTo>
                    <a:pt x="149669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/>
            <p:cNvSpPr/>
            <p:nvPr/>
          </p:nvSpPr>
          <p:spPr>
            <a:xfrm>
              <a:off x="3001926" y="1437136"/>
              <a:ext cx="74930" cy="64135"/>
            </a:xfrm>
            <a:custGeom>
              <a:avLst/>
              <a:gdLst/>
              <a:ahLst/>
              <a:cxnLst/>
              <a:rect l="l" t="t" r="r" b="b"/>
              <a:pathLst>
                <a:path w="74930" h="64134">
                  <a:moveTo>
                    <a:pt x="0" y="0"/>
                  </a:moveTo>
                  <a:lnTo>
                    <a:pt x="5976" y="15937"/>
                  </a:lnTo>
                  <a:lnTo>
                    <a:pt x="7968" y="31875"/>
                  </a:lnTo>
                  <a:lnTo>
                    <a:pt x="5976" y="47813"/>
                  </a:lnTo>
                  <a:lnTo>
                    <a:pt x="0" y="63751"/>
                  </a:lnTo>
                  <a:lnTo>
                    <a:pt x="74377" y="318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/>
            <p:cNvSpPr/>
            <p:nvPr/>
          </p:nvSpPr>
          <p:spPr>
            <a:xfrm>
              <a:off x="2889257" y="1588535"/>
              <a:ext cx="149225" cy="0"/>
            </a:xfrm>
            <a:custGeom>
              <a:avLst/>
              <a:gdLst/>
              <a:ahLst/>
              <a:cxnLst/>
              <a:rect l="l" t="t" r="r" b="b"/>
              <a:pathLst>
                <a:path w="149225" h="0">
                  <a:moveTo>
                    <a:pt x="0" y="0"/>
                  </a:moveTo>
                  <a:lnTo>
                    <a:pt x="148977" y="0"/>
                  </a:lnTo>
                </a:path>
              </a:pathLst>
            </a:custGeom>
            <a:ln w="5270">
              <a:solidFill>
                <a:srgbClr val="231F20"/>
              </a:solidFill>
              <a:prstDash val="lg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/>
            <p:cNvSpPr/>
            <p:nvPr/>
          </p:nvSpPr>
          <p:spPr>
            <a:xfrm>
              <a:off x="3001230" y="1556658"/>
              <a:ext cx="74930" cy="64135"/>
            </a:xfrm>
            <a:custGeom>
              <a:avLst/>
              <a:gdLst/>
              <a:ahLst/>
              <a:cxnLst/>
              <a:rect l="l" t="t" r="r" b="b"/>
              <a:pathLst>
                <a:path w="74930" h="64134">
                  <a:moveTo>
                    <a:pt x="0" y="0"/>
                  </a:moveTo>
                  <a:lnTo>
                    <a:pt x="5976" y="15938"/>
                  </a:lnTo>
                  <a:lnTo>
                    <a:pt x="7968" y="31876"/>
                  </a:lnTo>
                  <a:lnTo>
                    <a:pt x="5976" y="47815"/>
                  </a:lnTo>
                  <a:lnTo>
                    <a:pt x="0" y="63753"/>
                  </a:lnTo>
                  <a:lnTo>
                    <a:pt x="74377" y="3187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1" name="object 21"/>
          <p:cNvSpPr txBox="1"/>
          <p:nvPr/>
        </p:nvSpPr>
        <p:spPr>
          <a:xfrm>
            <a:off x="1241256" y="1718303"/>
            <a:ext cx="906780" cy="813435"/>
          </a:xfrm>
          <a:prstGeom prst="rect">
            <a:avLst/>
          </a:prstGeom>
        </p:spPr>
        <p:txBody>
          <a:bodyPr wrap="square" lIns="0" tIns="21590" rIns="0" bIns="0" rtlCol="0" vert="horz">
            <a:spAutoFit/>
          </a:bodyPr>
          <a:lstStyle/>
          <a:p>
            <a:pPr algn="ctr" marL="245110" marR="240029">
              <a:lnSpc>
                <a:spcPts val="740"/>
              </a:lnSpc>
              <a:spcBef>
                <a:spcPts val="17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Permanent 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replicas</a:t>
            </a:r>
            <a:endParaRPr sz="65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489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Server-initiated</a:t>
            </a:r>
            <a:r>
              <a:rPr dirty="0" sz="650" spc="-4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replicas</a:t>
            </a:r>
            <a:endParaRPr sz="650">
              <a:latin typeface="Arial"/>
              <a:cs typeface="Arial"/>
            </a:endParaRPr>
          </a:p>
          <a:p>
            <a:pPr algn="ctr" marL="28575" marR="20955">
              <a:lnSpc>
                <a:spcPct val="211100"/>
              </a:lnSpc>
              <a:spcBef>
                <a:spcPts val="85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Client-initiated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replicas 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Clients</a:t>
            </a:r>
            <a:endParaRPr sz="65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6713" y="3331252"/>
            <a:ext cx="677545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3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P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e</a:t>
            </a:r>
            <a:r>
              <a:rPr dirty="0" sz="600" spc="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r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manent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replicas</a:t>
            </a:r>
            <a:endParaRPr sz="600">
              <a:latin typeface="Arial"/>
              <a:cs typeface="Arial"/>
            </a:endParaRPr>
          </a:p>
        </p:txBody>
      </p:sp>
      <p:sp>
        <p:nvSpPr>
          <p:cNvPr id="24" name="object 2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dirty="0" spc="-5"/>
              <a:t>26</a:t>
            </a:r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37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3124126" y="1383542"/>
            <a:ext cx="1000125" cy="26479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20700"/>
              </a:lnSpc>
              <a:spcBef>
                <a:spcPts val="95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Server-initiated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replication 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Client-initiated</a:t>
            </a:r>
            <a:r>
              <a:rPr dirty="0" sz="650" spc="-3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replication</a:t>
            </a:r>
            <a:endParaRPr sz="65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713" y="716"/>
            <a:ext cx="447484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309620" algn="l"/>
              </a:tabLst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Consistency</a:t>
            </a:r>
            <a:r>
              <a:rPr dirty="0" sz="600" spc="1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and</a:t>
            </a:r>
            <a:r>
              <a:rPr dirty="0" sz="600" spc="2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replication:</a:t>
            </a:r>
            <a:r>
              <a:rPr dirty="0" sz="600" spc="18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Replica</a:t>
            </a:r>
            <a:r>
              <a:rPr dirty="0" sz="600" spc="2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management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</a:rPr>
              <a:t>	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Content</a:t>
            </a:r>
            <a:r>
              <a:rPr dirty="0" sz="60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replication</a:t>
            </a:r>
            <a:r>
              <a:rPr dirty="0" sz="60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and</a:t>
            </a:r>
            <a:r>
              <a:rPr dirty="0" sz="60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placement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5300" y="188846"/>
            <a:ext cx="1929764" cy="244475"/>
          </a:xfrm>
          <a:prstGeom prst="rect"/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pc="10"/>
              <a:t>Server-initiated replicas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1177443" y="842773"/>
            <a:ext cx="1918335" cy="982344"/>
            <a:chOff x="1177443" y="842773"/>
            <a:chExt cx="1918335" cy="982344"/>
          </a:xfrm>
        </p:grpSpPr>
        <p:sp>
          <p:nvSpPr>
            <p:cNvPr id="5" name="object 5"/>
            <p:cNvSpPr/>
            <p:nvPr/>
          </p:nvSpPr>
          <p:spPr>
            <a:xfrm>
              <a:off x="1180301" y="1164518"/>
              <a:ext cx="1576705" cy="652780"/>
            </a:xfrm>
            <a:custGeom>
              <a:avLst/>
              <a:gdLst/>
              <a:ahLst/>
              <a:cxnLst/>
              <a:rect l="l" t="t" r="r" b="b"/>
              <a:pathLst>
                <a:path w="1576705" h="652780">
                  <a:moveTo>
                    <a:pt x="896400" y="119517"/>
                  </a:moveTo>
                  <a:lnTo>
                    <a:pt x="942845" y="128935"/>
                  </a:lnTo>
                  <a:lnTo>
                    <a:pt x="980841" y="154592"/>
                  </a:lnTo>
                  <a:lnTo>
                    <a:pt x="1006496" y="192593"/>
                  </a:lnTo>
                  <a:lnTo>
                    <a:pt x="1015913" y="239042"/>
                  </a:lnTo>
                  <a:lnTo>
                    <a:pt x="1006496" y="285486"/>
                  </a:lnTo>
                  <a:lnTo>
                    <a:pt x="980841" y="323484"/>
                  </a:lnTo>
                  <a:lnTo>
                    <a:pt x="942845" y="349140"/>
                  </a:lnTo>
                  <a:lnTo>
                    <a:pt x="896400" y="358558"/>
                  </a:lnTo>
                  <a:lnTo>
                    <a:pt x="849952" y="349140"/>
                  </a:lnTo>
                  <a:lnTo>
                    <a:pt x="811952" y="323484"/>
                  </a:lnTo>
                  <a:lnTo>
                    <a:pt x="786296" y="285486"/>
                  </a:lnTo>
                  <a:lnTo>
                    <a:pt x="776879" y="239042"/>
                  </a:lnTo>
                  <a:lnTo>
                    <a:pt x="786296" y="192593"/>
                  </a:lnTo>
                  <a:lnTo>
                    <a:pt x="811952" y="154592"/>
                  </a:lnTo>
                  <a:lnTo>
                    <a:pt x="849952" y="128935"/>
                  </a:lnTo>
                  <a:lnTo>
                    <a:pt x="896400" y="119517"/>
                  </a:lnTo>
                  <a:close/>
                </a:path>
                <a:path w="1576705" h="652780">
                  <a:moveTo>
                    <a:pt x="717121" y="0"/>
                  </a:moveTo>
                  <a:lnTo>
                    <a:pt x="825030" y="135633"/>
                  </a:lnTo>
                </a:path>
                <a:path w="1576705" h="652780">
                  <a:moveTo>
                    <a:pt x="149397" y="482864"/>
                  </a:moveTo>
                  <a:lnTo>
                    <a:pt x="182376" y="489550"/>
                  </a:lnTo>
                  <a:lnTo>
                    <a:pt x="209355" y="507765"/>
                  </a:lnTo>
                  <a:lnTo>
                    <a:pt x="227570" y="534744"/>
                  </a:lnTo>
                  <a:lnTo>
                    <a:pt x="234256" y="567723"/>
                  </a:lnTo>
                  <a:lnTo>
                    <a:pt x="227570" y="600698"/>
                  </a:lnTo>
                  <a:lnTo>
                    <a:pt x="209355" y="627676"/>
                  </a:lnTo>
                  <a:lnTo>
                    <a:pt x="182376" y="645891"/>
                  </a:lnTo>
                  <a:lnTo>
                    <a:pt x="149397" y="652578"/>
                  </a:lnTo>
                  <a:lnTo>
                    <a:pt x="116420" y="645891"/>
                  </a:lnTo>
                  <a:lnTo>
                    <a:pt x="89440" y="627676"/>
                  </a:lnTo>
                  <a:lnTo>
                    <a:pt x="71224" y="600698"/>
                  </a:lnTo>
                  <a:lnTo>
                    <a:pt x="64538" y="567723"/>
                  </a:lnTo>
                  <a:lnTo>
                    <a:pt x="71224" y="534744"/>
                  </a:lnTo>
                  <a:lnTo>
                    <a:pt x="89440" y="507765"/>
                  </a:lnTo>
                  <a:lnTo>
                    <a:pt x="116420" y="489550"/>
                  </a:lnTo>
                  <a:lnTo>
                    <a:pt x="149397" y="482864"/>
                  </a:lnTo>
                  <a:close/>
                </a:path>
                <a:path w="1576705" h="652780">
                  <a:moveTo>
                    <a:pt x="0" y="388435"/>
                  </a:moveTo>
                  <a:lnTo>
                    <a:pt x="94193" y="501060"/>
                  </a:lnTo>
                </a:path>
                <a:path w="1576705" h="652780">
                  <a:moveTo>
                    <a:pt x="276420" y="567723"/>
                  </a:moveTo>
                  <a:lnTo>
                    <a:pt x="1576135" y="567723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6" name="object 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419338" y="1700359"/>
              <a:ext cx="74380" cy="63756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719448" y="1700359"/>
              <a:ext cx="74377" cy="63756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2370541" y="1042978"/>
              <a:ext cx="458470" cy="512445"/>
            </a:xfrm>
            <a:custGeom>
              <a:avLst/>
              <a:gdLst/>
              <a:ahLst/>
              <a:cxnLst/>
              <a:rect l="l" t="t" r="r" b="b"/>
              <a:pathLst>
                <a:path w="458469" h="512444">
                  <a:moveTo>
                    <a:pt x="0" y="0"/>
                  </a:moveTo>
                  <a:lnTo>
                    <a:pt x="458111" y="512001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9" name="object 9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345622" y="1015118"/>
              <a:ext cx="73344" cy="76683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780227" y="1506154"/>
              <a:ext cx="73354" cy="76685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1419338" y="1015118"/>
              <a:ext cx="1404620" cy="687705"/>
            </a:xfrm>
            <a:custGeom>
              <a:avLst/>
              <a:gdLst/>
              <a:ahLst/>
              <a:cxnLst/>
              <a:rect l="l" t="t" r="r" b="b"/>
              <a:pathLst>
                <a:path w="1404620" h="687705">
                  <a:moveTo>
                    <a:pt x="0" y="687238"/>
                  </a:moveTo>
                  <a:lnTo>
                    <a:pt x="627481" y="418318"/>
                  </a:lnTo>
                  <a:lnTo>
                    <a:pt x="1374487" y="657360"/>
                  </a:lnTo>
                </a:path>
                <a:path w="1404620" h="687705">
                  <a:moveTo>
                    <a:pt x="866516" y="0"/>
                  </a:moveTo>
                  <a:lnTo>
                    <a:pt x="687240" y="358556"/>
                  </a:lnTo>
                  <a:lnTo>
                    <a:pt x="1404360" y="627483"/>
                  </a:lnTo>
                </a:path>
              </a:pathLst>
            </a:custGeom>
            <a:ln w="5270">
              <a:solidFill>
                <a:srgbClr val="231F20"/>
              </a:solidFill>
              <a:prstDash val="lg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/>
            <p:cNvSpPr/>
            <p:nvPr/>
          </p:nvSpPr>
          <p:spPr>
            <a:xfrm>
              <a:off x="3003222" y="1552954"/>
              <a:ext cx="89535" cy="67310"/>
            </a:xfrm>
            <a:custGeom>
              <a:avLst/>
              <a:gdLst/>
              <a:ahLst/>
              <a:cxnLst/>
              <a:rect l="l" t="t" r="r" b="b"/>
              <a:pathLst>
                <a:path w="89535" h="67309">
                  <a:moveTo>
                    <a:pt x="89387" y="0"/>
                  </a:moveTo>
                  <a:lnTo>
                    <a:pt x="0" y="66943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3" name="object 13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2791169" y="1580204"/>
              <a:ext cx="244319" cy="244311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2223473" y="842773"/>
              <a:ext cx="174980" cy="174991"/>
            </a:xfrm>
            <a:prstGeom prst="rect">
              <a:avLst/>
            </a:prstGeom>
          </p:spPr>
        </p:pic>
      </p:grpSp>
      <p:sp>
        <p:nvSpPr>
          <p:cNvPr id="15" name="object 15"/>
          <p:cNvSpPr txBox="1"/>
          <p:nvPr/>
        </p:nvSpPr>
        <p:spPr>
          <a:xfrm>
            <a:off x="1048078" y="1426049"/>
            <a:ext cx="24130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Client</a:t>
            </a:r>
            <a:endParaRPr sz="650">
              <a:latin typeface="Helvetica"/>
              <a:cs typeface="Helvetic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109782" y="1396172"/>
            <a:ext cx="447675" cy="220979"/>
          </a:xfrm>
          <a:prstGeom prst="rect">
            <a:avLst/>
          </a:prstGeom>
        </p:spPr>
        <p:txBody>
          <a:bodyPr wrap="square" lIns="0" tIns="21590" rIns="0" bIns="0" rtlCol="0" vert="horz">
            <a:spAutoFit/>
          </a:bodyPr>
          <a:lstStyle/>
          <a:p>
            <a:pPr marL="12700" marR="5080">
              <a:lnSpc>
                <a:spcPts val="740"/>
              </a:lnSpc>
              <a:spcBef>
                <a:spcPts val="170"/>
              </a:spcBef>
            </a:pP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Server</a:t>
            </a: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with  </a:t>
            </a: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copy</a:t>
            </a:r>
            <a:r>
              <a:rPr dirty="0" sz="650" spc="-20">
                <a:solidFill>
                  <a:srgbClr val="231F20"/>
                </a:solidFill>
                <a:latin typeface="Helvetica"/>
                <a:cs typeface="Helvetica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of</a:t>
            </a:r>
            <a:r>
              <a:rPr dirty="0" sz="650" spc="-15">
                <a:solidFill>
                  <a:srgbClr val="231F20"/>
                </a:solidFill>
                <a:latin typeface="Helvetica"/>
                <a:cs typeface="Helvetica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F</a:t>
            </a:r>
            <a:endParaRPr sz="650">
              <a:latin typeface="Helvetica"/>
              <a:cs typeface="Helvetic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854834" y="1336410"/>
            <a:ext cx="8191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P</a:t>
            </a:r>
            <a:endParaRPr sz="650">
              <a:latin typeface="Helvetica"/>
              <a:cs typeface="Helvetic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930501" y="1455935"/>
            <a:ext cx="9144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10">
                <a:solidFill>
                  <a:srgbClr val="231F20"/>
                </a:solidFill>
                <a:latin typeface="Helvetica"/>
                <a:cs typeface="Helvetica"/>
              </a:rPr>
              <a:t>Q</a:t>
            </a:r>
            <a:endParaRPr sz="650">
              <a:latin typeface="Helvetica"/>
              <a:cs typeface="Helvetic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082435" y="1665092"/>
            <a:ext cx="17145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</a:pPr>
            <a:r>
              <a:rPr dirty="0" sz="650" spc="-5">
                <a:solidFill>
                  <a:srgbClr val="231F20"/>
                </a:solidFill>
                <a:latin typeface="Helvetica"/>
                <a:cs typeface="Helvetica"/>
              </a:rPr>
              <a:t>C</a:t>
            </a:r>
            <a:r>
              <a:rPr dirty="0" baseline="-11111" sz="750" spc="-7">
                <a:solidFill>
                  <a:srgbClr val="231F20"/>
                </a:solidFill>
                <a:latin typeface="Helvetica"/>
                <a:cs typeface="Helvetica"/>
              </a:rPr>
              <a:t>1</a:t>
            </a:r>
            <a:endParaRPr baseline="-11111" sz="750">
              <a:latin typeface="Helvetica"/>
              <a:cs typeface="Helvetic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34594" y="487283"/>
            <a:ext cx="3202305" cy="68199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9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Counting access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requests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from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different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clients</a:t>
            </a:r>
            <a:endParaRPr sz="1200">
              <a:latin typeface="Arial"/>
              <a:cs typeface="Arial"/>
            </a:endParaRPr>
          </a:p>
          <a:p>
            <a:pPr marL="2100580">
              <a:lnSpc>
                <a:spcPct val="100000"/>
              </a:lnSpc>
              <a:spcBef>
                <a:spcPts val="1030"/>
              </a:spcBef>
            </a:pPr>
            <a:r>
              <a:rPr dirty="0" sz="650" spc="-5">
                <a:solidFill>
                  <a:srgbClr val="231F20"/>
                </a:solidFill>
                <a:latin typeface="Helvetica"/>
                <a:cs typeface="Helvetica"/>
              </a:rPr>
              <a:t>C</a:t>
            </a:r>
            <a:r>
              <a:rPr dirty="0" baseline="-11111" sz="750" spc="-7">
                <a:solidFill>
                  <a:srgbClr val="231F20"/>
                </a:solidFill>
                <a:latin typeface="Helvetica"/>
                <a:cs typeface="Helvetica"/>
              </a:rPr>
              <a:t>2</a:t>
            </a:r>
            <a:endParaRPr baseline="-11111" sz="750">
              <a:latin typeface="Helvetica"/>
              <a:cs typeface="Helvetica"/>
            </a:endParaRPr>
          </a:p>
          <a:p>
            <a:pPr marL="1144270" marR="1510665">
              <a:lnSpc>
                <a:spcPts val="740"/>
              </a:lnSpc>
              <a:spcBef>
                <a:spcPts val="455"/>
              </a:spcBef>
            </a:pP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Server</a:t>
            </a: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without  </a:t>
            </a: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copy</a:t>
            </a:r>
            <a:r>
              <a:rPr dirty="0" sz="650" spc="-15">
                <a:solidFill>
                  <a:srgbClr val="231F20"/>
                </a:solidFill>
                <a:latin typeface="Helvetica"/>
                <a:cs typeface="Helvetica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of</a:t>
            </a:r>
            <a:r>
              <a:rPr dirty="0" sz="650" spc="-10">
                <a:solidFill>
                  <a:srgbClr val="231F20"/>
                </a:solidFill>
                <a:latin typeface="Helvetica"/>
                <a:cs typeface="Helvetica"/>
              </a:rPr>
              <a:t> </a:t>
            </a:r>
            <a:r>
              <a:rPr dirty="0" sz="650">
                <a:solidFill>
                  <a:srgbClr val="231F20"/>
                </a:solidFill>
                <a:latin typeface="Helvetica"/>
                <a:cs typeface="Helvetica"/>
              </a:rPr>
              <a:t>file</a:t>
            </a:r>
            <a:r>
              <a:rPr dirty="0" sz="650" spc="-10">
                <a:solidFill>
                  <a:srgbClr val="231F20"/>
                </a:solidFill>
                <a:latin typeface="Helvetica"/>
                <a:cs typeface="Helvetica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F</a:t>
            </a:r>
            <a:endParaRPr sz="650">
              <a:latin typeface="Helvetica"/>
              <a:cs typeface="Helvetic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422620" y="1911697"/>
            <a:ext cx="1435735" cy="231775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38100" marR="30480">
              <a:lnSpc>
                <a:spcPct val="105600"/>
              </a:lnSpc>
              <a:spcBef>
                <a:spcPts val="70"/>
              </a:spcBef>
            </a:pP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Server</a:t>
            </a: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 </a:t>
            </a:r>
            <a:r>
              <a:rPr dirty="0" sz="650" spc="10">
                <a:solidFill>
                  <a:srgbClr val="231F20"/>
                </a:solidFill>
                <a:latin typeface="Helvetica"/>
                <a:cs typeface="Helvetica"/>
              </a:rPr>
              <a:t>Q</a:t>
            </a:r>
            <a:r>
              <a:rPr dirty="0" sz="650" spc="10">
                <a:solidFill>
                  <a:srgbClr val="231F20"/>
                </a:solidFill>
                <a:latin typeface="Helvetica"/>
                <a:cs typeface="Helvetica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counts</a:t>
            </a: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access</a:t>
            </a: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from</a:t>
            </a: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 </a:t>
            </a:r>
            <a:r>
              <a:rPr dirty="0" sz="650" spc="10">
                <a:solidFill>
                  <a:srgbClr val="231F20"/>
                </a:solidFill>
                <a:latin typeface="Helvetica"/>
                <a:cs typeface="Helvetica"/>
              </a:rPr>
              <a:t>C</a:t>
            </a:r>
            <a:r>
              <a:rPr dirty="0" baseline="-11111" sz="750" spc="-7">
                <a:solidFill>
                  <a:srgbClr val="231F20"/>
                </a:solidFill>
                <a:latin typeface="Helvetica"/>
                <a:cs typeface="Helvetica"/>
              </a:rPr>
              <a:t>1</a:t>
            </a:r>
            <a:r>
              <a:rPr dirty="0" baseline="-11111" sz="750" spc="-75">
                <a:solidFill>
                  <a:srgbClr val="231F20"/>
                </a:solidFill>
                <a:latin typeface="Helvetica"/>
                <a:cs typeface="Helvetica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and  </a:t>
            </a:r>
            <a:r>
              <a:rPr dirty="0" baseline="8547" sz="975" spc="-7">
                <a:solidFill>
                  <a:srgbClr val="231F20"/>
                </a:solidFill>
                <a:latin typeface="Helvetica"/>
                <a:cs typeface="Helvetica"/>
              </a:rPr>
              <a:t>C</a:t>
            </a:r>
            <a:r>
              <a:rPr dirty="0" sz="500" spc="-5">
                <a:solidFill>
                  <a:srgbClr val="231F20"/>
                </a:solidFill>
                <a:latin typeface="Helvetica"/>
                <a:cs typeface="Helvetica"/>
              </a:rPr>
              <a:t>2</a:t>
            </a:r>
            <a:r>
              <a:rPr dirty="0" sz="500" spc="15">
                <a:solidFill>
                  <a:srgbClr val="231F20"/>
                </a:solidFill>
                <a:latin typeface="Helvetica"/>
                <a:cs typeface="Helvetica"/>
              </a:rPr>
              <a:t> </a:t>
            </a:r>
            <a:r>
              <a:rPr dirty="0" baseline="8547" sz="975" spc="7">
                <a:solidFill>
                  <a:srgbClr val="231F20"/>
                </a:solidFill>
                <a:latin typeface="Helvetica"/>
                <a:cs typeface="Helvetica"/>
              </a:rPr>
              <a:t>as</a:t>
            </a:r>
            <a:r>
              <a:rPr dirty="0" baseline="8547" sz="975" spc="-7">
                <a:solidFill>
                  <a:srgbClr val="231F20"/>
                </a:solidFill>
                <a:latin typeface="Helvetica"/>
                <a:cs typeface="Helvetica"/>
              </a:rPr>
              <a:t> </a:t>
            </a:r>
            <a:r>
              <a:rPr dirty="0" baseline="8547" sz="975">
                <a:solidFill>
                  <a:srgbClr val="231F20"/>
                </a:solidFill>
                <a:latin typeface="Helvetica"/>
                <a:cs typeface="Helvetica"/>
              </a:rPr>
              <a:t>if</a:t>
            </a:r>
            <a:r>
              <a:rPr dirty="0" baseline="8547" sz="975" spc="-7">
                <a:solidFill>
                  <a:srgbClr val="231F20"/>
                </a:solidFill>
                <a:latin typeface="Helvetica"/>
                <a:cs typeface="Helvetica"/>
              </a:rPr>
              <a:t> </a:t>
            </a:r>
            <a:r>
              <a:rPr dirty="0" baseline="8547" sz="975" spc="7">
                <a:solidFill>
                  <a:srgbClr val="231F20"/>
                </a:solidFill>
                <a:latin typeface="Helvetica"/>
                <a:cs typeface="Helvetica"/>
              </a:rPr>
              <a:t>they</a:t>
            </a:r>
            <a:r>
              <a:rPr dirty="0" baseline="8547" sz="975">
                <a:solidFill>
                  <a:srgbClr val="231F20"/>
                </a:solidFill>
                <a:latin typeface="Helvetica"/>
                <a:cs typeface="Helvetica"/>
              </a:rPr>
              <a:t> </a:t>
            </a:r>
            <a:r>
              <a:rPr dirty="0" baseline="8547" sz="975" spc="7">
                <a:solidFill>
                  <a:srgbClr val="231F20"/>
                </a:solidFill>
                <a:latin typeface="Helvetica"/>
                <a:cs typeface="Helvetica"/>
              </a:rPr>
              <a:t>would</a:t>
            </a:r>
            <a:r>
              <a:rPr dirty="0" baseline="8547" sz="975" spc="-7">
                <a:solidFill>
                  <a:srgbClr val="231F20"/>
                </a:solidFill>
                <a:latin typeface="Helvetica"/>
                <a:cs typeface="Helvetica"/>
              </a:rPr>
              <a:t> </a:t>
            </a:r>
            <a:r>
              <a:rPr dirty="0" baseline="8547" sz="975" spc="7">
                <a:solidFill>
                  <a:srgbClr val="231F20"/>
                </a:solidFill>
                <a:latin typeface="Helvetica"/>
                <a:cs typeface="Helvetica"/>
              </a:rPr>
              <a:t>come</a:t>
            </a:r>
            <a:r>
              <a:rPr dirty="0" baseline="8547" sz="975">
                <a:solidFill>
                  <a:srgbClr val="231F20"/>
                </a:solidFill>
                <a:latin typeface="Helvetica"/>
                <a:cs typeface="Helvetica"/>
              </a:rPr>
              <a:t> </a:t>
            </a:r>
            <a:r>
              <a:rPr dirty="0" baseline="8547" sz="975" spc="7">
                <a:solidFill>
                  <a:srgbClr val="231F20"/>
                </a:solidFill>
                <a:latin typeface="Helvetica"/>
                <a:cs typeface="Helvetica"/>
              </a:rPr>
              <a:t>from</a:t>
            </a:r>
            <a:r>
              <a:rPr dirty="0" baseline="8547" sz="975" spc="-7">
                <a:solidFill>
                  <a:srgbClr val="231F20"/>
                </a:solidFill>
                <a:latin typeface="Helvetica"/>
                <a:cs typeface="Helvetica"/>
              </a:rPr>
              <a:t> </a:t>
            </a:r>
            <a:r>
              <a:rPr dirty="0" baseline="8547" sz="975" spc="7">
                <a:solidFill>
                  <a:srgbClr val="231F20"/>
                </a:solidFill>
                <a:latin typeface="Helvetica"/>
                <a:cs typeface="Helvetica"/>
              </a:rPr>
              <a:t>P</a:t>
            </a:r>
            <a:endParaRPr baseline="8547" sz="975">
              <a:latin typeface="Helvetica"/>
              <a:cs typeface="Helvetica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1987061" y="1521512"/>
            <a:ext cx="1195705" cy="390525"/>
          </a:xfrm>
          <a:custGeom>
            <a:avLst/>
            <a:gdLst/>
            <a:ahLst/>
            <a:cxnLst/>
            <a:rect l="l" t="t" r="r" b="b"/>
            <a:pathLst>
              <a:path w="1195705" h="390525">
                <a:moveTo>
                  <a:pt x="0" y="390008"/>
                </a:moveTo>
                <a:lnTo>
                  <a:pt x="323954" y="0"/>
                </a:lnTo>
              </a:path>
              <a:path w="1195705" h="390525">
                <a:moveTo>
                  <a:pt x="1195199" y="270484"/>
                </a:moveTo>
                <a:lnTo>
                  <a:pt x="956414" y="193254"/>
                </a:lnTo>
              </a:path>
            </a:pathLst>
          </a:custGeom>
          <a:ln w="527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3199434" y="1724853"/>
            <a:ext cx="23622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File</a:t>
            </a: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Helvetica"/>
                <a:cs typeface="Helvetica"/>
              </a:rPr>
              <a:t>F</a:t>
            </a:r>
            <a:endParaRPr sz="650">
              <a:latin typeface="Helvetica"/>
              <a:cs typeface="Helvetic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31304" y="2338799"/>
            <a:ext cx="3790315" cy="63309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05740" marR="30480" indent="-168275">
              <a:lnSpc>
                <a:spcPct val="100000"/>
              </a:lnSpc>
              <a:spcBef>
                <a:spcPts val="95"/>
              </a:spcBef>
              <a:buClr>
                <a:srgbClr val="3333B2"/>
              </a:buClr>
              <a:buChar char="►"/>
              <a:tabLst>
                <a:tab pos="206375" algn="l"/>
              </a:tabLst>
            </a:pPr>
            <a:r>
              <a:rPr dirty="0" sz="1000" spc="-15">
                <a:latin typeface="Arial"/>
                <a:cs typeface="Arial"/>
              </a:rPr>
              <a:t>Keep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track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access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counts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per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file,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aggregated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by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considering </a:t>
            </a:r>
            <a:r>
              <a:rPr dirty="0" sz="1000" spc="-2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server closest to requesting clients</a:t>
            </a:r>
            <a:endParaRPr sz="1000">
              <a:latin typeface="Arial"/>
              <a:cs typeface="Arial"/>
            </a:endParaRPr>
          </a:p>
          <a:p>
            <a:pPr marL="205740" indent="-168275">
              <a:lnSpc>
                <a:spcPts val="1190"/>
              </a:lnSpc>
              <a:buClr>
                <a:srgbClr val="3333B2"/>
              </a:buClr>
              <a:buChar char="►"/>
              <a:tabLst>
                <a:tab pos="206375" algn="l"/>
              </a:tabLst>
            </a:pPr>
            <a:r>
              <a:rPr dirty="0" sz="1000" spc="-5">
                <a:latin typeface="Arial"/>
                <a:cs typeface="Arial"/>
              </a:rPr>
              <a:t>Number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accesses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drops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below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threshold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D</a:t>
            </a:r>
            <a:r>
              <a:rPr dirty="0" sz="1000" spc="45" i="1">
                <a:latin typeface="Arial"/>
                <a:cs typeface="Arial"/>
              </a:rPr>
              <a:t> </a:t>
            </a:r>
            <a:r>
              <a:rPr dirty="0" sz="1000" spc="-5" i="1">
                <a:latin typeface="メイリオ"/>
                <a:cs typeface="メイリオ"/>
              </a:rPr>
              <a:t>⇒</a:t>
            </a:r>
            <a:r>
              <a:rPr dirty="0" sz="1000" spc="-60" i="1">
                <a:latin typeface="メイリオ"/>
                <a:cs typeface="メイリオ"/>
              </a:rPr>
              <a:t> </a:t>
            </a:r>
            <a:r>
              <a:rPr dirty="0" sz="1000" spc="-5">
                <a:latin typeface="Arial"/>
                <a:cs typeface="Arial"/>
              </a:rPr>
              <a:t>drop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file</a:t>
            </a:r>
            <a:endParaRPr sz="1000">
              <a:latin typeface="Arial"/>
              <a:cs typeface="Arial"/>
            </a:endParaRPr>
          </a:p>
          <a:p>
            <a:pPr marL="205740" indent="-168910">
              <a:lnSpc>
                <a:spcPts val="1200"/>
              </a:lnSpc>
              <a:buClr>
                <a:srgbClr val="3333B2"/>
              </a:buClr>
              <a:buChar char="►"/>
              <a:tabLst>
                <a:tab pos="206375" algn="l"/>
              </a:tabLst>
            </a:pPr>
            <a:r>
              <a:rPr dirty="0" sz="1000" spc="-5">
                <a:latin typeface="Arial"/>
                <a:cs typeface="Arial"/>
              </a:rPr>
              <a:t>Number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accesses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exceeds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threshold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R</a:t>
            </a:r>
            <a:r>
              <a:rPr dirty="0" sz="1000" spc="55" i="1">
                <a:latin typeface="Arial"/>
                <a:cs typeface="Arial"/>
              </a:rPr>
              <a:t> </a:t>
            </a:r>
            <a:r>
              <a:rPr dirty="0" sz="1000" spc="-5" i="1">
                <a:latin typeface="メイリオ"/>
                <a:cs typeface="メイリオ"/>
              </a:rPr>
              <a:t>⇒</a:t>
            </a:r>
            <a:r>
              <a:rPr dirty="0" sz="1000" spc="-60" i="1">
                <a:latin typeface="メイリオ"/>
                <a:cs typeface="メイリオ"/>
              </a:rPr>
              <a:t> </a:t>
            </a:r>
            <a:r>
              <a:rPr dirty="0" sz="1000" spc="-5">
                <a:latin typeface="Arial"/>
                <a:cs typeface="Arial"/>
              </a:rPr>
              <a:t>replicate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file</a:t>
            </a:r>
            <a:endParaRPr sz="10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6713" y="2946113"/>
            <a:ext cx="3439160" cy="49847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570230" indent="-168275">
              <a:lnSpc>
                <a:spcPct val="100000"/>
              </a:lnSpc>
              <a:spcBef>
                <a:spcPts val="95"/>
              </a:spcBef>
              <a:buClr>
                <a:srgbClr val="3333B2"/>
              </a:buClr>
              <a:buChar char="►"/>
              <a:tabLst>
                <a:tab pos="570865" algn="l"/>
              </a:tabLst>
            </a:pPr>
            <a:r>
              <a:rPr dirty="0" sz="1000" spc="-5">
                <a:latin typeface="Arial"/>
                <a:cs typeface="Arial"/>
              </a:rPr>
              <a:t>Number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 access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between </a:t>
            </a:r>
            <a:r>
              <a:rPr dirty="0" sz="1000" spc="-5" i="1">
                <a:latin typeface="Arial"/>
                <a:cs typeface="Arial"/>
              </a:rPr>
              <a:t>D</a:t>
            </a:r>
            <a:r>
              <a:rPr dirty="0" sz="1000" spc="40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and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R</a:t>
            </a:r>
            <a:r>
              <a:rPr dirty="0" sz="1000" spc="50" i="1">
                <a:latin typeface="Arial"/>
                <a:cs typeface="Arial"/>
              </a:rPr>
              <a:t> </a:t>
            </a:r>
            <a:r>
              <a:rPr dirty="0" sz="1000" spc="-5" i="1">
                <a:latin typeface="メイリオ"/>
                <a:cs typeface="メイリオ"/>
              </a:rPr>
              <a:t>⇒</a:t>
            </a:r>
            <a:r>
              <a:rPr dirty="0" sz="1000" spc="-70" i="1">
                <a:latin typeface="メイリオ"/>
                <a:cs typeface="メイリオ"/>
              </a:rPr>
              <a:t> </a:t>
            </a:r>
            <a:r>
              <a:rPr dirty="0" sz="1000" spc="-5">
                <a:latin typeface="Arial"/>
                <a:cs typeface="Arial"/>
              </a:rPr>
              <a:t>migrate file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80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11" action="ppaction://hlinksldjump"/>
              </a:rPr>
              <a:t>Server-initiated</a:t>
            </a:r>
            <a:r>
              <a:rPr dirty="0" sz="600" spc="-10">
                <a:solidFill>
                  <a:srgbClr val="3333B2"/>
                </a:solidFill>
                <a:latin typeface="Arial"/>
                <a:cs typeface="Arial"/>
                <a:hlinkClick r:id="rId11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11" action="ppaction://hlinksldjump"/>
              </a:rPr>
              <a:t>replicas</a:t>
            </a:r>
            <a:endParaRPr sz="6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283748" y="3327684"/>
            <a:ext cx="25781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27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37</a:t>
            </a:r>
            <a:endParaRPr sz="6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713" y="716"/>
            <a:ext cx="173228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Consistency</a:t>
            </a:r>
            <a:r>
              <a:rPr dirty="0" sz="600" spc="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and</a:t>
            </a:r>
            <a:r>
              <a:rPr dirty="0" sz="600" spc="1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replication:</a:t>
            </a:r>
            <a:r>
              <a:rPr dirty="0" sz="600" spc="16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Replica</a:t>
            </a:r>
            <a:r>
              <a:rPr dirty="0" sz="600" spc="1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management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62261" y="716"/>
            <a:ext cx="67945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Content</a:t>
            </a:r>
            <a:r>
              <a:rPr dirty="0" sz="600" spc="-3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distribution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1594485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Content</a:t>
            </a:r>
            <a:r>
              <a:rPr dirty="0" sz="1400" spc="-4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distribution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09194" y="877491"/>
            <a:ext cx="3989704" cy="173863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50800">
              <a:lnSpc>
                <a:spcPct val="100000"/>
              </a:lnSpc>
              <a:spcBef>
                <a:spcPts val="9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Consider only a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client-server combination</a:t>
            </a:r>
            <a:endParaRPr sz="1200">
              <a:latin typeface="Arial"/>
              <a:cs typeface="Arial"/>
            </a:endParaRPr>
          </a:p>
          <a:p>
            <a:pPr marL="327660" marR="90170" indent="-168275">
              <a:lnSpc>
                <a:spcPct val="100000"/>
              </a:lnSpc>
              <a:spcBef>
                <a:spcPts val="775"/>
              </a:spcBef>
              <a:buClr>
                <a:srgbClr val="3333B2"/>
              </a:buClr>
              <a:buChar char="►"/>
              <a:tabLst>
                <a:tab pos="328295" algn="l"/>
              </a:tabLst>
            </a:pPr>
            <a:r>
              <a:rPr dirty="0" sz="1000" spc="-5">
                <a:latin typeface="Arial"/>
                <a:cs typeface="Arial"/>
              </a:rPr>
              <a:t>Propagate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only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notification/invalidation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update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(often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used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for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caches)</a:t>
            </a:r>
            <a:endParaRPr sz="1000">
              <a:latin typeface="Arial"/>
              <a:cs typeface="Arial"/>
            </a:endParaRPr>
          </a:p>
          <a:p>
            <a:pPr marL="327660" marR="126364" indent="-168275">
              <a:lnSpc>
                <a:spcPts val="1200"/>
              </a:lnSpc>
              <a:spcBef>
                <a:spcPts val="35"/>
              </a:spcBef>
              <a:buClr>
                <a:srgbClr val="3333B2"/>
              </a:buClr>
              <a:buChar char="►"/>
              <a:tabLst>
                <a:tab pos="328295" algn="l"/>
              </a:tabLst>
            </a:pPr>
            <a:r>
              <a:rPr dirty="0" sz="1000" spc="-25">
                <a:latin typeface="Arial"/>
                <a:cs typeface="Arial"/>
              </a:rPr>
              <a:t>Transfer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data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from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one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copy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another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(distributed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databases): </a:t>
            </a:r>
            <a:r>
              <a:rPr dirty="0" sz="1000" spc="-260"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FA0000"/>
                </a:solidFill>
                <a:latin typeface="Arial"/>
                <a:cs typeface="Arial"/>
              </a:rPr>
              <a:t>passive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replication</a:t>
            </a:r>
            <a:endParaRPr sz="1000">
              <a:latin typeface="Arial"/>
              <a:cs typeface="Arial"/>
            </a:endParaRPr>
          </a:p>
          <a:p>
            <a:pPr marL="327660" indent="-168275">
              <a:lnSpc>
                <a:spcPts val="1150"/>
              </a:lnSpc>
              <a:buClr>
                <a:srgbClr val="3333B2"/>
              </a:buClr>
              <a:buChar char="►"/>
              <a:tabLst>
                <a:tab pos="328295" algn="l"/>
              </a:tabLst>
            </a:pPr>
            <a:r>
              <a:rPr dirty="0" sz="1000" spc="-10">
                <a:latin typeface="Arial"/>
                <a:cs typeface="Arial"/>
              </a:rPr>
              <a:t>Propagate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the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update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5">
                <a:solidFill>
                  <a:srgbClr val="0000FA"/>
                </a:solidFill>
                <a:latin typeface="Arial"/>
                <a:cs typeface="Arial"/>
              </a:rPr>
              <a:t>operation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to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other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copies: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 spc="-15">
                <a:solidFill>
                  <a:srgbClr val="FA0000"/>
                </a:solidFill>
                <a:latin typeface="Arial"/>
                <a:cs typeface="Arial"/>
              </a:rPr>
              <a:t>active</a:t>
            </a:r>
            <a:r>
              <a:rPr dirty="0" sz="100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FA0000"/>
                </a:solidFill>
                <a:latin typeface="Arial"/>
                <a:cs typeface="Arial"/>
              </a:rPr>
              <a:t>replication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300">
              <a:latin typeface="Arial"/>
              <a:cs typeface="Arial"/>
            </a:endParaRPr>
          </a:p>
          <a:p>
            <a:pPr marL="50800">
              <a:lnSpc>
                <a:spcPts val="1410"/>
              </a:lnSpc>
            </a:pPr>
            <a:r>
              <a:rPr dirty="0" sz="1200" spc="-5">
                <a:solidFill>
                  <a:srgbClr val="FA0000"/>
                </a:solidFill>
                <a:latin typeface="Arial"/>
                <a:cs typeface="Arial"/>
              </a:rPr>
              <a:t>Note</a:t>
            </a:r>
            <a:endParaRPr sz="1200">
              <a:latin typeface="Arial"/>
              <a:cs typeface="Arial"/>
            </a:endParaRPr>
          </a:p>
          <a:p>
            <a:pPr marL="50800" marR="396875">
              <a:lnSpc>
                <a:spcPts val="1200"/>
              </a:lnSpc>
              <a:spcBef>
                <a:spcPts val="15"/>
              </a:spcBef>
            </a:pPr>
            <a:r>
              <a:rPr dirty="0" sz="1000" spc="-5">
                <a:latin typeface="Arial"/>
                <a:cs typeface="Arial"/>
              </a:rPr>
              <a:t>No single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approach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 best,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but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depends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highly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on </a:t>
            </a:r>
            <a:r>
              <a:rPr dirty="0" sz="1000" spc="-10">
                <a:latin typeface="Arial"/>
                <a:cs typeface="Arial"/>
              </a:rPr>
              <a:t>available </a:t>
            </a:r>
            <a:r>
              <a:rPr dirty="0" sz="1000" spc="-2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bandwidth and read-to-write ratio at replicas.</a:t>
            </a:r>
            <a:endParaRPr sz="1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6713" y="3327684"/>
            <a:ext cx="820419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State</a:t>
            </a:r>
            <a:r>
              <a:rPr dirty="0" sz="600" spc="-2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versus</a:t>
            </a:r>
            <a:r>
              <a:rPr dirty="0" sz="600" spc="-20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operations</a:t>
            </a:r>
            <a:endParaRPr sz="6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283748" y="3327684"/>
            <a:ext cx="25781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28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37</a:t>
            </a:r>
            <a:endParaRPr sz="6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66713" y="3331252"/>
            <a:ext cx="909955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Pull</a:t>
            </a:r>
            <a:r>
              <a:rPr dirty="0" sz="600" spc="-1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versus</a:t>
            </a:r>
            <a:r>
              <a:rPr dirty="0" sz="600" spc="-10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push</a:t>
            </a:r>
            <a:r>
              <a:rPr dirty="0" sz="600" spc="-1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protocols</a:t>
            </a:r>
            <a:endParaRPr sz="60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dirty="0" spc="-5"/>
              <a:t>29</a:t>
            </a:r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37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447484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808095" algn="l"/>
              </a:tabLst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Consistency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and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replication:</a:t>
            </a:r>
            <a:r>
              <a:rPr dirty="0" sz="6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2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Replica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management</a:t>
            </a:r>
            <a:r>
              <a:rPr dirty="0" sz="600">
                <a:solidFill>
                  <a:srgbClr val="3333B2"/>
                </a:solidFill>
                <a:latin typeface="Arial"/>
                <a:cs typeface="Arial"/>
              </a:rPr>
              <a:t>	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Content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dist</a:t>
            </a:r>
            <a:r>
              <a:rPr dirty="0" sz="60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r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i</a:t>
            </a:r>
            <a:r>
              <a:rPr dirty="0" sz="600" spc="-2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b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ution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5300" y="188846"/>
            <a:ext cx="3318510" cy="244475"/>
          </a:xfrm>
          <a:prstGeom prst="rect"/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pc="15"/>
              <a:t>Content</a:t>
            </a:r>
            <a:r>
              <a:rPr dirty="0" spc="10"/>
              <a:t> distribution:</a:t>
            </a:r>
            <a:r>
              <a:rPr dirty="0" spc="110"/>
              <a:t> </a:t>
            </a:r>
            <a:r>
              <a:rPr dirty="0" spc="10"/>
              <a:t>client/server </a:t>
            </a:r>
            <a:r>
              <a:rPr dirty="0" spc="15"/>
              <a:t>system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29590" y="441335"/>
            <a:ext cx="3943350" cy="1344930"/>
          </a:xfrm>
          <a:prstGeom prst="rect">
            <a:avLst/>
          </a:prstGeom>
        </p:spPr>
        <p:txBody>
          <a:bodyPr wrap="square" lIns="0" tIns="22860" rIns="0" bIns="0" rtlCol="0" vert="horz">
            <a:spAutoFit/>
          </a:bodyPr>
          <a:lstStyle/>
          <a:p>
            <a:pPr marL="29845" marR="421005" indent="-5080">
              <a:lnSpc>
                <a:spcPts val="1390"/>
              </a:lnSpc>
              <a:spcBef>
                <a:spcPts val="180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A comparison between push-based and pull-based 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protocols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in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the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case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of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multiple-client,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single-server </a:t>
            </a:r>
            <a:r>
              <a:rPr dirty="0" sz="1200" spc="-31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systems</a:t>
            </a:r>
            <a:endParaRPr sz="1200">
              <a:latin typeface="Arial"/>
              <a:cs typeface="Arial"/>
            </a:endParaRPr>
          </a:p>
          <a:p>
            <a:pPr marL="307340" marR="137795" indent="-168275">
              <a:lnSpc>
                <a:spcPct val="100000"/>
              </a:lnSpc>
              <a:spcBef>
                <a:spcPts val="750"/>
              </a:spcBef>
              <a:buClr>
                <a:srgbClr val="3333B2"/>
              </a:buClr>
              <a:buChar char="►"/>
              <a:tabLst>
                <a:tab pos="307975" algn="l"/>
              </a:tabLst>
            </a:pP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Pushing</a:t>
            </a:r>
            <a:r>
              <a:rPr dirty="0" sz="1000" spc="5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updates</a:t>
            </a:r>
            <a:r>
              <a:rPr dirty="0" sz="1000" spc="-5">
                <a:latin typeface="Arial"/>
                <a:cs typeface="Arial"/>
              </a:rPr>
              <a:t>: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server-initiated</a:t>
            </a:r>
            <a:r>
              <a:rPr dirty="0" sz="1000" spc="5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approach</a:t>
            </a:r>
            <a:r>
              <a:rPr dirty="0" sz="1000" spc="-5">
                <a:latin typeface="Arial"/>
                <a:cs typeface="Arial"/>
              </a:rPr>
              <a:t>,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in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which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update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is </a:t>
            </a:r>
            <a:r>
              <a:rPr dirty="0" sz="1000" spc="-2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propagated regardless whether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target </a:t>
            </a:r>
            <a:r>
              <a:rPr dirty="0" sz="1000" spc="-10">
                <a:latin typeface="Arial"/>
                <a:cs typeface="Arial"/>
              </a:rPr>
              <a:t>asked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for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it.</a:t>
            </a:r>
            <a:endParaRPr sz="1000">
              <a:latin typeface="Arial"/>
              <a:cs typeface="Arial"/>
            </a:endParaRPr>
          </a:p>
          <a:p>
            <a:pPr marL="307340" marR="17780" indent="-168275">
              <a:lnSpc>
                <a:spcPct val="100000"/>
              </a:lnSpc>
              <a:spcBef>
                <a:spcPts val="590"/>
              </a:spcBef>
              <a:buClr>
                <a:srgbClr val="3333B2"/>
              </a:buClr>
              <a:buChar char="►"/>
              <a:tabLst>
                <a:tab pos="307975" algn="l"/>
              </a:tabLst>
            </a:pPr>
            <a:r>
              <a:rPr dirty="0" sz="1000" spc="-10">
                <a:solidFill>
                  <a:srgbClr val="FA0000"/>
                </a:solidFill>
                <a:latin typeface="Arial"/>
                <a:cs typeface="Arial"/>
              </a:rPr>
              <a:t>Pulling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FA0000"/>
                </a:solidFill>
                <a:latin typeface="Arial"/>
                <a:cs typeface="Arial"/>
              </a:rPr>
              <a:t>updates</a:t>
            </a:r>
            <a:r>
              <a:rPr dirty="0" sz="1000" spc="-10">
                <a:latin typeface="Arial"/>
                <a:cs typeface="Arial"/>
              </a:rPr>
              <a:t>: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0000FA"/>
                </a:solidFill>
                <a:latin typeface="Arial"/>
                <a:cs typeface="Arial"/>
              </a:rPr>
              <a:t>client-initiated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0000FA"/>
                </a:solidFill>
                <a:latin typeface="Arial"/>
                <a:cs typeface="Arial"/>
              </a:rPr>
              <a:t>approach</a:t>
            </a:r>
            <a:r>
              <a:rPr dirty="0" sz="1000" spc="-10">
                <a:latin typeface="Arial"/>
                <a:cs typeface="Arial"/>
              </a:rPr>
              <a:t>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in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which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client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requests </a:t>
            </a:r>
            <a:r>
              <a:rPr dirty="0" sz="1000" spc="-2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be updated.</a:t>
            </a:r>
            <a:endParaRPr sz="1000">
              <a:latin typeface="Arial"/>
              <a:cs typeface="Arial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592810" y="1900796"/>
          <a:ext cx="3425190" cy="11918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9259"/>
                <a:gridCol w="1917064"/>
                <a:gridCol w="1071245"/>
              </a:tblGrid>
              <a:tr h="171450">
                <a:tc>
                  <a:txBody>
                    <a:bodyPr/>
                    <a:lstStyle/>
                    <a:p>
                      <a:pPr marL="7810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-5">
                          <a:solidFill>
                            <a:srgbClr val="0000FA"/>
                          </a:solidFill>
                          <a:latin typeface="Arial"/>
                          <a:cs typeface="Arial"/>
                        </a:rPr>
                        <a:t>Issue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-5">
                          <a:solidFill>
                            <a:srgbClr val="0000FA"/>
                          </a:solidFill>
                          <a:latin typeface="Arial"/>
                          <a:cs typeface="Arial"/>
                        </a:rPr>
                        <a:t>Push-based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-5">
                          <a:solidFill>
                            <a:srgbClr val="0000FA"/>
                          </a:solidFill>
                          <a:latin typeface="Arial"/>
                          <a:cs typeface="Arial"/>
                        </a:rPr>
                        <a:t>Pull-based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7810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1: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List</a:t>
                      </a:r>
                      <a:r>
                        <a:rPr dirty="0" sz="9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of</a:t>
                      </a:r>
                      <a:r>
                        <a:rPr dirty="0" sz="9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client</a:t>
                      </a:r>
                      <a:r>
                        <a:rPr dirty="0" sz="9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caches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None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7810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2: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Update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(and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possibly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 fetch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update)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-15">
                          <a:latin typeface="Arial"/>
                          <a:cs typeface="Arial"/>
                        </a:rPr>
                        <a:t>Poll</a:t>
                      </a:r>
                      <a:r>
                        <a:rPr dirty="0" sz="9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9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update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7810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3: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Immediate</a:t>
                      </a:r>
                      <a:r>
                        <a:rPr dirty="0" sz="9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(or</a:t>
                      </a:r>
                      <a:r>
                        <a:rPr dirty="0" sz="9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fetch-update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time)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Fetch-update</a:t>
                      </a:r>
                      <a:r>
                        <a:rPr dirty="0" sz="90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time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06095">
                <a:tc gridSpan="3">
                  <a:txBody>
                    <a:bodyPr/>
                    <a:lstStyle/>
                    <a:p>
                      <a:pPr marL="7810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-5" i="1">
                          <a:latin typeface="Arial"/>
                          <a:cs typeface="Arial"/>
                        </a:rPr>
                        <a:t>1:</a:t>
                      </a:r>
                      <a:r>
                        <a:rPr dirty="0" sz="900" spc="40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 i="1">
                          <a:latin typeface="Arial"/>
                          <a:cs typeface="Arial"/>
                        </a:rPr>
                        <a:t>State</a:t>
                      </a:r>
                      <a:r>
                        <a:rPr dirty="0" sz="900" spc="-15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 i="1">
                          <a:latin typeface="Arial"/>
                          <a:cs typeface="Arial"/>
                        </a:rPr>
                        <a:t>at</a:t>
                      </a:r>
                      <a:r>
                        <a:rPr dirty="0" sz="900" spc="-15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 i="1">
                          <a:latin typeface="Arial"/>
                          <a:cs typeface="Arial"/>
                        </a:rPr>
                        <a:t>server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marL="78105" marR="1807845">
                        <a:lnSpc>
                          <a:spcPct val="121800"/>
                        </a:lnSpc>
                      </a:pPr>
                      <a:r>
                        <a:rPr dirty="0" sz="900" spc="-5" i="1">
                          <a:latin typeface="Arial"/>
                          <a:cs typeface="Arial"/>
                        </a:rPr>
                        <a:t>2:</a:t>
                      </a:r>
                      <a:r>
                        <a:rPr dirty="0" sz="900" spc="50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 i="1">
                          <a:latin typeface="Arial"/>
                          <a:cs typeface="Arial"/>
                        </a:rPr>
                        <a:t>Messages</a:t>
                      </a:r>
                      <a:r>
                        <a:rPr dirty="0" sz="900" spc="-10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 i="1">
                          <a:latin typeface="Arial"/>
                          <a:cs typeface="Arial"/>
                        </a:rPr>
                        <a:t>to be</a:t>
                      </a:r>
                      <a:r>
                        <a:rPr dirty="0" sz="900" spc="-10" i="1">
                          <a:latin typeface="Arial"/>
                          <a:cs typeface="Arial"/>
                        </a:rPr>
                        <a:t> exchanged </a:t>
                      </a:r>
                      <a:r>
                        <a:rPr dirty="0" sz="900" spc="-235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 i="1">
                          <a:latin typeface="Arial"/>
                          <a:cs typeface="Arial"/>
                        </a:rPr>
                        <a:t>3:</a:t>
                      </a:r>
                      <a:r>
                        <a:rPr dirty="0" sz="900" spc="50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 i="1">
                          <a:latin typeface="Arial"/>
                          <a:cs typeface="Arial"/>
                        </a:rPr>
                        <a:t>Response</a:t>
                      </a:r>
                      <a:r>
                        <a:rPr dirty="0" sz="900" spc="-10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 i="1">
                          <a:latin typeface="Arial"/>
                          <a:cs typeface="Arial"/>
                        </a:rPr>
                        <a:t>time at</a:t>
                      </a:r>
                      <a:r>
                        <a:rPr dirty="0" sz="900" spc="-10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 i="1">
                          <a:latin typeface="Arial"/>
                          <a:cs typeface="Arial"/>
                        </a:rPr>
                        <a:t>the client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</p:spTree>
  </p:cSld>
  <p:clrMapOvr>
    <a:masterClrMapping/>
  </p:clrMapOvr>
  <p:transition spd="fast">
    <p:fade thruBlk="0"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66713" y="3331252"/>
            <a:ext cx="909955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Pull</a:t>
            </a:r>
            <a:r>
              <a:rPr dirty="0" sz="600" spc="-1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versus</a:t>
            </a:r>
            <a:r>
              <a:rPr dirty="0" sz="600" spc="-10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push</a:t>
            </a:r>
            <a:r>
              <a:rPr dirty="0" sz="600" spc="-1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protocols</a:t>
            </a:r>
            <a:endParaRPr sz="6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283748" y="3331252"/>
            <a:ext cx="25781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30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37</a:t>
            </a:r>
            <a:endParaRPr sz="6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447484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808095" algn="l"/>
              </a:tabLst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Consistency</a:t>
            </a:r>
            <a:r>
              <a:rPr dirty="0" sz="600" spc="1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and</a:t>
            </a:r>
            <a:r>
              <a:rPr dirty="0" sz="600" spc="2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replication:</a:t>
            </a:r>
            <a:r>
              <a:rPr dirty="0" sz="600" spc="18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Replica</a:t>
            </a:r>
            <a:r>
              <a:rPr dirty="0" sz="600" spc="2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management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</a:rPr>
              <a:t>	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Content</a:t>
            </a:r>
            <a:r>
              <a:rPr dirty="0" sz="600" spc="-2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distribution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pc="15"/>
              <a:t>Content</a:t>
            </a:r>
            <a:r>
              <a:rPr dirty="0" spc="-35"/>
              <a:t> </a:t>
            </a:r>
            <a:r>
              <a:rPr dirty="0" spc="10"/>
              <a:t>distribution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41350" y="413446"/>
            <a:ext cx="3937000" cy="10255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8415">
              <a:lnSpc>
                <a:spcPts val="1410"/>
              </a:lnSpc>
              <a:spcBef>
                <a:spcPts val="9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Observation</a:t>
            </a:r>
            <a:endParaRPr sz="1200">
              <a:latin typeface="Arial"/>
              <a:cs typeface="Arial"/>
            </a:endParaRPr>
          </a:p>
          <a:p>
            <a:pPr marL="13970" marR="5080" indent="-1905">
              <a:lnSpc>
                <a:spcPts val="1200"/>
              </a:lnSpc>
              <a:spcBef>
                <a:spcPts val="10"/>
              </a:spcBef>
            </a:pPr>
            <a:r>
              <a:rPr dirty="0" sz="1000" spc="-20">
                <a:latin typeface="Arial"/>
                <a:cs typeface="Arial"/>
              </a:rPr>
              <a:t>We</a:t>
            </a:r>
            <a:r>
              <a:rPr dirty="0" sz="1000" spc="-5">
                <a:latin typeface="Arial"/>
                <a:cs typeface="Arial"/>
              </a:rPr>
              <a:t> can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dynamically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switch</a:t>
            </a:r>
            <a:r>
              <a:rPr dirty="0" sz="1000" spc="-5">
                <a:latin typeface="Arial"/>
                <a:cs typeface="Arial"/>
              </a:rPr>
              <a:t> between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pulling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and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pushing using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leases</a:t>
            </a:r>
            <a:r>
              <a:rPr dirty="0" sz="1000" spc="-5">
                <a:latin typeface="Arial"/>
                <a:cs typeface="Arial"/>
              </a:rPr>
              <a:t>: </a:t>
            </a:r>
            <a:r>
              <a:rPr dirty="0" sz="1000" spc="-2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 contract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which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server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promises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push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updates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client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until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 lease </a:t>
            </a:r>
            <a:r>
              <a:rPr dirty="0" sz="1000" spc="-10">
                <a:latin typeface="Arial"/>
                <a:cs typeface="Arial"/>
              </a:rPr>
              <a:t>expires.</a:t>
            </a:r>
            <a:endParaRPr sz="1000">
              <a:latin typeface="Arial"/>
              <a:cs typeface="Arial"/>
            </a:endParaRPr>
          </a:p>
          <a:p>
            <a:pPr marL="18415" marR="518159">
              <a:lnSpc>
                <a:spcPts val="1390"/>
              </a:lnSpc>
              <a:spcBef>
                <a:spcPts val="110"/>
              </a:spcBef>
            </a:pP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Make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lease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expiration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time dependent on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system’s </a:t>
            </a:r>
            <a:r>
              <a:rPr dirty="0" sz="1200" spc="-32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behavior (adaptive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 leases)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66713" y="3331252"/>
            <a:ext cx="909955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Pull</a:t>
            </a:r>
            <a:r>
              <a:rPr dirty="0" sz="600" spc="-1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versus</a:t>
            </a:r>
            <a:r>
              <a:rPr dirty="0" sz="600" spc="-10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push</a:t>
            </a:r>
            <a:r>
              <a:rPr dirty="0" sz="600" spc="-1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protocols</a:t>
            </a:r>
            <a:endParaRPr sz="6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283748" y="3331252"/>
            <a:ext cx="25781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30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37</a:t>
            </a:r>
            <a:endParaRPr sz="6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447484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808095" algn="l"/>
              </a:tabLst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Consistency</a:t>
            </a:r>
            <a:r>
              <a:rPr dirty="0" sz="600" spc="1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and</a:t>
            </a:r>
            <a:r>
              <a:rPr dirty="0" sz="600" spc="2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replication:</a:t>
            </a:r>
            <a:r>
              <a:rPr dirty="0" sz="600" spc="18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Replica</a:t>
            </a:r>
            <a:r>
              <a:rPr dirty="0" sz="600" spc="2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management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</a:rPr>
              <a:t>	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Content</a:t>
            </a:r>
            <a:r>
              <a:rPr dirty="0" sz="600" spc="-2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distribution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pc="15"/>
              <a:t>Content</a:t>
            </a:r>
            <a:r>
              <a:rPr dirty="0" spc="-35"/>
              <a:t> </a:t>
            </a:r>
            <a:r>
              <a:rPr dirty="0" spc="10"/>
              <a:t>distribution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28650" y="413446"/>
            <a:ext cx="3962400" cy="142811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1115">
              <a:lnSpc>
                <a:spcPts val="1410"/>
              </a:lnSpc>
              <a:spcBef>
                <a:spcPts val="9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Observation</a:t>
            </a:r>
            <a:endParaRPr sz="1200">
              <a:latin typeface="Arial"/>
              <a:cs typeface="Arial"/>
            </a:endParaRPr>
          </a:p>
          <a:p>
            <a:pPr marL="26670" marR="17780" indent="-1905">
              <a:lnSpc>
                <a:spcPts val="1200"/>
              </a:lnSpc>
              <a:spcBef>
                <a:spcPts val="10"/>
              </a:spcBef>
            </a:pPr>
            <a:r>
              <a:rPr dirty="0" sz="1000" spc="-20">
                <a:latin typeface="Arial"/>
                <a:cs typeface="Arial"/>
              </a:rPr>
              <a:t>We</a:t>
            </a:r>
            <a:r>
              <a:rPr dirty="0" sz="1000" spc="-5">
                <a:latin typeface="Arial"/>
                <a:cs typeface="Arial"/>
              </a:rPr>
              <a:t> can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dynamically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switch</a:t>
            </a:r>
            <a:r>
              <a:rPr dirty="0" sz="1000" spc="-5">
                <a:latin typeface="Arial"/>
                <a:cs typeface="Arial"/>
              </a:rPr>
              <a:t> between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pulling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and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pushing using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leases</a:t>
            </a:r>
            <a:r>
              <a:rPr dirty="0" sz="1000" spc="-5">
                <a:latin typeface="Arial"/>
                <a:cs typeface="Arial"/>
              </a:rPr>
              <a:t>: </a:t>
            </a:r>
            <a:r>
              <a:rPr dirty="0" sz="1000" spc="-2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 contract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which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server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promises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push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updates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client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until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 lease </a:t>
            </a:r>
            <a:r>
              <a:rPr dirty="0" sz="1000" spc="-10">
                <a:latin typeface="Arial"/>
                <a:cs typeface="Arial"/>
              </a:rPr>
              <a:t>expires.</a:t>
            </a:r>
            <a:endParaRPr sz="1000">
              <a:latin typeface="Arial"/>
              <a:cs typeface="Arial"/>
            </a:endParaRPr>
          </a:p>
          <a:p>
            <a:pPr marL="31115" marR="530860">
              <a:lnSpc>
                <a:spcPts val="1390"/>
              </a:lnSpc>
              <a:spcBef>
                <a:spcPts val="110"/>
              </a:spcBef>
            </a:pP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Make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lease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expiration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time dependent on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system’s </a:t>
            </a:r>
            <a:r>
              <a:rPr dirty="0" sz="1200" spc="-32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behavior (adaptive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 leases)</a:t>
            </a:r>
            <a:endParaRPr sz="1200">
              <a:latin typeface="Arial"/>
              <a:cs typeface="Arial"/>
            </a:endParaRPr>
          </a:p>
          <a:p>
            <a:pPr marL="303530" marR="20955" indent="-163195">
              <a:lnSpc>
                <a:spcPct val="100000"/>
              </a:lnSpc>
              <a:spcBef>
                <a:spcPts val="740"/>
              </a:spcBef>
              <a:buClr>
                <a:srgbClr val="3333B2"/>
              </a:buClr>
              <a:buChar char="►"/>
              <a:tabLst>
                <a:tab pos="308610" algn="l"/>
              </a:tabLst>
            </a:pP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Age-based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leases</a:t>
            </a:r>
            <a:r>
              <a:rPr dirty="0" sz="1000" spc="-5">
                <a:latin typeface="Arial"/>
                <a:cs typeface="Arial"/>
              </a:rPr>
              <a:t>: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object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that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hasn’t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changed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for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long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time,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will not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change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near future,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provide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long-lasting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lease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66713" y="3331252"/>
            <a:ext cx="909955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Pull</a:t>
            </a:r>
            <a:r>
              <a:rPr dirty="0" sz="600" spc="-1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versus</a:t>
            </a:r>
            <a:r>
              <a:rPr dirty="0" sz="600" spc="-10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push</a:t>
            </a:r>
            <a:r>
              <a:rPr dirty="0" sz="600" spc="-1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protocols</a:t>
            </a:r>
            <a:endParaRPr sz="6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283748" y="3331252"/>
            <a:ext cx="25781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30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37</a:t>
            </a:r>
            <a:endParaRPr sz="6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447484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808095" algn="l"/>
              </a:tabLst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Consistency</a:t>
            </a:r>
            <a:r>
              <a:rPr dirty="0" sz="600" spc="1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and</a:t>
            </a:r>
            <a:r>
              <a:rPr dirty="0" sz="600" spc="2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replication:</a:t>
            </a:r>
            <a:r>
              <a:rPr dirty="0" sz="600" spc="18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Replica</a:t>
            </a:r>
            <a:r>
              <a:rPr dirty="0" sz="600" spc="2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management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</a:rPr>
              <a:t>	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Content</a:t>
            </a:r>
            <a:r>
              <a:rPr dirty="0" sz="600" spc="-2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distribution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pc="15"/>
              <a:t>Content</a:t>
            </a:r>
            <a:r>
              <a:rPr dirty="0" spc="-35"/>
              <a:t> </a:t>
            </a:r>
            <a:r>
              <a:rPr dirty="0" spc="10"/>
              <a:t>distribution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41350" y="413446"/>
            <a:ext cx="3937000" cy="10255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8415">
              <a:lnSpc>
                <a:spcPts val="1410"/>
              </a:lnSpc>
              <a:spcBef>
                <a:spcPts val="9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Observation</a:t>
            </a:r>
            <a:endParaRPr sz="1200">
              <a:latin typeface="Arial"/>
              <a:cs typeface="Arial"/>
            </a:endParaRPr>
          </a:p>
          <a:p>
            <a:pPr marL="13970" marR="5080" indent="-1905">
              <a:lnSpc>
                <a:spcPts val="1200"/>
              </a:lnSpc>
              <a:spcBef>
                <a:spcPts val="10"/>
              </a:spcBef>
            </a:pPr>
            <a:r>
              <a:rPr dirty="0" sz="1000" spc="-20">
                <a:latin typeface="Arial"/>
                <a:cs typeface="Arial"/>
              </a:rPr>
              <a:t>We</a:t>
            </a:r>
            <a:r>
              <a:rPr dirty="0" sz="1000" spc="-5">
                <a:latin typeface="Arial"/>
                <a:cs typeface="Arial"/>
              </a:rPr>
              <a:t> can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dynamically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switch</a:t>
            </a:r>
            <a:r>
              <a:rPr dirty="0" sz="1000" spc="-5">
                <a:latin typeface="Arial"/>
                <a:cs typeface="Arial"/>
              </a:rPr>
              <a:t> between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pulling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and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pushing using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leases</a:t>
            </a:r>
            <a:r>
              <a:rPr dirty="0" sz="1000" spc="-5">
                <a:latin typeface="Arial"/>
                <a:cs typeface="Arial"/>
              </a:rPr>
              <a:t>: </a:t>
            </a:r>
            <a:r>
              <a:rPr dirty="0" sz="1000" spc="-2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 contract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which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server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promises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push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updates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client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until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 lease </a:t>
            </a:r>
            <a:r>
              <a:rPr dirty="0" sz="1000" spc="-10">
                <a:latin typeface="Arial"/>
                <a:cs typeface="Arial"/>
              </a:rPr>
              <a:t>expires.</a:t>
            </a:r>
            <a:endParaRPr sz="1000">
              <a:latin typeface="Arial"/>
              <a:cs typeface="Arial"/>
            </a:endParaRPr>
          </a:p>
          <a:p>
            <a:pPr marL="18415" marR="518159">
              <a:lnSpc>
                <a:spcPts val="1390"/>
              </a:lnSpc>
              <a:spcBef>
                <a:spcPts val="110"/>
              </a:spcBef>
            </a:pP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Make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lease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expiration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time dependent on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system’s </a:t>
            </a:r>
            <a:r>
              <a:rPr dirty="0" sz="1200" spc="-32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behavior (adaptive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 leases)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56704" y="1891771"/>
            <a:ext cx="3735704" cy="48133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80340" marR="5080" indent="-168275">
              <a:lnSpc>
                <a:spcPct val="100000"/>
              </a:lnSpc>
              <a:spcBef>
                <a:spcPts val="95"/>
              </a:spcBef>
              <a:buClr>
                <a:srgbClr val="3333B2"/>
              </a:buClr>
              <a:buChar char="►"/>
              <a:tabLst>
                <a:tab pos="180975" algn="l"/>
              </a:tabLst>
            </a:pP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Renewal-frequency based leases</a:t>
            </a:r>
            <a:r>
              <a:rPr dirty="0" sz="1000" spc="-5">
                <a:latin typeface="Arial"/>
                <a:cs typeface="Arial"/>
              </a:rPr>
              <a:t>: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 more often 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client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requests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specific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object,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longer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expiration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time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for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that </a:t>
            </a:r>
            <a:r>
              <a:rPr dirty="0" sz="1000" spc="-2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client</a:t>
            </a:r>
            <a:r>
              <a:rPr dirty="0" sz="1000" spc="-10">
                <a:latin typeface="Arial"/>
                <a:cs typeface="Arial"/>
              </a:rPr>
              <a:t> (for</a:t>
            </a:r>
            <a:r>
              <a:rPr dirty="0" sz="1000" spc="-5">
                <a:latin typeface="Arial"/>
                <a:cs typeface="Arial"/>
              </a:rPr>
              <a:t> that object) will be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4300563" y="3331252"/>
            <a:ext cx="24130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fld id="{81D60167-4931-47E6-BA6A-407CBD079E47}" type="slidenum"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2</a:t>
            </a:fld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37</a:t>
            </a:r>
            <a:endParaRPr sz="6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210883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Consistency</a:t>
            </a:r>
            <a:r>
              <a:rPr dirty="0" sz="600" spc="1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and</a:t>
            </a:r>
            <a:r>
              <a:rPr dirty="0" sz="600" spc="1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replication:</a:t>
            </a:r>
            <a:r>
              <a:rPr dirty="0" sz="600" spc="18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Data-centric</a:t>
            </a:r>
            <a:r>
              <a:rPr dirty="0" sz="600" spc="1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consistency</a:t>
            </a:r>
            <a:r>
              <a:rPr dirty="0" sz="600" spc="1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models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714985" y="716"/>
            <a:ext cx="826769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Continuous</a:t>
            </a:r>
            <a:r>
              <a:rPr dirty="0" sz="600" spc="-2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consistency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1988185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Continuous</a:t>
            </a:r>
            <a:r>
              <a:rPr dirty="0" sz="1400" spc="-6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Consistency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76669" y="948128"/>
            <a:ext cx="4010025" cy="158623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76200">
              <a:lnSpc>
                <a:spcPct val="100000"/>
              </a:lnSpc>
              <a:spcBef>
                <a:spcPts val="95"/>
              </a:spcBef>
            </a:pPr>
            <a:r>
              <a:rPr dirty="0" sz="1200" spc="-25">
                <a:solidFill>
                  <a:srgbClr val="3333B2"/>
                </a:solidFill>
                <a:latin typeface="Arial"/>
                <a:cs typeface="Arial"/>
              </a:rPr>
              <a:t>We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 can actually talk about a </a:t>
            </a:r>
            <a:r>
              <a:rPr dirty="0" sz="1200" spc="-5">
                <a:solidFill>
                  <a:srgbClr val="0000FA"/>
                </a:solidFill>
                <a:latin typeface="Arial"/>
                <a:cs typeface="Arial"/>
              </a:rPr>
              <a:t>degree of consistency</a:t>
            </a:r>
            <a:endParaRPr sz="1200">
              <a:latin typeface="Arial"/>
              <a:cs typeface="Arial"/>
            </a:endParaRPr>
          </a:p>
          <a:p>
            <a:pPr marL="360045" indent="-168275">
              <a:lnSpc>
                <a:spcPts val="1200"/>
              </a:lnSpc>
              <a:spcBef>
                <a:spcPts val="790"/>
              </a:spcBef>
              <a:buClr>
                <a:srgbClr val="3333B2"/>
              </a:buClr>
              <a:buChar char="►"/>
              <a:tabLst>
                <a:tab pos="360680" algn="l"/>
              </a:tabLst>
            </a:pPr>
            <a:r>
              <a:rPr dirty="0" sz="1000" spc="-5">
                <a:latin typeface="Arial"/>
                <a:cs typeface="Arial"/>
              </a:rPr>
              <a:t>replicas </a:t>
            </a:r>
            <a:r>
              <a:rPr dirty="0" sz="1000" spc="-15">
                <a:latin typeface="Arial"/>
                <a:cs typeface="Arial"/>
              </a:rPr>
              <a:t>may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differ</a:t>
            </a:r>
            <a:r>
              <a:rPr dirty="0" sz="1000" spc="-5">
                <a:latin typeface="Arial"/>
                <a:cs typeface="Arial"/>
              </a:rPr>
              <a:t> in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their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numerical </a:t>
            </a:r>
            <a:r>
              <a:rPr dirty="0" sz="1000" spc="-10">
                <a:solidFill>
                  <a:srgbClr val="0000FA"/>
                </a:solidFill>
                <a:latin typeface="Arial"/>
                <a:cs typeface="Arial"/>
              </a:rPr>
              <a:t>value</a:t>
            </a:r>
            <a:endParaRPr sz="1000">
              <a:latin typeface="Arial"/>
              <a:cs typeface="Arial"/>
            </a:endParaRPr>
          </a:p>
          <a:p>
            <a:pPr marL="360045" indent="-168275">
              <a:lnSpc>
                <a:spcPts val="1195"/>
              </a:lnSpc>
              <a:buClr>
                <a:srgbClr val="3333B2"/>
              </a:buClr>
              <a:buChar char="►"/>
              <a:tabLst>
                <a:tab pos="360680" algn="l"/>
              </a:tabLst>
            </a:pPr>
            <a:r>
              <a:rPr dirty="0" sz="1000" spc="-5">
                <a:latin typeface="Arial"/>
                <a:cs typeface="Arial"/>
              </a:rPr>
              <a:t>replicas </a:t>
            </a:r>
            <a:r>
              <a:rPr dirty="0" sz="1000" spc="-15">
                <a:latin typeface="Arial"/>
                <a:cs typeface="Arial"/>
              </a:rPr>
              <a:t>may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differ</a:t>
            </a:r>
            <a:r>
              <a:rPr dirty="0" sz="1000" spc="-5">
                <a:latin typeface="Arial"/>
                <a:cs typeface="Arial"/>
              </a:rPr>
              <a:t> in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their relative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staleness</a:t>
            </a:r>
            <a:endParaRPr sz="1000">
              <a:latin typeface="Arial"/>
              <a:cs typeface="Arial"/>
            </a:endParaRPr>
          </a:p>
          <a:p>
            <a:pPr marL="360045" marR="140970" indent="-168275">
              <a:lnSpc>
                <a:spcPts val="1200"/>
              </a:lnSpc>
              <a:spcBef>
                <a:spcPts val="35"/>
              </a:spcBef>
              <a:buClr>
                <a:srgbClr val="3333B2"/>
              </a:buClr>
              <a:buChar char="►"/>
              <a:tabLst>
                <a:tab pos="360680" algn="l"/>
              </a:tabLst>
            </a:pPr>
            <a:r>
              <a:rPr dirty="0" sz="1000" spc="-5">
                <a:latin typeface="Arial"/>
                <a:cs typeface="Arial"/>
              </a:rPr>
              <a:t>there </a:t>
            </a:r>
            <a:r>
              <a:rPr dirty="0" sz="1000" spc="-15">
                <a:latin typeface="Arial"/>
                <a:cs typeface="Arial"/>
              </a:rPr>
              <a:t>may</a:t>
            </a:r>
            <a:r>
              <a:rPr dirty="0" sz="1000" spc="-5">
                <a:latin typeface="Arial"/>
                <a:cs typeface="Arial"/>
              </a:rPr>
              <a:t> be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differences with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respect to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(number and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order) of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performed</a:t>
            </a:r>
            <a:r>
              <a:rPr dirty="0" sz="1000" spc="-1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update operations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250">
              <a:latin typeface="Arial"/>
              <a:cs typeface="Arial"/>
            </a:endParaRPr>
          </a:p>
          <a:p>
            <a:pPr marL="83185">
              <a:lnSpc>
                <a:spcPts val="1410"/>
              </a:lnSpc>
            </a:pPr>
            <a:r>
              <a:rPr dirty="0" sz="1200" spc="-5">
                <a:solidFill>
                  <a:srgbClr val="FA0000"/>
                </a:solidFill>
                <a:latin typeface="Arial"/>
                <a:cs typeface="Arial"/>
              </a:rPr>
              <a:t>Conit</a:t>
            </a:r>
            <a:endParaRPr sz="1200">
              <a:latin typeface="Arial"/>
              <a:cs typeface="Arial"/>
            </a:endParaRPr>
          </a:p>
          <a:p>
            <a:pPr marL="83185" marR="30480">
              <a:lnSpc>
                <a:spcPts val="1200"/>
              </a:lnSpc>
              <a:spcBef>
                <a:spcPts val="15"/>
              </a:spcBef>
            </a:pPr>
            <a:r>
              <a:rPr dirty="0" sz="1000" spc="-15">
                <a:latin typeface="Arial"/>
                <a:cs typeface="Arial"/>
              </a:rPr>
              <a:t>Consistency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unit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 i="1">
                <a:latin typeface="メイリオ"/>
                <a:cs typeface="メイリオ"/>
              </a:rPr>
              <a:t>⇒</a:t>
            </a:r>
            <a:r>
              <a:rPr dirty="0" sz="1000" spc="-60" i="1">
                <a:latin typeface="メイリオ"/>
                <a:cs typeface="メイリオ"/>
              </a:rPr>
              <a:t> </a:t>
            </a:r>
            <a:r>
              <a:rPr dirty="0" sz="1000" spc="-10">
                <a:latin typeface="Arial"/>
                <a:cs typeface="Arial"/>
              </a:rPr>
              <a:t>specifies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solidFill>
                  <a:srgbClr val="0000FA"/>
                </a:solidFill>
                <a:latin typeface="Arial"/>
                <a:cs typeface="Arial"/>
              </a:rPr>
              <a:t>data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0000FA"/>
                </a:solidFill>
                <a:latin typeface="Arial"/>
                <a:cs typeface="Arial"/>
              </a:rPr>
              <a:t>unit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over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which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consistency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is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to </a:t>
            </a:r>
            <a:r>
              <a:rPr dirty="0" sz="1000" spc="-2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be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measured.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66713" y="3331252"/>
            <a:ext cx="909955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Pull</a:t>
            </a:r>
            <a:r>
              <a:rPr dirty="0" sz="600" spc="-1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versus</a:t>
            </a:r>
            <a:r>
              <a:rPr dirty="0" sz="600" spc="-10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push</a:t>
            </a:r>
            <a:r>
              <a:rPr dirty="0" sz="600" spc="-1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protocols</a:t>
            </a:r>
            <a:endParaRPr sz="6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283748" y="3331252"/>
            <a:ext cx="25781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30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37</a:t>
            </a:r>
            <a:endParaRPr sz="6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447484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808095" algn="l"/>
              </a:tabLst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Consistency</a:t>
            </a:r>
            <a:r>
              <a:rPr dirty="0" sz="600" spc="1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and</a:t>
            </a:r>
            <a:r>
              <a:rPr dirty="0" sz="600" spc="2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replication:</a:t>
            </a:r>
            <a:r>
              <a:rPr dirty="0" sz="600" spc="18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Replica</a:t>
            </a:r>
            <a:r>
              <a:rPr dirty="0" sz="600" spc="2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management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</a:rPr>
              <a:t>	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Content</a:t>
            </a:r>
            <a:r>
              <a:rPr dirty="0" sz="600" spc="-2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distribution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pc="15"/>
              <a:t>Content</a:t>
            </a:r>
            <a:r>
              <a:rPr dirty="0" spc="-35"/>
              <a:t> </a:t>
            </a:r>
            <a:r>
              <a:rPr dirty="0" spc="10"/>
              <a:t>distribution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41350" y="413446"/>
            <a:ext cx="3937000" cy="10255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8415">
              <a:lnSpc>
                <a:spcPts val="1410"/>
              </a:lnSpc>
              <a:spcBef>
                <a:spcPts val="9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Observation</a:t>
            </a:r>
            <a:endParaRPr sz="1200">
              <a:latin typeface="Arial"/>
              <a:cs typeface="Arial"/>
            </a:endParaRPr>
          </a:p>
          <a:p>
            <a:pPr marL="13970" marR="5080" indent="-1905">
              <a:lnSpc>
                <a:spcPts val="1200"/>
              </a:lnSpc>
              <a:spcBef>
                <a:spcPts val="10"/>
              </a:spcBef>
            </a:pPr>
            <a:r>
              <a:rPr dirty="0" sz="1000" spc="-20">
                <a:latin typeface="Arial"/>
                <a:cs typeface="Arial"/>
              </a:rPr>
              <a:t>We</a:t>
            </a:r>
            <a:r>
              <a:rPr dirty="0" sz="1000" spc="-5">
                <a:latin typeface="Arial"/>
                <a:cs typeface="Arial"/>
              </a:rPr>
              <a:t> can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dynamically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switch</a:t>
            </a:r>
            <a:r>
              <a:rPr dirty="0" sz="1000" spc="-5">
                <a:latin typeface="Arial"/>
                <a:cs typeface="Arial"/>
              </a:rPr>
              <a:t> between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pulling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and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pushing using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leases</a:t>
            </a:r>
            <a:r>
              <a:rPr dirty="0" sz="1000" spc="-5">
                <a:latin typeface="Arial"/>
                <a:cs typeface="Arial"/>
              </a:rPr>
              <a:t>: </a:t>
            </a:r>
            <a:r>
              <a:rPr dirty="0" sz="1000" spc="-2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 contract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which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server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promises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push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updates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client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until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 lease </a:t>
            </a:r>
            <a:r>
              <a:rPr dirty="0" sz="1000" spc="-10">
                <a:latin typeface="Arial"/>
                <a:cs typeface="Arial"/>
              </a:rPr>
              <a:t>expires.</a:t>
            </a:r>
            <a:endParaRPr sz="1000">
              <a:latin typeface="Arial"/>
              <a:cs typeface="Arial"/>
            </a:endParaRPr>
          </a:p>
          <a:p>
            <a:pPr marL="18415" marR="518159">
              <a:lnSpc>
                <a:spcPts val="1390"/>
              </a:lnSpc>
              <a:spcBef>
                <a:spcPts val="110"/>
              </a:spcBef>
            </a:pP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Make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lease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expiration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time dependent on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system’s </a:t>
            </a:r>
            <a:r>
              <a:rPr dirty="0" sz="1200" spc="-32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behavior (adaptive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 leases)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56704" y="2423177"/>
            <a:ext cx="3803650" cy="32956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80340" marR="5080" indent="-168275">
              <a:lnSpc>
                <a:spcPct val="100000"/>
              </a:lnSpc>
              <a:spcBef>
                <a:spcPts val="95"/>
              </a:spcBef>
              <a:buClr>
                <a:srgbClr val="3333B2"/>
              </a:buClr>
              <a:buChar char="►"/>
              <a:tabLst>
                <a:tab pos="180975" algn="l"/>
              </a:tabLst>
            </a:pP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State-based</a:t>
            </a:r>
            <a:r>
              <a:rPr dirty="0" sz="1000" spc="-1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leases</a:t>
            </a:r>
            <a:r>
              <a:rPr dirty="0" sz="1000" spc="-5">
                <a:latin typeface="Arial"/>
                <a:cs typeface="Arial"/>
              </a:rPr>
              <a:t>: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The </a:t>
            </a:r>
            <a:r>
              <a:rPr dirty="0" sz="1000" spc="-5">
                <a:latin typeface="Arial"/>
                <a:cs typeface="Arial"/>
              </a:rPr>
              <a:t>more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loaded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server</a:t>
            </a:r>
            <a:r>
              <a:rPr dirty="0" sz="1000" spc="-10">
                <a:latin typeface="Arial"/>
                <a:cs typeface="Arial"/>
              </a:rPr>
              <a:t> is,</a:t>
            </a:r>
            <a:r>
              <a:rPr dirty="0" sz="1000" spc="-5">
                <a:latin typeface="Arial"/>
                <a:cs typeface="Arial"/>
              </a:rPr>
              <a:t> the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shorter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expiration </a:t>
            </a:r>
            <a:r>
              <a:rPr dirty="0" sz="1000" spc="-5">
                <a:latin typeface="Arial"/>
                <a:cs typeface="Arial"/>
              </a:rPr>
              <a:t>times become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66713" y="3331252"/>
            <a:ext cx="909955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Pull</a:t>
            </a:r>
            <a:r>
              <a:rPr dirty="0" sz="600" spc="-1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versus</a:t>
            </a:r>
            <a:r>
              <a:rPr dirty="0" sz="600" spc="-10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push</a:t>
            </a:r>
            <a:r>
              <a:rPr dirty="0" sz="600" spc="-1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protocols</a:t>
            </a:r>
            <a:endParaRPr sz="6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283748" y="3331252"/>
            <a:ext cx="25781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30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37</a:t>
            </a:r>
            <a:endParaRPr sz="6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447484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808095" algn="l"/>
              </a:tabLst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Consistency</a:t>
            </a:r>
            <a:r>
              <a:rPr dirty="0" sz="600" spc="1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and</a:t>
            </a:r>
            <a:r>
              <a:rPr dirty="0" sz="600" spc="2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replication:</a:t>
            </a:r>
            <a:r>
              <a:rPr dirty="0" sz="600" spc="18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Replica</a:t>
            </a:r>
            <a:r>
              <a:rPr dirty="0" sz="600" spc="2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management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</a:rPr>
              <a:t>	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Content</a:t>
            </a:r>
            <a:r>
              <a:rPr dirty="0" sz="600" spc="-2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distribution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pc="15"/>
              <a:t>Content</a:t>
            </a:r>
            <a:r>
              <a:rPr dirty="0" spc="-35"/>
              <a:t> </a:t>
            </a:r>
            <a:r>
              <a:rPr dirty="0" spc="10"/>
              <a:t>distribution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28650" y="413446"/>
            <a:ext cx="3962400" cy="278320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1115">
              <a:lnSpc>
                <a:spcPts val="1410"/>
              </a:lnSpc>
              <a:spcBef>
                <a:spcPts val="9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Observation</a:t>
            </a:r>
            <a:endParaRPr sz="1200">
              <a:latin typeface="Arial"/>
              <a:cs typeface="Arial"/>
            </a:endParaRPr>
          </a:p>
          <a:p>
            <a:pPr marL="26670" marR="17780" indent="-1905">
              <a:lnSpc>
                <a:spcPts val="1200"/>
              </a:lnSpc>
              <a:spcBef>
                <a:spcPts val="10"/>
              </a:spcBef>
            </a:pPr>
            <a:r>
              <a:rPr dirty="0" sz="1000" spc="-20">
                <a:latin typeface="Arial"/>
                <a:cs typeface="Arial"/>
              </a:rPr>
              <a:t>We</a:t>
            </a:r>
            <a:r>
              <a:rPr dirty="0" sz="1000" spc="-5">
                <a:latin typeface="Arial"/>
                <a:cs typeface="Arial"/>
              </a:rPr>
              <a:t> can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dynamically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switch</a:t>
            </a:r>
            <a:r>
              <a:rPr dirty="0" sz="1000" spc="-5">
                <a:latin typeface="Arial"/>
                <a:cs typeface="Arial"/>
              </a:rPr>
              <a:t> between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pulling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and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pushing using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leases</a:t>
            </a:r>
            <a:r>
              <a:rPr dirty="0" sz="1000" spc="-5">
                <a:latin typeface="Arial"/>
                <a:cs typeface="Arial"/>
              </a:rPr>
              <a:t>: </a:t>
            </a:r>
            <a:r>
              <a:rPr dirty="0" sz="1000" spc="-2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 contract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which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server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promises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push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updates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client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until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 lease </a:t>
            </a:r>
            <a:r>
              <a:rPr dirty="0" sz="1000" spc="-10">
                <a:latin typeface="Arial"/>
                <a:cs typeface="Arial"/>
              </a:rPr>
              <a:t>expires.</a:t>
            </a:r>
            <a:endParaRPr sz="1000">
              <a:latin typeface="Arial"/>
              <a:cs typeface="Arial"/>
            </a:endParaRPr>
          </a:p>
          <a:p>
            <a:pPr marL="31115" marR="530860">
              <a:lnSpc>
                <a:spcPts val="1390"/>
              </a:lnSpc>
              <a:spcBef>
                <a:spcPts val="110"/>
              </a:spcBef>
            </a:pP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Make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lease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expiration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time dependent on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system’s </a:t>
            </a:r>
            <a:r>
              <a:rPr dirty="0" sz="1200" spc="-32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behavior (adaptive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 leases)</a:t>
            </a:r>
            <a:endParaRPr sz="1200">
              <a:latin typeface="Arial"/>
              <a:cs typeface="Arial"/>
            </a:endParaRPr>
          </a:p>
          <a:p>
            <a:pPr marL="303530" marR="20955" indent="-163195">
              <a:lnSpc>
                <a:spcPct val="100000"/>
              </a:lnSpc>
              <a:spcBef>
                <a:spcPts val="740"/>
              </a:spcBef>
              <a:buClr>
                <a:srgbClr val="3333B2"/>
              </a:buClr>
              <a:buChar char="►"/>
              <a:tabLst>
                <a:tab pos="308610" algn="l"/>
              </a:tabLst>
            </a:pP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Age-based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leases</a:t>
            </a:r>
            <a:r>
              <a:rPr dirty="0" sz="1000" spc="-5">
                <a:latin typeface="Arial"/>
                <a:cs typeface="Arial"/>
              </a:rPr>
              <a:t>: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object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that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hasn’t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changed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for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long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time,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will not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change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near future,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provide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long-lasting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lease</a:t>
            </a:r>
            <a:endParaRPr sz="1000">
              <a:latin typeface="Arial"/>
              <a:cs typeface="Arial"/>
            </a:endParaRPr>
          </a:p>
          <a:p>
            <a:pPr marL="307975" marR="103505" indent="-168275">
              <a:lnSpc>
                <a:spcPct val="100000"/>
              </a:lnSpc>
              <a:spcBef>
                <a:spcPts val="590"/>
              </a:spcBef>
              <a:buClr>
                <a:srgbClr val="3333B2"/>
              </a:buClr>
              <a:buChar char="►"/>
              <a:tabLst>
                <a:tab pos="308610" algn="l"/>
              </a:tabLst>
            </a:pP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Renewal-frequency based leases</a:t>
            </a:r>
            <a:r>
              <a:rPr dirty="0" sz="1000" spc="-5">
                <a:latin typeface="Arial"/>
                <a:cs typeface="Arial"/>
              </a:rPr>
              <a:t>: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 more often 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client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requests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specific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object,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longer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expiration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time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for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that </a:t>
            </a:r>
            <a:r>
              <a:rPr dirty="0" sz="1000" spc="-2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client</a:t>
            </a:r>
            <a:r>
              <a:rPr dirty="0" sz="1000" spc="-10">
                <a:latin typeface="Arial"/>
                <a:cs typeface="Arial"/>
              </a:rPr>
              <a:t> (for</a:t>
            </a:r>
            <a:r>
              <a:rPr dirty="0" sz="1000" spc="-5">
                <a:latin typeface="Arial"/>
                <a:cs typeface="Arial"/>
              </a:rPr>
              <a:t> that object) will be</a:t>
            </a:r>
            <a:endParaRPr sz="1000">
              <a:latin typeface="Arial"/>
              <a:cs typeface="Arial"/>
            </a:endParaRPr>
          </a:p>
          <a:p>
            <a:pPr marL="307975" marR="35560" indent="-168275">
              <a:lnSpc>
                <a:spcPct val="100000"/>
              </a:lnSpc>
              <a:spcBef>
                <a:spcPts val="580"/>
              </a:spcBef>
              <a:buClr>
                <a:srgbClr val="3333B2"/>
              </a:buClr>
              <a:buChar char="►"/>
              <a:tabLst>
                <a:tab pos="308610" algn="l"/>
              </a:tabLst>
            </a:pP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State-based</a:t>
            </a:r>
            <a:r>
              <a:rPr dirty="0" sz="1000" spc="-1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leases</a:t>
            </a:r>
            <a:r>
              <a:rPr dirty="0" sz="1000" spc="-5">
                <a:latin typeface="Arial"/>
                <a:cs typeface="Arial"/>
              </a:rPr>
              <a:t>: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The </a:t>
            </a:r>
            <a:r>
              <a:rPr dirty="0" sz="1000" spc="-5">
                <a:latin typeface="Arial"/>
                <a:cs typeface="Arial"/>
              </a:rPr>
              <a:t>more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loaded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server </a:t>
            </a:r>
            <a:r>
              <a:rPr dirty="0" sz="1000" spc="-10">
                <a:latin typeface="Arial"/>
                <a:cs typeface="Arial"/>
              </a:rPr>
              <a:t>is,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shorter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expiration </a:t>
            </a:r>
            <a:r>
              <a:rPr dirty="0" sz="1000" spc="-5">
                <a:latin typeface="Arial"/>
                <a:cs typeface="Arial"/>
              </a:rPr>
              <a:t>times become</a:t>
            </a:r>
            <a:endParaRPr sz="1000">
              <a:latin typeface="Arial"/>
              <a:cs typeface="Arial"/>
            </a:endParaRPr>
          </a:p>
          <a:p>
            <a:pPr marL="31115">
              <a:lnSpc>
                <a:spcPts val="1420"/>
              </a:lnSpc>
              <a:spcBef>
                <a:spcPts val="900"/>
              </a:spcBef>
            </a:pPr>
            <a:r>
              <a:rPr dirty="0" sz="1200" spc="-5">
                <a:solidFill>
                  <a:srgbClr val="FA0000"/>
                </a:solidFill>
                <a:latin typeface="Arial"/>
                <a:cs typeface="Arial"/>
              </a:rPr>
              <a:t>Question</a:t>
            </a:r>
            <a:endParaRPr sz="1200">
              <a:latin typeface="Arial"/>
              <a:cs typeface="Arial"/>
            </a:endParaRPr>
          </a:p>
          <a:p>
            <a:pPr marL="25400">
              <a:lnSpc>
                <a:spcPts val="1180"/>
              </a:lnSpc>
            </a:pPr>
            <a:r>
              <a:rPr dirty="0" sz="1000" spc="-15">
                <a:latin typeface="Arial"/>
                <a:cs typeface="Arial"/>
              </a:rPr>
              <a:t>Why </a:t>
            </a:r>
            <a:r>
              <a:rPr dirty="0" sz="1000" spc="-5">
                <a:latin typeface="Arial"/>
                <a:cs typeface="Arial"/>
              </a:rPr>
              <a:t>are</a:t>
            </a:r>
            <a:r>
              <a:rPr dirty="0" sz="1000" spc="-10">
                <a:latin typeface="Arial"/>
                <a:cs typeface="Arial"/>
              </a:rPr>
              <a:t> we </a:t>
            </a:r>
            <a:r>
              <a:rPr dirty="0" sz="1000" spc="-5">
                <a:latin typeface="Arial"/>
                <a:cs typeface="Arial"/>
              </a:rPr>
              <a:t>doing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all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this?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66713" y="3331252"/>
            <a:ext cx="101981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Bounding</a:t>
            </a:r>
            <a:r>
              <a:rPr dirty="0" sz="600" spc="-1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numerical</a:t>
            </a:r>
            <a:r>
              <a:rPr dirty="0" sz="600" spc="-1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deviation</a:t>
            </a:r>
            <a:endParaRPr sz="6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dirty="0" spc="-5"/>
              <a:t>31</a:t>
            </a:r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37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175704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Consistency</a:t>
            </a:r>
            <a:r>
              <a:rPr dirty="0" sz="600" spc="1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and</a:t>
            </a:r>
            <a:r>
              <a:rPr dirty="0" sz="600" spc="1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replication:</a:t>
            </a:r>
            <a:r>
              <a:rPr dirty="0" sz="600" spc="17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Consistency</a:t>
            </a:r>
            <a:r>
              <a:rPr dirty="0" sz="600" spc="1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protocols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714985" y="716"/>
            <a:ext cx="826769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Continuous</a:t>
            </a:r>
            <a:r>
              <a:rPr dirty="0" sz="600" spc="-2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consistency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2600" y="188846"/>
            <a:ext cx="3955415" cy="253873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35"/>
              </a:spcBef>
            </a:pP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Continuous</a:t>
            </a:r>
            <a:r>
              <a:rPr dirty="0" sz="14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consistency:</a:t>
            </a:r>
            <a:r>
              <a:rPr dirty="0" sz="1400" spc="8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Numerical</a:t>
            </a:r>
            <a:r>
              <a:rPr dirty="0" sz="14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errors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900">
              <a:latin typeface="Arial"/>
              <a:cs typeface="Arial"/>
            </a:endParaRPr>
          </a:p>
          <a:p>
            <a:pPr marL="276860">
              <a:lnSpc>
                <a:spcPct val="100000"/>
              </a:lnSpc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Principal</a:t>
            </a:r>
            <a:r>
              <a:rPr dirty="0" sz="1200" spc="-3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operation</a:t>
            </a:r>
            <a:endParaRPr sz="1200">
              <a:latin typeface="Arial"/>
              <a:cs typeface="Arial"/>
            </a:endParaRPr>
          </a:p>
          <a:p>
            <a:pPr marL="554355" indent="-168275">
              <a:lnSpc>
                <a:spcPct val="100000"/>
              </a:lnSpc>
              <a:spcBef>
                <a:spcPts val="770"/>
              </a:spcBef>
              <a:buClr>
                <a:srgbClr val="3333B2"/>
              </a:buClr>
              <a:buChar char="►"/>
              <a:tabLst>
                <a:tab pos="554990" algn="l"/>
              </a:tabLst>
            </a:pPr>
            <a:r>
              <a:rPr dirty="0" sz="1000" spc="-5">
                <a:latin typeface="Arial"/>
                <a:cs typeface="Arial"/>
              </a:rPr>
              <a:t>Every server </a:t>
            </a:r>
            <a:r>
              <a:rPr dirty="0" sz="1000" i="1">
                <a:latin typeface="Arial"/>
                <a:cs typeface="Arial"/>
              </a:rPr>
              <a:t>S</a:t>
            </a:r>
            <a:r>
              <a:rPr dirty="0" baseline="-15873" sz="1050" i="1">
                <a:latin typeface="Arial"/>
                <a:cs typeface="Arial"/>
              </a:rPr>
              <a:t>i</a:t>
            </a:r>
            <a:r>
              <a:rPr dirty="0" baseline="-15873" sz="1050" spc="7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has a log, denoted as </a:t>
            </a:r>
            <a:r>
              <a:rPr dirty="0" sz="1000" i="1">
                <a:solidFill>
                  <a:srgbClr val="FA0000"/>
                </a:solidFill>
                <a:latin typeface="Arial"/>
                <a:cs typeface="Arial"/>
              </a:rPr>
              <a:t>L</a:t>
            </a:r>
            <a:r>
              <a:rPr dirty="0" baseline="-15873" sz="1050" i="1">
                <a:solidFill>
                  <a:srgbClr val="FA0000"/>
                </a:solidFill>
                <a:latin typeface="Arial"/>
                <a:cs typeface="Arial"/>
              </a:rPr>
              <a:t>i</a:t>
            </a:r>
            <a:r>
              <a:rPr dirty="0" baseline="-15873" sz="1050" spc="-127" i="1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 algn="just" marL="554355" marR="43180" indent="-168275">
              <a:lnSpc>
                <a:spcPct val="100000"/>
              </a:lnSpc>
              <a:spcBef>
                <a:spcPts val="595"/>
              </a:spcBef>
              <a:buClr>
                <a:srgbClr val="3333B2"/>
              </a:buClr>
              <a:buChar char="►"/>
              <a:tabLst>
                <a:tab pos="554990" algn="l"/>
              </a:tabLst>
            </a:pPr>
            <a:r>
              <a:rPr dirty="0" sz="1000" spc="-5">
                <a:latin typeface="Arial"/>
                <a:cs typeface="Arial"/>
              </a:rPr>
              <a:t>Consider 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data item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x</a:t>
            </a:r>
            <a:r>
              <a:rPr dirty="0" sz="1000" spc="95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and let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 i="1">
                <a:solidFill>
                  <a:srgbClr val="FA0000"/>
                </a:solidFill>
                <a:latin typeface="Arial"/>
                <a:cs typeface="Arial"/>
              </a:rPr>
              <a:t>val</a:t>
            </a:r>
            <a:r>
              <a:rPr dirty="0" sz="1000" spc="-195" i="1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25">
                <a:solidFill>
                  <a:srgbClr val="FA0000"/>
                </a:solidFill>
                <a:latin typeface="Arial"/>
                <a:cs typeface="Arial"/>
              </a:rPr>
              <a:t>(</a:t>
            </a:r>
            <a:r>
              <a:rPr dirty="0" sz="1000" spc="25" i="1">
                <a:solidFill>
                  <a:srgbClr val="FA0000"/>
                </a:solidFill>
                <a:latin typeface="Arial"/>
                <a:cs typeface="Arial"/>
              </a:rPr>
              <a:t>W</a:t>
            </a:r>
            <a:r>
              <a:rPr dirty="0" sz="1000" spc="-145" i="1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50">
                <a:solidFill>
                  <a:srgbClr val="FA0000"/>
                </a:solidFill>
                <a:latin typeface="Arial"/>
                <a:cs typeface="Arial"/>
              </a:rPr>
              <a:t>)</a:t>
            </a:r>
            <a:r>
              <a:rPr dirty="0" sz="1000" spc="5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denote 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numerical </a:t>
            </a:r>
            <a:r>
              <a:rPr dirty="0" sz="1000" spc="-265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change </a:t>
            </a:r>
            <a:r>
              <a:rPr dirty="0" sz="1000" spc="-5">
                <a:latin typeface="Arial"/>
                <a:cs typeface="Arial"/>
              </a:rPr>
              <a:t>in its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value</a:t>
            </a:r>
            <a:r>
              <a:rPr dirty="0" sz="1000" spc="-5">
                <a:latin typeface="Arial"/>
                <a:cs typeface="Arial"/>
              </a:rPr>
              <a:t> after a</a:t>
            </a:r>
            <a:r>
              <a:rPr dirty="0" sz="1000">
                <a:latin typeface="Arial"/>
                <a:cs typeface="Arial"/>
              </a:rPr>
              <a:t> write</a:t>
            </a:r>
            <a:r>
              <a:rPr dirty="0" sz="1000" spc="-5">
                <a:latin typeface="Arial"/>
                <a:cs typeface="Arial"/>
              </a:rPr>
              <a:t> operation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W</a:t>
            </a:r>
            <a:r>
              <a:rPr dirty="0" sz="1000" spc="-145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.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Assume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that</a:t>
            </a:r>
            <a:endParaRPr sz="1000">
              <a:latin typeface="Arial"/>
              <a:cs typeface="Arial"/>
            </a:endParaRPr>
          </a:p>
          <a:p>
            <a:pPr algn="ctr" marL="764540">
              <a:lnSpc>
                <a:spcPct val="100000"/>
              </a:lnSpc>
              <a:spcBef>
                <a:spcPts val="990"/>
              </a:spcBef>
            </a:pPr>
            <a:r>
              <a:rPr dirty="0" sz="1000" spc="-450" i="1">
                <a:latin typeface="メイリオ"/>
                <a:cs typeface="メイリオ"/>
              </a:rPr>
              <a:t>∀</a:t>
            </a:r>
            <a:r>
              <a:rPr dirty="0" sz="1000" spc="-5" i="1">
                <a:latin typeface="Arial"/>
                <a:cs typeface="Arial"/>
              </a:rPr>
              <a:t>W</a:t>
            </a:r>
            <a:r>
              <a:rPr dirty="0" sz="1000" spc="80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:</a:t>
            </a:r>
            <a:r>
              <a:rPr dirty="0" sz="1000" spc="-60">
                <a:latin typeface="Arial"/>
                <a:cs typeface="Arial"/>
              </a:rPr>
              <a:t> </a:t>
            </a:r>
            <a:r>
              <a:rPr dirty="0" sz="1000" spc="-30" i="1">
                <a:latin typeface="Arial"/>
                <a:cs typeface="Arial"/>
              </a:rPr>
              <a:t>v</a:t>
            </a:r>
            <a:r>
              <a:rPr dirty="0" sz="1000" spc="-5" i="1">
                <a:latin typeface="Arial"/>
                <a:cs typeface="Arial"/>
              </a:rPr>
              <a:t>al</a:t>
            </a:r>
            <a:r>
              <a:rPr dirty="0" sz="1000" spc="-195" i="1">
                <a:latin typeface="Arial"/>
                <a:cs typeface="Arial"/>
              </a:rPr>
              <a:t> </a:t>
            </a:r>
            <a:r>
              <a:rPr dirty="0" sz="1000" spc="50">
                <a:latin typeface="Arial"/>
                <a:cs typeface="Arial"/>
              </a:rPr>
              <a:t>(</a:t>
            </a:r>
            <a:r>
              <a:rPr dirty="0" sz="1000" spc="-5" i="1">
                <a:latin typeface="Arial"/>
                <a:cs typeface="Arial"/>
              </a:rPr>
              <a:t>W</a:t>
            </a:r>
            <a:r>
              <a:rPr dirty="0" sz="1000" spc="-145" i="1">
                <a:latin typeface="Arial"/>
                <a:cs typeface="Arial"/>
              </a:rPr>
              <a:t> </a:t>
            </a:r>
            <a:r>
              <a:rPr dirty="0" sz="1000" spc="50">
                <a:latin typeface="Arial"/>
                <a:cs typeface="Arial"/>
              </a:rPr>
              <a:t>)</a:t>
            </a:r>
            <a:r>
              <a:rPr dirty="0" sz="1000" spc="-60">
                <a:latin typeface="Arial"/>
                <a:cs typeface="Arial"/>
              </a:rPr>
              <a:t> </a:t>
            </a:r>
            <a:r>
              <a:rPr dirty="0" sz="1000" spc="190" i="1">
                <a:latin typeface="Arial"/>
                <a:cs typeface="Arial"/>
              </a:rPr>
              <a:t>&gt;</a:t>
            </a:r>
            <a:r>
              <a:rPr dirty="0" sz="1000" spc="-60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0</a:t>
            </a:r>
            <a:endParaRPr sz="1000">
              <a:latin typeface="Arial"/>
              <a:cs typeface="Arial"/>
            </a:endParaRPr>
          </a:p>
          <a:p>
            <a:pPr algn="just" marL="554355" marR="59055" indent="-168275">
              <a:lnSpc>
                <a:spcPct val="100000"/>
              </a:lnSpc>
              <a:spcBef>
                <a:spcPts val="1290"/>
              </a:spcBef>
              <a:buClr>
                <a:srgbClr val="3333B2"/>
              </a:buClr>
              <a:buFont typeface="Arial"/>
              <a:buChar char="►"/>
              <a:tabLst>
                <a:tab pos="554990" algn="l"/>
              </a:tabLst>
            </a:pPr>
            <a:r>
              <a:rPr dirty="0" sz="1000" spc="-5" i="1">
                <a:latin typeface="Arial"/>
                <a:cs typeface="Arial"/>
              </a:rPr>
              <a:t>W </a:t>
            </a:r>
            <a:r>
              <a:rPr dirty="0" sz="1000" spc="-5">
                <a:latin typeface="Arial"/>
                <a:cs typeface="Arial"/>
              </a:rPr>
              <a:t>is initially </a:t>
            </a:r>
            <a:r>
              <a:rPr dirty="0" sz="1000" spc="-10">
                <a:latin typeface="Arial"/>
                <a:cs typeface="Arial"/>
              </a:rPr>
              <a:t>forwarded </a:t>
            </a:r>
            <a:r>
              <a:rPr dirty="0" sz="1000" spc="-5">
                <a:latin typeface="Arial"/>
                <a:cs typeface="Arial"/>
              </a:rPr>
              <a:t>to one of the </a:t>
            </a:r>
            <a:r>
              <a:rPr dirty="0" sz="1000" spc="-5" i="1">
                <a:latin typeface="Arial"/>
                <a:cs typeface="Arial"/>
              </a:rPr>
              <a:t>N </a:t>
            </a:r>
            <a:r>
              <a:rPr dirty="0" sz="1000" spc="-5">
                <a:latin typeface="Arial"/>
                <a:cs typeface="Arial"/>
              </a:rPr>
              <a:t>replicas, denoted as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5" i="1">
                <a:solidFill>
                  <a:srgbClr val="FA0000"/>
                </a:solidFill>
                <a:latin typeface="Arial"/>
                <a:cs typeface="Arial"/>
              </a:rPr>
              <a:t>origin</a:t>
            </a:r>
            <a:r>
              <a:rPr dirty="0" sz="1000" spc="5">
                <a:solidFill>
                  <a:srgbClr val="FA0000"/>
                </a:solidFill>
                <a:latin typeface="Arial"/>
                <a:cs typeface="Arial"/>
              </a:rPr>
              <a:t>(</a:t>
            </a:r>
            <a:r>
              <a:rPr dirty="0" sz="1000" spc="5" i="1">
                <a:solidFill>
                  <a:srgbClr val="FA0000"/>
                </a:solidFill>
                <a:latin typeface="Arial"/>
                <a:cs typeface="Arial"/>
              </a:rPr>
              <a:t>W</a:t>
            </a:r>
            <a:r>
              <a:rPr dirty="0" sz="1000" spc="-145" i="1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25">
                <a:solidFill>
                  <a:srgbClr val="FA0000"/>
                </a:solidFill>
                <a:latin typeface="Arial"/>
                <a:cs typeface="Arial"/>
              </a:rPr>
              <a:t>)</a:t>
            </a:r>
            <a:r>
              <a:rPr dirty="0" sz="1000" spc="25">
                <a:latin typeface="Arial"/>
                <a:cs typeface="Arial"/>
              </a:rPr>
              <a:t>.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TW</a:t>
            </a:r>
            <a:r>
              <a:rPr dirty="0" sz="1000" spc="-145" i="1">
                <a:latin typeface="Arial"/>
                <a:cs typeface="Arial"/>
              </a:rPr>
              <a:t> </a:t>
            </a:r>
            <a:r>
              <a:rPr dirty="0" sz="1000" spc="30">
                <a:latin typeface="Arial"/>
                <a:cs typeface="Arial"/>
              </a:rPr>
              <a:t>[</a:t>
            </a:r>
            <a:r>
              <a:rPr dirty="0" sz="1000" spc="30" i="1">
                <a:latin typeface="Arial"/>
                <a:cs typeface="Arial"/>
              </a:rPr>
              <a:t>i,</a:t>
            </a:r>
            <a:r>
              <a:rPr dirty="0" sz="1000" spc="-170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j</a:t>
            </a:r>
            <a:r>
              <a:rPr dirty="0" sz="1000" spc="-195" i="1">
                <a:latin typeface="Arial"/>
                <a:cs typeface="Arial"/>
              </a:rPr>
              <a:t> </a:t>
            </a:r>
            <a:r>
              <a:rPr dirty="0" sz="1000" spc="5">
                <a:latin typeface="Arial"/>
                <a:cs typeface="Arial"/>
              </a:rPr>
              <a:t>]</a:t>
            </a:r>
            <a:r>
              <a:rPr dirty="0" sz="1000" spc="-5">
                <a:latin typeface="Arial"/>
                <a:cs typeface="Arial"/>
              </a:rPr>
              <a:t> are the 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writes </a:t>
            </a:r>
            <a:r>
              <a:rPr dirty="0" sz="1000" spc="-10">
                <a:solidFill>
                  <a:srgbClr val="0000FA"/>
                </a:solidFill>
                <a:latin typeface="Arial"/>
                <a:cs typeface="Arial"/>
              </a:rPr>
              <a:t>executed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15">
                <a:solidFill>
                  <a:srgbClr val="0000FA"/>
                </a:solidFill>
                <a:latin typeface="Arial"/>
                <a:cs typeface="Arial"/>
              </a:rPr>
              <a:t>by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 server </a:t>
            </a:r>
            <a:r>
              <a:rPr dirty="0" sz="1000" i="1">
                <a:solidFill>
                  <a:srgbClr val="0000FA"/>
                </a:solidFill>
                <a:latin typeface="Arial"/>
                <a:cs typeface="Arial"/>
              </a:rPr>
              <a:t>S</a:t>
            </a:r>
            <a:r>
              <a:rPr dirty="0" baseline="-15873" sz="1050" i="1">
                <a:solidFill>
                  <a:srgbClr val="0000FA"/>
                </a:solidFill>
                <a:latin typeface="Arial"/>
                <a:cs typeface="Arial"/>
              </a:rPr>
              <a:t>i</a:t>
            </a:r>
            <a:r>
              <a:rPr dirty="0" baseline="-15873" sz="1050" spc="7" i="1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that </a:t>
            </a:r>
            <a:r>
              <a:rPr dirty="0" sz="1000" spc="-27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originated</a:t>
            </a:r>
            <a:r>
              <a:rPr dirty="0" sz="1000" spc="-1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from </a:t>
            </a:r>
            <a:r>
              <a:rPr dirty="0" sz="1000" i="1">
                <a:solidFill>
                  <a:srgbClr val="0000FA"/>
                </a:solidFill>
                <a:latin typeface="Arial"/>
                <a:cs typeface="Arial"/>
              </a:rPr>
              <a:t>S</a:t>
            </a:r>
            <a:r>
              <a:rPr dirty="0" baseline="-15873" sz="1050" i="1">
                <a:solidFill>
                  <a:srgbClr val="0000FA"/>
                </a:solidFill>
                <a:latin typeface="Arial"/>
                <a:cs typeface="Arial"/>
              </a:rPr>
              <a:t>j</a:t>
            </a:r>
            <a:r>
              <a:rPr dirty="0" baseline="-15873" sz="1050" spc="-127" i="1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:</a:t>
            </a:r>
            <a:endParaRPr sz="1000">
              <a:latin typeface="Arial"/>
              <a:cs typeface="Arial"/>
            </a:endParaRPr>
          </a:p>
          <a:p>
            <a:pPr algn="ctr" marL="764540">
              <a:lnSpc>
                <a:spcPct val="100000"/>
              </a:lnSpc>
              <a:spcBef>
                <a:spcPts val="695"/>
              </a:spcBef>
            </a:pPr>
            <a:r>
              <a:rPr dirty="0" sz="1000" spc="-5" i="1">
                <a:latin typeface="Arial"/>
                <a:cs typeface="Arial"/>
              </a:rPr>
              <a:t>TW</a:t>
            </a:r>
            <a:r>
              <a:rPr dirty="0" sz="1000" spc="-145" i="1">
                <a:latin typeface="Arial"/>
                <a:cs typeface="Arial"/>
              </a:rPr>
              <a:t> </a:t>
            </a:r>
            <a:r>
              <a:rPr dirty="0" sz="1000" spc="5">
                <a:latin typeface="Arial"/>
                <a:cs typeface="Arial"/>
              </a:rPr>
              <a:t>[</a:t>
            </a:r>
            <a:r>
              <a:rPr dirty="0" sz="1000" spc="80" i="1">
                <a:latin typeface="Arial"/>
                <a:cs typeface="Arial"/>
              </a:rPr>
              <a:t>i</a:t>
            </a:r>
            <a:r>
              <a:rPr dirty="0" sz="1000" spc="-5" i="1">
                <a:latin typeface="Arial"/>
                <a:cs typeface="Arial"/>
              </a:rPr>
              <a:t>,</a:t>
            </a:r>
            <a:r>
              <a:rPr dirty="0" sz="1000" spc="-170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j</a:t>
            </a:r>
            <a:r>
              <a:rPr dirty="0" sz="1000" spc="-195" i="1">
                <a:latin typeface="Arial"/>
                <a:cs typeface="Arial"/>
              </a:rPr>
              <a:t> </a:t>
            </a:r>
            <a:r>
              <a:rPr dirty="0" sz="1000" spc="5">
                <a:latin typeface="Arial"/>
                <a:cs typeface="Arial"/>
              </a:rPr>
              <a:t>]</a:t>
            </a:r>
            <a:r>
              <a:rPr dirty="0" sz="1000" spc="-60">
                <a:latin typeface="Arial"/>
                <a:cs typeface="Arial"/>
              </a:rPr>
              <a:t> </a:t>
            </a:r>
            <a:r>
              <a:rPr dirty="0" sz="1000" spc="190">
                <a:latin typeface="Arial"/>
                <a:cs typeface="Arial"/>
              </a:rPr>
              <a:t>=</a:t>
            </a:r>
            <a:r>
              <a:rPr dirty="0" sz="1000" spc="-60">
                <a:latin typeface="Arial"/>
                <a:cs typeface="Arial"/>
              </a:rPr>
              <a:t> </a:t>
            </a:r>
            <a:r>
              <a:rPr dirty="0" baseline="-7936" sz="2100" spc="22">
                <a:latin typeface="Times New Roman"/>
                <a:cs typeface="Times New Roman"/>
              </a:rPr>
              <a:t>∑</a:t>
            </a:r>
            <a:r>
              <a:rPr dirty="0" sz="1000" spc="-105" i="1">
                <a:latin typeface="メイリオ"/>
                <a:cs typeface="メイリオ"/>
              </a:rPr>
              <a:t>{</a:t>
            </a:r>
            <a:r>
              <a:rPr dirty="0" sz="1000" spc="-30" i="1">
                <a:latin typeface="Arial"/>
                <a:cs typeface="Arial"/>
              </a:rPr>
              <a:t>v</a:t>
            </a:r>
            <a:r>
              <a:rPr dirty="0" sz="1000" spc="-5" i="1">
                <a:latin typeface="Arial"/>
                <a:cs typeface="Arial"/>
              </a:rPr>
              <a:t>al</a:t>
            </a:r>
            <a:r>
              <a:rPr dirty="0" sz="1000" spc="-195" i="1">
                <a:latin typeface="Arial"/>
                <a:cs typeface="Arial"/>
              </a:rPr>
              <a:t> </a:t>
            </a:r>
            <a:r>
              <a:rPr dirty="0" sz="1000" spc="50">
                <a:latin typeface="Arial"/>
                <a:cs typeface="Arial"/>
              </a:rPr>
              <a:t>(</a:t>
            </a:r>
            <a:r>
              <a:rPr dirty="0" sz="1000" spc="-5" i="1">
                <a:latin typeface="Arial"/>
                <a:cs typeface="Arial"/>
              </a:rPr>
              <a:t>W</a:t>
            </a:r>
            <a:r>
              <a:rPr dirty="0" sz="1000" spc="-145" i="1">
                <a:latin typeface="Arial"/>
                <a:cs typeface="Arial"/>
              </a:rPr>
              <a:t> </a:t>
            </a:r>
            <a:r>
              <a:rPr dirty="0" sz="1000" spc="50">
                <a:latin typeface="Arial"/>
                <a:cs typeface="Arial"/>
              </a:rPr>
              <a:t>)</a:t>
            </a:r>
            <a:r>
              <a:rPr dirty="0" sz="1000" spc="-165" i="1">
                <a:latin typeface="メイリオ"/>
                <a:cs typeface="メイリオ"/>
              </a:rPr>
              <a:t>|</a:t>
            </a:r>
            <a:r>
              <a:rPr dirty="0" sz="1000" spc="-5" i="1">
                <a:latin typeface="Arial"/>
                <a:cs typeface="Arial"/>
              </a:rPr>
              <a:t>o</a:t>
            </a:r>
            <a:r>
              <a:rPr dirty="0" sz="1000" spc="5" i="1">
                <a:latin typeface="Arial"/>
                <a:cs typeface="Arial"/>
              </a:rPr>
              <a:t>r</a:t>
            </a:r>
            <a:r>
              <a:rPr dirty="0" sz="1000" spc="-5" i="1">
                <a:latin typeface="Arial"/>
                <a:cs typeface="Arial"/>
              </a:rPr>
              <a:t>igi</a:t>
            </a:r>
            <a:r>
              <a:rPr dirty="0" sz="1000" spc="10" i="1">
                <a:latin typeface="Arial"/>
                <a:cs typeface="Arial"/>
              </a:rPr>
              <a:t>n</a:t>
            </a:r>
            <a:r>
              <a:rPr dirty="0" sz="1000" spc="50">
                <a:latin typeface="Arial"/>
                <a:cs typeface="Arial"/>
              </a:rPr>
              <a:t>(</a:t>
            </a:r>
            <a:r>
              <a:rPr dirty="0" sz="1000" spc="-5" i="1">
                <a:latin typeface="Arial"/>
                <a:cs typeface="Arial"/>
              </a:rPr>
              <a:t>W</a:t>
            </a:r>
            <a:r>
              <a:rPr dirty="0" sz="1000" spc="-145" i="1">
                <a:latin typeface="Arial"/>
                <a:cs typeface="Arial"/>
              </a:rPr>
              <a:t> </a:t>
            </a:r>
            <a:r>
              <a:rPr dirty="0" sz="1000" spc="50">
                <a:latin typeface="Arial"/>
                <a:cs typeface="Arial"/>
              </a:rPr>
              <a:t>)</a:t>
            </a:r>
            <a:r>
              <a:rPr dirty="0" sz="1000" spc="-60">
                <a:latin typeface="Arial"/>
                <a:cs typeface="Arial"/>
              </a:rPr>
              <a:t> </a:t>
            </a:r>
            <a:r>
              <a:rPr dirty="0" sz="1000" spc="190">
                <a:latin typeface="Arial"/>
                <a:cs typeface="Arial"/>
              </a:rPr>
              <a:t>=</a:t>
            </a:r>
            <a:r>
              <a:rPr dirty="0" sz="1000" spc="-60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S</a:t>
            </a:r>
            <a:r>
              <a:rPr dirty="0" baseline="-15873" sz="1050" spc="7" i="1">
                <a:latin typeface="Arial"/>
                <a:cs typeface="Arial"/>
              </a:rPr>
              <a:t>j</a:t>
            </a:r>
            <a:r>
              <a:rPr dirty="0" baseline="-15873" sz="1050" i="1">
                <a:latin typeface="Arial"/>
                <a:cs typeface="Arial"/>
              </a:rPr>
              <a:t>  </a:t>
            </a:r>
            <a:r>
              <a:rPr dirty="0" sz="1000" spc="-5">
                <a:latin typeface="Arial"/>
                <a:cs typeface="Arial"/>
              </a:rPr>
              <a:t>&amp;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W</a:t>
            </a:r>
            <a:r>
              <a:rPr dirty="0" sz="1000" spc="80" i="1">
                <a:latin typeface="Arial"/>
                <a:cs typeface="Arial"/>
              </a:rPr>
              <a:t> </a:t>
            </a:r>
            <a:r>
              <a:rPr dirty="0" sz="1000" spc="-145" i="1">
                <a:latin typeface="メイリオ"/>
                <a:cs typeface="メイリオ"/>
              </a:rPr>
              <a:t>∈</a:t>
            </a:r>
            <a:r>
              <a:rPr dirty="0" sz="1000" spc="-120" i="1">
                <a:latin typeface="メイリオ"/>
                <a:cs typeface="メイリオ"/>
              </a:rPr>
              <a:t> </a:t>
            </a:r>
            <a:r>
              <a:rPr dirty="0" sz="1000" spc="-5" i="1">
                <a:latin typeface="Arial"/>
                <a:cs typeface="Arial"/>
              </a:rPr>
              <a:t>L</a:t>
            </a:r>
            <a:r>
              <a:rPr dirty="0" baseline="-15873" sz="1050" spc="7" i="1">
                <a:latin typeface="Arial"/>
                <a:cs typeface="Arial"/>
              </a:rPr>
              <a:t>i</a:t>
            </a:r>
            <a:r>
              <a:rPr dirty="0" baseline="-15873" sz="1050" spc="-127" i="1">
                <a:latin typeface="Arial"/>
                <a:cs typeface="Arial"/>
              </a:rPr>
              <a:t> </a:t>
            </a:r>
            <a:r>
              <a:rPr dirty="0" sz="1000" spc="-105" i="1">
                <a:latin typeface="メイリオ"/>
                <a:cs typeface="メイリオ"/>
              </a:rPr>
              <a:t>}</a:t>
            </a:r>
            <a:endParaRPr sz="1000">
              <a:latin typeface="メイリオ"/>
              <a:cs typeface="メイリオ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 txBox="1"/>
          <p:nvPr/>
        </p:nvSpPr>
        <p:spPr>
          <a:xfrm>
            <a:off x="66713" y="3331252"/>
            <a:ext cx="101981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Bounding</a:t>
            </a:r>
            <a:r>
              <a:rPr dirty="0" sz="600" spc="-1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numerical</a:t>
            </a:r>
            <a:r>
              <a:rPr dirty="0" sz="600" spc="-1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deviation</a:t>
            </a:r>
            <a:endParaRPr sz="600">
              <a:latin typeface="Arial"/>
              <a:cs typeface="Arial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dirty="0" spc="-5"/>
              <a:t>32</a:t>
            </a:r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37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175704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Consistency</a:t>
            </a:r>
            <a:r>
              <a:rPr dirty="0" sz="600" spc="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and</a:t>
            </a:r>
            <a:r>
              <a:rPr dirty="0" sz="600" spc="1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replication:</a:t>
            </a:r>
            <a:r>
              <a:rPr dirty="0" sz="600" spc="17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Consistency</a:t>
            </a:r>
            <a:r>
              <a:rPr dirty="0" sz="600" spc="1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protocols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714985" y="716"/>
            <a:ext cx="826769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Continuous</a:t>
            </a:r>
            <a:r>
              <a:rPr dirty="0" sz="600" spc="-2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consistency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3409950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Continuous</a:t>
            </a:r>
            <a:r>
              <a:rPr dirty="0" sz="14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consistency:</a:t>
            </a:r>
            <a:r>
              <a:rPr dirty="0" sz="1400" spc="8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Numerical</a:t>
            </a:r>
            <a:r>
              <a:rPr dirty="0" sz="14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errors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43128" y="910092"/>
            <a:ext cx="1254125" cy="3530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6510">
              <a:lnSpc>
                <a:spcPts val="1410"/>
              </a:lnSpc>
              <a:spcBef>
                <a:spcPts val="95"/>
              </a:spcBef>
            </a:pPr>
            <a:r>
              <a:rPr dirty="0" sz="1200" spc="-5">
                <a:solidFill>
                  <a:srgbClr val="FA0000"/>
                </a:solidFill>
                <a:latin typeface="Arial"/>
                <a:cs typeface="Arial"/>
              </a:rPr>
              <a:t>Note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ts val="1170"/>
              </a:lnSpc>
            </a:pPr>
            <a:r>
              <a:rPr dirty="0" sz="1000" spc="-5">
                <a:latin typeface="Arial"/>
                <a:cs typeface="Arial"/>
              </a:rPr>
              <a:t>Actual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30">
                <a:latin typeface="Arial"/>
                <a:cs typeface="Arial"/>
              </a:rPr>
              <a:t>v</a:t>
            </a:r>
            <a:r>
              <a:rPr dirty="0" sz="1000" spc="-5">
                <a:latin typeface="Arial"/>
                <a:cs typeface="Arial"/>
              </a:rPr>
              <a:t>alue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v</a:t>
            </a:r>
            <a:r>
              <a:rPr dirty="0" sz="1000" spc="-180" i="1">
                <a:latin typeface="Arial"/>
                <a:cs typeface="Arial"/>
              </a:rPr>
              <a:t> </a:t>
            </a:r>
            <a:r>
              <a:rPr dirty="0" sz="1000" spc="50">
                <a:latin typeface="Arial"/>
                <a:cs typeface="Arial"/>
              </a:rPr>
              <a:t>(</a:t>
            </a:r>
            <a:r>
              <a:rPr dirty="0" sz="1000" spc="-5" i="1">
                <a:latin typeface="Arial"/>
                <a:cs typeface="Arial"/>
              </a:rPr>
              <a:t>t</a:t>
            </a:r>
            <a:r>
              <a:rPr dirty="0" sz="1000" spc="-190" i="1">
                <a:latin typeface="Arial"/>
                <a:cs typeface="Arial"/>
              </a:rPr>
              <a:t> </a:t>
            </a:r>
            <a:r>
              <a:rPr dirty="0" sz="1000" spc="50">
                <a:latin typeface="Arial"/>
                <a:cs typeface="Arial"/>
              </a:rPr>
              <a:t>)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x</a:t>
            </a:r>
            <a:r>
              <a:rPr dirty="0" sz="1000" spc="-185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:</a:t>
            </a:r>
            <a:endParaRPr sz="1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356370" y="1369843"/>
            <a:ext cx="93345" cy="13779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700" spc="25" i="1">
                <a:latin typeface="Arial"/>
                <a:cs typeface="Arial"/>
              </a:rPr>
              <a:t>N</a:t>
            </a:r>
            <a:endParaRPr sz="7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313432" y="2039108"/>
            <a:ext cx="93345" cy="13779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700" spc="25" i="1">
                <a:latin typeface="Arial"/>
                <a:cs typeface="Arial"/>
              </a:rPr>
              <a:t>N</a:t>
            </a:r>
            <a:endParaRPr sz="7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18731" y="1416467"/>
            <a:ext cx="2719070" cy="103124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89685">
              <a:lnSpc>
                <a:spcPct val="100000"/>
              </a:lnSpc>
              <a:spcBef>
                <a:spcPts val="135"/>
              </a:spcBef>
            </a:pPr>
            <a:r>
              <a:rPr dirty="0" sz="1000" spc="-5" i="1">
                <a:latin typeface="Arial"/>
                <a:cs typeface="Arial"/>
              </a:rPr>
              <a:t>v</a:t>
            </a:r>
            <a:r>
              <a:rPr dirty="0" sz="1000" spc="-180" i="1">
                <a:latin typeface="Arial"/>
                <a:cs typeface="Arial"/>
              </a:rPr>
              <a:t> </a:t>
            </a:r>
            <a:r>
              <a:rPr dirty="0" sz="1000" spc="50">
                <a:latin typeface="Arial"/>
                <a:cs typeface="Arial"/>
              </a:rPr>
              <a:t>(</a:t>
            </a:r>
            <a:r>
              <a:rPr dirty="0" sz="1000" spc="-5" i="1">
                <a:latin typeface="Arial"/>
                <a:cs typeface="Arial"/>
              </a:rPr>
              <a:t>t</a:t>
            </a:r>
            <a:r>
              <a:rPr dirty="0" sz="1000" spc="-190" i="1">
                <a:latin typeface="Arial"/>
                <a:cs typeface="Arial"/>
              </a:rPr>
              <a:t> </a:t>
            </a:r>
            <a:r>
              <a:rPr dirty="0" sz="1000" spc="50">
                <a:latin typeface="Arial"/>
                <a:cs typeface="Arial"/>
              </a:rPr>
              <a:t>)</a:t>
            </a:r>
            <a:r>
              <a:rPr dirty="0" sz="1000" spc="-60">
                <a:latin typeface="Arial"/>
                <a:cs typeface="Arial"/>
              </a:rPr>
              <a:t> </a:t>
            </a:r>
            <a:r>
              <a:rPr dirty="0" sz="1000" spc="190">
                <a:latin typeface="Arial"/>
                <a:cs typeface="Arial"/>
              </a:rPr>
              <a:t>=</a:t>
            </a:r>
            <a:r>
              <a:rPr dirty="0" sz="1000" spc="-60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v</a:t>
            </a:r>
            <a:r>
              <a:rPr dirty="0" baseline="-15873" sz="1050" spc="15" i="1">
                <a:latin typeface="Arial"/>
                <a:cs typeface="Arial"/>
              </a:rPr>
              <a:t>init</a:t>
            </a:r>
            <a:r>
              <a:rPr dirty="0" baseline="-15873" sz="1050" spc="89" i="1">
                <a:latin typeface="Arial"/>
                <a:cs typeface="Arial"/>
              </a:rPr>
              <a:t> </a:t>
            </a:r>
            <a:r>
              <a:rPr dirty="0" sz="1000" spc="190">
                <a:latin typeface="Arial"/>
                <a:cs typeface="Arial"/>
              </a:rPr>
              <a:t>+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baseline="-7936" sz="2100" spc="30">
                <a:latin typeface="Times New Roman"/>
                <a:cs typeface="Times New Roman"/>
              </a:rPr>
              <a:t>∑</a:t>
            </a:r>
            <a:r>
              <a:rPr dirty="0" baseline="-7936" sz="2100" spc="-60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Arial"/>
                <a:cs typeface="Arial"/>
              </a:rPr>
              <a:t>TW</a:t>
            </a:r>
            <a:r>
              <a:rPr dirty="0" sz="1000" spc="-145" i="1">
                <a:latin typeface="Arial"/>
                <a:cs typeface="Arial"/>
              </a:rPr>
              <a:t> </a:t>
            </a:r>
            <a:r>
              <a:rPr dirty="0" sz="1000" spc="5">
                <a:latin typeface="Arial"/>
                <a:cs typeface="Arial"/>
              </a:rPr>
              <a:t>[</a:t>
            </a:r>
            <a:r>
              <a:rPr dirty="0" sz="1000" spc="90" i="1">
                <a:latin typeface="Arial"/>
                <a:cs typeface="Arial"/>
              </a:rPr>
              <a:t>k</a:t>
            </a:r>
            <a:r>
              <a:rPr dirty="0" sz="1000" spc="-5" i="1">
                <a:latin typeface="Arial"/>
                <a:cs typeface="Arial"/>
              </a:rPr>
              <a:t>,</a:t>
            </a:r>
            <a:r>
              <a:rPr dirty="0" sz="1000" spc="-170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k</a:t>
            </a:r>
            <a:r>
              <a:rPr dirty="0" sz="1000" spc="-180" i="1">
                <a:latin typeface="Arial"/>
                <a:cs typeface="Arial"/>
              </a:rPr>
              <a:t> </a:t>
            </a:r>
            <a:r>
              <a:rPr dirty="0" sz="1000" spc="5">
                <a:latin typeface="Arial"/>
                <a:cs typeface="Arial"/>
              </a:rPr>
              <a:t>]</a:t>
            </a:r>
            <a:endParaRPr sz="1000">
              <a:latin typeface="Arial"/>
              <a:cs typeface="Arial"/>
            </a:endParaRPr>
          </a:p>
          <a:p>
            <a:pPr marL="1996439">
              <a:lnSpc>
                <a:spcPct val="100000"/>
              </a:lnSpc>
              <a:spcBef>
                <a:spcPts val="85"/>
              </a:spcBef>
            </a:pPr>
            <a:r>
              <a:rPr dirty="0" sz="700" spc="15" i="1">
                <a:latin typeface="Arial"/>
                <a:cs typeface="Arial"/>
              </a:rPr>
              <a:t>k</a:t>
            </a:r>
            <a:r>
              <a:rPr dirty="0" sz="700" spc="-125" i="1">
                <a:latin typeface="Arial"/>
                <a:cs typeface="Arial"/>
              </a:rPr>
              <a:t> </a:t>
            </a:r>
            <a:r>
              <a:rPr dirty="0" sz="700" spc="165">
                <a:latin typeface="Arial"/>
                <a:cs typeface="Arial"/>
              </a:rPr>
              <a:t>=</a:t>
            </a:r>
            <a:r>
              <a:rPr dirty="0" sz="700" spc="20">
                <a:latin typeface="Arial"/>
                <a:cs typeface="Arial"/>
              </a:rPr>
              <a:t>1</a:t>
            </a:r>
            <a:endParaRPr sz="700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  <a:spcBef>
                <a:spcPts val="790"/>
              </a:spcBef>
            </a:pPr>
            <a:r>
              <a:rPr dirty="0" sz="1000" spc="-30">
                <a:latin typeface="Arial"/>
                <a:cs typeface="Arial"/>
              </a:rPr>
              <a:t>v</a:t>
            </a:r>
            <a:r>
              <a:rPr dirty="0" sz="1000" spc="-5">
                <a:latin typeface="Arial"/>
                <a:cs typeface="Arial"/>
              </a:rPr>
              <a:t>alue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v</a:t>
            </a:r>
            <a:r>
              <a:rPr dirty="0" baseline="-15873" sz="1050" spc="7" i="1">
                <a:latin typeface="Arial"/>
                <a:cs typeface="Arial"/>
              </a:rPr>
              <a:t>i</a:t>
            </a:r>
            <a:r>
              <a:rPr dirty="0" baseline="-15873" sz="1050" i="1">
                <a:latin typeface="Arial"/>
                <a:cs typeface="Arial"/>
              </a:rPr>
              <a:t>  </a:t>
            </a:r>
            <a:r>
              <a:rPr dirty="0" sz="1000" spc="-5">
                <a:latin typeface="Arial"/>
                <a:cs typeface="Arial"/>
              </a:rPr>
              <a:t>of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x</a:t>
            </a:r>
            <a:r>
              <a:rPr dirty="0" sz="1000" spc="90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at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se</a:t>
            </a:r>
            <a:r>
              <a:rPr dirty="0" sz="1000" spc="20">
                <a:latin typeface="Arial"/>
                <a:cs typeface="Arial"/>
              </a:rPr>
              <a:t>r</a:t>
            </a:r>
            <a:r>
              <a:rPr dirty="0" sz="1000" spc="-30">
                <a:latin typeface="Arial"/>
                <a:cs typeface="Arial"/>
              </a:rPr>
              <a:t>v</a:t>
            </a:r>
            <a:r>
              <a:rPr dirty="0" sz="1000" spc="-5">
                <a:latin typeface="Arial"/>
                <a:cs typeface="Arial"/>
              </a:rPr>
              <a:t>er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S</a:t>
            </a:r>
            <a:r>
              <a:rPr dirty="0" baseline="-15873" sz="1050" spc="7" i="1">
                <a:latin typeface="Arial"/>
                <a:cs typeface="Arial"/>
              </a:rPr>
              <a:t>i</a:t>
            </a:r>
            <a:r>
              <a:rPr dirty="0" baseline="-15873" sz="1050" spc="-127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:</a:t>
            </a:r>
            <a:endParaRPr sz="1000">
              <a:latin typeface="Arial"/>
              <a:cs typeface="Arial"/>
            </a:endParaRPr>
          </a:p>
          <a:p>
            <a:pPr marL="1369695">
              <a:lnSpc>
                <a:spcPct val="100000"/>
              </a:lnSpc>
              <a:spcBef>
                <a:spcPts val="675"/>
              </a:spcBef>
            </a:pPr>
            <a:r>
              <a:rPr dirty="0" sz="1000" spc="-5" i="1">
                <a:latin typeface="Arial"/>
                <a:cs typeface="Arial"/>
              </a:rPr>
              <a:t>v</a:t>
            </a:r>
            <a:r>
              <a:rPr dirty="0" baseline="-15873" sz="1050" spc="7" i="1">
                <a:latin typeface="Arial"/>
                <a:cs typeface="Arial"/>
              </a:rPr>
              <a:t>i</a:t>
            </a:r>
            <a:r>
              <a:rPr dirty="0" baseline="-15873" sz="1050" spc="7" i="1">
                <a:latin typeface="Arial"/>
                <a:cs typeface="Arial"/>
              </a:rPr>
              <a:t> </a:t>
            </a:r>
            <a:r>
              <a:rPr dirty="0" baseline="-15873" sz="1050" spc="-82" i="1">
                <a:latin typeface="Arial"/>
                <a:cs typeface="Arial"/>
              </a:rPr>
              <a:t> </a:t>
            </a:r>
            <a:r>
              <a:rPr dirty="0" sz="1000" spc="190">
                <a:latin typeface="Arial"/>
                <a:cs typeface="Arial"/>
              </a:rPr>
              <a:t>=</a:t>
            </a:r>
            <a:r>
              <a:rPr dirty="0" sz="1000" spc="-60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v</a:t>
            </a:r>
            <a:r>
              <a:rPr dirty="0" baseline="-15873" sz="1050" spc="15" i="1">
                <a:latin typeface="Arial"/>
                <a:cs typeface="Arial"/>
              </a:rPr>
              <a:t>init</a:t>
            </a:r>
            <a:r>
              <a:rPr dirty="0" baseline="-15873" sz="1050" spc="89" i="1">
                <a:latin typeface="Arial"/>
                <a:cs typeface="Arial"/>
              </a:rPr>
              <a:t> </a:t>
            </a:r>
            <a:r>
              <a:rPr dirty="0" sz="1000" spc="190">
                <a:latin typeface="Arial"/>
                <a:cs typeface="Arial"/>
              </a:rPr>
              <a:t>+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baseline="-7936" sz="2100" spc="30">
                <a:latin typeface="Times New Roman"/>
                <a:cs typeface="Times New Roman"/>
              </a:rPr>
              <a:t>∑</a:t>
            </a:r>
            <a:r>
              <a:rPr dirty="0" baseline="-7936" sz="2100" spc="-60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Arial"/>
                <a:cs typeface="Arial"/>
              </a:rPr>
              <a:t>TW</a:t>
            </a:r>
            <a:r>
              <a:rPr dirty="0" sz="1000" spc="-145" i="1">
                <a:latin typeface="Arial"/>
                <a:cs typeface="Arial"/>
              </a:rPr>
              <a:t> </a:t>
            </a:r>
            <a:r>
              <a:rPr dirty="0" sz="1000" spc="5">
                <a:latin typeface="Arial"/>
                <a:cs typeface="Arial"/>
              </a:rPr>
              <a:t>[</a:t>
            </a:r>
            <a:r>
              <a:rPr dirty="0" sz="1000" spc="80" i="1">
                <a:latin typeface="Arial"/>
                <a:cs typeface="Arial"/>
              </a:rPr>
              <a:t>i</a:t>
            </a:r>
            <a:r>
              <a:rPr dirty="0" sz="1000" spc="-5" i="1">
                <a:latin typeface="Arial"/>
                <a:cs typeface="Arial"/>
              </a:rPr>
              <a:t>,</a:t>
            </a:r>
            <a:r>
              <a:rPr dirty="0" sz="1000" spc="-170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k</a:t>
            </a:r>
            <a:r>
              <a:rPr dirty="0" sz="1000" spc="-180" i="1">
                <a:latin typeface="Arial"/>
                <a:cs typeface="Arial"/>
              </a:rPr>
              <a:t> </a:t>
            </a:r>
            <a:r>
              <a:rPr dirty="0" sz="1000" spc="5">
                <a:latin typeface="Arial"/>
                <a:cs typeface="Arial"/>
              </a:rPr>
              <a:t>]</a:t>
            </a:r>
            <a:endParaRPr sz="1000">
              <a:latin typeface="Arial"/>
              <a:cs typeface="Arial"/>
            </a:endParaRPr>
          </a:p>
          <a:p>
            <a:pPr marL="1953895">
              <a:lnSpc>
                <a:spcPct val="100000"/>
              </a:lnSpc>
              <a:spcBef>
                <a:spcPts val="85"/>
              </a:spcBef>
            </a:pPr>
            <a:r>
              <a:rPr dirty="0" sz="700" spc="15" i="1">
                <a:latin typeface="Arial"/>
                <a:cs typeface="Arial"/>
              </a:rPr>
              <a:t>k</a:t>
            </a:r>
            <a:r>
              <a:rPr dirty="0" sz="700" spc="-125" i="1">
                <a:latin typeface="Arial"/>
                <a:cs typeface="Arial"/>
              </a:rPr>
              <a:t> </a:t>
            </a:r>
            <a:r>
              <a:rPr dirty="0" sz="700" spc="165">
                <a:latin typeface="Arial"/>
                <a:cs typeface="Arial"/>
              </a:rPr>
              <a:t>=</a:t>
            </a:r>
            <a:r>
              <a:rPr dirty="0" sz="700" spc="20">
                <a:latin typeface="Arial"/>
                <a:cs typeface="Arial"/>
              </a:rPr>
              <a:t>1</a:t>
            </a:r>
            <a:endParaRPr sz="7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66713" y="3331252"/>
            <a:ext cx="101981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Bounding</a:t>
            </a:r>
            <a:r>
              <a:rPr dirty="0" sz="600" spc="-1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numerical</a:t>
            </a:r>
            <a:r>
              <a:rPr dirty="0" sz="600" spc="-1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deviation</a:t>
            </a:r>
            <a:endParaRPr sz="6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283748" y="3331252"/>
            <a:ext cx="25781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33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37</a:t>
            </a:r>
            <a:endParaRPr sz="6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175704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Consistency</a:t>
            </a:r>
            <a:r>
              <a:rPr dirty="0" sz="600" spc="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and</a:t>
            </a:r>
            <a:r>
              <a:rPr dirty="0" sz="600" spc="1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replication:</a:t>
            </a:r>
            <a:r>
              <a:rPr dirty="0" sz="600" spc="17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Consistency</a:t>
            </a:r>
            <a:r>
              <a:rPr dirty="0" sz="600" spc="1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protocols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714985" y="716"/>
            <a:ext cx="826769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Continuous</a:t>
            </a:r>
            <a:r>
              <a:rPr dirty="0" sz="600" spc="-2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consistency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3409950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Continuous</a:t>
            </a:r>
            <a:r>
              <a:rPr dirty="0" sz="14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consistency:</a:t>
            </a:r>
            <a:r>
              <a:rPr dirty="0" sz="1400" spc="8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Numerical</a:t>
            </a:r>
            <a:r>
              <a:rPr dirty="0" sz="14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errors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15950" y="871801"/>
            <a:ext cx="3225800" cy="35496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43815">
              <a:lnSpc>
                <a:spcPts val="1420"/>
              </a:lnSpc>
              <a:spcBef>
                <a:spcPts val="95"/>
              </a:spcBef>
            </a:pPr>
            <a:r>
              <a:rPr dirty="0" sz="1200" spc="-10">
                <a:solidFill>
                  <a:srgbClr val="FA0000"/>
                </a:solidFill>
                <a:latin typeface="Arial"/>
                <a:cs typeface="Arial"/>
              </a:rPr>
              <a:t>Problem</a:t>
            </a:r>
            <a:endParaRPr sz="1200">
              <a:latin typeface="Arial"/>
              <a:cs typeface="Arial"/>
            </a:endParaRPr>
          </a:p>
          <a:p>
            <a:pPr marL="38100">
              <a:lnSpc>
                <a:spcPts val="1180"/>
              </a:lnSpc>
            </a:pPr>
            <a:r>
              <a:rPr dirty="0" sz="1000" spc="-20">
                <a:latin typeface="Arial"/>
                <a:cs typeface="Arial"/>
              </a:rPr>
              <a:t>We</a:t>
            </a:r>
            <a:r>
              <a:rPr dirty="0" sz="1000" spc="-5">
                <a:latin typeface="Arial"/>
                <a:cs typeface="Arial"/>
              </a:rPr>
              <a:t> need to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ensure that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v</a:t>
            </a:r>
            <a:r>
              <a:rPr dirty="0" sz="1000" spc="-180" i="1">
                <a:latin typeface="Arial"/>
                <a:cs typeface="Arial"/>
              </a:rPr>
              <a:t> </a:t>
            </a:r>
            <a:r>
              <a:rPr dirty="0" sz="1000" spc="25">
                <a:latin typeface="Arial"/>
                <a:cs typeface="Arial"/>
              </a:rPr>
              <a:t>(</a:t>
            </a:r>
            <a:r>
              <a:rPr dirty="0" sz="1000" spc="25" i="1">
                <a:latin typeface="Arial"/>
                <a:cs typeface="Arial"/>
              </a:rPr>
              <a:t>t</a:t>
            </a:r>
            <a:r>
              <a:rPr dirty="0" sz="1000" spc="-190" i="1">
                <a:latin typeface="Arial"/>
                <a:cs typeface="Arial"/>
              </a:rPr>
              <a:t> </a:t>
            </a:r>
            <a:r>
              <a:rPr dirty="0" sz="1000" spc="50">
                <a:latin typeface="Arial"/>
                <a:cs typeface="Arial"/>
              </a:rPr>
              <a:t>)</a:t>
            </a:r>
            <a:r>
              <a:rPr dirty="0" sz="1000" spc="-140">
                <a:latin typeface="Arial"/>
                <a:cs typeface="Arial"/>
              </a:rPr>
              <a:t> </a:t>
            </a:r>
            <a:r>
              <a:rPr dirty="0" sz="1000" spc="35" i="1">
                <a:latin typeface="メイリオ"/>
                <a:cs typeface="メイリオ"/>
              </a:rPr>
              <a:t>−</a:t>
            </a:r>
            <a:r>
              <a:rPr dirty="0" sz="1000" spc="35" i="1">
                <a:latin typeface="Arial"/>
                <a:cs typeface="Arial"/>
              </a:rPr>
              <a:t>v</a:t>
            </a:r>
            <a:r>
              <a:rPr dirty="0" baseline="-15873" sz="1050" spc="52" i="1">
                <a:latin typeface="Arial"/>
                <a:cs typeface="Arial"/>
              </a:rPr>
              <a:t>i</a:t>
            </a:r>
            <a:r>
              <a:rPr dirty="0" baseline="-15873" sz="1050" spc="217" i="1">
                <a:latin typeface="Arial"/>
                <a:cs typeface="Arial"/>
              </a:rPr>
              <a:t> </a:t>
            </a:r>
            <a:r>
              <a:rPr dirty="0" sz="1000" spc="190" i="1">
                <a:latin typeface="Arial"/>
                <a:cs typeface="Arial"/>
              </a:rPr>
              <a:t>&lt;</a:t>
            </a:r>
            <a:r>
              <a:rPr dirty="0" sz="1000" spc="-60" i="1">
                <a:latin typeface="Arial"/>
                <a:cs typeface="Arial"/>
              </a:rPr>
              <a:t> </a:t>
            </a:r>
            <a:r>
              <a:rPr dirty="0" sz="1000" spc="-35" i="1">
                <a:latin typeface="Arial"/>
                <a:cs typeface="Arial"/>
              </a:rPr>
              <a:t>δ</a:t>
            </a:r>
            <a:r>
              <a:rPr dirty="0" baseline="-15873" sz="1050" spc="-52" i="1">
                <a:latin typeface="Arial"/>
                <a:cs typeface="Arial"/>
              </a:rPr>
              <a:t>i</a:t>
            </a:r>
            <a:r>
              <a:rPr dirty="0" baseline="-15873" sz="1050" spc="67" i="1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for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every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server </a:t>
            </a:r>
            <a:r>
              <a:rPr dirty="0" sz="1000" i="1">
                <a:latin typeface="Arial"/>
                <a:cs typeface="Arial"/>
              </a:rPr>
              <a:t>S</a:t>
            </a:r>
            <a:r>
              <a:rPr dirty="0" baseline="-15873" sz="1050" i="1">
                <a:latin typeface="Arial"/>
                <a:cs typeface="Arial"/>
              </a:rPr>
              <a:t>i</a:t>
            </a:r>
            <a:r>
              <a:rPr dirty="0" baseline="-15873" sz="1050" spc="-127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66713" y="3331252"/>
            <a:ext cx="101981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Bounding</a:t>
            </a:r>
            <a:r>
              <a:rPr dirty="0" sz="600" spc="-1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numerical</a:t>
            </a:r>
            <a:r>
              <a:rPr dirty="0" sz="600" spc="-1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deviation</a:t>
            </a:r>
            <a:endParaRPr sz="6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283748" y="3331252"/>
            <a:ext cx="25781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33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37</a:t>
            </a:r>
            <a:endParaRPr sz="6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175704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Consistency</a:t>
            </a:r>
            <a:r>
              <a:rPr dirty="0" sz="600" spc="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and</a:t>
            </a:r>
            <a:r>
              <a:rPr dirty="0" sz="600" spc="1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replication:</a:t>
            </a:r>
            <a:r>
              <a:rPr dirty="0" sz="600" spc="17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Consistency</a:t>
            </a:r>
            <a:r>
              <a:rPr dirty="0" sz="600" spc="1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protocols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714985" y="716"/>
            <a:ext cx="826769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Continuous</a:t>
            </a:r>
            <a:r>
              <a:rPr dirty="0" sz="600" spc="-2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consistency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3409950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Continuous</a:t>
            </a:r>
            <a:r>
              <a:rPr dirty="0" sz="14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consistency:</a:t>
            </a:r>
            <a:r>
              <a:rPr dirty="0" sz="1400" spc="8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Numerical</a:t>
            </a:r>
            <a:r>
              <a:rPr dirty="0" sz="14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errors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15950" y="871801"/>
            <a:ext cx="3964940" cy="110363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43815">
              <a:lnSpc>
                <a:spcPts val="1420"/>
              </a:lnSpc>
              <a:spcBef>
                <a:spcPts val="95"/>
              </a:spcBef>
            </a:pPr>
            <a:r>
              <a:rPr dirty="0" sz="1200" spc="-10">
                <a:solidFill>
                  <a:srgbClr val="FA0000"/>
                </a:solidFill>
                <a:latin typeface="Arial"/>
                <a:cs typeface="Arial"/>
              </a:rPr>
              <a:t>Problem</a:t>
            </a:r>
            <a:endParaRPr sz="1200">
              <a:latin typeface="Arial"/>
              <a:cs typeface="Arial"/>
            </a:endParaRPr>
          </a:p>
          <a:p>
            <a:pPr marL="38100">
              <a:lnSpc>
                <a:spcPts val="1180"/>
              </a:lnSpc>
            </a:pPr>
            <a:r>
              <a:rPr dirty="0" sz="1000" spc="-20">
                <a:latin typeface="Arial"/>
                <a:cs typeface="Arial"/>
              </a:rPr>
              <a:t>We</a:t>
            </a:r>
            <a:r>
              <a:rPr dirty="0" sz="1000" spc="-5">
                <a:latin typeface="Arial"/>
                <a:cs typeface="Arial"/>
              </a:rPr>
              <a:t> need to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ensure that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v</a:t>
            </a:r>
            <a:r>
              <a:rPr dirty="0" sz="1000" spc="-180" i="1">
                <a:latin typeface="Arial"/>
                <a:cs typeface="Arial"/>
              </a:rPr>
              <a:t> </a:t>
            </a:r>
            <a:r>
              <a:rPr dirty="0" sz="1000" spc="25">
                <a:latin typeface="Arial"/>
                <a:cs typeface="Arial"/>
              </a:rPr>
              <a:t>(</a:t>
            </a:r>
            <a:r>
              <a:rPr dirty="0" sz="1000" spc="25" i="1">
                <a:latin typeface="Arial"/>
                <a:cs typeface="Arial"/>
              </a:rPr>
              <a:t>t</a:t>
            </a:r>
            <a:r>
              <a:rPr dirty="0" sz="1000" spc="-190" i="1">
                <a:latin typeface="Arial"/>
                <a:cs typeface="Arial"/>
              </a:rPr>
              <a:t> </a:t>
            </a:r>
            <a:r>
              <a:rPr dirty="0" sz="1000" spc="50">
                <a:latin typeface="Arial"/>
                <a:cs typeface="Arial"/>
              </a:rPr>
              <a:t>)</a:t>
            </a:r>
            <a:r>
              <a:rPr dirty="0" sz="1000" spc="-140">
                <a:latin typeface="Arial"/>
                <a:cs typeface="Arial"/>
              </a:rPr>
              <a:t> </a:t>
            </a:r>
            <a:r>
              <a:rPr dirty="0" sz="1000" spc="35" i="1">
                <a:latin typeface="メイリオ"/>
                <a:cs typeface="メイリオ"/>
              </a:rPr>
              <a:t>−</a:t>
            </a:r>
            <a:r>
              <a:rPr dirty="0" sz="1000" spc="35" i="1">
                <a:latin typeface="Arial"/>
                <a:cs typeface="Arial"/>
              </a:rPr>
              <a:t>v</a:t>
            </a:r>
            <a:r>
              <a:rPr dirty="0" baseline="-15873" sz="1050" spc="52" i="1">
                <a:latin typeface="Arial"/>
                <a:cs typeface="Arial"/>
              </a:rPr>
              <a:t>i</a:t>
            </a:r>
            <a:r>
              <a:rPr dirty="0" baseline="-15873" sz="1050" spc="217" i="1">
                <a:latin typeface="Arial"/>
                <a:cs typeface="Arial"/>
              </a:rPr>
              <a:t> </a:t>
            </a:r>
            <a:r>
              <a:rPr dirty="0" sz="1000" spc="190" i="1">
                <a:latin typeface="Arial"/>
                <a:cs typeface="Arial"/>
              </a:rPr>
              <a:t>&lt;</a:t>
            </a:r>
            <a:r>
              <a:rPr dirty="0" sz="1000" spc="-60" i="1">
                <a:latin typeface="Arial"/>
                <a:cs typeface="Arial"/>
              </a:rPr>
              <a:t> </a:t>
            </a:r>
            <a:r>
              <a:rPr dirty="0" sz="1000" spc="-35" i="1">
                <a:latin typeface="Arial"/>
                <a:cs typeface="Arial"/>
              </a:rPr>
              <a:t>δ</a:t>
            </a:r>
            <a:r>
              <a:rPr dirty="0" baseline="-15873" sz="1050" spc="-52" i="1">
                <a:latin typeface="Arial"/>
                <a:cs typeface="Arial"/>
              </a:rPr>
              <a:t>i</a:t>
            </a:r>
            <a:r>
              <a:rPr dirty="0" baseline="-15873" sz="1050" spc="67" i="1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for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every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server </a:t>
            </a:r>
            <a:r>
              <a:rPr dirty="0" sz="1000" i="1">
                <a:latin typeface="Arial"/>
                <a:cs typeface="Arial"/>
              </a:rPr>
              <a:t>S</a:t>
            </a:r>
            <a:r>
              <a:rPr dirty="0" baseline="-15873" sz="1050" i="1">
                <a:latin typeface="Arial"/>
                <a:cs typeface="Arial"/>
              </a:rPr>
              <a:t>i</a:t>
            </a:r>
            <a:r>
              <a:rPr dirty="0" baseline="-15873" sz="1050" spc="-127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 marL="38735">
              <a:lnSpc>
                <a:spcPct val="100000"/>
              </a:lnSpc>
              <a:spcBef>
                <a:spcPts val="690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Approach</a:t>
            </a:r>
            <a:endParaRPr sz="1200">
              <a:latin typeface="Arial"/>
              <a:cs typeface="Arial"/>
            </a:endParaRPr>
          </a:p>
          <a:p>
            <a:pPr algn="just" marL="40640" marR="30480" indent="2540">
              <a:lnSpc>
                <a:spcPct val="100000"/>
              </a:lnSpc>
              <a:spcBef>
                <a:spcPts val="175"/>
              </a:spcBef>
            </a:pPr>
            <a:r>
              <a:rPr dirty="0" sz="1000" spc="-5">
                <a:latin typeface="Arial"/>
                <a:cs typeface="Arial"/>
              </a:rPr>
              <a:t>Let </a:t>
            </a:r>
            <a:r>
              <a:rPr dirty="0" sz="1000" spc="-10">
                <a:latin typeface="Arial"/>
                <a:cs typeface="Arial"/>
              </a:rPr>
              <a:t>every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server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5" i="1">
                <a:latin typeface="Arial"/>
                <a:cs typeface="Arial"/>
              </a:rPr>
              <a:t>S</a:t>
            </a:r>
            <a:r>
              <a:rPr dirty="0" baseline="-15873" sz="1050" spc="7" i="1">
                <a:latin typeface="Arial"/>
                <a:cs typeface="Arial"/>
              </a:rPr>
              <a:t>k</a:t>
            </a:r>
            <a:r>
              <a:rPr dirty="0" baseline="-15873" sz="1050" spc="22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maintain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 </a:t>
            </a:r>
            <a:r>
              <a:rPr dirty="0" sz="1000" spc="-10">
                <a:solidFill>
                  <a:srgbClr val="0000FA"/>
                </a:solidFill>
                <a:latin typeface="Arial"/>
                <a:cs typeface="Arial"/>
              </a:rPr>
              <a:t>view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TW</a:t>
            </a:r>
            <a:r>
              <a:rPr dirty="0" baseline="-15873" sz="1050" i="1">
                <a:latin typeface="Arial"/>
                <a:cs typeface="Arial"/>
              </a:rPr>
              <a:t>k</a:t>
            </a:r>
            <a:r>
              <a:rPr dirty="0" baseline="-15873" sz="1050" spc="-104" i="1">
                <a:latin typeface="Arial"/>
                <a:cs typeface="Arial"/>
              </a:rPr>
              <a:t> </a:t>
            </a:r>
            <a:r>
              <a:rPr dirty="0" sz="1000" spc="30">
                <a:latin typeface="Arial"/>
                <a:cs typeface="Arial"/>
              </a:rPr>
              <a:t>[</a:t>
            </a:r>
            <a:r>
              <a:rPr dirty="0" sz="1000" spc="30" i="1">
                <a:latin typeface="Arial"/>
                <a:cs typeface="Arial"/>
              </a:rPr>
              <a:t>i,</a:t>
            </a:r>
            <a:r>
              <a:rPr dirty="0" sz="1000" spc="-170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j</a:t>
            </a:r>
            <a:r>
              <a:rPr dirty="0" sz="1000" spc="-195" i="1">
                <a:latin typeface="Arial"/>
                <a:cs typeface="Arial"/>
              </a:rPr>
              <a:t> </a:t>
            </a:r>
            <a:r>
              <a:rPr dirty="0" sz="1000" spc="5">
                <a:latin typeface="Arial"/>
                <a:cs typeface="Arial"/>
              </a:rPr>
              <a:t>]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what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it </a:t>
            </a:r>
            <a:r>
              <a:rPr dirty="0" sz="1000" spc="-10">
                <a:latin typeface="Arial"/>
                <a:cs typeface="Arial"/>
              </a:rPr>
              <a:t>believes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value</a:t>
            </a:r>
            <a:r>
              <a:rPr dirty="0" sz="1000" spc="-5">
                <a:latin typeface="Arial"/>
                <a:cs typeface="Arial"/>
              </a:rPr>
              <a:t> of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TW</a:t>
            </a:r>
            <a:r>
              <a:rPr dirty="0" sz="1000" spc="-140" i="1">
                <a:latin typeface="Arial"/>
                <a:cs typeface="Arial"/>
              </a:rPr>
              <a:t> </a:t>
            </a:r>
            <a:r>
              <a:rPr dirty="0" sz="1000" spc="30">
                <a:latin typeface="Arial"/>
                <a:cs typeface="Arial"/>
              </a:rPr>
              <a:t>[</a:t>
            </a:r>
            <a:r>
              <a:rPr dirty="0" sz="1000" spc="30" i="1">
                <a:latin typeface="Arial"/>
                <a:cs typeface="Arial"/>
              </a:rPr>
              <a:t>i,</a:t>
            </a:r>
            <a:r>
              <a:rPr dirty="0" sz="1000" spc="-170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j</a:t>
            </a:r>
            <a:r>
              <a:rPr dirty="0" sz="1000" spc="-195" i="1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].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This information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can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be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gossiped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when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update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is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propagated.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66713" y="3331252"/>
            <a:ext cx="101981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Bounding</a:t>
            </a:r>
            <a:r>
              <a:rPr dirty="0" sz="600" spc="-1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numerical</a:t>
            </a:r>
            <a:r>
              <a:rPr dirty="0" sz="600" spc="-1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deviation</a:t>
            </a:r>
            <a:endParaRPr sz="6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283748" y="3331252"/>
            <a:ext cx="25781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33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37</a:t>
            </a:r>
            <a:endParaRPr sz="6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175704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Consistency</a:t>
            </a:r>
            <a:r>
              <a:rPr dirty="0" sz="600" spc="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and</a:t>
            </a:r>
            <a:r>
              <a:rPr dirty="0" sz="600" spc="1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replication:</a:t>
            </a:r>
            <a:r>
              <a:rPr dirty="0" sz="600" spc="17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Consistency</a:t>
            </a:r>
            <a:r>
              <a:rPr dirty="0" sz="600" spc="1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protocols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714985" y="716"/>
            <a:ext cx="826769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Continuous</a:t>
            </a:r>
            <a:r>
              <a:rPr dirty="0" sz="600" spc="-2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consistency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3409950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Continuous</a:t>
            </a:r>
            <a:r>
              <a:rPr dirty="0" sz="14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consistency:</a:t>
            </a:r>
            <a:r>
              <a:rPr dirty="0" sz="1400" spc="8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Numerical</a:t>
            </a:r>
            <a:r>
              <a:rPr dirty="0" sz="14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errors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15950" y="871801"/>
            <a:ext cx="3964940" cy="16713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43815">
              <a:lnSpc>
                <a:spcPts val="1420"/>
              </a:lnSpc>
              <a:spcBef>
                <a:spcPts val="95"/>
              </a:spcBef>
            </a:pPr>
            <a:r>
              <a:rPr dirty="0" sz="1200" spc="-10">
                <a:solidFill>
                  <a:srgbClr val="FA0000"/>
                </a:solidFill>
                <a:latin typeface="Arial"/>
                <a:cs typeface="Arial"/>
              </a:rPr>
              <a:t>Problem</a:t>
            </a:r>
            <a:endParaRPr sz="1200">
              <a:latin typeface="Arial"/>
              <a:cs typeface="Arial"/>
            </a:endParaRPr>
          </a:p>
          <a:p>
            <a:pPr marL="38100">
              <a:lnSpc>
                <a:spcPts val="1180"/>
              </a:lnSpc>
            </a:pPr>
            <a:r>
              <a:rPr dirty="0" sz="1000" spc="-20">
                <a:latin typeface="Arial"/>
                <a:cs typeface="Arial"/>
              </a:rPr>
              <a:t>We</a:t>
            </a:r>
            <a:r>
              <a:rPr dirty="0" sz="1000" spc="-5">
                <a:latin typeface="Arial"/>
                <a:cs typeface="Arial"/>
              </a:rPr>
              <a:t> need to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ensure that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v</a:t>
            </a:r>
            <a:r>
              <a:rPr dirty="0" sz="1000" spc="-180" i="1">
                <a:latin typeface="Arial"/>
                <a:cs typeface="Arial"/>
              </a:rPr>
              <a:t> </a:t>
            </a:r>
            <a:r>
              <a:rPr dirty="0" sz="1000" spc="25">
                <a:latin typeface="Arial"/>
                <a:cs typeface="Arial"/>
              </a:rPr>
              <a:t>(</a:t>
            </a:r>
            <a:r>
              <a:rPr dirty="0" sz="1000" spc="25" i="1">
                <a:latin typeface="Arial"/>
                <a:cs typeface="Arial"/>
              </a:rPr>
              <a:t>t</a:t>
            </a:r>
            <a:r>
              <a:rPr dirty="0" sz="1000" spc="-190" i="1">
                <a:latin typeface="Arial"/>
                <a:cs typeface="Arial"/>
              </a:rPr>
              <a:t> </a:t>
            </a:r>
            <a:r>
              <a:rPr dirty="0" sz="1000" spc="50">
                <a:latin typeface="Arial"/>
                <a:cs typeface="Arial"/>
              </a:rPr>
              <a:t>)</a:t>
            </a:r>
            <a:r>
              <a:rPr dirty="0" sz="1000" spc="-140">
                <a:latin typeface="Arial"/>
                <a:cs typeface="Arial"/>
              </a:rPr>
              <a:t> </a:t>
            </a:r>
            <a:r>
              <a:rPr dirty="0" sz="1000" spc="35" i="1">
                <a:latin typeface="メイリオ"/>
                <a:cs typeface="メイリオ"/>
              </a:rPr>
              <a:t>−</a:t>
            </a:r>
            <a:r>
              <a:rPr dirty="0" sz="1000" spc="35" i="1">
                <a:latin typeface="Arial"/>
                <a:cs typeface="Arial"/>
              </a:rPr>
              <a:t>v</a:t>
            </a:r>
            <a:r>
              <a:rPr dirty="0" baseline="-15873" sz="1050" spc="52" i="1">
                <a:latin typeface="Arial"/>
                <a:cs typeface="Arial"/>
              </a:rPr>
              <a:t>i</a:t>
            </a:r>
            <a:r>
              <a:rPr dirty="0" baseline="-15873" sz="1050" spc="217" i="1">
                <a:latin typeface="Arial"/>
                <a:cs typeface="Arial"/>
              </a:rPr>
              <a:t> </a:t>
            </a:r>
            <a:r>
              <a:rPr dirty="0" sz="1000" spc="190" i="1">
                <a:latin typeface="Arial"/>
                <a:cs typeface="Arial"/>
              </a:rPr>
              <a:t>&lt;</a:t>
            </a:r>
            <a:r>
              <a:rPr dirty="0" sz="1000" spc="-60" i="1">
                <a:latin typeface="Arial"/>
                <a:cs typeface="Arial"/>
              </a:rPr>
              <a:t> </a:t>
            </a:r>
            <a:r>
              <a:rPr dirty="0" sz="1000" spc="-35" i="1">
                <a:latin typeface="Arial"/>
                <a:cs typeface="Arial"/>
              </a:rPr>
              <a:t>δ</a:t>
            </a:r>
            <a:r>
              <a:rPr dirty="0" baseline="-15873" sz="1050" spc="-52" i="1">
                <a:latin typeface="Arial"/>
                <a:cs typeface="Arial"/>
              </a:rPr>
              <a:t>i</a:t>
            </a:r>
            <a:r>
              <a:rPr dirty="0" baseline="-15873" sz="1050" spc="67" i="1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for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every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server </a:t>
            </a:r>
            <a:r>
              <a:rPr dirty="0" sz="1000" i="1">
                <a:latin typeface="Arial"/>
                <a:cs typeface="Arial"/>
              </a:rPr>
              <a:t>S</a:t>
            </a:r>
            <a:r>
              <a:rPr dirty="0" baseline="-15873" sz="1050" i="1">
                <a:latin typeface="Arial"/>
                <a:cs typeface="Arial"/>
              </a:rPr>
              <a:t>i</a:t>
            </a:r>
            <a:r>
              <a:rPr dirty="0" baseline="-15873" sz="1050" spc="-127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 marL="38735">
              <a:lnSpc>
                <a:spcPct val="100000"/>
              </a:lnSpc>
              <a:spcBef>
                <a:spcPts val="690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Approach</a:t>
            </a:r>
            <a:endParaRPr sz="1200">
              <a:latin typeface="Arial"/>
              <a:cs typeface="Arial"/>
            </a:endParaRPr>
          </a:p>
          <a:p>
            <a:pPr algn="just" marL="40640" marR="30480" indent="2540">
              <a:lnSpc>
                <a:spcPct val="100000"/>
              </a:lnSpc>
              <a:spcBef>
                <a:spcPts val="175"/>
              </a:spcBef>
            </a:pPr>
            <a:r>
              <a:rPr dirty="0" sz="1000" spc="-5">
                <a:latin typeface="Arial"/>
                <a:cs typeface="Arial"/>
              </a:rPr>
              <a:t>Let </a:t>
            </a:r>
            <a:r>
              <a:rPr dirty="0" sz="1000" spc="-10">
                <a:latin typeface="Arial"/>
                <a:cs typeface="Arial"/>
              </a:rPr>
              <a:t>every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server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5" i="1">
                <a:latin typeface="Arial"/>
                <a:cs typeface="Arial"/>
              </a:rPr>
              <a:t>S</a:t>
            </a:r>
            <a:r>
              <a:rPr dirty="0" baseline="-15873" sz="1050" spc="7" i="1">
                <a:latin typeface="Arial"/>
                <a:cs typeface="Arial"/>
              </a:rPr>
              <a:t>k</a:t>
            </a:r>
            <a:r>
              <a:rPr dirty="0" baseline="-15873" sz="1050" spc="22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maintain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 </a:t>
            </a:r>
            <a:r>
              <a:rPr dirty="0" sz="1000" spc="-10">
                <a:solidFill>
                  <a:srgbClr val="0000FA"/>
                </a:solidFill>
                <a:latin typeface="Arial"/>
                <a:cs typeface="Arial"/>
              </a:rPr>
              <a:t>view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TW</a:t>
            </a:r>
            <a:r>
              <a:rPr dirty="0" baseline="-15873" sz="1050" i="1">
                <a:latin typeface="Arial"/>
                <a:cs typeface="Arial"/>
              </a:rPr>
              <a:t>k</a:t>
            </a:r>
            <a:r>
              <a:rPr dirty="0" baseline="-15873" sz="1050" spc="-104" i="1">
                <a:latin typeface="Arial"/>
                <a:cs typeface="Arial"/>
              </a:rPr>
              <a:t> </a:t>
            </a:r>
            <a:r>
              <a:rPr dirty="0" sz="1000" spc="30">
                <a:latin typeface="Arial"/>
                <a:cs typeface="Arial"/>
              </a:rPr>
              <a:t>[</a:t>
            </a:r>
            <a:r>
              <a:rPr dirty="0" sz="1000" spc="30" i="1">
                <a:latin typeface="Arial"/>
                <a:cs typeface="Arial"/>
              </a:rPr>
              <a:t>i,</a:t>
            </a:r>
            <a:r>
              <a:rPr dirty="0" sz="1000" spc="-170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j</a:t>
            </a:r>
            <a:r>
              <a:rPr dirty="0" sz="1000" spc="-195" i="1">
                <a:latin typeface="Arial"/>
                <a:cs typeface="Arial"/>
              </a:rPr>
              <a:t> </a:t>
            </a:r>
            <a:r>
              <a:rPr dirty="0" sz="1000" spc="5">
                <a:latin typeface="Arial"/>
                <a:cs typeface="Arial"/>
              </a:rPr>
              <a:t>]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what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it </a:t>
            </a:r>
            <a:r>
              <a:rPr dirty="0" sz="1000" spc="-10">
                <a:latin typeface="Arial"/>
                <a:cs typeface="Arial"/>
              </a:rPr>
              <a:t>believes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value</a:t>
            </a:r>
            <a:r>
              <a:rPr dirty="0" sz="1000" spc="-5">
                <a:latin typeface="Arial"/>
                <a:cs typeface="Arial"/>
              </a:rPr>
              <a:t> of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TW</a:t>
            </a:r>
            <a:r>
              <a:rPr dirty="0" sz="1000" spc="-140" i="1">
                <a:latin typeface="Arial"/>
                <a:cs typeface="Arial"/>
              </a:rPr>
              <a:t> </a:t>
            </a:r>
            <a:r>
              <a:rPr dirty="0" sz="1000" spc="30">
                <a:latin typeface="Arial"/>
                <a:cs typeface="Arial"/>
              </a:rPr>
              <a:t>[</a:t>
            </a:r>
            <a:r>
              <a:rPr dirty="0" sz="1000" spc="30" i="1">
                <a:latin typeface="Arial"/>
                <a:cs typeface="Arial"/>
              </a:rPr>
              <a:t>i,</a:t>
            </a:r>
            <a:r>
              <a:rPr dirty="0" sz="1000" spc="-170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j</a:t>
            </a:r>
            <a:r>
              <a:rPr dirty="0" sz="1000" spc="-195" i="1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].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This information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can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be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gossiped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when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update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is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propagated.</a:t>
            </a:r>
            <a:endParaRPr sz="1000">
              <a:latin typeface="Arial"/>
              <a:cs typeface="Arial"/>
            </a:endParaRPr>
          </a:p>
          <a:p>
            <a:pPr marL="43815">
              <a:lnSpc>
                <a:spcPct val="100000"/>
              </a:lnSpc>
              <a:spcBef>
                <a:spcPts val="685"/>
              </a:spcBef>
            </a:pPr>
            <a:r>
              <a:rPr dirty="0" sz="1200" spc="-5">
                <a:solidFill>
                  <a:srgbClr val="FA0000"/>
                </a:solidFill>
                <a:latin typeface="Arial"/>
                <a:cs typeface="Arial"/>
              </a:rPr>
              <a:t>Note</a:t>
            </a:r>
            <a:endParaRPr sz="1200">
              <a:latin typeface="Arial"/>
              <a:cs typeface="Arial"/>
            </a:endParaRPr>
          </a:p>
          <a:p>
            <a:pPr marL="1076960">
              <a:lnSpc>
                <a:spcPct val="100000"/>
              </a:lnSpc>
              <a:spcBef>
                <a:spcPts val="1140"/>
              </a:spcBef>
            </a:pPr>
            <a:r>
              <a:rPr dirty="0" sz="1000" spc="-5">
                <a:latin typeface="Arial"/>
                <a:cs typeface="Arial"/>
              </a:rPr>
              <a:t>0</a:t>
            </a:r>
            <a:r>
              <a:rPr dirty="0" sz="1000" spc="-60">
                <a:latin typeface="Arial"/>
                <a:cs typeface="Arial"/>
              </a:rPr>
              <a:t> </a:t>
            </a:r>
            <a:r>
              <a:rPr dirty="0" sz="1000" spc="-35" i="1">
                <a:latin typeface="メイリオ"/>
                <a:cs typeface="メイリオ"/>
              </a:rPr>
              <a:t>≤</a:t>
            </a:r>
            <a:r>
              <a:rPr dirty="0" sz="1000" spc="-120" i="1">
                <a:latin typeface="メイリオ"/>
                <a:cs typeface="メイリオ"/>
              </a:rPr>
              <a:t> </a:t>
            </a:r>
            <a:r>
              <a:rPr dirty="0" sz="1000" spc="-5" i="1">
                <a:latin typeface="Arial"/>
                <a:cs typeface="Arial"/>
              </a:rPr>
              <a:t>TW</a:t>
            </a:r>
            <a:r>
              <a:rPr dirty="0" baseline="-15873" sz="1050" spc="22" i="1">
                <a:latin typeface="Arial"/>
                <a:cs typeface="Arial"/>
              </a:rPr>
              <a:t>k</a:t>
            </a:r>
            <a:r>
              <a:rPr dirty="0" baseline="-15873" sz="1050" spc="-112" i="1">
                <a:latin typeface="Arial"/>
                <a:cs typeface="Arial"/>
              </a:rPr>
              <a:t> </a:t>
            </a:r>
            <a:r>
              <a:rPr dirty="0" sz="1000" spc="5">
                <a:latin typeface="Arial"/>
                <a:cs typeface="Arial"/>
              </a:rPr>
              <a:t>[</a:t>
            </a:r>
            <a:r>
              <a:rPr dirty="0" sz="1000" spc="80" i="1">
                <a:latin typeface="Arial"/>
                <a:cs typeface="Arial"/>
              </a:rPr>
              <a:t>i</a:t>
            </a:r>
            <a:r>
              <a:rPr dirty="0" sz="1000" spc="-5" i="1">
                <a:latin typeface="Arial"/>
                <a:cs typeface="Arial"/>
              </a:rPr>
              <a:t>,</a:t>
            </a:r>
            <a:r>
              <a:rPr dirty="0" sz="1000" spc="-170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j</a:t>
            </a:r>
            <a:r>
              <a:rPr dirty="0" sz="1000" spc="-195" i="1">
                <a:latin typeface="Arial"/>
                <a:cs typeface="Arial"/>
              </a:rPr>
              <a:t> </a:t>
            </a:r>
            <a:r>
              <a:rPr dirty="0" sz="1000" spc="5">
                <a:latin typeface="Arial"/>
                <a:cs typeface="Arial"/>
              </a:rPr>
              <a:t>]</a:t>
            </a:r>
            <a:r>
              <a:rPr dirty="0" sz="1000" spc="-60">
                <a:latin typeface="Arial"/>
                <a:cs typeface="Arial"/>
              </a:rPr>
              <a:t> </a:t>
            </a:r>
            <a:r>
              <a:rPr dirty="0" sz="1000" spc="-35" i="1">
                <a:latin typeface="メイリオ"/>
                <a:cs typeface="メイリオ"/>
              </a:rPr>
              <a:t>≤</a:t>
            </a:r>
            <a:r>
              <a:rPr dirty="0" sz="1000" spc="-120" i="1">
                <a:latin typeface="メイリオ"/>
                <a:cs typeface="メイリオ"/>
              </a:rPr>
              <a:t> </a:t>
            </a:r>
            <a:r>
              <a:rPr dirty="0" sz="1000" spc="-5" i="1">
                <a:latin typeface="Arial"/>
                <a:cs typeface="Arial"/>
              </a:rPr>
              <a:t>TW</a:t>
            </a:r>
            <a:r>
              <a:rPr dirty="0" sz="1000" spc="-145" i="1">
                <a:latin typeface="Arial"/>
                <a:cs typeface="Arial"/>
              </a:rPr>
              <a:t> </a:t>
            </a:r>
            <a:r>
              <a:rPr dirty="0" sz="1000" spc="5">
                <a:latin typeface="Arial"/>
                <a:cs typeface="Arial"/>
              </a:rPr>
              <a:t>[</a:t>
            </a:r>
            <a:r>
              <a:rPr dirty="0" sz="1000" spc="80" i="1">
                <a:latin typeface="Arial"/>
                <a:cs typeface="Arial"/>
              </a:rPr>
              <a:t>i</a:t>
            </a:r>
            <a:r>
              <a:rPr dirty="0" sz="1000" spc="-5" i="1">
                <a:latin typeface="Arial"/>
                <a:cs typeface="Arial"/>
              </a:rPr>
              <a:t>,</a:t>
            </a:r>
            <a:r>
              <a:rPr dirty="0" sz="1000" spc="-170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j</a:t>
            </a:r>
            <a:r>
              <a:rPr dirty="0" sz="1000" spc="-195" i="1">
                <a:latin typeface="Arial"/>
                <a:cs typeface="Arial"/>
              </a:rPr>
              <a:t> </a:t>
            </a:r>
            <a:r>
              <a:rPr dirty="0" sz="1000" spc="5">
                <a:latin typeface="Arial"/>
                <a:cs typeface="Arial"/>
              </a:rPr>
              <a:t>]</a:t>
            </a:r>
            <a:r>
              <a:rPr dirty="0" sz="1000" spc="-60">
                <a:latin typeface="Arial"/>
                <a:cs typeface="Arial"/>
              </a:rPr>
              <a:t> </a:t>
            </a:r>
            <a:r>
              <a:rPr dirty="0" sz="1000" spc="-35" i="1">
                <a:latin typeface="メイリオ"/>
                <a:cs typeface="メイリオ"/>
              </a:rPr>
              <a:t>≤</a:t>
            </a:r>
            <a:r>
              <a:rPr dirty="0" sz="1000" spc="-120" i="1">
                <a:latin typeface="メイリオ"/>
                <a:cs typeface="メイリオ"/>
              </a:rPr>
              <a:t> </a:t>
            </a:r>
            <a:r>
              <a:rPr dirty="0" sz="1000" spc="-5" i="1">
                <a:latin typeface="Arial"/>
                <a:cs typeface="Arial"/>
              </a:rPr>
              <a:t>TW</a:t>
            </a:r>
            <a:r>
              <a:rPr dirty="0" sz="1000" spc="-145" i="1">
                <a:latin typeface="Arial"/>
                <a:cs typeface="Arial"/>
              </a:rPr>
              <a:t> </a:t>
            </a:r>
            <a:r>
              <a:rPr dirty="0" sz="1000" spc="5">
                <a:latin typeface="Arial"/>
                <a:cs typeface="Arial"/>
              </a:rPr>
              <a:t>[</a:t>
            </a:r>
            <a:r>
              <a:rPr dirty="0" sz="1000" spc="80" i="1">
                <a:latin typeface="Arial"/>
                <a:cs typeface="Arial"/>
              </a:rPr>
              <a:t>j</a:t>
            </a:r>
            <a:r>
              <a:rPr dirty="0" sz="1000" spc="-5" i="1">
                <a:latin typeface="Arial"/>
                <a:cs typeface="Arial"/>
              </a:rPr>
              <a:t>,</a:t>
            </a:r>
            <a:r>
              <a:rPr dirty="0" sz="1000" spc="-170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j</a:t>
            </a:r>
            <a:r>
              <a:rPr dirty="0" sz="1000" spc="-195" i="1">
                <a:latin typeface="Arial"/>
                <a:cs typeface="Arial"/>
              </a:rPr>
              <a:t> </a:t>
            </a:r>
            <a:r>
              <a:rPr dirty="0" sz="1000" spc="5">
                <a:latin typeface="Arial"/>
                <a:cs typeface="Arial"/>
              </a:rPr>
              <a:t>]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66713" y="3331252"/>
            <a:ext cx="101981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Bounding</a:t>
            </a:r>
            <a:r>
              <a:rPr dirty="0" sz="600" spc="-1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numerical</a:t>
            </a:r>
            <a:r>
              <a:rPr dirty="0" sz="600" spc="-1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deviation</a:t>
            </a:r>
            <a:endParaRPr sz="6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283748" y="3331252"/>
            <a:ext cx="25781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34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37</a:t>
            </a:r>
            <a:endParaRPr sz="6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175704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Consistency</a:t>
            </a:r>
            <a:r>
              <a:rPr dirty="0" sz="600" spc="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and</a:t>
            </a:r>
            <a:r>
              <a:rPr dirty="0" sz="600" spc="1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replication:</a:t>
            </a:r>
            <a:r>
              <a:rPr dirty="0" sz="600" spc="17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Consistency</a:t>
            </a:r>
            <a:r>
              <a:rPr dirty="0" sz="600" spc="1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protocols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714985" y="716"/>
            <a:ext cx="826769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Continuous</a:t>
            </a:r>
            <a:r>
              <a:rPr dirty="0" sz="600" spc="-2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consistency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2600" y="188846"/>
            <a:ext cx="4064635" cy="133413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35"/>
              </a:spcBef>
            </a:pP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Continuous</a:t>
            </a:r>
            <a:r>
              <a:rPr dirty="0" sz="14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consistency:</a:t>
            </a:r>
            <a:r>
              <a:rPr dirty="0" sz="1400" spc="8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Numerical</a:t>
            </a:r>
            <a:r>
              <a:rPr dirty="0" sz="14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errors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250">
              <a:latin typeface="Arial"/>
              <a:cs typeface="Arial"/>
            </a:endParaRPr>
          </a:p>
          <a:p>
            <a:pPr marL="276860">
              <a:lnSpc>
                <a:spcPts val="1410"/>
              </a:lnSpc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Solution</a:t>
            </a:r>
            <a:endParaRPr sz="1200">
              <a:latin typeface="Arial"/>
              <a:cs typeface="Arial"/>
            </a:endParaRPr>
          </a:p>
          <a:p>
            <a:pPr marL="276860" marR="43180">
              <a:lnSpc>
                <a:spcPts val="1200"/>
              </a:lnSpc>
              <a:spcBef>
                <a:spcPts val="15"/>
              </a:spcBef>
            </a:pPr>
            <a:r>
              <a:rPr dirty="0" sz="1000" spc="5" i="1">
                <a:latin typeface="Arial"/>
                <a:cs typeface="Arial"/>
              </a:rPr>
              <a:t>S</a:t>
            </a:r>
            <a:r>
              <a:rPr dirty="0" baseline="-15873" sz="1050" spc="7" i="1">
                <a:latin typeface="Arial"/>
                <a:cs typeface="Arial"/>
              </a:rPr>
              <a:t>k</a:t>
            </a:r>
            <a:r>
              <a:rPr dirty="0" baseline="-15873" sz="1050" spc="22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sends operations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from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its log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S</a:t>
            </a:r>
            <a:r>
              <a:rPr dirty="0" baseline="-15873" sz="1050" i="1">
                <a:latin typeface="Arial"/>
                <a:cs typeface="Arial"/>
              </a:rPr>
              <a:t>i</a:t>
            </a:r>
            <a:r>
              <a:rPr dirty="0" baseline="-15873" sz="1050" spc="15" i="1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when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it sees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that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i="1">
                <a:solidFill>
                  <a:srgbClr val="0000FA"/>
                </a:solidFill>
                <a:latin typeface="Arial"/>
                <a:cs typeface="Arial"/>
              </a:rPr>
              <a:t>TW</a:t>
            </a:r>
            <a:r>
              <a:rPr dirty="0" baseline="-15873" sz="1050" i="1">
                <a:solidFill>
                  <a:srgbClr val="0000FA"/>
                </a:solidFill>
                <a:latin typeface="Arial"/>
                <a:cs typeface="Arial"/>
              </a:rPr>
              <a:t>k</a:t>
            </a:r>
            <a:r>
              <a:rPr dirty="0" baseline="-15873" sz="1050" spc="-112" i="1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30">
                <a:solidFill>
                  <a:srgbClr val="0000FA"/>
                </a:solidFill>
                <a:latin typeface="Arial"/>
                <a:cs typeface="Arial"/>
              </a:rPr>
              <a:t>[</a:t>
            </a:r>
            <a:r>
              <a:rPr dirty="0" sz="1000" spc="30" i="1">
                <a:solidFill>
                  <a:srgbClr val="0000FA"/>
                </a:solidFill>
                <a:latin typeface="Arial"/>
                <a:cs typeface="Arial"/>
              </a:rPr>
              <a:t>i,</a:t>
            </a:r>
            <a:r>
              <a:rPr dirty="0" sz="1000" spc="-170" i="1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 i="1">
                <a:solidFill>
                  <a:srgbClr val="0000FA"/>
                </a:solidFill>
                <a:latin typeface="Arial"/>
                <a:cs typeface="Arial"/>
              </a:rPr>
              <a:t>k</a:t>
            </a:r>
            <a:r>
              <a:rPr dirty="0" sz="1000" spc="-175" i="1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5">
                <a:solidFill>
                  <a:srgbClr val="0000FA"/>
                </a:solidFill>
                <a:latin typeface="Arial"/>
                <a:cs typeface="Arial"/>
              </a:rPr>
              <a:t>]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 is </a:t>
            </a:r>
            <a:r>
              <a:rPr dirty="0" sz="1000" spc="-265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getting too </a:t>
            </a:r>
            <a:r>
              <a:rPr dirty="0" sz="1000" spc="-15">
                <a:solidFill>
                  <a:srgbClr val="0000FA"/>
                </a:solidFill>
                <a:latin typeface="Arial"/>
                <a:cs typeface="Arial"/>
              </a:rPr>
              <a:t>far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 from </a:t>
            </a:r>
            <a:r>
              <a:rPr dirty="0" sz="1000" spc="-5" i="1">
                <a:solidFill>
                  <a:srgbClr val="0000FA"/>
                </a:solidFill>
                <a:latin typeface="Arial"/>
                <a:cs typeface="Arial"/>
              </a:rPr>
              <a:t>TW</a:t>
            </a:r>
            <a:r>
              <a:rPr dirty="0" sz="1000" spc="-145" i="1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30">
                <a:solidFill>
                  <a:srgbClr val="0000FA"/>
                </a:solidFill>
                <a:latin typeface="Arial"/>
                <a:cs typeface="Arial"/>
              </a:rPr>
              <a:t>[</a:t>
            </a:r>
            <a:r>
              <a:rPr dirty="0" sz="1000" spc="30" i="1">
                <a:solidFill>
                  <a:srgbClr val="0000FA"/>
                </a:solidFill>
                <a:latin typeface="Arial"/>
                <a:cs typeface="Arial"/>
              </a:rPr>
              <a:t>k,</a:t>
            </a:r>
            <a:r>
              <a:rPr dirty="0" sz="1000" spc="-170" i="1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 i="1">
                <a:solidFill>
                  <a:srgbClr val="0000FA"/>
                </a:solidFill>
                <a:latin typeface="Arial"/>
                <a:cs typeface="Arial"/>
              </a:rPr>
              <a:t>k</a:t>
            </a:r>
            <a:r>
              <a:rPr dirty="0" sz="1000" spc="-180" i="1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]</a:t>
            </a:r>
            <a:r>
              <a:rPr dirty="0" sz="1000">
                <a:latin typeface="Arial"/>
                <a:cs typeface="Arial"/>
              </a:rPr>
              <a:t>,</a:t>
            </a:r>
            <a:r>
              <a:rPr dirty="0" sz="1000" spc="-5">
                <a:latin typeface="Arial"/>
                <a:cs typeface="Arial"/>
              </a:rPr>
              <a:t> in particular, when</a:t>
            </a:r>
            <a:endParaRPr sz="1000">
              <a:latin typeface="Arial"/>
              <a:cs typeface="Arial"/>
            </a:endParaRPr>
          </a:p>
          <a:p>
            <a:pPr algn="ctr" marL="377825">
              <a:lnSpc>
                <a:spcPct val="100000"/>
              </a:lnSpc>
              <a:spcBef>
                <a:spcPts val="944"/>
              </a:spcBef>
            </a:pPr>
            <a:r>
              <a:rPr dirty="0" sz="1000" spc="-5" i="1">
                <a:latin typeface="Arial"/>
                <a:cs typeface="Arial"/>
              </a:rPr>
              <a:t>TW</a:t>
            </a:r>
            <a:r>
              <a:rPr dirty="0" sz="1000" spc="-145" i="1">
                <a:latin typeface="Arial"/>
                <a:cs typeface="Arial"/>
              </a:rPr>
              <a:t> </a:t>
            </a:r>
            <a:r>
              <a:rPr dirty="0" sz="1000" spc="5">
                <a:latin typeface="Arial"/>
                <a:cs typeface="Arial"/>
              </a:rPr>
              <a:t>[</a:t>
            </a:r>
            <a:r>
              <a:rPr dirty="0" sz="1000" spc="90" i="1">
                <a:latin typeface="Arial"/>
                <a:cs typeface="Arial"/>
              </a:rPr>
              <a:t>k</a:t>
            </a:r>
            <a:r>
              <a:rPr dirty="0" sz="1000" spc="-5" i="1">
                <a:latin typeface="Arial"/>
                <a:cs typeface="Arial"/>
              </a:rPr>
              <a:t>,</a:t>
            </a:r>
            <a:r>
              <a:rPr dirty="0" sz="1000" spc="-170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k</a:t>
            </a:r>
            <a:r>
              <a:rPr dirty="0" sz="1000" spc="-180" i="1">
                <a:latin typeface="Arial"/>
                <a:cs typeface="Arial"/>
              </a:rPr>
              <a:t> </a:t>
            </a:r>
            <a:r>
              <a:rPr dirty="0" sz="1000" spc="5">
                <a:latin typeface="Arial"/>
                <a:cs typeface="Arial"/>
              </a:rPr>
              <a:t>]</a:t>
            </a:r>
            <a:r>
              <a:rPr dirty="0" sz="1000" spc="-140">
                <a:latin typeface="Arial"/>
                <a:cs typeface="Arial"/>
              </a:rPr>
              <a:t> </a:t>
            </a:r>
            <a:r>
              <a:rPr dirty="0" sz="1000" spc="105" i="1">
                <a:latin typeface="メイリオ"/>
                <a:cs typeface="メイリオ"/>
              </a:rPr>
              <a:t>−</a:t>
            </a:r>
            <a:r>
              <a:rPr dirty="0" sz="1000" spc="-5" i="1">
                <a:latin typeface="Arial"/>
                <a:cs typeface="Arial"/>
              </a:rPr>
              <a:t>T</a:t>
            </a:r>
            <a:r>
              <a:rPr dirty="0" sz="1000" spc="-10" i="1">
                <a:latin typeface="Arial"/>
                <a:cs typeface="Arial"/>
              </a:rPr>
              <a:t>W</a:t>
            </a:r>
            <a:r>
              <a:rPr dirty="0" baseline="-15873" sz="1050" spc="22" i="1">
                <a:latin typeface="Arial"/>
                <a:cs typeface="Arial"/>
              </a:rPr>
              <a:t>k</a:t>
            </a:r>
            <a:r>
              <a:rPr dirty="0" baseline="-15873" sz="1050" spc="-112" i="1">
                <a:latin typeface="Arial"/>
                <a:cs typeface="Arial"/>
              </a:rPr>
              <a:t> </a:t>
            </a:r>
            <a:r>
              <a:rPr dirty="0" sz="1000" spc="5">
                <a:latin typeface="Arial"/>
                <a:cs typeface="Arial"/>
              </a:rPr>
              <a:t>[</a:t>
            </a:r>
            <a:r>
              <a:rPr dirty="0" sz="1000" spc="80" i="1">
                <a:latin typeface="Arial"/>
                <a:cs typeface="Arial"/>
              </a:rPr>
              <a:t>i</a:t>
            </a:r>
            <a:r>
              <a:rPr dirty="0" sz="1000" spc="-5" i="1">
                <a:latin typeface="Arial"/>
                <a:cs typeface="Arial"/>
              </a:rPr>
              <a:t>,</a:t>
            </a:r>
            <a:r>
              <a:rPr dirty="0" sz="1000" spc="-170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k</a:t>
            </a:r>
            <a:r>
              <a:rPr dirty="0" sz="1000" spc="-180" i="1">
                <a:latin typeface="Arial"/>
                <a:cs typeface="Arial"/>
              </a:rPr>
              <a:t> </a:t>
            </a:r>
            <a:r>
              <a:rPr dirty="0" sz="1000" spc="5">
                <a:latin typeface="Arial"/>
                <a:cs typeface="Arial"/>
              </a:rPr>
              <a:t>]</a:t>
            </a:r>
            <a:r>
              <a:rPr dirty="0" sz="1000" spc="-60">
                <a:latin typeface="Arial"/>
                <a:cs typeface="Arial"/>
              </a:rPr>
              <a:t> </a:t>
            </a:r>
            <a:r>
              <a:rPr dirty="0" sz="1000" spc="190" i="1">
                <a:latin typeface="Arial"/>
                <a:cs typeface="Arial"/>
              </a:rPr>
              <a:t>&gt;</a:t>
            </a:r>
            <a:r>
              <a:rPr dirty="0" sz="1000" spc="-60" i="1">
                <a:latin typeface="Arial"/>
                <a:cs typeface="Arial"/>
              </a:rPr>
              <a:t> </a:t>
            </a:r>
            <a:r>
              <a:rPr dirty="0" sz="1000" spc="-65" i="1">
                <a:latin typeface="Arial"/>
                <a:cs typeface="Arial"/>
              </a:rPr>
              <a:t>δ</a:t>
            </a:r>
            <a:r>
              <a:rPr dirty="0" baseline="-15873" sz="1050" spc="7" i="1">
                <a:latin typeface="Arial"/>
                <a:cs typeface="Arial"/>
              </a:rPr>
              <a:t>i</a:t>
            </a:r>
            <a:r>
              <a:rPr dirty="0" baseline="-15873" sz="1050" spc="-127" i="1">
                <a:latin typeface="Arial"/>
                <a:cs typeface="Arial"/>
              </a:rPr>
              <a:t> </a:t>
            </a:r>
            <a:r>
              <a:rPr dirty="0" sz="1000" spc="220" i="1">
                <a:latin typeface="Arial"/>
                <a:cs typeface="Arial"/>
              </a:rPr>
              <a:t>/</a:t>
            </a:r>
            <a:r>
              <a:rPr dirty="0" sz="1000" spc="50">
                <a:latin typeface="Arial"/>
                <a:cs typeface="Arial"/>
              </a:rPr>
              <a:t>(</a:t>
            </a:r>
            <a:r>
              <a:rPr dirty="0" sz="1000" spc="-5" i="1">
                <a:latin typeface="Arial"/>
                <a:cs typeface="Arial"/>
              </a:rPr>
              <a:t>N</a:t>
            </a:r>
            <a:r>
              <a:rPr dirty="0" sz="1000" spc="-65" i="1">
                <a:latin typeface="Arial"/>
                <a:cs typeface="Arial"/>
              </a:rPr>
              <a:t> </a:t>
            </a:r>
            <a:r>
              <a:rPr dirty="0" sz="1000" spc="-30" i="1">
                <a:latin typeface="メイリオ"/>
                <a:cs typeface="メイリオ"/>
              </a:rPr>
              <a:t>−</a:t>
            </a:r>
            <a:r>
              <a:rPr dirty="0" sz="1000" spc="-204" i="1">
                <a:latin typeface="メイリオ"/>
                <a:cs typeface="メイリオ"/>
              </a:rPr>
              <a:t> </a:t>
            </a:r>
            <a:r>
              <a:rPr dirty="0" sz="1000" spc="-5">
                <a:latin typeface="Arial"/>
                <a:cs typeface="Arial"/>
              </a:rPr>
              <a:t>1</a:t>
            </a:r>
            <a:r>
              <a:rPr dirty="0" sz="1000" spc="50">
                <a:latin typeface="Arial"/>
                <a:cs typeface="Arial"/>
              </a:rPr>
              <a:t>)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66713" y="3331252"/>
            <a:ext cx="101981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Bounding</a:t>
            </a:r>
            <a:r>
              <a:rPr dirty="0" sz="600" spc="-1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numerical</a:t>
            </a:r>
            <a:r>
              <a:rPr dirty="0" sz="600" spc="-1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deviation</a:t>
            </a:r>
            <a:endParaRPr sz="6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283748" y="3331252"/>
            <a:ext cx="25781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34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37</a:t>
            </a:r>
            <a:endParaRPr sz="6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175704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Consistency</a:t>
            </a:r>
            <a:r>
              <a:rPr dirty="0" sz="600" spc="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and</a:t>
            </a:r>
            <a:r>
              <a:rPr dirty="0" sz="600" spc="1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replication:</a:t>
            </a:r>
            <a:r>
              <a:rPr dirty="0" sz="600" spc="17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Consistency</a:t>
            </a:r>
            <a:r>
              <a:rPr dirty="0" sz="600" spc="1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protocols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714985" y="716"/>
            <a:ext cx="826769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Continuous</a:t>
            </a:r>
            <a:r>
              <a:rPr dirty="0" sz="600" spc="-2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consistency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7200" y="188846"/>
            <a:ext cx="4205605" cy="2066289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50800">
              <a:lnSpc>
                <a:spcPct val="100000"/>
              </a:lnSpc>
              <a:spcBef>
                <a:spcPts val="135"/>
              </a:spcBef>
            </a:pP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Continuous</a:t>
            </a:r>
            <a:r>
              <a:rPr dirty="0" sz="14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consistency:</a:t>
            </a:r>
            <a:r>
              <a:rPr dirty="0" sz="1400" spc="8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Numerical</a:t>
            </a:r>
            <a:r>
              <a:rPr dirty="0" sz="14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errors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250">
              <a:latin typeface="Arial"/>
              <a:cs typeface="Arial"/>
            </a:endParaRPr>
          </a:p>
          <a:p>
            <a:pPr marL="302260">
              <a:lnSpc>
                <a:spcPts val="1410"/>
              </a:lnSpc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Solution</a:t>
            </a:r>
            <a:endParaRPr sz="1200">
              <a:latin typeface="Arial"/>
              <a:cs typeface="Arial"/>
            </a:endParaRPr>
          </a:p>
          <a:p>
            <a:pPr marL="302260" marR="158750">
              <a:lnSpc>
                <a:spcPts val="1200"/>
              </a:lnSpc>
              <a:spcBef>
                <a:spcPts val="15"/>
              </a:spcBef>
            </a:pPr>
            <a:r>
              <a:rPr dirty="0" sz="1000" spc="5" i="1">
                <a:latin typeface="Arial"/>
                <a:cs typeface="Arial"/>
              </a:rPr>
              <a:t>S</a:t>
            </a:r>
            <a:r>
              <a:rPr dirty="0" baseline="-15873" sz="1050" spc="7" i="1">
                <a:latin typeface="Arial"/>
                <a:cs typeface="Arial"/>
              </a:rPr>
              <a:t>k</a:t>
            </a:r>
            <a:r>
              <a:rPr dirty="0" baseline="-15873" sz="1050" spc="22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sends operations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from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its log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S</a:t>
            </a:r>
            <a:r>
              <a:rPr dirty="0" baseline="-15873" sz="1050" i="1">
                <a:latin typeface="Arial"/>
                <a:cs typeface="Arial"/>
              </a:rPr>
              <a:t>i</a:t>
            </a:r>
            <a:r>
              <a:rPr dirty="0" baseline="-15873" sz="1050" spc="15" i="1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when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it sees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that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i="1">
                <a:solidFill>
                  <a:srgbClr val="0000FA"/>
                </a:solidFill>
                <a:latin typeface="Arial"/>
                <a:cs typeface="Arial"/>
              </a:rPr>
              <a:t>TW</a:t>
            </a:r>
            <a:r>
              <a:rPr dirty="0" baseline="-15873" sz="1050" i="1">
                <a:solidFill>
                  <a:srgbClr val="0000FA"/>
                </a:solidFill>
                <a:latin typeface="Arial"/>
                <a:cs typeface="Arial"/>
              </a:rPr>
              <a:t>k</a:t>
            </a:r>
            <a:r>
              <a:rPr dirty="0" baseline="-15873" sz="1050" spc="-112" i="1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30">
                <a:solidFill>
                  <a:srgbClr val="0000FA"/>
                </a:solidFill>
                <a:latin typeface="Arial"/>
                <a:cs typeface="Arial"/>
              </a:rPr>
              <a:t>[</a:t>
            </a:r>
            <a:r>
              <a:rPr dirty="0" sz="1000" spc="30" i="1">
                <a:solidFill>
                  <a:srgbClr val="0000FA"/>
                </a:solidFill>
                <a:latin typeface="Arial"/>
                <a:cs typeface="Arial"/>
              </a:rPr>
              <a:t>i,</a:t>
            </a:r>
            <a:r>
              <a:rPr dirty="0" sz="1000" spc="-170" i="1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 i="1">
                <a:solidFill>
                  <a:srgbClr val="0000FA"/>
                </a:solidFill>
                <a:latin typeface="Arial"/>
                <a:cs typeface="Arial"/>
              </a:rPr>
              <a:t>k</a:t>
            </a:r>
            <a:r>
              <a:rPr dirty="0" sz="1000" spc="-175" i="1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5">
                <a:solidFill>
                  <a:srgbClr val="0000FA"/>
                </a:solidFill>
                <a:latin typeface="Arial"/>
                <a:cs typeface="Arial"/>
              </a:rPr>
              <a:t>]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 is </a:t>
            </a:r>
            <a:r>
              <a:rPr dirty="0" sz="1000" spc="-265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getting too </a:t>
            </a:r>
            <a:r>
              <a:rPr dirty="0" sz="1000" spc="-15">
                <a:solidFill>
                  <a:srgbClr val="0000FA"/>
                </a:solidFill>
                <a:latin typeface="Arial"/>
                <a:cs typeface="Arial"/>
              </a:rPr>
              <a:t>far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 from </a:t>
            </a:r>
            <a:r>
              <a:rPr dirty="0" sz="1000" spc="-5" i="1">
                <a:solidFill>
                  <a:srgbClr val="0000FA"/>
                </a:solidFill>
                <a:latin typeface="Arial"/>
                <a:cs typeface="Arial"/>
              </a:rPr>
              <a:t>TW</a:t>
            </a:r>
            <a:r>
              <a:rPr dirty="0" sz="1000" spc="-145" i="1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30">
                <a:solidFill>
                  <a:srgbClr val="0000FA"/>
                </a:solidFill>
                <a:latin typeface="Arial"/>
                <a:cs typeface="Arial"/>
              </a:rPr>
              <a:t>[</a:t>
            </a:r>
            <a:r>
              <a:rPr dirty="0" sz="1000" spc="30" i="1">
                <a:solidFill>
                  <a:srgbClr val="0000FA"/>
                </a:solidFill>
                <a:latin typeface="Arial"/>
                <a:cs typeface="Arial"/>
              </a:rPr>
              <a:t>k,</a:t>
            </a:r>
            <a:r>
              <a:rPr dirty="0" sz="1000" spc="-170" i="1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 i="1">
                <a:solidFill>
                  <a:srgbClr val="0000FA"/>
                </a:solidFill>
                <a:latin typeface="Arial"/>
                <a:cs typeface="Arial"/>
              </a:rPr>
              <a:t>k</a:t>
            </a:r>
            <a:r>
              <a:rPr dirty="0" sz="1000" spc="-180" i="1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]</a:t>
            </a:r>
            <a:r>
              <a:rPr dirty="0" sz="1000">
                <a:latin typeface="Arial"/>
                <a:cs typeface="Arial"/>
              </a:rPr>
              <a:t>,</a:t>
            </a:r>
            <a:r>
              <a:rPr dirty="0" sz="1000" spc="-5">
                <a:latin typeface="Arial"/>
                <a:cs typeface="Arial"/>
              </a:rPr>
              <a:t> in particular, when</a:t>
            </a:r>
            <a:endParaRPr sz="1000">
              <a:latin typeface="Arial"/>
              <a:cs typeface="Arial"/>
            </a:endParaRPr>
          </a:p>
          <a:p>
            <a:pPr algn="ctr" marL="287655">
              <a:lnSpc>
                <a:spcPct val="100000"/>
              </a:lnSpc>
              <a:spcBef>
                <a:spcPts val="944"/>
              </a:spcBef>
            </a:pPr>
            <a:r>
              <a:rPr dirty="0" sz="1000" spc="-5" i="1">
                <a:latin typeface="Arial"/>
                <a:cs typeface="Arial"/>
              </a:rPr>
              <a:t>TW</a:t>
            </a:r>
            <a:r>
              <a:rPr dirty="0" sz="1000" spc="-145" i="1">
                <a:latin typeface="Arial"/>
                <a:cs typeface="Arial"/>
              </a:rPr>
              <a:t> </a:t>
            </a:r>
            <a:r>
              <a:rPr dirty="0" sz="1000" spc="5">
                <a:latin typeface="Arial"/>
                <a:cs typeface="Arial"/>
              </a:rPr>
              <a:t>[</a:t>
            </a:r>
            <a:r>
              <a:rPr dirty="0" sz="1000" spc="90" i="1">
                <a:latin typeface="Arial"/>
                <a:cs typeface="Arial"/>
              </a:rPr>
              <a:t>k</a:t>
            </a:r>
            <a:r>
              <a:rPr dirty="0" sz="1000" spc="-5" i="1">
                <a:latin typeface="Arial"/>
                <a:cs typeface="Arial"/>
              </a:rPr>
              <a:t>,</a:t>
            </a:r>
            <a:r>
              <a:rPr dirty="0" sz="1000" spc="-170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k</a:t>
            </a:r>
            <a:r>
              <a:rPr dirty="0" sz="1000" spc="-180" i="1">
                <a:latin typeface="Arial"/>
                <a:cs typeface="Arial"/>
              </a:rPr>
              <a:t> </a:t>
            </a:r>
            <a:r>
              <a:rPr dirty="0" sz="1000" spc="5">
                <a:latin typeface="Arial"/>
                <a:cs typeface="Arial"/>
              </a:rPr>
              <a:t>]</a:t>
            </a:r>
            <a:r>
              <a:rPr dirty="0" sz="1000" spc="-140">
                <a:latin typeface="Arial"/>
                <a:cs typeface="Arial"/>
              </a:rPr>
              <a:t> </a:t>
            </a:r>
            <a:r>
              <a:rPr dirty="0" sz="1000" spc="105" i="1">
                <a:latin typeface="メイリオ"/>
                <a:cs typeface="メイリオ"/>
              </a:rPr>
              <a:t>−</a:t>
            </a:r>
            <a:r>
              <a:rPr dirty="0" sz="1000" spc="-5" i="1">
                <a:latin typeface="Arial"/>
                <a:cs typeface="Arial"/>
              </a:rPr>
              <a:t>T</a:t>
            </a:r>
            <a:r>
              <a:rPr dirty="0" sz="1000" spc="-10" i="1">
                <a:latin typeface="Arial"/>
                <a:cs typeface="Arial"/>
              </a:rPr>
              <a:t>W</a:t>
            </a:r>
            <a:r>
              <a:rPr dirty="0" baseline="-15873" sz="1050" spc="22" i="1">
                <a:latin typeface="Arial"/>
                <a:cs typeface="Arial"/>
              </a:rPr>
              <a:t>k</a:t>
            </a:r>
            <a:r>
              <a:rPr dirty="0" baseline="-15873" sz="1050" spc="-112" i="1">
                <a:latin typeface="Arial"/>
                <a:cs typeface="Arial"/>
              </a:rPr>
              <a:t> </a:t>
            </a:r>
            <a:r>
              <a:rPr dirty="0" sz="1000" spc="5">
                <a:latin typeface="Arial"/>
                <a:cs typeface="Arial"/>
              </a:rPr>
              <a:t>[</a:t>
            </a:r>
            <a:r>
              <a:rPr dirty="0" sz="1000" spc="80" i="1">
                <a:latin typeface="Arial"/>
                <a:cs typeface="Arial"/>
              </a:rPr>
              <a:t>i</a:t>
            </a:r>
            <a:r>
              <a:rPr dirty="0" sz="1000" spc="-5" i="1">
                <a:latin typeface="Arial"/>
                <a:cs typeface="Arial"/>
              </a:rPr>
              <a:t>,</a:t>
            </a:r>
            <a:r>
              <a:rPr dirty="0" sz="1000" spc="-170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k</a:t>
            </a:r>
            <a:r>
              <a:rPr dirty="0" sz="1000" spc="-180" i="1">
                <a:latin typeface="Arial"/>
                <a:cs typeface="Arial"/>
              </a:rPr>
              <a:t> </a:t>
            </a:r>
            <a:r>
              <a:rPr dirty="0" sz="1000" spc="5">
                <a:latin typeface="Arial"/>
                <a:cs typeface="Arial"/>
              </a:rPr>
              <a:t>]</a:t>
            </a:r>
            <a:r>
              <a:rPr dirty="0" sz="1000" spc="-60">
                <a:latin typeface="Arial"/>
                <a:cs typeface="Arial"/>
              </a:rPr>
              <a:t> </a:t>
            </a:r>
            <a:r>
              <a:rPr dirty="0" sz="1000" spc="190" i="1">
                <a:latin typeface="Arial"/>
                <a:cs typeface="Arial"/>
              </a:rPr>
              <a:t>&gt;</a:t>
            </a:r>
            <a:r>
              <a:rPr dirty="0" sz="1000" spc="-60" i="1">
                <a:latin typeface="Arial"/>
                <a:cs typeface="Arial"/>
              </a:rPr>
              <a:t> </a:t>
            </a:r>
            <a:r>
              <a:rPr dirty="0" sz="1000" spc="-65" i="1">
                <a:latin typeface="Arial"/>
                <a:cs typeface="Arial"/>
              </a:rPr>
              <a:t>δ</a:t>
            </a:r>
            <a:r>
              <a:rPr dirty="0" baseline="-15873" sz="1050" spc="7" i="1">
                <a:latin typeface="Arial"/>
                <a:cs typeface="Arial"/>
              </a:rPr>
              <a:t>i</a:t>
            </a:r>
            <a:r>
              <a:rPr dirty="0" baseline="-15873" sz="1050" spc="-127" i="1">
                <a:latin typeface="Arial"/>
                <a:cs typeface="Arial"/>
              </a:rPr>
              <a:t> </a:t>
            </a:r>
            <a:r>
              <a:rPr dirty="0" sz="1000" spc="220" i="1">
                <a:latin typeface="Arial"/>
                <a:cs typeface="Arial"/>
              </a:rPr>
              <a:t>/</a:t>
            </a:r>
            <a:r>
              <a:rPr dirty="0" sz="1000" spc="50">
                <a:latin typeface="Arial"/>
                <a:cs typeface="Arial"/>
              </a:rPr>
              <a:t>(</a:t>
            </a:r>
            <a:r>
              <a:rPr dirty="0" sz="1000" spc="-5" i="1">
                <a:latin typeface="Arial"/>
                <a:cs typeface="Arial"/>
              </a:rPr>
              <a:t>N</a:t>
            </a:r>
            <a:r>
              <a:rPr dirty="0" sz="1000" spc="-65" i="1">
                <a:latin typeface="Arial"/>
                <a:cs typeface="Arial"/>
              </a:rPr>
              <a:t> </a:t>
            </a:r>
            <a:r>
              <a:rPr dirty="0" sz="1000" spc="-30" i="1">
                <a:latin typeface="メイリオ"/>
                <a:cs typeface="メイリオ"/>
              </a:rPr>
              <a:t>−</a:t>
            </a:r>
            <a:r>
              <a:rPr dirty="0" sz="1000" spc="-204" i="1">
                <a:latin typeface="メイリオ"/>
                <a:cs typeface="メイリオ"/>
              </a:rPr>
              <a:t> </a:t>
            </a:r>
            <a:r>
              <a:rPr dirty="0" sz="1000" spc="-5">
                <a:latin typeface="Arial"/>
                <a:cs typeface="Arial"/>
              </a:rPr>
              <a:t>1</a:t>
            </a:r>
            <a:r>
              <a:rPr dirty="0" sz="1000" spc="50">
                <a:latin typeface="Arial"/>
                <a:cs typeface="Arial"/>
              </a:rPr>
              <a:t>)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650">
              <a:latin typeface="Arial"/>
              <a:cs typeface="Arial"/>
            </a:endParaRPr>
          </a:p>
          <a:p>
            <a:pPr marL="302260">
              <a:lnSpc>
                <a:spcPts val="1435"/>
              </a:lnSpc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Question</a:t>
            </a:r>
            <a:endParaRPr sz="1200">
              <a:latin typeface="Arial"/>
              <a:cs typeface="Arial"/>
            </a:endParaRPr>
          </a:p>
          <a:p>
            <a:pPr marL="302260" marR="55880" indent="-4445">
              <a:lnSpc>
                <a:spcPts val="1200"/>
              </a:lnSpc>
              <a:spcBef>
                <a:spcPts val="40"/>
              </a:spcBef>
            </a:pPr>
            <a:r>
              <a:rPr dirty="0" sz="1000" spc="-65">
                <a:latin typeface="Arial"/>
                <a:cs typeface="Arial"/>
              </a:rPr>
              <a:t>To</a:t>
            </a:r>
            <a:r>
              <a:rPr dirty="0" sz="1000" spc="-5">
                <a:latin typeface="Arial"/>
                <a:cs typeface="Arial"/>
              </a:rPr>
              <a:t> what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extent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are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we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being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pessimistic</a:t>
            </a:r>
            <a:r>
              <a:rPr dirty="0" sz="100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here: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where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does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35" i="1">
                <a:latin typeface="Arial"/>
                <a:cs typeface="Arial"/>
              </a:rPr>
              <a:t>δ</a:t>
            </a:r>
            <a:r>
              <a:rPr dirty="0" baseline="-15873" sz="1050" spc="-52" i="1">
                <a:latin typeface="Arial"/>
                <a:cs typeface="Arial"/>
              </a:rPr>
              <a:t>i</a:t>
            </a:r>
            <a:r>
              <a:rPr dirty="0" baseline="-15873" sz="1050" spc="-127" i="1">
                <a:latin typeface="Arial"/>
                <a:cs typeface="Arial"/>
              </a:rPr>
              <a:t> </a:t>
            </a:r>
            <a:r>
              <a:rPr dirty="0" sz="1000" spc="90" i="1">
                <a:latin typeface="Arial"/>
                <a:cs typeface="Arial"/>
              </a:rPr>
              <a:t>/</a:t>
            </a:r>
            <a:r>
              <a:rPr dirty="0" sz="1000" spc="90">
                <a:latin typeface="Arial"/>
                <a:cs typeface="Arial"/>
              </a:rPr>
              <a:t>(</a:t>
            </a:r>
            <a:r>
              <a:rPr dirty="0" sz="1000" spc="90" i="1">
                <a:latin typeface="Arial"/>
                <a:cs typeface="Arial"/>
              </a:rPr>
              <a:t>N</a:t>
            </a:r>
            <a:r>
              <a:rPr dirty="0" sz="1000" spc="-60" i="1">
                <a:latin typeface="Arial"/>
                <a:cs typeface="Arial"/>
              </a:rPr>
              <a:t> </a:t>
            </a:r>
            <a:r>
              <a:rPr dirty="0" sz="1000" spc="-30" i="1">
                <a:latin typeface="メイリオ"/>
                <a:cs typeface="メイリオ"/>
              </a:rPr>
              <a:t>−</a:t>
            </a:r>
            <a:r>
              <a:rPr dirty="0" sz="1000" spc="-200" i="1">
                <a:latin typeface="メイリオ"/>
                <a:cs typeface="メイリオ"/>
              </a:rPr>
              <a:t> </a:t>
            </a:r>
            <a:r>
              <a:rPr dirty="0" sz="1000" spc="25">
                <a:latin typeface="Arial"/>
                <a:cs typeface="Arial"/>
              </a:rPr>
              <a:t>1)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come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from?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/>
          <p:nvPr/>
        </p:nvSpPr>
        <p:spPr>
          <a:xfrm>
            <a:off x="66713" y="3331252"/>
            <a:ext cx="101981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Bounding</a:t>
            </a:r>
            <a:r>
              <a:rPr dirty="0" sz="600" spc="-1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numerical</a:t>
            </a:r>
            <a:r>
              <a:rPr dirty="0" sz="600" spc="-1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deviation</a:t>
            </a:r>
            <a:endParaRPr sz="6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283748" y="3331252"/>
            <a:ext cx="25781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34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37</a:t>
            </a:r>
            <a:endParaRPr sz="6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175704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Consistency</a:t>
            </a:r>
            <a:r>
              <a:rPr dirty="0" sz="600" spc="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and</a:t>
            </a:r>
            <a:r>
              <a:rPr dirty="0" sz="600" spc="1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replication:</a:t>
            </a:r>
            <a:r>
              <a:rPr dirty="0" sz="600" spc="17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Consistency</a:t>
            </a:r>
            <a:r>
              <a:rPr dirty="0" sz="600" spc="1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protocols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714985" y="716"/>
            <a:ext cx="826769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Continuous</a:t>
            </a:r>
            <a:r>
              <a:rPr dirty="0" sz="600" spc="-2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consistency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2600" y="188846"/>
            <a:ext cx="4064635" cy="176276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35"/>
              </a:spcBef>
            </a:pP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Continuous</a:t>
            </a:r>
            <a:r>
              <a:rPr dirty="0" sz="14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consistency:</a:t>
            </a:r>
            <a:r>
              <a:rPr dirty="0" sz="1400" spc="8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Numerical</a:t>
            </a:r>
            <a:r>
              <a:rPr dirty="0" sz="14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errors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250">
              <a:latin typeface="Arial"/>
              <a:cs typeface="Arial"/>
            </a:endParaRPr>
          </a:p>
          <a:p>
            <a:pPr marL="276860">
              <a:lnSpc>
                <a:spcPts val="1410"/>
              </a:lnSpc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Solution</a:t>
            </a:r>
            <a:endParaRPr sz="1200">
              <a:latin typeface="Arial"/>
              <a:cs typeface="Arial"/>
            </a:endParaRPr>
          </a:p>
          <a:p>
            <a:pPr marL="276860" marR="43180">
              <a:lnSpc>
                <a:spcPts val="1200"/>
              </a:lnSpc>
              <a:spcBef>
                <a:spcPts val="15"/>
              </a:spcBef>
            </a:pPr>
            <a:r>
              <a:rPr dirty="0" sz="1000" spc="5" i="1">
                <a:latin typeface="Arial"/>
                <a:cs typeface="Arial"/>
              </a:rPr>
              <a:t>S</a:t>
            </a:r>
            <a:r>
              <a:rPr dirty="0" baseline="-15873" sz="1050" spc="7" i="1">
                <a:latin typeface="Arial"/>
                <a:cs typeface="Arial"/>
              </a:rPr>
              <a:t>k</a:t>
            </a:r>
            <a:r>
              <a:rPr dirty="0" baseline="-15873" sz="1050" spc="22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sends operations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from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its log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S</a:t>
            </a:r>
            <a:r>
              <a:rPr dirty="0" baseline="-15873" sz="1050" i="1">
                <a:latin typeface="Arial"/>
                <a:cs typeface="Arial"/>
              </a:rPr>
              <a:t>i</a:t>
            </a:r>
            <a:r>
              <a:rPr dirty="0" baseline="-15873" sz="1050" spc="15" i="1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when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it sees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that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i="1">
                <a:solidFill>
                  <a:srgbClr val="0000FA"/>
                </a:solidFill>
                <a:latin typeface="Arial"/>
                <a:cs typeface="Arial"/>
              </a:rPr>
              <a:t>TW</a:t>
            </a:r>
            <a:r>
              <a:rPr dirty="0" baseline="-15873" sz="1050" i="1">
                <a:solidFill>
                  <a:srgbClr val="0000FA"/>
                </a:solidFill>
                <a:latin typeface="Arial"/>
                <a:cs typeface="Arial"/>
              </a:rPr>
              <a:t>k</a:t>
            </a:r>
            <a:r>
              <a:rPr dirty="0" baseline="-15873" sz="1050" spc="-112" i="1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30">
                <a:solidFill>
                  <a:srgbClr val="0000FA"/>
                </a:solidFill>
                <a:latin typeface="Arial"/>
                <a:cs typeface="Arial"/>
              </a:rPr>
              <a:t>[</a:t>
            </a:r>
            <a:r>
              <a:rPr dirty="0" sz="1000" spc="30" i="1">
                <a:solidFill>
                  <a:srgbClr val="0000FA"/>
                </a:solidFill>
                <a:latin typeface="Arial"/>
                <a:cs typeface="Arial"/>
              </a:rPr>
              <a:t>i,</a:t>
            </a:r>
            <a:r>
              <a:rPr dirty="0" sz="1000" spc="-170" i="1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 i="1">
                <a:solidFill>
                  <a:srgbClr val="0000FA"/>
                </a:solidFill>
                <a:latin typeface="Arial"/>
                <a:cs typeface="Arial"/>
              </a:rPr>
              <a:t>k</a:t>
            </a:r>
            <a:r>
              <a:rPr dirty="0" sz="1000" spc="-175" i="1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5">
                <a:solidFill>
                  <a:srgbClr val="0000FA"/>
                </a:solidFill>
                <a:latin typeface="Arial"/>
                <a:cs typeface="Arial"/>
              </a:rPr>
              <a:t>]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 is </a:t>
            </a:r>
            <a:r>
              <a:rPr dirty="0" sz="1000" spc="-265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getting too </a:t>
            </a:r>
            <a:r>
              <a:rPr dirty="0" sz="1000" spc="-15">
                <a:solidFill>
                  <a:srgbClr val="0000FA"/>
                </a:solidFill>
                <a:latin typeface="Arial"/>
                <a:cs typeface="Arial"/>
              </a:rPr>
              <a:t>far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 from </a:t>
            </a:r>
            <a:r>
              <a:rPr dirty="0" sz="1000" spc="-5" i="1">
                <a:solidFill>
                  <a:srgbClr val="0000FA"/>
                </a:solidFill>
                <a:latin typeface="Arial"/>
                <a:cs typeface="Arial"/>
              </a:rPr>
              <a:t>TW</a:t>
            </a:r>
            <a:r>
              <a:rPr dirty="0" sz="1000" spc="-145" i="1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30">
                <a:solidFill>
                  <a:srgbClr val="0000FA"/>
                </a:solidFill>
                <a:latin typeface="Arial"/>
                <a:cs typeface="Arial"/>
              </a:rPr>
              <a:t>[</a:t>
            </a:r>
            <a:r>
              <a:rPr dirty="0" sz="1000" spc="30" i="1">
                <a:solidFill>
                  <a:srgbClr val="0000FA"/>
                </a:solidFill>
                <a:latin typeface="Arial"/>
                <a:cs typeface="Arial"/>
              </a:rPr>
              <a:t>k,</a:t>
            </a:r>
            <a:r>
              <a:rPr dirty="0" sz="1000" spc="-170" i="1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 i="1">
                <a:solidFill>
                  <a:srgbClr val="0000FA"/>
                </a:solidFill>
                <a:latin typeface="Arial"/>
                <a:cs typeface="Arial"/>
              </a:rPr>
              <a:t>k</a:t>
            </a:r>
            <a:r>
              <a:rPr dirty="0" sz="1000" spc="-180" i="1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]</a:t>
            </a:r>
            <a:r>
              <a:rPr dirty="0" sz="1000">
                <a:latin typeface="Arial"/>
                <a:cs typeface="Arial"/>
              </a:rPr>
              <a:t>,</a:t>
            </a:r>
            <a:r>
              <a:rPr dirty="0" sz="1000" spc="-5">
                <a:latin typeface="Arial"/>
                <a:cs typeface="Arial"/>
              </a:rPr>
              <a:t> in particular, when</a:t>
            </a:r>
            <a:endParaRPr sz="1000">
              <a:latin typeface="Arial"/>
              <a:cs typeface="Arial"/>
            </a:endParaRPr>
          </a:p>
          <a:p>
            <a:pPr algn="ctr" marL="377825">
              <a:lnSpc>
                <a:spcPct val="100000"/>
              </a:lnSpc>
              <a:spcBef>
                <a:spcPts val="944"/>
              </a:spcBef>
            </a:pPr>
            <a:r>
              <a:rPr dirty="0" sz="1000" spc="-5" i="1">
                <a:latin typeface="Arial"/>
                <a:cs typeface="Arial"/>
              </a:rPr>
              <a:t>TW</a:t>
            </a:r>
            <a:r>
              <a:rPr dirty="0" sz="1000" spc="-145" i="1">
                <a:latin typeface="Arial"/>
                <a:cs typeface="Arial"/>
              </a:rPr>
              <a:t> </a:t>
            </a:r>
            <a:r>
              <a:rPr dirty="0" sz="1000" spc="5">
                <a:latin typeface="Arial"/>
                <a:cs typeface="Arial"/>
              </a:rPr>
              <a:t>[</a:t>
            </a:r>
            <a:r>
              <a:rPr dirty="0" sz="1000" spc="90" i="1">
                <a:latin typeface="Arial"/>
                <a:cs typeface="Arial"/>
              </a:rPr>
              <a:t>k</a:t>
            </a:r>
            <a:r>
              <a:rPr dirty="0" sz="1000" spc="-5" i="1">
                <a:latin typeface="Arial"/>
                <a:cs typeface="Arial"/>
              </a:rPr>
              <a:t>,</a:t>
            </a:r>
            <a:r>
              <a:rPr dirty="0" sz="1000" spc="-170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k</a:t>
            </a:r>
            <a:r>
              <a:rPr dirty="0" sz="1000" spc="-180" i="1">
                <a:latin typeface="Arial"/>
                <a:cs typeface="Arial"/>
              </a:rPr>
              <a:t> </a:t>
            </a:r>
            <a:r>
              <a:rPr dirty="0" sz="1000" spc="5">
                <a:latin typeface="Arial"/>
                <a:cs typeface="Arial"/>
              </a:rPr>
              <a:t>]</a:t>
            </a:r>
            <a:r>
              <a:rPr dirty="0" sz="1000" spc="-140">
                <a:latin typeface="Arial"/>
                <a:cs typeface="Arial"/>
              </a:rPr>
              <a:t> </a:t>
            </a:r>
            <a:r>
              <a:rPr dirty="0" sz="1000" spc="105" i="1">
                <a:latin typeface="メイリオ"/>
                <a:cs typeface="メイリオ"/>
              </a:rPr>
              <a:t>−</a:t>
            </a:r>
            <a:r>
              <a:rPr dirty="0" sz="1000" spc="-5" i="1">
                <a:latin typeface="Arial"/>
                <a:cs typeface="Arial"/>
              </a:rPr>
              <a:t>T</a:t>
            </a:r>
            <a:r>
              <a:rPr dirty="0" sz="1000" spc="-10" i="1">
                <a:latin typeface="Arial"/>
                <a:cs typeface="Arial"/>
              </a:rPr>
              <a:t>W</a:t>
            </a:r>
            <a:r>
              <a:rPr dirty="0" baseline="-15873" sz="1050" spc="22" i="1">
                <a:latin typeface="Arial"/>
                <a:cs typeface="Arial"/>
              </a:rPr>
              <a:t>k</a:t>
            </a:r>
            <a:r>
              <a:rPr dirty="0" baseline="-15873" sz="1050" spc="-112" i="1">
                <a:latin typeface="Arial"/>
                <a:cs typeface="Arial"/>
              </a:rPr>
              <a:t> </a:t>
            </a:r>
            <a:r>
              <a:rPr dirty="0" sz="1000" spc="5">
                <a:latin typeface="Arial"/>
                <a:cs typeface="Arial"/>
              </a:rPr>
              <a:t>[</a:t>
            </a:r>
            <a:r>
              <a:rPr dirty="0" sz="1000" spc="80" i="1">
                <a:latin typeface="Arial"/>
                <a:cs typeface="Arial"/>
              </a:rPr>
              <a:t>i</a:t>
            </a:r>
            <a:r>
              <a:rPr dirty="0" sz="1000" spc="-5" i="1">
                <a:latin typeface="Arial"/>
                <a:cs typeface="Arial"/>
              </a:rPr>
              <a:t>,</a:t>
            </a:r>
            <a:r>
              <a:rPr dirty="0" sz="1000" spc="-170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k</a:t>
            </a:r>
            <a:r>
              <a:rPr dirty="0" sz="1000" spc="-180" i="1">
                <a:latin typeface="Arial"/>
                <a:cs typeface="Arial"/>
              </a:rPr>
              <a:t> </a:t>
            </a:r>
            <a:r>
              <a:rPr dirty="0" sz="1000" spc="5">
                <a:latin typeface="Arial"/>
                <a:cs typeface="Arial"/>
              </a:rPr>
              <a:t>]</a:t>
            </a:r>
            <a:r>
              <a:rPr dirty="0" sz="1000" spc="-60">
                <a:latin typeface="Arial"/>
                <a:cs typeface="Arial"/>
              </a:rPr>
              <a:t> </a:t>
            </a:r>
            <a:r>
              <a:rPr dirty="0" sz="1000" spc="190" i="1">
                <a:latin typeface="Arial"/>
                <a:cs typeface="Arial"/>
              </a:rPr>
              <a:t>&gt;</a:t>
            </a:r>
            <a:r>
              <a:rPr dirty="0" sz="1000" spc="-60" i="1">
                <a:latin typeface="Arial"/>
                <a:cs typeface="Arial"/>
              </a:rPr>
              <a:t> </a:t>
            </a:r>
            <a:r>
              <a:rPr dirty="0" sz="1000" spc="-65" i="1">
                <a:latin typeface="Arial"/>
                <a:cs typeface="Arial"/>
              </a:rPr>
              <a:t>δ</a:t>
            </a:r>
            <a:r>
              <a:rPr dirty="0" baseline="-15873" sz="1050" spc="7" i="1">
                <a:latin typeface="Arial"/>
                <a:cs typeface="Arial"/>
              </a:rPr>
              <a:t>i</a:t>
            </a:r>
            <a:r>
              <a:rPr dirty="0" baseline="-15873" sz="1050" spc="-127" i="1">
                <a:latin typeface="Arial"/>
                <a:cs typeface="Arial"/>
              </a:rPr>
              <a:t> </a:t>
            </a:r>
            <a:r>
              <a:rPr dirty="0" sz="1000" spc="220" i="1">
                <a:latin typeface="Arial"/>
                <a:cs typeface="Arial"/>
              </a:rPr>
              <a:t>/</a:t>
            </a:r>
            <a:r>
              <a:rPr dirty="0" sz="1000" spc="50">
                <a:latin typeface="Arial"/>
                <a:cs typeface="Arial"/>
              </a:rPr>
              <a:t>(</a:t>
            </a:r>
            <a:r>
              <a:rPr dirty="0" sz="1000" spc="-5" i="1">
                <a:latin typeface="Arial"/>
                <a:cs typeface="Arial"/>
              </a:rPr>
              <a:t>N</a:t>
            </a:r>
            <a:r>
              <a:rPr dirty="0" sz="1000" spc="-65" i="1">
                <a:latin typeface="Arial"/>
                <a:cs typeface="Arial"/>
              </a:rPr>
              <a:t> </a:t>
            </a:r>
            <a:r>
              <a:rPr dirty="0" sz="1000" spc="-30" i="1">
                <a:latin typeface="メイリオ"/>
                <a:cs typeface="メイリオ"/>
              </a:rPr>
              <a:t>−</a:t>
            </a:r>
            <a:r>
              <a:rPr dirty="0" sz="1000" spc="-204" i="1">
                <a:latin typeface="メイリオ"/>
                <a:cs typeface="メイリオ"/>
              </a:rPr>
              <a:t> </a:t>
            </a:r>
            <a:r>
              <a:rPr dirty="0" sz="1000" spc="-5">
                <a:latin typeface="Arial"/>
                <a:cs typeface="Arial"/>
              </a:rPr>
              <a:t>1</a:t>
            </a:r>
            <a:r>
              <a:rPr dirty="0" sz="1000" spc="50">
                <a:latin typeface="Arial"/>
                <a:cs typeface="Arial"/>
              </a:rPr>
              <a:t>)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650">
              <a:latin typeface="Arial"/>
              <a:cs typeface="Arial"/>
            </a:endParaRPr>
          </a:p>
          <a:p>
            <a:pPr marL="276860">
              <a:lnSpc>
                <a:spcPct val="100000"/>
              </a:lnSpc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Question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17982" y="1925718"/>
            <a:ext cx="3919854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sz="1000" spc="-65">
                <a:latin typeface="Arial"/>
                <a:cs typeface="Arial"/>
              </a:rPr>
              <a:t>To</a:t>
            </a:r>
            <a:r>
              <a:rPr dirty="0" sz="1000" spc="-5">
                <a:latin typeface="Arial"/>
                <a:cs typeface="Arial"/>
              </a:rPr>
              <a:t> what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extent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are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we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being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pessimistic</a:t>
            </a:r>
            <a:r>
              <a:rPr dirty="0" sz="100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here: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where does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35" i="1">
                <a:latin typeface="Arial"/>
                <a:cs typeface="Arial"/>
              </a:rPr>
              <a:t>δ</a:t>
            </a:r>
            <a:r>
              <a:rPr dirty="0" baseline="-15873" sz="1050" spc="-52" i="1">
                <a:latin typeface="Arial"/>
                <a:cs typeface="Arial"/>
              </a:rPr>
              <a:t>i</a:t>
            </a:r>
            <a:r>
              <a:rPr dirty="0" baseline="-15873" sz="1050" spc="-120" i="1">
                <a:latin typeface="Arial"/>
                <a:cs typeface="Arial"/>
              </a:rPr>
              <a:t> </a:t>
            </a:r>
            <a:r>
              <a:rPr dirty="0" sz="1000" spc="90" i="1">
                <a:latin typeface="Arial"/>
                <a:cs typeface="Arial"/>
              </a:rPr>
              <a:t>/</a:t>
            </a:r>
            <a:r>
              <a:rPr dirty="0" sz="1000" spc="90">
                <a:latin typeface="Arial"/>
                <a:cs typeface="Arial"/>
              </a:rPr>
              <a:t>(</a:t>
            </a:r>
            <a:r>
              <a:rPr dirty="0" sz="1000" spc="90" i="1">
                <a:latin typeface="Arial"/>
                <a:cs typeface="Arial"/>
              </a:rPr>
              <a:t>N</a:t>
            </a:r>
            <a:r>
              <a:rPr dirty="0" sz="1000" spc="-65" i="1">
                <a:latin typeface="Arial"/>
                <a:cs typeface="Arial"/>
              </a:rPr>
              <a:t> </a:t>
            </a:r>
            <a:r>
              <a:rPr dirty="0" sz="1000" spc="-30" i="1">
                <a:latin typeface="メイリオ"/>
                <a:cs typeface="メイリオ"/>
              </a:rPr>
              <a:t>−</a:t>
            </a:r>
            <a:r>
              <a:rPr dirty="0" sz="1000" spc="-200" i="1">
                <a:latin typeface="メイリオ"/>
                <a:cs typeface="メイリオ"/>
              </a:rPr>
              <a:t> </a:t>
            </a:r>
            <a:r>
              <a:rPr dirty="0" sz="1000" spc="25">
                <a:latin typeface="Arial"/>
                <a:cs typeface="Arial"/>
              </a:rPr>
              <a:t>1)</a:t>
            </a:r>
            <a:endParaRPr sz="1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17347" y="2003747"/>
            <a:ext cx="3815079" cy="819150"/>
          </a:xfrm>
          <a:prstGeom prst="rect">
            <a:avLst/>
          </a:prstGeom>
        </p:spPr>
        <p:txBody>
          <a:bodyPr wrap="square" lIns="0" tIns="85725" rIns="0" bIns="0" rtlCol="0" vert="horz">
            <a:spAutoFit/>
          </a:bodyPr>
          <a:lstStyle/>
          <a:p>
            <a:pPr marL="42545">
              <a:lnSpc>
                <a:spcPct val="100000"/>
              </a:lnSpc>
              <a:spcBef>
                <a:spcPts val="675"/>
              </a:spcBef>
            </a:pPr>
            <a:r>
              <a:rPr dirty="0" sz="1000" spc="-5">
                <a:latin typeface="Arial"/>
                <a:cs typeface="Arial"/>
              </a:rPr>
              <a:t>come</a:t>
            </a:r>
            <a:r>
              <a:rPr dirty="0" sz="1000" spc="-4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from?</a:t>
            </a:r>
            <a:endParaRPr sz="1000">
              <a:latin typeface="Arial"/>
              <a:cs typeface="Arial"/>
            </a:endParaRPr>
          </a:p>
          <a:p>
            <a:pPr marL="42545">
              <a:lnSpc>
                <a:spcPts val="1410"/>
              </a:lnSpc>
              <a:spcBef>
                <a:spcPts val="695"/>
              </a:spcBef>
            </a:pPr>
            <a:r>
              <a:rPr dirty="0" sz="1200" spc="-5">
                <a:solidFill>
                  <a:srgbClr val="FA0000"/>
                </a:solidFill>
                <a:latin typeface="Arial"/>
                <a:cs typeface="Arial"/>
              </a:rPr>
              <a:t>Note</a:t>
            </a:r>
            <a:endParaRPr sz="1200">
              <a:latin typeface="Arial"/>
              <a:cs typeface="Arial"/>
            </a:endParaRPr>
          </a:p>
          <a:p>
            <a:pPr marL="38100" marR="30480" indent="4445">
              <a:lnSpc>
                <a:spcPts val="1200"/>
              </a:lnSpc>
              <a:spcBef>
                <a:spcPts val="10"/>
              </a:spcBef>
            </a:pPr>
            <a:r>
              <a:rPr dirty="0" sz="1000" spc="-5">
                <a:latin typeface="Arial"/>
                <a:cs typeface="Arial"/>
              </a:rPr>
              <a:t>Staleness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can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be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done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analogously,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by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essentially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keeping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track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what has been seen last from </a:t>
            </a:r>
            <a:r>
              <a:rPr dirty="0" sz="1000" i="1">
                <a:latin typeface="Arial"/>
                <a:cs typeface="Arial"/>
              </a:rPr>
              <a:t>S</a:t>
            </a:r>
            <a:r>
              <a:rPr dirty="0" baseline="-15873" sz="1050" i="1">
                <a:latin typeface="Arial"/>
                <a:cs typeface="Arial"/>
              </a:rPr>
              <a:t>i</a:t>
            </a:r>
            <a:r>
              <a:rPr dirty="0" baseline="-15873" sz="1050" spc="7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(see book).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713" y="716"/>
            <a:ext cx="210883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Consistency</a:t>
            </a:r>
            <a:r>
              <a:rPr dirty="0" sz="600" spc="1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and</a:t>
            </a:r>
            <a:r>
              <a:rPr dirty="0" sz="600" spc="1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replication:</a:t>
            </a:r>
            <a:r>
              <a:rPr dirty="0" sz="600" spc="18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Data-centric</a:t>
            </a:r>
            <a:r>
              <a:rPr dirty="0" sz="600" spc="1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consistency</a:t>
            </a:r>
            <a:r>
              <a:rPr dirty="0" sz="600" spc="1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models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714985" y="716"/>
            <a:ext cx="826769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Continuous</a:t>
            </a:r>
            <a:r>
              <a:rPr dirty="0" sz="600" spc="-2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consistency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64982"/>
            <a:ext cx="1273175" cy="380365"/>
          </a:xfrm>
          <a:prstGeom prst="rect">
            <a:avLst/>
          </a:prstGeom>
        </p:spPr>
        <p:txBody>
          <a:bodyPr wrap="square" lIns="0" tIns="406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20"/>
              </a:spcBef>
            </a:pP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Example:</a:t>
            </a:r>
            <a:r>
              <a:rPr dirty="0" sz="1400" spc="4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Conit</a:t>
            </a:r>
            <a:endParaRPr sz="1400">
              <a:latin typeface="Arial"/>
              <a:cs typeface="Arial"/>
            </a:endParaRPr>
          </a:p>
          <a:p>
            <a:pPr marL="70739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Replica</a:t>
            </a:r>
            <a:r>
              <a:rPr dirty="0" sz="650" spc="-3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A</a:t>
            </a:r>
            <a:endParaRPr sz="65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485332" y="574694"/>
            <a:ext cx="1312545" cy="1315085"/>
          </a:xfrm>
          <a:custGeom>
            <a:avLst/>
            <a:gdLst/>
            <a:ahLst/>
            <a:cxnLst/>
            <a:rect l="l" t="t" r="r" b="b"/>
            <a:pathLst>
              <a:path w="1312545" h="1315085">
                <a:moveTo>
                  <a:pt x="0" y="1314715"/>
                </a:moveTo>
                <a:lnTo>
                  <a:pt x="1312038" y="1314715"/>
                </a:lnTo>
                <a:lnTo>
                  <a:pt x="1312038" y="0"/>
                </a:lnTo>
                <a:lnTo>
                  <a:pt x="0" y="0"/>
                </a:lnTo>
                <a:lnTo>
                  <a:pt x="0" y="1314715"/>
                </a:lnTo>
                <a:close/>
              </a:path>
            </a:pathLst>
          </a:custGeom>
          <a:ln w="10541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810801" y="574694"/>
            <a:ext cx="1312545" cy="1315085"/>
          </a:xfrm>
          <a:custGeom>
            <a:avLst/>
            <a:gdLst/>
            <a:ahLst/>
            <a:cxnLst/>
            <a:rect l="l" t="t" r="r" b="b"/>
            <a:pathLst>
              <a:path w="1312545" h="1315085">
                <a:moveTo>
                  <a:pt x="0" y="1314715"/>
                </a:moveTo>
                <a:lnTo>
                  <a:pt x="1312038" y="1314715"/>
                </a:lnTo>
                <a:lnTo>
                  <a:pt x="1312038" y="0"/>
                </a:lnTo>
                <a:lnTo>
                  <a:pt x="0" y="0"/>
                </a:lnTo>
                <a:lnTo>
                  <a:pt x="0" y="1314715"/>
                </a:lnTo>
                <a:close/>
              </a:path>
            </a:pathLst>
          </a:custGeom>
          <a:ln w="10541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689862" y="1325764"/>
            <a:ext cx="308610" cy="1016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[</a:t>
            </a:r>
            <a:r>
              <a:rPr dirty="0" sz="500" spc="-2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g</a:t>
            </a:r>
            <a:r>
              <a:rPr dirty="0" sz="500" spc="-1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=</a:t>
            </a:r>
            <a:r>
              <a:rPr dirty="0" sz="500" spc="24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95</a:t>
            </a:r>
            <a:r>
              <a:rPr dirty="0" sz="500" spc="-1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]</a:t>
            </a:r>
            <a:endParaRPr sz="5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690830" y="1472737"/>
            <a:ext cx="308610" cy="1016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[</a:t>
            </a:r>
            <a:r>
              <a:rPr dirty="0" sz="500" spc="-2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p</a:t>
            </a:r>
            <a:r>
              <a:rPr dirty="0" sz="500" spc="-1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=</a:t>
            </a:r>
            <a:r>
              <a:rPr dirty="0" sz="500" spc="24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78</a:t>
            </a:r>
            <a:r>
              <a:rPr dirty="0" sz="500" spc="-1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]</a:t>
            </a:r>
            <a:endParaRPr sz="5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688775" y="1621604"/>
            <a:ext cx="308610" cy="1016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[</a:t>
            </a:r>
            <a:r>
              <a:rPr dirty="0" sz="500" spc="-2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d</a:t>
            </a:r>
            <a:r>
              <a:rPr dirty="0" sz="500" spc="-2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=</a:t>
            </a:r>
            <a:r>
              <a:rPr dirty="0" sz="500" spc="-2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558</a:t>
            </a:r>
            <a:r>
              <a:rPr dirty="0" sz="500" spc="-2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]</a:t>
            </a:r>
            <a:endParaRPr sz="500">
              <a:latin typeface="Arial"/>
              <a:cs typeface="Arial"/>
            </a:endParaRPr>
          </a:p>
        </p:txBody>
      </p:sp>
      <p:graphicFrame>
        <p:nvGraphicFramePr>
          <p:cNvPr id="10" name="object 10"/>
          <p:cNvGraphicFramePr>
            <a:graphicFrameLocks noGrp="1"/>
          </p:cNvGraphicFramePr>
          <p:nvPr/>
        </p:nvGraphicFramePr>
        <p:xfrm>
          <a:off x="926258" y="1169652"/>
          <a:ext cx="706120" cy="5689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5430"/>
                <a:gridCol w="431800"/>
              </a:tblGrid>
              <a:tr h="132715"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500" spc="-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&lt;</a:t>
                      </a:r>
                      <a:r>
                        <a:rPr dirty="0" sz="500" spc="9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500" spc="-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5,</a:t>
                      </a:r>
                      <a:r>
                        <a:rPr dirty="0" sz="500" spc="-2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500" spc="-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B&gt;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D1D3D4"/>
                    </a:solidFill>
                  </a:tcPr>
                </a:tc>
                <a:tc>
                  <a:txBody>
                    <a:bodyPr/>
                    <a:lstStyle/>
                    <a:p>
                      <a:pPr marL="400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500" spc="-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dirty="0" sz="500" spc="-2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500" spc="315">
                          <a:solidFill>
                            <a:srgbClr val="231F20"/>
                          </a:solidFill>
                          <a:latin typeface="Symbol"/>
                          <a:cs typeface="Symbol"/>
                        </a:rPr>
                        <a:t>�</a:t>
                      </a:r>
                      <a:r>
                        <a:rPr dirty="0" sz="500" spc="-5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500" spc="-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dirty="0" sz="500" spc="-2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500" spc="-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+</a:t>
                      </a:r>
                      <a:r>
                        <a:rPr dirty="0" sz="500" spc="-2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500" spc="-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45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D1D3D4"/>
                    </a:solidFill>
                  </a:tcPr>
                </a:tc>
              </a:tr>
              <a:tr h="151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5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&lt;</a:t>
                      </a:r>
                      <a:r>
                        <a:rPr dirty="0" sz="5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500" spc="-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5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8,</a:t>
                      </a:r>
                      <a:r>
                        <a:rPr dirty="0" sz="500" spc="-3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5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A&gt;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B="0" marT="3111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500" spc="-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dirty="0" sz="500" spc="-2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500" spc="315">
                          <a:solidFill>
                            <a:srgbClr val="231F20"/>
                          </a:solidFill>
                          <a:latin typeface="Symbol"/>
                          <a:cs typeface="Symbol"/>
                        </a:rPr>
                        <a:t>�</a:t>
                      </a:r>
                      <a:r>
                        <a:rPr dirty="0" sz="500" spc="-5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500" spc="-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dirty="0" sz="500" spc="-2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500" spc="-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+</a:t>
                      </a:r>
                      <a:r>
                        <a:rPr dirty="0" sz="500" spc="-2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500" spc="-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50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B="0" marT="3111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51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5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&lt;</a:t>
                      </a:r>
                      <a:r>
                        <a:rPr dirty="0" sz="5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500" spc="-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5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9,</a:t>
                      </a:r>
                      <a:r>
                        <a:rPr dirty="0" sz="500" spc="-3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5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A&gt;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B="0" marT="3111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500" spc="-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dirty="0" sz="500" spc="-2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500" spc="315">
                          <a:solidFill>
                            <a:srgbClr val="231F20"/>
                          </a:solidFill>
                          <a:latin typeface="Symbol"/>
                          <a:cs typeface="Symbol"/>
                        </a:rPr>
                        <a:t>�</a:t>
                      </a:r>
                      <a:r>
                        <a:rPr dirty="0" sz="500" spc="-5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500" spc="-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dirty="0" sz="500" spc="-2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500" spc="-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+</a:t>
                      </a:r>
                      <a:r>
                        <a:rPr dirty="0" sz="500" spc="-2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500" spc="-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78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B="0" marT="3111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3271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5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&lt;10,</a:t>
                      </a:r>
                      <a:r>
                        <a:rPr dirty="0" sz="500" spc="-3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5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A&gt;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B="0" marT="3111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500" spc="-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dirty="0" sz="500" spc="-2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500" spc="315">
                          <a:solidFill>
                            <a:srgbClr val="231F20"/>
                          </a:solidFill>
                          <a:latin typeface="Symbol"/>
                          <a:cs typeface="Symbol"/>
                        </a:rPr>
                        <a:t>�</a:t>
                      </a:r>
                      <a:r>
                        <a:rPr dirty="0" sz="50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500" spc="-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dirty="0" sz="500" spc="-2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500" spc="-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+</a:t>
                      </a:r>
                      <a:r>
                        <a:rPr dirty="0" sz="500" spc="-1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500" spc="-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558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B="0" marT="3111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11" name="object 11"/>
          <p:cNvSpPr txBox="1"/>
          <p:nvPr/>
        </p:nvSpPr>
        <p:spPr>
          <a:xfrm>
            <a:off x="970957" y="1037805"/>
            <a:ext cx="39624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Operation</a:t>
            </a:r>
            <a:endParaRPr sz="65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690121" y="1008524"/>
            <a:ext cx="309245" cy="267335"/>
          </a:xfrm>
          <a:prstGeom prst="rect">
            <a:avLst/>
          </a:prstGeom>
        </p:spPr>
        <p:txBody>
          <a:bodyPr wrap="square" lIns="0" tIns="508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Result</a:t>
            </a:r>
            <a:endParaRPr sz="650">
              <a:latin typeface="Arial"/>
              <a:cs typeface="Arial"/>
            </a:endParaRPr>
          </a:p>
          <a:p>
            <a:pPr marL="13335">
              <a:lnSpc>
                <a:spcPct val="100000"/>
              </a:lnSpc>
              <a:spcBef>
                <a:spcPts val="220"/>
              </a:spcBef>
            </a:pP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[</a:t>
            </a:r>
            <a:r>
              <a:rPr dirty="0" sz="500" spc="-2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g</a:t>
            </a:r>
            <a:r>
              <a:rPr dirty="0" sz="500" spc="-1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=</a:t>
            </a:r>
            <a:r>
              <a:rPr dirty="0" sz="500" spc="24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45</a:t>
            </a:r>
            <a:r>
              <a:rPr dirty="0" sz="500" spc="-1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]</a:t>
            </a:r>
            <a:endParaRPr sz="50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869135" y="1052771"/>
            <a:ext cx="1196340" cy="777240"/>
          </a:xfrm>
          <a:custGeom>
            <a:avLst/>
            <a:gdLst/>
            <a:ahLst/>
            <a:cxnLst/>
            <a:rect l="l" t="t" r="r" b="b"/>
            <a:pathLst>
              <a:path w="1196339" h="777239">
                <a:moveTo>
                  <a:pt x="0" y="776880"/>
                </a:moveTo>
                <a:lnTo>
                  <a:pt x="1196308" y="776880"/>
                </a:lnTo>
                <a:lnTo>
                  <a:pt x="1196308" y="0"/>
                </a:lnTo>
                <a:lnTo>
                  <a:pt x="0" y="0"/>
                </a:lnTo>
                <a:lnTo>
                  <a:pt x="0" y="776880"/>
                </a:lnTo>
                <a:close/>
              </a:path>
            </a:pathLst>
          </a:custGeom>
          <a:ln w="527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1167935" y="634453"/>
            <a:ext cx="896619" cy="358775"/>
          </a:xfrm>
          <a:prstGeom prst="rect">
            <a:avLst/>
          </a:prstGeom>
          <a:ln w="5270">
            <a:solidFill>
              <a:srgbClr val="231F20"/>
            </a:solidFill>
          </a:ln>
        </p:spPr>
        <p:txBody>
          <a:bodyPr wrap="square" lIns="0" tIns="45720" rIns="0" bIns="0" rtlCol="0" vert="horz">
            <a:spAutoFit/>
          </a:bodyPr>
          <a:lstStyle/>
          <a:p>
            <a:pPr marL="78105" marR="48260">
              <a:lnSpc>
                <a:spcPts val="740"/>
              </a:lnSpc>
              <a:spcBef>
                <a:spcPts val="36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d</a:t>
            </a:r>
            <a:r>
              <a:rPr dirty="0" sz="650" spc="-1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=</a:t>
            </a:r>
            <a:r>
              <a:rPr dirty="0" sz="650" spc="-1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558 </a:t>
            </a:r>
            <a:r>
              <a:rPr dirty="0" sz="650" spc="15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//</a:t>
            </a:r>
            <a:r>
              <a:rPr dirty="0" sz="650" spc="-1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distance </a:t>
            </a:r>
            <a:r>
              <a:rPr dirty="0" sz="650" spc="-17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g</a:t>
            </a:r>
            <a:r>
              <a:rPr dirty="0" sz="650" spc="-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=</a:t>
            </a:r>
            <a:r>
              <a:rPr dirty="0" sz="650" spc="17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95</a:t>
            </a:r>
            <a:r>
              <a:rPr dirty="0" sz="650" spc="17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//</a:t>
            </a:r>
            <a:r>
              <a:rPr dirty="0" sz="650" spc="-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gas</a:t>
            </a:r>
            <a:endParaRPr sz="650">
              <a:latin typeface="Arial"/>
              <a:cs typeface="Arial"/>
            </a:endParaRPr>
          </a:p>
          <a:p>
            <a:pPr marL="78105">
              <a:lnSpc>
                <a:spcPts val="725"/>
              </a:lnSpc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p</a:t>
            </a:r>
            <a:r>
              <a:rPr dirty="0" sz="650" spc="-1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= </a:t>
            </a:r>
            <a:r>
              <a:rPr dirty="0" sz="650" spc="16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78  </a:t>
            </a:r>
            <a:r>
              <a:rPr dirty="0" sz="650" spc="15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//</a:t>
            </a:r>
            <a:r>
              <a:rPr dirty="0" sz="650" spc="-1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price</a:t>
            </a:r>
            <a:endParaRPr sz="65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917153" y="748180"/>
            <a:ext cx="22225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Conit</a:t>
            </a:r>
            <a:endParaRPr sz="65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364390" y="1325764"/>
            <a:ext cx="326390" cy="1016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[</a:t>
            </a:r>
            <a:r>
              <a:rPr dirty="0" sz="500" spc="-1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p</a:t>
            </a:r>
            <a:r>
              <a:rPr dirty="0" sz="500" spc="-1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=</a:t>
            </a:r>
            <a:r>
              <a:rPr dirty="0" sz="500" spc="37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70</a:t>
            </a:r>
            <a:r>
              <a:rPr dirty="0" sz="500" spc="-1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]</a:t>
            </a:r>
            <a:endParaRPr sz="5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363139" y="1472774"/>
            <a:ext cx="326390" cy="1016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[</a:t>
            </a:r>
            <a:r>
              <a:rPr dirty="0" sz="500" spc="-2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d</a:t>
            </a:r>
            <a:r>
              <a:rPr dirty="0" sz="500" spc="-1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=</a:t>
            </a:r>
            <a:r>
              <a:rPr dirty="0" sz="500" spc="11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412</a:t>
            </a:r>
            <a:r>
              <a:rPr dirty="0" sz="500" spc="-2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]</a:t>
            </a:r>
            <a:endParaRPr sz="500">
              <a:latin typeface="Arial"/>
              <a:cs typeface="Arial"/>
            </a:endParaRPr>
          </a:p>
        </p:txBody>
      </p:sp>
      <p:graphicFrame>
        <p:nvGraphicFramePr>
          <p:cNvPr id="18" name="object 18"/>
          <p:cNvGraphicFramePr>
            <a:graphicFrameLocks noGrp="1"/>
          </p:cNvGraphicFramePr>
          <p:nvPr/>
        </p:nvGraphicFramePr>
        <p:xfrm>
          <a:off x="2600166" y="1169652"/>
          <a:ext cx="704850" cy="4121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5430"/>
                <a:gridCol w="430530"/>
              </a:tblGrid>
              <a:tr h="132715">
                <a:tc>
                  <a:txBody>
                    <a:bodyPr/>
                    <a:lstStyle/>
                    <a:p>
                      <a:pPr algn="r" marR="1206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500" spc="-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&lt;</a:t>
                      </a:r>
                      <a:r>
                        <a:rPr dirty="0" sz="500" spc="9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500" spc="-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5,</a:t>
                      </a:r>
                      <a:r>
                        <a:rPr dirty="0" sz="500" spc="-2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500" spc="-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B&gt;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D1D3D4"/>
                    </a:solidFill>
                  </a:tcPr>
                </a:tc>
                <a:tc>
                  <a:txBody>
                    <a:bodyPr/>
                    <a:lstStyle/>
                    <a:p>
                      <a:pPr algn="ctr" marR="3302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500" spc="-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dirty="0" sz="500" spc="-2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500" spc="315">
                          <a:solidFill>
                            <a:srgbClr val="231F20"/>
                          </a:solidFill>
                          <a:latin typeface="Symbol"/>
                          <a:cs typeface="Symbol"/>
                        </a:rPr>
                        <a:t>�</a:t>
                      </a:r>
                      <a:r>
                        <a:rPr dirty="0" sz="500" spc="-5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500" spc="-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dirty="0" sz="500" spc="-2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500" spc="-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+</a:t>
                      </a:r>
                      <a:r>
                        <a:rPr dirty="0" sz="500" spc="-2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500" spc="-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45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D1D3D4"/>
                    </a:solidFill>
                  </a:tcPr>
                </a:tc>
              </a:tr>
              <a:tr h="149225">
                <a:tc>
                  <a:txBody>
                    <a:bodyPr/>
                    <a:lstStyle/>
                    <a:p>
                      <a:pPr algn="r" marR="1206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500" spc="-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&lt;</a:t>
                      </a:r>
                      <a:r>
                        <a:rPr dirty="0" sz="500" spc="9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500" spc="-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6,</a:t>
                      </a:r>
                      <a:r>
                        <a:rPr dirty="0" sz="500" spc="-2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500" spc="-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B&gt;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B="0" marT="3111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D1D3D4"/>
                    </a:solidFill>
                  </a:tcPr>
                </a:tc>
                <a:tc>
                  <a:txBody>
                    <a:bodyPr/>
                    <a:lstStyle/>
                    <a:p>
                      <a:pPr algn="ctr" marR="3556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500" spc="-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dirty="0" sz="500" spc="-2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500" spc="315">
                          <a:solidFill>
                            <a:srgbClr val="231F20"/>
                          </a:solidFill>
                          <a:latin typeface="Symbol"/>
                          <a:cs typeface="Symbol"/>
                        </a:rPr>
                        <a:t>�</a:t>
                      </a:r>
                      <a:r>
                        <a:rPr dirty="0" sz="500" spc="-5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500" spc="-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dirty="0" sz="500" spc="-2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500" spc="-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+</a:t>
                      </a:r>
                      <a:r>
                        <a:rPr dirty="0" sz="500" spc="-2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500" spc="-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70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B="0" marT="3111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D1D3D4"/>
                    </a:solidFill>
                  </a:tcPr>
                </a:tc>
              </a:tr>
              <a:tr h="130175">
                <a:tc>
                  <a:txBody>
                    <a:bodyPr/>
                    <a:lstStyle/>
                    <a:p>
                      <a:pPr algn="r" marR="1333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dirty="0" sz="500" spc="-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&lt;</a:t>
                      </a:r>
                      <a:r>
                        <a:rPr dirty="0" sz="500" spc="9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500" spc="-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7,</a:t>
                      </a:r>
                      <a:r>
                        <a:rPr dirty="0" sz="500" spc="-2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500" spc="-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B&gt;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B="0" marT="2857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317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dirty="0" sz="500" spc="-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dirty="0" sz="500" spc="-2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500" spc="315">
                          <a:solidFill>
                            <a:srgbClr val="231F20"/>
                          </a:solidFill>
                          <a:latin typeface="Symbol"/>
                          <a:cs typeface="Symbol"/>
                        </a:rPr>
                        <a:t>�</a:t>
                      </a:r>
                      <a:r>
                        <a:rPr dirty="0" sz="500" spc="-5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500" spc="-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dirty="0" sz="500" spc="-2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500" spc="-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+</a:t>
                      </a:r>
                      <a:r>
                        <a:rPr dirty="0" sz="500" spc="-2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500" spc="-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412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B="0" marT="2857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19" name="object 19"/>
          <p:cNvSpPr txBox="1"/>
          <p:nvPr/>
        </p:nvSpPr>
        <p:spPr>
          <a:xfrm>
            <a:off x="2645487" y="1037809"/>
            <a:ext cx="39624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Operation</a:t>
            </a:r>
            <a:endParaRPr sz="65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364651" y="1008534"/>
            <a:ext cx="327025" cy="266700"/>
          </a:xfrm>
          <a:prstGeom prst="rect">
            <a:avLst/>
          </a:prstGeom>
        </p:spPr>
        <p:txBody>
          <a:bodyPr wrap="square" lIns="0" tIns="508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Result</a:t>
            </a:r>
            <a:endParaRPr sz="650">
              <a:latin typeface="Arial"/>
              <a:cs typeface="Arial"/>
            </a:endParaRPr>
          </a:p>
          <a:p>
            <a:pPr marL="13335">
              <a:lnSpc>
                <a:spcPct val="100000"/>
              </a:lnSpc>
              <a:spcBef>
                <a:spcPts val="220"/>
              </a:spcBef>
            </a:pP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[</a:t>
            </a:r>
            <a:r>
              <a:rPr dirty="0" sz="500" spc="-1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g</a:t>
            </a:r>
            <a:r>
              <a:rPr dirty="0" sz="500" spc="-1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=</a:t>
            </a:r>
            <a:r>
              <a:rPr dirty="0" sz="500" spc="37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45</a:t>
            </a:r>
            <a:r>
              <a:rPr dirty="0" sz="500" spc="-1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]</a:t>
            </a:r>
            <a:endParaRPr sz="500">
              <a:latin typeface="Arial"/>
              <a:cs typeface="Arial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2543666" y="1052771"/>
            <a:ext cx="1196340" cy="777240"/>
          </a:xfrm>
          <a:custGeom>
            <a:avLst/>
            <a:gdLst/>
            <a:ahLst/>
            <a:cxnLst/>
            <a:rect l="l" t="t" r="r" b="b"/>
            <a:pathLst>
              <a:path w="1196339" h="777239">
                <a:moveTo>
                  <a:pt x="0" y="776880"/>
                </a:moveTo>
                <a:lnTo>
                  <a:pt x="1196308" y="776880"/>
                </a:lnTo>
                <a:lnTo>
                  <a:pt x="1196308" y="0"/>
                </a:lnTo>
                <a:lnTo>
                  <a:pt x="0" y="0"/>
                </a:lnTo>
                <a:lnTo>
                  <a:pt x="0" y="776880"/>
                </a:lnTo>
                <a:close/>
              </a:path>
            </a:pathLst>
          </a:custGeom>
          <a:ln w="527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2841207" y="634453"/>
            <a:ext cx="897890" cy="358775"/>
          </a:xfrm>
          <a:prstGeom prst="rect">
            <a:avLst/>
          </a:prstGeom>
          <a:ln w="5270">
            <a:solidFill>
              <a:srgbClr val="231F20"/>
            </a:solidFill>
          </a:ln>
        </p:spPr>
        <p:txBody>
          <a:bodyPr wrap="square" lIns="0" tIns="45720" rIns="0" bIns="0" rtlCol="0" vert="horz">
            <a:spAutoFit/>
          </a:bodyPr>
          <a:lstStyle/>
          <a:p>
            <a:pPr marL="78105" marR="49530">
              <a:lnSpc>
                <a:spcPts val="740"/>
              </a:lnSpc>
              <a:spcBef>
                <a:spcPts val="36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d</a:t>
            </a:r>
            <a:r>
              <a:rPr dirty="0" sz="650" spc="-1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=</a:t>
            </a:r>
            <a:r>
              <a:rPr dirty="0" sz="650" spc="-1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412 </a:t>
            </a:r>
            <a:r>
              <a:rPr dirty="0" sz="650" spc="15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//</a:t>
            </a:r>
            <a:r>
              <a:rPr dirty="0" sz="650" spc="-1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distance </a:t>
            </a:r>
            <a:r>
              <a:rPr dirty="0" sz="650" spc="-17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g</a:t>
            </a:r>
            <a:r>
              <a:rPr dirty="0" sz="650" spc="-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=</a:t>
            </a:r>
            <a:r>
              <a:rPr dirty="0" sz="650" spc="17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45</a:t>
            </a:r>
            <a:r>
              <a:rPr dirty="0" sz="650" spc="17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//</a:t>
            </a:r>
            <a:r>
              <a:rPr dirty="0" sz="650" spc="-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gas</a:t>
            </a:r>
            <a:endParaRPr sz="650">
              <a:latin typeface="Arial"/>
              <a:cs typeface="Arial"/>
            </a:endParaRPr>
          </a:p>
          <a:p>
            <a:pPr marL="78105">
              <a:lnSpc>
                <a:spcPts val="725"/>
              </a:lnSpc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p</a:t>
            </a:r>
            <a:r>
              <a:rPr dirty="0" sz="650" spc="-1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= </a:t>
            </a:r>
            <a:r>
              <a:rPr dirty="0" sz="650" spc="16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70  </a:t>
            </a:r>
            <a:r>
              <a:rPr dirty="0" sz="650" spc="15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//</a:t>
            </a:r>
            <a:r>
              <a:rPr dirty="0" sz="650" spc="-1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price</a:t>
            </a:r>
            <a:endParaRPr sz="65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66713" y="3331252"/>
            <a:ext cx="71374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The</a:t>
            </a:r>
            <a:r>
              <a:rPr dirty="0" sz="600" spc="-1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notion</a:t>
            </a:r>
            <a:r>
              <a:rPr dirty="0" sz="600" spc="-10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of</a:t>
            </a:r>
            <a:r>
              <a:rPr dirty="0" sz="600" spc="-1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a</a:t>
            </a:r>
            <a:r>
              <a:rPr dirty="0" sz="600" spc="-10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conit</a:t>
            </a:r>
            <a:endParaRPr sz="6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300563" y="3331252"/>
            <a:ext cx="24130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fld id="{81D60167-4931-47E6-BA6A-407CBD079E47}" type="slidenum"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5</a:t>
            </a:fld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37</a:t>
            </a:r>
            <a:endParaRPr sz="6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585358" y="751606"/>
            <a:ext cx="22225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Conit</a:t>
            </a:r>
            <a:endParaRPr sz="65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792629" y="1893181"/>
            <a:ext cx="601980" cy="2667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 indent="3175">
              <a:lnSpc>
                <a:spcPct val="121700"/>
              </a:lnSpc>
              <a:spcBef>
                <a:spcPts val="95"/>
              </a:spcBef>
            </a:pPr>
            <a:r>
              <a:rPr dirty="0" sz="650" spc="-35">
                <a:solidFill>
                  <a:srgbClr val="231F20"/>
                </a:solidFill>
                <a:latin typeface="Arial"/>
                <a:cs typeface="Arial"/>
              </a:rPr>
              <a:t>V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ector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clock</a:t>
            </a:r>
            <a:r>
              <a:rPr dirty="0" sz="650" spc="-3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A  Order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deviation</a:t>
            </a:r>
            <a:endParaRPr sz="65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568838" y="1895964"/>
            <a:ext cx="335915" cy="263525"/>
          </a:xfrm>
          <a:prstGeom prst="rect">
            <a:avLst/>
          </a:prstGeom>
        </p:spPr>
        <p:txBody>
          <a:bodyPr wrap="square" lIns="0" tIns="3175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=</a:t>
            </a:r>
            <a:r>
              <a:rPr dirty="0" sz="650" spc="-3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-10">
                <a:solidFill>
                  <a:srgbClr val="231F20"/>
                </a:solidFill>
                <a:latin typeface="Arial"/>
                <a:cs typeface="Arial"/>
              </a:rPr>
              <a:t>(11,</a:t>
            </a:r>
            <a:r>
              <a:rPr dirty="0" sz="650" spc="-3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5)</a:t>
            </a:r>
            <a:endParaRPr sz="6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55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=</a:t>
            </a:r>
            <a:r>
              <a:rPr dirty="0" sz="650" spc="-4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3</a:t>
            </a:r>
            <a:endParaRPr sz="65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472083" y="418532"/>
            <a:ext cx="38671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Replica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B</a:t>
            </a:r>
            <a:endParaRPr sz="65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465910" y="1893186"/>
            <a:ext cx="601980" cy="2667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 indent="3175">
              <a:lnSpc>
                <a:spcPct val="121700"/>
              </a:lnSpc>
              <a:spcBef>
                <a:spcPts val="95"/>
              </a:spcBef>
            </a:pP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Vector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clock B </a:t>
            </a: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Order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deviation</a:t>
            </a:r>
            <a:endParaRPr sz="65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242119" y="1895970"/>
            <a:ext cx="295275" cy="263525"/>
          </a:xfrm>
          <a:prstGeom prst="rect">
            <a:avLst/>
          </a:prstGeom>
        </p:spPr>
        <p:txBody>
          <a:bodyPr wrap="square" lIns="0" tIns="3175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=</a:t>
            </a:r>
            <a:r>
              <a:rPr dirty="0" sz="650" spc="-4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(0,</a:t>
            </a:r>
            <a:r>
              <a:rPr dirty="0" sz="650" spc="-3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8)</a:t>
            </a:r>
            <a:endParaRPr sz="6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55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=</a:t>
            </a:r>
            <a:r>
              <a:rPr dirty="0" sz="650" spc="-4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1</a:t>
            </a:r>
            <a:endParaRPr sz="65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790270" y="2152579"/>
            <a:ext cx="284353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1685289" algn="l"/>
              </a:tabLst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Numerical deviation</a:t>
            </a:r>
            <a:r>
              <a:rPr dirty="0" sz="650" spc="12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= (2, 482)	Numerical</a:t>
            </a:r>
            <a:r>
              <a:rPr dirty="0" sz="650" spc="-1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deviation</a:t>
            </a:r>
            <a:r>
              <a:rPr dirty="0" sz="650" spc="12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=</a:t>
            </a:r>
            <a:r>
              <a:rPr dirty="0" sz="650" spc="-1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(3,</a:t>
            </a:r>
            <a:r>
              <a:rPr dirty="0" sz="650" spc="-1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686)</a:t>
            </a:r>
            <a:endParaRPr sz="65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96494" y="2356254"/>
            <a:ext cx="4013835" cy="91566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63500">
              <a:lnSpc>
                <a:spcPct val="100000"/>
              </a:lnSpc>
              <a:spcBef>
                <a:spcPts val="9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Conit (contains the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variables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25" i="1">
                <a:solidFill>
                  <a:srgbClr val="3333B2"/>
                </a:solidFill>
                <a:latin typeface="Arial"/>
                <a:cs typeface="Arial"/>
              </a:rPr>
              <a:t>g</a:t>
            </a:r>
            <a:r>
              <a:rPr dirty="0" sz="1200" spc="25">
                <a:solidFill>
                  <a:srgbClr val="3333B2"/>
                </a:solidFill>
                <a:latin typeface="Arial"/>
                <a:cs typeface="Arial"/>
              </a:rPr>
              <a:t>,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10" i="1">
                <a:solidFill>
                  <a:srgbClr val="3333B2"/>
                </a:solidFill>
                <a:latin typeface="Arial"/>
                <a:cs typeface="Arial"/>
              </a:rPr>
              <a:t>p</a:t>
            </a:r>
            <a:r>
              <a:rPr dirty="0" sz="1200" spc="10">
                <a:solidFill>
                  <a:srgbClr val="3333B2"/>
                </a:solidFill>
                <a:latin typeface="Arial"/>
                <a:cs typeface="Arial"/>
              </a:rPr>
              <a:t>,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 and </a:t>
            </a:r>
            <a:r>
              <a:rPr dirty="0" sz="1200" spc="-5" i="1">
                <a:solidFill>
                  <a:srgbClr val="3333B2"/>
                </a:solidFill>
                <a:latin typeface="Arial"/>
                <a:cs typeface="Arial"/>
              </a:rPr>
              <a:t>d</a:t>
            </a:r>
            <a:r>
              <a:rPr dirty="0" sz="1200" spc="-220" i="1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)</a:t>
            </a:r>
            <a:endParaRPr sz="1200">
              <a:latin typeface="Arial"/>
              <a:cs typeface="Arial"/>
            </a:endParaRPr>
          </a:p>
          <a:p>
            <a:pPr marL="334010" marR="55880" indent="-161290">
              <a:lnSpc>
                <a:spcPct val="100000"/>
              </a:lnSpc>
              <a:spcBef>
                <a:spcPts val="790"/>
              </a:spcBef>
              <a:buClr>
                <a:srgbClr val="3333B2"/>
              </a:buClr>
              <a:buChar char="►"/>
              <a:tabLst>
                <a:tab pos="340995" algn="l"/>
              </a:tabLst>
            </a:pPr>
            <a:r>
              <a:rPr dirty="0" sz="1000" spc="-10">
                <a:latin typeface="Arial"/>
                <a:cs typeface="Arial"/>
              </a:rPr>
              <a:t>Each</a:t>
            </a:r>
            <a:r>
              <a:rPr dirty="0" sz="1000" spc="-5">
                <a:latin typeface="Arial"/>
                <a:cs typeface="Arial"/>
              </a:rPr>
              <a:t> replica </a:t>
            </a:r>
            <a:r>
              <a:rPr dirty="0" sz="1000" spc="-10">
                <a:latin typeface="Arial"/>
                <a:cs typeface="Arial"/>
              </a:rPr>
              <a:t>has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a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0000FA"/>
                </a:solidFill>
                <a:latin typeface="Arial"/>
                <a:cs typeface="Arial"/>
              </a:rPr>
              <a:t>vector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0000FA"/>
                </a:solidFill>
                <a:latin typeface="Arial"/>
                <a:cs typeface="Arial"/>
              </a:rPr>
              <a:t>clock</a:t>
            </a:r>
            <a:r>
              <a:rPr dirty="0" sz="1000" spc="-10">
                <a:latin typeface="Arial"/>
                <a:cs typeface="Arial"/>
              </a:rPr>
              <a:t>: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FA0000"/>
                </a:solidFill>
                <a:latin typeface="Arial"/>
                <a:cs typeface="Arial"/>
              </a:rPr>
              <a:t>([known]</a:t>
            </a:r>
            <a:r>
              <a:rPr dirty="0" sz="100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time </a:t>
            </a:r>
            <a:r>
              <a:rPr dirty="0" sz="1000" spc="-10">
                <a:solidFill>
                  <a:srgbClr val="FA0000"/>
                </a:solidFill>
                <a:latin typeface="Arial"/>
                <a:cs typeface="Arial"/>
              </a:rPr>
              <a:t>@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 A, </a:t>
            </a:r>
            <a:r>
              <a:rPr dirty="0" sz="1000" spc="-10">
                <a:solidFill>
                  <a:srgbClr val="FA0000"/>
                </a:solidFill>
                <a:latin typeface="Arial"/>
                <a:cs typeface="Arial"/>
              </a:rPr>
              <a:t>[known]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 time </a:t>
            </a:r>
            <a:r>
              <a:rPr dirty="0" sz="1000" spc="-26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@</a:t>
            </a:r>
            <a:r>
              <a:rPr dirty="0" sz="1000" spc="-1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B)</a:t>
            </a:r>
            <a:endParaRPr sz="1000">
              <a:latin typeface="Arial"/>
              <a:cs typeface="Arial"/>
            </a:endParaRPr>
          </a:p>
          <a:p>
            <a:pPr marL="340360" marR="414655" indent="-168275">
              <a:lnSpc>
                <a:spcPts val="1200"/>
              </a:lnSpc>
              <a:spcBef>
                <a:spcPts val="30"/>
              </a:spcBef>
              <a:buClr>
                <a:srgbClr val="3333B2"/>
              </a:buClr>
              <a:buFont typeface="Arial"/>
              <a:buChar char="►"/>
              <a:tabLst>
                <a:tab pos="340995" algn="l"/>
              </a:tabLst>
            </a:pPr>
            <a:r>
              <a:rPr dirty="0" sz="1000" spc="-5" i="1">
                <a:latin typeface="Arial"/>
                <a:cs typeface="Arial"/>
              </a:rPr>
              <a:t>B</a:t>
            </a:r>
            <a:r>
              <a:rPr dirty="0" sz="1000" spc="40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sends </a:t>
            </a:r>
            <a:r>
              <a:rPr dirty="0" sz="1000" spc="-5" i="1">
                <a:latin typeface="Arial"/>
                <a:cs typeface="Arial"/>
              </a:rPr>
              <a:t>A </a:t>
            </a:r>
            <a:r>
              <a:rPr dirty="0" sz="1000" spc="-5">
                <a:latin typeface="Arial"/>
                <a:cs typeface="Arial"/>
              </a:rPr>
              <a:t>operation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20">
                <a:latin typeface="Arial"/>
                <a:cs typeface="Arial"/>
              </a:rPr>
              <a:t>[</a:t>
            </a:r>
            <a:r>
              <a:rPr dirty="0" sz="1000" spc="-20" i="1">
                <a:latin typeface="メイリオ"/>
                <a:cs typeface="メイリオ"/>
              </a:rPr>
              <a:t>(</a:t>
            </a:r>
            <a:r>
              <a:rPr dirty="0" sz="1000" spc="-20">
                <a:latin typeface="Arial"/>
                <a:cs typeface="Arial"/>
              </a:rPr>
              <a:t>5</a:t>
            </a:r>
            <a:r>
              <a:rPr dirty="0" sz="1000" spc="-20" i="1">
                <a:latin typeface="Arial"/>
                <a:cs typeface="Arial"/>
              </a:rPr>
              <a:t>,</a:t>
            </a:r>
            <a:r>
              <a:rPr dirty="0" sz="1000" spc="-170" i="1">
                <a:latin typeface="Arial"/>
                <a:cs typeface="Arial"/>
              </a:rPr>
              <a:t> </a:t>
            </a:r>
            <a:r>
              <a:rPr dirty="0" sz="1000" spc="-10" i="1">
                <a:latin typeface="Arial"/>
                <a:cs typeface="Arial"/>
              </a:rPr>
              <a:t>B</a:t>
            </a:r>
            <a:r>
              <a:rPr dirty="0" sz="1000" spc="-10" i="1">
                <a:latin typeface="メイリオ"/>
                <a:cs typeface="メイリオ"/>
              </a:rPr>
              <a:t>)</a:t>
            </a:r>
            <a:r>
              <a:rPr dirty="0" sz="1000" spc="-120" i="1">
                <a:latin typeface="メイリオ"/>
                <a:cs typeface="メイリオ"/>
              </a:rPr>
              <a:t> </a:t>
            </a:r>
            <a:r>
              <a:rPr dirty="0" sz="1000" spc="-5">
                <a:latin typeface="Arial"/>
                <a:cs typeface="Arial"/>
              </a:rPr>
              <a:t>:</a:t>
            </a:r>
            <a:r>
              <a:rPr dirty="0" sz="1000" spc="-60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g</a:t>
            </a:r>
            <a:r>
              <a:rPr dirty="0" sz="1000" i="1">
                <a:latin typeface="Arial"/>
                <a:cs typeface="Arial"/>
              </a:rPr>
              <a:t> </a:t>
            </a:r>
            <a:r>
              <a:rPr dirty="0" sz="1000" spc="-5" i="1">
                <a:latin typeface="メイリオ"/>
                <a:cs typeface="メイリオ"/>
              </a:rPr>
              <a:t>←</a:t>
            </a:r>
            <a:r>
              <a:rPr dirty="0" sz="1000" spc="-120" i="1">
                <a:latin typeface="メイリオ"/>
                <a:cs typeface="メイリオ"/>
              </a:rPr>
              <a:t> </a:t>
            </a:r>
            <a:r>
              <a:rPr dirty="0" sz="1000" spc="-5" i="1">
                <a:latin typeface="Arial"/>
                <a:cs typeface="Arial"/>
              </a:rPr>
              <a:t>d</a:t>
            </a:r>
            <a:r>
              <a:rPr dirty="0" sz="1000" spc="-45" i="1">
                <a:latin typeface="Arial"/>
                <a:cs typeface="Arial"/>
              </a:rPr>
              <a:t> </a:t>
            </a:r>
            <a:r>
              <a:rPr dirty="0" sz="1000" spc="190">
                <a:latin typeface="Arial"/>
                <a:cs typeface="Arial"/>
              </a:rPr>
              <a:t>+</a:t>
            </a:r>
            <a:r>
              <a:rPr dirty="0" sz="1000" spc="-140">
                <a:latin typeface="Arial"/>
                <a:cs typeface="Arial"/>
              </a:rPr>
              <a:t> </a:t>
            </a:r>
            <a:r>
              <a:rPr dirty="0" sz="1000" spc="10" i="1">
                <a:latin typeface="Arial"/>
                <a:cs typeface="Arial"/>
              </a:rPr>
              <a:t>45</a:t>
            </a:r>
            <a:r>
              <a:rPr dirty="0" sz="1000" spc="10">
                <a:latin typeface="Arial"/>
                <a:cs typeface="Arial"/>
              </a:rPr>
              <a:t>];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A</a:t>
            </a:r>
            <a:r>
              <a:rPr dirty="0" sz="1000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has made this </a:t>
            </a:r>
            <a:r>
              <a:rPr dirty="0" sz="1000" spc="-2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operation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permanent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(cannot be rolled </a:t>
            </a:r>
            <a:r>
              <a:rPr dirty="0" sz="1000" spc="-10">
                <a:latin typeface="Arial"/>
                <a:cs typeface="Arial"/>
              </a:rPr>
              <a:t>back)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713" y="716"/>
            <a:ext cx="175704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Consistency</a:t>
            </a:r>
            <a:r>
              <a:rPr dirty="0" sz="600" spc="1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and</a:t>
            </a:r>
            <a:r>
              <a:rPr dirty="0" sz="600" spc="1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replication:</a:t>
            </a:r>
            <a:r>
              <a:rPr dirty="0" sz="600" spc="17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Consistency</a:t>
            </a:r>
            <a:r>
              <a:rPr dirty="0" sz="600" spc="1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protocols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866249" y="716"/>
            <a:ext cx="167513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Sequential</a:t>
            </a:r>
            <a:r>
              <a:rPr dirty="0" sz="60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consistency:</a:t>
            </a:r>
            <a:r>
              <a:rPr dirty="0" sz="600" spc="4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Primary-based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protocols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2008505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20">
                <a:solidFill>
                  <a:srgbClr val="3333B2"/>
                </a:solidFill>
                <a:latin typeface="Arial"/>
                <a:cs typeface="Arial"/>
              </a:rPr>
              <a:t>Pr</a:t>
            </a:r>
            <a:r>
              <a:rPr dirty="0" sz="1400" spc="20">
                <a:solidFill>
                  <a:srgbClr val="3333B2"/>
                </a:solidFill>
                <a:latin typeface="Arial"/>
                <a:cs typeface="Arial"/>
              </a:rPr>
              <a:t>ima</a:t>
            </a:r>
            <a:r>
              <a:rPr dirty="0" sz="1400" spc="20">
                <a:solidFill>
                  <a:srgbClr val="3333B2"/>
                </a:solidFill>
                <a:latin typeface="Arial"/>
                <a:cs typeface="Arial"/>
              </a:rPr>
              <a:t>ry-based</a:t>
            </a:r>
            <a:r>
              <a:rPr dirty="0" sz="1400" spc="-5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protocols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712082" y="778281"/>
            <a:ext cx="2755265" cy="1201420"/>
            <a:chOff x="712082" y="778281"/>
            <a:chExt cx="2755265" cy="1201420"/>
          </a:xfrm>
        </p:grpSpPr>
        <p:sp>
          <p:nvSpPr>
            <p:cNvPr id="6" name="object 6"/>
            <p:cNvSpPr/>
            <p:nvPr/>
          </p:nvSpPr>
          <p:spPr>
            <a:xfrm>
              <a:off x="714940" y="781138"/>
              <a:ext cx="2749550" cy="1195705"/>
            </a:xfrm>
            <a:custGeom>
              <a:avLst/>
              <a:gdLst/>
              <a:ahLst/>
              <a:cxnLst/>
              <a:rect l="l" t="t" r="r" b="b"/>
              <a:pathLst>
                <a:path w="2749550" h="1195705">
                  <a:moveTo>
                    <a:pt x="1641665" y="1623"/>
                  </a:moveTo>
                  <a:lnTo>
                    <a:pt x="1820936" y="1623"/>
                  </a:lnTo>
                  <a:lnTo>
                    <a:pt x="1820936" y="180904"/>
                  </a:lnTo>
                  <a:lnTo>
                    <a:pt x="1641665" y="180904"/>
                  </a:lnTo>
                  <a:lnTo>
                    <a:pt x="1641665" y="1623"/>
                  </a:lnTo>
                  <a:close/>
                </a:path>
                <a:path w="2749550" h="1195705">
                  <a:moveTo>
                    <a:pt x="147660" y="0"/>
                  </a:moveTo>
                  <a:lnTo>
                    <a:pt x="326939" y="0"/>
                  </a:lnTo>
                  <a:lnTo>
                    <a:pt x="326939" y="179281"/>
                  </a:lnTo>
                  <a:lnTo>
                    <a:pt x="147660" y="179281"/>
                  </a:lnTo>
                  <a:lnTo>
                    <a:pt x="147660" y="0"/>
                  </a:lnTo>
                  <a:close/>
                </a:path>
                <a:path w="2749550" h="1195705">
                  <a:moveTo>
                    <a:pt x="119525" y="478076"/>
                  </a:moveTo>
                  <a:lnTo>
                    <a:pt x="2629441" y="478076"/>
                  </a:lnTo>
                  <a:lnTo>
                    <a:pt x="2675848" y="487506"/>
                  </a:lnTo>
                  <a:lnTo>
                    <a:pt x="2713854" y="513183"/>
                  </a:lnTo>
                  <a:lnTo>
                    <a:pt x="2739534" y="551184"/>
                  </a:lnTo>
                  <a:lnTo>
                    <a:pt x="2748966" y="597590"/>
                  </a:lnTo>
                  <a:lnTo>
                    <a:pt x="2748966" y="1075677"/>
                  </a:lnTo>
                  <a:lnTo>
                    <a:pt x="2739534" y="1122082"/>
                  </a:lnTo>
                  <a:lnTo>
                    <a:pt x="2713854" y="1160083"/>
                  </a:lnTo>
                  <a:lnTo>
                    <a:pt x="2675848" y="1185759"/>
                  </a:lnTo>
                  <a:lnTo>
                    <a:pt x="2629441" y="1195190"/>
                  </a:lnTo>
                  <a:lnTo>
                    <a:pt x="119525" y="1195190"/>
                  </a:lnTo>
                  <a:lnTo>
                    <a:pt x="73116" y="1185759"/>
                  </a:lnTo>
                  <a:lnTo>
                    <a:pt x="35111" y="1160083"/>
                  </a:lnTo>
                  <a:lnTo>
                    <a:pt x="9431" y="1122082"/>
                  </a:lnTo>
                  <a:lnTo>
                    <a:pt x="0" y="1075677"/>
                  </a:lnTo>
                  <a:lnTo>
                    <a:pt x="0" y="597590"/>
                  </a:lnTo>
                  <a:lnTo>
                    <a:pt x="9431" y="551184"/>
                  </a:lnTo>
                  <a:lnTo>
                    <a:pt x="35111" y="513183"/>
                  </a:lnTo>
                  <a:lnTo>
                    <a:pt x="73116" y="487506"/>
                  </a:lnTo>
                  <a:lnTo>
                    <a:pt x="119525" y="478076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816607" y="1348856"/>
              <a:ext cx="283210" cy="75565"/>
            </a:xfrm>
            <a:custGeom>
              <a:avLst/>
              <a:gdLst/>
              <a:ahLst/>
              <a:cxnLst/>
              <a:rect l="l" t="t" r="r" b="b"/>
              <a:pathLst>
                <a:path w="283209" h="75565">
                  <a:moveTo>
                    <a:pt x="141376" y="0"/>
                  </a:moveTo>
                  <a:lnTo>
                    <a:pt x="86436" y="2971"/>
                  </a:lnTo>
                  <a:lnTo>
                    <a:pt x="41488" y="11064"/>
                  </a:lnTo>
                  <a:lnTo>
                    <a:pt x="11140" y="23048"/>
                  </a:lnTo>
                  <a:lnTo>
                    <a:pt x="0" y="37694"/>
                  </a:lnTo>
                  <a:lnTo>
                    <a:pt x="11140" y="52346"/>
                  </a:lnTo>
                  <a:lnTo>
                    <a:pt x="41488" y="64334"/>
                  </a:lnTo>
                  <a:lnTo>
                    <a:pt x="86436" y="72428"/>
                  </a:lnTo>
                  <a:lnTo>
                    <a:pt x="141376" y="75399"/>
                  </a:lnTo>
                  <a:lnTo>
                    <a:pt x="196316" y="72428"/>
                  </a:lnTo>
                  <a:lnTo>
                    <a:pt x="241263" y="64334"/>
                  </a:lnTo>
                  <a:lnTo>
                    <a:pt x="271610" y="52346"/>
                  </a:lnTo>
                  <a:lnTo>
                    <a:pt x="282750" y="37694"/>
                  </a:lnTo>
                  <a:lnTo>
                    <a:pt x="271610" y="23048"/>
                  </a:lnTo>
                  <a:lnTo>
                    <a:pt x="241263" y="11064"/>
                  </a:lnTo>
                  <a:lnTo>
                    <a:pt x="196316" y="2971"/>
                  </a:lnTo>
                  <a:lnTo>
                    <a:pt x="14137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816607" y="1348856"/>
              <a:ext cx="283210" cy="75565"/>
            </a:xfrm>
            <a:custGeom>
              <a:avLst/>
              <a:gdLst/>
              <a:ahLst/>
              <a:cxnLst/>
              <a:rect l="l" t="t" r="r" b="b"/>
              <a:pathLst>
                <a:path w="283209" h="75565">
                  <a:moveTo>
                    <a:pt x="141376" y="0"/>
                  </a:moveTo>
                  <a:lnTo>
                    <a:pt x="196316" y="2971"/>
                  </a:lnTo>
                  <a:lnTo>
                    <a:pt x="241263" y="11064"/>
                  </a:lnTo>
                  <a:lnTo>
                    <a:pt x="271610" y="23048"/>
                  </a:lnTo>
                  <a:lnTo>
                    <a:pt x="282750" y="37694"/>
                  </a:lnTo>
                  <a:lnTo>
                    <a:pt x="271610" y="52346"/>
                  </a:lnTo>
                  <a:lnTo>
                    <a:pt x="241263" y="64334"/>
                  </a:lnTo>
                  <a:lnTo>
                    <a:pt x="196316" y="72428"/>
                  </a:lnTo>
                  <a:lnTo>
                    <a:pt x="141376" y="75399"/>
                  </a:lnTo>
                  <a:lnTo>
                    <a:pt x="86436" y="72428"/>
                  </a:lnTo>
                  <a:lnTo>
                    <a:pt x="41488" y="64334"/>
                  </a:lnTo>
                  <a:lnTo>
                    <a:pt x="11140" y="52346"/>
                  </a:lnTo>
                  <a:lnTo>
                    <a:pt x="0" y="37694"/>
                  </a:lnTo>
                  <a:lnTo>
                    <a:pt x="11140" y="23048"/>
                  </a:lnTo>
                  <a:lnTo>
                    <a:pt x="41488" y="11064"/>
                  </a:lnTo>
                  <a:lnTo>
                    <a:pt x="86436" y="2971"/>
                  </a:lnTo>
                  <a:lnTo>
                    <a:pt x="141376" y="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816607" y="1387583"/>
              <a:ext cx="283210" cy="157480"/>
            </a:xfrm>
            <a:custGeom>
              <a:avLst/>
              <a:gdLst/>
              <a:ahLst/>
              <a:cxnLst/>
              <a:rect l="l" t="t" r="r" b="b"/>
              <a:pathLst>
                <a:path w="283209" h="157480">
                  <a:moveTo>
                    <a:pt x="0" y="0"/>
                  </a:moveTo>
                  <a:lnTo>
                    <a:pt x="0" y="119382"/>
                  </a:lnTo>
                  <a:lnTo>
                    <a:pt x="12149" y="135877"/>
                  </a:lnTo>
                  <a:lnTo>
                    <a:pt x="44180" y="147660"/>
                  </a:lnTo>
                  <a:lnTo>
                    <a:pt x="89465" y="154729"/>
                  </a:lnTo>
                  <a:lnTo>
                    <a:pt x="141376" y="157086"/>
                  </a:lnTo>
                  <a:lnTo>
                    <a:pt x="193288" y="154729"/>
                  </a:lnTo>
                  <a:lnTo>
                    <a:pt x="238573" y="147660"/>
                  </a:lnTo>
                  <a:lnTo>
                    <a:pt x="270604" y="135877"/>
                  </a:lnTo>
                  <a:lnTo>
                    <a:pt x="282753" y="119382"/>
                  </a:lnTo>
                  <a:lnTo>
                    <a:pt x="282751" y="37694"/>
                  </a:lnTo>
                  <a:lnTo>
                    <a:pt x="141376" y="37694"/>
                  </a:lnTo>
                  <a:lnTo>
                    <a:pt x="86436" y="34725"/>
                  </a:lnTo>
                  <a:lnTo>
                    <a:pt x="41488" y="26634"/>
                  </a:lnTo>
                  <a:lnTo>
                    <a:pt x="11140" y="14650"/>
                  </a:lnTo>
                  <a:lnTo>
                    <a:pt x="0" y="0"/>
                  </a:lnTo>
                  <a:close/>
                </a:path>
                <a:path w="283209" h="157480">
                  <a:moveTo>
                    <a:pt x="282750" y="0"/>
                  </a:moveTo>
                  <a:lnTo>
                    <a:pt x="271610" y="14650"/>
                  </a:lnTo>
                  <a:lnTo>
                    <a:pt x="241263" y="26634"/>
                  </a:lnTo>
                  <a:lnTo>
                    <a:pt x="196316" y="34725"/>
                  </a:lnTo>
                  <a:lnTo>
                    <a:pt x="141376" y="37694"/>
                  </a:lnTo>
                  <a:lnTo>
                    <a:pt x="282751" y="37694"/>
                  </a:lnTo>
                  <a:lnTo>
                    <a:pt x="282750" y="0"/>
                  </a:lnTo>
                  <a:close/>
                </a:path>
              </a:pathLst>
            </a:custGeom>
            <a:solidFill>
              <a:srgbClr val="BCBEC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/>
            <p:cNvSpPr/>
            <p:nvPr/>
          </p:nvSpPr>
          <p:spPr>
            <a:xfrm>
              <a:off x="816607" y="1387583"/>
              <a:ext cx="283210" cy="157480"/>
            </a:xfrm>
            <a:custGeom>
              <a:avLst/>
              <a:gdLst/>
              <a:ahLst/>
              <a:cxnLst/>
              <a:rect l="l" t="t" r="r" b="b"/>
              <a:pathLst>
                <a:path w="283209" h="157480">
                  <a:moveTo>
                    <a:pt x="282753" y="119382"/>
                  </a:moveTo>
                  <a:lnTo>
                    <a:pt x="270604" y="135877"/>
                  </a:lnTo>
                  <a:lnTo>
                    <a:pt x="238573" y="147660"/>
                  </a:lnTo>
                  <a:lnTo>
                    <a:pt x="193288" y="154729"/>
                  </a:lnTo>
                  <a:lnTo>
                    <a:pt x="141376" y="157086"/>
                  </a:lnTo>
                  <a:lnTo>
                    <a:pt x="89465" y="154729"/>
                  </a:lnTo>
                  <a:lnTo>
                    <a:pt x="44180" y="147660"/>
                  </a:lnTo>
                  <a:lnTo>
                    <a:pt x="12149" y="135877"/>
                  </a:lnTo>
                  <a:lnTo>
                    <a:pt x="0" y="119382"/>
                  </a:lnTo>
                  <a:lnTo>
                    <a:pt x="0" y="0"/>
                  </a:lnTo>
                  <a:lnTo>
                    <a:pt x="11140" y="14650"/>
                  </a:lnTo>
                  <a:lnTo>
                    <a:pt x="41488" y="26634"/>
                  </a:lnTo>
                  <a:lnTo>
                    <a:pt x="86436" y="34725"/>
                  </a:lnTo>
                  <a:lnTo>
                    <a:pt x="141376" y="37694"/>
                  </a:lnTo>
                  <a:lnTo>
                    <a:pt x="196316" y="34725"/>
                  </a:lnTo>
                  <a:lnTo>
                    <a:pt x="241263" y="26634"/>
                  </a:lnTo>
                  <a:lnTo>
                    <a:pt x="271610" y="14650"/>
                  </a:lnTo>
                  <a:lnTo>
                    <a:pt x="282750" y="0"/>
                  </a:lnTo>
                  <a:lnTo>
                    <a:pt x="282753" y="119382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/>
            <p:cNvSpPr/>
            <p:nvPr/>
          </p:nvSpPr>
          <p:spPr>
            <a:xfrm>
              <a:off x="1563609" y="1349456"/>
              <a:ext cx="283210" cy="75565"/>
            </a:xfrm>
            <a:custGeom>
              <a:avLst/>
              <a:gdLst/>
              <a:ahLst/>
              <a:cxnLst/>
              <a:rect l="l" t="t" r="r" b="b"/>
              <a:pathLst>
                <a:path w="283210" h="75565">
                  <a:moveTo>
                    <a:pt x="141376" y="0"/>
                  </a:moveTo>
                  <a:lnTo>
                    <a:pt x="86434" y="2971"/>
                  </a:lnTo>
                  <a:lnTo>
                    <a:pt x="41486" y="11065"/>
                  </a:lnTo>
                  <a:lnTo>
                    <a:pt x="11139" y="23053"/>
                  </a:lnTo>
                  <a:lnTo>
                    <a:pt x="0" y="37705"/>
                  </a:lnTo>
                  <a:lnTo>
                    <a:pt x="11139" y="52355"/>
                  </a:lnTo>
                  <a:lnTo>
                    <a:pt x="41486" y="64339"/>
                  </a:lnTo>
                  <a:lnTo>
                    <a:pt x="86434" y="72430"/>
                  </a:lnTo>
                  <a:lnTo>
                    <a:pt x="141376" y="75399"/>
                  </a:lnTo>
                  <a:lnTo>
                    <a:pt x="196318" y="72430"/>
                  </a:lnTo>
                  <a:lnTo>
                    <a:pt x="241265" y="64339"/>
                  </a:lnTo>
                  <a:lnTo>
                    <a:pt x="271610" y="52355"/>
                  </a:lnTo>
                  <a:lnTo>
                    <a:pt x="282748" y="37705"/>
                  </a:lnTo>
                  <a:lnTo>
                    <a:pt x="271610" y="23053"/>
                  </a:lnTo>
                  <a:lnTo>
                    <a:pt x="241265" y="11065"/>
                  </a:lnTo>
                  <a:lnTo>
                    <a:pt x="196318" y="2971"/>
                  </a:lnTo>
                  <a:lnTo>
                    <a:pt x="14137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/>
            <p:cNvSpPr/>
            <p:nvPr/>
          </p:nvSpPr>
          <p:spPr>
            <a:xfrm>
              <a:off x="1563609" y="1349456"/>
              <a:ext cx="283210" cy="75565"/>
            </a:xfrm>
            <a:custGeom>
              <a:avLst/>
              <a:gdLst/>
              <a:ahLst/>
              <a:cxnLst/>
              <a:rect l="l" t="t" r="r" b="b"/>
              <a:pathLst>
                <a:path w="283210" h="75565">
                  <a:moveTo>
                    <a:pt x="141376" y="0"/>
                  </a:moveTo>
                  <a:lnTo>
                    <a:pt x="196318" y="2971"/>
                  </a:lnTo>
                  <a:lnTo>
                    <a:pt x="241265" y="11065"/>
                  </a:lnTo>
                  <a:lnTo>
                    <a:pt x="271610" y="23053"/>
                  </a:lnTo>
                  <a:lnTo>
                    <a:pt x="282748" y="37705"/>
                  </a:lnTo>
                  <a:lnTo>
                    <a:pt x="271610" y="52355"/>
                  </a:lnTo>
                  <a:lnTo>
                    <a:pt x="241265" y="64339"/>
                  </a:lnTo>
                  <a:lnTo>
                    <a:pt x="196318" y="72430"/>
                  </a:lnTo>
                  <a:lnTo>
                    <a:pt x="141376" y="75399"/>
                  </a:lnTo>
                  <a:lnTo>
                    <a:pt x="86434" y="72430"/>
                  </a:lnTo>
                  <a:lnTo>
                    <a:pt x="41486" y="64339"/>
                  </a:lnTo>
                  <a:lnTo>
                    <a:pt x="11139" y="52355"/>
                  </a:lnTo>
                  <a:lnTo>
                    <a:pt x="0" y="37705"/>
                  </a:lnTo>
                  <a:lnTo>
                    <a:pt x="11139" y="23053"/>
                  </a:lnTo>
                  <a:lnTo>
                    <a:pt x="41486" y="11065"/>
                  </a:lnTo>
                  <a:lnTo>
                    <a:pt x="86434" y="2971"/>
                  </a:lnTo>
                  <a:lnTo>
                    <a:pt x="141376" y="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/>
            <p:cNvSpPr/>
            <p:nvPr/>
          </p:nvSpPr>
          <p:spPr>
            <a:xfrm>
              <a:off x="1563609" y="1388184"/>
              <a:ext cx="283210" cy="157480"/>
            </a:xfrm>
            <a:custGeom>
              <a:avLst/>
              <a:gdLst/>
              <a:ahLst/>
              <a:cxnLst/>
              <a:rect l="l" t="t" r="r" b="b"/>
              <a:pathLst>
                <a:path w="283210" h="157480">
                  <a:moveTo>
                    <a:pt x="0" y="0"/>
                  </a:moveTo>
                  <a:lnTo>
                    <a:pt x="0" y="119391"/>
                  </a:lnTo>
                  <a:lnTo>
                    <a:pt x="12149" y="135884"/>
                  </a:lnTo>
                  <a:lnTo>
                    <a:pt x="44181" y="147664"/>
                  </a:lnTo>
                  <a:lnTo>
                    <a:pt x="89466" y="154732"/>
                  </a:lnTo>
                  <a:lnTo>
                    <a:pt x="141379" y="157088"/>
                  </a:lnTo>
                  <a:lnTo>
                    <a:pt x="193292" y="154732"/>
                  </a:lnTo>
                  <a:lnTo>
                    <a:pt x="238578" y="147664"/>
                  </a:lnTo>
                  <a:lnTo>
                    <a:pt x="270609" y="135884"/>
                  </a:lnTo>
                  <a:lnTo>
                    <a:pt x="282759" y="119391"/>
                  </a:lnTo>
                  <a:lnTo>
                    <a:pt x="282751" y="37705"/>
                  </a:lnTo>
                  <a:lnTo>
                    <a:pt x="141376" y="37705"/>
                  </a:lnTo>
                  <a:lnTo>
                    <a:pt x="86434" y="34733"/>
                  </a:lnTo>
                  <a:lnTo>
                    <a:pt x="41486" y="26639"/>
                  </a:lnTo>
                  <a:lnTo>
                    <a:pt x="11139" y="14651"/>
                  </a:lnTo>
                  <a:lnTo>
                    <a:pt x="0" y="0"/>
                  </a:lnTo>
                  <a:close/>
                </a:path>
                <a:path w="283210" h="157480">
                  <a:moveTo>
                    <a:pt x="282748" y="0"/>
                  </a:moveTo>
                  <a:lnTo>
                    <a:pt x="271610" y="14651"/>
                  </a:lnTo>
                  <a:lnTo>
                    <a:pt x="241265" y="26639"/>
                  </a:lnTo>
                  <a:lnTo>
                    <a:pt x="196318" y="34733"/>
                  </a:lnTo>
                  <a:lnTo>
                    <a:pt x="141376" y="37705"/>
                  </a:lnTo>
                  <a:lnTo>
                    <a:pt x="282751" y="37705"/>
                  </a:lnTo>
                  <a:lnTo>
                    <a:pt x="282748" y="0"/>
                  </a:lnTo>
                  <a:close/>
                </a:path>
              </a:pathLst>
            </a:custGeom>
            <a:solidFill>
              <a:srgbClr val="BCBEC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/>
            <p:cNvSpPr/>
            <p:nvPr/>
          </p:nvSpPr>
          <p:spPr>
            <a:xfrm>
              <a:off x="1563609" y="1388184"/>
              <a:ext cx="283210" cy="157480"/>
            </a:xfrm>
            <a:custGeom>
              <a:avLst/>
              <a:gdLst/>
              <a:ahLst/>
              <a:cxnLst/>
              <a:rect l="l" t="t" r="r" b="b"/>
              <a:pathLst>
                <a:path w="283210" h="157480">
                  <a:moveTo>
                    <a:pt x="282759" y="119391"/>
                  </a:moveTo>
                  <a:lnTo>
                    <a:pt x="270609" y="135884"/>
                  </a:lnTo>
                  <a:lnTo>
                    <a:pt x="238578" y="147664"/>
                  </a:lnTo>
                  <a:lnTo>
                    <a:pt x="193292" y="154732"/>
                  </a:lnTo>
                  <a:lnTo>
                    <a:pt x="141379" y="157088"/>
                  </a:lnTo>
                  <a:lnTo>
                    <a:pt x="89466" y="154732"/>
                  </a:lnTo>
                  <a:lnTo>
                    <a:pt x="44181" y="147664"/>
                  </a:lnTo>
                  <a:lnTo>
                    <a:pt x="12149" y="135884"/>
                  </a:lnTo>
                  <a:lnTo>
                    <a:pt x="0" y="119391"/>
                  </a:lnTo>
                  <a:lnTo>
                    <a:pt x="0" y="0"/>
                  </a:lnTo>
                  <a:lnTo>
                    <a:pt x="11139" y="14651"/>
                  </a:lnTo>
                  <a:lnTo>
                    <a:pt x="41486" y="26639"/>
                  </a:lnTo>
                  <a:lnTo>
                    <a:pt x="86434" y="34733"/>
                  </a:lnTo>
                  <a:lnTo>
                    <a:pt x="141376" y="37705"/>
                  </a:lnTo>
                  <a:lnTo>
                    <a:pt x="196318" y="34733"/>
                  </a:lnTo>
                  <a:lnTo>
                    <a:pt x="241265" y="26639"/>
                  </a:lnTo>
                  <a:lnTo>
                    <a:pt x="271610" y="14651"/>
                  </a:lnTo>
                  <a:lnTo>
                    <a:pt x="282748" y="0"/>
                  </a:lnTo>
                  <a:lnTo>
                    <a:pt x="282759" y="119391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/>
            <p:cNvSpPr/>
            <p:nvPr/>
          </p:nvSpPr>
          <p:spPr>
            <a:xfrm>
              <a:off x="2310605" y="1350489"/>
              <a:ext cx="283210" cy="75565"/>
            </a:xfrm>
            <a:custGeom>
              <a:avLst/>
              <a:gdLst/>
              <a:ahLst/>
              <a:cxnLst/>
              <a:rect l="l" t="t" r="r" b="b"/>
              <a:pathLst>
                <a:path w="283210" h="75565">
                  <a:moveTo>
                    <a:pt x="141375" y="0"/>
                  </a:moveTo>
                  <a:lnTo>
                    <a:pt x="86436" y="2969"/>
                  </a:lnTo>
                  <a:lnTo>
                    <a:pt x="41488" y="11060"/>
                  </a:lnTo>
                  <a:lnTo>
                    <a:pt x="11140" y="23044"/>
                  </a:lnTo>
                  <a:lnTo>
                    <a:pt x="0" y="37694"/>
                  </a:lnTo>
                  <a:lnTo>
                    <a:pt x="11140" y="52346"/>
                  </a:lnTo>
                  <a:lnTo>
                    <a:pt x="41488" y="64334"/>
                  </a:lnTo>
                  <a:lnTo>
                    <a:pt x="86436" y="72428"/>
                  </a:lnTo>
                  <a:lnTo>
                    <a:pt x="141375" y="75399"/>
                  </a:lnTo>
                  <a:lnTo>
                    <a:pt x="196315" y="72428"/>
                  </a:lnTo>
                  <a:lnTo>
                    <a:pt x="241263" y="64334"/>
                  </a:lnTo>
                  <a:lnTo>
                    <a:pt x="271611" y="52346"/>
                  </a:lnTo>
                  <a:lnTo>
                    <a:pt x="282751" y="37694"/>
                  </a:lnTo>
                  <a:lnTo>
                    <a:pt x="271611" y="23044"/>
                  </a:lnTo>
                  <a:lnTo>
                    <a:pt x="241263" y="11060"/>
                  </a:lnTo>
                  <a:lnTo>
                    <a:pt x="196315" y="2969"/>
                  </a:lnTo>
                  <a:lnTo>
                    <a:pt x="14137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/>
            <p:cNvSpPr/>
            <p:nvPr/>
          </p:nvSpPr>
          <p:spPr>
            <a:xfrm>
              <a:off x="2310605" y="1350489"/>
              <a:ext cx="283210" cy="75565"/>
            </a:xfrm>
            <a:custGeom>
              <a:avLst/>
              <a:gdLst/>
              <a:ahLst/>
              <a:cxnLst/>
              <a:rect l="l" t="t" r="r" b="b"/>
              <a:pathLst>
                <a:path w="283210" h="75565">
                  <a:moveTo>
                    <a:pt x="141375" y="0"/>
                  </a:moveTo>
                  <a:lnTo>
                    <a:pt x="196315" y="2969"/>
                  </a:lnTo>
                  <a:lnTo>
                    <a:pt x="241263" y="11060"/>
                  </a:lnTo>
                  <a:lnTo>
                    <a:pt x="271611" y="23044"/>
                  </a:lnTo>
                  <a:lnTo>
                    <a:pt x="282751" y="37694"/>
                  </a:lnTo>
                  <a:lnTo>
                    <a:pt x="271611" y="52346"/>
                  </a:lnTo>
                  <a:lnTo>
                    <a:pt x="241263" y="64334"/>
                  </a:lnTo>
                  <a:lnTo>
                    <a:pt x="196315" y="72428"/>
                  </a:lnTo>
                  <a:lnTo>
                    <a:pt x="141375" y="75399"/>
                  </a:lnTo>
                  <a:lnTo>
                    <a:pt x="86436" y="72428"/>
                  </a:lnTo>
                  <a:lnTo>
                    <a:pt x="41488" y="64334"/>
                  </a:lnTo>
                  <a:lnTo>
                    <a:pt x="11140" y="52346"/>
                  </a:lnTo>
                  <a:lnTo>
                    <a:pt x="0" y="37694"/>
                  </a:lnTo>
                  <a:lnTo>
                    <a:pt x="11140" y="23044"/>
                  </a:lnTo>
                  <a:lnTo>
                    <a:pt x="41488" y="11060"/>
                  </a:lnTo>
                  <a:lnTo>
                    <a:pt x="86436" y="2969"/>
                  </a:lnTo>
                  <a:lnTo>
                    <a:pt x="141375" y="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/>
            <p:cNvSpPr/>
            <p:nvPr/>
          </p:nvSpPr>
          <p:spPr>
            <a:xfrm>
              <a:off x="2310605" y="1389217"/>
              <a:ext cx="283210" cy="157480"/>
            </a:xfrm>
            <a:custGeom>
              <a:avLst/>
              <a:gdLst/>
              <a:ahLst/>
              <a:cxnLst/>
              <a:rect l="l" t="t" r="r" b="b"/>
              <a:pathLst>
                <a:path w="283210" h="157480">
                  <a:moveTo>
                    <a:pt x="282751" y="0"/>
                  </a:moveTo>
                  <a:lnTo>
                    <a:pt x="271611" y="14645"/>
                  </a:lnTo>
                  <a:lnTo>
                    <a:pt x="241263" y="26630"/>
                  </a:lnTo>
                  <a:lnTo>
                    <a:pt x="196315" y="34723"/>
                  </a:lnTo>
                  <a:lnTo>
                    <a:pt x="141375" y="37694"/>
                  </a:lnTo>
                  <a:lnTo>
                    <a:pt x="86436" y="34723"/>
                  </a:lnTo>
                  <a:lnTo>
                    <a:pt x="41488" y="26630"/>
                  </a:lnTo>
                  <a:lnTo>
                    <a:pt x="11140" y="14645"/>
                  </a:lnTo>
                  <a:lnTo>
                    <a:pt x="0" y="0"/>
                  </a:lnTo>
                  <a:lnTo>
                    <a:pt x="0" y="119378"/>
                  </a:lnTo>
                  <a:lnTo>
                    <a:pt x="12149" y="135874"/>
                  </a:lnTo>
                  <a:lnTo>
                    <a:pt x="44181" y="147657"/>
                  </a:lnTo>
                  <a:lnTo>
                    <a:pt x="89467" y="154726"/>
                  </a:lnTo>
                  <a:lnTo>
                    <a:pt x="141381" y="157083"/>
                  </a:lnTo>
                  <a:lnTo>
                    <a:pt x="193294" y="154726"/>
                  </a:lnTo>
                  <a:lnTo>
                    <a:pt x="238580" y="147657"/>
                  </a:lnTo>
                  <a:lnTo>
                    <a:pt x="270612" y="135874"/>
                  </a:lnTo>
                  <a:lnTo>
                    <a:pt x="282762" y="119378"/>
                  </a:lnTo>
                  <a:lnTo>
                    <a:pt x="282751" y="0"/>
                  </a:lnTo>
                  <a:close/>
                </a:path>
              </a:pathLst>
            </a:custGeom>
            <a:solidFill>
              <a:srgbClr val="BCBEC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/>
            <p:cNvSpPr/>
            <p:nvPr/>
          </p:nvSpPr>
          <p:spPr>
            <a:xfrm>
              <a:off x="2310605" y="1389217"/>
              <a:ext cx="283210" cy="157480"/>
            </a:xfrm>
            <a:custGeom>
              <a:avLst/>
              <a:gdLst/>
              <a:ahLst/>
              <a:cxnLst/>
              <a:rect l="l" t="t" r="r" b="b"/>
              <a:pathLst>
                <a:path w="283210" h="157480">
                  <a:moveTo>
                    <a:pt x="282762" y="119378"/>
                  </a:moveTo>
                  <a:lnTo>
                    <a:pt x="270612" y="135874"/>
                  </a:lnTo>
                  <a:lnTo>
                    <a:pt x="238580" y="147657"/>
                  </a:lnTo>
                  <a:lnTo>
                    <a:pt x="193294" y="154726"/>
                  </a:lnTo>
                  <a:lnTo>
                    <a:pt x="141381" y="157083"/>
                  </a:lnTo>
                  <a:lnTo>
                    <a:pt x="89467" y="154726"/>
                  </a:lnTo>
                  <a:lnTo>
                    <a:pt x="44181" y="147657"/>
                  </a:lnTo>
                  <a:lnTo>
                    <a:pt x="12149" y="135874"/>
                  </a:lnTo>
                  <a:lnTo>
                    <a:pt x="0" y="119378"/>
                  </a:lnTo>
                  <a:lnTo>
                    <a:pt x="0" y="0"/>
                  </a:lnTo>
                  <a:lnTo>
                    <a:pt x="11140" y="14645"/>
                  </a:lnTo>
                  <a:lnTo>
                    <a:pt x="41488" y="26630"/>
                  </a:lnTo>
                  <a:lnTo>
                    <a:pt x="86436" y="34723"/>
                  </a:lnTo>
                  <a:lnTo>
                    <a:pt x="141375" y="37694"/>
                  </a:lnTo>
                  <a:lnTo>
                    <a:pt x="196315" y="34723"/>
                  </a:lnTo>
                  <a:lnTo>
                    <a:pt x="241263" y="26630"/>
                  </a:lnTo>
                  <a:lnTo>
                    <a:pt x="271611" y="14645"/>
                  </a:lnTo>
                  <a:lnTo>
                    <a:pt x="282751" y="0"/>
                  </a:lnTo>
                  <a:lnTo>
                    <a:pt x="282762" y="119378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/>
            <p:cNvSpPr/>
            <p:nvPr/>
          </p:nvSpPr>
          <p:spPr>
            <a:xfrm>
              <a:off x="3079476" y="1347875"/>
              <a:ext cx="283210" cy="75565"/>
            </a:xfrm>
            <a:custGeom>
              <a:avLst/>
              <a:gdLst/>
              <a:ahLst/>
              <a:cxnLst/>
              <a:rect l="l" t="t" r="r" b="b"/>
              <a:pathLst>
                <a:path w="283210" h="75565">
                  <a:moveTo>
                    <a:pt x="141375" y="0"/>
                  </a:moveTo>
                  <a:lnTo>
                    <a:pt x="86436" y="2969"/>
                  </a:lnTo>
                  <a:lnTo>
                    <a:pt x="41488" y="11060"/>
                  </a:lnTo>
                  <a:lnTo>
                    <a:pt x="11140" y="23044"/>
                  </a:lnTo>
                  <a:lnTo>
                    <a:pt x="0" y="37694"/>
                  </a:lnTo>
                  <a:lnTo>
                    <a:pt x="11140" y="52344"/>
                  </a:lnTo>
                  <a:lnTo>
                    <a:pt x="41488" y="64329"/>
                  </a:lnTo>
                  <a:lnTo>
                    <a:pt x="86436" y="72419"/>
                  </a:lnTo>
                  <a:lnTo>
                    <a:pt x="141375" y="75389"/>
                  </a:lnTo>
                  <a:lnTo>
                    <a:pt x="196323" y="72419"/>
                  </a:lnTo>
                  <a:lnTo>
                    <a:pt x="241278" y="64329"/>
                  </a:lnTo>
                  <a:lnTo>
                    <a:pt x="271631" y="52344"/>
                  </a:lnTo>
                  <a:lnTo>
                    <a:pt x="282772" y="37694"/>
                  </a:lnTo>
                  <a:lnTo>
                    <a:pt x="271631" y="23044"/>
                  </a:lnTo>
                  <a:lnTo>
                    <a:pt x="241278" y="11060"/>
                  </a:lnTo>
                  <a:lnTo>
                    <a:pt x="196323" y="2969"/>
                  </a:lnTo>
                  <a:lnTo>
                    <a:pt x="14137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/>
            <p:cNvSpPr/>
            <p:nvPr/>
          </p:nvSpPr>
          <p:spPr>
            <a:xfrm>
              <a:off x="3079476" y="1347875"/>
              <a:ext cx="283210" cy="75565"/>
            </a:xfrm>
            <a:custGeom>
              <a:avLst/>
              <a:gdLst/>
              <a:ahLst/>
              <a:cxnLst/>
              <a:rect l="l" t="t" r="r" b="b"/>
              <a:pathLst>
                <a:path w="283210" h="75565">
                  <a:moveTo>
                    <a:pt x="141375" y="0"/>
                  </a:moveTo>
                  <a:lnTo>
                    <a:pt x="196323" y="2969"/>
                  </a:lnTo>
                  <a:lnTo>
                    <a:pt x="241278" y="11060"/>
                  </a:lnTo>
                  <a:lnTo>
                    <a:pt x="271631" y="23044"/>
                  </a:lnTo>
                  <a:lnTo>
                    <a:pt x="282772" y="37694"/>
                  </a:lnTo>
                  <a:lnTo>
                    <a:pt x="271631" y="52344"/>
                  </a:lnTo>
                  <a:lnTo>
                    <a:pt x="241278" y="64329"/>
                  </a:lnTo>
                  <a:lnTo>
                    <a:pt x="196323" y="72419"/>
                  </a:lnTo>
                  <a:lnTo>
                    <a:pt x="141375" y="75389"/>
                  </a:lnTo>
                  <a:lnTo>
                    <a:pt x="86436" y="72419"/>
                  </a:lnTo>
                  <a:lnTo>
                    <a:pt x="41488" y="64329"/>
                  </a:lnTo>
                  <a:lnTo>
                    <a:pt x="11140" y="52344"/>
                  </a:lnTo>
                  <a:lnTo>
                    <a:pt x="0" y="37694"/>
                  </a:lnTo>
                  <a:lnTo>
                    <a:pt x="11140" y="23044"/>
                  </a:lnTo>
                  <a:lnTo>
                    <a:pt x="41488" y="11060"/>
                  </a:lnTo>
                  <a:lnTo>
                    <a:pt x="86436" y="2969"/>
                  </a:lnTo>
                  <a:lnTo>
                    <a:pt x="141375" y="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/>
            <p:cNvSpPr/>
            <p:nvPr/>
          </p:nvSpPr>
          <p:spPr>
            <a:xfrm>
              <a:off x="3079476" y="1386592"/>
              <a:ext cx="283210" cy="157480"/>
            </a:xfrm>
            <a:custGeom>
              <a:avLst/>
              <a:gdLst/>
              <a:ahLst/>
              <a:cxnLst/>
              <a:rect l="l" t="t" r="r" b="b"/>
              <a:pathLst>
                <a:path w="283210" h="157480">
                  <a:moveTo>
                    <a:pt x="282772" y="0"/>
                  </a:moveTo>
                  <a:lnTo>
                    <a:pt x="271631" y="14651"/>
                  </a:lnTo>
                  <a:lnTo>
                    <a:pt x="241278" y="26639"/>
                  </a:lnTo>
                  <a:lnTo>
                    <a:pt x="196323" y="34733"/>
                  </a:lnTo>
                  <a:lnTo>
                    <a:pt x="141375" y="37705"/>
                  </a:lnTo>
                  <a:lnTo>
                    <a:pt x="86436" y="34733"/>
                  </a:lnTo>
                  <a:lnTo>
                    <a:pt x="41488" y="26639"/>
                  </a:lnTo>
                  <a:lnTo>
                    <a:pt x="11140" y="14651"/>
                  </a:lnTo>
                  <a:lnTo>
                    <a:pt x="0" y="0"/>
                  </a:lnTo>
                  <a:lnTo>
                    <a:pt x="10" y="119393"/>
                  </a:lnTo>
                  <a:lnTo>
                    <a:pt x="12160" y="135887"/>
                  </a:lnTo>
                  <a:lnTo>
                    <a:pt x="44192" y="147668"/>
                  </a:lnTo>
                  <a:lnTo>
                    <a:pt x="89478" y="154737"/>
                  </a:lnTo>
                  <a:lnTo>
                    <a:pt x="141391" y="157093"/>
                  </a:lnTo>
                  <a:lnTo>
                    <a:pt x="193305" y="154737"/>
                  </a:lnTo>
                  <a:lnTo>
                    <a:pt x="238591" y="147668"/>
                  </a:lnTo>
                  <a:lnTo>
                    <a:pt x="270622" y="135887"/>
                  </a:lnTo>
                  <a:lnTo>
                    <a:pt x="282772" y="119393"/>
                  </a:lnTo>
                  <a:lnTo>
                    <a:pt x="282772" y="0"/>
                  </a:lnTo>
                  <a:close/>
                </a:path>
              </a:pathLst>
            </a:custGeom>
            <a:solidFill>
              <a:srgbClr val="BCBEC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/>
            <p:cNvSpPr/>
            <p:nvPr/>
          </p:nvSpPr>
          <p:spPr>
            <a:xfrm>
              <a:off x="928110" y="960420"/>
              <a:ext cx="2434590" cy="583565"/>
            </a:xfrm>
            <a:custGeom>
              <a:avLst/>
              <a:gdLst/>
              <a:ahLst/>
              <a:cxnLst/>
              <a:rect l="l" t="t" r="r" b="b"/>
              <a:pathLst>
                <a:path w="2434590" h="583565">
                  <a:moveTo>
                    <a:pt x="0" y="0"/>
                  </a:moveTo>
                  <a:lnTo>
                    <a:pt x="0" y="351057"/>
                  </a:lnTo>
                </a:path>
                <a:path w="2434590" h="583565">
                  <a:moveTo>
                    <a:pt x="2434138" y="545566"/>
                  </a:moveTo>
                  <a:lnTo>
                    <a:pt x="2421988" y="562060"/>
                  </a:lnTo>
                  <a:lnTo>
                    <a:pt x="2389956" y="573841"/>
                  </a:lnTo>
                  <a:lnTo>
                    <a:pt x="2344670" y="580910"/>
                  </a:lnTo>
                  <a:lnTo>
                    <a:pt x="2292757" y="583266"/>
                  </a:lnTo>
                  <a:lnTo>
                    <a:pt x="2240843" y="580910"/>
                  </a:lnTo>
                  <a:lnTo>
                    <a:pt x="2195557" y="573841"/>
                  </a:lnTo>
                  <a:lnTo>
                    <a:pt x="2163525" y="562060"/>
                  </a:lnTo>
                  <a:lnTo>
                    <a:pt x="2151375" y="545566"/>
                  </a:lnTo>
                  <a:lnTo>
                    <a:pt x="2151365" y="426172"/>
                  </a:lnTo>
                  <a:lnTo>
                    <a:pt x="2162505" y="440824"/>
                  </a:lnTo>
                  <a:lnTo>
                    <a:pt x="2192853" y="452812"/>
                  </a:lnTo>
                  <a:lnTo>
                    <a:pt x="2237801" y="460906"/>
                  </a:lnTo>
                  <a:lnTo>
                    <a:pt x="2292741" y="463877"/>
                  </a:lnTo>
                  <a:lnTo>
                    <a:pt x="2347688" y="460906"/>
                  </a:lnTo>
                  <a:lnTo>
                    <a:pt x="2392643" y="452812"/>
                  </a:lnTo>
                  <a:lnTo>
                    <a:pt x="2422996" y="440824"/>
                  </a:lnTo>
                  <a:lnTo>
                    <a:pt x="2434138" y="426172"/>
                  </a:lnTo>
                  <a:lnTo>
                    <a:pt x="2434138" y="545566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23" name="object 23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96224" y="1274478"/>
              <a:ext cx="63757" cy="74377"/>
            </a:xfrm>
            <a:prstGeom prst="rect">
              <a:avLst/>
            </a:prstGeom>
          </p:spPr>
        </p:pic>
        <p:sp>
          <p:nvSpPr>
            <p:cNvPr id="24" name="object 24"/>
            <p:cNvSpPr/>
            <p:nvPr/>
          </p:nvSpPr>
          <p:spPr>
            <a:xfrm>
              <a:off x="2422107" y="962043"/>
              <a:ext cx="0" cy="351155"/>
            </a:xfrm>
            <a:custGeom>
              <a:avLst/>
              <a:gdLst/>
              <a:ahLst/>
              <a:cxnLst/>
              <a:rect l="l" t="t" r="r" b="b"/>
              <a:pathLst>
                <a:path w="0" h="351155">
                  <a:moveTo>
                    <a:pt x="0" y="0"/>
                  </a:moveTo>
                  <a:lnTo>
                    <a:pt x="0" y="351067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25" name="object 25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390221" y="1276112"/>
              <a:ext cx="63762" cy="74377"/>
            </a:xfrm>
            <a:prstGeom prst="rect">
              <a:avLst/>
            </a:prstGeom>
          </p:spPr>
        </p:pic>
        <p:sp>
          <p:nvSpPr>
            <p:cNvPr id="26" name="object 26"/>
            <p:cNvSpPr/>
            <p:nvPr/>
          </p:nvSpPr>
          <p:spPr>
            <a:xfrm>
              <a:off x="1017751" y="1587897"/>
              <a:ext cx="598170" cy="114935"/>
            </a:xfrm>
            <a:custGeom>
              <a:avLst/>
              <a:gdLst/>
              <a:ahLst/>
              <a:cxnLst/>
              <a:rect l="l" t="t" r="r" b="b"/>
              <a:pathLst>
                <a:path w="598169" h="114935">
                  <a:moveTo>
                    <a:pt x="0" y="0"/>
                  </a:moveTo>
                  <a:lnTo>
                    <a:pt x="241674" y="114735"/>
                  </a:lnTo>
                  <a:lnTo>
                    <a:pt x="430619" y="101987"/>
                  </a:lnTo>
                  <a:lnTo>
                    <a:pt x="553654" y="38245"/>
                  </a:lnTo>
                  <a:lnTo>
                    <a:pt x="597595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27" name="object 27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566892" y="1560182"/>
              <a:ext cx="73535" cy="76541"/>
            </a:xfrm>
            <a:prstGeom prst="rect">
              <a:avLst/>
            </a:prstGeom>
          </p:spPr>
        </p:pic>
      </p:grpSp>
      <p:sp>
        <p:nvSpPr>
          <p:cNvPr id="28" name="object 28"/>
          <p:cNvSpPr txBox="1"/>
          <p:nvPr/>
        </p:nvSpPr>
        <p:spPr>
          <a:xfrm>
            <a:off x="3485138" y="1520736"/>
            <a:ext cx="41465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Data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store</a:t>
            </a:r>
            <a:endParaRPr sz="65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374638" y="898487"/>
            <a:ext cx="37211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for</a:t>
            </a:r>
            <a:r>
              <a:rPr dirty="0" sz="650" spc="-3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item</a:t>
            </a:r>
            <a:r>
              <a:rPr dirty="0" sz="650" spc="-3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x</a:t>
            </a:r>
            <a:endParaRPr sz="65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47294" y="353413"/>
            <a:ext cx="1674495" cy="57785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Primary-backup</a:t>
            </a:r>
            <a:r>
              <a:rPr dirty="0" sz="1200" spc="-2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protocol</a:t>
            </a:r>
            <a:endParaRPr sz="1200">
              <a:latin typeface="Arial"/>
              <a:cs typeface="Arial"/>
            </a:endParaRPr>
          </a:p>
          <a:p>
            <a:pPr marL="497205">
              <a:lnSpc>
                <a:spcPct val="100000"/>
              </a:lnSpc>
              <a:spcBef>
                <a:spcPts val="944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Client</a:t>
            </a:r>
            <a:endParaRPr sz="650">
              <a:latin typeface="Arial"/>
              <a:cs typeface="Arial"/>
            </a:endParaRPr>
          </a:p>
          <a:p>
            <a:pPr marL="939165">
              <a:lnSpc>
                <a:spcPct val="100000"/>
              </a:lnSpc>
              <a:spcBef>
                <a:spcPts val="405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Primary</a:t>
            </a:r>
            <a:r>
              <a:rPr dirty="0" sz="650" spc="-4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server</a:t>
            </a:r>
            <a:endParaRPr sz="65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326124" y="655879"/>
            <a:ext cx="24130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Client</a:t>
            </a:r>
            <a:endParaRPr sz="650">
              <a:latin typeface="Arial"/>
              <a:cs typeface="Arial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1560732" y="1020778"/>
            <a:ext cx="113664" cy="329565"/>
          </a:xfrm>
          <a:custGeom>
            <a:avLst/>
            <a:gdLst/>
            <a:ahLst/>
            <a:cxnLst/>
            <a:rect l="l" t="t" r="r" b="b"/>
            <a:pathLst>
              <a:path w="113664" h="329565">
                <a:moveTo>
                  <a:pt x="0" y="0"/>
                </a:moveTo>
                <a:lnTo>
                  <a:pt x="113417" y="329374"/>
                </a:lnTo>
              </a:path>
            </a:pathLst>
          </a:custGeom>
          <a:ln w="527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 txBox="1"/>
          <p:nvPr/>
        </p:nvSpPr>
        <p:spPr>
          <a:xfrm>
            <a:off x="3184065" y="923846"/>
            <a:ext cx="56451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Backu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p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server</a:t>
            </a:r>
            <a:endParaRPr sz="650">
              <a:latin typeface="Arial"/>
              <a:cs typeface="Arial"/>
            </a:endParaRPr>
          </a:p>
        </p:txBody>
      </p:sp>
      <p:grpSp>
        <p:nvGrpSpPr>
          <p:cNvPr id="34" name="object 34"/>
          <p:cNvGrpSpPr/>
          <p:nvPr/>
        </p:nvGrpSpPr>
        <p:grpSpPr>
          <a:xfrm>
            <a:off x="955987" y="960420"/>
            <a:ext cx="2441575" cy="939165"/>
            <a:chOff x="955987" y="960420"/>
            <a:chExt cx="2441575" cy="939165"/>
          </a:xfrm>
        </p:grpSpPr>
        <p:sp>
          <p:nvSpPr>
            <p:cNvPr id="35" name="object 35"/>
            <p:cNvSpPr/>
            <p:nvPr/>
          </p:nvSpPr>
          <p:spPr>
            <a:xfrm>
              <a:off x="1107386" y="1060854"/>
              <a:ext cx="2287270" cy="347980"/>
            </a:xfrm>
            <a:custGeom>
              <a:avLst/>
              <a:gdLst/>
              <a:ahLst/>
              <a:cxnLst/>
              <a:rect l="l" t="t" r="r" b="b"/>
              <a:pathLst>
                <a:path w="2287270" h="347980">
                  <a:moveTo>
                    <a:pt x="0" y="347758"/>
                  </a:moveTo>
                  <a:lnTo>
                    <a:pt x="410814" y="347758"/>
                  </a:lnTo>
                </a:path>
                <a:path w="2287270" h="347980">
                  <a:moveTo>
                    <a:pt x="2287191" y="0"/>
                  </a:moveTo>
                  <a:lnTo>
                    <a:pt x="2183056" y="289297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36" name="object 36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481205" y="1376737"/>
              <a:ext cx="74379" cy="63751"/>
            </a:xfrm>
            <a:prstGeom prst="rect">
              <a:avLst/>
            </a:prstGeom>
          </p:spPr>
        </p:pic>
        <p:sp>
          <p:nvSpPr>
            <p:cNvPr id="37" name="object 37"/>
            <p:cNvSpPr/>
            <p:nvPr/>
          </p:nvSpPr>
          <p:spPr>
            <a:xfrm>
              <a:off x="1824506" y="1558015"/>
              <a:ext cx="1225550" cy="150495"/>
            </a:xfrm>
            <a:custGeom>
              <a:avLst/>
              <a:gdLst/>
              <a:ahLst/>
              <a:cxnLst/>
              <a:rect l="l" t="t" r="r" b="b"/>
              <a:pathLst>
                <a:path w="1225550" h="150494">
                  <a:moveTo>
                    <a:pt x="0" y="16988"/>
                  </a:moveTo>
                  <a:lnTo>
                    <a:pt x="486070" y="150033"/>
                  </a:lnTo>
                  <a:lnTo>
                    <a:pt x="874451" y="129116"/>
                  </a:lnTo>
                  <a:lnTo>
                    <a:pt x="1131874" y="47887"/>
                  </a:lnTo>
                  <a:lnTo>
                    <a:pt x="1225074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38" name="object 38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3001219" y="1537798"/>
              <a:ext cx="79795" cy="67038"/>
            </a:xfrm>
            <a:prstGeom prst="rect">
              <a:avLst/>
            </a:prstGeom>
          </p:spPr>
        </p:pic>
        <p:sp>
          <p:nvSpPr>
            <p:cNvPr id="39" name="object 39"/>
            <p:cNvSpPr/>
            <p:nvPr/>
          </p:nvSpPr>
          <p:spPr>
            <a:xfrm>
              <a:off x="1734864" y="1558015"/>
              <a:ext cx="1524000" cy="339090"/>
            </a:xfrm>
            <a:custGeom>
              <a:avLst/>
              <a:gdLst/>
              <a:ahLst/>
              <a:cxnLst/>
              <a:rect l="l" t="t" r="r" b="b"/>
              <a:pathLst>
                <a:path w="1524000" h="339089">
                  <a:moveTo>
                    <a:pt x="0" y="29885"/>
                  </a:moveTo>
                  <a:lnTo>
                    <a:pt x="533485" y="338698"/>
                  </a:lnTo>
                  <a:lnTo>
                    <a:pt x="1024500" y="293594"/>
                  </a:lnTo>
                  <a:lnTo>
                    <a:pt x="1384235" y="109163"/>
                  </a:lnTo>
                  <a:lnTo>
                    <a:pt x="1523882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40" name="object 40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709232" y="1560700"/>
              <a:ext cx="74206" cy="75990"/>
            </a:xfrm>
            <a:prstGeom prst="rect">
              <a:avLst/>
            </a:prstGeom>
          </p:spPr>
        </p:pic>
        <p:sp>
          <p:nvSpPr>
            <p:cNvPr id="41" name="object 41"/>
            <p:cNvSpPr/>
            <p:nvPr/>
          </p:nvSpPr>
          <p:spPr>
            <a:xfrm>
              <a:off x="1854380" y="1498253"/>
              <a:ext cx="410845" cy="0"/>
            </a:xfrm>
            <a:custGeom>
              <a:avLst/>
              <a:gdLst/>
              <a:ahLst/>
              <a:cxnLst/>
              <a:rect l="l" t="t" r="r" b="b"/>
              <a:pathLst>
                <a:path w="410844" h="0">
                  <a:moveTo>
                    <a:pt x="0" y="0"/>
                  </a:moveTo>
                  <a:lnTo>
                    <a:pt x="410824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42" name="object 42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2228205" y="1466377"/>
              <a:ext cx="74377" cy="63754"/>
            </a:xfrm>
            <a:prstGeom prst="rect">
              <a:avLst/>
            </a:prstGeom>
          </p:spPr>
        </p:pic>
        <p:sp>
          <p:nvSpPr>
            <p:cNvPr id="43" name="object 43"/>
            <p:cNvSpPr/>
            <p:nvPr/>
          </p:nvSpPr>
          <p:spPr>
            <a:xfrm>
              <a:off x="1891768" y="1408613"/>
              <a:ext cx="410845" cy="0"/>
            </a:xfrm>
            <a:custGeom>
              <a:avLst/>
              <a:gdLst/>
              <a:ahLst/>
              <a:cxnLst/>
              <a:rect l="l" t="t" r="r" b="b"/>
              <a:pathLst>
                <a:path w="410844" h="0">
                  <a:moveTo>
                    <a:pt x="410814" y="0"/>
                  </a:moveTo>
                  <a:lnTo>
                    <a:pt x="0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44" name="object 44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1854380" y="1376737"/>
              <a:ext cx="74377" cy="63751"/>
            </a:xfrm>
            <a:prstGeom prst="rect">
              <a:avLst/>
            </a:prstGeom>
          </p:spPr>
        </p:pic>
        <p:sp>
          <p:nvSpPr>
            <p:cNvPr id="45" name="object 45"/>
            <p:cNvSpPr/>
            <p:nvPr/>
          </p:nvSpPr>
          <p:spPr>
            <a:xfrm>
              <a:off x="1144766" y="1498253"/>
              <a:ext cx="410845" cy="0"/>
            </a:xfrm>
            <a:custGeom>
              <a:avLst/>
              <a:gdLst/>
              <a:ahLst/>
              <a:cxnLst/>
              <a:rect l="l" t="t" r="r" b="b"/>
              <a:pathLst>
                <a:path w="410844" h="0">
                  <a:moveTo>
                    <a:pt x="410818" y="0"/>
                  </a:moveTo>
                  <a:lnTo>
                    <a:pt x="0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46" name="object 46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1107386" y="1466377"/>
              <a:ext cx="74370" cy="63754"/>
            </a:xfrm>
            <a:prstGeom prst="rect">
              <a:avLst/>
            </a:prstGeom>
          </p:spPr>
        </p:pic>
        <p:sp>
          <p:nvSpPr>
            <p:cNvPr id="47" name="object 47"/>
            <p:cNvSpPr/>
            <p:nvPr/>
          </p:nvSpPr>
          <p:spPr>
            <a:xfrm>
              <a:off x="987869" y="997798"/>
              <a:ext cx="0" cy="351155"/>
            </a:xfrm>
            <a:custGeom>
              <a:avLst/>
              <a:gdLst/>
              <a:ahLst/>
              <a:cxnLst/>
              <a:rect l="l" t="t" r="r" b="b"/>
              <a:pathLst>
                <a:path w="0" h="351155">
                  <a:moveTo>
                    <a:pt x="0" y="351057"/>
                  </a:moveTo>
                  <a:lnTo>
                    <a:pt x="0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48" name="object 48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955987" y="960420"/>
              <a:ext cx="63751" cy="74366"/>
            </a:xfrm>
            <a:prstGeom prst="rect">
              <a:avLst/>
            </a:prstGeom>
          </p:spPr>
        </p:pic>
        <p:sp>
          <p:nvSpPr>
            <p:cNvPr id="49" name="object 49"/>
            <p:cNvSpPr/>
            <p:nvPr/>
          </p:nvSpPr>
          <p:spPr>
            <a:xfrm>
              <a:off x="2481864" y="999421"/>
              <a:ext cx="0" cy="351155"/>
            </a:xfrm>
            <a:custGeom>
              <a:avLst/>
              <a:gdLst/>
              <a:ahLst/>
              <a:cxnLst/>
              <a:rect l="l" t="t" r="r" b="b"/>
              <a:pathLst>
                <a:path w="0" h="351155">
                  <a:moveTo>
                    <a:pt x="0" y="351067"/>
                  </a:moveTo>
                  <a:lnTo>
                    <a:pt x="0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50" name="object 50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2449999" y="962043"/>
              <a:ext cx="63741" cy="74387"/>
            </a:xfrm>
            <a:prstGeom prst="rect">
              <a:avLst/>
            </a:prstGeom>
          </p:spPr>
        </p:pic>
      </p:grpSp>
      <p:sp>
        <p:nvSpPr>
          <p:cNvPr id="51" name="object 51"/>
          <p:cNvSpPr txBox="1"/>
          <p:nvPr/>
        </p:nvSpPr>
        <p:spPr>
          <a:xfrm>
            <a:off x="766058" y="2058660"/>
            <a:ext cx="1310005" cy="50355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ts val="76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W1.</a:t>
            </a:r>
            <a:r>
              <a:rPr dirty="0" sz="650" spc="-2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Write</a:t>
            </a:r>
            <a:r>
              <a:rPr dirty="0" sz="650" spc="-2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request</a:t>
            </a:r>
            <a:endParaRPr sz="650">
              <a:latin typeface="Arial"/>
              <a:cs typeface="Arial"/>
            </a:endParaRPr>
          </a:p>
          <a:p>
            <a:pPr marL="12700" marR="103505">
              <a:lnSpc>
                <a:spcPts val="740"/>
              </a:lnSpc>
              <a:spcBef>
                <a:spcPts val="4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W2.</a:t>
            </a:r>
            <a:r>
              <a:rPr dirty="0" sz="650" spc="-1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Forward</a:t>
            </a:r>
            <a:r>
              <a:rPr dirty="0" sz="650" spc="-1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request</a:t>
            </a:r>
            <a:r>
              <a:rPr dirty="0" sz="650" spc="-1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dirty="0" sz="650" spc="-1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primary </a:t>
            </a:r>
            <a:r>
              <a:rPr dirty="0" sz="650" spc="-16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W3.</a:t>
            </a:r>
            <a:r>
              <a:rPr dirty="0" sz="650" spc="-15">
                <a:solidFill>
                  <a:srgbClr val="231F20"/>
                </a:solidFill>
                <a:latin typeface="Arial"/>
                <a:cs typeface="Arial"/>
              </a:rPr>
              <a:t> Tell</a:t>
            </a:r>
            <a:r>
              <a:rPr dirty="0" sz="650" spc="-1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backups</a:t>
            </a:r>
            <a:r>
              <a:rPr dirty="0" sz="650" spc="-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dirty="0" sz="650" spc="-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update</a:t>
            </a:r>
            <a:endParaRPr sz="650">
              <a:latin typeface="Arial"/>
              <a:cs typeface="Arial"/>
            </a:endParaRPr>
          </a:p>
          <a:p>
            <a:pPr marL="12700">
              <a:lnSpc>
                <a:spcPts val="705"/>
              </a:lnSpc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W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4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.</a:t>
            </a:r>
            <a:r>
              <a:rPr dirty="0" sz="650" spc="-3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Ack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nowledge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upd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ate</a:t>
            </a:r>
            <a:endParaRPr sz="650">
              <a:latin typeface="Arial"/>
              <a:cs typeface="Arial"/>
            </a:endParaRPr>
          </a:p>
          <a:p>
            <a:pPr marL="12700">
              <a:lnSpc>
                <a:spcPts val="760"/>
              </a:lnSpc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W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5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.</a:t>
            </a:r>
            <a:r>
              <a:rPr dirty="0" sz="650" spc="-3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Ack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nowledge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write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complete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d</a:t>
            </a:r>
            <a:endParaRPr sz="650">
              <a:latin typeface="Arial"/>
              <a:cs typeface="Arial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1244027" y="1700100"/>
            <a:ext cx="15240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W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2</a:t>
            </a:r>
            <a:endParaRPr sz="650">
              <a:latin typeface="Arial"/>
              <a:cs typeface="Arial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1244027" y="1490927"/>
            <a:ext cx="15240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W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3</a:t>
            </a:r>
            <a:endParaRPr sz="650">
              <a:latin typeface="Arial"/>
              <a:cs typeface="Arial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1991203" y="1490927"/>
            <a:ext cx="15240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W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3</a:t>
            </a:r>
            <a:endParaRPr sz="650">
              <a:latin typeface="Arial"/>
              <a:cs typeface="Arial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2409387" y="1700100"/>
            <a:ext cx="15240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W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3</a:t>
            </a:r>
            <a:endParaRPr sz="650">
              <a:latin typeface="Arial"/>
              <a:cs typeface="Arial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1244027" y="1281754"/>
            <a:ext cx="15240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W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4</a:t>
            </a:r>
            <a:endParaRPr sz="650">
              <a:latin typeface="Arial"/>
              <a:cs typeface="Arial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1991203" y="1281754"/>
            <a:ext cx="15240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W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4</a:t>
            </a:r>
            <a:endParaRPr sz="650">
              <a:latin typeface="Arial"/>
              <a:cs typeface="Arial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1811837" y="1759806"/>
            <a:ext cx="15240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W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4</a:t>
            </a:r>
            <a:endParaRPr sz="650">
              <a:latin typeface="Arial"/>
              <a:cs typeface="Arial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766058" y="1072581"/>
            <a:ext cx="39116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W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1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    </a:t>
            </a:r>
            <a:r>
              <a:rPr dirty="0" sz="650" spc="-2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W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5</a:t>
            </a:r>
            <a:endParaRPr sz="650">
              <a:latin typeface="Arial"/>
              <a:cs typeface="Arial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2588659" y="2058664"/>
            <a:ext cx="845819" cy="220979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ts val="76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R1.</a:t>
            </a:r>
            <a:r>
              <a:rPr dirty="0" sz="650" spc="-2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Read</a:t>
            </a:r>
            <a:r>
              <a:rPr dirty="0" sz="650" spc="-2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request</a:t>
            </a:r>
            <a:endParaRPr sz="650">
              <a:latin typeface="Arial"/>
              <a:cs typeface="Arial"/>
            </a:endParaRPr>
          </a:p>
          <a:p>
            <a:pPr marL="12700">
              <a:lnSpc>
                <a:spcPts val="760"/>
              </a:lnSpc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R2.</a:t>
            </a:r>
            <a:r>
              <a:rPr dirty="0" sz="650" spc="-2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Response</a:t>
            </a:r>
            <a:r>
              <a:rPr dirty="0" sz="650" spc="-1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dirty="0" sz="650" spc="-2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read</a:t>
            </a:r>
            <a:endParaRPr sz="650">
              <a:latin typeface="Arial"/>
              <a:cs typeface="Arial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2289896" y="1072584"/>
            <a:ext cx="34226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R1  </a:t>
            </a:r>
            <a:r>
              <a:rPr dirty="0" sz="650" spc="16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R2</a:t>
            </a:r>
            <a:endParaRPr sz="650">
              <a:latin typeface="Arial"/>
              <a:cs typeface="Arial"/>
            </a:endParaRPr>
          </a:p>
        </p:txBody>
      </p:sp>
      <p:pic>
        <p:nvPicPr>
          <p:cNvPr id="62" name="object 62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932311" y="1550715"/>
            <a:ext cx="63756" cy="74540"/>
          </a:xfrm>
          <a:prstGeom prst="rect">
            <a:avLst/>
          </a:prstGeom>
        </p:spPr>
      </p:pic>
      <p:sp>
        <p:nvSpPr>
          <p:cNvPr id="63" name="object 63"/>
          <p:cNvSpPr txBox="1"/>
          <p:nvPr/>
        </p:nvSpPr>
        <p:spPr>
          <a:xfrm>
            <a:off x="883524" y="1759802"/>
            <a:ext cx="15240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W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5</a:t>
            </a:r>
            <a:endParaRPr sz="650">
              <a:latin typeface="Arial"/>
              <a:cs typeface="Arial"/>
            </a:endParaRPr>
          </a:p>
        </p:txBody>
      </p:sp>
      <p:sp>
        <p:nvSpPr>
          <p:cNvPr id="64" name="object 64"/>
          <p:cNvSpPr/>
          <p:nvPr/>
        </p:nvSpPr>
        <p:spPr>
          <a:xfrm>
            <a:off x="964185" y="1558015"/>
            <a:ext cx="710565" cy="379095"/>
          </a:xfrm>
          <a:custGeom>
            <a:avLst/>
            <a:gdLst/>
            <a:ahLst/>
            <a:cxnLst/>
            <a:rect l="l" t="t" r="r" b="b"/>
            <a:pathLst>
              <a:path w="710564" h="379094">
                <a:moveTo>
                  <a:pt x="709964" y="0"/>
                </a:moveTo>
                <a:lnTo>
                  <a:pt x="706912" y="51313"/>
                </a:lnTo>
                <a:lnTo>
                  <a:pt x="698021" y="100518"/>
                </a:lnTo>
                <a:lnTo>
                  <a:pt x="683687" y="147165"/>
                </a:lnTo>
                <a:lnTo>
                  <a:pt x="664308" y="190805"/>
                </a:lnTo>
                <a:lnTo>
                  <a:pt x="640281" y="230991"/>
                </a:lnTo>
                <a:lnTo>
                  <a:pt x="612003" y="267273"/>
                </a:lnTo>
                <a:lnTo>
                  <a:pt x="579872" y="299204"/>
                </a:lnTo>
                <a:lnTo>
                  <a:pt x="544284" y="326335"/>
                </a:lnTo>
                <a:lnTo>
                  <a:pt x="505636" y="348218"/>
                </a:lnTo>
                <a:lnTo>
                  <a:pt x="464326" y="364404"/>
                </a:lnTo>
                <a:lnTo>
                  <a:pt x="420751" y="374444"/>
                </a:lnTo>
                <a:lnTo>
                  <a:pt x="375309" y="377890"/>
                </a:lnTo>
              </a:path>
              <a:path w="710564" h="379094">
                <a:moveTo>
                  <a:pt x="377890" y="378994"/>
                </a:moveTo>
                <a:lnTo>
                  <a:pt x="326577" y="375942"/>
                </a:lnTo>
                <a:lnTo>
                  <a:pt x="277373" y="367050"/>
                </a:lnTo>
                <a:lnTo>
                  <a:pt x="230727" y="352716"/>
                </a:lnTo>
                <a:lnTo>
                  <a:pt x="187086" y="333337"/>
                </a:lnTo>
                <a:lnTo>
                  <a:pt x="146901" y="309310"/>
                </a:lnTo>
                <a:lnTo>
                  <a:pt x="110618" y="281032"/>
                </a:lnTo>
                <a:lnTo>
                  <a:pt x="78686" y="248901"/>
                </a:lnTo>
                <a:lnTo>
                  <a:pt x="51555" y="213313"/>
                </a:lnTo>
                <a:lnTo>
                  <a:pt x="29672" y="174667"/>
                </a:lnTo>
                <a:lnTo>
                  <a:pt x="13486" y="133359"/>
                </a:lnTo>
                <a:lnTo>
                  <a:pt x="3446" y="89786"/>
                </a:lnTo>
                <a:lnTo>
                  <a:pt x="0" y="44345"/>
                </a:lnTo>
              </a:path>
            </a:pathLst>
          </a:custGeom>
          <a:ln w="527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 txBox="1"/>
          <p:nvPr/>
        </p:nvSpPr>
        <p:spPr>
          <a:xfrm>
            <a:off x="66713" y="3331252"/>
            <a:ext cx="807085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Remote-write</a:t>
            </a:r>
            <a:r>
              <a:rPr dirty="0" sz="600" spc="-1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protocols</a:t>
            </a:r>
            <a:endParaRPr sz="600">
              <a:latin typeface="Arial"/>
              <a:cs typeface="Arial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4283748" y="3331252"/>
            <a:ext cx="25781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35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37</a:t>
            </a:r>
            <a:endParaRPr sz="6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713" y="716"/>
            <a:ext cx="175704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Consistency</a:t>
            </a:r>
            <a:r>
              <a:rPr dirty="0" sz="600" spc="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and</a:t>
            </a:r>
            <a:r>
              <a:rPr dirty="0" sz="600" spc="1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replication:</a:t>
            </a:r>
            <a:r>
              <a:rPr dirty="0" sz="600" spc="17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Consistency</a:t>
            </a:r>
            <a:r>
              <a:rPr dirty="0" sz="600" spc="1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protocols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866249" y="716"/>
            <a:ext cx="167513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Sequential</a:t>
            </a:r>
            <a:r>
              <a:rPr dirty="0" sz="60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consistency:</a:t>
            </a:r>
            <a:r>
              <a:rPr dirty="0" sz="600" spc="4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Primary-based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protocols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2008505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20">
                <a:solidFill>
                  <a:srgbClr val="3333B2"/>
                </a:solidFill>
                <a:latin typeface="Arial"/>
                <a:cs typeface="Arial"/>
              </a:rPr>
              <a:t>Primary-based</a:t>
            </a:r>
            <a:r>
              <a:rPr dirty="0" sz="1400" spc="-5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protocols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712082" y="778281"/>
            <a:ext cx="2755265" cy="1201420"/>
            <a:chOff x="712082" y="778281"/>
            <a:chExt cx="2755265" cy="1201420"/>
          </a:xfrm>
        </p:grpSpPr>
        <p:sp>
          <p:nvSpPr>
            <p:cNvPr id="6" name="object 6"/>
            <p:cNvSpPr/>
            <p:nvPr/>
          </p:nvSpPr>
          <p:spPr>
            <a:xfrm>
              <a:off x="714940" y="781138"/>
              <a:ext cx="2749550" cy="1195705"/>
            </a:xfrm>
            <a:custGeom>
              <a:avLst/>
              <a:gdLst/>
              <a:ahLst/>
              <a:cxnLst/>
              <a:rect l="l" t="t" r="r" b="b"/>
              <a:pathLst>
                <a:path w="2749550" h="1195705">
                  <a:moveTo>
                    <a:pt x="1641665" y="1623"/>
                  </a:moveTo>
                  <a:lnTo>
                    <a:pt x="1820936" y="1623"/>
                  </a:lnTo>
                  <a:lnTo>
                    <a:pt x="1820936" y="180904"/>
                  </a:lnTo>
                  <a:lnTo>
                    <a:pt x="1641665" y="180904"/>
                  </a:lnTo>
                  <a:lnTo>
                    <a:pt x="1641665" y="1623"/>
                  </a:lnTo>
                  <a:close/>
                </a:path>
                <a:path w="2749550" h="1195705">
                  <a:moveTo>
                    <a:pt x="147660" y="0"/>
                  </a:moveTo>
                  <a:lnTo>
                    <a:pt x="326939" y="0"/>
                  </a:lnTo>
                  <a:lnTo>
                    <a:pt x="326939" y="179281"/>
                  </a:lnTo>
                  <a:lnTo>
                    <a:pt x="147660" y="179281"/>
                  </a:lnTo>
                  <a:lnTo>
                    <a:pt x="147660" y="0"/>
                  </a:lnTo>
                  <a:close/>
                </a:path>
                <a:path w="2749550" h="1195705">
                  <a:moveTo>
                    <a:pt x="119525" y="478076"/>
                  </a:moveTo>
                  <a:lnTo>
                    <a:pt x="2629441" y="478076"/>
                  </a:lnTo>
                  <a:lnTo>
                    <a:pt x="2675848" y="487506"/>
                  </a:lnTo>
                  <a:lnTo>
                    <a:pt x="2713854" y="513183"/>
                  </a:lnTo>
                  <a:lnTo>
                    <a:pt x="2739534" y="551184"/>
                  </a:lnTo>
                  <a:lnTo>
                    <a:pt x="2748966" y="597590"/>
                  </a:lnTo>
                  <a:lnTo>
                    <a:pt x="2748966" y="1075677"/>
                  </a:lnTo>
                  <a:lnTo>
                    <a:pt x="2739534" y="1122082"/>
                  </a:lnTo>
                  <a:lnTo>
                    <a:pt x="2713854" y="1160083"/>
                  </a:lnTo>
                  <a:lnTo>
                    <a:pt x="2675848" y="1185759"/>
                  </a:lnTo>
                  <a:lnTo>
                    <a:pt x="2629441" y="1195190"/>
                  </a:lnTo>
                  <a:lnTo>
                    <a:pt x="119525" y="1195190"/>
                  </a:lnTo>
                  <a:lnTo>
                    <a:pt x="73116" y="1185759"/>
                  </a:lnTo>
                  <a:lnTo>
                    <a:pt x="35111" y="1160083"/>
                  </a:lnTo>
                  <a:lnTo>
                    <a:pt x="9431" y="1122082"/>
                  </a:lnTo>
                  <a:lnTo>
                    <a:pt x="0" y="1075677"/>
                  </a:lnTo>
                  <a:lnTo>
                    <a:pt x="0" y="597590"/>
                  </a:lnTo>
                  <a:lnTo>
                    <a:pt x="9431" y="551184"/>
                  </a:lnTo>
                  <a:lnTo>
                    <a:pt x="35111" y="513183"/>
                  </a:lnTo>
                  <a:lnTo>
                    <a:pt x="73116" y="487506"/>
                  </a:lnTo>
                  <a:lnTo>
                    <a:pt x="119525" y="478076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816607" y="1348856"/>
              <a:ext cx="283210" cy="75565"/>
            </a:xfrm>
            <a:custGeom>
              <a:avLst/>
              <a:gdLst/>
              <a:ahLst/>
              <a:cxnLst/>
              <a:rect l="l" t="t" r="r" b="b"/>
              <a:pathLst>
                <a:path w="283209" h="75565">
                  <a:moveTo>
                    <a:pt x="141376" y="0"/>
                  </a:moveTo>
                  <a:lnTo>
                    <a:pt x="86436" y="2971"/>
                  </a:lnTo>
                  <a:lnTo>
                    <a:pt x="41488" y="11064"/>
                  </a:lnTo>
                  <a:lnTo>
                    <a:pt x="11140" y="23048"/>
                  </a:lnTo>
                  <a:lnTo>
                    <a:pt x="0" y="37694"/>
                  </a:lnTo>
                  <a:lnTo>
                    <a:pt x="11140" y="52346"/>
                  </a:lnTo>
                  <a:lnTo>
                    <a:pt x="41488" y="64334"/>
                  </a:lnTo>
                  <a:lnTo>
                    <a:pt x="86436" y="72428"/>
                  </a:lnTo>
                  <a:lnTo>
                    <a:pt x="141376" y="75399"/>
                  </a:lnTo>
                  <a:lnTo>
                    <a:pt x="196316" y="72428"/>
                  </a:lnTo>
                  <a:lnTo>
                    <a:pt x="241263" y="64334"/>
                  </a:lnTo>
                  <a:lnTo>
                    <a:pt x="271610" y="52346"/>
                  </a:lnTo>
                  <a:lnTo>
                    <a:pt x="282750" y="37694"/>
                  </a:lnTo>
                  <a:lnTo>
                    <a:pt x="271610" y="23048"/>
                  </a:lnTo>
                  <a:lnTo>
                    <a:pt x="241263" y="11064"/>
                  </a:lnTo>
                  <a:lnTo>
                    <a:pt x="196316" y="2971"/>
                  </a:lnTo>
                  <a:lnTo>
                    <a:pt x="14137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816607" y="1348856"/>
              <a:ext cx="283210" cy="75565"/>
            </a:xfrm>
            <a:custGeom>
              <a:avLst/>
              <a:gdLst/>
              <a:ahLst/>
              <a:cxnLst/>
              <a:rect l="l" t="t" r="r" b="b"/>
              <a:pathLst>
                <a:path w="283209" h="75565">
                  <a:moveTo>
                    <a:pt x="141376" y="0"/>
                  </a:moveTo>
                  <a:lnTo>
                    <a:pt x="196316" y="2971"/>
                  </a:lnTo>
                  <a:lnTo>
                    <a:pt x="241263" y="11064"/>
                  </a:lnTo>
                  <a:lnTo>
                    <a:pt x="271610" y="23048"/>
                  </a:lnTo>
                  <a:lnTo>
                    <a:pt x="282750" y="37694"/>
                  </a:lnTo>
                  <a:lnTo>
                    <a:pt x="271610" y="52346"/>
                  </a:lnTo>
                  <a:lnTo>
                    <a:pt x="241263" y="64334"/>
                  </a:lnTo>
                  <a:lnTo>
                    <a:pt x="196316" y="72428"/>
                  </a:lnTo>
                  <a:lnTo>
                    <a:pt x="141376" y="75399"/>
                  </a:lnTo>
                  <a:lnTo>
                    <a:pt x="86436" y="72428"/>
                  </a:lnTo>
                  <a:lnTo>
                    <a:pt x="41488" y="64334"/>
                  </a:lnTo>
                  <a:lnTo>
                    <a:pt x="11140" y="52346"/>
                  </a:lnTo>
                  <a:lnTo>
                    <a:pt x="0" y="37694"/>
                  </a:lnTo>
                  <a:lnTo>
                    <a:pt x="11140" y="23048"/>
                  </a:lnTo>
                  <a:lnTo>
                    <a:pt x="41488" y="11064"/>
                  </a:lnTo>
                  <a:lnTo>
                    <a:pt x="86436" y="2971"/>
                  </a:lnTo>
                  <a:lnTo>
                    <a:pt x="141376" y="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816607" y="1387583"/>
              <a:ext cx="283210" cy="157480"/>
            </a:xfrm>
            <a:custGeom>
              <a:avLst/>
              <a:gdLst/>
              <a:ahLst/>
              <a:cxnLst/>
              <a:rect l="l" t="t" r="r" b="b"/>
              <a:pathLst>
                <a:path w="283209" h="157480">
                  <a:moveTo>
                    <a:pt x="0" y="0"/>
                  </a:moveTo>
                  <a:lnTo>
                    <a:pt x="0" y="119382"/>
                  </a:lnTo>
                  <a:lnTo>
                    <a:pt x="12149" y="135877"/>
                  </a:lnTo>
                  <a:lnTo>
                    <a:pt x="44180" y="147660"/>
                  </a:lnTo>
                  <a:lnTo>
                    <a:pt x="89465" y="154729"/>
                  </a:lnTo>
                  <a:lnTo>
                    <a:pt x="141376" y="157086"/>
                  </a:lnTo>
                  <a:lnTo>
                    <a:pt x="193288" y="154729"/>
                  </a:lnTo>
                  <a:lnTo>
                    <a:pt x="238573" y="147660"/>
                  </a:lnTo>
                  <a:lnTo>
                    <a:pt x="270604" y="135877"/>
                  </a:lnTo>
                  <a:lnTo>
                    <a:pt x="282753" y="119382"/>
                  </a:lnTo>
                  <a:lnTo>
                    <a:pt x="282751" y="37694"/>
                  </a:lnTo>
                  <a:lnTo>
                    <a:pt x="141376" y="37694"/>
                  </a:lnTo>
                  <a:lnTo>
                    <a:pt x="86436" y="34725"/>
                  </a:lnTo>
                  <a:lnTo>
                    <a:pt x="41488" y="26634"/>
                  </a:lnTo>
                  <a:lnTo>
                    <a:pt x="11140" y="14650"/>
                  </a:lnTo>
                  <a:lnTo>
                    <a:pt x="0" y="0"/>
                  </a:lnTo>
                  <a:close/>
                </a:path>
                <a:path w="283209" h="157480">
                  <a:moveTo>
                    <a:pt x="282750" y="0"/>
                  </a:moveTo>
                  <a:lnTo>
                    <a:pt x="271610" y="14650"/>
                  </a:lnTo>
                  <a:lnTo>
                    <a:pt x="241263" y="26634"/>
                  </a:lnTo>
                  <a:lnTo>
                    <a:pt x="196316" y="34725"/>
                  </a:lnTo>
                  <a:lnTo>
                    <a:pt x="141376" y="37694"/>
                  </a:lnTo>
                  <a:lnTo>
                    <a:pt x="282751" y="37694"/>
                  </a:lnTo>
                  <a:lnTo>
                    <a:pt x="282750" y="0"/>
                  </a:lnTo>
                  <a:close/>
                </a:path>
              </a:pathLst>
            </a:custGeom>
            <a:solidFill>
              <a:srgbClr val="BCBEC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/>
            <p:cNvSpPr/>
            <p:nvPr/>
          </p:nvSpPr>
          <p:spPr>
            <a:xfrm>
              <a:off x="816607" y="1387583"/>
              <a:ext cx="283210" cy="157480"/>
            </a:xfrm>
            <a:custGeom>
              <a:avLst/>
              <a:gdLst/>
              <a:ahLst/>
              <a:cxnLst/>
              <a:rect l="l" t="t" r="r" b="b"/>
              <a:pathLst>
                <a:path w="283209" h="157480">
                  <a:moveTo>
                    <a:pt x="282753" y="119382"/>
                  </a:moveTo>
                  <a:lnTo>
                    <a:pt x="270604" y="135877"/>
                  </a:lnTo>
                  <a:lnTo>
                    <a:pt x="238573" y="147660"/>
                  </a:lnTo>
                  <a:lnTo>
                    <a:pt x="193288" y="154729"/>
                  </a:lnTo>
                  <a:lnTo>
                    <a:pt x="141376" y="157086"/>
                  </a:lnTo>
                  <a:lnTo>
                    <a:pt x="89465" y="154729"/>
                  </a:lnTo>
                  <a:lnTo>
                    <a:pt x="44180" y="147660"/>
                  </a:lnTo>
                  <a:lnTo>
                    <a:pt x="12149" y="135877"/>
                  </a:lnTo>
                  <a:lnTo>
                    <a:pt x="0" y="119382"/>
                  </a:lnTo>
                  <a:lnTo>
                    <a:pt x="0" y="0"/>
                  </a:lnTo>
                  <a:lnTo>
                    <a:pt x="11140" y="14650"/>
                  </a:lnTo>
                  <a:lnTo>
                    <a:pt x="41488" y="26634"/>
                  </a:lnTo>
                  <a:lnTo>
                    <a:pt x="86436" y="34725"/>
                  </a:lnTo>
                  <a:lnTo>
                    <a:pt x="141376" y="37694"/>
                  </a:lnTo>
                  <a:lnTo>
                    <a:pt x="196316" y="34725"/>
                  </a:lnTo>
                  <a:lnTo>
                    <a:pt x="241263" y="26634"/>
                  </a:lnTo>
                  <a:lnTo>
                    <a:pt x="271610" y="14650"/>
                  </a:lnTo>
                  <a:lnTo>
                    <a:pt x="282750" y="0"/>
                  </a:lnTo>
                  <a:lnTo>
                    <a:pt x="282753" y="119382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/>
            <p:cNvSpPr/>
            <p:nvPr/>
          </p:nvSpPr>
          <p:spPr>
            <a:xfrm>
              <a:off x="1563609" y="1349456"/>
              <a:ext cx="283210" cy="75565"/>
            </a:xfrm>
            <a:custGeom>
              <a:avLst/>
              <a:gdLst/>
              <a:ahLst/>
              <a:cxnLst/>
              <a:rect l="l" t="t" r="r" b="b"/>
              <a:pathLst>
                <a:path w="283210" h="75565">
                  <a:moveTo>
                    <a:pt x="141376" y="0"/>
                  </a:moveTo>
                  <a:lnTo>
                    <a:pt x="86434" y="2971"/>
                  </a:lnTo>
                  <a:lnTo>
                    <a:pt x="41486" y="11065"/>
                  </a:lnTo>
                  <a:lnTo>
                    <a:pt x="11139" y="23053"/>
                  </a:lnTo>
                  <a:lnTo>
                    <a:pt x="0" y="37705"/>
                  </a:lnTo>
                  <a:lnTo>
                    <a:pt x="11139" y="52355"/>
                  </a:lnTo>
                  <a:lnTo>
                    <a:pt x="41486" y="64339"/>
                  </a:lnTo>
                  <a:lnTo>
                    <a:pt x="86434" y="72430"/>
                  </a:lnTo>
                  <a:lnTo>
                    <a:pt x="141376" y="75399"/>
                  </a:lnTo>
                  <a:lnTo>
                    <a:pt x="196318" y="72430"/>
                  </a:lnTo>
                  <a:lnTo>
                    <a:pt x="241265" y="64339"/>
                  </a:lnTo>
                  <a:lnTo>
                    <a:pt x="271610" y="52355"/>
                  </a:lnTo>
                  <a:lnTo>
                    <a:pt x="282748" y="37705"/>
                  </a:lnTo>
                  <a:lnTo>
                    <a:pt x="271610" y="23053"/>
                  </a:lnTo>
                  <a:lnTo>
                    <a:pt x="241265" y="11065"/>
                  </a:lnTo>
                  <a:lnTo>
                    <a:pt x="196318" y="2971"/>
                  </a:lnTo>
                  <a:lnTo>
                    <a:pt x="14137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/>
            <p:cNvSpPr/>
            <p:nvPr/>
          </p:nvSpPr>
          <p:spPr>
            <a:xfrm>
              <a:off x="1563609" y="1349456"/>
              <a:ext cx="283210" cy="75565"/>
            </a:xfrm>
            <a:custGeom>
              <a:avLst/>
              <a:gdLst/>
              <a:ahLst/>
              <a:cxnLst/>
              <a:rect l="l" t="t" r="r" b="b"/>
              <a:pathLst>
                <a:path w="283210" h="75565">
                  <a:moveTo>
                    <a:pt x="141376" y="0"/>
                  </a:moveTo>
                  <a:lnTo>
                    <a:pt x="196318" y="2971"/>
                  </a:lnTo>
                  <a:lnTo>
                    <a:pt x="241265" y="11065"/>
                  </a:lnTo>
                  <a:lnTo>
                    <a:pt x="271610" y="23053"/>
                  </a:lnTo>
                  <a:lnTo>
                    <a:pt x="282748" y="37705"/>
                  </a:lnTo>
                  <a:lnTo>
                    <a:pt x="271610" y="52355"/>
                  </a:lnTo>
                  <a:lnTo>
                    <a:pt x="241265" y="64339"/>
                  </a:lnTo>
                  <a:lnTo>
                    <a:pt x="196318" y="72430"/>
                  </a:lnTo>
                  <a:lnTo>
                    <a:pt x="141376" y="75399"/>
                  </a:lnTo>
                  <a:lnTo>
                    <a:pt x="86434" y="72430"/>
                  </a:lnTo>
                  <a:lnTo>
                    <a:pt x="41486" y="64339"/>
                  </a:lnTo>
                  <a:lnTo>
                    <a:pt x="11139" y="52355"/>
                  </a:lnTo>
                  <a:lnTo>
                    <a:pt x="0" y="37705"/>
                  </a:lnTo>
                  <a:lnTo>
                    <a:pt x="11139" y="23053"/>
                  </a:lnTo>
                  <a:lnTo>
                    <a:pt x="41486" y="11065"/>
                  </a:lnTo>
                  <a:lnTo>
                    <a:pt x="86434" y="2971"/>
                  </a:lnTo>
                  <a:lnTo>
                    <a:pt x="141376" y="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/>
            <p:cNvSpPr/>
            <p:nvPr/>
          </p:nvSpPr>
          <p:spPr>
            <a:xfrm>
              <a:off x="1563609" y="1388184"/>
              <a:ext cx="283210" cy="157480"/>
            </a:xfrm>
            <a:custGeom>
              <a:avLst/>
              <a:gdLst/>
              <a:ahLst/>
              <a:cxnLst/>
              <a:rect l="l" t="t" r="r" b="b"/>
              <a:pathLst>
                <a:path w="283210" h="157480">
                  <a:moveTo>
                    <a:pt x="0" y="0"/>
                  </a:moveTo>
                  <a:lnTo>
                    <a:pt x="0" y="119391"/>
                  </a:lnTo>
                  <a:lnTo>
                    <a:pt x="12149" y="135884"/>
                  </a:lnTo>
                  <a:lnTo>
                    <a:pt x="44181" y="147664"/>
                  </a:lnTo>
                  <a:lnTo>
                    <a:pt x="89466" y="154732"/>
                  </a:lnTo>
                  <a:lnTo>
                    <a:pt x="141379" y="157088"/>
                  </a:lnTo>
                  <a:lnTo>
                    <a:pt x="193292" y="154732"/>
                  </a:lnTo>
                  <a:lnTo>
                    <a:pt x="238578" y="147664"/>
                  </a:lnTo>
                  <a:lnTo>
                    <a:pt x="270609" y="135884"/>
                  </a:lnTo>
                  <a:lnTo>
                    <a:pt x="282759" y="119391"/>
                  </a:lnTo>
                  <a:lnTo>
                    <a:pt x="282751" y="37705"/>
                  </a:lnTo>
                  <a:lnTo>
                    <a:pt x="141376" y="37705"/>
                  </a:lnTo>
                  <a:lnTo>
                    <a:pt x="86434" y="34733"/>
                  </a:lnTo>
                  <a:lnTo>
                    <a:pt x="41486" y="26639"/>
                  </a:lnTo>
                  <a:lnTo>
                    <a:pt x="11139" y="14651"/>
                  </a:lnTo>
                  <a:lnTo>
                    <a:pt x="0" y="0"/>
                  </a:lnTo>
                  <a:close/>
                </a:path>
                <a:path w="283210" h="157480">
                  <a:moveTo>
                    <a:pt x="282748" y="0"/>
                  </a:moveTo>
                  <a:lnTo>
                    <a:pt x="271610" y="14651"/>
                  </a:lnTo>
                  <a:lnTo>
                    <a:pt x="241265" y="26639"/>
                  </a:lnTo>
                  <a:lnTo>
                    <a:pt x="196318" y="34733"/>
                  </a:lnTo>
                  <a:lnTo>
                    <a:pt x="141376" y="37705"/>
                  </a:lnTo>
                  <a:lnTo>
                    <a:pt x="282751" y="37705"/>
                  </a:lnTo>
                  <a:lnTo>
                    <a:pt x="282748" y="0"/>
                  </a:lnTo>
                  <a:close/>
                </a:path>
              </a:pathLst>
            </a:custGeom>
            <a:solidFill>
              <a:srgbClr val="BCBEC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/>
            <p:cNvSpPr/>
            <p:nvPr/>
          </p:nvSpPr>
          <p:spPr>
            <a:xfrm>
              <a:off x="1563609" y="1388184"/>
              <a:ext cx="283210" cy="157480"/>
            </a:xfrm>
            <a:custGeom>
              <a:avLst/>
              <a:gdLst/>
              <a:ahLst/>
              <a:cxnLst/>
              <a:rect l="l" t="t" r="r" b="b"/>
              <a:pathLst>
                <a:path w="283210" h="157480">
                  <a:moveTo>
                    <a:pt x="282759" y="119391"/>
                  </a:moveTo>
                  <a:lnTo>
                    <a:pt x="270609" y="135884"/>
                  </a:lnTo>
                  <a:lnTo>
                    <a:pt x="238578" y="147664"/>
                  </a:lnTo>
                  <a:lnTo>
                    <a:pt x="193292" y="154732"/>
                  </a:lnTo>
                  <a:lnTo>
                    <a:pt x="141379" y="157088"/>
                  </a:lnTo>
                  <a:lnTo>
                    <a:pt x="89466" y="154732"/>
                  </a:lnTo>
                  <a:lnTo>
                    <a:pt x="44181" y="147664"/>
                  </a:lnTo>
                  <a:lnTo>
                    <a:pt x="12149" y="135884"/>
                  </a:lnTo>
                  <a:lnTo>
                    <a:pt x="0" y="119391"/>
                  </a:lnTo>
                  <a:lnTo>
                    <a:pt x="0" y="0"/>
                  </a:lnTo>
                  <a:lnTo>
                    <a:pt x="11139" y="14651"/>
                  </a:lnTo>
                  <a:lnTo>
                    <a:pt x="41486" y="26639"/>
                  </a:lnTo>
                  <a:lnTo>
                    <a:pt x="86434" y="34733"/>
                  </a:lnTo>
                  <a:lnTo>
                    <a:pt x="141376" y="37705"/>
                  </a:lnTo>
                  <a:lnTo>
                    <a:pt x="196318" y="34733"/>
                  </a:lnTo>
                  <a:lnTo>
                    <a:pt x="241265" y="26639"/>
                  </a:lnTo>
                  <a:lnTo>
                    <a:pt x="271610" y="14651"/>
                  </a:lnTo>
                  <a:lnTo>
                    <a:pt x="282748" y="0"/>
                  </a:lnTo>
                  <a:lnTo>
                    <a:pt x="282759" y="119391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/>
            <p:cNvSpPr/>
            <p:nvPr/>
          </p:nvSpPr>
          <p:spPr>
            <a:xfrm>
              <a:off x="2310605" y="1350489"/>
              <a:ext cx="283210" cy="75565"/>
            </a:xfrm>
            <a:custGeom>
              <a:avLst/>
              <a:gdLst/>
              <a:ahLst/>
              <a:cxnLst/>
              <a:rect l="l" t="t" r="r" b="b"/>
              <a:pathLst>
                <a:path w="283210" h="75565">
                  <a:moveTo>
                    <a:pt x="141375" y="0"/>
                  </a:moveTo>
                  <a:lnTo>
                    <a:pt x="86436" y="2969"/>
                  </a:lnTo>
                  <a:lnTo>
                    <a:pt x="41488" y="11060"/>
                  </a:lnTo>
                  <a:lnTo>
                    <a:pt x="11140" y="23044"/>
                  </a:lnTo>
                  <a:lnTo>
                    <a:pt x="0" y="37694"/>
                  </a:lnTo>
                  <a:lnTo>
                    <a:pt x="11140" y="52346"/>
                  </a:lnTo>
                  <a:lnTo>
                    <a:pt x="41488" y="64334"/>
                  </a:lnTo>
                  <a:lnTo>
                    <a:pt x="86436" y="72428"/>
                  </a:lnTo>
                  <a:lnTo>
                    <a:pt x="141375" y="75399"/>
                  </a:lnTo>
                  <a:lnTo>
                    <a:pt x="196315" y="72428"/>
                  </a:lnTo>
                  <a:lnTo>
                    <a:pt x="241263" y="64334"/>
                  </a:lnTo>
                  <a:lnTo>
                    <a:pt x="271611" y="52346"/>
                  </a:lnTo>
                  <a:lnTo>
                    <a:pt x="282751" y="37694"/>
                  </a:lnTo>
                  <a:lnTo>
                    <a:pt x="271611" y="23044"/>
                  </a:lnTo>
                  <a:lnTo>
                    <a:pt x="241263" y="11060"/>
                  </a:lnTo>
                  <a:lnTo>
                    <a:pt x="196315" y="2969"/>
                  </a:lnTo>
                  <a:lnTo>
                    <a:pt x="14137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/>
            <p:cNvSpPr/>
            <p:nvPr/>
          </p:nvSpPr>
          <p:spPr>
            <a:xfrm>
              <a:off x="2310605" y="1350489"/>
              <a:ext cx="283210" cy="75565"/>
            </a:xfrm>
            <a:custGeom>
              <a:avLst/>
              <a:gdLst/>
              <a:ahLst/>
              <a:cxnLst/>
              <a:rect l="l" t="t" r="r" b="b"/>
              <a:pathLst>
                <a:path w="283210" h="75565">
                  <a:moveTo>
                    <a:pt x="141375" y="0"/>
                  </a:moveTo>
                  <a:lnTo>
                    <a:pt x="196315" y="2969"/>
                  </a:lnTo>
                  <a:lnTo>
                    <a:pt x="241263" y="11060"/>
                  </a:lnTo>
                  <a:lnTo>
                    <a:pt x="271611" y="23044"/>
                  </a:lnTo>
                  <a:lnTo>
                    <a:pt x="282751" y="37694"/>
                  </a:lnTo>
                  <a:lnTo>
                    <a:pt x="271611" y="52346"/>
                  </a:lnTo>
                  <a:lnTo>
                    <a:pt x="241263" y="64334"/>
                  </a:lnTo>
                  <a:lnTo>
                    <a:pt x="196315" y="72428"/>
                  </a:lnTo>
                  <a:lnTo>
                    <a:pt x="141375" y="75399"/>
                  </a:lnTo>
                  <a:lnTo>
                    <a:pt x="86436" y="72428"/>
                  </a:lnTo>
                  <a:lnTo>
                    <a:pt x="41488" y="64334"/>
                  </a:lnTo>
                  <a:lnTo>
                    <a:pt x="11140" y="52346"/>
                  </a:lnTo>
                  <a:lnTo>
                    <a:pt x="0" y="37694"/>
                  </a:lnTo>
                  <a:lnTo>
                    <a:pt x="11140" y="23044"/>
                  </a:lnTo>
                  <a:lnTo>
                    <a:pt x="41488" y="11060"/>
                  </a:lnTo>
                  <a:lnTo>
                    <a:pt x="86436" y="2969"/>
                  </a:lnTo>
                  <a:lnTo>
                    <a:pt x="141375" y="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/>
            <p:cNvSpPr/>
            <p:nvPr/>
          </p:nvSpPr>
          <p:spPr>
            <a:xfrm>
              <a:off x="2310605" y="1389217"/>
              <a:ext cx="283210" cy="157480"/>
            </a:xfrm>
            <a:custGeom>
              <a:avLst/>
              <a:gdLst/>
              <a:ahLst/>
              <a:cxnLst/>
              <a:rect l="l" t="t" r="r" b="b"/>
              <a:pathLst>
                <a:path w="283210" h="157480">
                  <a:moveTo>
                    <a:pt x="282751" y="0"/>
                  </a:moveTo>
                  <a:lnTo>
                    <a:pt x="271611" y="14645"/>
                  </a:lnTo>
                  <a:lnTo>
                    <a:pt x="241263" y="26630"/>
                  </a:lnTo>
                  <a:lnTo>
                    <a:pt x="196315" y="34723"/>
                  </a:lnTo>
                  <a:lnTo>
                    <a:pt x="141375" y="37694"/>
                  </a:lnTo>
                  <a:lnTo>
                    <a:pt x="86436" y="34723"/>
                  </a:lnTo>
                  <a:lnTo>
                    <a:pt x="41488" y="26630"/>
                  </a:lnTo>
                  <a:lnTo>
                    <a:pt x="11140" y="14645"/>
                  </a:lnTo>
                  <a:lnTo>
                    <a:pt x="0" y="0"/>
                  </a:lnTo>
                  <a:lnTo>
                    <a:pt x="0" y="119378"/>
                  </a:lnTo>
                  <a:lnTo>
                    <a:pt x="12149" y="135874"/>
                  </a:lnTo>
                  <a:lnTo>
                    <a:pt x="44181" y="147657"/>
                  </a:lnTo>
                  <a:lnTo>
                    <a:pt x="89467" y="154726"/>
                  </a:lnTo>
                  <a:lnTo>
                    <a:pt x="141381" y="157083"/>
                  </a:lnTo>
                  <a:lnTo>
                    <a:pt x="193294" y="154726"/>
                  </a:lnTo>
                  <a:lnTo>
                    <a:pt x="238580" y="147657"/>
                  </a:lnTo>
                  <a:lnTo>
                    <a:pt x="270612" y="135874"/>
                  </a:lnTo>
                  <a:lnTo>
                    <a:pt x="282762" y="119378"/>
                  </a:lnTo>
                  <a:lnTo>
                    <a:pt x="282751" y="0"/>
                  </a:lnTo>
                  <a:close/>
                </a:path>
              </a:pathLst>
            </a:custGeom>
            <a:solidFill>
              <a:srgbClr val="BCBEC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/>
            <p:cNvSpPr/>
            <p:nvPr/>
          </p:nvSpPr>
          <p:spPr>
            <a:xfrm>
              <a:off x="2310605" y="1389217"/>
              <a:ext cx="283210" cy="157480"/>
            </a:xfrm>
            <a:custGeom>
              <a:avLst/>
              <a:gdLst/>
              <a:ahLst/>
              <a:cxnLst/>
              <a:rect l="l" t="t" r="r" b="b"/>
              <a:pathLst>
                <a:path w="283210" h="157480">
                  <a:moveTo>
                    <a:pt x="282762" y="119378"/>
                  </a:moveTo>
                  <a:lnTo>
                    <a:pt x="270612" y="135874"/>
                  </a:lnTo>
                  <a:lnTo>
                    <a:pt x="238580" y="147657"/>
                  </a:lnTo>
                  <a:lnTo>
                    <a:pt x="193294" y="154726"/>
                  </a:lnTo>
                  <a:lnTo>
                    <a:pt x="141381" y="157083"/>
                  </a:lnTo>
                  <a:lnTo>
                    <a:pt x="89467" y="154726"/>
                  </a:lnTo>
                  <a:lnTo>
                    <a:pt x="44181" y="147657"/>
                  </a:lnTo>
                  <a:lnTo>
                    <a:pt x="12149" y="135874"/>
                  </a:lnTo>
                  <a:lnTo>
                    <a:pt x="0" y="119378"/>
                  </a:lnTo>
                  <a:lnTo>
                    <a:pt x="0" y="0"/>
                  </a:lnTo>
                  <a:lnTo>
                    <a:pt x="11140" y="14645"/>
                  </a:lnTo>
                  <a:lnTo>
                    <a:pt x="41488" y="26630"/>
                  </a:lnTo>
                  <a:lnTo>
                    <a:pt x="86436" y="34723"/>
                  </a:lnTo>
                  <a:lnTo>
                    <a:pt x="141375" y="37694"/>
                  </a:lnTo>
                  <a:lnTo>
                    <a:pt x="196315" y="34723"/>
                  </a:lnTo>
                  <a:lnTo>
                    <a:pt x="241263" y="26630"/>
                  </a:lnTo>
                  <a:lnTo>
                    <a:pt x="271611" y="14645"/>
                  </a:lnTo>
                  <a:lnTo>
                    <a:pt x="282751" y="0"/>
                  </a:lnTo>
                  <a:lnTo>
                    <a:pt x="282762" y="119378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/>
            <p:cNvSpPr/>
            <p:nvPr/>
          </p:nvSpPr>
          <p:spPr>
            <a:xfrm>
              <a:off x="3079476" y="1347875"/>
              <a:ext cx="283210" cy="75565"/>
            </a:xfrm>
            <a:custGeom>
              <a:avLst/>
              <a:gdLst/>
              <a:ahLst/>
              <a:cxnLst/>
              <a:rect l="l" t="t" r="r" b="b"/>
              <a:pathLst>
                <a:path w="283210" h="75565">
                  <a:moveTo>
                    <a:pt x="141375" y="0"/>
                  </a:moveTo>
                  <a:lnTo>
                    <a:pt x="86436" y="2969"/>
                  </a:lnTo>
                  <a:lnTo>
                    <a:pt x="41488" y="11060"/>
                  </a:lnTo>
                  <a:lnTo>
                    <a:pt x="11140" y="23044"/>
                  </a:lnTo>
                  <a:lnTo>
                    <a:pt x="0" y="37694"/>
                  </a:lnTo>
                  <a:lnTo>
                    <a:pt x="11140" y="52344"/>
                  </a:lnTo>
                  <a:lnTo>
                    <a:pt x="41488" y="64329"/>
                  </a:lnTo>
                  <a:lnTo>
                    <a:pt x="86436" y="72419"/>
                  </a:lnTo>
                  <a:lnTo>
                    <a:pt x="141375" y="75389"/>
                  </a:lnTo>
                  <a:lnTo>
                    <a:pt x="196323" y="72419"/>
                  </a:lnTo>
                  <a:lnTo>
                    <a:pt x="241278" y="64329"/>
                  </a:lnTo>
                  <a:lnTo>
                    <a:pt x="271631" y="52344"/>
                  </a:lnTo>
                  <a:lnTo>
                    <a:pt x="282772" y="37694"/>
                  </a:lnTo>
                  <a:lnTo>
                    <a:pt x="271631" y="23044"/>
                  </a:lnTo>
                  <a:lnTo>
                    <a:pt x="241278" y="11060"/>
                  </a:lnTo>
                  <a:lnTo>
                    <a:pt x="196323" y="2969"/>
                  </a:lnTo>
                  <a:lnTo>
                    <a:pt x="14137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/>
            <p:cNvSpPr/>
            <p:nvPr/>
          </p:nvSpPr>
          <p:spPr>
            <a:xfrm>
              <a:off x="3079476" y="1347875"/>
              <a:ext cx="283210" cy="75565"/>
            </a:xfrm>
            <a:custGeom>
              <a:avLst/>
              <a:gdLst/>
              <a:ahLst/>
              <a:cxnLst/>
              <a:rect l="l" t="t" r="r" b="b"/>
              <a:pathLst>
                <a:path w="283210" h="75565">
                  <a:moveTo>
                    <a:pt x="141375" y="0"/>
                  </a:moveTo>
                  <a:lnTo>
                    <a:pt x="196323" y="2969"/>
                  </a:lnTo>
                  <a:lnTo>
                    <a:pt x="241278" y="11060"/>
                  </a:lnTo>
                  <a:lnTo>
                    <a:pt x="271631" y="23044"/>
                  </a:lnTo>
                  <a:lnTo>
                    <a:pt x="282772" y="37694"/>
                  </a:lnTo>
                  <a:lnTo>
                    <a:pt x="271631" y="52344"/>
                  </a:lnTo>
                  <a:lnTo>
                    <a:pt x="241278" y="64329"/>
                  </a:lnTo>
                  <a:lnTo>
                    <a:pt x="196323" y="72419"/>
                  </a:lnTo>
                  <a:lnTo>
                    <a:pt x="141375" y="75389"/>
                  </a:lnTo>
                  <a:lnTo>
                    <a:pt x="86436" y="72419"/>
                  </a:lnTo>
                  <a:lnTo>
                    <a:pt x="41488" y="64329"/>
                  </a:lnTo>
                  <a:lnTo>
                    <a:pt x="11140" y="52344"/>
                  </a:lnTo>
                  <a:lnTo>
                    <a:pt x="0" y="37694"/>
                  </a:lnTo>
                  <a:lnTo>
                    <a:pt x="11140" y="23044"/>
                  </a:lnTo>
                  <a:lnTo>
                    <a:pt x="41488" y="11060"/>
                  </a:lnTo>
                  <a:lnTo>
                    <a:pt x="86436" y="2969"/>
                  </a:lnTo>
                  <a:lnTo>
                    <a:pt x="141375" y="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/>
            <p:cNvSpPr/>
            <p:nvPr/>
          </p:nvSpPr>
          <p:spPr>
            <a:xfrm>
              <a:off x="3079476" y="1386592"/>
              <a:ext cx="283210" cy="157480"/>
            </a:xfrm>
            <a:custGeom>
              <a:avLst/>
              <a:gdLst/>
              <a:ahLst/>
              <a:cxnLst/>
              <a:rect l="l" t="t" r="r" b="b"/>
              <a:pathLst>
                <a:path w="283210" h="157480">
                  <a:moveTo>
                    <a:pt x="282772" y="0"/>
                  </a:moveTo>
                  <a:lnTo>
                    <a:pt x="271631" y="14651"/>
                  </a:lnTo>
                  <a:lnTo>
                    <a:pt x="241278" y="26639"/>
                  </a:lnTo>
                  <a:lnTo>
                    <a:pt x="196323" y="34733"/>
                  </a:lnTo>
                  <a:lnTo>
                    <a:pt x="141375" y="37705"/>
                  </a:lnTo>
                  <a:lnTo>
                    <a:pt x="86436" y="34733"/>
                  </a:lnTo>
                  <a:lnTo>
                    <a:pt x="41488" y="26639"/>
                  </a:lnTo>
                  <a:lnTo>
                    <a:pt x="11140" y="14651"/>
                  </a:lnTo>
                  <a:lnTo>
                    <a:pt x="0" y="0"/>
                  </a:lnTo>
                  <a:lnTo>
                    <a:pt x="10" y="119393"/>
                  </a:lnTo>
                  <a:lnTo>
                    <a:pt x="12160" y="135887"/>
                  </a:lnTo>
                  <a:lnTo>
                    <a:pt x="44192" y="147668"/>
                  </a:lnTo>
                  <a:lnTo>
                    <a:pt x="89478" y="154737"/>
                  </a:lnTo>
                  <a:lnTo>
                    <a:pt x="141391" y="157093"/>
                  </a:lnTo>
                  <a:lnTo>
                    <a:pt x="193305" y="154737"/>
                  </a:lnTo>
                  <a:lnTo>
                    <a:pt x="238591" y="147668"/>
                  </a:lnTo>
                  <a:lnTo>
                    <a:pt x="270622" y="135887"/>
                  </a:lnTo>
                  <a:lnTo>
                    <a:pt x="282772" y="119393"/>
                  </a:lnTo>
                  <a:lnTo>
                    <a:pt x="282772" y="0"/>
                  </a:lnTo>
                  <a:close/>
                </a:path>
              </a:pathLst>
            </a:custGeom>
            <a:solidFill>
              <a:srgbClr val="BCBEC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/>
            <p:cNvSpPr/>
            <p:nvPr/>
          </p:nvSpPr>
          <p:spPr>
            <a:xfrm>
              <a:off x="928110" y="960420"/>
              <a:ext cx="2434590" cy="583565"/>
            </a:xfrm>
            <a:custGeom>
              <a:avLst/>
              <a:gdLst/>
              <a:ahLst/>
              <a:cxnLst/>
              <a:rect l="l" t="t" r="r" b="b"/>
              <a:pathLst>
                <a:path w="2434590" h="583565">
                  <a:moveTo>
                    <a:pt x="0" y="0"/>
                  </a:moveTo>
                  <a:lnTo>
                    <a:pt x="0" y="351057"/>
                  </a:lnTo>
                </a:path>
                <a:path w="2434590" h="583565">
                  <a:moveTo>
                    <a:pt x="2434138" y="545566"/>
                  </a:moveTo>
                  <a:lnTo>
                    <a:pt x="2421988" y="562060"/>
                  </a:lnTo>
                  <a:lnTo>
                    <a:pt x="2389956" y="573841"/>
                  </a:lnTo>
                  <a:lnTo>
                    <a:pt x="2344670" y="580910"/>
                  </a:lnTo>
                  <a:lnTo>
                    <a:pt x="2292757" y="583266"/>
                  </a:lnTo>
                  <a:lnTo>
                    <a:pt x="2240843" y="580910"/>
                  </a:lnTo>
                  <a:lnTo>
                    <a:pt x="2195557" y="573841"/>
                  </a:lnTo>
                  <a:lnTo>
                    <a:pt x="2163525" y="562060"/>
                  </a:lnTo>
                  <a:lnTo>
                    <a:pt x="2151375" y="545566"/>
                  </a:lnTo>
                  <a:lnTo>
                    <a:pt x="2151365" y="426172"/>
                  </a:lnTo>
                  <a:lnTo>
                    <a:pt x="2162505" y="440824"/>
                  </a:lnTo>
                  <a:lnTo>
                    <a:pt x="2192853" y="452812"/>
                  </a:lnTo>
                  <a:lnTo>
                    <a:pt x="2237801" y="460906"/>
                  </a:lnTo>
                  <a:lnTo>
                    <a:pt x="2292741" y="463877"/>
                  </a:lnTo>
                  <a:lnTo>
                    <a:pt x="2347688" y="460906"/>
                  </a:lnTo>
                  <a:lnTo>
                    <a:pt x="2392643" y="452812"/>
                  </a:lnTo>
                  <a:lnTo>
                    <a:pt x="2422996" y="440824"/>
                  </a:lnTo>
                  <a:lnTo>
                    <a:pt x="2434138" y="426172"/>
                  </a:lnTo>
                  <a:lnTo>
                    <a:pt x="2434138" y="545566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23" name="object 23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96224" y="1274478"/>
              <a:ext cx="63757" cy="74377"/>
            </a:xfrm>
            <a:prstGeom prst="rect">
              <a:avLst/>
            </a:prstGeom>
          </p:spPr>
        </p:pic>
        <p:sp>
          <p:nvSpPr>
            <p:cNvPr id="24" name="object 24"/>
            <p:cNvSpPr/>
            <p:nvPr/>
          </p:nvSpPr>
          <p:spPr>
            <a:xfrm>
              <a:off x="2422107" y="962043"/>
              <a:ext cx="0" cy="351155"/>
            </a:xfrm>
            <a:custGeom>
              <a:avLst/>
              <a:gdLst/>
              <a:ahLst/>
              <a:cxnLst/>
              <a:rect l="l" t="t" r="r" b="b"/>
              <a:pathLst>
                <a:path w="0" h="351155">
                  <a:moveTo>
                    <a:pt x="0" y="0"/>
                  </a:moveTo>
                  <a:lnTo>
                    <a:pt x="0" y="351067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25" name="object 25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390221" y="1276112"/>
              <a:ext cx="63762" cy="74377"/>
            </a:xfrm>
            <a:prstGeom prst="rect">
              <a:avLst/>
            </a:prstGeom>
          </p:spPr>
        </p:pic>
        <p:sp>
          <p:nvSpPr>
            <p:cNvPr id="26" name="object 26"/>
            <p:cNvSpPr/>
            <p:nvPr/>
          </p:nvSpPr>
          <p:spPr>
            <a:xfrm>
              <a:off x="1017751" y="1587897"/>
              <a:ext cx="598170" cy="114935"/>
            </a:xfrm>
            <a:custGeom>
              <a:avLst/>
              <a:gdLst/>
              <a:ahLst/>
              <a:cxnLst/>
              <a:rect l="l" t="t" r="r" b="b"/>
              <a:pathLst>
                <a:path w="598169" h="114935">
                  <a:moveTo>
                    <a:pt x="0" y="0"/>
                  </a:moveTo>
                  <a:lnTo>
                    <a:pt x="241674" y="114735"/>
                  </a:lnTo>
                  <a:lnTo>
                    <a:pt x="430619" y="101987"/>
                  </a:lnTo>
                  <a:lnTo>
                    <a:pt x="553654" y="38245"/>
                  </a:lnTo>
                  <a:lnTo>
                    <a:pt x="597595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27" name="object 27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566892" y="1560182"/>
              <a:ext cx="73535" cy="76541"/>
            </a:xfrm>
            <a:prstGeom prst="rect">
              <a:avLst/>
            </a:prstGeom>
          </p:spPr>
        </p:pic>
      </p:grpSp>
      <p:sp>
        <p:nvSpPr>
          <p:cNvPr id="28" name="object 28"/>
          <p:cNvSpPr txBox="1"/>
          <p:nvPr/>
        </p:nvSpPr>
        <p:spPr>
          <a:xfrm>
            <a:off x="3485138" y="1520736"/>
            <a:ext cx="41465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Data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store</a:t>
            </a:r>
            <a:endParaRPr sz="65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374638" y="898487"/>
            <a:ext cx="37211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for</a:t>
            </a:r>
            <a:r>
              <a:rPr dirty="0" sz="650" spc="-3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item</a:t>
            </a:r>
            <a:r>
              <a:rPr dirty="0" sz="650" spc="-3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x</a:t>
            </a:r>
            <a:endParaRPr sz="65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47294" y="353413"/>
            <a:ext cx="1674495" cy="57785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Primary-backup</a:t>
            </a:r>
            <a:r>
              <a:rPr dirty="0" sz="1200" spc="-2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protocol</a:t>
            </a:r>
            <a:endParaRPr sz="1200">
              <a:latin typeface="Arial"/>
              <a:cs typeface="Arial"/>
            </a:endParaRPr>
          </a:p>
          <a:p>
            <a:pPr marL="497205">
              <a:lnSpc>
                <a:spcPct val="100000"/>
              </a:lnSpc>
              <a:spcBef>
                <a:spcPts val="944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Client</a:t>
            </a:r>
            <a:endParaRPr sz="650">
              <a:latin typeface="Arial"/>
              <a:cs typeface="Arial"/>
            </a:endParaRPr>
          </a:p>
          <a:p>
            <a:pPr marL="939165">
              <a:lnSpc>
                <a:spcPct val="100000"/>
              </a:lnSpc>
              <a:spcBef>
                <a:spcPts val="405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Primary</a:t>
            </a:r>
            <a:r>
              <a:rPr dirty="0" sz="650" spc="-4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server</a:t>
            </a:r>
            <a:endParaRPr sz="65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326124" y="655879"/>
            <a:ext cx="24130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Client</a:t>
            </a:r>
            <a:endParaRPr sz="650">
              <a:latin typeface="Arial"/>
              <a:cs typeface="Arial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1560732" y="1020778"/>
            <a:ext cx="113664" cy="329565"/>
          </a:xfrm>
          <a:custGeom>
            <a:avLst/>
            <a:gdLst/>
            <a:ahLst/>
            <a:cxnLst/>
            <a:rect l="l" t="t" r="r" b="b"/>
            <a:pathLst>
              <a:path w="113664" h="329565">
                <a:moveTo>
                  <a:pt x="0" y="0"/>
                </a:moveTo>
                <a:lnTo>
                  <a:pt x="113417" y="329374"/>
                </a:lnTo>
              </a:path>
            </a:pathLst>
          </a:custGeom>
          <a:ln w="527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 txBox="1"/>
          <p:nvPr/>
        </p:nvSpPr>
        <p:spPr>
          <a:xfrm>
            <a:off x="3184065" y="923846"/>
            <a:ext cx="56451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Backu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p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server</a:t>
            </a:r>
            <a:endParaRPr sz="650">
              <a:latin typeface="Arial"/>
              <a:cs typeface="Arial"/>
            </a:endParaRPr>
          </a:p>
        </p:txBody>
      </p:sp>
      <p:grpSp>
        <p:nvGrpSpPr>
          <p:cNvPr id="34" name="object 34"/>
          <p:cNvGrpSpPr/>
          <p:nvPr/>
        </p:nvGrpSpPr>
        <p:grpSpPr>
          <a:xfrm>
            <a:off x="955987" y="960420"/>
            <a:ext cx="2441575" cy="939165"/>
            <a:chOff x="955987" y="960420"/>
            <a:chExt cx="2441575" cy="939165"/>
          </a:xfrm>
        </p:grpSpPr>
        <p:sp>
          <p:nvSpPr>
            <p:cNvPr id="35" name="object 35"/>
            <p:cNvSpPr/>
            <p:nvPr/>
          </p:nvSpPr>
          <p:spPr>
            <a:xfrm>
              <a:off x="1107386" y="1060854"/>
              <a:ext cx="2287270" cy="347980"/>
            </a:xfrm>
            <a:custGeom>
              <a:avLst/>
              <a:gdLst/>
              <a:ahLst/>
              <a:cxnLst/>
              <a:rect l="l" t="t" r="r" b="b"/>
              <a:pathLst>
                <a:path w="2287270" h="347980">
                  <a:moveTo>
                    <a:pt x="0" y="347758"/>
                  </a:moveTo>
                  <a:lnTo>
                    <a:pt x="410814" y="347758"/>
                  </a:lnTo>
                </a:path>
                <a:path w="2287270" h="347980">
                  <a:moveTo>
                    <a:pt x="2287191" y="0"/>
                  </a:moveTo>
                  <a:lnTo>
                    <a:pt x="2183056" y="289297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36" name="object 36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481205" y="1376737"/>
              <a:ext cx="74379" cy="63751"/>
            </a:xfrm>
            <a:prstGeom prst="rect">
              <a:avLst/>
            </a:prstGeom>
          </p:spPr>
        </p:pic>
        <p:sp>
          <p:nvSpPr>
            <p:cNvPr id="37" name="object 37"/>
            <p:cNvSpPr/>
            <p:nvPr/>
          </p:nvSpPr>
          <p:spPr>
            <a:xfrm>
              <a:off x="1824506" y="1558015"/>
              <a:ext cx="1225550" cy="150495"/>
            </a:xfrm>
            <a:custGeom>
              <a:avLst/>
              <a:gdLst/>
              <a:ahLst/>
              <a:cxnLst/>
              <a:rect l="l" t="t" r="r" b="b"/>
              <a:pathLst>
                <a:path w="1225550" h="150494">
                  <a:moveTo>
                    <a:pt x="0" y="16988"/>
                  </a:moveTo>
                  <a:lnTo>
                    <a:pt x="486070" y="150033"/>
                  </a:lnTo>
                  <a:lnTo>
                    <a:pt x="874451" y="129116"/>
                  </a:lnTo>
                  <a:lnTo>
                    <a:pt x="1131874" y="47887"/>
                  </a:lnTo>
                  <a:lnTo>
                    <a:pt x="1225074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38" name="object 38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3001219" y="1537798"/>
              <a:ext cx="79795" cy="67038"/>
            </a:xfrm>
            <a:prstGeom prst="rect">
              <a:avLst/>
            </a:prstGeom>
          </p:spPr>
        </p:pic>
        <p:sp>
          <p:nvSpPr>
            <p:cNvPr id="39" name="object 39"/>
            <p:cNvSpPr/>
            <p:nvPr/>
          </p:nvSpPr>
          <p:spPr>
            <a:xfrm>
              <a:off x="1734864" y="1558015"/>
              <a:ext cx="1524000" cy="339090"/>
            </a:xfrm>
            <a:custGeom>
              <a:avLst/>
              <a:gdLst/>
              <a:ahLst/>
              <a:cxnLst/>
              <a:rect l="l" t="t" r="r" b="b"/>
              <a:pathLst>
                <a:path w="1524000" h="339089">
                  <a:moveTo>
                    <a:pt x="0" y="29885"/>
                  </a:moveTo>
                  <a:lnTo>
                    <a:pt x="533485" y="338698"/>
                  </a:lnTo>
                  <a:lnTo>
                    <a:pt x="1024500" y="293594"/>
                  </a:lnTo>
                  <a:lnTo>
                    <a:pt x="1384235" y="109163"/>
                  </a:lnTo>
                  <a:lnTo>
                    <a:pt x="1523882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40" name="object 40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709232" y="1560700"/>
              <a:ext cx="74206" cy="75990"/>
            </a:xfrm>
            <a:prstGeom prst="rect">
              <a:avLst/>
            </a:prstGeom>
          </p:spPr>
        </p:pic>
        <p:sp>
          <p:nvSpPr>
            <p:cNvPr id="41" name="object 41"/>
            <p:cNvSpPr/>
            <p:nvPr/>
          </p:nvSpPr>
          <p:spPr>
            <a:xfrm>
              <a:off x="1854380" y="1498253"/>
              <a:ext cx="410845" cy="0"/>
            </a:xfrm>
            <a:custGeom>
              <a:avLst/>
              <a:gdLst/>
              <a:ahLst/>
              <a:cxnLst/>
              <a:rect l="l" t="t" r="r" b="b"/>
              <a:pathLst>
                <a:path w="410844" h="0">
                  <a:moveTo>
                    <a:pt x="0" y="0"/>
                  </a:moveTo>
                  <a:lnTo>
                    <a:pt x="410824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42" name="object 42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2228205" y="1466377"/>
              <a:ext cx="74377" cy="63754"/>
            </a:xfrm>
            <a:prstGeom prst="rect">
              <a:avLst/>
            </a:prstGeom>
          </p:spPr>
        </p:pic>
        <p:sp>
          <p:nvSpPr>
            <p:cNvPr id="43" name="object 43"/>
            <p:cNvSpPr/>
            <p:nvPr/>
          </p:nvSpPr>
          <p:spPr>
            <a:xfrm>
              <a:off x="1891768" y="1408613"/>
              <a:ext cx="410845" cy="0"/>
            </a:xfrm>
            <a:custGeom>
              <a:avLst/>
              <a:gdLst/>
              <a:ahLst/>
              <a:cxnLst/>
              <a:rect l="l" t="t" r="r" b="b"/>
              <a:pathLst>
                <a:path w="410844" h="0">
                  <a:moveTo>
                    <a:pt x="410814" y="0"/>
                  </a:moveTo>
                  <a:lnTo>
                    <a:pt x="0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44" name="object 44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1854380" y="1376737"/>
              <a:ext cx="74377" cy="63751"/>
            </a:xfrm>
            <a:prstGeom prst="rect">
              <a:avLst/>
            </a:prstGeom>
          </p:spPr>
        </p:pic>
        <p:sp>
          <p:nvSpPr>
            <p:cNvPr id="45" name="object 45"/>
            <p:cNvSpPr/>
            <p:nvPr/>
          </p:nvSpPr>
          <p:spPr>
            <a:xfrm>
              <a:off x="1144766" y="1498253"/>
              <a:ext cx="410845" cy="0"/>
            </a:xfrm>
            <a:custGeom>
              <a:avLst/>
              <a:gdLst/>
              <a:ahLst/>
              <a:cxnLst/>
              <a:rect l="l" t="t" r="r" b="b"/>
              <a:pathLst>
                <a:path w="410844" h="0">
                  <a:moveTo>
                    <a:pt x="410818" y="0"/>
                  </a:moveTo>
                  <a:lnTo>
                    <a:pt x="0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46" name="object 46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1107386" y="1466377"/>
              <a:ext cx="74370" cy="63754"/>
            </a:xfrm>
            <a:prstGeom prst="rect">
              <a:avLst/>
            </a:prstGeom>
          </p:spPr>
        </p:pic>
        <p:sp>
          <p:nvSpPr>
            <p:cNvPr id="47" name="object 47"/>
            <p:cNvSpPr/>
            <p:nvPr/>
          </p:nvSpPr>
          <p:spPr>
            <a:xfrm>
              <a:off x="987869" y="997798"/>
              <a:ext cx="0" cy="351155"/>
            </a:xfrm>
            <a:custGeom>
              <a:avLst/>
              <a:gdLst/>
              <a:ahLst/>
              <a:cxnLst/>
              <a:rect l="l" t="t" r="r" b="b"/>
              <a:pathLst>
                <a:path w="0" h="351155">
                  <a:moveTo>
                    <a:pt x="0" y="351057"/>
                  </a:moveTo>
                  <a:lnTo>
                    <a:pt x="0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48" name="object 48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955987" y="960420"/>
              <a:ext cx="63751" cy="74366"/>
            </a:xfrm>
            <a:prstGeom prst="rect">
              <a:avLst/>
            </a:prstGeom>
          </p:spPr>
        </p:pic>
        <p:sp>
          <p:nvSpPr>
            <p:cNvPr id="49" name="object 49"/>
            <p:cNvSpPr/>
            <p:nvPr/>
          </p:nvSpPr>
          <p:spPr>
            <a:xfrm>
              <a:off x="2481864" y="999421"/>
              <a:ext cx="0" cy="351155"/>
            </a:xfrm>
            <a:custGeom>
              <a:avLst/>
              <a:gdLst/>
              <a:ahLst/>
              <a:cxnLst/>
              <a:rect l="l" t="t" r="r" b="b"/>
              <a:pathLst>
                <a:path w="0" h="351155">
                  <a:moveTo>
                    <a:pt x="0" y="351067"/>
                  </a:moveTo>
                  <a:lnTo>
                    <a:pt x="0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50" name="object 50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2449999" y="962043"/>
              <a:ext cx="63741" cy="74387"/>
            </a:xfrm>
            <a:prstGeom prst="rect">
              <a:avLst/>
            </a:prstGeom>
          </p:spPr>
        </p:pic>
      </p:grpSp>
      <p:sp>
        <p:nvSpPr>
          <p:cNvPr id="51" name="object 51"/>
          <p:cNvSpPr txBox="1"/>
          <p:nvPr/>
        </p:nvSpPr>
        <p:spPr>
          <a:xfrm>
            <a:off x="766058" y="2058660"/>
            <a:ext cx="1310005" cy="50355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ts val="76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W1.</a:t>
            </a:r>
            <a:r>
              <a:rPr dirty="0" sz="650" spc="-2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Write</a:t>
            </a:r>
            <a:r>
              <a:rPr dirty="0" sz="650" spc="-2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request</a:t>
            </a:r>
            <a:endParaRPr sz="650">
              <a:latin typeface="Arial"/>
              <a:cs typeface="Arial"/>
            </a:endParaRPr>
          </a:p>
          <a:p>
            <a:pPr marL="12700" marR="103505">
              <a:lnSpc>
                <a:spcPts val="740"/>
              </a:lnSpc>
              <a:spcBef>
                <a:spcPts val="4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W2.</a:t>
            </a:r>
            <a:r>
              <a:rPr dirty="0" sz="650" spc="-1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Forward</a:t>
            </a:r>
            <a:r>
              <a:rPr dirty="0" sz="650" spc="-1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request</a:t>
            </a:r>
            <a:r>
              <a:rPr dirty="0" sz="650" spc="-1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dirty="0" sz="650" spc="-1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primary </a:t>
            </a:r>
            <a:r>
              <a:rPr dirty="0" sz="650" spc="-16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W3.</a:t>
            </a:r>
            <a:r>
              <a:rPr dirty="0" sz="650" spc="-15">
                <a:solidFill>
                  <a:srgbClr val="231F20"/>
                </a:solidFill>
                <a:latin typeface="Arial"/>
                <a:cs typeface="Arial"/>
              </a:rPr>
              <a:t> Tell</a:t>
            </a:r>
            <a:r>
              <a:rPr dirty="0" sz="650" spc="-1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backups</a:t>
            </a:r>
            <a:r>
              <a:rPr dirty="0" sz="650" spc="-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dirty="0" sz="650" spc="-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update</a:t>
            </a:r>
            <a:endParaRPr sz="650">
              <a:latin typeface="Arial"/>
              <a:cs typeface="Arial"/>
            </a:endParaRPr>
          </a:p>
          <a:p>
            <a:pPr marL="12700">
              <a:lnSpc>
                <a:spcPts val="705"/>
              </a:lnSpc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W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4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.</a:t>
            </a:r>
            <a:r>
              <a:rPr dirty="0" sz="650" spc="-3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Ack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nowledge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upd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ate</a:t>
            </a:r>
            <a:endParaRPr sz="650">
              <a:latin typeface="Arial"/>
              <a:cs typeface="Arial"/>
            </a:endParaRPr>
          </a:p>
          <a:p>
            <a:pPr marL="12700">
              <a:lnSpc>
                <a:spcPts val="760"/>
              </a:lnSpc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W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5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.</a:t>
            </a:r>
            <a:r>
              <a:rPr dirty="0" sz="650" spc="-3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Ack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nowledge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write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complete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d</a:t>
            </a:r>
            <a:endParaRPr sz="650">
              <a:latin typeface="Arial"/>
              <a:cs typeface="Arial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1244027" y="1700100"/>
            <a:ext cx="15240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W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2</a:t>
            </a:r>
            <a:endParaRPr sz="650">
              <a:latin typeface="Arial"/>
              <a:cs typeface="Arial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1244027" y="1490927"/>
            <a:ext cx="15240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W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3</a:t>
            </a:r>
            <a:endParaRPr sz="650">
              <a:latin typeface="Arial"/>
              <a:cs typeface="Arial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1991203" y="1490927"/>
            <a:ext cx="15240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W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3</a:t>
            </a:r>
            <a:endParaRPr sz="650">
              <a:latin typeface="Arial"/>
              <a:cs typeface="Arial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2409387" y="1700100"/>
            <a:ext cx="15240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W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3</a:t>
            </a:r>
            <a:endParaRPr sz="650">
              <a:latin typeface="Arial"/>
              <a:cs typeface="Arial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1244027" y="1281754"/>
            <a:ext cx="15240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W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4</a:t>
            </a:r>
            <a:endParaRPr sz="650">
              <a:latin typeface="Arial"/>
              <a:cs typeface="Arial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1991203" y="1281754"/>
            <a:ext cx="15240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W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4</a:t>
            </a:r>
            <a:endParaRPr sz="650">
              <a:latin typeface="Arial"/>
              <a:cs typeface="Arial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1811837" y="1759806"/>
            <a:ext cx="15240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W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4</a:t>
            </a:r>
            <a:endParaRPr sz="650">
              <a:latin typeface="Arial"/>
              <a:cs typeface="Arial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766058" y="1072581"/>
            <a:ext cx="39116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W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1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    </a:t>
            </a:r>
            <a:r>
              <a:rPr dirty="0" sz="650" spc="-2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W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5</a:t>
            </a:r>
            <a:endParaRPr sz="650">
              <a:latin typeface="Arial"/>
              <a:cs typeface="Arial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2588659" y="2058664"/>
            <a:ext cx="845819" cy="220979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ts val="76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R1.</a:t>
            </a:r>
            <a:r>
              <a:rPr dirty="0" sz="650" spc="-2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Read</a:t>
            </a:r>
            <a:r>
              <a:rPr dirty="0" sz="650" spc="-2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request</a:t>
            </a:r>
            <a:endParaRPr sz="650">
              <a:latin typeface="Arial"/>
              <a:cs typeface="Arial"/>
            </a:endParaRPr>
          </a:p>
          <a:p>
            <a:pPr marL="12700">
              <a:lnSpc>
                <a:spcPts val="760"/>
              </a:lnSpc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R2.</a:t>
            </a:r>
            <a:r>
              <a:rPr dirty="0" sz="650" spc="-2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Response</a:t>
            </a:r>
            <a:r>
              <a:rPr dirty="0" sz="650" spc="-1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dirty="0" sz="650" spc="-2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read</a:t>
            </a:r>
            <a:endParaRPr sz="650">
              <a:latin typeface="Arial"/>
              <a:cs typeface="Arial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2289896" y="1072584"/>
            <a:ext cx="34226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R1  </a:t>
            </a:r>
            <a:r>
              <a:rPr dirty="0" sz="650" spc="16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R2</a:t>
            </a:r>
            <a:endParaRPr sz="650">
              <a:latin typeface="Arial"/>
              <a:cs typeface="Arial"/>
            </a:endParaRPr>
          </a:p>
        </p:txBody>
      </p:sp>
      <p:pic>
        <p:nvPicPr>
          <p:cNvPr id="62" name="object 62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932311" y="1550715"/>
            <a:ext cx="63756" cy="74540"/>
          </a:xfrm>
          <a:prstGeom prst="rect">
            <a:avLst/>
          </a:prstGeom>
        </p:spPr>
      </p:pic>
      <p:sp>
        <p:nvSpPr>
          <p:cNvPr id="63" name="object 63"/>
          <p:cNvSpPr txBox="1"/>
          <p:nvPr/>
        </p:nvSpPr>
        <p:spPr>
          <a:xfrm>
            <a:off x="883524" y="1759802"/>
            <a:ext cx="15240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W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5</a:t>
            </a:r>
            <a:endParaRPr sz="650">
              <a:latin typeface="Arial"/>
              <a:cs typeface="Arial"/>
            </a:endParaRPr>
          </a:p>
        </p:txBody>
      </p:sp>
      <p:sp>
        <p:nvSpPr>
          <p:cNvPr id="64" name="object 64"/>
          <p:cNvSpPr/>
          <p:nvPr/>
        </p:nvSpPr>
        <p:spPr>
          <a:xfrm>
            <a:off x="964185" y="1558015"/>
            <a:ext cx="710565" cy="379095"/>
          </a:xfrm>
          <a:custGeom>
            <a:avLst/>
            <a:gdLst/>
            <a:ahLst/>
            <a:cxnLst/>
            <a:rect l="l" t="t" r="r" b="b"/>
            <a:pathLst>
              <a:path w="710564" h="379094">
                <a:moveTo>
                  <a:pt x="709964" y="0"/>
                </a:moveTo>
                <a:lnTo>
                  <a:pt x="706912" y="51313"/>
                </a:lnTo>
                <a:lnTo>
                  <a:pt x="698021" y="100518"/>
                </a:lnTo>
                <a:lnTo>
                  <a:pt x="683687" y="147165"/>
                </a:lnTo>
                <a:lnTo>
                  <a:pt x="664308" y="190805"/>
                </a:lnTo>
                <a:lnTo>
                  <a:pt x="640281" y="230991"/>
                </a:lnTo>
                <a:lnTo>
                  <a:pt x="612003" y="267273"/>
                </a:lnTo>
                <a:lnTo>
                  <a:pt x="579872" y="299204"/>
                </a:lnTo>
                <a:lnTo>
                  <a:pt x="544284" y="326335"/>
                </a:lnTo>
                <a:lnTo>
                  <a:pt x="505636" y="348218"/>
                </a:lnTo>
                <a:lnTo>
                  <a:pt x="464326" y="364404"/>
                </a:lnTo>
                <a:lnTo>
                  <a:pt x="420751" y="374444"/>
                </a:lnTo>
                <a:lnTo>
                  <a:pt x="375309" y="377890"/>
                </a:lnTo>
              </a:path>
              <a:path w="710564" h="379094">
                <a:moveTo>
                  <a:pt x="377890" y="378994"/>
                </a:moveTo>
                <a:lnTo>
                  <a:pt x="326577" y="375942"/>
                </a:lnTo>
                <a:lnTo>
                  <a:pt x="277373" y="367050"/>
                </a:lnTo>
                <a:lnTo>
                  <a:pt x="230727" y="352716"/>
                </a:lnTo>
                <a:lnTo>
                  <a:pt x="187086" y="333337"/>
                </a:lnTo>
                <a:lnTo>
                  <a:pt x="146901" y="309310"/>
                </a:lnTo>
                <a:lnTo>
                  <a:pt x="110618" y="281032"/>
                </a:lnTo>
                <a:lnTo>
                  <a:pt x="78686" y="248901"/>
                </a:lnTo>
                <a:lnTo>
                  <a:pt x="51555" y="213313"/>
                </a:lnTo>
                <a:lnTo>
                  <a:pt x="29672" y="174667"/>
                </a:lnTo>
                <a:lnTo>
                  <a:pt x="13486" y="133359"/>
                </a:lnTo>
                <a:lnTo>
                  <a:pt x="3446" y="89786"/>
                </a:lnTo>
                <a:lnTo>
                  <a:pt x="0" y="44345"/>
                </a:lnTo>
              </a:path>
            </a:pathLst>
          </a:custGeom>
          <a:ln w="527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 txBox="1"/>
          <p:nvPr/>
        </p:nvSpPr>
        <p:spPr>
          <a:xfrm>
            <a:off x="343382" y="2632833"/>
            <a:ext cx="3876675" cy="715010"/>
          </a:xfrm>
          <a:prstGeom prst="rect">
            <a:avLst/>
          </a:prstGeom>
        </p:spPr>
        <p:txBody>
          <a:bodyPr wrap="square" lIns="0" tIns="40005" rIns="0" bIns="0" rtlCol="0" vert="horz">
            <a:spAutoFit/>
          </a:bodyPr>
          <a:lstStyle/>
          <a:p>
            <a:pPr marL="16510">
              <a:lnSpc>
                <a:spcPct val="100000"/>
              </a:lnSpc>
              <a:spcBef>
                <a:spcPts val="315"/>
              </a:spcBef>
            </a:pPr>
            <a:r>
              <a:rPr dirty="0" sz="1200" spc="-5">
                <a:solidFill>
                  <a:srgbClr val="007C00"/>
                </a:solidFill>
                <a:latin typeface="Arial"/>
                <a:cs typeface="Arial"/>
              </a:rPr>
              <a:t>Example primary-backup protocol</a:t>
            </a:r>
            <a:endParaRPr sz="1200">
              <a:latin typeface="Arial"/>
              <a:cs typeface="Arial"/>
            </a:endParaRPr>
          </a:p>
          <a:p>
            <a:pPr marL="16510" marR="5080" indent="-4445">
              <a:lnSpc>
                <a:spcPct val="100000"/>
              </a:lnSpc>
              <a:spcBef>
                <a:spcPts val="180"/>
              </a:spcBef>
            </a:pPr>
            <a:r>
              <a:rPr dirty="0" sz="1000" spc="-15">
                <a:latin typeface="Arial"/>
                <a:cs typeface="Arial"/>
              </a:rPr>
              <a:t>Traditionally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applied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distributed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databases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and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file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systems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that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require 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high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degree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fault</a:t>
            </a:r>
            <a:r>
              <a:rPr dirty="0" sz="1000" spc="-5">
                <a:latin typeface="Arial"/>
                <a:cs typeface="Arial"/>
              </a:rPr>
              <a:t> tolerance.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Replicas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are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often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placed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on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same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LAN.</a:t>
            </a:r>
            <a:endParaRPr sz="1000">
              <a:latin typeface="Arial"/>
              <a:cs typeface="Arial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66713" y="3331252"/>
            <a:ext cx="807085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Remote-write</a:t>
            </a:r>
            <a:r>
              <a:rPr dirty="0" sz="600" spc="-1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protocols</a:t>
            </a:r>
            <a:endParaRPr sz="600">
              <a:latin typeface="Arial"/>
              <a:cs typeface="Arial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4283748" y="3331252"/>
            <a:ext cx="25781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35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37</a:t>
            </a:r>
            <a:endParaRPr sz="6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713" y="716"/>
            <a:ext cx="447484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811780" algn="l"/>
              </a:tabLst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Consistency</a:t>
            </a:r>
            <a:r>
              <a:rPr dirty="0" sz="600" spc="2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and</a:t>
            </a:r>
            <a:r>
              <a:rPr dirty="0" sz="600" spc="2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replication:</a:t>
            </a:r>
            <a:r>
              <a:rPr dirty="0" sz="600" spc="19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Consistency</a:t>
            </a:r>
            <a:r>
              <a:rPr dirty="0" sz="600" spc="2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protocols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</a:rPr>
              <a:t>	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Sequential</a:t>
            </a:r>
            <a:r>
              <a:rPr dirty="0" sz="600" spc="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consistency:</a:t>
            </a:r>
            <a:r>
              <a:rPr dirty="0" sz="600" spc="4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Primary-based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protocols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5300" y="188846"/>
            <a:ext cx="2008505" cy="244475"/>
          </a:xfrm>
          <a:prstGeom prst="rect"/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pc="20"/>
              <a:t>Primary-based</a:t>
            </a:r>
            <a:r>
              <a:rPr dirty="0" spc="-55"/>
              <a:t> </a:t>
            </a:r>
            <a:r>
              <a:rPr dirty="0" spc="15"/>
              <a:t>protocols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722228" y="793019"/>
            <a:ext cx="2755265" cy="1201420"/>
            <a:chOff x="722228" y="793019"/>
            <a:chExt cx="2755265" cy="1201420"/>
          </a:xfrm>
        </p:grpSpPr>
        <p:sp>
          <p:nvSpPr>
            <p:cNvPr id="5" name="object 5"/>
            <p:cNvSpPr/>
            <p:nvPr/>
          </p:nvSpPr>
          <p:spPr>
            <a:xfrm>
              <a:off x="725085" y="1273961"/>
              <a:ext cx="2749550" cy="717550"/>
            </a:xfrm>
            <a:custGeom>
              <a:avLst/>
              <a:gdLst/>
              <a:ahLst/>
              <a:cxnLst/>
              <a:rect l="l" t="t" r="r" b="b"/>
              <a:pathLst>
                <a:path w="2749550" h="717550">
                  <a:moveTo>
                    <a:pt x="119525" y="0"/>
                  </a:moveTo>
                  <a:lnTo>
                    <a:pt x="2629447" y="0"/>
                  </a:lnTo>
                  <a:lnTo>
                    <a:pt x="2675854" y="9430"/>
                  </a:lnTo>
                  <a:lnTo>
                    <a:pt x="2713859" y="35106"/>
                  </a:lnTo>
                  <a:lnTo>
                    <a:pt x="2739539" y="73108"/>
                  </a:lnTo>
                  <a:lnTo>
                    <a:pt x="2748971" y="119513"/>
                  </a:lnTo>
                  <a:lnTo>
                    <a:pt x="2748971" y="597595"/>
                  </a:lnTo>
                  <a:lnTo>
                    <a:pt x="2739539" y="644005"/>
                  </a:lnTo>
                  <a:lnTo>
                    <a:pt x="2713859" y="682007"/>
                  </a:lnTo>
                  <a:lnTo>
                    <a:pt x="2675854" y="707683"/>
                  </a:lnTo>
                  <a:lnTo>
                    <a:pt x="2629447" y="717112"/>
                  </a:lnTo>
                  <a:lnTo>
                    <a:pt x="119525" y="717112"/>
                  </a:lnTo>
                  <a:lnTo>
                    <a:pt x="73114" y="707683"/>
                  </a:lnTo>
                  <a:lnTo>
                    <a:pt x="35109" y="682007"/>
                  </a:lnTo>
                  <a:lnTo>
                    <a:pt x="9430" y="644005"/>
                  </a:lnTo>
                  <a:lnTo>
                    <a:pt x="0" y="597595"/>
                  </a:lnTo>
                  <a:lnTo>
                    <a:pt x="0" y="119513"/>
                  </a:lnTo>
                  <a:lnTo>
                    <a:pt x="9430" y="73108"/>
                  </a:lnTo>
                  <a:lnTo>
                    <a:pt x="35109" y="35106"/>
                  </a:lnTo>
                  <a:lnTo>
                    <a:pt x="73114" y="9430"/>
                  </a:lnTo>
                  <a:lnTo>
                    <a:pt x="119525" y="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826756" y="1363591"/>
              <a:ext cx="283210" cy="75565"/>
            </a:xfrm>
            <a:custGeom>
              <a:avLst/>
              <a:gdLst/>
              <a:ahLst/>
              <a:cxnLst/>
              <a:rect l="l" t="t" r="r" b="b"/>
              <a:pathLst>
                <a:path w="283209" h="75565">
                  <a:moveTo>
                    <a:pt x="141372" y="0"/>
                  </a:moveTo>
                  <a:lnTo>
                    <a:pt x="86432" y="2972"/>
                  </a:lnTo>
                  <a:lnTo>
                    <a:pt x="41486" y="11069"/>
                  </a:lnTo>
                  <a:lnTo>
                    <a:pt x="11139" y="23057"/>
                  </a:lnTo>
                  <a:lnTo>
                    <a:pt x="0" y="37705"/>
                  </a:lnTo>
                  <a:lnTo>
                    <a:pt x="11139" y="52357"/>
                  </a:lnTo>
                  <a:lnTo>
                    <a:pt x="41486" y="64344"/>
                  </a:lnTo>
                  <a:lnTo>
                    <a:pt x="86432" y="72439"/>
                  </a:lnTo>
                  <a:lnTo>
                    <a:pt x="141372" y="75410"/>
                  </a:lnTo>
                  <a:lnTo>
                    <a:pt x="196313" y="72439"/>
                  </a:lnTo>
                  <a:lnTo>
                    <a:pt x="241261" y="64344"/>
                  </a:lnTo>
                  <a:lnTo>
                    <a:pt x="271609" y="52357"/>
                  </a:lnTo>
                  <a:lnTo>
                    <a:pt x="282749" y="37705"/>
                  </a:lnTo>
                  <a:lnTo>
                    <a:pt x="271609" y="23057"/>
                  </a:lnTo>
                  <a:lnTo>
                    <a:pt x="241261" y="11069"/>
                  </a:lnTo>
                  <a:lnTo>
                    <a:pt x="196313" y="2972"/>
                  </a:lnTo>
                  <a:lnTo>
                    <a:pt x="14137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826756" y="1363591"/>
              <a:ext cx="283210" cy="75565"/>
            </a:xfrm>
            <a:custGeom>
              <a:avLst/>
              <a:gdLst/>
              <a:ahLst/>
              <a:cxnLst/>
              <a:rect l="l" t="t" r="r" b="b"/>
              <a:pathLst>
                <a:path w="283209" h="75565">
                  <a:moveTo>
                    <a:pt x="141372" y="0"/>
                  </a:moveTo>
                  <a:lnTo>
                    <a:pt x="196313" y="2972"/>
                  </a:lnTo>
                  <a:lnTo>
                    <a:pt x="241261" y="11069"/>
                  </a:lnTo>
                  <a:lnTo>
                    <a:pt x="271609" y="23057"/>
                  </a:lnTo>
                  <a:lnTo>
                    <a:pt x="282749" y="37705"/>
                  </a:lnTo>
                  <a:lnTo>
                    <a:pt x="271609" y="52357"/>
                  </a:lnTo>
                  <a:lnTo>
                    <a:pt x="241261" y="64344"/>
                  </a:lnTo>
                  <a:lnTo>
                    <a:pt x="196313" y="72439"/>
                  </a:lnTo>
                  <a:lnTo>
                    <a:pt x="141372" y="75410"/>
                  </a:lnTo>
                  <a:lnTo>
                    <a:pt x="86432" y="72439"/>
                  </a:lnTo>
                  <a:lnTo>
                    <a:pt x="41486" y="64344"/>
                  </a:lnTo>
                  <a:lnTo>
                    <a:pt x="11139" y="52357"/>
                  </a:lnTo>
                  <a:lnTo>
                    <a:pt x="0" y="37705"/>
                  </a:lnTo>
                  <a:lnTo>
                    <a:pt x="11139" y="23057"/>
                  </a:lnTo>
                  <a:lnTo>
                    <a:pt x="41486" y="11069"/>
                  </a:lnTo>
                  <a:lnTo>
                    <a:pt x="86432" y="2972"/>
                  </a:lnTo>
                  <a:lnTo>
                    <a:pt x="141372" y="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826756" y="1402330"/>
              <a:ext cx="283210" cy="157480"/>
            </a:xfrm>
            <a:custGeom>
              <a:avLst/>
              <a:gdLst/>
              <a:ahLst/>
              <a:cxnLst/>
              <a:rect l="l" t="t" r="r" b="b"/>
              <a:pathLst>
                <a:path w="283209" h="157480">
                  <a:moveTo>
                    <a:pt x="282749" y="0"/>
                  </a:moveTo>
                  <a:lnTo>
                    <a:pt x="271609" y="14648"/>
                  </a:lnTo>
                  <a:lnTo>
                    <a:pt x="241261" y="26629"/>
                  </a:lnTo>
                  <a:lnTo>
                    <a:pt x="196313" y="34716"/>
                  </a:lnTo>
                  <a:lnTo>
                    <a:pt x="141372" y="37684"/>
                  </a:lnTo>
                  <a:lnTo>
                    <a:pt x="86432" y="34716"/>
                  </a:lnTo>
                  <a:lnTo>
                    <a:pt x="41486" y="26629"/>
                  </a:lnTo>
                  <a:lnTo>
                    <a:pt x="11139" y="14648"/>
                  </a:lnTo>
                  <a:lnTo>
                    <a:pt x="0" y="0"/>
                  </a:lnTo>
                  <a:lnTo>
                    <a:pt x="0" y="119377"/>
                  </a:lnTo>
                  <a:lnTo>
                    <a:pt x="12149" y="135874"/>
                  </a:lnTo>
                  <a:lnTo>
                    <a:pt x="44179" y="147657"/>
                  </a:lnTo>
                  <a:lnTo>
                    <a:pt x="89463" y="154727"/>
                  </a:lnTo>
                  <a:lnTo>
                    <a:pt x="141374" y="157084"/>
                  </a:lnTo>
                  <a:lnTo>
                    <a:pt x="193285" y="154727"/>
                  </a:lnTo>
                  <a:lnTo>
                    <a:pt x="238570" y="147657"/>
                  </a:lnTo>
                  <a:lnTo>
                    <a:pt x="270600" y="135874"/>
                  </a:lnTo>
                  <a:lnTo>
                    <a:pt x="282749" y="119377"/>
                  </a:lnTo>
                  <a:lnTo>
                    <a:pt x="282749" y="0"/>
                  </a:lnTo>
                  <a:close/>
                </a:path>
              </a:pathLst>
            </a:custGeom>
            <a:solidFill>
              <a:srgbClr val="BCBEC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826756" y="1402330"/>
              <a:ext cx="283210" cy="157480"/>
            </a:xfrm>
            <a:custGeom>
              <a:avLst/>
              <a:gdLst/>
              <a:ahLst/>
              <a:cxnLst/>
              <a:rect l="l" t="t" r="r" b="b"/>
              <a:pathLst>
                <a:path w="283209" h="157480">
                  <a:moveTo>
                    <a:pt x="282749" y="119377"/>
                  </a:moveTo>
                  <a:lnTo>
                    <a:pt x="270600" y="135874"/>
                  </a:lnTo>
                  <a:lnTo>
                    <a:pt x="238570" y="147657"/>
                  </a:lnTo>
                  <a:lnTo>
                    <a:pt x="193285" y="154727"/>
                  </a:lnTo>
                  <a:lnTo>
                    <a:pt x="141374" y="157084"/>
                  </a:lnTo>
                  <a:lnTo>
                    <a:pt x="89463" y="154727"/>
                  </a:lnTo>
                  <a:lnTo>
                    <a:pt x="44179" y="147657"/>
                  </a:lnTo>
                  <a:lnTo>
                    <a:pt x="12149" y="135874"/>
                  </a:lnTo>
                  <a:lnTo>
                    <a:pt x="0" y="119377"/>
                  </a:lnTo>
                  <a:lnTo>
                    <a:pt x="0" y="0"/>
                  </a:lnTo>
                  <a:lnTo>
                    <a:pt x="11139" y="14648"/>
                  </a:lnTo>
                  <a:lnTo>
                    <a:pt x="41486" y="26629"/>
                  </a:lnTo>
                  <a:lnTo>
                    <a:pt x="86432" y="34716"/>
                  </a:lnTo>
                  <a:lnTo>
                    <a:pt x="141372" y="37684"/>
                  </a:lnTo>
                  <a:lnTo>
                    <a:pt x="196313" y="34716"/>
                  </a:lnTo>
                  <a:lnTo>
                    <a:pt x="241261" y="26629"/>
                  </a:lnTo>
                  <a:lnTo>
                    <a:pt x="271609" y="14648"/>
                  </a:lnTo>
                  <a:lnTo>
                    <a:pt x="282749" y="0"/>
                  </a:lnTo>
                  <a:lnTo>
                    <a:pt x="282749" y="119377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/>
            <p:cNvSpPr/>
            <p:nvPr/>
          </p:nvSpPr>
          <p:spPr>
            <a:xfrm>
              <a:off x="1573755" y="1364203"/>
              <a:ext cx="283210" cy="75565"/>
            </a:xfrm>
            <a:custGeom>
              <a:avLst/>
              <a:gdLst/>
              <a:ahLst/>
              <a:cxnLst/>
              <a:rect l="l" t="t" r="r" b="b"/>
              <a:pathLst>
                <a:path w="283210" h="75565">
                  <a:moveTo>
                    <a:pt x="141376" y="0"/>
                  </a:moveTo>
                  <a:lnTo>
                    <a:pt x="86436" y="2971"/>
                  </a:lnTo>
                  <a:lnTo>
                    <a:pt x="41488" y="11065"/>
                  </a:lnTo>
                  <a:lnTo>
                    <a:pt x="11140" y="23053"/>
                  </a:lnTo>
                  <a:lnTo>
                    <a:pt x="0" y="37705"/>
                  </a:lnTo>
                  <a:lnTo>
                    <a:pt x="11140" y="52355"/>
                  </a:lnTo>
                  <a:lnTo>
                    <a:pt x="41488" y="64339"/>
                  </a:lnTo>
                  <a:lnTo>
                    <a:pt x="86436" y="72430"/>
                  </a:lnTo>
                  <a:lnTo>
                    <a:pt x="141376" y="75399"/>
                  </a:lnTo>
                  <a:lnTo>
                    <a:pt x="196321" y="72430"/>
                  </a:lnTo>
                  <a:lnTo>
                    <a:pt x="241269" y="64339"/>
                  </a:lnTo>
                  <a:lnTo>
                    <a:pt x="271615" y="52355"/>
                  </a:lnTo>
                  <a:lnTo>
                    <a:pt x="282753" y="37705"/>
                  </a:lnTo>
                  <a:lnTo>
                    <a:pt x="271615" y="23053"/>
                  </a:lnTo>
                  <a:lnTo>
                    <a:pt x="241269" y="11065"/>
                  </a:lnTo>
                  <a:lnTo>
                    <a:pt x="196321" y="2971"/>
                  </a:lnTo>
                  <a:lnTo>
                    <a:pt x="14137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/>
            <p:cNvSpPr/>
            <p:nvPr/>
          </p:nvSpPr>
          <p:spPr>
            <a:xfrm>
              <a:off x="1573755" y="1364203"/>
              <a:ext cx="283210" cy="75565"/>
            </a:xfrm>
            <a:custGeom>
              <a:avLst/>
              <a:gdLst/>
              <a:ahLst/>
              <a:cxnLst/>
              <a:rect l="l" t="t" r="r" b="b"/>
              <a:pathLst>
                <a:path w="283210" h="75565">
                  <a:moveTo>
                    <a:pt x="141376" y="0"/>
                  </a:moveTo>
                  <a:lnTo>
                    <a:pt x="196321" y="2971"/>
                  </a:lnTo>
                  <a:lnTo>
                    <a:pt x="241269" y="11065"/>
                  </a:lnTo>
                  <a:lnTo>
                    <a:pt x="271615" y="23053"/>
                  </a:lnTo>
                  <a:lnTo>
                    <a:pt x="282753" y="37705"/>
                  </a:lnTo>
                  <a:lnTo>
                    <a:pt x="271615" y="52355"/>
                  </a:lnTo>
                  <a:lnTo>
                    <a:pt x="241269" y="64339"/>
                  </a:lnTo>
                  <a:lnTo>
                    <a:pt x="196321" y="72430"/>
                  </a:lnTo>
                  <a:lnTo>
                    <a:pt x="141376" y="75399"/>
                  </a:lnTo>
                  <a:lnTo>
                    <a:pt x="86436" y="72430"/>
                  </a:lnTo>
                  <a:lnTo>
                    <a:pt x="41488" y="64339"/>
                  </a:lnTo>
                  <a:lnTo>
                    <a:pt x="11140" y="52355"/>
                  </a:lnTo>
                  <a:lnTo>
                    <a:pt x="0" y="37705"/>
                  </a:lnTo>
                  <a:lnTo>
                    <a:pt x="11140" y="23053"/>
                  </a:lnTo>
                  <a:lnTo>
                    <a:pt x="41488" y="11065"/>
                  </a:lnTo>
                  <a:lnTo>
                    <a:pt x="86436" y="2971"/>
                  </a:lnTo>
                  <a:lnTo>
                    <a:pt x="141376" y="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/>
            <p:cNvSpPr/>
            <p:nvPr/>
          </p:nvSpPr>
          <p:spPr>
            <a:xfrm>
              <a:off x="1573755" y="1402930"/>
              <a:ext cx="283210" cy="157480"/>
            </a:xfrm>
            <a:custGeom>
              <a:avLst/>
              <a:gdLst/>
              <a:ahLst/>
              <a:cxnLst/>
              <a:rect l="l" t="t" r="r" b="b"/>
              <a:pathLst>
                <a:path w="283210" h="157480">
                  <a:moveTo>
                    <a:pt x="0" y="0"/>
                  </a:moveTo>
                  <a:lnTo>
                    <a:pt x="0" y="119386"/>
                  </a:lnTo>
                  <a:lnTo>
                    <a:pt x="12150" y="135879"/>
                  </a:lnTo>
                  <a:lnTo>
                    <a:pt x="44181" y="147659"/>
                  </a:lnTo>
                  <a:lnTo>
                    <a:pt x="89468" y="154727"/>
                  </a:lnTo>
                  <a:lnTo>
                    <a:pt x="141382" y="157084"/>
                  </a:lnTo>
                  <a:lnTo>
                    <a:pt x="193295" y="154727"/>
                  </a:lnTo>
                  <a:lnTo>
                    <a:pt x="238582" y="147659"/>
                  </a:lnTo>
                  <a:lnTo>
                    <a:pt x="270614" y="135879"/>
                  </a:lnTo>
                  <a:lnTo>
                    <a:pt x="282764" y="119386"/>
                  </a:lnTo>
                  <a:lnTo>
                    <a:pt x="282757" y="37705"/>
                  </a:lnTo>
                  <a:lnTo>
                    <a:pt x="141376" y="37705"/>
                  </a:lnTo>
                  <a:lnTo>
                    <a:pt x="86436" y="34733"/>
                  </a:lnTo>
                  <a:lnTo>
                    <a:pt x="41488" y="26639"/>
                  </a:lnTo>
                  <a:lnTo>
                    <a:pt x="11140" y="14651"/>
                  </a:lnTo>
                  <a:lnTo>
                    <a:pt x="0" y="0"/>
                  </a:lnTo>
                  <a:close/>
                </a:path>
                <a:path w="283210" h="157480">
                  <a:moveTo>
                    <a:pt x="282753" y="0"/>
                  </a:moveTo>
                  <a:lnTo>
                    <a:pt x="271615" y="14651"/>
                  </a:lnTo>
                  <a:lnTo>
                    <a:pt x="241269" y="26639"/>
                  </a:lnTo>
                  <a:lnTo>
                    <a:pt x="196321" y="34733"/>
                  </a:lnTo>
                  <a:lnTo>
                    <a:pt x="141376" y="37705"/>
                  </a:lnTo>
                  <a:lnTo>
                    <a:pt x="282757" y="37705"/>
                  </a:lnTo>
                  <a:lnTo>
                    <a:pt x="282753" y="0"/>
                  </a:lnTo>
                  <a:close/>
                </a:path>
              </a:pathLst>
            </a:custGeom>
            <a:solidFill>
              <a:srgbClr val="BCBEC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/>
            <p:cNvSpPr/>
            <p:nvPr/>
          </p:nvSpPr>
          <p:spPr>
            <a:xfrm>
              <a:off x="1573755" y="1402930"/>
              <a:ext cx="283210" cy="157480"/>
            </a:xfrm>
            <a:custGeom>
              <a:avLst/>
              <a:gdLst/>
              <a:ahLst/>
              <a:cxnLst/>
              <a:rect l="l" t="t" r="r" b="b"/>
              <a:pathLst>
                <a:path w="283210" h="157480">
                  <a:moveTo>
                    <a:pt x="282764" y="119386"/>
                  </a:moveTo>
                  <a:lnTo>
                    <a:pt x="270614" y="135879"/>
                  </a:lnTo>
                  <a:lnTo>
                    <a:pt x="238582" y="147659"/>
                  </a:lnTo>
                  <a:lnTo>
                    <a:pt x="193295" y="154727"/>
                  </a:lnTo>
                  <a:lnTo>
                    <a:pt x="141382" y="157084"/>
                  </a:lnTo>
                  <a:lnTo>
                    <a:pt x="89468" y="154727"/>
                  </a:lnTo>
                  <a:lnTo>
                    <a:pt x="44181" y="147659"/>
                  </a:lnTo>
                  <a:lnTo>
                    <a:pt x="12150" y="135879"/>
                  </a:lnTo>
                  <a:lnTo>
                    <a:pt x="0" y="119386"/>
                  </a:lnTo>
                  <a:lnTo>
                    <a:pt x="0" y="0"/>
                  </a:lnTo>
                  <a:lnTo>
                    <a:pt x="11140" y="14651"/>
                  </a:lnTo>
                  <a:lnTo>
                    <a:pt x="41488" y="26639"/>
                  </a:lnTo>
                  <a:lnTo>
                    <a:pt x="86436" y="34733"/>
                  </a:lnTo>
                  <a:lnTo>
                    <a:pt x="141376" y="37705"/>
                  </a:lnTo>
                  <a:lnTo>
                    <a:pt x="196321" y="34733"/>
                  </a:lnTo>
                  <a:lnTo>
                    <a:pt x="241269" y="26639"/>
                  </a:lnTo>
                  <a:lnTo>
                    <a:pt x="271615" y="14651"/>
                  </a:lnTo>
                  <a:lnTo>
                    <a:pt x="282753" y="0"/>
                  </a:lnTo>
                  <a:lnTo>
                    <a:pt x="282764" y="119386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/>
            <p:cNvSpPr/>
            <p:nvPr/>
          </p:nvSpPr>
          <p:spPr>
            <a:xfrm>
              <a:off x="2320755" y="1365236"/>
              <a:ext cx="283210" cy="75565"/>
            </a:xfrm>
            <a:custGeom>
              <a:avLst/>
              <a:gdLst/>
              <a:ahLst/>
              <a:cxnLst/>
              <a:rect l="l" t="t" r="r" b="b"/>
              <a:pathLst>
                <a:path w="283210" h="75565">
                  <a:moveTo>
                    <a:pt x="141375" y="0"/>
                  </a:moveTo>
                  <a:lnTo>
                    <a:pt x="86436" y="2968"/>
                  </a:lnTo>
                  <a:lnTo>
                    <a:pt x="41488" y="11056"/>
                  </a:lnTo>
                  <a:lnTo>
                    <a:pt x="11140" y="23039"/>
                  </a:lnTo>
                  <a:lnTo>
                    <a:pt x="0" y="37694"/>
                  </a:lnTo>
                  <a:lnTo>
                    <a:pt x="11140" y="52346"/>
                  </a:lnTo>
                  <a:lnTo>
                    <a:pt x="41488" y="64334"/>
                  </a:lnTo>
                  <a:lnTo>
                    <a:pt x="86436" y="72428"/>
                  </a:lnTo>
                  <a:lnTo>
                    <a:pt x="141375" y="75399"/>
                  </a:lnTo>
                  <a:lnTo>
                    <a:pt x="196315" y="72428"/>
                  </a:lnTo>
                  <a:lnTo>
                    <a:pt x="241263" y="64334"/>
                  </a:lnTo>
                  <a:lnTo>
                    <a:pt x="271611" y="52346"/>
                  </a:lnTo>
                  <a:lnTo>
                    <a:pt x="282751" y="37694"/>
                  </a:lnTo>
                  <a:lnTo>
                    <a:pt x="271611" y="23039"/>
                  </a:lnTo>
                  <a:lnTo>
                    <a:pt x="241263" y="11056"/>
                  </a:lnTo>
                  <a:lnTo>
                    <a:pt x="196315" y="2968"/>
                  </a:lnTo>
                  <a:lnTo>
                    <a:pt x="14137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/>
            <p:cNvSpPr/>
            <p:nvPr/>
          </p:nvSpPr>
          <p:spPr>
            <a:xfrm>
              <a:off x="2320755" y="1365236"/>
              <a:ext cx="283210" cy="75565"/>
            </a:xfrm>
            <a:custGeom>
              <a:avLst/>
              <a:gdLst/>
              <a:ahLst/>
              <a:cxnLst/>
              <a:rect l="l" t="t" r="r" b="b"/>
              <a:pathLst>
                <a:path w="283210" h="75565">
                  <a:moveTo>
                    <a:pt x="141375" y="0"/>
                  </a:moveTo>
                  <a:lnTo>
                    <a:pt x="196315" y="2968"/>
                  </a:lnTo>
                  <a:lnTo>
                    <a:pt x="241263" y="11056"/>
                  </a:lnTo>
                  <a:lnTo>
                    <a:pt x="271611" y="23039"/>
                  </a:lnTo>
                  <a:lnTo>
                    <a:pt x="282751" y="37694"/>
                  </a:lnTo>
                  <a:lnTo>
                    <a:pt x="271611" y="52346"/>
                  </a:lnTo>
                  <a:lnTo>
                    <a:pt x="241263" y="64334"/>
                  </a:lnTo>
                  <a:lnTo>
                    <a:pt x="196315" y="72428"/>
                  </a:lnTo>
                  <a:lnTo>
                    <a:pt x="141375" y="75399"/>
                  </a:lnTo>
                  <a:lnTo>
                    <a:pt x="86436" y="72428"/>
                  </a:lnTo>
                  <a:lnTo>
                    <a:pt x="41488" y="64334"/>
                  </a:lnTo>
                  <a:lnTo>
                    <a:pt x="11140" y="52346"/>
                  </a:lnTo>
                  <a:lnTo>
                    <a:pt x="0" y="37694"/>
                  </a:lnTo>
                  <a:lnTo>
                    <a:pt x="11140" y="23039"/>
                  </a:lnTo>
                  <a:lnTo>
                    <a:pt x="41488" y="11056"/>
                  </a:lnTo>
                  <a:lnTo>
                    <a:pt x="86436" y="2968"/>
                  </a:lnTo>
                  <a:lnTo>
                    <a:pt x="141375" y="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/>
            <p:cNvSpPr/>
            <p:nvPr/>
          </p:nvSpPr>
          <p:spPr>
            <a:xfrm>
              <a:off x="2320755" y="1403963"/>
              <a:ext cx="283210" cy="157480"/>
            </a:xfrm>
            <a:custGeom>
              <a:avLst/>
              <a:gdLst/>
              <a:ahLst/>
              <a:cxnLst/>
              <a:rect l="l" t="t" r="r" b="b"/>
              <a:pathLst>
                <a:path w="283210" h="157480">
                  <a:moveTo>
                    <a:pt x="0" y="0"/>
                  </a:moveTo>
                  <a:lnTo>
                    <a:pt x="0" y="119374"/>
                  </a:lnTo>
                  <a:lnTo>
                    <a:pt x="12149" y="135871"/>
                  </a:lnTo>
                  <a:lnTo>
                    <a:pt x="44181" y="147654"/>
                  </a:lnTo>
                  <a:lnTo>
                    <a:pt x="89467" y="154724"/>
                  </a:lnTo>
                  <a:lnTo>
                    <a:pt x="141381" y="157081"/>
                  </a:lnTo>
                  <a:lnTo>
                    <a:pt x="193294" y="154724"/>
                  </a:lnTo>
                  <a:lnTo>
                    <a:pt x="238580" y="147654"/>
                  </a:lnTo>
                  <a:lnTo>
                    <a:pt x="270612" y="135871"/>
                  </a:lnTo>
                  <a:lnTo>
                    <a:pt x="282762" y="119374"/>
                  </a:lnTo>
                  <a:lnTo>
                    <a:pt x="282755" y="37694"/>
                  </a:lnTo>
                  <a:lnTo>
                    <a:pt x="141375" y="37694"/>
                  </a:lnTo>
                  <a:lnTo>
                    <a:pt x="86436" y="34723"/>
                  </a:lnTo>
                  <a:lnTo>
                    <a:pt x="41488" y="26630"/>
                  </a:lnTo>
                  <a:lnTo>
                    <a:pt x="11140" y="14645"/>
                  </a:lnTo>
                  <a:lnTo>
                    <a:pt x="0" y="0"/>
                  </a:lnTo>
                  <a:close/>
                </a:path>
                <a:path w="283210" h="157480">
                  <a:moveTo>
                    <a:pt x="282751" y="0"/>
                  </a:moveTo>
                  <a:lnTo>
                    <a:pt x="271611" y="14645"/>
                  </a:lnTo>
                  <a:lnTo>
                    <a:pt x="241263" y="26630"/>
                  </a:lnTo>
                  <a:lnTo>
                    <a:pt x="196315" y="34723"/>
                  </a:lnTo>
                  <a:lnTo>
                    <a:pt x="141375" y="37694"/>
                  </a:lnTo>
                  <a:lnTo>
                    <a:pt x="282755" y="37694"/>
                  </a:lnTo>
                  <a:lnTo>
                    <a:pt x="282751" y="0"/>
                  </a:lnTo>
                  <a:close/>
                </a:path>
              </a:pathLst>
            </a:custGeom>
            <a:solidFill>
              <a:srgbClr val="BCBEC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/>
            <p:cNvSpPr/>
            <p:nvPr/>
          </p:nvSpPr>
          <p:spPr>
            <a:xfrm>
              <a:off x="2320755" y="1403963"/>
              <a:ext cx="283210" cy="157480"/>
            </a:xfrm>
            <a:custGeom>
              <a:avLst/>
              <a:gdLst/>
              <a:ahLst/>
              <a:cxnLst/>
              <a:rect l="l" t="t" r="r" b="b"/>
              <a:pathLst>
                <a:path w="283210" h="157480">
                  <a:moveTo>
                    <a:pt x="282762" y="119374"/>
                  </a:moveTo>
                  <a:lnTo>
                    <a:pt x="270612" y="135871"/>
                  </a:lnTo>
                  <a:lnTo>
                    <a:pt x="238580" y="147654"/>
                  </a:lnTo>
                  <a:lnTo>
                    <a:pt x="193294" y="154724"/>
                  </a:lnTo>
                  <a:lnTo>
                    <a:pt x="141381" y="157081"/>
                  </a:lnTo>
                  <a:lnTo>
                    <a:pt x="89467" y="154724"/>
                  </a:lnTo>
                  <a:lnTo>
                    <a:pt x="44181" y="147654"/>
                  </a:lnTo>
                  <a:lnTo>
                    <a:pt x="12149" y="135871"/>
                  </a:lnTo>
                  <a:lnTo>
                    <a:pt x="0" y="119374"/>
                  </a:lnTo>
                  <a:lnTo>
                    <a:pt x="0" y="0"/>
                  </a:lnTo>
                  <a:lnTo>
                    <a:pt x="11140" y="14645"/>
                  </a:lnTo>
                  <a:lnTo>
                    <a:pt x="41488" y="26630"/>
                  </a:lnTo>
                  <a:lnTo>
                    <a:pt x="86436" y="34723"/>
                  </a:lnTo>
                  <a:lnTo>
                    <a:pt x="141375" y="37694"/>
                  </a:lnTo>
                  <a:lnTo>
                    <a:pt x="196315" y="34723"/>
                  </a:lnTo>
                  <a:lnTo>
                    <a:pt x="241263" y="26630"/>
                  </a:lnTo>
                  <a:lnTo>
                    <a:pt x="271611" y="14645"/>
                  </a:lnTo>
                  <a:lnTo>
                    <a:pt x="282751" y="0"/>
                  </a:lnTo>
                  <a:lnTo>
                    <a:pt x="282762" y="119374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/>
            <p:cNvSpPr/>
            <p:nvPr/>
          </p:nvSpPr>
          <p:spPr>
            <a:xfrm>
              <a:off x="3089627" y="1362622"/>
              <a:ext cx="283210" cy="75565"/>
            </a:xfrm>
            <a:custGeom>
              <a:avLst/>
              <a:gdLst/>
              <a:ahLst/>
              <a:cxnLst/>
              <a:rect l="l" t="t" r="r" b="b"/>
              <a:pathLst>
                <a:path w="283210" h="75565">
                  <a:moveTo>
                    <a:pt x="141375" y="0"/>
                  </a:moveTo>
                  <a:lnTo>
                    <a:pt x="86431" y="2969"/>
                  </a:lnTo>
                  <a:lnTo>
                    <a:pt x="41484" y="11060"/>
                  </a:lnTo>
                  <a:lnTo>
                    <a:pt x="11138" y="23044"/>
                  </a:lnTo>
                  <a:lnTo>
                    <a:pt x="0" y="37694"/>
                  </a:lnTo>
                  <a:lnTo>
                    <a:pt x="11138" y="52344"/>
                  </a:lnTo>
                  <a:lnTo>
                    <a:pt x="41484" y="64329"/>
                  </a:lnTo>
                  <a:lnTo>
                    <a:pt x="86431" y="72419"/>
                  </a:lnTo>
                  <a:lnTo>
                    <a:pt x="141375" y="75389"/>
                  </a:lnTo>
                  <a:lnTo>
                    <a:pt x="196321" y="72419"/>
                  </a:lnTo>
                  <a:lnTo>
                    <a:pt x="241272" y="64329"/>
                  </a:lnTo>
                  <a:lnTo>
                    <a:pt x="271622" y="52344"/>
                  </a:lnTo>
                  <a:lnTo>
                    <a:pt x="282762" y="37694"/>
                  </a:lnTo>
                  <a:lnTo>
                    <a:pt x="271622" y="23044"/>
                  </a:lnTo>
                  <a:lnTo>
                    <a:pt x="241272" y="11060"/>
                  </a:lnTo>
                  <a:lnTo>
                    <a:pt x="196321" y="2969"/>
                  </a:lnTo>
                  <a:lnTo>
                    <a:pt x="14137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/>
            <p:cNvSpPr/>
            <p:nvPr/>
          </p:nvSpPr>
          <p:spPr>
            <a:xfrm>
              <a:off x="3089627" y="1362622"/>
              <a:ext cx="283210" cy="75565"/>
            </a:xfrm>
            <a:custGeom>
              <a:avLst/>
              <a:gdLst/>
              <a:ahLst/>
              <a:cxnLst/>
              <a:rect l="l" t="t" r="r" b="b"/>
              <a:pathLst>
                <a:path w="283210" h="75565">
                  <a:moveTo>
                    <a:pt x="141375" y="0"/>
                  </a:moveTo>
                  <a:lnTo>
                    <a:pt x="196321" y="2969"/>
                  </a:lnTo>
                  <a:lnTo>
                    <a:pt x="241272" y="11060"/>
                  </a:lnTo>
                  <a:lnTo>
                    <a:pt x="271622" y="23044"/>
                  </a:lnTo>
                  <a:lnTo>
                    <a:pt x="282762" y="37694"/>
                  </a:lnTo>
                  <a:lnTo>
                    <a:pt x="271622" y="52344"/>
                  </a:lnTo>
                  <a:lnTo>
                    <a:pt x="241272" y="64329"/>
                  </a:lnTo>
                  <a:lnTo>
                    <a:pt x="196321" y="72419"/>
                  </a:lnTo>
                  <a:lnTo>
                    <a:pt x="141375" y="75389"/>
                  </a:lnTo>
                  <a:lnTo>
                    <a:pt x="86431" y="72419"/>
                  </a:lnTo>
                  <a:lnTo>
                    <a:pt x="41484" y="64329"/>
                  </a:lnTo>
                  <a:lnTo>
                    <a:pt x="11138" y="52344"/>
                  </a:lnTo>
                  <a:lnTo>
                    <a:pt x="0" y="37694"/>
                  </a:lnTo>
                  <a:lnTo>
                    <a:pt x="11138" y="23044"/>
                  </a:lnTo>
                  <a:lnTo>
                    <a:pt x="41484" y="11060"/>
                  </a:lnTo>
                  <a:lnTo>
                    <a:pt x="86431" y="2969"/>
                  </a:lnTo>
                  <a:lnTo>
                    <a:pt x="141375" y="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/>
            <p:cNvSpPr/>
            <p:nvPr/>
          </p:nvSpPr>
          <p:spPr>
            <a:xfrm>
              <a:off x="3089627" y="1401339"/>
              <a:ext cx="283210" cy="157480"/>
            </a:xfrm>
            <a:custGeom>
              <a:avLst/>
              <a:gdLst/>
              <a:ahLst/>
              <a:cxnLst/>
              <a:rect l="l" t="t" r="r" b="b"/>
              <a:pathLst>
                <a:path w="283210" h="157480">
                  <a:moveTo>
                    <a:pt x="282762" y="0"/>
                  </a:moveTo>
                  <a:lnTo>
                    <a:pt x="271622" y="14647"/>
                  </a:lnTo>
                  <a:lnTo>
                    <a:pt x="241272" y="26635"/>
                  </a:lnTo>
                  <a:lnTo>
                    <a:pt x="196321" y="34732"/>
                  </a:lnTo>
                  <a:lnTo>
                    <a:pt x="141375" y="37705"/>
                  </a:lnTo>
                  <a:lnTo>
                    <a:pt x="86431" y="34732"/>
                  </a:lnTo>
                  <a:lnTo>
                    <a:pt x="41484" y="26635"/>
                  </a:lnTo>
                  <a:lnTo>
                    <a:pt x="11138" y="14647"/>
                  </a:lnTo>
                  <a:lnTo>
                    <a:pt x="0" y="0"/>
                  </a:lnTo>
                  <a:lnTo>
                    <a:pt x="10" y="119388"/>
                  </a:lnTo>
                  <a:lnTo>
                    <a:pt x="12160" y="135882"/>
                  </a:lnTo>
                  <a:lnTo>
                    <a:pt x="44190" y="147664"/>
                  </a:lnTo>
                  <a:lnTo>
                    <a:pt x="89474" y="154733"/>
                  </a:lnTo>
                  <a:lnTo>
                    <a:pt x="141386" y="157089"/>
                  </a:lnTo>
                  <a:lnTo>
                    <a:pt x="193297" y="154733"/>
                  </a:lnTo>
                  <a:lnTo>
                    <a:pt x="238582" y="147664"/>
                  </a:lnTo>
                  <a:lnTo>
                    <a:pt x="270612" y="135882"/>
                  </a:lnTo>
                  <a:lnTo>
                    <a:pt x="282762" y="119388"/>
                  </a:lnTo>
                  <a:lnTo>
                    <a:pt x="282762" y="0"/>
                  </a:lnTo>
                  <a:close/>
                </a:path>
              </a:pathLst>
            </a:custGeom>
            <a:solidFill>
              <a:srgbClr val="BCBEC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/>
            <p:cNvSpPr/>
            <p:nvPr/>
          </p:nvSpPr>
          <p:spPr>
            <a:xfrm>
              <a:off x="872746" y="795876"/>
              <a:ext cx="2499995" cy="762635"/>
            </a:xfrm>
            <a:custGeom>
              <a:avLst/>
              <a:gdLst/>
              <a:ahLst/>
              <a:cxnLst/>
              <a:rect l="l" t="t" r="r" b="b"/>
              <a:pathLst>
                <a:path w="2499995" h="762635">
                  <a:moveTo>
                    <a:pt x="2499643" y="724850"/>
                  </a:moveTo>
                  <a:lnTo>
                    <a:pt x="2487493" y="741344"/>
                  </a:lnTo>
                  <a:lnTo>
                    <a:pt x="2455463" y="753126"/>
                  </a:lnTo>
                  <a:lnTo>
                    <a:pt x="2410178" y="760195"/>
                  </a:lnTo>
                  <a:lnTo>
                    <a:pt x="2358267" y="762551"/>
                  </a:lnTo>
                  <a:lnTo>
                    <a:pt x="2306355" y="760195"/>
                  </a:lnTo>
                  <a:lnTo>
                    <a:pt x="2261071" y="753126"/>
                  </a:lnTo>
                  <a:lnTo>
                    <a:pt x="2229040" y="741344"/>
                  </a:lnTo>
                  <a:lnTo>
                    <a:pt x="2216891" y="724850"/>
                  </a:lnTo>
                  <a:lnTo>
                    <a:pt x="2216880" y="605462"/>
                  </a:lnTo>
                  <a:lnTo>
                    <a:pt x="2228019" y="620109"/>
                  </a:lnTo>
                  <a:lnTo>
                    <a:pt x="2258364" y="632098"/>
                  </a:lnTo>
                  <a:lnTo>
                    <a:pt x="2303312" y="640194"/>
                  </a:lnTo>
                  <a:lnTo>
                    <a:pt x="2358256" y="643167"/>
                  </a:lnTo>
                  <a:lnTo>
                    <a:pt x="2413202" y="640194"/>
                  </a:lnTo>
                  <a:lnTo>
                    <a:pt x="2458153" y="632098"/>
                  </a:lnTo>
                  <a:lnTo>
                    <a:pt x="2488502" y="620109"/>
                  </a:lnTo>
                  <a:lnTo>
                    <a:pt x="2499643" y="605462"/>
                  </a:lnTo>
                  <a:lnTo>
                    <a:pt x="2499643" y="724850"/>
                  </a:lnTo>
                  <a:close/>
                </a:path>
                <a:path w="2499995" h="762635">
                  <a:moveTo>
                    <a:pt x="0" y="179279"/>
                  </a:moveTo>
                  <a:lnTo>
                    <a:pt x="179283" y="179279"/>
                  </a:lnTo>
                  <a:lnTo>
                    <a:pt x="179283" y="0"/>
                  </a:lnTo>
                  <a:lnTo>
                    <a:pt x="0" y="0"/>
                  </a:lnTo>
                  <a:lnTo>
                    <a:pt x="0" y="179279"/>
                  </a:lnTo>
                  <a:close/>
                </a:path>
                <a:path w="2499995" h="762635">
                  <a:moveTo>
                    <a:pt x="65510" y="179279"/>
                  </a:moveTo>
                  <a:lnTo>
                    <a:pt x="65510" y="530336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22" name="object 22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06369" y="1289225"/>
              <a:ext cx="63761" cy="74366"/>
            </a:xfrm>
            <a:prstGeom prst="rect">
              <a:avLst/>
            </a:prstGeom>
          </p:spPr>
        </p:pic>
        <p:sp>
          <p:nvSpPr>
            <p:cNvPr id="23" name="object 23"/>
            <p:cNvSpPr/>
            <p:nvPr/>
          </p:nvSpPr>
          <p:spPr>
            <a:xfrm>
              <a:off x="2366756" y="797506"/>
              <a:ext cx="179705" cy="530860"/>
            </a:xfrm>
            <a:custGeom>
              <a:avLst/>
              <a:gdLst/>
              <a:ahLst/>
              <a:cxnLst/>
              <a:rect l="l" t="t" r="r" b="b"/>
              <a:pathLst>
                <a:path w="179705" h="530860">
                  <a:moveTo>
                    <a:pt x="0" y="179283"/>
                  </a:moveTo>
                  <a:lnTo>
                    <a:pt x="179266" y="179283"/>
                  </a:lnTo>
                  <a:lnTo>
                    <a:pt x="179266" y="0"/>
                  </a:lnTo>
                  <a:lnTo>
                    <a:pt x="0" y="0"/>
                  </a:lnTo>
                  <a:lnTo>
                    <a:pt x="0" y="179283"/>
                  </a:lnTo>
                  <a:close/>
                </a:path>
                <a:path w="179705" h="530860">
                  <a:moveTo>
                    <a:pt x="65501" y="179283"/>
                  </a:moveTo>
                  <a:lnTo>
                    <a:pt x="65501" y="53034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24" name="object 24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400372" y="1290858"/>
              <a:ext cx="63762" cy="74377"/>
            </a:xfrm>
            <a:prstGeom prst="rect">
              <a:avLst/>
            </a:prstGeom>
          </p:spPr>
        </p:pic>
        <p:sp>
          <p:nvSpPr>
            <p:cNvPr id="25" name="object 25"/>
            <p:cNvSpPr/>
            <p:nvPr/>
          </p:nvSpPr>
          <p:spPr>
            <a:xfrm>
              <a:off x="1804774" y="1572757"/>
              <a:ext cx="537845" cy="205740"/>
            </a:xfrm>
            <a:custGeom>
              <a:avLst/>
              <a:gdLst/>
              <a:ahLst/>
              <a:cxnLst/>
              <a:rect l="l" t="t" r="r" b="b"/>
              <a:pathLst>
                <a:path w="537844" h="205739">
                  <a:moveTo>
                    <a:pt x="0" y="0"/>
                  </a:moveTo>
                  <a:lnTo>
                    <a:pt x="232340" y="205459"/>
                  </a:lnTo>
                  <a:lnTo>
                    <a:pt x="400746" y="193422"/>
                  </a:lnTo>
                  <a:lnTo>
                    <a:pt x="503240" y="92145"/>
                  </a:lnTo>
                  <a:lnTo>
                    <a:pt x="537843" y="29884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/>
            <p:cNvSpPr/>
            <p:nvPr/>
          </p:nvSpPr>
          <p:spPr>
            <a:xfrm>
              <a:off x="2298936" y="1568142"/>
              <a:ext cx="59055" cy="81280"/>
            </a:xfrm>
            <a:custGeom>
              <a:avLst/>
              <a:gdLst/>
              <a:ahLst/>
              <a:cxnLst/>
              <a:rect l="l" t="t" r="r" b="b"/>
              <a:pathLst>
                <a:path w="59055" h="81280">
                  <a:moveTo>
                    <a:pt x="58080" y="0"/>
                  </a:moveTo>
                  <a:lnTo>
                    <a:pt x="0" y="56353"/>
                  </a:lnTo>
                  <a:lnTo>
                    <a:pt x="17011" y="56980"/>
                  </a:lnTo>
                  <a:lnTo>
                    <a:pt x="32486" y="61284"/>
                  </a:lnTo>
                  <a:lnTo>
                    <a:pt x="46425" y="69265"/>
                  </a:lnTo>
                  <a:lnTo>
                    <a:pt x="58829" y="80922"/>
                  </a:lnTo>
                  <a:lnTo>
                    <a:pt x="5808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7" name="object 27"/>
          <p:cNvSpPr txBox="1"/>
          <p:nvPr/>
        </p:nvSpPr>
        <p:spPr>
          <a:xfrm>
            <a:off x="3495236" y="1535489"/>
            <a:ext cx="41465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Data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store</a:t>
            </a:r>
            <a:endParaRPr sz="65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215660" y="818372"/>
            <a:ext cx="461645" cy="220979"/>
          </a:xfrm>
          <a:prstGeom prst="rect">
            <a:avLst/>
          </a:prstGeom>
        </p:spPr>
        <p:txBody>
          <a:bodyPr wrap="square" lIns="0" tIns="21590" rIns="0" bIns="0" rtlCol="0" vert="horz">
            <a:spAutoFit/>
          </a:bodyPr>
          <a:lstStyle/>
          <a:p>
            <a:pPr marL="57150" marR="5080" indent="-45085">
              <a:lnSpc>
                <a:spcPts val="740"/>
              </a:lnSpc>
              <a:spcBef>
                <a:spcPts val="17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Old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primary 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for</a:t>
            </a:r>
            <a:r>
              <a:rPr dirty="0" sz="650" spc="-2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item</a:t>
            </a:r>
            <a:r>
              <a:rPr dirty="0" sz="650" spc="-2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x</a:t>
            </a:r>
            <a:endParaRPr sz="65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47294" y="382788"/>
            <a:ext cx="2781935" cy="41465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Primary-backup protocol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with local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writes</a:t>
            </a:r>
            <a:endParaRPr sz="1200">
              <a:latin typeface="Arial"/>
              <a:cs typeface="Arial"/>
            </a:endParaRPr>
          </a:p>
          <a:p>
            <a:pPr algn="ctr" marR="48895">
              <a:lnSpc>
                <a:spcPct val="100000"/>
              </a:lnSpc>
              <a:spcBef>
                <a:spcPts val="844"/>
              </a:spcBef>
              <a:tabLst>
                <a:tab pos="1493520" algn="l"/>
              </a:tabLst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Client	Client</a:t>
            </a:r>
            <a:endParaRPr sz="650">
              <a:latin typeface="Arial"/>
              <a:cs typeface="Arial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1505972" y="1034923"/>
            <a:ext cx="189230" cy="330200"/>
          </a:xfrm>
          <a:custGeom>
            <a:avLst/>
            <a:gdLst/>
            <a:ahLst/>
            <a:cxnLst/>
            <a:rect l="l" t="t" r="r" b="b"/>
            <a:pathLst>
              <a:path w="189230" h="330200">
                <a:moveTo>
                  <a:pt x="0" y="0"/>
                </a:moveTo>
                <a:lnTo>
                  <a:pt x="188868" y="329975"/>
                </a:lnTo>
              </a:path>
            </a:pathLst>
          </a:custGeom>
          <a:ln w="527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/>
          <p:nvPr/>
        </p:nvSpPr>
        <p:spPr>
          <a:xfrm>
            <a:off x="3194185" y="938498"/>
            <a:ext cx="56451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Backup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server</a:t>
            </a:r>
            <a:endParaRPr sz="650">
              <a:latin typeface="Arial"/>
              <a:cs typeface="Arial"/>
            </a:endParaRPr>
          </a:p>
        </p:txBody>
      </p:sp>
      <p:grpSp>
        <p:nvGrpSpPr>
          <p:cNvPr id="32" name="object 32"/>
          <p:cNvGrpSpPr/>
          <p:nvPr/>
        </p:nvGrpSpPr>
        <p:grpSpPr>
          <a:xfrm>
            <a:off x="966133" y="975156"/>
            <a:ext cx="2441575" cy="570230"/>
            <a:chOff x="966133" y="975156"/>
            <a:chExt cx="2441575" cy="570230"/>
          </a:xfrm>
        </p:grpSpPr>
        <p:sp>
          <p:nvSpPr>
            <p:cNvPr id="33" name="object 33"/>
            <p:cNvSpPr/>
            <p:nvPr/>
          </p:nvSpPr>
          <p:spPr>
            <a:xfrm>
              <a:off x="2648918" y="1075601"/>
              <a:ext cx="756285" cy="347980"/>
            </a:xfrm>
            <a:custGeom>
              <a:avLst/>
              <a:gdLst/>
              <a:ahLst/>
              <a:cxnLst/>
              <a:rect l="l" t="t" r="r" b="b"/>
              <a:pathLst>
                <a:path w="756285" h="347980">
                  <a:moveTo>
                    <a:pt x="755800" y="0"/>
                  </a:moveTo>
                  <a:lnTo>
                    <a:pt x="641135" y="292818"/>
                  </a:lnTo>
                </a:path>
                <a:path w="756285" h="347980">
                  <a:moveTo>
                    <a:pt x="0" y="347737"/>
                  </a:moveTo>
                  <a:lnTo>
                    <a:pt x="440698" y="347758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34" name="object 34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611539" y="1391483"/>
              <a:ext cx="74366" cy="63751"/>
            </a:xfrm>
            <a:prstGeom prst="rect">
              <a:avLst/>
            </a:prstGeom>
          </p:spPr>
        </p:pic>
        <p:sp>
          <p:nvSpPr>
            <p:cNvPr id="35" name="object 35"/>
            <p:cNvSpPr/>
            <p:nvPr/>
          </p:nvSpPr>
          <p:spPr>
            <a:xfrm>
              <a:off x="1864530" y="1423338"/>
              <a:ext cx="410845" cy="0"/>
            </a:xfrm>
            <a:custGeom>
              <a:avLst/>
              <a:gdLst/>
              <a:ahLst/>
              <a:cxnLst/>
              <a:rect l="l" t="t" r="r" b="b"/>
              <a:pathLst>
                <a:path w="410844" h="0">
                  <a:moveTo>
                    <a:pt x="410824" y="0"/>
                  </a:moveTo>
                  <a:lnTo>
                    <a:pt x="0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36" name="object 36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238356" y="1391483"/>
              <a:ext cx="74377" cy="63751"/>
            </a:xfrm>
            <a:prstGeom prst="rect">
              <a:avLst/>
            </a:prstGeom>
          </p:spPr>
        </p:pic>
        <p:sp>
          <p:nvSpPr>
            <p:cNvPr id="37" name="object 37"/>
            <p:cNvSpPr/>
            <p:nvPr/>
          </p:nvSpPr>
          <p:spPr>
            <a:xfrm>
              <a:off x="2611539" y="1512999"/>
              <a:ext cx="440690" cy="0"/>
            </a:xfrm>
            <a:custGeom>
              <a:avLst/>
              <a:gdLst/>
              <a:ahLst/>
              <a:cxnLst/>
              <a:rect l="l" t="t" r="r" b="b"/>
              <a:pathLst>
                <a:path w="440689" h="0">
                  <a:moveTo>
                    <a:pt x="440687" y="0"/>
                  </a:moveTo>
                  <a:lnTo>
                    <a:pt x="0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38" name="object 38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3015239" y="1481124"/>
              <a:ext cx="74377" cy="63748"/>
            </a:xfrm>
            <a:prstGeom prst="rect">
              <a:avLst/>
            </a:prstGeom>
          </p:spPr>
        </p:pic>
        <p:sp>
          <p:nvSpPr>
            <p:cNvPr id="39" name="object 39"/>
            <p:cNvSpPr/>
            <p:nvPr/>
          </p:nvSpPr>
          <p:spPr>
            <a:xfrm>
              <a:off x="1901919" y="1512999"/>
              <a:ext cx="410845" cy="0"/>
            </a:xfrm>
            <a:custGeom>
              <a:avLst/>
              <a:gdLst/>
              <a:ahLst/>
              <a:cxnLst/>
              <a:rect l="l" t="t" r="r" b="b"/>
              <a:pathLst>
                <a:path w="410844" h="0">
                  <a:moveTo>
                    <a:pt x="410814" y="0"/>
                  </a:moveTo>
                  <a:lnTo>
                    <a:pt x="0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40" name="object 40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864530" y="1481124"/>
              <a:ext cx="74377" cy="63748"/>
            </a:xfrm>
            <a:prstGeom prst="rect">
              <a:avLst/>
            </a:prstGeom>
          </p:spPr>
        </p:pic>
        <p:sp>
          <p:nvSpPr>
            <p:cNvPr id="41" name="object 41"/>
            <p:cNvSpPr/>
            <p:nvPr/>
          </p:nvSpPr>
          <p:spPr>
            <a:xfrm>
              <a:off x="998015" y="1012544"/>
              <a:ext cx="0" cy="351155"/>
            </a:xfrm>
            <a:custGeom>
              <a:avLst/>
              <a:gdLst/>
              <a:ahLst/>
              <a:cxnLst/>
              <a:rect l="l" t="t" r="r" b="b"/>
              <a:pathLst>
                <a:path w="0" h="351155">
                  <a:moveTo>
                    <a:pt x="0" y="351046"/>
                  </a:moveTo>
                  <a:lnTo>
                    <a:pt x="0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42" name="object 42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966133" y="975156"/>
              <a:ext cx="63751" cy="74377"/>
            </a:xfrm>
            <a:prstGeom prst="rect">
              <a:avLst/>
            </a:prstGeom>
          </p:spPr>
        </p:pic>
        <p:sp>
          <p:nvSpPr>
            <p:cNvPr id="43" name="object 43"/>
            <p:cNvSpPr/>
            <p:nvPr/>
          </p:nvSpPr>
          <p:spPr>
            <a:xfrm>
              <a:off x="2492015" y="1014157"/>
              <a:ext cx="0" cy="351155"/>
            </a:xfrm>
            <a:custGeom>
              <a:avLst/>
              <a:gdLst/>
              <a:ahLst/>
              <a:cxnLst/>
              <a:rect l="l" t="t" r="r" b="b"/>
              <a:pathLst>
                <a:path w="0" h="351155">
                  <a:moveTo>
                    <a:pt x="0" y="351078"/>
                  </a:moveTo>
                  <a:lnTo>
                    <a:pt x="0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44" name="object 44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2460139" y="976789"/>
              <a:ext cx="63751" cy="74377"/>
            </a:xfrm>
            <a:prstGeom prst="rect">
              <a:avLst/>
            </a:prstGeom>
          </p:spPr>
        </p:pic>
      </p:grpSp>
      <p:sp>
        <p:nvSpPr>
          <p:cNvPr id="45" name="object 45"/>
          <p:cNvSpPr txBox="1"/>
          <p:nvPr/>
        </p:nvSpPr>
        <p:spPr>
          <a:xfrm>
            <a:off x="776154" y="2073331"/>
            <a:ext cx="1310005" cy="50355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ts val="76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W1.</a:t>
            </a:r>
            <a:r>
              <a:rPr dirty="0" sz="650" spc="-2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Write</a:t>
            </a:r>
            <a:r>
              <a:rPr dirty="0" sz="650" spc="-2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request</a:t>
            </a:r>
            <a:endParaRPr sz="650">
              <a:latin typeface="Arial"/>
              <a:cs typeface="Arial"/>
            </a:endParaRPr>
          </a:p>
          <a:p>
            <a:pPr marL="12700" marR="5080">
              <a:lnSpc>
                <a:spcPts val="740"/>
              </a:lnSpc>
              <a:spcBef>
                <a:spcPts val="4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W2. Move item x to new primary </a:t>
            </a: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W3.</a:t>
            </a:r>
            <a:r>
              <a:rPr dirty="0" sz="650" spc="-3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Acknowledge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write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completed 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W4.</a:t>
            </a:r>
            <a:r>
              <a:rPr dirty="0" sz="650" spc="-15">
                <a:solidFill>
                  <a:srgbClr val="231F20"/>
                </a:solidFill>
                <a:latin typeface="Arial"/>
                <a:cs typeface="Arial"/>
              </a:rPr>
              <a:t> Tell</a:t>
            </a:r>
            <a:r>
              <a:rPr dirty="0" sz="650" spc="-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backups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dirty="0" sz="650" spc="-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update</a:t>
            </a:r>
            <a:endParaRPr sz="650">
              <a:latin typeface="Arial"/>
              <a:cs typeface="Arial"/>
            </a:endParaRPr>
          </a:p>
          <a:p>
            <a:pPr marL="12700">
              <a:lnSpc>
                <a:spcPts val="725"/>
              </a:lnSpc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W5.</a:t>
            </a:r>
            <a:r>
              <a:rPr dirty="0" sz="650" spc="-3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Acknowledge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update</a:t>
            </a:r>
            <a:endParaRPr sz="65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1792077" y="1684891"/>
            <a:ext cx="15240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W2</a:t>
            </a:r>
            <a:endParaRPr sz="650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2778118" y="1505612"/>
            <a:ext cx="15240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W4</a:t>
            </a:r>
            <a:endParaRPr sz="65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2031115" y="1505612"/>
            <a:ext cx="15240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W4</a:t>
            </a:r>
            <a:endParaRPr sz="650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1373756" y="1744646"/>
            <a:ext cx="15240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W4</a:t>
            </a:r>
            <a:endParaRPr sz="650">
              <a:latin typeface="Arial"/>
              <a:cs typeface="Aria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806032" y="1087291"/>
            <a:ext cx="34290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R1  </a:t>
            </a:r>
            <a:r>
              <a:rPr dirty="0" sz="650" spc="17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R2</a:t>
            </a:r>
            <a:endParaRPr sz="650">
              <a:latin typeface="Arial"/>
              <a:cs typeface="Arial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2598835" y="2073328"/>
            <a:ext cx="845819" cy="220979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ts val="76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R1.</a:t>
            </a:r>
            <a:r>
              <a:rPr dirty="0" sz="650" spc="-2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Read</a:t>
            </a:r>
            <a:r>
              <a:rPr dirty="0" sz="650" spc="-2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request</a:t>
            </a:r>
            <a:endParaRPr sz="650">
              <a:latin typeface="Arial"/>
              <a:cs typeface="Arial"/>
            </a:endParaRPr>
          </a:p>
          <a:p>
            <a:pPr marL="12700">
              <a:lnSpc>
                <a:spcPts val="760"/>
              </a:lnSpc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R2.</a:t>
            </a:r>
            <a:r>
              <a:rPr dirty="0" sz="650" spc="-2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Response</a:t>
            </a:r>
            <a:r>
              <a:rPr dirty="0" sz="650" spc="-1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dirty="0" sz="650" spc="-2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read</a:t>
            </a:r>
            <a:endParaRPr sz="650">
              <a:latin typeface="Arial"/>
              <a:cs typeface="Arial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2270154" y="1087297"/>
            <a:ext cx="39116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W1</a:t>
            </a: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    </a:t>
            </a:r>
            <a:r>
              <a:rPr dirty="0" sz="650" spc="-2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W3</a:t>
            </a:r>
            <a:endParaRPr sz="650">
              <a:latin typeface="Arial"/>
              <a:cs typeface="Arial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1824423" y="818378"/>
            <a:ext cx="499109" cy="220979"/>
          </a:xfrm>
          <a:prstGeom prst="rect">
            <a:avLst/>
          </a:prstGeom>
        </p:spPr>
        <p:txBody>
          <a:bodyPr wrap="square" lIns="0" tIns="21590" rIns="0" bIns="0" rtlCol="0" vert="horz">
            <a:spAutoFit/>
          </a:bodyPr>
          <a:lstStyle/>
          <a:p>
            <a:pPr marL="75565" marR="5080" indent="-63500">
              <a:lnSpc>
                <a:spcPts val="740"/>
              </a:lnSpc>
              <a:spcBef>
                <a:spcPts val="17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New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primary 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for</a:t>
            </a:r>
            <a:r>
              <a:rPr dirty="0" sz="650" spc="-2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item</a:t>
            </a:r>
            <a:r>
              <a:rPr dirty="0" sz="650" spc="-2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x</a:t>
            </a:r>
            <a:endParaRPr sz="650">
              <a:latin typeface="Arial"/>
              <a:cs typeface="Arial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2001235" y="1296454"/>
            <a:ext cx="15240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W5</a:t>
            </a:r>
            <a:endParaRPr sz="650">
              <a:latin typeface="Arial"/>
              <a:cs typeface="Arial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2777881" y="1296454"/>
            <a:ext cx="15240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W5</a:t>
            </a:r>
            <a:endParaRPr sz="650">
              <a:latin typeface="Arial"/>
              <a:cs typeface="Arial"/>
            </a:endParaRPr>
          </a:p>
        </p:txBody>
      </p:sp>
      <p:grpSp>
        <p:nvGrpSpPr>
          <p:cNvPr id="56" name="object 56"/>
          <p:cNvGrpSpPr/>
          <p:nvPr/>
        </p:nvGrpSpPr>
        <p:grpSpPr>
          <a:xfrm>
            <a:off x="935399" y="1569900"/>
            <a:ext cx="1588770" cy="364490"/>
            <a:chOff x="935399" y="1569900"/>
            <a:chExt cx="1588770" cy="364490"/>
          </a:xfrm>
        </p:grpSpPr>
        <p:sp>
          <p:nvSpPr>
            <p:cNvPr id="57" name="object 57"/>
            <p:cNvSpPr/>
            <p:nvPr/>
          </p:nvSpPr>
          <p:spPr>
            <a:xfrm>
              <a:off x="938256" y="1572757"/>
              <a:ext cx="1553845" cy="358775"/>
            </a:xfrm>
            <a:custGeom>
              <a:avLst/>
              <a:gdLst/>
              <a:ahLst/>
              <a:cxnLst/>
              <a:rect l="l" t="t" r="r" b="b"/>
              <a:pathLst>
                <a:path w="1553845" h="358775">
                  <a:moveTo>
                    <a:pt x="0" y="0"/>
                  </a:moveTo>
                  <a:lnTo>
                    <a:pt x="0" y="239037"/>
                  </a:lnTo>
                  <a:lnTo>
                    <a:pt x="6068" y="295530"/>
                  </a:lnTo>
                  <a:lnTo>
                    <a:pt x="26141" y="332412"/>
                  </a:lnTo>
                  <a:lnTo>
                    <a:pt x="63022" y="352485"/>
                  </a:lnTo>
                  <a:lnTo>
                    <a:pt x="119512" y="358554"/>
                  </a:lnTo>
                  <a:lnTo>
                    <a:pt x="1434234" y="358554"/>
                  </a:lnTo>
                  <a:lnTo>
                    <a:pt x="1490727" y="352485"/>
                  </a:lnTo>
                  <a:lnTo>
                    <a:pt x="1527612" y="332412"/>
                  </a:lnTo>
                  <a:lnTo>
                    <a:pt x="1547689" y="295530"/>
                  </a:lnTo>
                  <a:lnTo>
                    <a:pt x="1553759" y="239037"/>
                  </a:lnTo>
                  <a:lnTo>
                    <a:pt x="1553759" y="37379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58" name="object 58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2460139" y="1572758"/>
              <a:ext cx="63751" cy="74379"/>
            </a:xfrm>
            <a:prstGeom prst="rect">
              <a:avLst/>
            </a:prstGeom>
          </p:spPr>
        </p:pic>
        <p:sp>
          <p:nvSpPr>
            <p:cNvPr id="59" name="object 59"/>
            <p:cNvSpPr/>
            <p:nvPr/>
          </p:nvSpPr>
          <p:spPr>
            <a:xfrm>
              <a:off x="998015" y="1572757"/>
              <a:ext cx="1434465" cy="299085"/>
            </a:xfrm>
            <a:custGeom>
              <a:avLst/>
              <a:gdLst/>
              <a:ahLst/>
              <a:cxnLst/>
              <a:rect l="l" t="t" r="r" b="b"/>
              <a:pathLst>
                <a:path w="1434464" h="299085">
                  <a:moveTo>
                    <a:pt x="1434243" y="0"/>
                  </a:moveTo>
                  <a:lnTo>
                    <a:pt x="1434243" y="179279"/>
                  </a:lnTo>
                  <a:lnTo>
                    <a:pt x="1428173" y="235769"/>
                  </a:lnTo>
                  <a:lnTo>
                    <a:pt x="1408096" y="272652"/>
                  </a:lnTo>
                  <a:lnTo>
                    <a:pt x="1371211" y="292729"/>
                  </a:lnTo>
                  <a:lnTo>
                    <a:pt x="1314718" y="298799"/>
                  </a:lnTo>
                  <a:lnTo>
                    <a:pt x="119517" y="298799"/>
                  </a:lnTo>
                  <a:lnTo>
                    <a:pt x="63027" y="292729"/>
                  </a:lnTo>
                  <a:lnTo>
                    <a:pt x="26145" y="272652"/>
                  </a:lnTo>
                  <a:lnTo>
                    <a:pt x="6069" y="235769"/>
                  </a:lnTo>
                  <a:lnTo>
                    <a:pt x="0" y="179279"/>
                  </a:lnTo>
                  <a:lnTo>
                    <a:pt x="0" y="37379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60" name="object 60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966133" y="1572758"/>
              <a:ext cx="63751" cy="74379"/>
            </a:xfrm>
            <a:prstGeom prst="rect">
              <a:avLst/>
            </a:prstGeom>
          </p:spPr>
        </p:pic>
      </p:grpSp>
      <p:sp>
        <p:nvSpPr>
          <p:cNvPr id="61" name="object 61"/>
          <p:cNvSpPr txBox="1"/>
          <p:nvPr/>
        </p:nvSpPr>
        <p:spPr>
          <a:xfrm>
            <a:off x="776154" y="1684895"/>
            <a:ext cx="15240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W5</a:t>
            </a:r>
            <a:endParaRPr sz="650">
              <a:latin typeface="Arial"/>
              <a:cs typeface="Arial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2073696" y="1064807"/>
            <a:ext cx="281940" cy="314325"/>
          </a:xfrm>
          <a:custGeom>
            <a:avLst/>
            <a:gdLst/>
            <a:ahLst/>
            <a:cxnLst/>
            <a:rect l="l" t="t" r="r" b="b"/>
            <a:pathLst>
              <a:path w="281939" h="314325">
                <a:moveTo>
                  <a:pt x="0" y="0"/>
                </a:moveTo>
                <a:lnTo>
                  <a:pt x="281708" y="314153"/>
                </a:lnTo>
              </a:path>
            </a:pathLst>
          </a:custGeom>
          <a:ln w="527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 txBox="1"/>
          <p:nvPr/>
        </p:nvSpPr>
        <p:spPr>
          <a:xfrm>
            <a:off x="66713" y="3331252"/>
            <a:ext cx="72263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13" action="ppaction://hlinksldjump"/>
              </a:rPr>
              <a:t>Local-write</a:t>
            </a:r>
            <a:r>
              <a:rPr dirty="0" sz="600" spc="-15">
                <a:solidFill>
                  <a:srgbClr val="3333B2"/>
                </a:solidFill>
                <a:latin typeface="Arial"/>
                <a:cs typeface="Arial"/>
                <a:hlinkClick r:id="rId1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13" action="ppaction://hlinksldjump"/>
              </a:rPr>
              <a:t>protocols</a:t>
            </a:r>
            <a:endParaRPr sz="600">
              <a:latin typeface="Arial"/>
              <a:cs typeface="Arial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4283748" y="3331252"/>
            <a:ext cx="25781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36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37</a:t>
            </a:r>
            <a:endParaRPr sz="6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713" y="716"/>
            <a:ext cx="447484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811780" algn="l"/>
              </a:tabLst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Consistency</a:t>
            </a:r>
            <a:r>
              <a:rPr dirty="0" sz="600" spc="2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and</a:t>
            </a:r>
            <a:r>
              <a:rPr dirty="0" sz="600" spc="2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replication:</a:t>
            </a:r>
            <a:r>
              <a:rPr dirty="0" sz="600" spc="19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Consistency</a:t>
            </a:r>
            <a:r>
              <a:rPr dirty="0" sz="600" spc="2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protocols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</a:rPr>
              <a:t>	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Sequential</a:t>
            </a:r>
            <a:r>
              <a:rPr dirty="0" sz="60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consistency:</a:t>
            </a:r>
            <a:r>
              <a:rPr dirty="0" sz="600" spc="4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Primary-based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protocols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5300" y="188846"/>
            <a:ext cx="2008505" cy="244475"/>
          </a:xfrm>
          <a:prstGeom prst="rect"/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pc="20"/>
              <a:t>Primary-based</a:t>
            </a:r>
            <a:r>
              <a:rPr dirty="0" spc="-55"/>
              <a:t> </a:t>
            </a:r>
            <a:r>
              <a:rPr dirty="0" spc="15"/>
              <a:t>protocols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722228" y="793019"/>
            <a:ext cx="2755265" cy="1201420"/>
            <a:chOff x="722228" y="793019"/>
            <a:chExt cx="2755265" cy="1201420"/>
          </a:xfrm>
        </p:grpSpPr>
        <p:sp>
          <p:nvSpPr>
            <p:cNvPr id="5" name="object 5"/>
            <p:cNvSpPr/>
            <p:nvPr/>
          </p:nvSpPr>
          <p:spPr>
            <a:xfrm>
              <a:off x="725085" y="1273961"/>
              <a:ext cx="2749550" cy="717550"/>
            </a:xfrm>
            <a:custGeom>
              <a:avLst/>
              <a:gdLst/>
              <a:ahLst/>
              <a:cxnLst/>
              <a:rect l="l" t="t" r="r" b="b"/>
              <a:pathLst>
                <a:path w="2749550" h="717550">
                  <a:moveTo>
                    <a:pt x="119525" y="0"/>
                  </a:moveTo>
                  <a:lnTo>
                    <a:pt x="2629447" y="0"/>
                  </a:lnTo>
                  <a:lnTo>
                    <a:pt x="2675854" y="9430"/>
                  </a:lnTo>
                  <a:lnTo>
                    <a:pt x="2713859" y="35106"/>
                  </a:lnTo>
                  <a:lnTo>
                    <a:pt x="2739539" y="73108"/>
                  </a:lnTo>
                  <a:lnTo>
                    <a:pt x="2748971" y="119513"/>
                  </a:lnTo>
                  <a:lnTo>
                    <a:pt x="2748971" y="597595"/>
                  </a:lnTo>
                  <a:lnTo>
                    <a:pt x="2739539" y="644005"/>
                  </a:lnTo>
                  <a:lnTo>
                    <a:pt x="2713859" y="682007"/>
                  </a:lnTo>
                  <a:lnTo>
                    <a:pt x="2675854" y="707683"/>
                  </a:lnTo>
                  <a:lnTo>
                    <a:pt x="2629447" y="717112"/>
                  </a:lnTo>
                  <a:lnTo>
                    <a:pt x="119525" y="717112"/>
                  </a:lnTo>
                  <a:lnTo>
                    <a:pt x="73114" y="707683"/>
                  </a:lnTo>
                  <a:lnTo>
                    <a:pt x="35109" y="682007"/>
                  </a:lnTo>
                  <a:lnTo>
                    <a:pt x="9430" y="644005"/>
                  </a:lnTo>
                  <a:lnTo>
                    <a:pt x="0" y="597595"/>
                  </a:lnTo>
                  <a:lnTo>
                    <a:pt x="0" y="119513"/>
                  </a:lnTo>
                  <a:lnTo>
                    <a:pt x="9430" y="73108"/>
                  </a:lnTo>
                  <a:lnTo>
                    <a:pt x="35109" y="35106"/>
                  </a:lnTo>
                  <a:lnTo>
                    <a:pt x="73114" y="9430"/>
                  </a:lnTo>
                  <a:lnTo>
                    <a:pt x="119525" y="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826756" y="1363591"/>
              <a:ext cx="283210" cy="75565"/>
            </a:xfrm>
            <a:custGeom>
              <a:avLst/>
              <a:gdLst/>
              <a:ahLst/>
              <a:cxnLst/>
              <a:rect l="l" t="t" r="r" b="b"/>
              <a:pathLst>
                <a:path w="283209" h="75565">
                  <a:moveTo>
                    <a:pt x="141372" y="0"/>
                  </a:moveTo>
                  <a:lnTo>
                    <a:pt x="86432" y="2972"/>
                  </a:lnTo>
                  <a:lnTo>
                    <a:pt x="41486" y="11069"/>
                  </a:lnTo>
                  <a:lnTo>
                    <a:pt x="11139" y="23057"/>
                  </a:lnTo>
                  <a:lnTo>
                    <a:pt x="0" y="37705"/>
                  </a:lnTo>
                  <a:lnTo>
                    <a:pt x="11139" y="52357"/>
                  </a:lnTo>
                  <a:lnTo>
                    <a:pt x="41486" y="64344"/>
                  </a:lnTo>
                  <a:lnTo>
                    <a:pt x="86432" y="72439"/>
                  </a:lnTo>
                  <a:lnTo>
                    <a:pt x="141372" y="75410"/>
                  </a:lnTo>
                  <a:lnTo>
                    <a:pt x="196313" y="72439"/>
                  </a:lnTo>
                  <a:lnTo>
                    <a:pt x="241261" y="64344"/>
                  </a:lnTo>
                  <a:lnTo>
                    <a:pt x="271609" y="52357"/>
                  </a:lnTo>
                  <a:lnTo>
                    <a:pt x="282749" y="37705"/>
                  </a:lnTo>
                  <a:lnTo>
                    <a:pt x="271609" y="23057"/>
                  </a:lnTo>
                  <a:lnTo>
                    <a:pt x="241261" y="11069"/>
                  </a:lnTo>
                  <a:lnTo>
                    <a:pt x="196313" y="2972"/>
                  </a:lnTo>
                  <a:lnTo>
                    <a:pt x="14137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826756" y="1363591"/>
              <a:ext cx="283210" cy="75565"/>
            </a:xfrm>
            <a:custGeom>
              <a:avLst/>
              <a:gdLst/>
              <a:ahLst/>
              <a:cxnLst/>
              <a:rect l="l" t="t" r="r" b="b"/>
              <a:pathLst>
                <a:path w="283209" h="75565">
                  <a:moveTo>
                    <a:pt x="141372" y="0"/>
                  </a:moveTo>
                  <a:lnTo>
                    <a:pt x="196313" y="2972"/>
                  </a:lnTo>
                  <a:lnTo>
                    <a:pt x="241261" y="11069"/>
                  </a:lnTo>
                  <a:lnTo>
                    <a:pt x="271609" y="23057"/>
                  </a:lnTo>
                  <a:lnTo>
                    <a:pt x="282749" y="37705"/>
                  </a:lnTo>
                  <a:lnTo>
                    <a:pt x="271609" y="52357"/>
                  </a:lnTo>
                  <a:lnTo>
                    <a:pt x="241261" y="64344"/>
                  </a:lnTo>
                  <a:lnTo>
                    <a:pt x="196313" y="72439"/>
                  </a:lnTo>
                  <a:lnTo>
                    <a:pt x="141372" y="75410"/>
                  </a:lnTo>
                  <a:lnTo>
                    <a:pt x="86432" y="72439"/>
                  </a:lnTo>
                  <a:lnTo>
                    <a:pt x="41486" y="64344"/>
                  </a:lnTo>
                  <a:lnTo>
                    <a:pt x="11139" y="52357"/>
                  </a:lnTo>
                  <a:lnTo>
                    <a:pt x="0" y="37705"/>
                  </a:lnTo>
                  <a:lnTo>
                    <a:pt x="11139" y="23057"/>
                  </a:lnTo>
                  <a:lnTo>
                    <a:pt x="41486" y="11069"/>
                  </a:lnTo>
                  <a:lnTo>
                    <a:pt x="86432" y="2972"/>
                  </a:lnTo>
                  <a:lnTo>
                    <a:pt x="141372" y="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826756" y="1402330"/>
              <a:ext cx="283210" cy="157480"/>
            </a:xfrm>
            <a:custGeom>
              <a:avLst/>
              <a:gdLst/>
              <a:ahLst/>
              <a:cxnLst/>
              <a:rect l="l" t="t" r="r" b="b"/>
              <a:pathLst>
                <a:path w="283209" h="157480">
                  <a:moveTo>
                    <a:pt x="282749" y="0"/>
                  </a:moveTo>
                  <a:lnTo>
                    <a:pt x="271609" y="14648"/>
                  </a:lnTo>
                  <a:lnTo>
                    <a:pt x="241261" y="26629"/>
                  </a:lnTo>
                  <a:lnTo>
                    <a:pt x="196313" y="34716"/>
                  </a:lnTo>
                  <a:lnTo>
                    <a:pt x="141372" y="37684"/>
                  </a:lnTo>
                  <a:lnTo>
                    <a:pt x="86432" y="34716"/>
                  </a:lnTo>
                  <a:lnTo>
                    <a:pt x="41486" y="26629"/>
                  </a:lnTo>
                  <a:lnTo>
                    <a:pt x="11139" y="14648"/>
                  </a:lnTo>
                  <a:lnTo>
                    <a:pt x="0" y="0"/>
                  </a:lnTo>
                  <a:lnTo>
                    <a:pt x="0" y="119377"/>
                  </a:lnTo>
                  <a:lnTo>
                    <a:pt x="12149" y="135874"/>
                  </a:lnTo>
                  <a:lnTo>
                    <a:pt x="44179" y="147657"/>
                  </a:lnTo>
                  <a:lnTo>
                    <a:pt x="89463" y="154727"/>
                  </a:lnTo>
                  <a:lnTo>
                    <a:pt x="141374" y="157084"/>
                  </a:lnTo>
                  <a:lnTo>
                    <a:pt x="193285" y="154727"/>
                  </a:lnTo>
                  <a:lnTo>
                    <a:pt x="238570" y="147657"/>
                  </a:lnTo>
                  <a:lnTo>
                    <a:pt x="270600" y="135874"/>
                  </a:lnTo>
                  <a:lnTo>
                    <a:pt x="282749" y="119377"/>
                  </a:lnTo>
                  <a:lnTo>
                    <a:pt x="282749" y="0"/>
                  </a:lnTo>
                  <a:close/>
                </a:path>
              </a:pathLst>
            </a:custGeom>
            <a:solidFill>
              <a:srgbClr val="BCBEC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826756" y="1402330"/>
              <a:ext cx="283210" cy="157480"/>
            </a:xfrm>
            <a:custGeom>
              <a:avLst/>
              <a:gdLst/>
              <a:ahLst/>
              <a:cxnLst/>
              <a:rect l="l" t="t" r="r" b="b"/>
              <a:pathLst>
                <a:path w="283209" h="157480">
                  <a:moveTo>
                    <a:pt x="282749" y="119377"/>
                  </a:moveTo>
                  <a:lnTo>
                    <a:pt x="270600" y="135874"/>
                  </a:lnTo>
                  <a:lnTo>
                    <a:pt x="238570" y="147657"/>
                  </a:lnTo>
                  <a:lnTo>
                    <a:pt x="193285" y="154727"/>
                  </a:lnTo>
                  <a:lnTo>
                    <a:pt x="141374" y="157084"/>
                  </a:lnTo>
                  <a:lnTo>
                    <a:pt x="89463" y="154727"/>
                  </a:lnTo>
                  <a:lnTo>
                    <a:pt x="44179" y="147657"/>
                  </a:lnTo>
                  <a:lnTo>
                    <a:pt x="12149" y="135874"/>
                  </a:lnTo>
                  <a:lnTo>
                    <a:pt x="0" y="119377"/>
                  </a:lnTo>
                  <a:lnTo>
                    <a:pt x="0" y="0"/>
                  </a:lnTo>
                  <a:lnTo>
                    <a:pt x="11139" y="14648"/>
                  </a:lnTo>
                  <a:lnTo>
                    <a:pt x="41486" y="26629"/>
                  </a:lnTo>
                  <a:lnTo>
                    <a:pt x="86432" y="34716"/>
                  </a:lnTo>
                  <a:lnTo>
                    <a:pt x="141372" y="37684"/>
                  </a:lnTo>
                  <a:lnTo>
                    <a:pt x="196313" y="34716"/>
                  </a:lnTo>
                  <a:lnTo>
                    <a:pt x="241261" y="26629"/>
                  </a:lnTo>
                  <a:lnTo>
                    <a:pt x="271609" y="14648"/>
                  </a:lnTo>
                  <a:lnTo>
                    <a:pt x="282749" y="0"/>
                  </a:lnTo>
                  <a:lnTo>
                    <a:pt x="282749" y="119377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/>
            <p:cNvSpPr/>
            <p:nvPr/>
          </p:nvSpPr>
          <p:spPr>
            <a:xfrm>
              <a:off x="1573755" y="1364203"/>
              <a:ext cx="283210" cy="75565"/>
            </a:xfrm>
            <a:custGeom>
              <a:avLst/>
              <a:gdLst/>
              <a:ahLst/>
              <a:cxnLst/>
              <a:rect l="l" t="t" r="r" b="b"/>
              <a:pathLst>
                <a:path w="283210" h="75565">
                  <a:moveTo>
                    <a:pt x="141376" y="0"/>
                  </a:moveTo>
                  <a:lnTo>
                    <a:pt x="86436" y="2971"/>
                  </a:lnTo>
                  <a:lnTo>
                    <a:pt x="41488" y="11065"/>
                  </a:lnTo>
                  <a:lnTo>
                    <a:pt x="11140" y="23053"/>
                  </a:lnTo>
                  <a:lnTo>
                    <a:pt x="0" y="37705"/>
                  </a:lnTo>
                  <a:lnTo>
                    <a:pt x="11140" y="52355"/>
                  </a:lnTo>
                  <a:lnTo>
                    <a:pt x="41488" y="64339"/>
                  </a:lnTo>
                  <a:lnTo>
                    <a:pt x="86436" y="72430"/>
                  </a:lnTo>
                  <a:lnTo>
                    <a:pt x="141376" y="75399"/>
                  </a:lnTo>
                  <a:lnTo>
                    <a:pt x="196321" y="72430"/>
                  </a:lnTo>
                  <a:lnTo>
                    <a:pt x="241269" y="64339"/>
                  </a:lnTo>
                  <a:lnTo>
                    <a:pt x="271615" y="52355"/>
                  </a:lnTo>
                  <a:lnTo>
                    <a:pt x="282753" y="37705"/>
                  </a:lnTo>
                  <a:lnTo>
                    <a:pt x="271615" y="23053"/>
                  </a:lnTo>
                  <a:lnTo>
                    <a:pt x="241269" y="11065"/>
                  </a:lnTo>
                  <a:lnTo>
                    <a:pt x="196321" y="2971"/>
                  </a:lnTo>
                  <a:lnTo>
                    <a:pt x="14137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/>
            <p:cNvSpPr/>
            <p:nvPr/>
          </p:nvSpPr>
          <p:spPr>
            <a:xfrm>
              <a:off x="1573755" y="1364203"/>
              <a:ext cx="283210" cy="75565"/>
            </a:xfrm>
            <a:custGeom>
              <a:avLst/>
              <a:gdLst/>
              <a:ahLst/>
              <a:cxnLst/>
              <a:rect l="l" t="t" r="r" b="b"/>
              <a:pathLst>
                <a:path w="283210" h="75565">
                  <a:moveTo>
                    <a:pt x="141376" y="0"/>
                  </a:moveTo>
                  <a:lnTo>
                    <a:pt x="196321" y="2971"/>
                  </a:lnTo>
                  <a:lnTo>
                    <a:pt x="241269" y="11065"/>
                  </a:lnTo>
                  <a:lnTo>
                    <a:pt x="271615" y="23053"/>
                  </a:lnTo>
                  <a:lnTo>
                    <a:pt x="282753" y="37705"/>
                  </a:lnTo>
                  <a:lnTo>
                    <a:pt x="271615" y="52355"/>
                  </a:lnTo>
                  <a:lnTo>
                    <a:pt x="241269" y="64339"/>
                  </a:lnTo>
                  <a:lnTo>
                    <a:pt x="196321" y="72430"/>
                  </a:lnTo>
                  <a:lnTo>
                    <a:pt x="141376" y="75399"/>
                  </a:lnTo>
                  <a:lnTo>
                    <a:pt x="86436" y="72430"/>
                  </a:lnTo>
                  <a:lnTo>
                    <a:pt x="41488" y="64339"/>
                  </a:lnTo>
                  <a:lnTo>
                    <a:pt x="11140" y="52355"/>
                  </a:lnTo>
                  <a:lnTo>
                    <a:pt x="0" y="37705"/>
                  </a:lnTo>
                  <a:lnTo>
                    <a:pt x="11140" y="23053"/>
                  </a:lnTo>
                  <a:lnTo>
                    <a:pt x="41488" y="11065"/>
                  </a:lnTo>
                  <a:lnTo>
                    <a:pt x="86436" y="2971"/>
                  </a:lnTo>
                  <a:lnTo>
                    <a:pt x="141376" y="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/>
            <p:cNvSpPr/>
            <p:nvPr/>
          </p:nvSpPr>
          <p:spPr>
            <a:xfrm>
              <a:off x="1573755" y="1402930"/>
              <a:ext cx="283210" cy="157480"/>
            </a:xfrm>
            <a:custGeom>
              <a:avLst/>
              <a:gdLst/>
              <a:ahLst/>
              <a:cxnLst/>
              <a:rect l="l" t="t" r="r" b="b"/>
              <a:pathLst>
                <a:path w="283210" h="157480">
                  <a:moveTo>
                    <a:pt x="0" y="0"/>
                  </a:moveTo>
                  <a:lnTo>
                    <a:pt x="0" y="119386"/>
                  </a:lnTo>
                  <a:lnTo>
                    <a:pt x="12150" y="135879"/>
                  </a:lnTo>
                  <a:lnTo>
                    <a:pt x="44181" y="147659"/>
                  </a:lnTo>
                  <a:lnTo>
                    <a:pt x="89468" y="154727"/>
                  </a:lnTo>
                  <a:lnTo>
                    <a:pt x="141382" y="157084"/>
                  </a:lnTo>
                  <a:lnTo>
                    <a:pt x="193295" y="154727"/>
                  </a:lnTo>
                  <a:lnTo>
                    <a:pt x="238582" y="147659"/>
                  </a:lnTo>
                  <a:lnTo>
                    <a:pt x="270614" y="135879"/>
                  </a:lnTo>
                  <a:lnTo>
                    <a:pt x="282764" y="119386"/>
                  </a:lnTo>
                  <a:lnTo>
                    <a:pt x="282757" y="37705"/>
                  </a:lnTo>
                  <a:lnTo>
                    <a:pt x="141376" y="37705"/>
                  </a:lnTo>
                  <a:lnTo>
                    <a:pt x="86436" y="34733"/>
                  </a:lnTo>
                  <a:lnTo>
                    <a:pt x="41488" y="26639"/>
                  </a:lnTo>
                  <a:lnTo>
                    <a:pt x="11140" y="14651"/>
                  </a:lnTo>
                  <a:lnTo>
                    <a:pt x="0" y="0"/>
                  </a:lnTo>
                  <a:close/>
                </a:path>
                <a:path w="283210" h="157480">
                  <a:moveTo>
                    <a:pt x="282753" y="0"/>
                  </a:moveTo>
                  <a:lnTo>
                    <a:pt x="271615" y="14651"/>
                  </a:lnTo>
                  <a:lnTo>
                    <a:pt x="241269" y="26639"/>
                  </a:lnTo>
                  <a:lnTo>
                    <a:pt x="196321" y="34733"/>
                  </a:lnTo>
                  <a:lnTo>
                    <a:pt x="141376" y="37705"/>
                  </a:lnTo>
                  <a:lnTo>
                    <a:pt x="282757" y="37705"/>
                  </a:lnTo>
                  <a:lnTo>
                    <a:pt x="282753" y="0"/>
                  </a:lnTo>
                  <a:close/>
                </a:path>
              </a:pathLst>
            </a:custGeom>
            <a:solidFill>
              <a:srgbClr val="BCBEC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/>
            <p:cNvSpPr/>
            <p:nvPr/>
          </p:nvSpPr>
          <p:spPr>
            <a:xfrm>
              <a:off x="1573755" y="1402930"/>
              <a:ext cx="283210" cy="157480"/>
            </a:xfrm>
            <a:custGeom>
              <a:avLst/>
              <a:gdLst/>
              <a:ahLst/>
              <a:cxnLst/>
              <a:rect l="l" t="t" r="r" b="b"/>
              <a:pathLst>
                <a:path w="283210" h="157480">
                  <a:moveTo>
                    <a:pt x="282764" y="119386"/>
                  </a:moveTo>
                  <a:lnTo>
                    <a:pt x="270614" y="135879"/>
                  </a:lnTo>
                  <a:lnTo>
                    <a:pt x="238582" y="147659"/>
                  </a:lnTo>
                  <a:lnTo>
                    <a:pt x="193295" y="154727"/>
                  </a:lnTo>
                  <a:lnTo>
                    <a:pt x="141382" y="157084"/>
                  </a:lnTo>
                  <a:lnTo>
                    <a:pt x="89468" y="154727"/>
                  </a:lnTo>
                  <a:lnTo>
                    <a:pt x="44181" y="147659"/>
                  </a:lnTo>
                  <a:lnTo>
                    <a:pt x="12150" y="135879"/>
                  </a:lnTo>
                  <a:lnTo>
                    <a:pt x="0" y="119386"/>
                  </a:lnTo>
                  <a:lnTo>
                    <a:pt x="0" y="0"/>
                  </a:lnTo>
                  <a:lnTo>
                    <a:pt x="11140" y="14651"/>
                  </a:lnTo>
                  <a:lnTo>
                    <a:pt x="41488" y="26639"/>
                  </a:lnTo>
                  <a:lnTo>
                    <a:pt x="86436" y="34733"/>
                  </a:lnTo>
                  <a:lnTo>
                    <a:pt x="141376" y="37705"/>
                  </a:lnTo>
                  <a:lnTo>
                    <a:pt x="196321" y="34733"/>
                  </a:lnTo>
                  <a:lnTo>
                    <a:pt x="241269" y="26639"/>
                  </a:lnTo>
                  <a:lnTo>
                    <a:pt x="271615" y="14651"/>
                  </a:lnTo>
                  <a:lnTo>
                    <a:pt x="282753" y="0"/>
                  </a:lnTo>
                  <a:lnTo>
                    <a:pt x="282764" y="119386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/>
            <p:cNvSpPr/>
            <p:nvPr/>
          </p:nvSpPr>
          <p:spPr>
            <a:xfrm>
              <a:off x="2320755" y="1365236"/>
              <a:ext cx="283210" cy="75565"/>
            </a:xfrm>
            <a:custGeom>
              <a:avLst/>
              <a:gdLst/>
              <a:ahLst/>
              <a:cxnLst/>
              <a:rect l="l" t="t" r="r" b="b"/>
              <a:pathLst>
                <a:path w="283210" h="75565">
                  <a:moveTo>
                    <a:pt x="141375" y="0"/>
                  </a:moveTo>
                  <a:lnTo>
                    <a:pt x="86436" y="2968"/>
                  </a:lnTo>
                  <a:lnTo>
                    <a:pt x="41488" y="11056"/>
                  </a:lnTo>
                  <a:lnTo>
                    <a:pt x="11140" y="23039"/>
                  </a:lnTo>
                  <a:lnTo>
                    <a:pt x="0" y="37694"/>
                  </a:lnTo>
                  <a:lnTo>
                    <a:pt x="11140" y="52346"/>
                  </a:lnTo>
                  <a:lnTo>
                    <a:pt x="41488" y="64334"/>
                  </a:lnTo>
                  <a:lnTo>
                    <a:pt x="86436" y="72428"/>
                  </a:lnTo>
                  <a:lnTo>
                    <a:pt x="141375" y="75399"/>
                  </a:lnTo>
                  <a:lnTo>
                    <a:pt x="196315" y="72428"/>
                  </a:lnTo>
                  <a:lnTo>
                    <a:pt x="241263" y="64334"/>
                  </a:lnTo>
                  <a:lnTo>
                    <a:pt x="271611" y="52346"/>
                  </a:lnTo>
                  <a:lnTo>
                    <a:pt x="282751" y="37694"/>
                  </a:lnTo>
                  <a:lnTo>
                    <a:pt x="271611" y="23039"/>
                  </a:lnTo>
                  <a:lnTo>
                    <a:pt x="241263" y="11056"/>
                  </a:lnTo>
                  <a:lnTo>
                    <a:pt x="196315" y="2968"/>
                  </a:lnTo>
                  <a:lnTo>
                    <a:pt x="14137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/>
            <p:cNvSpPr/>
            <p:nvPr/>
          </p:nvSpPr>
          <p:spPr>
            <a:xfrm>
              <a:off x="2320755" y="1365236"/>
              <a:ext cx="283210" cy="75565"/>
            </a:xfrm>
            <a:custGeom>
              <a:avLst/>
              <a:gdLst/>
              <a:ahLst/>
              <a:cxnLst/>
              <a:rect l="l" t="t" r="r" b="b"/>
              <a:pathLst>
                <a:path w="283210" h="75565">
                  <a:moveTo>
                    <a:pt x="141375" y="0"/>
                  </a:moveTo>
                  <a:lnTo>
                    <a:pt x="196315" y="2968"/>
                  </a:lnTo>
                  <a:lnTo>
                    <a:pt x="241263" y="11056"/>
                  </a:lnTo>
                  <a:lnTo>
                    <a:pt x="271611" y="23039"/>
                  </a:lnTo>
                  <a:lnTo>
                    <a:pt x="282751" y="37694"/>
                  </a:lnTo>
                  <a:lnTo>
                    <a:pt x="271611" y="52346"/>
                  </a:lnTo>
                  <a:lnTo>
                    <a:pt x="241263" y="64334"/>
                  </a:lnTo>
                  <a:lnTo>
                    <a:pt x="196315" y="72428"/>
                  </a:lnTo>
                  <a:lnTo>
                    <a:pt x="141375" y="75399"/>
                  </a:lnTo>
                  <a:lnTo>
                    <a:pt x="86436" y="72428"/>
                  </a:lnTo>
                  <a:lnTo>
                    <a:pt x="41488" y="64334"/>
                  </a:lnTo>
                  <a:lnTo>
                    <a:pt x="11140" y="52346"/>
                  </a:lnTo>
                  <a:lnTo>
                    <a:pt x="0" y="37694"/>
                  </a:lnTo>
                  <a:lnTo>
                    <a:pt x="11140" y="23039"/>
                  </a:lnTo>
                  <a:lnTo>
                    <a:pt x="41488" y="11056"/>
                  </a:lnTo>
                  <a:lnTo>
                    <a:pt x="86436" y="2968"/>
                  </a:lnTo>
                  <a:lnTo>
                    <a:pt x="141375" y="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/>
            <p:cNvSpPr/>
            <p:nvPr/>
          </p:nvSpPr>
          <p:spPr>
            <a:xfrm>
              <a:off x="2320755" y="1403963"/>
              <a:ext cx="283210" cy="157480"/>
            </a:xfrm>
            <a:custGeom>
              <a:avLst/>
              <a:gdLst/>
              <a:ahLst/>
              <a:cxnLst/>
              <a:rect l="l" t="t" r="r" b="b"/>
              <a:pathLst>
                <a:path w="283210" h="157480">
                  <a:moveTo>
                    <a:pt x="0" y="0"/>
                  </a:moveTo>
                  <a:lnTo>
                    <a:pt x="0" y="119374"/>
                  </a:lnTo>
                  <a:lnTo>
                    <a:pt x="12149" y="135871"/>
                  </a:lnTo>
                  <a:lnTo>
                    <a:pt x="44181" y="147654"/>
                  </a:lnTo>
                  <a:lnTo>
                    <a:pt x="89467" y="154724"/>
                  </a:lnTo>
                  <a:lnTo>
                    <a:pt x="141381" y="157081"/>
                  </a:lnTo>
                  <a:lnTo>
                    <a:pt x="193294" y="154724"/>
                  </a:lnTo>
                  <a:lnTo>
                    <a:pt x="238580" y="147654"/>
                  </a:lnTo>
                  <a:lnTo>
                    <a:pt x="270612" y="135871"/>
                  </a:lnTo>
                  <a:lnTo>
                    <a:pt x="282762" y="119374"/>
                  </a:lnTo>
                  <a:lnTo>
                    <a:pt x="282755" y="37694"/>
                  </a:lnTo>
                  <a:lnTo>
                    <a:pt x="141375" y="37694"/>
                  </a:lnTo>
                  <a:lnTo>
                    <a:pt x="86436" y="34723"/>
                  </a:lnTo>
                  <a:lnTo>
                    <a:pt x="41488" y="26630"/>
                  </a:lnTo>
                  <a:lnTo>
                    <a:pt x="11140" y="14645"/>
                  </a:lnTo>
                  <a:lnTo>
                    <a:pt x="0" y="0"/>
                  </a:lnTo>
                  <a:close/>
                </a:path>
                <a:path w="283210" h="157480">
                  <a:moveTo>
                    <a:pt x="282751" y="0"/>
                  </a:moveTo>
                  <a:lnTo>
                    <a:pt x="271611" y="14645"/>
                  </a:lnTo>
                  <a:lnTo>
                    <a:pt x="241263" y="26630"/>
                  </a:lnTo>
                  <a:lnTo>
                    <a:pt x="196315" y="34723"/>
                  </a:lnTo>
                  <a:lnTo>
                    <a:pt x="141375" y="37694"/>
                  </a:lnTo>
                  <a:lnTo>
                    <a:pt x="282755" y="37694"/>
                  </a:lnTo>
                  <a:lnTo>
                    <a:pt x="282751" y="0"/>
                  </a:lnTo>
                  <a:close/>
                </a:path>
              </a:pathLst>
            </a:custGeom>
            <a:solidFill>
              <a:srgbClr val="BCBEC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/>
            <p:cNvSpPr/>
            <p:nvPr/>
          </p:nvSpPr>
          <p:spPr>
            <a:xfrm>
              <a:off x="2320755" y="1403963"/>
              <a:ext cx="283210" cy="157480"/>
            </a:xfrm>
            <a:custGeom>
              <a:avLst/>
              <a:gdLst/>
              <a:ahLst/>
              <a:cxnLst/>
              <a:rect l="l" t="t" r="r" b="b"/>
              <a:pathLst>
                <a:path w="283210" h="157480">
                  <a:moveTo>
                    <a:pt x="282762" y="119374"/>
                  </a:moveTo>
                  <a:lnTo>
                    <a:pt x="270612" y="135871"/>
                  </a:lnTo>
                  <a:lnTo>
                    <a:pt x="238580" y="147654"/>
                  </a:lnTo>
                  <a:lnTo>
                    <a:pt x="193294" y="154724"/>
                  </a:lnTo>
                  <a:lnTo>
                    <a:pt x="141381" y="157081"/>
                  </a:lnTo>
                  <a:lnTo>
                    <a:pt x="89467" y="154724"/>
                  </a:lnTo>
                  <a:lnTo>
                    <a:pt x="44181" y="147654"/>
                  </a:lnTo>
                  <a:lnTo>
                    <a:pt x="12149" y="135871"/>
                  </a:lnTo>
                  <a:lnTo>
                    <a:pt x="0" y="119374"/>
                  </a:lnTo>
                  <a:lnTo>
                    <a:pt x="0" y="0"/>
                  </a:lnTo>
                  <a:lnTo>
                    <a:pt x="11140" y="14645"/>
                  </a:lnTo>
                  <a:lnTo>
                    <a:pt x="41488" y="26630"/>
                  </a:lnTo>
                  <a:lnTo>
                    <a:pt x="86436" y="34723"/>
                  </a:lnTo>
                  <a:lnTo>
                    <a:pt x="141375" y="37694"/>
                  </a:lnTo>
                  <a:lnTo>
                    <a:pt x="196315" y="34723"/>
                  </a:lnTo>
                  <a:lnTo>
                    <a:pt x="241263" y="26630"/>
                  </a:lnTo>
                  <a:lnTo>
                    <a:pt x="271611" y="14645"/>
                  </a:lnTo>
                  <a:lnTo>
                    <a:pt x="282751" y="0"/>
                  </a:lnTo>
                  <a:lnTo>
                    <a:pt x="282762" y="119374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/>
            <p:cNvSpPr/>
            <p:nvPr/>
          </p:nvSpPr>
          <p:spPr>
            <a:xfrm>
              <a:off x="3089627" y="1362622"/>
              <a:ext cx="283210" cy="75565"/>
            </a:xfrm>
            <a:custGeom>
              <a:avLst/>
              <a:gdLst/>
              <a:ahLst/>
              <a:cxnLst/>
              <a:rect l="l" t="t" r="r" b="b"/>
              <a:pathLst>
                <a:path w="283210" h="75565">
                  <a:moveTo>
                    <a:pt x="141375" y="0"/>
                  </a:moveTo>
                  <a:lnTo>
                    <a:pt x="86431" y="2969"/>
                  </a:lnTo>
                  <a:lnTo>
                    <a:pt x="41484" y="11060"/>
                  </a:lnTo>
                  <a:lnTo>
                    <a:pt x="11138" y="23044"/>
                  </a:lnTo>
                  <a:lnTo>
                    <a:pt x="0" y="37694"/>
                  </a:lnTo>
                  <a:lnTo>
                    <a:pt x="11138" y="52344"/>
                  </a:lnTo>
                  <a:lnTo>
                    <a:pt x="41484" y="64329"/>
                  </a:lnTo>
                  <a:lnTo>
                    <a:pt x="86431" y="72419"/>
                  </a:lnTo>
                  <a:lnTo>
                    <a:pt x="141375" y="75389"/>
                  </a:lnTo>
                  <a:lnTo>
                    <a:pt x="196321" y="72419"/>
                  </a:lnTo>
                  <a:lnTo>
                    <a:pt x="241272" y="64329"/>
                  </a:lnTo>
                  <a:lnTo>
                    <a:pt x="271622" y="52344"/>
                  </a:lnTo>
                  <a:lnTo>
                    <a:pt x="282762" y="37694"/>
                  </a:lnTo>
                  <a:lnTo>
                    <a:pt x="271622" y="23044"/>
                  </a:lnTo>
                  <a:lnTo>
                    <a:pt x="241272" y="11060"/>
                  </a:lnTo>
                  <a:lnTo>
                    <a:pt x="196321" y="2969"/>
                  </a:lnTo>
                  <a:lnTo>
                    <a:pt x="14137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/>
            <p:cNvSpPr/>
            <p:nvPr/>
          </p:nvSpPr>
          <p:spPr>
            <a:xfrm>
              <a:off x="3089627" y="1362622"/>
              <a:ext cx="283210" cy="75565"/>
            </a:xfrm>
            <a:custGeom>
              <a:avLst/>
              <a:gdLst/>
              <a:ahLst/>
              <a:cxnLst/>
              <a:rect l="l" t="t" r="r" b="b"/>
              <a:pathLst>
                <a:path w="283210" h="75565">
                  <a:moveTo>
                    <a:pt x="141375" y="0"/>
                  </a:moveTo>
                  <a:lnTo>
                    <a:pt x="196321" y="2969"/>
                  </a:lnTo>
                  <a:lnTo>
                    <a:pt x="241272" y="11060"/>
                  </a:lnTo>
                  <a:lnTo>
                    <a:pt x="271622" y="23044"/>
                  </a:lnTo>
                  <a:lnTo>
                    <a:pt x="282762" y="37694"/>
                  </a:lnTo>
                  <a:lnTo>
                    <a:pt x="271622" y="52344"/>
                  </a:lnTo>
                  <a:lnTo>
                    <a:pt x="241272" y="64329"/>
                  </a:lnTo>
                  <a:lnTo>
                    <a:pt x="196321" y="72419"/>
                  </a:lnTo>
                  <a:lnTo>
                    <a:pt x="141375" y="75389"/>
                  </a:lnTo>
                  <a:lnTo>
                    <a:pt x="86431" y="72419"/>
                  </a:lnTo>
                  <a:lnTo>
                    <a:pt x="41484" y="64329"/>
                  </a:lnTo>
                  <a:lnTo>
                    <a:pt x="11138" y="52344"/>
                  </a:lnTo>
                  <a:lnTo>
                    <a:pt x="0" y="37694"/>
                  </a:lnTo>
                  <a:lnTo>
                    <a:pt x="11138" y="23044"/>
                  </a:lnTo>
                  <a:lnTo>
                    <a:pt x="41484" y="11060"/>
                  </a:lnTo>
                  <a:lnTo>
                    <a:pt x="86431" y="2969"/>
                  </a:lnTo>
                  <a:lnTo>
                    <a:pt x="141375" y="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/>
            <p:cNvSpPr/>
            <p:nvPr/>
          </p:nvSpPr>
          <p:spPr>
            <a:xfrm>
              <a:off x="3089627" y="1401339"/>
              <a:ext cx="283210" cy="157480"/>
            </a:xfrm>
            <a:custGeom>
              <a:avLst/>
              <a:gdLst/>
              <a:ahLst/>
              <a:cxnLst/>
              <a:rect l="l" t="t" r="r" b="b"/>
              <a:pathLst>
                <a:path w="283210" h="157480">
                  <a:moveTo>
                    <a:pt x="282762" y="0"/>
                  </a:moveTo>
                  <a:lnTo>
                    <a:pt x="271622" y="14647"/>
                  </a:lnTo>
                  <a:lnTo>
                    <a:pt x="241272" y="26635"/>
                  </a:lnTo>
                  <a:lnTo>
                    <a:pt x="196321" y="34732"/>
                  </a:lnTo>
                  <a:lnTo>
                    <a:pt x="141375" y="37705"/>
                  </a:lnTo>
                  <a:lnTo>
                    <a:pt x="86431" y="34732"/>
                  </a:lnTo>
                  <a:lnTo>
                    <a:pt x="41484" y="26635"/>
                  </a:lnTo>
                  <a:lnTo>
                    <a:pt x="11138" y="14647"/>
                  </a:lnTo>
                  <a:lnTo>
                    <a:pt x="0" y="0"/>
                  </a:lnTo>
                  <a:lnTo>
                    <a:pt x="10" y="119388"/>
                  </a:lnTo>
                  <a:lnTo>
                    <a:pt x="12160" y="135882"/>
                  </a:lnTo>
                  <a:lnTo>
                    <a:pt x="44190" y="147664"/>
                  </a:lnTo>
                  <a:lnTo>
                    <a:pt x="89474" y="154733"/>
                  </a:lnTo>
                  <a:lnTo>
                    <a:pt x="141386" y="157089"/>
                  </a:lnTo>
                  <a:lnTo>
                    <a:pt x="193297" y="154733"/>
                  </a:lnTo>
                  <a:lnTo>
                    <a:pt x="238582" y="147664"/>
                  </a:lnTo>
                  <a:lnTo>
                    <a:pt x="270612" y="135882"/>
                  </a:lnTo>
                  <a:lnTo>
                    <a:pt x="282762" y="119388"/>
                  </a:lnTo>
                  <a:lnTo>
                    <a:pt x="282762" y="0"/>
                  </a:lnTo>
                  <a:close/>
                </a:path>
              </a:pathLst>
            </a:custGeom>
            <a:solidFill>
              <a:srgbClr val="BCBEC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/>
            <p:cNvSpPr/>
            <p:nvPr/>
          </p:nvSpPr>
          <p:spPr>
            <a:xfrm>
              <a:off x="872746" y="795876"/>
              <a:ext cx="2499995" cy="762635"/>
            </a:xfrm>
            <a:custGeom>
              <a:avLst/>
              <a:gdLst/>
              <a:ahLst/>
              <a:cxnLst/>
              <a:rect l="l" t="t" r="r" b="b"/>
              <a:pathLst>
                <a:path w="2499995" h="762635">
                  <a:moveTo>
                    <a:pt x="2499643" y="724850"/>
                  </a:moveTo>
                  <a:lnTo>
                    <a:pt x="2487493" y="741344"/>
                  </a:lnTo>
                  <a:lnTo>
                    <a:pt x="2455463" y="753126"/>
                  </a:lnTo>
                  <a:lnTo>
                    <a:pt x="2410178" y="760195"/>
                  </a:lnTo>
                  <a:lnTo>
                    <a:pt x="2358267" y="762551"/>
                  </a:lnTo>
                  <a:lnTo>
                    <a:pt x="2306355" y="760195"/>
                  </a:lnTo>
                  <a:lnTo>
                    <a:pt x="2261071" y="753126"/>
                  </a:lnTo>
                  <a:lnTo>
                    <a:pt x="2229040" y="741344"/>
                  </a:lnTo>
                  <a:lnTo>
                    <a:pt x="2216891" y="724850"/>
                  </a:lnTo>
                  <a:lnTo>
                    <a:pt x="2216880" y="605462"/>
                  </a:lnTo>
                  <a:lnTo>
                    <a:pt x="2228019" y="620109"/>
                  </a:lnTo>
                  <a:lnTo>
                    <a:pt x="2258364" y="632098"/>
                  </a:lnTo>
                  <a:lnTo>
                    <a:pt x="2303312" y="640194"/>
                  </a:lnTo>
                  <a:lnTo>
                    <a:pt x="2358256" y="643167"/>
                  </a:lnTo>
                  <a:lnTo>
                    <a:pt x="2413202" y="640194"/>
                  </a:lnTo>
                  <a:lnTo>
                    <a:pt x="2458153" y="632098"/>
                  </a:lnTo>
                  <a:lnTo>
                    <a:pt x="2488502" y="620109"/>
                  </a:lnTo>
                  <a:lnTo>
                    <a:pt x="2499643" y="605462"/>
                  </a:lnTo>
                  <a:lnTo>
                    <a:pt x="2499643" y="724850"/>
                  </a:lnTo>
                  <a:close/>
                </a:path>
                <a:path w="2499995" h="762635">
                  <a:moveTo>
                    <a:pt x="0" y="179279"/>
                  </a:moveTo>
                  <a:lnTo>
                    <a:pt x="179283" y="179279"/>
                  </a:lnTo>
                  <a:lnTo>
                    <a:pt x="179283" y="0"/>
                  </a:lnTo>
                  <a:lnTo>
                    <a:pt x="0" y="0"/>
                  </a:lnTo>
                  <a:lnTo>
                    <a:pt x="0" y="179279"/>
                  </a:lnTo>
                  <a:close/>
                </a:path>
                <a:path w="2499995" h="762635">
                  <a:moveTo>
                    <a:pt x="65510" y="179279"/>
                  </a:moveTo>
                  <a:lnTo>
                    <a:pt x="65510" y="530336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22" name="object 22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06369" y="1289225"/>
              <a:ext cx="63761" cy="74366"/>
            </a:xfrm>
            <a:prstGeom prst="rect">
              <a:avLst/>
            </a:prstGeom>
          </p:spPr>
        </p:pic>
        <p:sp>
          <p:nvSpPr>
            <p:cNvPr id="23" name="object 23"/>
            <p:cNvSpPr/>
            <p:nvPr/>
          </p:nvSpPr>
          <p:spPr>
            <a:xfrm>
              <a:off x="2366756" y="797506"/>
              <a:ext cx="179705" cy="530860"/>
            </a:xfrm>
            <a:custGeom>
              <a:avLst/>
              <a:gdLst/>
              <a:ahLst/>
              <a:cxnLst/>
              <a:rect l="l" t="t" r="r" b="b"/>
              <a:pathLst>
                <a:path w="179705" h="530860">
                  <a:moveTo>
                    <a:pt x="0" y="179283"/>
                  </a:moveTo>
                  <a:lnTo>
                    <a:pt x="179266" y="179283"/>
                  </a:lnTo>
                  <a:lnTo>
                    <a:pt x="179266" y="0"/>
                  </a:lnTo>
                  <a:lnTo>
                    <a:pt x="0" y="0"/>
                  </a:lnTo>
                  <a:lnTo>
                    <a:pt x="0" y="179283"/>
                  </a:lnTo>
                  <a:close/>
                </a:path>
                <a:path w="179705" h="530860">
                  <a:moveTo>
                    <a:pt x="65501" y="179283"/>
                  </a:moveTo>
                  <a:lnTo>
                    <a:pt x="65501" y="53034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24" name="object 24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400372" y="1290858"/>
              <a:ext cx="63762" cy="74377"/>
            </a:xfrm>
            <a:prstGeom prst="rect">
              <a:avLst/>
            </a:prstGeom>
          </p:spPr>
        </p:pic>
        <p:sp>
          <p:nvSpPr>
            <p:cNvPr id="25" name="object 25"/>
            <p:cNvSpPr/>
            <p:nvPr/>
          </p:nvSpPr>
          <p:spPr>
            <a:xfrm>
              <a:off x="1804774" y="1572757"/>
              <a:ext cx="537845" cy="205740"/>
            </a:xfrm>
            <a:custGeom>
              <a:avLst/>
              <a:gdLst/>
              <a:ahLst/>
              <a:cxnLst/>
              <a:rect l="l" t="t" r="r" b="b"/>
              <a:pathLst>
                <a:path w="537844" h="205739">
                  <a:moveTo>
                    <a:pt x="0" y="0"/>
                  </a:moveTo>
                  <a:lnTo>
                    <a:pt x="232340" y="205459"/>
                  </a:lnTo>
                  <a:lnTo>
                    <a:pt x="400746" y="193422"/>
                  </a:lnTo>
                  <a:lnTo>
                    <a:pt x="503240" y="92145"/>
                  </a:lnTo>
                  <a:lnTo>
                    <a:pt x="537843" y="29884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/>
            <p:cNvSpPr/>
            <p:nvPr/>
          </p:nvSpPr>
          <p:spPr>
            <a:xfrm>
              <a:off x="2298936" y="1568142"/>
              <a:ext cx="59055" cy="81280"/>
            </a:xfrm>
            <a:custGeom>
              <a:avLst/>
              <a:gdLst/>
              <a:ahLst/>
              <a:cxnLst/>
              <a:rect l="l" t="t" r="r" b="b"/>
              <a:pathLst>
                <a:path w="59055" h="81280">
                  <a:moveTo>
                    <a:pt x="58080" y="0"/>
                  </a:moveTo>
                  <a:lnTo>
                    <a:pt x="0" y="56353"/>
                  </a:lnTo>
                  <a:lnTo>
                    <a:pt x="17011" y="56980"/>
                  </a:lnTo>
                  <a:lnTo>
                    <a:pt x="32486" y="61284"/>
                  </a:lnTo>
                  <a:lnTo>
                    <a:pt x="46425" y="69265"/>
                  </a:lnTo>
                  <a:lnTo>
                    <a:pt x="58829" y="80922"/>
                  </a:lnTo>
                  <a:lnTo>
                    <a:pt x="5808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7" name="object 27"/>
          <p:cNvSpPr txBox="1"/>
          <p:nvPr/>
        </p:nvSpPr>
        <p:spPr>
          <a:xfrm>
            <a:off x="3495236" y="1535489"/>
            <a:ext cx="41465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Data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store</a:t>
            </a:r>
            <a:endParaRPr sz="65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215660" y="818372"/>
            <a:ext cx="461645" cy="220979"/>
          </a:xfrm>
          <a:prstGeom prst="rect">
            <a:avLst/>
          </a:prstGeom>
        </p:spPr>
        <p:txBody>
          <a:bodyPr wrap="square" lIns="0" tIns="21590" rIns="0" bIns="0" rtlCol="0" vert="horz">
            <a:spAutoFit/>
          </a:bodyPr>
          <a:lstStyle/>
          <a:p>
            <a:pPr marL="57150" marR="5080" indent="-45085">
              <a:lnSpc>
                <a:spcPts val="740"/>
              </a:lnSpc>
              <a:spcBef>
                <a:spcPts val="17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Old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primary 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for</a:t>
            </a:r>
            <a:r>
              <a:rPr dirty="0" sz="650" spc="-2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item</a:t>
            </a:r>
            <a:r>
              <a:rPr dirty="0" sz="650" spc="-2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x</a:t>
            </a:r>
            <a:endParaRPr sz="65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47294" y="382788"/>
            <a:ext cx="2781935" cy="41465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Primary-backup protocol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with local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writes</a:t>
            </a:r>
            <a:endParaRPr sz="1200">
              <a:latin typeface="Arial"/>
              <a:cs typeface="Arial"/>
            </a:endParaRPr>
          </a:p>
          <a:p>
            <a:pPr algn="ctr" marR="48895">
              <a:lnSpc>
                <a:spcPct val="100000"/>
              </a:lnSpc>
              <a:spcBef>
                <a:spcPts val="844"/>
              </a:spcBef>
              <a:tabLst>
                <a:tab pos="1493520" algn="l"/>
              </a:tabLst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Client	Client</a:t>
            </a:r>
            <a:endParaRPr sz="650">
              <a:latin typeface="Arial"/>
              <a:cs typeface="Arial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1505972" y="1034923"/>
            <a:ext cx="189230" cy="330200"/>
          </a:xfrm>
          <a:custGeom>
            <a:avLst/>
            <a:gdLst/>
            <a:ahLst/>
            <a:cxnLst/>
            <a:rect l="l" t="t" r="r" b="b"/>
            <a:pathLst>
              <a:path w="189230" h="330200">
                <a:moveTo>
                  <a:pt x="0" y="0"/>
                </a:moveTo>
                <a:lnTo>
                  <a:pt x="188868" y="329975"/>
                </a:lnTo>
              </a:path>
            </a:pathLst>
          </a:custGeom>
          <a:ln w="527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/>
          <p:nvPr/>
        </p:nvSpPr>
        <p:spPr>
          <a:xfrm>
            <a:off x="3194185" y="938498"/>
            <a:ext cx="56451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Backup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server</a:t>
            </a:r>
            <a:endParaRPr sz="650">
              <a:latin typeface="Arial"/>
              <a:cs typeface="Arial"/>
            </a:endParaRPr>
          </a:p>
        </p:txBody>
      </p:sp>
      <p:grpSp>
        <p:nvGrpSpPr>
          <p:cNvPr id="32" name="object 32"/>
          <p:cNvGrpSpPr/>
          <p:nvPr/>
        </p:nvGrpSpPr>
        <p:grpSpPr>
          <a:xfrm>
            <a:off x="966133" y="975156"/>
            <a:ext cx="2441575" cy="570230"/>
            <a:chOff x="966133" y="975156"/>
            <a:chExt cx="2441575" cy="570230"/>
          </a:xfrm>
        </p:grpSpPr>
        <p:sp>
          <p:nvSpPr>
            <p:cNvPr id="33" name="object 33"/>
            <p:cNvSpPr/>
            <p:nvPr/>
          </p:nvSpPr>
          <p:spPr>
            <a:xfrm>
              <a:off x="2648918" y="1075601"/>
              <a:ext cx="756285" cy="347980"/>
            </a:xfrm>
            <a:custGeom>
              <a:avLst/>
              <a:gdLst/>
              <a:ahLst/>
              <a:cxnLst/>
              <a:rect l="l" t="t" r="r" b="b"/>
              <a:pathLst>
                <a:path w="756285" h="347980">
                  <a:moveTo>
                    <a:pt x="755800" y="0"/>
                  </a:moveTo>
                  <a:lnTo>
                    <a:pt x="641135" y="292818"/>
                  </a:lnTo>
                </a:path>
                <a:path w="756285" h="347980">
                  <a:moveTo>
                    <a:pt x="0" y="347737"/>
                  </a:moveTo>
                  <a:lnTo>
                    <a:pt x="440698" y="347758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34" name="object 34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611539" y="1391483"/>
              <a:ext cx="74366" cy="63751"/>
            </a:xfrm>
            <a:prstGeom prst="rect">
              <a:avLst/>
            </a:prstGeom>
          </p:spPr>
        </p:pic>
        <p:sp>
          <p:nvSpPr>
            <p:cNvPr id="35" name="object 35"/>
            <p:cNvSpPr/>
            <p:nvPr/>
          </p:nvSpPr>
          <p:spPr>
            <a:xfrm>
              <a:off x="1864530" y="1423338"/>
              <a:ext cx="410845" cy="0"/>
            </a:xfrm>
            <a:custGeom>
              <a:avLst/>
              <a:gdLst/>
              <a:ahLst/>
              <a:cxnLst/>
              <a:rect l="l" t="t" r="r" b="b"/>
              <a:pathLst>
                <a:path w="410844" h="0">
                  <a:moveTo>
                    <a:pt x="410824" y="0"/>
                  </a:moveTo>
                  <a:lnTo>
                    <a:pt x="0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36" name="object 36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238356" y="1391483"/>
              <a:ext cx="74377" cy="63751"/>
            </a:xfrm>
            <a:prstGeom prst="rect">
              <a:avLst/>
            </a:prstGeom>
          </p:spPr>
        </p:pic>
        <p:sp>
          <p:nvSpPr>
            <p:cNvPr id="37" name="object 37"/>
            <p:cNvSpPr/>
            <p:nvPr/>
          </p:nvSpPr>
          <p:spPr>
            <a:xfrm>
              <a:off x="2611539" y="1512999"/>
              <a:ext cx="440690" cy="0"/>
            </a:xfrm>
            <a:custGeom>
              <a:avLst/>
              <a:gdLst/>
              <a:ahLst/>
              <a:cxnLst/>
              <a:rect l="l" t="t" r="r" b="b"/>
              <a:pathLst>
                <a:path w="440689" h="0">
                  <a:moveTo>
                    <a:pt x="440687" y="0"/>
                  </a:moveTo>
                  <a:lnTo>
                    <a:pt x="0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38" name="object 38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3015239" y="1481124"/>
              <a:ext cx="74377" cy="63748"/>
            </a:xfrm>
            <a:prstGeom prst="rect">
              <a:avLst/>
            </a:prstGeom>
          </p:spPr>
        </p:pic>
        <p:sp>
          <p:nvSpPr>
            <p:cNvPr id="39" name="object 39"/>
            <p:cNvSpPr/>
            <p:nvPr/>
          </p:nvSpPr>
          <p:spPr>
            <a:xfrm>
              <a:off x="1901919" y="1512999"/>
              <a:ext cx="410845" cy="0"/>
            </a:xfrm>
            <a:custGeom>
              <a:avLst/>
              <a:gdLst/>
              <a:ahLst/>
              <a:cxnLst/>
              <a:rect l="l" t="t" r="r" b="b"/>
              <a:pathLst>
                <a:path w="410844" h="0">
                  <a:moveTo>
                    <a:pt x="410814" y="0"/>
                  </a:moveTo>
                  <a:lnTo>
                    <a:pt x="0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40" name="object 40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864530" y="1481124"/>
              <a:ext cx="74377" cy="63748"/>
            </a:xfrm>
            <a:prstGeom prst="rect">
              <a:avLst/>
            </a:prstGeom>
          </p:spPr>
        </p:pic>
        <p:sp>
          <p:nvSpPr>
            <p:cNvPr id="41" name="object 41"/>
            <p:cNvSpPr/>
            <p:nvPr/>
          </p:nvSpPr>
          <p:spPr>
            <a:xfrm>
              <a:off x="998015" y="1012544"/>
              <a:ext cx="0" cy="351155"/>
            </a:xfrm>
            <a:custGeom>
              <a:avLst/>
              <a:gdLst/>
              <a:ahLst/>
              <a:cxnLst/>
              <a:rect l="l" t="t" r="r" b="b"/>
              <a:pathLst>
                <a:path w="0" h="351155">
                  <a:moveTo>
                    <a:pt x="0" y="351046"/>
                  </a:moveTo>
                  <a:lnTo>
                    <a:pt x="0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42" name="object 42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966133" y="975156"/>
              <a:ext cx="63751" cy="74377"/>
            </a:xfrm>
            <a:prstGeom prst="rect">
              <a:avLst/>
            </a:prstGeom>
          </p:spPr>
        </p:pic>
        <p:sp>
          <p:nvSpPr>
            <p:cNvPr id="43" name="object 43"/>
            <p:cNvSpPr/>
            <p:nvPr/>
          </p:nvSpPr>
          <p:spPr>
            <a:xfrm>
              <a:off x="2492015" y="1014157"/>
              <a:ext cx="0" cy="351155"/>
            </a:xfrm>
            <a:custGeom>
              <a:avLst/>
              <a:gdLst/>
              <a:ahLst/>
              <a:cxnLst/>
              <a:rect l="l" t="t" r="r" b="b"/>
              <a:pathLst>
                <a:path w="0" h="351155">
                  <a:moveTo>
                    <a:pt x="0" y="351078"/>
                  </a:moveTo>
                  <a:lnTo>
                    <a:pt x="0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44" name="object 44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2460139" y="976789"/>
              <a:ext cx="63751" cy="74377"/>
            </a:xfrm>
            <a:prstGeom prst="rect">
              <a:avLst/>
            </a:prstGeom>
          </p:spPr>
        </p:pic>
      </p:grpSp>
      <p:sp>
        <p:nvSpPr>
          <p:cNvPr id="45" name="object 45"/>
          <p:cNvSpPr txBox="1"/>
          <p:nvPr/>
        </p:nvSpPr>
        <p:spPr>
          <a:xfrm>
            <a:off x="776154" y="2073331"/>
            <a:ext cx="1310005" cy="50355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ts val="76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W1.</a:t>
            </a:r>
            <a:r>
              <a:rPr dirty="0" sz="650" spc="-2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Write</a:t>
            </a:r>
            <a:r>
              <a:rPr dirty="0" sz="650" spc="-2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request</a:t>
            </a:r>
            <a:endParaRPr sz="650">
              <a:latin typeface="Arial"/>
              <a:cs typeface="Arial"/>
            </a:endParaRPr>
          </a:p>
          <a:p>
            <a:pPr marL="12700" marR="5080">
              <a:lnSpc>
                <a:spcPts val="740"/>
              </a:lnSpc>
              <a:spcBef>
                <a:spcPts val="4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W2. Move item x to new primary </a:t>
            </a: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W3.</a:t>
            </a:r>
            <a:r>
              <a:rPr dirty="0" sz="650" spc="-3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Acknowledge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write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completed 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W4.</a:t>
            </a:r>
            <a:r>
              <a:rPr dirty="0" sz="650" spc="-15">
                <a:solidFill>
                  <a:srgbClr val="231F20"/>
                </a:solidFill>
                <a:latin typeface="Arial"/>
                <a:cs typeface="Arial"/>
              </a:rPr>
              <a:t> Tell</a:t>
            </a:r>
            <a:r>
              <a:rPr dirty="0" sz="650" spc="-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backups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dirty="0" sz="650" spc="-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update</a:t>
            </a:r>
            <a:endParaRPr sz="650">
              <a:latin typeface="Arial"/>
              <a:cs typeface="Arial"/>
            </a:endParaRPr>
          </a:p>
          <a:p>
            <a:pPr marL="12700">
              <a:lnSpc>
                <a:spcPts val="725"/>
              </a:lnSpc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W5.</a:t>
            </a:r>
            <a:r>
              <a:rPr dirty="0" sz="650" spc="-3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Acknowledge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update</a:t>
            </a:r>
            <a:endParaRPr sz="65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1792077" y="1684891"/>
            <a:ext cx="15240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W2</a:t>
            </a:r>
            <a:endParaRPr sz="650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2778118" y="1505612"/>
            <a:ext cx="15240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W4</a:t>
            </a:r>
            <a:endParaRPr sz="65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2031115" y="1505612"/>
            <a:ext cx="15240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W4</a:t>
            </a:r>
            <a:endParaRPr sz="650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1373756" y="1744646"/>
            <a:ext cx="15240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W4</a:t>
            </a:r>
            <a:endParaRPr sz="650">
              <a:latin typeface="Arial"/>
              <a:cs typeface="Aria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806032" y="1087291"/>
            <a:ext cx="34290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R1  </a:t>
            </a:r>
            <a:r>
              <a:rPr dirty="0" sz="650" spc="17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R2</a:t>
            </a:r>
            <a:endParaRPr sz="650">
              <a:latin typeface="Arial"/>
              <a:cs typeface="Arial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2598835" y="2073328"/>
            <a:ext cx="845819" cy="220979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ts val="76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R1.</a:t>
            </a:r>
            <a:r>
              <a:rPr dirty="0" sz="650" spc="-2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Read</a:t>
            </a:r>
            <a:r>
              <a:rPr dirty="0" sz="650" spc="-2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request</a:t>
            </a:r>
            <a:endParaRPr sz="650">
              <a:latin typeface="Arial"/>
              <a:cs typeface="Arial"/>
            </a:endParaRPr>
          </a:p>
          <a:p>
            <a:pPr marL="12700">
              <a:lnSpc>
                <a:spcPts val="760"/>
              </a:lnSpc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R2.</a:t>
            </a:r>
            <a:r>
              <a:rPr dirty="0" sz="650" spc="-2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Response</a:t>
            </a:r>
            <a:r>
              <a:rPr dirty="0" sz="650" spc="-1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dirty="0" sz="650" spc="-2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read</a:t>
            </a:r>
            <a:endParaRPr sz="650">
              <a:latin typeface="Arial"/>
              <a:cs typeface="Arial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2270154" y="1087297"/>
            <a:ext cx="39116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W1</a:t>
            </a: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    </a:t>
            </a:r>
            <a:r>
              <a:rPr dirty="0" sz="650" spc="-2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W3</a:t>
            </a:r>
            <a:endParaRPr sz="650">
              <a:latin typeface="Arial"/>
              <a:cs typeface="Arial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1824423" y="818378"/>
            <a:ext cx="499109" cy="220979"/>
          </a:xfrm>
          <a:prstGeom prst="rect">
            <a:avLst/>
          </a:prstGeom>
        </p:spPr>
        <p:txBody>
          <a:bodyPr wrap="square" lIns="0" tIns="21590" rIns="0" bIns="0" rtlCol="0" vert="horz">
            <a:spAutoFit/>
          </a:bodyPr>
          <a:lstStyle/>
          <a:p>
            <a:pPr marL="75565" marR="5080" indent="-63500">
              <a:lnSpc>
                <a:spcPts val="740"/>
              </a:lnSpc>
              <a:spcBef>
                <a:spcPts val="17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New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primary 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for</a:t>
            </a:r>
            <a:r>
              <a:rPr dirty="0" sz="650" spc="-2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item</a:t>
            </a:r>
            <a:r>
              <a:rPr dirty="0" sz="650" spc="-2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x</a:t>
            </a:r>
            <a:endParaRPr sz="650">
              <a:latin typeface="Arial"/>
              <a:cs typeface="Arial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2001235" y="1296454"/>
            <a:ext cx="15240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W5</a:t>
            </a:r>
            <a:endParaRPr sz="650">
              <a:latin typeface="Arial"/>
              <a:cs typeface="Arial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2777881" y="1296454"/>
            <a:ext cx="15240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W5</a:t>
            </a:r>
            <a:endParaRPr sz="650">
              <a:latin typeface="Arial"/>
              <a:cs typeface="Arial"/>
            </a:endParaRPr>
          </a:p>
        </p:txBody>
      </p:sp>
      <p:grpSp>
        <p:nvGrpSpPr>
          <p:cNvPr id="56" name="object 56"/>
          <p:cNvGrpSpPr/>
          <p:nvPr/>
        </p:nvGrpSpPr>
        <p:grpSpPr>
          <a:xfrm>
            <a:off x="935399" y="1569900"/>
            <a:ext cx="1588770" cy="364490"/>
            <a:chOff x="935399" y="1569900"/>
            <a:chExt cx="1588770" cy="364490"/>
          </a:xfrm>
        </p:grpSpPr>
        <p:sp>
          <p:nvSpPr>
            <p:cNvPr id="57" name="object 57"/>
            <p:cNvSpPr/>
            <p:nvPr/>
          </p:nvSpPr>
          <p:spPr>
            <a:xfrm>
              <a:off x="938256" y="1572757"/>
              <a:ext cx="1553845" cy="358775"/>
            </a:xfrm>
            <a:custGeom>
              <a:avLst/>
              <a:gdLst/>
              <a:ahLst/>
              <a:cxnLst/>
              <a:rect l="l" t="t" r="r" b="b"/>
              <a:pathLst>
                <a:path w="1553845" h="358775">
                  <a:moveTo>
                    <a:pt x="0" y="0"/>
                  </a:moveTo>
                  <a:lnTo>
                    <a:pt x="0" y="239037"/>
                  </a:lnTo>
                  <a:lnTo>
                    <a:pt x="6068" y="295530"/>
                  </a:lnTo>
                  <a:lnTo>
                    <a:pt x="26141" y="332412"/>
                  </a:lnTo>
                  <a:lnTo>
                    <a:pt x="63022" y="352485"/>
                  </a:lnTo>
                  <a:lnTo>
                    <a:pt x="119512" y="358554"/>
                  </a:lnTo>
                  <a:lnTo>
                    <a:pt x="1434234" y="358554"/>
                  </a:lnTo>
                  <a:lnTo>
                    <a:pt x="1490727" y="352485"/>
                  </a:lnTo>
                  <a:lnTo>
                    <a:pt x="1527612" y="332412"/>
                  </a:lnTo>
                  <a:lnTo>
                    <a:pt x="1547689" y="295530"/>
                  </a:lnTo>
                  <a:lnTo>
                    <a:pt x="1553759" y="239037"/>
                  </a:lnTo>
                  <a:lnTo>
                    <a:pt x="1553759" y="37379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58" name="object 58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2460139" y="1572758"/>
              <a:ext cx="63751" cy="74379"/>
            </a:xfrm>
            <a:prstGeom prst="rect">
              <a:avLst/>
            </a:prstGeom>
          </p:spPr>
        </p:pic>
        <p:sp>
          <p:nvSpPr>
            <p:cNvPr id="59" name="object 59"/>
            <p:cNvSpPr/>
            <p:nvPr/>
          </p:nvSpPr>
          <p:spPr>
            <a:xfrm>
              <a:off x="998015" y="1572757"/>
              <a:ext cx="1434465" cy="299085"/>
            </a:xfrm>
            <a:custGeom>
              <a:avLst/>
              <a:gdLst/>
              <a:ahLst/>
              <a:cxnLst/>
              <a:rect l="l" t="t" r="r" b="b"/>
              <a:pathLst>
                <a:path w="1434464" h="299085">
                  <a:moveTo>
                    <a:pt x="1434243" y="0"/>
                  </a:moveTo>
                  <a:lnTo>
                    <a:pt x="1434243" y="179279"/>
                  </a:lnTo>
                  <a:lnTo>
                    <a:pt x="1428173" y="235769"/>
                  </a:lnTo>
                  <a:lnTo>
                    <a:pt x="1408096" y="272652"/>
                  </a:lnTo>
                  <a:lnTo>
                    <a:pt x="1371211" y="292729"/>
                  </a:lnTo>
                  <a:lnTo>
                    <a:pt x="1314718" y="298799"/>
                  </a:lnTo>
                  <a:lnTo>
                    <a:pt x="119517" y="298799"/>
                  </a:lnTo>
                  <a:lnTo>
                    <a:pt x="63027" y="292729"/>
                  </a:lnTo>
                  <a:lnTo>
                    <a:pt x="26145" y="272652"/>
                  </a:lnTo>
                  <a:lnTo>
                    <a:pt x="6069" y="235769"/>
                  </a:lnTo>
                  <a:lnTo>
                    <a:pt x="0" y="179279"/>
                  </a:lnTo>
                  <a:lnTo>
                    <a:pt x="0" y="37379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60" name="object 60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966133" y="1572758"/>
              <a:ext cx="63751" cy="74379"/>
            </a:xfrm>
            <a:prstGeom prst="rect">
              <a:avLst/>
            </a:prstGeom>
          </p:spPr>
        </p:pic>
      </p:grpSp>
      <p:sp>
        <p:nvSpPr>
          <p:cNvPr id="61" name="object 61"/>
          <p:cNvSpPr txBox="1"/>
          <p:nvPr/>
        </p:nvSpPr>
        <p:spPr>
          <a:xfrm>
            <a:off x="776154" y="1684895"/>
            <a:ext cx="15240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W5</a:t>
            </a:r>
            <a:endParaRPr sz="650">
              <a:latin typeface="Arial"/>
              <a:cs typeface="Arial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2073696" y="1064807"/>
            <a:ext cx="281940" cy="314325"/>
          </a:xfrm>
          <a:custGeom>
            <a:avLst/>
            <a:gdLst/>
            <a:ahLst/>
            <a:cxnLst/>
            <a:rect l="l" t="t" r="r" b="b"/>
            <a:pathLst>
              <a:path w="281939" h="314325">
                <a:moveTo>
                  <a:pt x="0" y="0"/>
                </a:moveTo>
                <a:lnTo>
                  <a:pt x="281708" y="314153"/>
                </a:lnTo>
              </a:path>
            </a:pathLst>
          </a:custGeom>
          <a:ln w="527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 txBox="1"/>
          <p:nvPr/>
        </p:nvSpPr>
        <p:spPr>
          <a:xfrm>
            <a:off x="347294" y="2679087"/>
            <a:ext cx="3914775" cy="563245"/>
          </a:xfrm>
          <a:prstGeom prst="rect">
            <a:avLst/>
          </a:prstGeom>
        </p:spPr>
        <p:txBody>
          <a:bodyPr wrap="square" lIns="0" tIns="400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15"/>
              </a:spcBef>
            </a:pPr>
            <a:r>
              <a:rPr dirty="0" sz="1200" spc="-5">
                <a:solidFill>
                  <a:srgbClr val="007C00"/>
                </a:solidFill>
                <a:latin typeface="Arial"/>
                <a:cs typeface="Arial"/>
              </a:rPr>
              <a:t>Example</a:t>
            </a:r>
            <a:r>
              <a:rPr dirty="0" sz="1200">
                <a:solidFill>
                  <a:srgbClr val="007C00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007C00"/>
                </a:solidFill>
                <a:latin typeface="Arial"/>
                <a:cs typeface="Arial"/>
              </a:rPr>
              <a:t>primary-backup</a:t>
            </a:r>
            <a:r>
              <a:rPr dirty="0" sz="1200">
                <a:solidFill>
                  <a:srgbClr val="007C00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007C00"/>
                </a:solidFill>
                <a:latin typeface="Arial"/>
                <a:cs typeface="Arial"/>
              </a:rPr>
              <a:t>protocol</a:t>
            </a:r>
            <a:r>
              <a:rPr dirty="0" sz="1200">
                <a:solidFill>
                  <a:srgbClr val="007C00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007C00"/>
                </a:solidFill>
                <a:latin typeface="Arial"/>
                <a:cs typeface="Arial"/>
              </a:rPr>
              <a:t>with</a:t>
            </a:r>
            <a:r>
              <a:rPr dirty="0" sz="1200">
                <a:solidFill>
                  <a:srgbClr val="007C00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007C00"/>
                </a:solidFill>
                <a:latin typeface="Arial"/>
                <a:cs typeface="Arial"/>
              </a:rPr>
              <a:t>local</a:t>
            </a:r>
            <a:r>
              <a:rPr dirty="0" sz="1200">
                <a:solidFill>
                  <a:srgbClr val="007C00"/>
                </a:solidFill>
                <a:latin typeface="Arial"/>
                <a:cs typeface="Arial"/>
              </a:rPr>
              <a:t> writes</a:t>
            </a:r>
            <a:endParaRPr sz="12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180"/>
              </a:spcBef>
            </a:pPr>
            <a:r>
              <a:rPr dirty="0" sz="1000" spc="-5">
                <a:latin typeface="Arial"/>
                <a:cs typeface="Arial"/>
              </a:rPr>
              <a:t>Mobile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computing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in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disconnected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mode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(ship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all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relevant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files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user </a:t>
            </a:r>
            <a:r>
              <a:rPr dirty="0" sz="1000" spc="-26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before</a:t>
            </a:r>
            <a:r>
              <a:rPr dirty="0" sz="1000" spc="-5">
                <a:latin typeface="Arial"/>
                <a:cs typeface="Arial"/>
              </a:rPr>
              <a:t> disconnecting, and update later on).</a:t>
            </a:r>
            <a:endParaRPr sz="1000">
              <a:latin typeface="Arial"/>
              <a:cs typeface="Arial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66713" y="3331252"/>
            <a:ext cx="72263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13" action="ppaction://hlinksldjump"/>
              </a:rPr>
              <a:t>Local-write</a:t>
            </a:r>
            <a:r>
              <a:rPr dirty="0" sz="600" spc="-15">
                <a:solidFill>
                  <a:srgbClr val="3333B2"/>
                </a:solidFill>
                <a:latin typeface="Arial"/>
                <a:cs typeface="Arial"/>
                <a:hlinkClick r:id="rId1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13" action="ppaction://hlinksldjump"/>
              </a:rPr>
              <a:t>protocols</a:t>
            </a:r>
            <a:endParaRPr sz="600">
              <a:latin typeface="Arial"/>
              <a:cs typeface="Arial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4283748" y="3331252"/>
            <a:ext cx="25781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36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37</a:t>
            </a:r>
            <a:endParaRPr sz="6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713" y="716"/>
            <a:ext cx="447484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763520" algn="l"/>
              </a:tabLst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Consistency</a:t>
            </a:r>
            <a:r>
              <a:rPr dirty="0" sz="600" spc="2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and</a:t>
            </a:r>
            <a:r>
              <a:rPr dirty="0" sz="600" spc="2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replication:</a:t>
            </a:r>
            <a:r>
              <a:rPr dirty="0" sz="600" spc="19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Consistency</a:t>
            </a:r>
            <a:r>
              <a:rPr dirty="0" sz="600" spc="2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protocols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</a:rPr>
              <a:t>	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Sequential</a:t>
            </a:r>
            <a:r>
              <a:rPr dirty="0" sz="600" spc="2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consistency:</a:t>
            </a:r>
            <a:r>
              <a:rPr dirty="0" sz="600" spc="6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Replicated-write</a:t>
            </a:r>
            <a:r>
              <a:rPr dirty="0" sz="600" spc="2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protocols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5300" y="188846"/>
            <a:ext cx="2124075" cy="244475"/>
          </a:xfrm>
          <a:prstGeom prst="rect"/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pc="15"/>
              <a:t>Replicated-write</a:t>
            </a:r>
            <a:r>
              <a:rPr dirty="0" spc="-65"/>
              <a:t> </a:t>
            </a:r>
            <a:r>
              <a:rPr dirty="0" spc="15"/>
              <a:t>protocols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793518" y="2048723"/>
            <a:ext cx="901700" cy="662940"/>
            <a:chOff x="793518" y="2048723"/>
            <a:chExt cx="901700" cy="662940"/>
          </a:xfrm>
        </p:grpSpPr>
        <p:sp>
          <p:nvSpPr>
            <p:cNvPr id="5" name="object 5"/>
            <p:cNvSpPr/>
            <p:nvPr/>
          </p:nvSpPr>
          <p:spPr>
            <a:xfrm>
              <a:off x="796154" y="2051358"/>
              <a:ext cx="896619" cy="657860"/>
            </a:xfrm>
            <a:custGeom>
              <a:avLst/>
              <a:gdLst/>
              <a:ahLst/>
              <a:cxnLst/>
              <a:rect l="l" t="t" r="r" b="b"/>
              <a:pathLst>
                <a:path w="896619" h="657860">
                  <a:moveTo>
                    <a:pt x="0" y="328672"/>
                  </a:moveTo>
                  <a:lnTo>
                    <a:pt x="0" y="567715"/>
                  </a:lnTo>
                  <a:lnTo>
                    <a:pt x="5603" y="606930"/>
                  </a:lnTo>
                  <a:lnTo>
                    <a:pt x="22413" y="634941"/>
                  </a:lnTo>
                  <a:lnTo>
                    <a:pt x="50428" y="651748"/>
                  </a:lnTo>
                  <a:lnTo>
                    <a:pt x="89647" y="657350"/>
                  </a:lnTo>
                  <a:lnTo>
                    <a:pt x="806764" y="657350"/>
                  </a:lnTo>
                  <a:lnTo>
                    <a:pt x="845983" y="651748"/>
                  </a:lnTo>
                  <a:lnTo>
                    <a:pt x="873995" y="634941"/>
                  </a:lnTo>
                  <a:lnTo>
                    <a:pt x="890802" y="606930"/>
                  </a:lnTo>
                  <a:lnTo>
                    <a:pt x="896404" y="567715"/>
                  </a:lnTo>
                  <a:lnTo>
                    <a:pt x="896404" y="89639"/>
                  </a:lnTo>
                  <a:lnTo>
                    <a:pt x="890802" y="50420"/>
                  </a:lnTo>
                  <a:lnTo>
                    <a:pt x="873995" y="22408"/>
                  </a:lnTo>
                  <a:lnTo>
                    <a:pt x="845983" y="5601"/>
                  </a:lnTo>
                  <a:lnTo>
                    <a:pt x="806764" y="0"/>
                  </a:lnTo>
                  <a:lnTo>
                    <a:pt x="567727" y="0"/>
                  </a:lnTo>
                  <a:lnTo>
                    <a:pt x="528509" y="5601"/>
                  </a:lnTo>
                  <a:lnTo>
                    <a:pt x="483690" y="50420"/>
                  </a:lnTo>
                  <a:lnTo>
                    <a:pt x="478088" y="89639"/>
                  </a:lnTo>
                  <a:lnTo>
                    <a:pt x="478088" y="164336"/>
                  </a:lnTo>
                  <a:lnTo>
                    <a:pt x="472484" y="194916"/>
                  </a:lnTo>
                  <a:lnTo>
                    <a:pt x="455675" y="218492"/>
                  </a:lnTo>
                  <a:lnTo>
                    <a:pt x="427663" y="233664"/>
                  </a:lnTo>
                  <a:lnTo>
                    <a:pt x="388448" y="239032"/>
                  </a:lnTo>
                  <a:lnTo>
                    <a:pt x="89647" y="239032"/>
                  </a:lnTo>
                  <a:lnTo>
                    <a:pt x="50428" y="244636"/>
                  </a:lnTo>
                  <a:lnTo>
                    <a:pt x="22413" y="261445"/>
                  </a:lnTo>
                  <a:lnTo>
                    <a:pt x="5603" y="289457"/>
                  </a:lnTo>
                  <a:lnTo>
                    <a:pt x="0" y="328672"/>
                  </a:lnTo>
                  <a:close/>
                </a:path>
              </a:pathLst>
            </a:custGeom>
            <a:ln w="5270">
              <a:solidFill>
                <a:srgbClr val="231F20"/>
              </a:solidFill>
              <a:prstDash val="lg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796154" y="2081235"/>
              <a:ext cx="657860" cy="120014"/>
            </a:xfrm>
            <a:custGeom>
              <a:avLst/>
              <a:gdLst/>
              <a:ahLst/>
              <a:cxnLst/>
              <a:rect l="l" t="t" r="r" b="b"/>
              <a:pathLst>
                <a:path w="657860" h="120014">
                  <a:moveTo>
                    <a:pt x="597605" y="0"/>
                  </a:moveTo>
                  <a:lnTo>
                    <a:pt x="59762" y="0"/>
                  </a:lnTo>
                  <a:lnTo>
                    <a:pt x="36557" y="4715"/>
                  </a:lnTo>
                  <a:lnTo>
                    <a:pt x="17554" y="17554"/>
                  </a:lnTo>
                  <a:lnTo>
                    <a:pt x="4715" y="36557"/>
                  </a:lnTo>
                  <a:lnTo>
                    <a:pt x="0" y="59763"/>
                  </a:lnTo>
                  <a:lnTo>
                    <a:pt x="4715" y="82965"/>
                  </a:lnTo>
                  <a:lnTo>
                    <a:pt x="17554" y="101964"/>
                  </a:lnTo>
                  <a:lnTo>
                    <a:pt x="36557" y="114802"/>
                  </a:lnTo>
                  <a:lnTo>
                    <a:pt x="59762" y="119517"/>
                  </a:lnTo>
                  <a:lnTo>
                    <a:pt x="597605" y="119517"/>
                  </a:lnTo>
                  <a:lnTo>
                    <a:pt x="620806" y="114802"/>
                  </a:lnTo>
                  <a:lnTo>
                    <a:pt x="639806" y="101964"/>
                  </a:lnTo>
                  <a:lnTo>
                    <a:pt x="652644" y="82965"/>
                  </a:lnTo>
                  <a:lnTo>
                    <a:pt x="657358" y="59763"/>
                  </a:lnTo>
                  <a:lnTo>
                    <a:pt x="652644" y="36557"/>
                  </a:lnTo>
                  <a:lnTo>
                    <a:pt x="639806" y="17554"/>
                  </a:lnTo>
                  <a:lnTo>
                    <a:pt x="620806" y="4715"/>
                  </a:lnTo>
                  <a:lnTo>
                    <a:pt x="597605" y="0"/>
                  </a:lnTo>
                  <a:close/>
                </a:path>
              </a:pathLst>
            </a:custGeom>
            <a:solidFill>
              <a:srgbClr val="D1D3D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796154" y="2081235"/>
              <a:ext cx="657860" cy="120014"/>
            </a:xfrm>
            <a:custGeom>
              <a:avLst/>
              <a:gdLst/>
              <a:ahLst/>
              <a:cxnLst/>
              <a:rect l="l" t="t" r="r" b="b"/>
              <a:pathLst>
                <a:path w="657860" h="120014">
                  <a:moveTo>
                    <a:pt x="59762" y="0"/>
                  </a:moveTo>
                  <a:lnTo>
                    <a:pt x="597605" y="0"/>
                  </a:lnTo>
                  <a:lnTo>
                    <a:pt x="620806" y="4715"/>
                  </a:lnTo>
                  <a:lnTo>
                    <a:pt x="639806" y="17554"/>
                  </a:lnTo>
                  <a:lnTo>
                    <a:pt x="652644" y="36557"/>
                  </a:lnTo>
                  <a:lnTo>
                    <a:pt x="657358" y="59763"/>
                  </a:lnTo>
                  <a:lnTo>
                    <a:pt x="652644" y="82965"/>
                  </a:lnTo>
                  <a:lnTo>
                    <a:pt x="639806" y="101964"/>
                  </a:lnTo>
                  <a:lnTo>
                    <a:pt x="620806" y="114802"/>
                  </a:lnTo>
                  <a:lnTo>
                    <a:pt x="597605" y="119517"/>
                  </a:lnTo>
                  <a:lnTo>
                    <a:pt x="59762" y="119517"/>
                  </a:lnTo>
                  <a:lnTo>
                    <a:pt x="36557" y="114802"/>
                  </a:lnTo>
                  <a:lnTo>
                    <a:pt x="17554" y="101964"/>
                  </a:lnTo>
                  <a:lnTo>
                    <a:pt x="4715" y="82965"/>
                  </a:lnTo>
                  <a:lnTo>
                    <a:pt x="0" y="59763"/>
                  </a:lnTo>
                  <a:lnTo>
                    <a:pt x="4715" y="36557"/>
                  </a:lnTo>
                  <a:lnTo>
                    <a:pt x="17554" y="17554"/>
                  </a:lnTo>
                  <a:lnTo>
                    <a:pt x="36557" y="4715"/>
                  </a:lnTo>
                  <a:lnTo>
                    <a:pt x="59762" y="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8" name="object 8"/>
          <p:cNvGrpSpPr/>
          <p:nvPr/>
        </p:nvGrpSpPr>
        <p:grpSpPr>
          <a:xfrm>
            <a:off x="1856032" y="2048723"/>
            <a:ext cx="901700" cy="662940"/>
            <a:chOff x="1856032" y="2048723"/>
            <a:chExt cx="901700" cy="662940"/>
          </a:xfrm>
        </p:grpSpPr>
        <p:sp>
          <p:nvSpPr>
            <p:cNvPr id="9" name="object 9"/>
            <p:cNvSpPr/>
            <p:nvPr/>
          </p:nvSpPr>
          <p:spPr>
            <a:xfrm>
              <a:off x="1858667" y="2051358"/>
              <a:ext cx="896619" cy="657860"/>
            </a:xfrm>
            <a:custGeom>
              <a:avLst/>
              <a:gdLst/>
              <a:ahLst/>
              <a:cxnLst/>
              <a:rect l="l" t="t" r="r" b="b"/>
              <a:pathLst>
                <a:path w="896619" h="657860">
                  <a:moveTo>
                    <a:pt x="0" y="567715"/>
                  </a:moveTo>
                  <a:lnTo>
                    <a:pt x="5602" y="606930"/>
                  </a:lnTo>
                  <a:lnTo>
                    <a:pt x="22410" y="634941"/>
                  </a:lnTo>
                  <a:lnTo>
                    <a:pt x="50422" y="651748"/>
                  </a:lnTo>
                  <a:lnTo>
                    <a:pt x="89639" y="657350"/>
                  </a:lnTo>
                  <a:lnTo>
                    <a:pt x="806752" y="657350"/>
                  </a:lnTo>
                  <a:lnTo>
                    <a:pt x="845968" y="651748"/>
                  </a:lnTo>
                  <a:lnTo>
                    <a:pt x="873980" y="634941"/>
                  </a:lnTo>
                  <a:lnTo>
                    <a:pt x="890789" y="606930"/>
                  </a:lnTo>
                  <a:lnTo>
                    <a:pt x="896392" y="567715"/>
                  </a:lnTo>
                  <a:lnTo>
                    <a:pt x="896392" y="89639"/>
                  </a:lnTo>
                  <a:lnTo>
                    <a:pt x="890789" y="50420"/>
                  </a:lnTo>
                  <a:lnTo>
                    <a:pt x="873980" y="22408"/>
                  </a:lnTo>
                  <a:lnTo>
                    <a:pt x="845968" y="5601"/>
                  </a:lnTo>
                  <a:lnTo>
                    <a:pt x="806752" y="0"/>
                  </a:lnTo>
                  <a:lnTo>
                    <a:pt x="767536" y="5601"/>
                  </a:lnTo>
                  <a:lnTo>
                    <a:pt x="739523" y="22408"/>
                  </a:lnTo>
                  <a:lnTo>
                    <a:pt x="722716" y="50420"/>
                  </a:lnTo>
                  <a:lnTo>
                    <a:pt x="717113" y="89639"/>
                  </a:lnTo>
                  <a:lnTo>
                    <a:pt x="717113" y="403378"/>
                  </a:lnTo>
                  <a:lnTo>
                    <a:pt x="711511" y="433958"/>
                  </a:lnTo>
                  <a:lnTo>
                    <a:pt x="694704" y="457534"/>
                  </a:lnTo>
                  <a:lnTo>
                    <a:pt x="666692" y="472706"/>
                  </a:lnTo>
                  <a:lnTo>
                    <a:pt x="627473" y="478075"/>
                  </a:lnTo>
                  <a:lnTo>
                    <a:pt x="89639" y="478075"/>
                  </a:lnTo>
                  <a:lnTo>
                    <a:pt x="50422" y="483678"/>
                  </a:lnTo>
                  <a:lnTo>
                    <a:pt x="22410" y="500487"/>
                  </a:lnTo>
                  <a:lnTo>
                    <a:pt x="5602" y="528499"/>
                  </a:lnTo>
                  <a:lnTo>
                    <a:pt x="0" y="567715"/>
                  </a:lnTo>
                  <a:close/>
                </a:path>
              </a:pathLst>
            </a:custGeom>
            <a:ln w="5270">
              <a:solidFill>
                <a:srgbClr val="231F20"/>
              </a:solidFill>
              <a:prstDash val="lg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/>
            <p:cNvSpPr/>
            <p:nvPr/>
          </p:nvSpPr>
          <p:spPr>
            <a:xfrm>
              <a:off x="1858667" y="2051358"/>
              <a:ext cx="896619" cy="418465"/>
            </a:xfrm>
            <a:custGeom>
              <a:avLst/>
              <a:gdLst/>
              <a:ahLst/>
              <a:cxnLst/>
              <a:rect l="l" t="t" r="r" b="b"/>
              <a:pathLst>
                <a:path w="896619" h="418464">
                  <a:moveTo>
                    <a:pt x="567714" y="0"/>
                  </a:moveTo>
                  <a:lnTo>
                    <a:pt x="89639" y="0"/>
                  </a:lnTo>
                  <a:lnTo>
                    <a:pt x="50422" y="5601"/>
                  </a:lnTo>
                  <a:lnTo>
                    <a:pt x="22410" y="22408"/>
                  </a:lnTo>
                  <a:lnTo>
                    <a:pt x="5602" y="50420"/>
                  </a:lnTo>
                  <a:lnTo>
                    <a:pt x="0" y="89639"/>
                  </a:lnTo>
                  <a:lnTo>
                    <a:pt x="0" y="328672"/>
                  </a:lnTo>
                  <a:lnTo>
                    <a:pt x="5602" y="367891"/>
                  </a:lnTo>
                  <a:lnTo>
                    <a:pt x="22410" y="395903"/>
                  </a:lnTo>
                  <a:lnTo>
                    <a:pt x="50422" y="412710"/>
                  </a:lnTo>
                  <a:lnTo>
                    <a:pt x="89639" y="418312"/>
                  </a:lnTo>
                  <a:lnTo>
                    <a:pt x="806752" y="418312"/>
                  </a:lnTo>
                  <a:lnTo>
                    <a:pt x="845968" y="412710"/>
                  </a:lnTo>
                  <a:lnTo>
                    <a:pt x="873980" y="395903"/>
                  </a:lnTo>
                  <a:lnTo>
                    <a:pt x="890789" y="367891"/>
                  </a:lnTo>
                  <a:lnTo>
                    <a:pt x="896392" y="328672"/>
                  </a:lnTo>
                  <a:lnTo>
                    <a:pt x="890789" y="289457"/>
                  </a:lnTo>
                  <a:lnTo>
                    <a:pt x="873980" y="261445"/>
                  </a:lnTo>
                  <a:lnTo>
                    <a:pt x="845968" y="244636"/>
                  </a:lnTo>
                  <a:lnTo>
                    <a:pt x="806752" y="239032"/>
                  </a:lnTo>
                  <a:lnTo>
                    <a:pt x="732060" y="239032"/>
                  </a:lnTo>
                  <a:lnTo>
                    <a:pt x="701477" y="233430"/>
                  </a:lnTo>
                  <a:lnTo>
                    <a:pt x="677898" y="216624"/>
                  </a:lnTo>
                  <a:lnTo>
                    <a:pt x="662724" y="188612"/>
                  </a:lnTo>
                  <a:lnTo>
                    <a:pt x="657355" y="149393"/>
                  </a:lnTo>
                  <a:lnTo>
                    <a:pt x="657355" y="89639"/>
                  </a:lnTo>
                  <a:lnTo>
                    <a:pt x="651752" y="50420"/>
                  </a:lnTo>
                  <a:lnTo>
                    <a:pt x="634944" y="22408"/>
                  </a:lnTo>
                  <a:lnTo>
                    <a:pt x="606931" y="5601"/>
                  </a:lnTo>
                  <a:lnTo>
                    <a:pt x="567714" y="0"/>
                  </a:lnTo>
                  <a:close/>
                </a:path>
              </a:pathLst>
            </a:custGeom>
            <a:solidFill>
              <a:srgbClr val="D1D3D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/>
            <p:cNvSpPr/>
            <p:nvPr/>
          </p:nvSpPr>
          <p:spPr>
            <a:xfrm>
              <a:off x="1858667" y="2051358"/>
              <a:ext cx="896619" cy="418465"/>
            </a:xfrm>
            <a:custGeom>
              <a:avLst/>
              <a:gdLst/>
              <a:ahLst/>
              <a:cxnLst/>
              <a:rect l="l" t="t" r="r" b="b"/>
              <a:pathLst>
                <a:path w="896619" h="418464">
                  <a:moveTo>
                    <a:pt x="567714" y="0"/>
                  </a:moveTo>
                  <a:lnTo>
                    <a:pt x="89639" y="0"/>
                  </a:lnTo>
                  <a:lnTo>
                    <a:pt x="50422" y="5601"/>
                  </a:lnTo>
                  <a:lnTo>
                    <a:pt x="22410" y="22408"/>
                  </a:lnTo>
                  <a:lnTo>
                    <a:pt x="5602" y="50420"/>
                  </a:lnTo>
                  <a:lnTo>
                    <a:pt x="0" y="89639"/>
                  </a:lnTo>
                  <a:lnTo>
                    <a:pt x="0" y="328672"/>
                  </a:lnTo>
                  <a:lnTo>
                    <a:pt x="5602" y="367891"/>
                  </a:lnTo>
                  <a:lnTo>
                    <a:pt x="22410" y="395903"/>
                  </a:lnTo>
                  <a:lnTo>
                    <a:pt x="50422" y="412710"/>
                  </a:lnTo>
                  <a:lnTo>
                    <a:pt x="89639" y="418312"/>
                  </a:lnTo>
                  <a:lnTo>
                    <a:pt x="806752" y="418312"/>
                  </a:lnTo>
                  <a:lnTo>
                    <a:pt x="845968" y="412710"/>
                  </a:lnTo>
                  <a:lnTo>
                    <a:pt x="873980" y="395903"/>
                  </a:lnTo>
                  <a:lnTo>
                    <a:pt x="890789" y="367891"/>
                  </a:lnTo>
                  <a:lnTo>
                    <a:pt x="896392" y="328672"/>
                  </a:lnTo>
                  <a:lnTo>
                    <a:pt x="890789" y="289457"/>
                  </a:lnTo>
                  <a:lnTo>
                    <a:pt x="873980" y="261445"/>
                  </a:lnTo>
                  <a:lnTo>
                    <a:pt x="845968" y="244636"/>
                  </a:lnTo>
                  <a:lnTo>
                    <a:pt x="806752" y="239032"/>
                  </a:lnTo>
                  <a:lnTo>
                    <a:pt x="732060" y="239032"/>
                  </a:lnTo>
                  <a:lnTo>
                    <a:pt x="701477" y="233430"/>
                  </a:lnTo>
                  <a:lnTo>
                    <a:pt x="677898" y="216624"/>
                  </a:lnTo>
                  <a:lnTo>
                    <a:pt x="662724" y="188612"/>
                  </a:lnTo>
                  <a:lnTo>
                    <a:pt x="657355" y="149393"/>
                  </a:lnTo>
                  <a:lnTo>
                    <a:pt x="657355" y="89639"/>
                  </a:lnTo>
                  <a:lnTo>
                    <a:pt x="651752" y="50420"/>
                  </a:lnTo>
                  <a:lnTo>
                    <a:pt x="634944" y="22408"/>
                  </a:lnTo>
                  <a:lnTo>
                    <a:pt x="606931" y="5601"/>
                  </a:lnTo>
                  <a:lnTo>
                    <a:pt x="567714" y="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2" name="object 12"/>
          <p:cNvGrpSpPr/>
          <p:nvPr/>
        </p:nvGrpSpPr>
        <p:grpSpPr>
          <a:xfrm>
            <a:off x="2918549" y="2048723"/>
            <a:ext cx="901700" cy="662940"/>
            <a:chOff x="2918549" y="2048723"/>
            <a:chExt cx="901700" cy="662940"/>
          </a:xfrm>
        </p:grpSpPr>
        <p:sp>
          <p:nvSpPr>
            <p:cNvPr id="13" name="object 13"/>
            <p:cNvSpPr/>
            <p:nvPr/>
          </p:nvSpPr>
          <p:spPr>
            <a:xfrm>
              <a:off x="2921185" y="2051358"/>
              <a:ext cx="896619" cy="657860"/>
            </a:xfrm>
            <a:custGeom>
              <a:avLst/>
              <a:gdLst/>
              <a:ahLst/>
              <a:cxnLst/>
              <a:rect l="l" t="t" r="r" b="b"/>
              <a:pathLst>
                <a:path w="896620" h="657860">
                  <a:moveTo>
                    <a:pt x="0" y="89639"/>
                  </a:moveTo>
                  <a:lnTo>
                    <a:pt x="0" y="567715"/>
                  </a:lnTo>
                  <a:lnTo>
                    <a:pt x="5603" y="606930"/>
                  </a:lnTo>
                  <a:lnTo>
                    <a:pt x="22410" y="634941"/>
                  </a:lnTo>
                  <a:lnTo>
                    <a:pt x="50419" y="651748"/>
                  </a:lnTo>
                  <a:lnTo>
                    <a:pt x="89627" y="657350"/>
                  </a:lnTo>
                  <a:lnTo>
                    <a:pt x="806753" y="657350"/>
                  </a:lnTo>
                  <a:lnTo>
                    <a:pt x="845970" y="651748"/>
                  </a:lnTo>
                  <a:lnTo>
                    <a:pt x="873982" y="634941"/>
                  </a:lnTo>
                  <a:lnTo>
                    <a:pt x="890790" y="606930"/>
                  </a:lnTo>
                  <a:lnTo>
                    <a:pt x="896393" y="567715"/>
                  </a:lnTo>
                  <a:lnTo>
                    <a:pt x="896393" y="89639"/>
                  </a:lnTo>
                  <a:lnTo>
                    <a:pt x="890790" y="50420"/>
                  </a:lnTo>
                  <a:lnTo>
                    <a:pt x="873982" y="22408"/>
                  </a:lnTo>
                  <a:lnTo>
                    <a:pt x="845970" y="5601"/>
                  </a:lnTo>
                  <a:lnTo>
                    <a:pt x="806753" y="0"/>
                  </a:lnTo>
                  <a:lnTo>
                    <a:pt x="738071" y="0"/>
                  </a:lnTo>
                  <a:lnTo>
                    <a:pt x="678464" y="0"/>
                  </a:lnTo>
                  <a:lnTo>
                    <a:pt x="89627" y="0"/>
                  </a:lnTo>
                  <a:lnTo>
                    <a:pt x="50419" y="5601"/>
                  </a:lnTo>
                  <a:lnTo>
                    <a:pt x="22410" y="22408"/>
                  </a:lnTo>
                  <a:lnTo>
                    <a:pt x="5603" y="50420"/>
                  </a:lnTo>
                  <a:lnTo>
                    <a:pt x="0" y="89639"/>
                  </a:lnTo>
                  <a:close/>
                </a:path>
              </a:pathLst>
            </a:custGeom>
            <a:ln w="5270">
              <a:solidFill>
                <a:srgbClr val="231F20"/>
              </a:solidFill>
              <a:prstDash val="lgDash"/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4" name="object 14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181411" y="2317337"/>
              <a:ext cx="124783" cy="124795"/>
            </a:xfrm>
            <a:prstGeom prst="rect">
              <a:avLst/>
            </a:prstGeom>
          </p:spPr>
        </p:pic>
      </p:grpSp>
      <p:sp>
        <p:nvSpPr>
          <p:cNvPr id="15" name="object 15"/>
          <p:cNvSpPr txBox="1"/>
          <p:nvPr/>
        </p:nvSpPr>
        <p:spPr>
          <a:xfrm>
            <a:off x="329133" y="565708"/>
            <a:ext cx="3949700" cy="2292985"/>
          </a:xfrm>
          <a:prstGeom prst="rect">
            <a:avLst/>
          </a:prstGeom>
        </p:spPr>
        <p:txBody>
          <a:bodyPr wrap="square" lIns="0" tIns="39370" rIns="0" bIns="0" rtlCol="0" vert="horz">
            <a:spAutoFit/>
          </a:bodyPr>
          <a:lstStyle/>
          <a:p>
            <a:pPr marL="30480">
              <a:lnSpc>
                <a:spcPct val="100000"/>
              </a:lnSpc>
              <a:spcBef>
                <a:spcPts val="310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Quorum-based</a:t>
            </a:r>
            <a:r>
              <a:rPr dirty="0" sz="1200" spc="-2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protocols</a:t>
            </a:r>
            <a:endParaRPr sz="1200">
              <a:latin typeface="Arial"/>
              <a:cs typeface="Arial"/>
            </a:endParaRPr>
          </a:p>
          <a:p>
            <a:pPr marL="27305" marR="20955" indent="2540">
              <a:lnSpc>
                <a:spcPct val="100000"/>
              </a:lnSpc>
              <a:spcBef>
                <a:spcPts val="175"/>
              </a:spcBef>
            </a:pPr>
            <a:r>
              <a:rPr dirty="0" sz="1000" spc="-5">
                <a:latin typeface="Arial"/>
                <a:cs typeface="Arial"/>
              </a:rPr>
              <a:t>Ensure that each </a:t>
            </a:r>
            <a:r>
              <a:rPr dirty="0" sz="1000" spc="-10">
                <a:latin typeface="Arial"/>
                <a:cs typeface="Arial"/>
              </a:rPr>
              <a:t>operation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is carried out in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such a </a:t>
            </a:r>
            <a:r>
              <a:rPr dirty="0" sz="1000" spc="-25">
                <a:latin typeface="Arial"/>
                <a:cs typeface="Arial"/>
              </a:rPr>
              <a:t>way</a:t>
            </a:r>
            <a:r>
              <a:rPr dirty="0" sz="1000" spc="-5">
                <a:latin typeface="Arial"/>
                <a:cs typeface="Arial"/>
              </a:rPr>
              <a:t> that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 majority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vote</a:t>
            </a:r>
            <a:r>
              <a:rPr dirty="0" sz="1000" spc="-5">
                <a:latin typeface="Arial"/>
                <a:cs typeface="Arial"/>
              </a:rPr>
              <a:t> is established: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distinguish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read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quorum </a:t>
            </a:r>
            <a:r>
              <a:rPr dirty="0" sz="1000" spc="-5">
                <a:latin typeface="Arial"/>
                <a:cs typeface="Arial"/>
              </a:rPr>
              <a:t>and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write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 quorum</a:t>
            </a:r>
            <a:endParaRPr sz="1000">
              <a:latin typeface="Arial"/>
              <a:cs typeface="Arial"/>
            </a:endParaRPr>
          </a:p>
          <a:p>
            <a:pPr marL="25400" marR="17780" indent="635">
              <a:lnSpc>
                <a:spcPts val="1390"/>
              </a:lnSpc>
              <a:spcBef>
                <a:spcPts val="770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Three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examples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of the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voting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 algorithm.</a:t>
            </a:r>
            <a:r>
              <a:rPr dirty="0" sz="1200" spc="8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(a) A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correct 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choice of read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and 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write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set.</a:t>
            </a:r>
            <a:r>
              <a:rPr dirty="0" sz="1200" spc="7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(b)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A choice that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20">
                <a:solidFill>
                  <a:srgbClr val="3333B2"/>
                </a:solidFill>
                <a:latin typeface="Arial"/>
                <a:cs typeface="Arial"/>
              </a:rPr>
              <a:t>may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 lead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to </a:t>
            </a:r>
            <a:r>
              <a:rPr dirty="0" sz="1200" spc="-32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write-write conflicts.</a:t>
            </a:r>
            <a:r>
              <a:rPr dirty="0" sz="1200" spc="8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(c)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A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correct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choice,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known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as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40">
                <a:solidFill>
                  <a:srgbClr val="3333B2"/>
                </a:solidFill>
                <a:latin typeface="Arial"/>
                <a:cs typeface="Arial"/>
              </a:rPr>
              <a:t>ROWA </a:t>
            </a:r>
            <a:r>
              <a:rPr dirty="0" sz="1200" spc="-32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(read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 one,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write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 all)</a:t>
            </a:r>
            <a:endParaRPr sz="1200">
              <a:latin typeface="Arial"/>
              <a:cs typeface="Arial"/>
            </a:endParaRPr>
          </a:p>
          <a:p>
            <a:pPr algn="just" marL="526415" marR="511809">
              <a:lnSpc>
                <a:spcPct val="214699"/>
              </a:lnSpc>
              <a:spcBef>
                <a:spcPts val="200"/>
              </a:spcBef>
              <a:tabLst>
                <a:tab pos="1588770" algn="l"/>
                <a:tab pos="2651125" algn="l"/>
              </a:tabLst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A      </a:t>
            </a:r>
            <a:r>
              <a:rPr dirty="0" sz="650" spc="14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B      </a:t>
            </a:r>
            <a:r>
              <a:rPr dirty="0" sz="650" spc="14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-5" b="1">
                <a:solidFill>
                  <a:srgbClr val="231F20"/>
                </a:solidFill>
                <a:latin typeface="Arial"/>
                <a:cs typeface="Arial"/>
              </a:rPr>
              <a:t>C</a:t>
            </a:r>
            <a:r>
              <a:rPr dirty="0" sz="750" spc="235" b="1">
                <a:solidFill>
                  <a:srgbClr val="231F20"/>
                </a:solidFill>
                <a:latin typeface="Arial"/>
                <a:cs typeface="Arial"/>
              </a:rPr>
              <a:t>  </a:t>
            </a:r>
            <a:r>
              <a:rPr dirty="0" sz="750" spc="240" b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D	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A      </a:t>
            </a:r>
            <a:r>
              <a:rPr dirty="0" sz="650" spc="14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B      </a:t>
            </a:r>
            <a:r>
              <a:rPr dirty="0" sz="650" spc="14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C      </a:t>
            </a:r>
            <a:r>
              <a:rPr dirty="0" sz="650" spc="8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D	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A     </a:t>
            </a:r>
            <a:r>
              <a:rPr dirty="0" sz="650" spc="114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B      </a:t>
            </a:r>
            <a:r>
              <a:rPr dirty="0" sz="650" spc="11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C      </a:t>
            </a:r>
            <a:r>
              <a:rPr dirty="0" sz="650" spc="4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D </a:t>
            </a:r>
            <a:r>
              <a:rPr dirty="0" sz="650" spc="-17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baseline="4273" sz="975" spc="7">
                <a:solidFill>
                  <a:srgbClr val="231F20"/>
                </a:solidFill>
                <a:latin typeface="Arial"/>
                <a:cs typeface="Arial"/>
              </a:rPr>
              <a:t>E      </a:t>
            </a:r>
            <a:r>
              <a:rPr dirty="0" baseline="4273" sz="975" spc="209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baseline="4273" sz="975" spc="7">
                <a:solidFill>
                  <a:srgbClr val="231F20"/>
                </a:solidFill>
                <a:latin typeface="Arial"/>
                <a:cs typeface="Arial"/>
              </a:rPr>
              <a:t>F      </a:t>
            </a:r>
            <a:r>
              <a:rPr dirty="0" baseline="4273" sz="975" spc="277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baseline="4273" sz="975" spc="15">
                <a:solidFill>
                  <a:srgbClr val="231F20"/>
                </a:solidFill>
                <a:latin typeface="Arial"/>
                <a:cs typeface="Arial"/>
              </a:rPr>
              <a:t>G      </a:t>
            </a:r>
            <a:r>
              <a:rPr dirty="0" baseline="4273" sz="975" spc="6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baseline="4273" sz="975" spc="15">
                <a:solidFill>
                  <a:srgbClr val="231F20"/>
                </a:solidFill>
                <a:latin typeface="Arial"/>
                <a:cs typeface="Arial"/>
              </a:rPr>
              <a:t>H	</a:t>
            </a:r>
            <a:r>
              <a:rPr dirty="0" baseline="4273" sz="975" spc="7">
                <a:solidFill>
                  <a:srgbClr val="231F20"/>
                </a:solidFill>
                <a:latin typeface="Arial"/>
                <a:cs typeface="Arial"/>
              </a:rPr>
              <a:t>E      </a:t>
            </a:r>
            <a:r>
              <a:rPr dirty="0" baseline="4273" sz="975" spc="22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baseline="4273" sz="975" spc="7">
                <a:solidFill>
                  <a:srgbClr val="231F20"/>
                </a:solidFill>
                <a:latin typeface="Arial"/>
                <a:cs typeface="Arial"/>
              </a:rPr>
              <a:t>F      </a:t>
            </a:r>
            <a:r>
              <a:rPr dirty="0" baseline="4273" sz="975" spc="27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baseline="4273" sz="975" spc="15">
                <a:solidFill>
                  <a:srgbClr val="231F20"/>
                </a:solidFill>
                <a:latin typeface="Arial"/>
                <a:cs typeface="Arial"/>
              </a:rPr>
              <a:t>G     </a:t>
            </a:r>
            <a:r>
              <a:rPr dirty="0" baseline="4273" sz="975" spc="262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 spc="-5" b="1">
                <a:solidFill>
                  <a:srgbClr val="231F20"/>
                </a:solidFill>
                <a:latin typeface="Arial"/>
                <a:cs typeface="Arial"/>
              </a:rPr>
              <a:t>H	</a:t>
            </a:r>
            <a:r>
              <a:rPr dirty="0" baseline="4273" sz="975" spc="7">
                <a:solidFill>
                  <a:srgbClr val="231F20"/>
                </a:solidFill>
                <a:latin typeface="Arial"/>
                <a:cs typeface="Arial"/>
              </a:rPr>
              <a:t>E      </a:t>
            </a:r>
            <a:r>
              <a:rPr dirty="0" baseline="4273" sz="975" spc="89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baseline="3703" sz="1125" spc="-7" b="1">
                <a:solidFill>
                  <a:srgbClr val="231F20"/>
                </a:solidFill>
                <a:latin typeface="Arial"/>
                <a:cs typeface="Arial"/>
              </a:rPr>
              <a:t>F</a:t>
            </a:r>
            <a:r>
              <a:rPr dirty="0" baseline="3703" sz="1125" spc="405" b="1">
                <a:solidFill>
                  <a:srgbClr val="231F20"/>
                </a:solidFill>
                <a:latin typeface="Arial"/>
                <a:cs typeface="Arial"/>
              </a:rPr>
              <a:t>  </a:t>
            </a:r>
            <a:r>
              <a:rPr dirty="0" baseline="3703" sz="1125" spc="412" b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baseline="4273" sz="975" spc="15">
                <a:solidFill>
                  <a:srgbClr val="231F20"/>
                </a:solidFill>
                <a:latin typeface="Arial"/>
                <a:cs typeface="Arial"/>
              </a:rPr>
              <a:t>G       H </a:t>
            </a:r>
            <a:r>
              <a:rPr dirty="0" baseline="4273" sz="975" spc="-254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baseline="4273" sz="97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I        </a:t>
            </a:r>
            <a:r>
              <a:rPr dirty="0" sz="650" spc="7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J       </a:t>
            </a:r>
            <a:r>
              <a:rPr dirty="0" sz="650" spc="7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K      </a:t>
            </a:r>
            <a:r>
              <a:rPr dirty="0" sz="650" spc="14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L	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I        </a:t>
            </a:r>
            <a:r>
              <a:rPr dirty="0" sz="650" spc="7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J       </a:t>
            </a:r>
            <a:r>
              <a:rPr dirty="0" sz="650" spc="7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K      </a:t>
            </a:r>
            <a:r>
              <a:rPr dirty="0" sz="650" spc="14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L	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I</a:t>
            </a:r>
            <a:r>
              <a:rPr dirty="0" sz="650" spc="5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J</a:t>
            </a:r>
            <a:r>
              <a:rPr dirty="0" sz="650" spc="4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K</a:t>
            </a:r>
            <a:r>
              <a:rPr dirty="0" sz="650" spc="12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L</a:t>
            </a:r>
            <a:endParaRPr sz="6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550">
              <a:latin typeface="Arial"/>
              <a:cs typeface="Arial"/>
            </a:endParaRPr>
          </a:p>
          <a:p>
            <a:pPr algn="just" marL="526415">
              <a:lnSpc>
                <a:spcPct val="100000"/>
              </a:lnSpc>
              <a:tabLst>
                <a:tab pos="1635760" algn="l"/>
                <a:tab pos="2682240" algn="l"/>
              </a:tabLst>
            </a:pP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N</a:t>
            </a:r>
            <a:r>
              <a:rPr dirty="0" baseline="-27777" sz="750">
                <a:solidFill>
                  <a:srgbClr val="231F20"/>
                </a:solidFill>
                <a:latin typeface="Arial"/>
                <a:cs typeface="Arial"/>
              </a:rPr>
              <a:t>R</a:t>
            </a:r>
            <a:r>
              <a:rPr dirty="0" baseline="-27777" sz="750" spc="12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=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3,   </a:t>
            </a:r>
            <a:r>
              <a:rPr dirty="0" sz="650" spc="4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25">
                <a:solidFill>
                  <a:srgbClr val="231F20"/>
                </a:solidFill>
                <a:latin typeface="Arial"/>
                <a:cs typeface="Arial"/>
              </a:rPr>
              <a:t>N</a:t>
            </a:r>
            <a:r>
              <a:rPr dirty="0" baseline="-27777" sz="750" spc="37">
                <a:solidFill>
                  <a:srgbClr val="231F20"/>
                </a:solidFill>
                <a:latin typeface="Arial"/>
                <a:cs typeface="Arial"/>
              </a:rPr>
              <a:t>W</a:t>
            </a:r>
            <a:r>
              <a:rPr dirty="0" baseline="-27777" sz="750" spc="232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=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10	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N</a:t>
            </a:r>
            <a:r>
              <a:rPr dirty="0" baseline="-27777" sz="750">
                <a:solidFill>
                  <a:srgbClr val="231F20"/>
                </a:solidFill>
                <a:latin typeface="Arial"/>
                <a:cs typeface="Arial"/>
              </a:rPr>
              <a:t>R</a:t>
            </a:r>
            <a:r>
              <a:rPr dirty="0" baseline="-27777" sz="750" spc="12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= 7,   </a:t>
            </a:r>
            <a:r>
              <a:rPr dirty="0" sz="650" spc="3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25">
                <a:solidFill>
                  <a:srgbClr val="231F20"/>
                </a:solidFill>
                <a:latin typeface="Arial"/>
                <a:cs typeface="Arial"/>
              </a:rPr>
              <a:t>N</a:t>
            </a:r>
            <a:r>
              <a:rPr dirty="0" baseline="-27777" sz="750" spc="37">
                <a:solidFill>
                  <a:srgbClr val="231F20"/>
                </a:solidFill>
                <a:latin typeface="Arial"/>
                <a:cs typeface="Arial"/>
              </a:rPr>
              <a:t>W</a:t>
            </a:r>
            <a:r>
              <a:rPr dirty="0" baseline="-27777" sz="750" spc="232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=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6	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N</a:t>
            </a:r>
            <a:r>
              <a:rPr dirty="0" baseline="-27777" sz="750">
                <a:solidFill>
                  <a:srgbClr val="231F20"/>
                </a:solidFill>
                <a:latin typeface="Arial"/>
                <a:cs typeface="Arial"/>
              </a:rPr>
              <a:t>R</a:t>
            </a:r>
            <a:r>
              <a:rPr dirty="0" baseline="-27777" sz="750" spc="104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=</a:t>
            </a:r>
            <a:r>
              <a:rPr dirty="0" sz="650" spc="-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1,  </a:t>
            </a:r>
            <a:r>
              <a:rPr dirty="0" sz="650" spc="18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25">
                <a:solidFill>
                  <a:srgbClr val="231F20"/>
                </a:solidFill>
                <a:latin typeface="Arial"/>
                <a:cs typeface="Arial"/>
              </a:rPr>
              <a:t>N</a:t>
            </a:r>
            <a:r>
              <a:rPr dirty="0" baseline="-27777" sz="750" spc="37">
                <a:solidFill>
                  <a:srgbClr val="231F20"/>
                </a:solidFill>
                <a:latin typeface="Arial"/>
                <a:cs typeface="Arial"/>
              </a:rPr>
              <a:t>W</a:t>
            </a:r>
            <a:r>
              <a:rPr dirty="0" baseline="-27777" sz="750" spc="209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=</a:t>
            </a:r>
            <a:r>
              <a:rPr dirty="0" sz="650" spc="-1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12</a:t>
            </a:r>
            <a:endParaRPr sz="65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6713" y="3327684"/>
            <a:ext cx="86233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Quorum-based</a:t>
            </a:r>
            <a:r>
              <a:rPr dirty="0" sz="600" spc="-1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protocols</a:t>
            </a:r>
            <a:endParaRPr sz="6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283748" y="3327684"/>
            <a:ext cx="25781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37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37</a:t>
            </a:r>
            <a:endParaRPr sz="6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713" y="716"/>
            <a:ext cx="210883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Consistency</a:t>
            </a:r>
            <a:r>
              <a:rPr dirty="0" sz="600" spc="1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and</a:t>
            </a:r>
            <a:r>
              <a:rPr dirty="0" sz="600" spc="1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replication:</a:t>
            </a:r>
            <a:r>
              <a:rPr dirty="0" sz="600" spc="17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Data-centric</a:t>
            </a:r>
            <a:r>
              <a:rPr dirty="0" sz="600" spc="1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consistency</a:t>
            </a:r>
            <a:r>
              <a:rPr dirty="0" sz="600" spc="1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models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714985" y="716"/>
            <a:ext cx="826769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Continuous</a:t>
            </a:r>
            <a:r>
              <a:rPr dirty="0" sz="600" spc="-2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consistency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13917"/>
            <a:ext cx="1273175" cy="455295"/>
          </a:xfrm>
          <a:prstGeom prst="rect">
            <a:avLst/>
          </a:prstGeom>
        </p:spPr>
        <p:txBody>
          <a:bodyPr wrap="square" lIns="0" tIns="920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25"/>
              </a:spcBef>
            </a:pP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Example:</a:t>
            </a:r>
            <a:r>
              <a:rPr dirty="0" sz="1400" spc="4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Conit</a:t>
            </a:r>
            <a:endParaRPr sz="1400">
              <a:latin typeface="Arial"/>
              <a:cs typeface="Arial"/>
            </a:endParaRPr>
          </a:p>
          <a:p>
            <a:pPr marL="707390">
              <a:lnSpc>
                <a:spcPct val="100000"/>
              </a:lnSpc>
              <a:spcBef>
                <a:spcPts val="29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Replica</a:t>
            </a:r>
            <a:r>
              <a:rPr dirty="0" sz="650" spc="-3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A</a:t>
            </a:r>
            <a:endParaRPr sz="65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485332" y="598329"/>
            <a:ext cx="1312545" cy="1315085"/>
          </a:xfrm>
          <a:custGeom>
            <a:avLst/>
            <a:gdLst/>
            <a:ahLst/>
            <a:cxnLst/>
            <a:rect l="l" t="t" r="r" b="b"/>
            <a:pathLst>
              <a:path w="1312545" h="1315085">
                <a:moveTo>
                  <a:pt x="0" y="1314715"/>
                </a:moveTo>
                <a:lnTo>
                  <a:pt x="1312038" y="1314715"/>
                </a:lnTo>
                <a:lnTo>
                  <a:pt x="1312038" y="0"/>
                </a:lnTo>
                <a:lnTo>
                  <a:pt x="0" y="0"/>
                </a:lnTo>
                <a:lnTo>
                  <a:pt x="0" y="1314715"/>
                </a:lnTo>
                <a:close/>
              </a:path>
            </a:pathLst>
          </a:custGeom>
          <a:ln w="10541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810801" y="598329"/>
            <a:ext cx="1312545" cy="1315085"/>
          </a:xfrm>
          <a:custGeom>
            <a:avLst/>
            <a:gdLst/>
            <a:ahLst/>
            <a:cxnLst/>
            <a:rect l="l" t="t" r="r" b="b"/>
            <a:pathLst>
              <a:path w="1312545" h="1315085">
                <a:moveTo>
                  <a:pt x="0" y="1314715"/>
                </a:moveTo>
                <a:lnTo>
                  <a:pt x="1312038" y="1314715"/>
                </a:lnTo>
                <a:lnTo>
                  <a:pt x="1312038" y="0"/>
                </a:lnTo>
                <a:lnTo>
                  <a:pt x="0" y="0"/>
                </a:lnTo>
                <a:lnTo>
                  <a:pt x="0" y="1314715"/>
                </a:lnTo>
                <a:close/>
              </a:path>
            </a:pathLst>
          </a:custGeom>
          <a:ln w="10541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689862" y="1349398"/>
            <a:ext cx="308610" cy="1016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[</a:t>
            </a:r>
            <a:r>
              <a:rPr dirty="0" sz="500" spc="-2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g</a:t>
            </a:r>
            <a:r>
              <a:rPr dirty="0" sz="500" spc="-1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=</a:t>
            </a:r>
            <a:r>
              <a:rPr dirty="0" sz="500" spc="24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95</a:t>
            </a:r>
            <a:r>
              <a:rPr dirty="0" sz="500" spc="-1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]</a:t>
            </a:r>
            <a:endParaRPr sz="5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690830" y="1496372"/>
            <a:ext cx="308610" cy="1016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[</a:t>
            </a:r>
            <a:r>
              <a:rPr dirty="0" sz="500" spc="-2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p</a:t>
            </a:r>
            <a:r>
              <a:rPr dirty="0" sz="500" spc="-1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=</a:t>
            </a:r>
            <a:r>
              <a:rPr dirty="0" sz="500" spc="24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78</a:t>
            </a:r>
            <a:r>
              <a:rPr dirty="0" sz="500" spc="-1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]</a:t>
            </a:r>
            <a:endParaRPr sz="5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688775" y="1645239"/>
            <a:ext cx="308610" cy="1016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[</a:t>
            </a:r>
            <a:r>
              <a:rPr dirty="0" sz="500" spc="-2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d</a:t>
            </a:r>
            <a:r>
              <a:rPr dirty="0" sz="500" spc="-2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=</a:t>
            </a:r>
            <a:r>
              <a:rPr dirty="0" sz="500" spc="-2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558</a:t>
            </a:r>
            <a:r>
              <a:rPr dirty="0" sz="500" spc="-2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]</a:t>
            </a:r>
            <a:endParaRPr sz="500">
              <a:latin typeface="Arial"/>
              <a:cs typeface="Arial"/>
            </a:endParaRPr>
          </a:p>
        </p:txBody>
      </p:sp>
      <p:graphicFrame>
        <p:nvGraphicFramePr>
          <p:cNvPr id="10" name="object 10"/>
          <p:cNvGraphicFramePr>
            <a:graphicFrameLocks noGrp="1"/>
          </p:cNvGraphicFramePr>
          <p:nvPr/>
        </p:nvGraphicFramePr>
        <p:xfrm>
          <a:off x="926258" y="1193287"/>
          <a:ext cx="706120" cy="5689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5430"/>
                <a:gridCol w="431800"/>
              </a:tblGrid>
              <a:tr h="132715"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500" spc="-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&lt;</a:t>
                      </a:r>
                      <a:r>
                        <a:rPr dirty="0" sz="500" spc="9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500" spc="-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5,</a:t>
                      </a:r>
                      <a:r>
                        <a:rPr dirty="0" sz="500" spc="-2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500" spc="-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B&gt;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D1D3D4"/>
                    </a:solidFill>
                  </a:tcPr>
                </a:tc>
                <a:tc>
                  <a:txBody>
                    <a:bodyPr/>
                    <a:lstStyle/>
                    <a:p>
                      <a:pPr marL="400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500" spc="-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dirty="0" sz="500" spc="-2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500" spc="315">
                          <a:solidFill>
                            <a:srgbClr val="231F20"/>
                          </a:solidFill>
                          <a:latin typeface="Symbol"/>
                          <a:cs typeface="Symbol"/>
                        </a:rPr>
                        <a:t>�</a:t>
                      </a:r>
                      <a:r>
                        <a:rPr dirty="0" sz="500" spc="-5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500" spc="-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dirty="0" sz="500" spc="-2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500" spc="-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+</a:t>
                      </a:r>
                      <a:r>
                        <a:rPr dirty="0" sz="500" spc="-2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500" spc="-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45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D1D3D4"/>
                    </a:solidFill>
                  </a:tcPr>
                </a:tc>
              </a:tr>
              <a:tr h="151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5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&lt;</a:t>
                      </a:r>
                      <a:r>
                        <a:rPr dirty="0" sz="5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500" spc="-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5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8,</a:t>
                      </a:r>
                      <a:r>
                        <a:rPr dirty="0" sz="500" spc="-3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5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A&gt;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B="0" marT="3111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500" spc="-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dirty="0" sz="500" spc="-2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500" spc="315">
                          <a:solidFill>
                            <a:srgbClr val="231F20"/>
                          </a:solidFill>
                          <a:latin typeface="Symbol"/>
                          <a:cs typeface="Symbol"/>
                        </a:rPr>
                        <a:t>�</a:t>
                      </a:r>
                      <a:r>
                        <a:rPr dirty="0" sz="500" spc="-5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500" spc="-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dirty="0" sz="500" spc="-2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500" spc="-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+</a:t>
                      </a:r>
                      <a:r>
                        <a:rPr dirty="0" sz="500" spc="-2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500" spc="-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50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B="0" marT="3111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517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5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&lt;</a:t>
                      </a:r>
                      <a:r>
                        <a:rPr dirty="0" sz="5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500" spc="-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5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9,</a:t>
                      </a:r>
                      <a:r>
                        <a:rPr dirty="0" sz="500" spc="-3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5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A&gt;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B="0" marT="3111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500" spc="-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dirty="0" sz="500" spc="-2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500" spc="315">
                          <a:solidFill>
                            <a:srgbClr val="231F20"/>
                          </a:solidFill>
                          <a:latin typeface="Symbol"/>
                          <a:cs typeface="Symbol"/>
                        </a:rPr>
                        <a:t>�</a:t>
                      </a:r>
                      <a:r>
                        <a:rPr dirty="0" sz="500" spc="-5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500" spc="-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dirty="0" sz="500" spc="-2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500" spc="-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+</a:t>
                      </a:r>
                      <a:r>
                        <a:rPr dirty="0" sz="500" spc="-2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500" spc="-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78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B="0" marT="3111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3271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5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&lt;10,</a:t>
                      </a:r>
                      <a:r>
                        <a:rPr dirty="0" sz="500" spc="-3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5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A&gt;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B="0" marT="3111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500" spc="-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dirty="0" sz="500" spc="-2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500" spc="315">
                          <a:solidFill>
                            <a:srgbClr val="231F20"/>
                          </a:solidFill>
                          <a:latin typeface="Symbol"/>
                          <a:cs typeface="Symbol"/>
                        </a:rPr>
                        <a:t>�</a:t>
                      </a:r>
                      <a:r>
                        <a:rPr dirty="0" sz="50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500" spc="-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dirty="0" sz="500" spc="-2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500" spc="-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+</a:t>
                      </a:r>
                      <a:r>
                        <a:rPr dirty="0" sz="500" spc="-1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500" spc="-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558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B="0" marT="3111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11" name="object 11"/>
          <p:cNvSpPr txBox="1"/>
          <p:nvPr/>
        </p:nvSpPr>
        <p:spPr>
          <a:xfrm>
            <a:off x="970957" y="1061439"/>
            <a:ext cx="39624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Operation</a:t>
            </a:r>
            <a:endParaRPr sz="65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690121" y="1032159"/>
            <a:ext cx="309245" cy="267335"/>
          </a:xfrm>
          <a:prstGeom prst="rect">
            <a:avLst/>
          </a:prstGeom>
        </p:spPr>
        <p:txBody>
          <a:bodyPr wrap="square" lIns="0" tIns="508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Result</a:t>
            </a:r>
            <a:endParaRPr sz="650">
              <a:latin typeface="Arial"/>
              <a:cs typeface="Arial"/>
            </a:endParaRPr>
          </a:p>
          <a:p>
            <a:pPr marL="13335">
              <a:lnSpc>
                <a:spcPct val="100000"/>
              </a:lnSpc>
              <a:spcBef>
                <a:spcPts val="220"/>
              </a:spcBef>
            </a:pP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[</a:t>
            </a:r>
            <a:r>
              <a:rPr dirty="0" sz="500" spc="-2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g</a:t>
            </a:r>
            <a:r>
              <a:rPr dirty="0" sz="500" spc="-1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=</a:t>
            </a:r>
            <a:r>
              <a:rPr dirty="0" sz="500" spc="24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45</a:t>
            </a:r>
            <a:r>
              <a:rPr dirty="0" sz="500" spc="-1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]</a:t>
            </a:r>
            <a:endParaRPr sz="50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869135" y="1076406"/>
            <a:ext cx="1196340" cy="777240"/>
          </a:xfrm>
          <a:custGeom>
            <a:avLst/>
            <a:gdLst/>
            <a:ahLst/>
            <a:cxnLst/>
            <a:rect l="l" t="t" r="r" b="b"/>
            <a:pathLst>
              <a:path w="1196339" h="777239">
                <a:moveTo>
                  <a:pt x="0" y="776880"/>
                </a:moveTo>
                <a:lnTo>
                  <a:pt x="1196308" y="776880"/>
                </a:lnTo>
                <a:lnTo>
                  <a:pt x="1196308" y="0"/>
                </a:lnTo>
                <a:lnTo>
                  <a:pt x="0" y="0"/>
                </a:lnTo>
                <a:lnTo>
                  <a:pt x="0" y="776880"/>
                </a:lnTo>
                <a:close/>
              </a:path>
            </a:pathLst>
          </a:custGeom>
          <a:ln w="527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1167935" y="658088"/>
            <a:ext cx="896619" cy="358775"/>
          </a:xfrm>
          <a:prstGeom prst="rect">
            <a:avLst/>
          </a:prstGeom>
          <a:ln w="5270">
            <a:solidFill>
              <a:srgbClr val="231F20"/>
            </a:solidFill>
          </a:ln>
        </p:spPr>
        <p:txBody>
          <a:bodyPr wrap="square" lIns="0" tIns="45720" rIns="0" bIns="0" rtlCol="0" vert="horz">
            <a:spAutoFit/>
          </a:bodyPr>
          <a:lstStyle/>
          <a:p>
            <a:pPr marL="78105" marR="48260">
              <a:lnSpc>
                <a:spcPts val="740"/>
              </a:lnSpc>
              <a:spcBef>
                <a:spcPts val="36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d</a:t>
            </a:r>
            <a:r>
              <a:rPr dirty="0" sz="650" spc="-1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=</a:t>
            </a:r>
            <a:r>
              <a:rPr dirty="0" sz="650" spc="-1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558 </a:t>
            </a:r>
            <a:r>
              <a:rPr dirty="0" sz="650" spc="15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//</a:t>
            </a:r>
            <a:r>
              <a:rPr dirty="0" sz="650" spc="-1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distance </a:t>
            </a:r>
            <a:r>
              <a:rPr dirty="0" sz="650" spc="-17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g</a:t>
            </a:r>
            <a:r>
              <a:rPr dirty="0" sz="650" spc="-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=</a:t>
            </a:r>
            <a:r>
              <a:rPr dirty="0" sz="650" spc="17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95</a:t>
            </a:r>
            <a:r>
              <a:rPr dirty="0" sz="650" spc="17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//</a:t>
            </a:r>
            <a:r>
              <a:rPr dirty="0" sz="650" spc="-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gas</a:t>
            </a:r>
            <a:endParaRPr sz="650">
              <a:latin typeface="Arial"/>
              <a:cs typeface="Arial"/>
            </a:endParaRPr>
          </a:p>
          <a:p>
            <a:pPr marL="78105">
              <a:lnSpc>
                <a:spcPts val="725"/>
              </a:lnSpc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p</a:t>
            </a:r>
            <a:r>
              <a:rPr dirty="0" sz="650" spc="-1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= </a:t>
            </a:r>
            <a:r>
              <a:rPr dirty="0" sz="650" spc="16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78  </a:t>
            </a:r>
            <a:r>
              <a:rPr dirty="0" sz="650" spc="15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//</a:t>
            </a:r>
            <a:r>
              <a:rPr dirty="0" sz="650" spc="-1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price</a:t>
            </a:r>
            <a:endParaRPr sz="65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917153" y="771814"/>
            <a:ext cx="22225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Conit</a:t>
            </a:r>
            <a:endParaRPr sz="65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364390" y="1349398"/>
            <a:ext cx="326390" cy="1016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[</a:t>
            </a:r>
            <a:r>
              <a:rPr dirty="0" sz="500" spc="-1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p</a:t>
            </a:r>
            <a:r>
              <a:rPr dirty="0" sz="500" spc="-1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=</a:t>
            </a:r>
            <a:r>
              <a:rPr dirty="0" sz="500" spc="37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70</a:t>
            </a:r>
            <a:r>
              <a:rPr dirty="0" sz="500" spc="-1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]</a:t>
            </a:r>
            <a:endParaRPr sz="5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363139" y="1496408"/>
            <a:ext cx="326390" cy="1016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[</a:t>
            </a:r>
            <a:r>
              <a:rPr dirty="0" sz="500" spc="-2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d</a:t>
            </a:r>
            <a:r>
              <a:rPr dirty="0" sz="500" spc="-1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=</a:t>
            </a:r>
            <a:r>
              <a:rPr dirty="0" sz="500" spc="11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412</a:t>
            </a:r>
            <a:r>
              <a:rPr dirty="0" sz="500" spc="-2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]</a:t>
            </a:r>
            <a:endParaRPr sz="500">
              <a:latin typeface="Arial"/>
              <a:cs typeface="Arial"/>
            </a:endParaRPr>
          </a:p>
        </p:txBody>
      </p:sp>
      <p:graphicFrame>
        <p:nvGraphicFramePr>
          <p:cNvPr id="18" name="object 18"/>
          <p:cNvGraphicFramePr>
            <a:graphicFrameLocks noGrp="1"/>
          </p:cNvGraphicFramePr>
          <p:nvPr/>
        </p:nvGraphicFramePr>
        <p:xfrm>
          <a:off x="2600166" y="1193287"/>
          <a:ext cx="704850" cy="4121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5430"/>
                <a:gridCol w="430530"/>
              </a:tblGrid>
              <a:tr h="132715">
                <a:tc>
                  <a:txBody>
                    <a:bodyPr/>
                    <a:lstStyle/>
                    <a:p>
                      <a:pPr algn="r" marR="1206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500" spc="-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&lt;</a:t>
                      </a:r>
                      <a:r>
                        <a:rPr dirty="0" sz="500" spc="9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500" spc="-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5,</a:t>
                      </a:r>
                      <a:r>
                        <a:rPr dirty="0" sz="500" spc="-2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500" spc="-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B&gt;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D1D3D4"/>
                    </a:solidFill>
                  </a:tcPr>
                </a:tc>
                <a:tc>
                  <a:txBody>
                    <a:bodyPr/>
                    <a:lstStyle/>
                    <a:p>
                      <a:pPr algn="ctr" marR="3302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500" spc="-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dirty="0" sz="500" spc="-2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500" spc="315">
                          <a:solidFill>
                            <a:srgbClr val="231F20"/>
                          </a:solidFill>
                          <a:latin typeface="Symbol"/>
                          <a:cs typeface="Symbol"/>
                        </a:rPr>
                        <a:t>�</a:t>
                      </a:r>
                      <a:r>
                        <a:rPr dirty="0" sz="500" spc="-5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500" spc="-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dirty="0" sz="500" spc="-2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500" spc="-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+</a:t>
                      </a:r>
                      <a:r>
                        <a:rPr dirty="0" sz="500" spc="-2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500" spc="-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45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D1D3D4"/>
                    </a:solidFill>
                  </a:tcPr>
                </a:tc>
              </a:tr>
              <a:tr h="149225">
                <a:tc>
                  <a:txBody>
                    <a:bodyPr/>
                    <a:lstStyle/>
                    <a:p>
                      <a:pPr algn="r" marR="1206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500" spc="-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&lt;</a:t>
                      </a:r>
                      <a:r>
                        <a:rPr dirty="0" sz="500" spc="9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500" spc="-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6,</a:t>
                      </a:r>
                      <a:r>
                        <a:rPr dirty="0" sz="500" spc="-2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500" spc="-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B&gt;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B="0" marT="3111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D1D3D4"/>
                    </a:solidFill>
                  </a:tcPr>
                </a:tc>
                <a:tc>
                  <a:txBody>
                    <a:bodyPr/>
                    <a:lstStyle/>
                    <a:p>
                      <a:pPr algn="ctr" marR="3556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500" spc="-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dirty="0" sz="500" spc="-2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500" spc="315">
                          <a:solidFill>
                            <a:srgbClr val="231F20"/>
                          </a:solidFill>
                          <a:latin typeface="Symbol"/>
                          <a:cs typeface="Symbol"/>
                        </a:rPr>
                        <a:t>�</a:t>
                      </a:r>
                      <a:r>
                        <a:rPr dirty="0" sz="500" spc="-5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500" spc="-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dirty="0" sz="500" spc="-2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500" spc="-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+</a:t>
                      </a:r>
                      <a:r>
                        <a:rPr dirty="0" sz="500" spc="-2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500" spc="-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70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B="0" marT="3111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D1D3D4"/>
                    </a:solidFill>
                  </a:tcPr>
                </a:tc>
              </a:tr>
              <a:tr h="130175">
                <a:tc>
                  <a:txBody>
                    <a:bodyPr/>
                    <a:lstStyle/>
                    <a:p>
                      <a:pPr algn="r" marR="1333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dirty="0" sz="500" spc="-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&lt;</a:t>
                      </a:r>
                      <a:r>
                        <a:rPr dirty="0" sz="500" spc="9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500" spc="-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7,</a:t>
                      </a:r>
                      <a:r>
                        <a:rPr dirty="0" sz="500" spc="-2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500" spc="-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B&gt;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B="0" marT="2857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317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dirty="0" sz="500" spc="-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dirty="0" sz="500" spc="-2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500" spc="315">
                          <a:solidFill>
                            <a:srgbClr val="231F20"/>
                          </a:solidFill>
                          <a:latin typeface="Symbol"/>
                          <a:cs typeface="Symbol"/>
                        </a:rPr>
                        <a:t>�</a:t>
                      </a:r>
                      <a:r>
                        <a:rPr dirty="0" sz="500" spc="-5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500" spc="-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dirty="0" sz="500" spc="-2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500" spc="-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+</a:t>
                      </a:r>
                      <a:r>
                        <a:rPr dirty="0" sz="500" spc="-2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500" spc="-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412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B="0" marT="2857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19" name="object 19"/>
          <p:cNvSpPr txBox="1"/>
          <p:nvPr/>
        </p:nvSpPr>
        <p:spPr>
          <a:xfrm>
            <a:off x="2645487" y="1061444"/>
            <a:ext cx="39624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Operation</a:t>
            </a:r>
            <a:endParaRPr sz="65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364651" y="1032169"/>
            <a:ext cx="327025" cy="266700"/>
          </a:xfrm>
          <a:prstGeom prst="rect">
            <a:avLst/>
          </a:prstGeom>
        </p:spPr>
        <p:txBody>
          <a:bodyPr wrap="square" lIns="0" tIns="508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Result</a:t>
            </a:r>
            <a:endParaRPr sz="650">
              <a:latin typeface="Arial"/>
              <a:cs typeface="Arial"/>
            </a:endParaRPr>
          </a:p>
          <a:p>
            <a:pPr marL="13335">
              <a:lnSpc>
                <a:spcPct val="100000"/>
              </a:lnSpc>
              <a:spcBef>
                <a:spcPts val="220"/>
              </a:spcBef>
            </a:pP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[</a:t>
            </a:r>
            <a:r>
              <a:rPr dirty="0" sz="500" spc="-1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g</a:t>
            </a:r>
            <a:r>
              <a:rPr dirty="0" sz="500" spc="-1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=</a:t>
            </a:r>
            <a:r>
              <a:rPr dirty="0" sz="500" spc="37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45</a:t>
            </a:r>
            <a:r>
              <a:rPr dirty="0" sz="500" spc="-1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]</a:t>
            </a:r>
            <a:endParaRPr sz="500">
              <a:latin typeface="Arial"/>
              <a:cs typeface="Arial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2543666" y="1076406"/>
            <a:ext cx="1196340" cy="777240"/>
          </a:xfrm>
          <a:custGeom>
            <a:avLst/>
            <a:gdLst/>
            <a:ahLst/>
            <a:cxnLst/>
            <a:rect l="l" t="t" r="r" b="b"/>
            <a:pathLst>
              <a:path w="1196339" h="777239">
                <a:moveTo>
                  <a:pt x="0" y="776880"/>
                </a:moveTo>
                <a:lnTo>
                  <a:pt x="1196308" y="776880"/>
                </a:lnTo>
                <a:lnTo>
                  <a:pt x="1196308" y="0"/>
                </a:lnTo>
                <a:lnTo>
                  <a:pt x="0" y="0"/>
                </a:lnTo>
                <a:lnTo>
                  <a:pt x="0" y="776880"/>
                </a:lnTo>
                <a:close/>
              </a:path>
            </a:pathLst>
          </a:custGeom>
          <a:ln w="527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2841207" y="658088"/>
            <a:ext cx="897890" cy="358775"/>
          </a:xfrm>
          <a:prstGeom prst="rect">
            <a:avLst/>
          </a:prstGeom>
          <a:ln w="5270">
            <a:solidFill>
              <a:srgbClr val="231F20"/>
            </a:solidFill>
          </a:ln>
        </p:spPr>
        <p:txBody>
          <a:bodyPr wrap="square" lIns="0" tIns="45720" rIns="0" bIns="0" rtlCol="0" vert="horz">
            <a:spAutoFit/>
          </a:bodyPr>
          <a:lstStyle/>
          <a:p>
            <a:pPr marL="78105" marR="49530">
              <a:lnSpc>
                <a:spcPts val="740"/>
              </a:lnSpc>
              <a:spcBef>
                <a:spcPts val="36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d</a:t>
            </a:r>
            <a:r>
              <a:rPr dirty="0" sz="650" spc="-1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=</a:t>
            </a:r>
            <a:r>
              <a:rPr dirty="0" sz="650" spc="-1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412 </a:t>
            </a:r>
            <a:r>
              <a:rPr dirty="0" sz="650" spc="15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//</a:t>
            </a:r>
            <a:r>
              <a:rPr dirty="0" sz="650" spc="-1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distance </a:t>
            </a:r>
            <a:r>
              <a:rPr dirty="0" sz="650" spc="-17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g</a:t>
            </a:r>
            <a:r>
              <a:rPr dirty="0" sz="650" spc="-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=</a:t>
            </a:r>
            <a:r>
              <a:rPr dirty="0" sz="650" spc="17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45</a:t>
            </a:r>
            <a:r>
              <a:rPr dirty="0" sz="650" spc="17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//</a:t>
            </a:r>
            <a:r>
              <a:rPr dirty="0" sz="650" spc="-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gas</a:t>
            </a:r>
            <a:endParaRPr sz="650">
              <a:latin typeface="Arial"/>
              <a:cs typeface="Arial"/>
            </a:endParaRPr>
          </a:p>
          <a:p>
            <a:pPr marL="78105">
              <a:lnSpc>
                <a:spcPts val="725"/>
              </a:lnSpc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p</a:t>
            </a:r>
            <a:r>
              <a:rPr dirty="0" sz="650" spc="-1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= </a:t>
            </a:r>
            <a:r>
              <a:rPr dirty="0" sz="650" spc="16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70  </a:t>
            </a:r>
            <a:r>
              <a:rPr dirty="0" sz="650" spc="15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//</a:t>
            </a:r>
            <a:r>
              <a:rPr dirty="0" sz="650" spc="-1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price</a:t>
            </a:r>
            <a:endParaRPr sz="65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66713" y="3331252"/>
            <a:ext cx="71374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The</a:t>
            </a:r>
            <a:r>
              <a:rPr dirty="0" sz="600" spc="-1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notion</a:t>
            </a:r>
            <a:r>
              <a:rPr dirty="0" sz="600" spc="-10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of</a:t>
            </a:r>
            <a:r>
              <a:rPr dirty="0" sz="600" spc="-1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a</a:t>
            </a:r>
            <a:r>
              <a:rPr dirty="0" sz="600" spc="-10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conit</a:t>
            </a:r>
            <a:endParaRPr sz="6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300563" y="3331252"/>
            <a:ext cx="24130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fld id="{81D60167-4931-47E6-BA6A-407CBD079E47}" type="slidenum"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5</a:t>
            </a:fld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37</a:t>
            </a:r>
            <a:endParaRPr sz="6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585358" y="775240"/>
            <a:ext cx="22225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Conit</a:t>
            </a:r>
            <a:endParaRPr sz="65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792629" y="1916816"/>
            <a:ext cx="601980" cy="2667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 indent="3175">
              <a:lnSpc>
                <a:spcPct val="121700"/>
              </a:lnSpc>
              <a:spcBef>
                <a:spcPts val="95"/>
              </a:spcBef>
            </a:pPr>
            <a:r>
              <a:rPr dirty="0" sz="650" spc="-35">
                <a:solidFill>
                  <a:srgbClr val="231F20"/>
                </a:solidFill>
                <a:latin typeface="Arial"/>
                <a:cs typeface="Arial"/>
              </a:rPr>
              <a:t>V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ector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clock</a:t>
            </a:r>
            <a:r>
              <a:rPr dirty="0" sz="650" spc="-3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A  Order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deviation</a:t>
            </a:r>
            <a:endParaRPr sz="65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568838" y="1919599"/>
            <a:ext cx="335915" cy="263525"/>
          </a:xfrm>
          <a:prstGeom prst="rect">
            <a:avLst/>
          </a:prstGeom>
        </p:spPr>
        <p:txBody>
          <a:bodyPr wrap="square" lIns="0" tIns="3175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=</a:t>
            </a:r>
            <a:r>
              <a:rPr dirty="0" sz="650" spc="-3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-10">
                <a:solidFill>
                  <a:srgbClr val="231F20"/>
                </a:solidFill>
                <a:latin typeface="Arial"/>
                <a:cs typeface="Arial"/>
              </a:rPr>
              <a:t>(11,</a:t>
            </a:r>
            <a:r>
              <a:rPr dirty="0" sz="650" spc="-3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5)</a:t>
            </a:r>
            <a:endParaRPr sz="6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55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=</a:t>
            </a:r>
            <a:r>
              <a:rPr dirty="0" sz="650" spc="-4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3</a:t>
            </a:r>
            <a:endParaRPr sz="65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472083" y="442167"/>
            <a:ext cx="38671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Replica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B</a:t>
            </a:r>
            <a:endParaRPr sz="65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465910" y="1916821"/>
            <a:ext cx="601980" cy="2667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 indent="3175">
              <a:lnSpc>
                <a:spcPct val="121700"/>
              </a:lnSpc>
              <a:spcBef>
                <a:spcPts val="95"/>
              </a:spcBef>
            </a:pP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Vector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clock B </a:t>
            </a: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Order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deviation</a:t>
            </a:r>
            <a:endParaRPr sz="65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242119" y="1919604"/>
            <a:ext cx="295275" cy="263525"/>
          </a:xfrm>
          <a:prstGeom prst="rect">
            <a:avLst/>
          </a:prstGeom>
        </p:spPr>
        <p:txBody>
          <a:bodyPr wrap="square" lIns="0" tIns="3175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=</a:t>
            </a:r>
            <a:r>
              <a:rPr dirty="0" sz="650" spc="-4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(0,</a:t>
            </a:r>
            <a:r>
              <a:rPr dirty="0" sz="650" spc="-3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8)</a:t>
            </a:r>
            <a:endParaRPr sz="6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55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=</a:t>
            </a:r>
            <a:r>
              <a:rPr dirty="0" sz="650" spc="-4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1</a:t>
            </a:r>
            <a:endParaRPr sz="65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09194" y="2176214"/>
            <a:ext cx="3790315" cy="100076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algn="ctr" marL="14604">
              <a:lnSpc>
                <a:spcPct val="100000"/>
              </a:lnSpc>
              <a:spcBef>
                <a:spcPts val="110"/>
              </a:spcBef>
              <a:tabLst>
                <a:tab pos="1687830" algn="l"/>
              </a:tabLst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Numerical deviation</a:t>
            </a:r>
            <a:r>
              <a:rPr dirty="0" sz="650" spc="12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= (2, 482)	Numerical</a:t>
            </a:r>
            <a:r>
              <a:rPr dirty="0" sz="650" spc="-1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deviation</a:t>
            </a:r>
            <a:r>
              <a:rPr dirty="0" sz="650" spc="12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=</a:t>
            </a:r>
            <a:r>
              <a:rPr dirty="0" sz="650" spc="-1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(3,</a:t>
            </a:r>
            <a:r>
              <a:rPr dirty="0" sz="650" spc="-1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686)</a:t>
            </a:r>
            <a:endParaRPr sz="6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900">
              <a:latin typeface="Arial"/>
              <a:cs typeface="Arial"/>
            </a:endParaRPr>
          </a:p>
          <a:p>
            <a:pPr marL="50800">
              <a:lnSpc>
                <a:spcPct val="100000"/>
              </a:lnSpc>
              <a:spcBef>
                <a:spcPts val="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Conit (contains the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variables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25" i="1">
                <a:solidFill>
                  <a:srgbClr val="3333B2"/>
                </a:solidFill>
                <a:latin typeface="Arial"/>
                <a:cs typeface="Arial"/>
              </a:rPr>
              <a:t>g</a:t>
            </a:r>
            <a:r>
              <a:rPr dirty="0" sz="1200" spc="25">
                <a:solidFill>
                  <a:srgbClr val="3333B2"/>
                </a:solidFill>
                <a:latin typeface="Arial"/>
                <a:cs typeface="Arial"/>
              </a:rPr>
              <a:t>,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10" i="1">
                <a:solidFill>
                  <a:srgbClr val="3333B2"/>
                </a:solidFill>
                <a:latin typeface="Arial"/>
                <a:cs typeface="Arial"/>
              </a:rPr>
              <a:t>p</a:t>
            </a:r>
            <a:r>
              <a:rPr dirty="0" sz="1200" spc="10">
                <a:solidFill>
                  <a:srgbClr val="3333B2"/>
                </a:solidFill>
                <a:latin typeface="Arial"/>
                <a:cs typeface="Arial"/>
              </a:rPr>
              <a:t>,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 and </a:t>
            </a:r>
            <a:r>
              <a:rPr dirty="0" sz="1200" spc="-5" i="1">
                <a:solidFill>
                  <a:srgbClr val="3333B2"/>
                </a:solidFill>
                <a:latin typeface="Arial"/>
                <a:cs typeface="Arial"/>
              </a:rPr>
              <a:t>d</a:t>
            </a:r>
            <a:r>
              <a:rPr dirty="0" sz="1200" spc="-220" i="1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)</a:t>
            </a:r>
            <a:endParaRPr sz="1200">
              <a:latin typeface="Arial"/>
              <a:cs typeface="Arial"/>
            </a:endParaRPr>
          </a:p>
          <a:p>
            <a:pPr marL="327660" indent="-168275">
              <a:lnSpc>
                <a:spcPts val="1200"/>
              </a:lnSpc>
              <a:spcBef>
                <a:spcPts val="785"/>
              </a:spcBef>
              <a:buClr>
                <a:srgbClr val="3333B2"/>
              </a:buClr>
              <a:buFont typeface="Arial"/>
              <a:buChar char="►"/>
              <a:tabLst>
                <a:tab pos="328295" algn="l"/>
              </a:tabLst>
            </a:pPr>
            <a:r>
              <a:rPr dirty="0" sz="1000" spc="-5" i="1">
                <a:latin typeface="Arial"/>
                <a:cs typeface="Arial"/>
              </a:rPr>
              <a:t>A </a:t>
            </a:r>
            <a:r>
              <a:rPr dirty="0" sz="1000" spc="-5">
                <a:latin typeface="Arial"/>
                <a:cs typeface="Arial"/>
              </a:rPr>
              <a:t>has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three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pending </a:t>
            </a:r>
            <a:r>
              <a:rPr dirty="0" sz="1000" spc="-5">
                <a:latin typeface="Arial"/>
                <a:cs typeface="Arial"/>
              </a:rPr>
              <a:t>operations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 i="1">
                <a:latin typeface="メイリオ"/>
                <a:cs typeface="メイリオ"/>
              </a:rPr>
              <a:t>⇒</a:t>
            </a:r>
            <a:r>
              <a:rPr dirty="0" sz="1000" spc="-60" i="1">
                <a:latin typeface="メイリオ"/>
                <a:cs typeface="メイリオ"/>
              </a:rPr>
              <a:t> </a:t>
            </a:r>
            <a:r>
              <a:rPr dirty="0" sz="1000" spc="-5">
                <a:latin typeface="Arial"/>
                <a:cs typeface="Arial"/>
              </a:rPr>
              <a:t>order </a:t>
            </a:r>
            <a:r>
              <a:rPr dirty="0" sz="1000" spc="-10">
                <a:latin typeface="Arial"/>
                <a:cs typeface="Arial"/>
              </a:rPr>
              <a:t>deviation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=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3</a:t>
            </a:r>
            <a:endParaRPr sz="1000">
              <a:latin typeface="Arial"/>
              <a:cs typeface="Arial"/>
            </a:endParaRPr>
          </a:p>
          <a:p>
            <a:pPr marL="327660" indent="-168275">
              <a:lnSpc>
                <a:spcPts val="1195"/>
              </a:lnSpc>
              <a:buClr>
                <a:srgbClr val="3333B2"/>
              </a:buClr>
              <a:buFont typeface="Arial"/>
              <a:buChar char="►"/>
              <a:tabLst>
                <a:tab pos="328295" algn="l"/>
              </a:tabLst>
            </a:pPr>
            <a:r>
              <a:rPr dirty="0" sz="1000" spc="-5" i="1">
                <a:latin typeface="Arial"/>
                <a:cs typeface="Arial"/>
              </a:rPr>
              <a:t>A </a:t>
            </a:r>
            <a:r>
              <a:rPr dirty="0" sz="1000" spc="-5">
                <a:latin typeface="Arial"/>
                <a:cs typeface="Arial"/>
              </a:rPr>
              <a:t>missed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0000FA"/>
                </a:solidFill>
                <a:latin typeface="Arial"/>
                <a:cs typeface="Arial"/>
              </a:rPr>
              <a:t>two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operations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from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15" i="1">
                <a:latin typeface="Arial"/>
                <a:cs typeface="Arial"/>
              </a:rPr>
              <a:t>B</a:t>
            </a:r>
            <a:r>
              <a:rPr dirty="0" sz="1000" spc="15">
                <a:latin typeface="Arial"/>
                <a:cs typeface="Arial"/>
              </a:rPr>
              <a:t>;</a:t>
            </a:r>
            <a:r>
              <a:rPr dirty="0" sz="1000" spc="-5">
                <a:latin typeface="Arial"/>
                <a:cs typeface="Arial"/>
              </a:rPr>
              <a:t> max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diff is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70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+ 412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units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 i="1">
                <a:latin typeface="メイリオ"/>
                <a:cs typeface="メイリオ"/>
              </a:rPr>
              <a:t>⇒</a:t>
            </a:r>
            <a:endParaRPr sz="1000">
              <a:latin typeface="メイリオ"/>
              <a:cs typeface="メイリオ"/>
            </a:endParaRPr>
          </a:p>
          <a:p>
            <a:pPr marL="322580">
              <a:lnSpc>
                <a:spcPts val="1200"/>
              </a:lnSpc>
            </a:pPr>
            <a:r>
              <a:rPr dirty="0" sz="1000" spc="50">
                <a:latin typeface="Arial"/>
                <a:cs typeface="Arial"/>
              </a:rPr>
              <a:t>(</a:t>
            </a:r>
            <a:r>
              <a:rPr dirty="0" sz="1000" spc="-5">
                <a:latin typeface="Arial"/>
                <a:cs typeface="Arial"/>
              </a:rPr>
              <a:t>2</a:t>
            </a:r>
            <a:r>
              <a:rPr dirty="0" sz="1000" spc="-5" i="1">
                <a:latin typeface="Arial"/>
                <a:cs typeface="Arial"/>
              </a:rPr>
              <a:t>,</a:t>
            </a:r>
            <a:r>
              <a:rPr dirty="0" sz="1000" spc="-170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482</a:t>
            </a:r>
            <a:r>
              <a:rPr dirty="0" sz="1000" spc="50">
                <a:latin typeface="Arial"/>
                <a:cs typeface="Arial"/>
              </a:rPr>
              <a:t>)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713" y="716"/>
            <a:ext cx="210883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Consistency</a:t>
            </a:r>
            <a:r>
              <a:rPr dirty="0" sz="600" spc="1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and</a:t>
            </a:r>
            <a:r>
              <a:rPr dirty="0" sz="600" spc="1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replication:</a:t>
            </a:r>
            <a:r>
              <a:rPr dirty="0" sz="600" spc="18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Data-centric</a:t>
            </a:r>
            <a:r>
              <a:rPr dirty="0" sz="600" spc="1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consistency</a:t>
            </a:r>
            <a:r>
              <a:rPr dirty="0" sz="600" spc="1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models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397354" y="716"/>
            <a:ext cx="114427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Consistent ordering</a:t>
            </a:r>
            <a:r>
              <a:rPr dirty="0" sz="60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of operations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1291590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20">
                <a:solidFill>
                  <a:srgbClr val="3333B2"/>
                </a:solidFill>
                <a:latin typeface="Arial"/>
                <a:cs typeface="Arial"/>
              </a:rPr>
              <a:t>Some</a:t>
            </a:r>
            <a:r>
              <a:rPr dirty="0" sz="1400" spc="-8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notations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09194" y="817394"/>
            <a:ext cx="3733800" cy="188658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50800">
              <a:lnSpc>
                <a:spcPct val="100000"/>
              </a:lnSpc>
              <a:spcBef>
                <a:spcPts val="9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Read</a:t>
            </a:r>
            <a:r>
              <a:rPr dirty="0" sz="1200" spc="-2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and</a:t>
            </a:r>
            <a:r>
              <a:rPr dirty="0" sz="1200" spc="-2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write</a:t>
            </a:r>
            <a:r>
              <a:rPr dirty="0" sz="1200" spc="-2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operations</a:t>
            </a:r>
            <a:endParaRPr sz="1200">
              <a:latin typeface="Arial"/>
              <a:cs typeface="Arial"/>
            </a:endParaRPr>
          </a:p>
          <a:p>
            <a:pPr marL="327660" indent="-168275">
              <a:lnSpc>
                <a:spcPct val="100000"/>
              </a:lnSpc>
              <a:spcBef>
                <a:spcPts val="770"/>
              </a:spcBef>
              <a:buClr>
                <a:srgbClr val="3333B2"/>
              </a:buClr>
              <a:buFont typeface="Arial"/>
              <a:buChar char="►"/>
              <a:tabLst>
                <a:tab pos="328295" algn="l"/>
              </a:tabLst>
            </a:pPr>
            <a:r>
              <a:rPr dirty="0" sz="1000" spc="-10" i="1">
                <a:latin typeface="Arial"/>
                <a:cs typeface="Arial"/>
              </a:rPr>
              <a:t>W</a:t>
            </a:r>
            <a:r>
              <a:rPr dirty="0" baseline="-15873" sz="1050" spc="7" i="1">
                <a:latin typeface="Arial"/>
                <a:cs typeface="Arial"/>
              </a:rPr>
              <a:t>i</a:t>
            </a:r>
            <a:r>
              <a:rPr dirty="0" baseline="-15873" sz="1050" spc="-127" i="1">
                <a:latin typeface="Arial"/>
                <a:cs typeface="Arial"/>
              </a:rPr>
              <a:t> </a:t>
            </a:r>
            <a:r>
              <a:rPr dirty="0" sz="1000" spc="50">
                <a:latin typeface="Arial"/>
                <a:cs typeface="Arial"/>
              </a:rPr>
              <a:t>(</a:t>
            </a:r>
            <a:r>
              <a:rPr dirty="0" sz="1000" spc="-5" i="1">
                <a:latin typeface="Arial"/>
                <a:cs typeface="Arial"/>
              </a:rPr>
              <a:t>x</a:t>
            </a:r>
            <a:r>
              <a:rPr dirty="0" sz="1000" spc="-185" i="1">
                <a:latin typeface="Arial"/>
                <a:cs typeface="Arial"/>
              </a:rPr>
              <a:t> </a:t>
            </a:r>
            <a:r>
              <a:rPr dirty="0" sz="1000" spc="50">
                <a:latin typeface="Arial"/>
                <a:cs typeface="Arial"/>
              </a:rPr>
              <a:t>)</a:t>
            </a:r>
            <a:r>
              <a:rPr dirty="0" sz="1000" spc="-5" i="1">
                <a:latin typeface="Arial"/>
                <a:cs typeface="Arial"/>
              </a:rPr>
              <a:t>a</a:t>
            </a:r>
            <a:r>
              <a:rPr dirty="0" sz="1000" spc="-5">
                <a:latin typeface="Arial"/>
                <a:cs typeface="Arial"/>
              </a:rPr>
              <a:t>: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Process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P</a:t>
            </a:r>
            <a:r>
              <a:rPr dirty="0" baseline="-15873" sz="1050" spc="7" i="1">
                <a:latin typeface="Arial"/>
                <a:cs typeface="Arial"/>
              </a:rPr>
              <a:t>i</a:t>
            </a:r>
            <a:r>
              <a:rPr dirty="0" baseline="-15873" sz="1050" i="1">
                <a:latin typeface="Arial"/>
                <a:cs typeface="Arial"/>
              </a:rPr>
              <a:t>  </a:t>
            </a:r>
            <a:r>
              <a:rPr dirty="0" sz="1000" spc="-5">
                <a:latin typeface="Arial"/>
                <a:cs typeface="Arial"/>
              </a:rPr>
              <a:t>w</a:t>
            </a:r>
            <a:r>
              <a:rPr dirty="0" sz="1000" spc="5">
                <a:latin typeface="Arial"/>
                <a:cs typeface="Arial"/>
              </a:rPr>
              <a:t>r</a:t>
            </a:r>
            <a:r>
              <a:rPr dirty="0" sz="1000" spc="-5">
                <a:latin typeface="Arial"/>
                <a:cs typeface="Arial"/>
              </a:rPr>
              <a:t>ites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30">
                <a:latin typeface="Arial"/>
                <a:cs typeface="Arial"/>
              </a:rPr>
              <a:t>v</a:t>
            </a:r>
            <a:r>
              <a:rPr dirty="0" sz="1000" spc="-5">
                <a:latin typeface="Arial"/>
                <a:cs typeface="Arial"/>
              </a:rPr>
              <a:t>alue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a</a:t>
            </a:r>
            <a:r>
              <a:rPr dirty="0" sz="1000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x</a:t>
            </a:r>
            <a:endParaRPr sz="1000">
              <a:latin typeface="Arial"/>
              <a:cs typeface="Arial"/>
            </a:endParaRPr>
          </a:p>
          <a:p>
            <a:pPr marL="327660" indent="-168275">
              <a:lnSpc>
                <a:spcPct val="100000"/>
              </a:lnSpc>
              <a:spcBef>
                <a:spcPts val="595"/>
              </a:spcBef>
              <a:buClr>
                <a:srgbClr val="3333B2"/>
              </a:buClr>
              <a:buFont typeface="Arial"/>
              <a:buChar char="►"/>
              <a:tabLst>
                <a:tab pos="328295" algn="l"/>
              </a:tabLst>
            </a:pPr>
            <a:r>
              <a:rPr dirty="0" sz="1000" spc="-5" i="1">
                <a:latin typeface="Arial"/>
                <a:cs typeface="Arial"/>
              </a:rPr>
              <a:t>R</a:t>
            </a:r>
            <a:r>
              <a:rPr dirty="0" baseline="-15873" sz="1050" spc="7" i="1">
                <a:latin typeface="Arial"/>
                <a:cs typeface="Arial"/>
              </a:rPr>
              <a:t>i</a:t>
            </a:r>
            <a:r>
              <a:rPr dirty="0" baseline="-15873" sz="1050" spc="-127" i="1">
                <a:latin typeface="Arial"/>
                <a:cs typeface="Arial"/>
              </a:rPr>
              <a:t> </a:t>
            </a:r>
            <a:r>
              <a:rPr dirty="0" sz="1000" spc="50">
                <a:latin typeface="Arial"/>
                <a:cs typeface="Arial"/>
              </a:rPr>
              <a:t>(</a:t>
            </a:r>
            <a:r>
              <a:rPr dirty="0" sz="1000" spc="-5" i="1">
                <a:latin typeface="Arial"/>
                <a:cs typeface="Arial"/>
              </a:rPr>
              <a:t>x</a:t>
            </a:r>
            <a:r>
              <a:rPr dirty="0" sz="1000" spc="-185" i="1">
                <a:latin typeface="Arial"/>
                <a:cs typeface="Arial"/>
              </a:rPr>
              <a:t> </a:t>
            </a:r>
            <a:r>
              <a:rPr dirty="0" sz="1000" spc="50">
                <a:latin typeface="Arial"/>
                <a:cs typeface="Arial"/>
              </a:rPr>
              <a:t>)</a:t>
            </a:r>
            <a:r>
              <a:rPr dirty="0" sz="1000" spc="20" i="1">
                <a:latin typeface="Arial"/>
                <a:cs typeface="Arial"/>
              </a:rPr>
              <a:t>b</a:t>
            </a:r>
            <a:r>
              <a:rPr dirty="0" sz="1000" spc="-5">
                <a:latin typeface="Arial"/>
                <a:cs typeface="Arial"/>
              </a:rPr>
              <a:t>: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Process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P</a:t>
            </a:r>
            <a:r>
              <a:rPr dirty="0" baseline="-15873" sz="1050" spc="7" i="1">
                <a:latin typeface="Arial"/>
                <a:cs typeface="Arial"/>
              </a:rPr>
              <a:t>i</a:t>
            </a:r>
            <a:r>
              <a:rPr dirty="0" baseline="-15873" sz="1050" i="1">
                <a:latin typeface="Arial"/>
                <a:cs typeface="Arial"/>
              </a:rPr>
              <a:t>  </a:t>
            </a:r>
            <a:r>
              <a:rPr dirty="0" sz="1000" spc="-5">
                <a:latin typeface="Arial"/>
                <a:cs typeface="Arial"/>
              </a:rPr>
              <a:t>reads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30">
                <a:latin typeface="Arial"/>
                <a:cs typeface="Arial"/>
              </a:rPr>
              <a:t>v</a:t>
            </a:r>
            <a:r>
              <a:rPr dirty="0" sz="1000" spc="-5">
                <a:latin typeface="Arial"/>
                <a:cs typeface="Arial"/>
              </a:rPr>
              <a:t>alue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b</a:t>
            </a:r>
            <a:r>
              <a:rPr dirty="0" sz="1000" spc="25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from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x</a:t>
            </a:r>
            <a:endParaRPr sz="1000">
              <a:latin typeface="Arial"/>
              <a:cs typeface="Arial"/>
            </a:endParaRPr>
          </a:p>
          <a:p>
            <a:pPr marL="327660" indent="-168275">
              <a:lnSpc>
                <a:spcPct val="100000"/>
              </a:lnSpc>
              <a:spcBef>
                <a:spcPts val="590"/>
              </a:spcBef>
              <a:buClr>
                <a:srgbClr val="3333B2"/>
              </a:buClr>
              <a:buChar char="►"/>
              <a:tabLst>
                <a:tab pos="328295" algn="l"/>
              </a:tabLst>
            </a:pPr>
            <a:r>
              <a:rPr dirty="0" sz="1000" spc="-5">
                <a:latin typeface="Arial"/>
                <a:cs typeface="Arial"/>
              </a:rPr>
              <a:t>All data items initially </a:t>
            </a:r>
            <a:r>
              <a:rPr dirty="0" sz="1000" spc="-15">
                <a:latin typeface="Arial"/>
                <a:cs typeface="Arial"/>
              </a:rPr>
              <a:t>have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value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NIL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300">
              <a:latin typeface="Arial"/>
              <a:cs typeface="Arial"/>
            </a:endParaRPr>
          </a:p>
          <a:p>
            <a:pPr marL="50800">
              <a:lnSpc>
                <a:spcPts val="1410"/>
              </a:lnSpc>
            </a:pPr>
            <a:r>
              <a:rPr dirty="0" sz="1200" spc="-15">
                <a:solidFill>
                  <a:srgbClr val="3333B2"/>
                </a:solidFill>
                <a:latin typeface="Arial"/>
                <a:cs typeface="Arial"/>
              </a:rPr>
              <a:t>Possible</a:t>
            </a:r>
            <a:r>
              <a:rPr dirty="0" sz="1200" spc="-3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behavior</a:t>
            </a:r>
            <a:endParaRPr sz="1200">
              <a:latin typeface="Arial"/>
              <a:cs typeface="Arial"/>
            </a:endParaRPr>
          </a:p>
          <a:p>
            <a:pPr marL="44450">
              <a:lnSpc>
                <a:spcPts val="1170"/>
              </a:lnSpc>
            </a:pPr>
            <a:r>
              <a:rPr dirty="0" sz="1000" spc="-20">
                <a:latin typeface="Arial"/>
                <a:cs typeface="Arial"/>
              </a:rPr>
              <a:t>We</a:t>
            </a:r>
            <a:r>
              <a:rPr dirty="0" sz="1000" spc="-5">
                <a:latin typeface="Arial"/>
                <a:cs typeface="Arial"/>
              </a:rPr>
              <a:t> omit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index</a:t>
            </a:r>
            <a:r>
              <a:rPr dirty="0" sz="1000" spc="-5">
                <a:latin typeface="Arial"/>
                <a:cs typeface="Arial"/>
              </a:rPr>
              <a:t> when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possible and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draw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according to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time (x-axis):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00">
              <a:latin typeface="Arial"/>
              <a:cs typeface="Arial"/>
            </a:endParaRPr>
          </a:p>
          <a:p>
            <a:pPr marL="927735">
              <a:lnSpc>
                <a:spcPct val="100000"/>
              </a:lnSpc>
              <a:tabLst>
                <a:tab pos="1445895" algn="l"/>
              </a:tabLst>
            </a:pPr>
            <a:r>
              <a:rPr dirty="0" sz="950" spc="5">
                <a:solidFill>
                  <a:srgbClr val="231F20"/>
                </a:solidFill>
                <a:latin typeface="Arial"/>
                <a:cs typeface="Arial"/>
              </a:rPr>
              <a:t>P1:	W(x)a</a:t>
            </a:r>
            <a:endParaRPr sz="950">
              <a:latin typeface="Arial"/>
              <a:cs typeface="Arial"/>
            </a:endParaRPr>
          </a:p>
          <a:p>
            <a:pPr marL="927735">
              <a:lnSpc>
                <a:spcPct val="100000"/>
              </a:lnSpc>
              <a:spcBef>
                <a:spcPts val="204"/>
              </a:spcBef>
              <a:tabLst>
                <a:tab pos="2072639" algn="l"/>
                <a:tab pos="2663190" algn="l"/>
              </a:tabLst>
            </a:pPr>
            <a:r>
              <a:rPr dirty="0" sz="950" spc="5">
                <a:solidFill>
                  <a:srgbClr val="231F20"/>
                </a:solidFill>
                <a:latin typeface="Arial"/>
                <a:cs typeface="Arial"/>
              </a:rPr>
              <a:t>P2:	</a:t>
            </a:r>
            <a:r>
              <a:rPr dirty="0" sz="950">
                <a:solidFill>
                  <a:srgbClr val="231F20"/>
                </a:solidFill>
                <a:latin typeface="Arial"/>
                <a:cs typeface="Arial"/>
              </a:rPr>
              <a:t>R(x)NIL	R(x)a</a:t>
            </a:r>
            <a:endParaRPr sz="95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237202" y="2538931"/>
            <a:ext cx="2138680" cy="0"/>
          </a:xfrm>
          <a:custGeom>
            <a:avLst/>
            <a:gdLst/>
            <a:ahLst/>
            <a:cxnLst/>
            <a:rect l="l" t="t" r="r" b="b"/>
            <a:pathLst>
              <a:path w="2138679" h="0">
                <a:moveTo>
                  <a:pt x="0" y="0"/>
                </a:moveTo>
                <a:lnTo>
                  <a:pt x="2138406" y="0"/>
                </a:lnTo>
              </a:path>
            </a:pathLst>
          </a:custGeom>
          <a:ln w="762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66713" y="3331252"/>
            <a:ext cx="802005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Sequential</a:t>
            </a:r>
            <a:r>
              <a:rPr dirty="0" sz="600" spc="-20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consistency</a:t>
            </a:r>
            <a:endParaRPr sz="6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300563" y="3331252"/>
            <a:ext cx="24130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fld id="{81D60167-4931-47E6-BA6A-407CBD079E47}" type="slidenum"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7</a:t>
            </a:fld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37</a:t>
            </a:r>
            <a:endParaRPr sz="6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713" y="716"/>
            <a:ext cx="210883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Consistency</a:t>
            </a:r>
            <a:r>
              <a:rPr dirty="0" sz="600" spc="1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and</a:t>
            </a:r>
            <a:r>
              <a:rPr dirty="0" sz="600" spc="1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replication:</a:t>
            </a:r>
            <a:r>
              <a:rPr dirty="0" sz="600" spc="17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Data-centric</a:t>
            </a:r>
            <a:r>
              <a:rPr dirty="0" sz="600" spc="1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consistency</a:t>
            </a:r>
            <a:r>
              <a:rPr dirty="0" sz="600" spc="1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models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397354" y="716"/>
            <a:ext cx="114427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Consistent ordering</a:t>
            </a:r>
            <a:r>
              <a:rPr dirty="0" sz="60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of operations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1889125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Sequential</a:t>
            </a:r>
            <a:r>
              <a:rPr dirty="0" sz="1400" spc="-5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consistency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35914" y="2139738"/>
            <a:ext cx="1479550" cy="0"/>
          </a:xfrm>
          <a:custGeom>
            <a:avLst/>
            <a:gdLst/>
            <a:ahLst/>
            <a:cxnLst/>
            <a:rect l="l" t="t" r="r" b="b"/>
            <a:pathLst>
              <a:path w="1479550" h="0">
                <a:moveTo>
                  <a:pt x="0" y="0"/>
                </a:moveTo>
                <a:lnTo>
                  <a:pt x="1479060" y="0"/>
                </a:lnTo>
              </a:path>
            </a:pathLst>
          </a:custGeom>
          <a:ln w="527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35914" y="2259256"/>
            <a:ext cx="1479550" cy="0"/>
          </a:xfrm>
          <a:custGeom>
            <a:avLst/>
            <a:gdLst/>
            <a:ahLst/>
            <a:cxnLst/>
            <a:rect l="l" t="t" r="r" b="b"/>
            <a:pathLst>
              <a:path w="1479550" h="0">
                <a:moveTo>
                  <a:pt x="0" y="0"/>
                </a:moveTo>
                <a:lnTo>
                  <a:pt x="1479060" y="0"/>
                </a:lnTo>
              </a:path>
            </a:pathLst>
          </a:custGeom>
          <a:ln w="527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35914" y="2378781"/>
            <a:ext cx="1479550" cy="0"/>
          </a:xfrm>
          <a:custGeom>
            <a:avLst/>
            <a:gdLst/>
            <a:ahLst/>
            <a:cxnLst/>
            <a:rect l="l" t="t" r="r" b="b"/>
            <a:pathLst>
              <a:path w="1479550" h="0">
                <a:moveTo>
                  <a:pt x="0" y="0"/>
                </a:moveTo>
                <a:lnTo>
                  <a:pt x="1479060" y="0"/>
                </a:lnTo>
              </a:path>
            </a:pathLst>
          </a:custGeom>
          <a:ln w="527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381268" y="2141369"/>
            <a:ext cx="1479550" cy="0"/>
          </a:xfrm>
          <a:custGeom>
            <a:avLst/>
            <a:gdLst/>
            <a:ahLst/>
            <a:cxnLst/>
            <a:rect l="l" t="t" r="r" b="b"/>
            <a:pathLst>
              <a:path w="1479550" h="0">
                <a:moveTo>
                  <a:pt x="0" y="0"/>
                </a:moveTo>
                <a:lnTo>
                  <a:pt x="1479017" y="0"/>
                </a:lnTo>
              </a:path>
            </a:pathLst>
          </a:custGeom>
          <a:ln w="527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381268" y="2260886"/>
            <a:ext cx="1479550" cy="0"/>
          </a:xfrm>
          <a:custGeom>
            <a:avLst/>
            <a:gdLst/>
            <a:ahLst/>
            <a:cxnLst/>
            <a:rect l="l" t="t" r="r" b="b"/>
            <a:pathLst>
              <a:path w="1479550" h="0">
                <a:moveTo>
                  <a:pt x="0" y="0"/>
                </a:moveTo>
                <a:lnTo>
                  <a:pt x="1479017" y="0"/>
                </a:lnTo>
              </a:path>
            </a:pathLst>
          </a:custGeom>
          <a:ln w="527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381268" y="2380412"/>
            <a:ext cx="1479550" cy="0"/>
          </a:xfrm>
          <a:custGeom>
            <a:avLst/>
            <a:gdLst/>
            <a:ahLst/>
            <a:cxnLst/>
            <a:rect l="l" t="t" r="r" b="b"/>
            <a:pathLst>
              <a:path w="1479550" h="0">
                <a:moveTo>
                  <a:pt x="0" y="0"/>
                </a:moveTo>
                <a:lnTo>
                  <a:pt x="1479017" y="0"/>
                </a:lnTo>
              </a:path>
            </a:pathLst>
          </a:custGeom>
          <a:ln w="527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342290" y="790318"/>
            <a:ext cx="3917950" cy="192849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7145">
              <a:lnSpc>
                <a:spcPts val="1410"/>
              </a:lnSpc>
              <a:spcBef>
                <a:spcPts val="9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Definition</a:t>
            </a:r>
            <a:endParaRPr sz="1200">
              <a:latin typeface="Arial"/>
              <a:cs typeface="Arial"/>
            </a:endParaRPr>
          </a:p>
          <a:p>
            <a:pPr marL="17145" marR="5080" indent="-4445">
              <a:lnSpc>
                <a:spcPts val="1200"/>
              </a:lnSpc>
              <a:spcBef>
                <a:spcPts val="10"/>
              </a:spcBef>
            </a:pPr>
            <a:r>
              <a:rPr dirty="0" sz="1000" spc="-5">
                <a:latin typeface="Arial"/>
                <a:cs typeface="Arial"/>
              </a:rPr>
              <a:t>The result of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any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execution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is 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same as if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 operations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 all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processes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were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executed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in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some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sequential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20">
                <a:latin typeface="Arial"/>
                <a:cs typeface="Arial"/>
              </a:rPr>
              <a:t>order,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and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the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operations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 each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individual process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appear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in this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sequence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in 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order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specified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by</a:t>
            </a:r>
            <a:r>
              <a:rPr dirty="0" sz="1000" spc="-5">
                <a:latin typeface="Arial"/>
                <a:cs typeface="Arial"/>
              </a:rPr>
              <a:t> its program.</a:t>
            </a:r>
            <a:endParaRPr sz="1000">
              <a:latin typeface="Arial"/>
              <a:cs typeface="Arial"/>
            </a:endParaRPr>
          </a:p>
          <a:p>
            <a:pPr marL="17145" marR="142875" indent="-5080">
              <a:lnSpc>
                <a:spcPts val="1390"/>
              </a:lnSpc>
              <a:spcBef>
                <a:spcPts val="725"/>
              </a:spcBef>
              <a:buAutoNum type="alphaLcParenBoth"/>
              <a:tabLst>
                <a:tab pos="240665" algn="l"/>
              </a:tabLst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A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sequentially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consistent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data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store.</a:t>
            </a:r>
            <a:r>
              <a:rPr dirty="0" sz="1200" spc="8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(b)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A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data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store </a:t>
            </a:r>
            <a:r>
              <a:rPr dirty="0" sz="1200" spc="-32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that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is not sequentially consistent</a:t>
            </a:r>
            <a:endParaRPr sz="1200">
              <a:latin typeface="Arial"/>
              <a:cs typeface="Arial"/>
            </a:endParaRPr>
          </a:p>
          <a:p>
            <a:pPr marL="93345">
              <a:lnSpc>
                <a:spcPts val="705"/>
              </a:lnSpc>
              <a:tabLst>
                <a:tab pos="2038350" algn="l"/>
              </a:tabLst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P1:</a:t>
            </a:r>
            <a:r>
              <a:rPr dirty="0" sz="650" spc="12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W(x)a	P1:</a:t>
            </a:r>
            <a:r>
              <a:rPr dirty="0" sz="650" spc="18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W(x)a</a:t>
            </a:r>
            <a:endParaRPr sz="650">
              <a:latin typeface="Arial"/>
              <a:cs typeface="Arial"/>
            </a:endParaRPr>
          </a:p>
          <a:p>
            <a:pPr marL="93345">
              <a:lnSpc>
                <a:spcPct val="100000"/>
              </a:lnSpc>
              <a:spcBef>
                <a:spcPts val="165"/>
              </a:spcBef>
              <a:tabLst>
                <a:tab pos="496570" algn="l"/>
                <a:tab pos="2038350" algn="l"/>
                <a:tab pos="2472055" algn="l"/>
              </a:tabLst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P2:	W(x)b	P2:	W(x)b</a:t>
            </a:r>
            <a:endParaRPr sz="650">
              <a:latin typeface="Arial"/>
              <a:cs typeface="Arial"/>
            </a:endParaRPr>
          </a:p>
          <a:p>
            <a:pPr marL="93345">
              <a:lnSpc>
                <a:spcPct val="100000"/>
              </a:lnSpc>
              <a:spcBef>
                <a:spcPts val="170"/>
              </a:spcBef>
              <a:tabLst>
                <a:tab pos="810260" algn="l"/>
                <a:tab pos="1288415" algn="l"/>
                <a:tab pos="2038350" algn="l"/>
                <a:tab pos="2755900" algn="l"/>
                <a:tab pos="3234055" algn="l"/>
              </a:tabLst>
            </a:pPr>
            <a:r>
              <a:rPr dirty="0" baseline="4273" sz="975" spc="7">
                <a:solidFill>
                  <a:srgbClr val="231F20"/>
                </a:solidFill>
                <a:latin typeface="Arial"/>
                <a:cs typeface="Arial"/>
              </a:rPr>
              <a:t>P3:	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R(x)b	R(x)a	P3:	R(x)b	R(x)a</a:t>
            </a:r>
            <a:endParaRPr sz="650">
              <a:latin typeface="Arial"/>
              <a:cs typeface="Arial"/>
            </a:endParaRPr>
          </a:p>
          <a:p>
            <a:pPr marL="93345">
              <a:lnSpc>
                <a:spcPct val="100000"/>
              </a:lnSpc>
              <a:spcBef>
                <a:spcPts val="165"/>
              </a:spcBef>
              <a:tabLst>
                <a:tab pos="1019810" algn="l"/>
                <a:tab pos="2038350" algn="l"/>
                <a:tab pos="2980055" algn="l"/>
              </a:tabLst>
            </a:pPr>
            <a:r>
              <a:rPr dirty="0" baseline="4273" sz="975" spc="7">
                <a:solidFill>
                  <a:srgbClr val="231F20"/>
                </a:solidFill>
                <a:latin typeface="Arial"/>
                <a:cs typeface="Arial"/>
              </a:rPr>
              <a:t>P4:	R(x)b </a:t>
            </a:r>
            <a:r>
              <a:rPr dirty="0" baseline="4273" sz="975" spc="202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R(x)a	P4:	</a:t>
            </a:r>
            <a:r>
              <a:rPr dirty="0" baseline="4273" sz="975" spc="7">
                <a:solidFill>
                  <a:srgbClr val="231F20"/>
                </a:solidFill>
                <a:latin typeface="Arial"/>
                <a:cs typeface="Arial"/>
              </a:rPr>
              <a:t>R(x)a</a:t>
            </a:r>
            <a:r>
              <a:rPr dirty="0" baseline="4273" sz="975" spc="16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R(x)b</a:t>
            </a:r>
            <a:endParaRPr sz="650">
              <a:latin typeface="Arial"/>
              <a:cs typeface="Arial"/>
            </a:endParaRPr>
          </a:p>
          <a:p>
            <a:pPr lvl="1" marL="2700655" indent="-1942464">
              <a:lnSpc>
                <a:spcPct val="100000"/>
              </a:lnSpc>
              <a:spcBef>
                <a:spcPts val="509"/>
              </a:spcBef>
              <a:buAutoNum type="alphaLcParenBoth"/>
              <a:tabLst>
                <a:tab pos="2700655" algn="l"/>
                <a:tab pos="2701290" algn="l"/>
              </a:tabLst>
            </a:pPr>
            <a:r>
              <a:rPr dirty="0" sz="1000" spc="-5">
                <a:latin typeface="Arial"/>
                <a:cs typeface="Arial"/>
              </a:rPr>
              <a:t>(b)</a:t>
            </a:r>
            <a:endParaRPr sz="10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6713" y="3331252"/>
            <a:ext cx="802005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Sequential</a:t>
            </a:r>
            <a:r>
              <a:rPr dirty="0" sz="600" spc="-20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consistency</a:t>
            </a:r>
            <a:endParaRPr sz="6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300563" y="3331252"/>
            <a:ext cx="24130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fld id="{81D60167-4931-47E6-BA6A-407CBD079E47}" type="slidenum"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7</a:t>
            </a:fld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37</a:t>
            </a:r>
            <a:endParaRPr sz="6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713" y="716"/>
            <a:ext cx="210883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Consistency</a:t>
            </a:r>
            <a:r>
              <a:rPr dirty="0" sz="600" spc="1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and</a:t>
            </a:r>
            <a:r>
              <a:rPr dirty="0" sz="600" spc="1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replication:</a:t>
            </a:r>
            <a:r>
              <a:rPr dirty="0" sz="600" spc="17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Data-centric</a:t>
            </a:r>
            <a:r>
              <a:rPr dirty="0" sz="600" spc="1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consistency</a:t>
            </a:r>
            <a:r>
              <a:rPr dirty="0" sz="600" spc="1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models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397354" y="716"/>
            <a:ext cx="114427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Consistent ordering</a:t>
            </a:r>
            <a:r>
              <a:rPr dirty="0" sz="60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of operations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032421" y="884796"/>
            <a:ext cx="2543175" cy="19050"/>
          </a:xfrm>
          <a:custGeom>
            <a:avLst/>
            <a:gdLst/>
            <a:ahLst/>
            <a:cxnLst/>
            <a:rect l="l" t="t" r="r" b="b"/>
            <a:pathLst>
              <a:path w="2543175" h="19050">
                <a:moveTo>
                  <a:pt x="2543162" y="0"/>
                </a:moveTo>
                <a:lnTo>
                  <a:pt x="0" y="0"/>
                </a:lnTo>
                <a:lnTo>
                  <a:pt x="0" y="18973"/>
                </a:lnTo>
                <a:lnTo>
                  <a:pt x="2543162" y="18973"/>
                </a:lnTo>
                <a:lnTo>
                  <a:pt x="254316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57200" y="162640"/>
            <a:ext cx="3474720" cy="1011555"/>
          </a:xfrm>
          <a:prstGeom prst="rect">
            <a:avLst/>
          </a:prstGeom>
        </p:spPr>
        <p:txBody>
          <a:bodyPr wrap="square" lIns="0" tIns="43180" rIns="0" bIns="0" rtlCol="0" vert="horz">
            <a:spAutoFit/>
          </a:bodyPr>
          <a:lstStyle/>
          <a:p>
            <a:pPr marL="50800">
              <a:lnSpc>
                <a:spcPct val="100000"/>
              </a:lnSpc>
              <a:spcBef>
                <a:spcPts val="340"/>
              </a:spcBef>
            </a:pP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Example</a:t>
            </a:r>
            <a:endParaRPr sz="1400">
              <a:latin typeface="Arial"/>
              <a:cs typeface="Arial"/>
            </a:endParaRPr>
          </a:p>
          <a:p>
            <a:pPr marL="297815">
              <a:lnSpc>
                <a:spcPct val="100000"/>
              </a:lnSpc>
              <a:spcBef>
                <a:spcPts val="17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Three concurrent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processes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(initial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values:</a:t>
            </a:r>
            <a:r>
              <a:rPr dirty="0" sz="1200" spc="8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0)</a:t>
            </a:r>
            <a:endParaRPr sz="1200">
              <a:latin typeface="Arial"/>
              <a:cs typeface="Arial"/>
            </a:endParaRPr>
          </a:p>
          <a:p>
            <a:pPr marL="1044575" marR="17780" indent="5715">
              <a:lnSpc>
                <a:spcPct val="95900"/>
              </a:lnSpc>
              <a:spcBef>
                <a:spcPts val="775"/>
              </a:spcBef>
              <a:tabLst>
                <a:tab pos="1892300" algn="l"/>
                <a:tab pos="2740025" algn="l"/>
              </a:tabLst>
            </a:pPr>
            <a:r>
              <a:rPr dirty="0" sz="1000" spc="-5">
                <a:latin typeface="Arial"/>
                <a:cs typeface="Arial"/>
              </a:rPr>
              <a:t>Process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5" i="1">
                <a:latin typeface="Arial"/>
                <a:cs typeface="Arial"/>
              </a:rPr>
              <a:t>P</a:t>
            </a:r>
            <a:r>
              <a:rPr dirty="0" baseline="-15873" sz="1050" spc="7" i="1">
                <a:latin typeface="Arial"/>
                <a:cs typeface="Arial"/>
              </a:rPr>
              <a:t>1	</a:t>
            </a:r>
            <a:r>
              <a:rPr dirty="0" sz="1000" spc="-5">
                <a:latin typeface="Arial"/>
                <a:cs typeface="Arial"/>
              </a:rPr>
              <a:t>Process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5" i="1">
                <a:latin typeface="Arial"/>
                <a:cs typeface="Arial"/>
              </a:rPr>
              <a:t>P</a:t>
            </a:r>
            <a:r>
              <a:rPr dirty="0" baseline="-15873" sz="1050" spc="7" i="1">
                <a:latin typeface="Arial"/>
                <a:cs typeface="Arial"/>
              </a:rPr>
              <a:t>2	</a:t>
            </a:r>
            <a:r>
              <a:rPr dirty="0" sz="1000" spc="-5">
                <a:latin typeface="Arial"/>
                <a:cs typeface="Arial"/>
              </a:rPr>
              <a:t>Process</a:t>
            </a:r>
            <a:r>
              <a:rPr dirty="0" sz="1000" spc="25">
                <a:latin typeface="Arial"/>
                <a:cs typeface="Arial"/>
              </a:rPr>
              <a:t> </a:t>
            </a:r>
            <a:r>
              <a:rPr dirty="0" sz="1000" spc="5" i="1">
                <a:latin typeface="Arial"/>
                <a:cs typeface="Arial"/>
              </a:rPr>
              <a:t>P</a:t>
            </a:r>
            <a:r>
              <a:rPr dirty="0" baseline="-15873" sz="1050" spc="7" i="1">
                <a:latin typeface="Arial"/>
                <a:cs typeface="Arial"/>
              </a:rPr>
              <a:t>3 </a:t>
            </a:r>
            <a:r>
              <a:rPr dirty="0" baseline="-15873" sz="1050" spc="15" i="1">
                <a:latin typeface="Arial"/>
                <a:cs typeface="Arial"/>
              </a:rPr>
              <a:t> </a:t>
            </a:r>
            <a:r>
              <a:rPr dirty="0" sz="1000" spc="95">
                <a:latin typeface="Times New Roman"/>
                <a:cs typeface="Times New Roman"/>
              </a:rPr>
              <a:t>x</a:t>
            </a:r>
            <a:r>
              <a:rPr dirty="0" sz="1000" spc="185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メイリオ"/>
                <a:cs typeface="メイリオ"/>
              </a:rPr>
              <a:t>←</a:t>
            </a:r>
            <a:r>
              <a:rPr dirty="0" sz="1000" spc="100" i="1">
                <a:latin typeface="メイリオ"/>
                <a:cs typeface="メイリオ"/>
              </a:rPr>
              <a:t> </a:t>
            </a:r>
            <a:r>
              <a:rPr dirty="0" sz="1000" spc="155">
                <a:latin typeface="Times New Roman"/>
                <a:cs typeface="Times New Roman"/>
              </a:rPr>
              <a:t>1;	</a:t>
            </a:r>
            <a:r>
              <a:rPr dirty="0" sz="1000" spc="95">
                <a:latin typeface="Times New Roman"/>
                <a:cs typeface="Times New Roman"/>
              </a:rPr>
              <a:t>y</a:t>
            </a:r>
            <a:r>
              <a:rPr dirty="0" sz="1000" spc="185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メイリオ"/>
                <a:cs typeface="メイリオ"/>
              </a:rPr>
              <a:t>←</a:t>
            </a:r>
            <a:r>
              <a:rPr dirty="0" sz="1000" spc="100" i="1">
                <a:latin typeface="メイリオ"/>
                <a:cs typeface="メイリオ"/>
              </a:rPr>
              <a:t> </a:t>
            </a:r>
            <a:r>
              <a:rPr dirty="0" sz="1000" spc="155">
                <a:latin typeface="Times New Roman"/>
                <a:cs typeface="Times New Roman"/>
              </a:rPr>
              <a:t>1;	</a:t>
            </a:r>
            <a:r>
              <a:rPr dirty="0" sz="1000" spc="150">
                <a:latin typeface="Times New Roman"/>
                <a:cs typeface="Times New Roman"/>
              </a:rPr>
              <a:t>z</a:t>
            </a:r>
            <a:r>
              <a:rPr dirty="0" sz="1000" spc="170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メイリオ"/>
                <a:cs typeface="メイリオ"/>
              </a:rPr>
              <a:t>←</a:t>
            </a:r>
            <a:r>
              <a:rPr dirty="0" sz="1000" spc="85" i="1">
                <a:latin typeface="メイリオ"/>
                <a:cs typeface="メイリオ"/>
              </a:rPr>
              <a:t> </a:t>
            </a:r>
            <a:r>
              <a:rPr dirty="0" sz="1000" spc="155">
                <a:latin typeface="Times New Roman"/>
                <a:cs typeface="Times New Roman"/>
              </a:rPr>
              <a:t>1; </a:t>
            </a:r>
            <a:r>
              <a:rPr dirty="0" sz="1000" spc="16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p</a:t>
            </a:r>
            <a:r>
              <a:rPr dirty="0" sz="1000" spc="160">
                <a:latin typeface="Times New Roman"/>
                <a:cs typeface="Times New Roman"/>
              </a:rPr>
              <a:t>r</a:t>
            </a:r>
            <a:r>
              <a:rPr dirty="0" sz="1000" spc="215">
                <a:latin typeface="Times New Roman"/>
                <a:cs typeface="Times New Roman"/>
              </a:rPr>
              <a:t>i</a:t>
            </a:r>
            <a:r>
              <a:rPr dirty="0" sz="1000" spc="-5">
                <a:latin typeface="Times New Roman"/>
                <a:cs typeface="Times New Roman"/>
              </a:rPr>
              <a:t>n</a:t>
            </a:r>
            <a:r>
              <a:rPr dirty="0" sz="1000" spc="215">
                <a:latin typeface="Times New Roman"/>
                <a:cs typeface="Times New Roman"/>
              </a:rPr>
              <a:t>t</a:t>
            </a:r>
            <a:r>
              <a:rPr dirty="0" sz="1000" spc="160">
                <a:latin typeface="Times New Roman"/>
                <a:cs typeface="Times New Roman"/>
              </a:rPr>
              <a:t>(</a:t>
            </a:r>
            <a:r>
              <a:rPr dirty="0" sz="1000" spc="-5">
                <a:latin typeface="Times New Roman"/>
                <a:cs typeface="Times New Roman"/>
              </a:rPr>
              <a:t>y</a:t>
            </a:r>
            <a:r>
              <a:rPr dirty="0" sz="1000" spc="245">
                <a:latin typeface="Times New Roman"/>
                <a:cs typeface="Times New Roman"/>
              </a:rPr>
              <a:t>,</a:t>
            </a:r>
            <a:r>
              <a:rPr dirty="0" sz="1000" spc="50">
                <a:latin typeface="Times New Roman"/>
                <a:cs typeface="Times New Roman"/>
              </a:rPr>
              <a:t>z</a:t>
            </a:r>
            <a:r>
              <a:rPr dirty="0" sz="1000" spc="160">
                <a:latin typeface="Times New Roman"/>
                <a:cs typeface="Times New Roman"/>
              </a:rPr>
              <a:t>)</a:t>
            </a:r>
            <a:r>
              <a:rPr dirty="0" sz="1000" spc="315">
                <a:latin typeface="Times New Roman"/>
                <a:cs typeface="Times New Roman"/>
              </a:rPr>
              <a:t>;</a:t>
            </a:r>
            <a:r>
              <a:rPr dirty="0" sz="1000">
                <a:latin typeface="Times New Roman"/>
                <a:cs typeface="Times New Roman"/>
              </a:rPr>
              <a:t>	</a:t>
            </a:r>
            <a:r>
              <a:rPr dirty="0" sz="1000" spc="-5">
                <a:latin typeface="Times New Roman"/>
                <a:cs typeface="Times New Roman"/>
              </a:rPr>
              <a:t>p</a:t>
            </a:r>
            <a:r>
              <a:rPr dirty="0" sz="1000" spc="160">
                <a:latin typeface="Times New Roman"/>
                <a:cs typeface="Times New Roman"/>
              </a:rPr>
              <a:t>r</a:t>
            </a:r>
            <a:r>
              <a:rPr dirty="0" sz="1000" spc="215">
                <a:latin typeface="Times New Roman"/>
                <a:cs typeface="Times New Roman"/>
              </a:rPr>
              <a:t>i</a:t>
            </a:r>
            <a:r>
              <a:rPr dirty="0" sz="1000" spc="-5">
                <a:latin typeface="Times New Roman"/>
                <a:cs typeface="Times New Roman"/>
              </a:rPr>
              <a:t>n</a:t>
            </a:r>
            <a:r>
              <a:rPr dirty="0" sz="1000" spc="215">
                <a:latin typeface="Times New Roman"/>
                <a:cs typeface="Times New Roman"/>
              </a:rPr>
              <a:t>t</a:t>
            </a:r>
            <a:r>
              <a:rPr dirty="0" sz="1000" spc="160">
                <a:latin typeface="Times New Roman"/>
                <a:cs typeface="Times New Roman"/>
              </a:rPr>
              <a:t>(</a:t>
            </a:r>
            <a:r>
              <a:rPr dirty="0" sz="1000" spc="-5">
                <a:latin typeface="Times New Roman"/>
                <a:cs typeface="Times New Roman"/>
              </a:rPr>
              <a:t>x</a:t>
            </a:r>
            <a:r>
              <a:rPr dirty="0" sz="1000" spc="245">
                <a:latin typeface="Times New Roman"/>
                <a:cs typeface="Times New Roman"/>
              </a:rPr>
              <a:t>,</a:t>
            </a:r>
            <a:r>
              <a:rPr dirty="0" sz="1000" spc="50">
                <a:latin typeface="Times New Roman"/>
                <a:cs typeface="Times New Roman"/>
              </a:rPr>
              <a:t>z</a:t>
            </a:r>
            <a:r>
              <a:rPr dirty="0" sz="1000" spc="160">
                <a:latin typeface="Times New Roman"/>
                <a:cs typeface="Times New Roman"/>
              </a:rPr>
              <a:t>)</a:t>
            </a:r>
            <a:r>
              <a:rPr dirty="0" sz="1000" spc="315">
                <a:latin typeface="Times New Roman"/>
                <a:cs typeface="Times New Roman"/>
              </a:rPr>
              <a:t>;</a:t>
            </a:r>
            <a:r>
              <a:rPr dirty="0" sz="1000">
                <a:latin typeface="Times New Roman"/>
                <a:cs typeface="Times New Roman"/>
              </a:rPr>
              <a:t>	</a:t>
            </a:r>
            <a:r>
              <a:rPr dirty="0" sz="1000" spc="-5">
                <a:latin typeface="Times New Roman"/>
                <a:cs typeface="Times New Roman"/>
              </a:rPr>
              <a:t>p</a:t>
            </a:r>
            <a:r>
              <a:rPr dirty="0" sz="1000" spc="160">
                <a:latin typeface="Times New Roman"/>
                <a:cs typeface="Times New Roman"/>
              </a:rPr>
              <a:t>r</a:t>
            </a:r>
            <a:r>
              <a:rPr dirty="0" sz="1000" spc="215">
                <a:latin typeface="Times New Roman"/>
                <a:cs typeface="Times New Roman"/>
              </a:rPr>
              <a:t>i</a:t>
            </a:r>
            <a:r>
              <a:rPr dirty="0" sz="1000" spc="-5">
                <a:latin typeface="Times New Roman"/>
                <a:cs typeface="Times New Roman"/>
              </a:rPr>
              <a:t>n</a:t>
            </a:r>
            <a:r>
              <a:rPr dirty="0" sz="1000" spc="215">
                <a:latin typeface="Times New Roman"/>
                <a:cs typeface="Times New Roman"/>
              </a:rPr>
              <a:t>t</a:t>
            </a:r>
            <a:r>
              <a:rPr dirty="0" sz="1000" spc="160">
                <a:latin typeface="Times New Roman"/>
                <a:cs typeface="Times New Roman"/>
              </a:rPr>
              <a:t>(</a:t>
            </a:r>
            <a:r>
              <a:rPr dirty="0" sz="1000" spc="-5">
                <a:latin typeface="Times New Roman"/>
                <a:cs typeface="Times New Roman"/>
              </a:rPr>
              <a:t>x</a:t>
            </a:r>
            <a:r>
              <a:rPr dirty="0" sz="1000" spc="245">
                <a:latin typeface="Times New Roman"/>
                <a:cs typeface="Times New Roman"/>
              </a:rPr>
              <a:t>,</a:t>
            </a:r>
            <a:r>
              <a:rPr dirty="0" sz="1000" spc="-5">
                <a:latin typeface="Times New Roman"/>
                <a:cs typeface="Times New Roman"/>
              </a:rPr>
              <a:t>y</a:t>
            </a:r>
            <a:r>
              <a:rPr dirty="0" sz="1000" spc="160">
                <a:latin typeface="Times New Roman"/>
                <a:cs typeface="Times New Roman"/>
              </a:rPr>
              <a:t>)</a:t>
            </a:r>
            <a:r>
              <a:rPr dirty="0" sz="1000" spc="315">
                <a:latin typeface="Times New Roman"/>
                <a:cs typeface="Times New Roman"/>
              </a:rPr>
              <a:t>;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6713" y="3331252"/>
            <a:ext cx="802005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Sequential</a:t>
            </a:r>
            <a:r>
              <a:rPr dirty="0" sz="600" spc="-20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consistency</a:t>
            </a:r>
            <a:endParaRPr sz="6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325963" y="3331252"/>
            <a:ext cx="21590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9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37</a:t>
            </a:r>
            <a:endParaRPr sz="6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Distributed Systems   (3rd Edition)</dc:title>
  <dcterms:created xsi:type="dcterms:W3CDTF">2022-03-20T07:21:30Z</dcterms:created>
  <dcterms:modified xsi:type="dcterms:W3CDTF">2022-03-20T07:21:30Z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2022-03-20T00:00:00Z</vt:filetime>
  </property>
  <property fmtid="{D5CDD505-2E9C-101B-9397-08002B2CF9AE}" pid="3" name="Creator">
    <vt:lpwstr>LaTeX with Beamer class</vt:lpwstr>
  </property>
  <property fmtid="{D5CDD505-2E9C-101B-9397-08002B2CF9AE}" pid="4" name="LastSaved">
    <vt:filetime>2022-03-20T00:00:00Z</vt:filetime>
  </property>
</Properties>
</file>