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png" ContentType="image/png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</p:sldIdLst>
  <p:sldSz cx="4610100" cy="3460750"/>
  <p:notesSz cx="4610100" cy="3460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188846"/>
            <a:ext cx="2101215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15146" y="1038209"/>
            <a:ext cx="2028825" cy="1073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258348" y="3331252"/>
            <a:ext cx="283210" cy="119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10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10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10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10.xml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8" Type="http://schemas.openxmlformats.org/officeDocument/2006/relationships/slide" Target="slide18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Relationship Id="rId4" Type="http://schemas.openxmlformats.org/officeDocument/2006/relationships/slide" Target="slide18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Relationship Id="rId4" Type="http://schemas.openxmlformats.org/officeDocument/2006/relationships/slide" Target="slide18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Relationship Id="rId4" Type="http://schemas.openxmlformats.org/officeDocument/2006/relationships/slide" Target="slide18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Relationship Id="rId4" Type="http://schemas.openxmlformats.org/officeDocument/2006/relationships/slide" Target="slide18.xm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Relationship Id="rId4" Type="http://schemas.openxmlformats.org/officeDocument/2006/relationships/slide" Target="slide18.xml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Relationship Id="rId4" Type="http://schemas.openxmlformats.org/officeDocument/2006/relationships/slide" Target="slide18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10.xml"/><Relationship Id="rId4" Type="http://schemas.openxmlformats.org/officeDocument/2006/relationships/slide" Target="slide25.xm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10.xml"/><Relationship Id="rId4" Type="http://schemas.openxmlformats.org/officeDocument/2006/relationships/slide" Target="slide25.xml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Relationship Id="rId4" Type="http://schemas.openxmlformats.org/officeDocument/2006/relationships/slide" Target="slide25.xml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Relationship Id="rId4" Type="http://schemas.openxmlformats.org/officeDocument/2006/relationships/slide" Target="slide25.xml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10.xml"/><Relationship Id="rId4" Type="http://schemas.openxmlformats.org/officeDocument/2006/relationships/slide" Target="slide2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3.xml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Relationship Id="rId4" Type="http://schemas.openxmlformats.org/officeDocument/2006/relationships/slide" Target="slide25.xml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Relationship Id="rId4" Type="http://schemas.openxmlformats.org/officeDocument/2006/relationships/slide" Target="slide25.xml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Relationship Id="rId4" Type="http://schemas.openxmlformats.org/officeDocument/2006/relationships/slide" Target="slide25.xml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3.png"/><Relationship Id="rId8" Type="http://schemas.openxmlformats.org/officeDocument/2006/relationships/image" Target="../media/image24.png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Relationship Id="rId4" Type="http://schemas.openxmlformats.org/officeDocument/2006/relationships/slide" Target="slide25.xml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3.png"/><Relationship Id="rId8" Type="http://schemas.openxmlformats.org/officeDocument/2006/relationships/image" Target="../media/image24.png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4.xml"/></Relationships>
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4.xml"/><Relationship Id="rId4" Type="http://schemas.openxmlformats.org/officeDocument/2006/relationships/slide" Target="slide35.xml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7" Type="http://schemas.openxmlformats.org/officeDocument/2006/relationships/image" Target="../media/image27.png"/><Relationship Id="rId8" Type="http://schemas.openxmlformats.org/officeDocument/2006/relationships/image" Target="../media/image28.png"/><Relationship Id="rId9" Type="http://schemas.openxmlformats.org/officeDocument/2006/relationships/image" Target="../media/image29.png"/><Relationship Id="rId10" Type="http://schemas.openxmlformats.org/officeDocument/2006/relationships/image" Target="../media/image30.png"/><Relationship Id="rId11" Type="http://schemas.openxmlformats.org/officeDocument/2006/relationships/image" Target="../media/image31.png"/><Relationship Id="rId12" Type="http://schemas.openxmlformats.org/officeDocument/2006/relationships/image" Target="../media/image32.png"/><Relationship Id="rId13" Type="http://schemas.openxmlformats.org/officeDocument/2006/relationships/image" Target="../media/image33.png"/><Relationship Id="rId14" Type="http://schemas.openxmlformats.org/officeDocument/2006/relationships/image" Target="../media/image34.png"/><Relationship Id="rId15" Type="http://schemas.openxmlformats.org/officeDocument/2006/relationships/image" Target="../media/image35.png"/><Relationship Id="rId16" Type="http://schemas.openxmlformats.org/officeDocument/2006/relationships/image" Target="../media/image36.png"/><Relationship Id="rId17" Type="http://schemas.openxmlformats.org/officeDocument/2006/relationships/image" Target="../media/image37.png"/><Relationship Id="rId18" Type="http://schemas.openxmlformats.org/officeDocument/2006/relationships/image" Target="../media/image38.png"/></Relationships>
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4.xml"/><Relationship Id="rId4" Type="http://schemas.openxmlformats.org/officeDocument/2006/relationships/slide" Target="slide36.xml"/></Relationships>
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4.xml"/><Relationship Id="rId4" Type="http://schemas.openxmlformats.org/officeDocument/2006/relationships/slide" Target="slide36.xml"/><Relationship Id="rId5" Type="http://schemas.openxmlformats.org/officeDocument/2006/relationships/image" Target="../media/image39.png"/><Relationship Id="rId6" Type="http://schemas.openxmlformats.org/officeDocument/2006/relationships/image" Target="../media/image40.png"/><Relationship Id="rId7" Type="http://schemas.openxmlformats.org/officeDocument/2006/relationships/image" Target="../media/image41.png"/></Relationships>
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4.xml"/><Relationship Id="rId4" Type="http://schemas.openxmlformats.org/officeDocument/2006/relationships/slide" Target="slide38.xml"/><Relationship Id="rId5" Type="http://schemas.openxmlformats.org/officeDocument/2006/relationships/image" Target="../media/image42.png"/><Relationship Id="rId6" Type="http://schemas.openxmlformats.org/officeDocument/2006/relationships/image" Target="../media/image43.png"/></Relationships>
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4.xml"/><Relationship Id="rId4" Type="http://schemas.openxmlformats.org/officeDocument/2006/relationships/slide" Target="slide39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.xml"/></Relationships>
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4.xml"/><Relationship Id="rId4" Type="http://schemas.openxmlformats.org/officeDocument/2006/relationships/slide" Target="slide39.xml"/></Relationships>
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4.xml"/><Relationship Id="rId4" Type="http://schemas.openxmlformats.org/officeDocument/2006/relationships/slide" Target="slide39.xml"/></Relationships>
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4.xml"/><Relationship Id="rId4" Type="http://schemas.openxmlformats.org/officeDocument/2006/relationships/slide" Target="slide39.xml"/></Relationships>
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4.xml"/><Relationship Id="rId4" Type="http://schemas.openxmlformats.org/officeDocument/2006/relationships/slide" Target="slide39.xml"/></Relationships>
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4.xml"/><Relationship Id="rId4" Type="http://schemas.openxmlformats.org/officeDocument/2006/relationships/slide" Target="slide39.xml"/></Relationships>
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4.xml"/><Relationship Id="rId4" Type="http://schemas.openxmlformats.org/officeDocument/2006/relationships/slide" Target="slide39.xml"/></Relationships>

</file>

<file path=ppt/slides/_rels/slide4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4.xml"/><Relationship Id="rId4" Type="http://schemas.openxmlformats.org/officeDocument/2006/relationships/slide" Target="slide39.xml"/></Relationships>

</file>

<file path=ppt/slides/_rels/slide4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47.xml"/></Relationships>

</file>

<file path=ppt/slides/_rels/slide4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47.xml"/></Relationships>

</file>

<file path=ppt/slides/_rels/slide4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47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slide" Target="slide5.xml"/></Relationships>

</file>

<file path=ppt/slides/_rels/slide5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50.xml"/></Relationships>

</file>

<file path=ppt/slides/_rels/slide5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50.xml"/><Relationship Id="rId5" Type="http://schemas.openxmlformats.org/officeDocument/2006/relationships/image" Target="../media/image44.png"/><Relationship Id="rId6" Type="http://schemas.openxmlformats.org/officeDocument/2006/relationships/image" Target="../media/image45.png"/><Relationship Id="rId7" Type="http://schemas.openxmlformats.org/officeDocument/2006/relationships/image" Target="../media/image46.png"/><Relationship Id="rId8" Type="http://schemas.openxmlformats.org/officeDocument/2006/relationships/image" Target="../media/image47.png"/><Relationship Id="rId9" Type="http://schemas.openxmlformats.org/officeDocument/2006/relationships/image" Target="../media/image48.png"/><Relationship Id="rId10" Type="http://schemas.openxmlformats.org/officeDocument/2006/relationships/image" Target="../media/image49.png"/><Relationship Id="rId11" Type="http://schemas.openxmlformats.org/officeDocument/2006/relationships/image" Target="../media/image50.png"/><Relationship Id="rId12" Type="http://schemas.openxmlformats.org/officeDocument/2006/relationships/image" Target="../media/image51.png"/><Relationship Id="rId13" Type="http://schemas.openxmlformats.org/officeDocument/2006/relationships/image" Target="../media/image52.png"/><Relationship Id="rId14" Type="http://schemas.openxmlformats.org/officeDocument/2006/relationships/image" Target="../media/image53.png"/><Relationship Id="rId15" Type="http://schemas.openxmlformats.org/officeDocument/2006/relationships/image" Target="../media/image54.png"/><Relationship Id="rId16" Type="http://schemas.openxmlformats.org/officeDocument/2006/relationships/image" Target="../media/image55.png"/><Relationship Id="rId17" Type="http://schemas.openxmlformats.org/officeDocument/2006/relationships/image" Target="../media/image56.png"/><Relationship Id="rId18" Type="http://schemas.openxmlformats.org/officeDocument/2006/relationships/image" Target="../media/image57.png"/><Relationship Id="rId19" Type="http://schemas.openxmlformats.org/officeDocument/2006/relationships/image" Target="../media/image58.png"/><Relationship Id="rId20" Type="http://schemas.openxmlformats.org/officeDocument/2006/relationships/image" Target="../media/image59.png"/><Relationship Id="rId21" Type="http://schemas.openxmlformats.org/officeDocument/2006/relationships/image" Target="../media/image60.png"/><Relationship Id="rId22" Type="http://schemas.openxmlformats.org/officeDocument/2006/relationships/image" Target="../media/image61.png"/><Relationship Id="rId23" Type="http://schemas.openxmlformats.org/officeDocument/2006/relationships/image" Target="../media/image62.png"/><Relationship Id="rId24" Type="http://schemas.openxmlformats.org/officeDocument/2006/relationships/image" Target="../media/image63.png"/></Relationships>

</file>

<file path=ppt/slides/_rels/slide5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52.xml"/></Relationships>

</file>

<file path=ppt/slides/_rels/slide5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52.xml"/><Relationship Id="rId5" Type="http://schemas.openxmlformats.org/officeDocument/2006/relationships/image" Target="../media/image64.png"/><Relationship Id="rId6" Type="http://schemas.openxmlformats.org/officeDocument/2006/relationships/image" Target="../media/image65.png"/></Relationships>

</file>

<file path=ppt/slides/_rels/slide5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54.xml"/><Relationship Id="rId5" Type="http://schemas.openxmlformats.org/officeDocument/2006/relationships/image" Target="../media/image66.png"/><Relationship Id="rId6" Type="http://schemas.openxmlformats.org/officeDocument/2006/relationships/image" Target="../media/image67.png"/><Relationship Id="rId7" Type="http://schemas.openxmlformats.org/officeDocument/2006/relationships/image" Target="../media/image68.png"/><Relationship Id="rId8" Type="http://schemas.openxmlformats.org/officeDocument/2006/relationships/image" Target="../media/image69.png"/><Relationship Id="rId9" Type="http://schemas.openxmlformats.org/officeDocument/2006/relationships/image" Target="../media/image70.png"/><Relationship Id="rId10" Type="http://schemas.openxmlformats.org/officeDocument/2006/relationships/image" Target="../media/image71.png"/><Relationship Id="rId11" Type="http://schemas.openxmlformats.org/officeDocument/2006/relationships/image" Target="../media/image72.png"/><Relationship Id="rId12" Type="http://schemas.openxmlformats.org/officeDocument/2006/relationships/image" Target="../media/image73.png"/><Relationship Id="rId13" Type="http://schemas.openxmlformats.org/officeDocument/2006/relationships/image" Target="../media/image74.png"/><Relationship Id="rId14" Type="http://schemas.openxmlformats.org/officeDocument/2006/relationships/image" Target="../media/image75.png"/><Relationship Id="rId15" Type="http://schemas.openxmlformats.org/officeDocument/2006/relationships/image" Target="../media/image76.png"/><Relationship Id="rId16" Type="http://schemas.openxmlformats.org/officeDocument/2006/relationships/image" Target="../media/image77.png"/><Relationship Id="rId17" Type="http://schemas.openxmlformats.org/officeDocument/2006/relationships/image" Target="../media/image78.png"/><Relationship Id="rId18" Type="http://schemas.openxmlformats.org/officeDocument/2006/relationships/image" Target="../media/image79.png"/><Relationship Id="rId19" Type="http://schemas.openxmlformats.org/officeDocument/2006/relationships/image" Target="../media/image80.png"/><Relationship Id="rId20" Type="http://schemas.openxmlformats.org/officeDocument/2006/relationships/image" Target="../media/image81.png"/></Relationships>

</file>

<file path=ppt/slides/_rels/slide5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54.xml"/><Relationship Id="rId5" Type="http://schemas.openxmlformats.org/officeDocument/2006/relationships/image" Target="../media/image82.png"/><Relationship Id="rId6" Type="http://schemas.openxmlformats.org/officeDocument/2006/relationships/image" Target="../media/image83.png"/><Relationship Id="rId7" Type="http://schemas.openxmlformats.org/officeDocument/2006/relationships/image" Target="../media/image84.png"/><Relationship Id="rId8" Type="http://schemas.openxmlformats.org/officeDocument/2006/relationships/image" Target="../media/image85.png"/><Relationship Id="rId9" Type="http://schemas.openxmlformats.org/officeDocument/2006/relationships/image" Target="../media/image86.png"/><Relationship Id="rId10" Type="http://schemas.openxmlformats.org/officeDocument/2006/relationships/image" Target="../media/image87.png"/><Relationship Id="rId11" Type="http://schemas.openxmlformats.org/officeDocument/2006/relationships/image" Target="../media/image88.png"/><Relationship Id="rId12" Type="http://schemas.openxmlformats.org/officeDocument/2006/relationships/image" Target="../media/image89.png"/><Relationship Id="rId13" Type="http://schemas.openxmlformats.org/officeDocument/2006/relationships/image" Target="../media/image90.png"/><Relationship Id="rId14" Type="http://schemas.openxmlformats.org/officeDocument/2006/relationships/image" Target="../media/image91.png"/><Relationship Id="rId15" Type="http://schemas.openxmlformats.org/officeDocument/2006/relationships/image" Target="../media/image92.png"/><Relationship Id="rId16" Type="http://schemas.openxmlformats.org/officeDocument/2006/relationships/image" Target="../media/image93.png"/><Relationship Id="rId17" Type="http://schemas.openxmlformats.org/officeDocument/2006/relationships/image" Target="../media/image94.png"/><Relationship Id="rId18" Type="http://schemas.openxmlformats.org/officeDocument/2006/relationships/image" Target="../media/image95.png"/><Relationship Id="rId19" Type="http://schemas.openxmlformats.org/officeDocument/2006/relationships/image" Target="../media/image96.png"/><Relationship Id="rId20" Type="http://schemas.openxmlformats.org/officeDocument/2006/relationships/image" Target="../media/image97.png"/><Relationship Id="rId21" Type="http://schemas.openxmlformats.org/officeDocument/2006/relationships/image" Target="../media/image98.png"/><Relationship Id="rId22" Type="http://schemas.openxmlformats.org/officeDocument/2006/relationships/image" Target="../media/image99.png"/><Relationship Id="rId23" Type="http://schemas.openxmlformats.org/officeDocument/2006/relationships/image" Target="../media/image100.png"/></Relationships>

</file>

<file path=ppt/slides/_rels/slide5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54.xml"/><Relationship Id="rId5" Type="http://schemas.openxmlformats.org/officeDocument/2006/relationships/image" Target="../media/image101.png"/><Relationship Id="rId6" Type="http://schemas.openxmlformats.org/officeDocument/2006/relationships/image" Target="../media/image102.png"/><Relationship Id="rId7" Type="http://schemas.openxmlformats.org/officeDocument/2006/relationships/image" Target="../media/image103.png"/><Relationship Id="rId8" Type="http://schemas.openxmlformats.org/officeDocument/2006/relationships/image" Target="../media/image104.png"/><Relationship Id="rId9" Type="http://schemas.openxmlformats.org/officeDocument/2006/relationships/image" Target="../media/image105.png"/><Relationship Id="rId10" Type="http://schemas.openxmlformats.org/officeDocument/2006/relationships/image" Target="../media/image106.png"/><Relationship Id="rId11" Type="http://schemas.openxmlformats.org/officeDocument/2006/relationships/image" Target="../media/image107.png"/><Relationship Id="rId12" Type="http://schemas.openxmlformats.org/officeDocument/2006/relationships/image" Target="../media/image108.png"/><Relationship Id="rId13" Type="http://schemas.openxmlformats.org/officeDocument/2006/relationships/image" Target="../media/image109.png"/><Relationship Id="rId14" Type="http://schemas.openxmlformats.org/officeDocument/2006/relationships/image" Target="../media/image110.png"/><Relationship Id="rId15" Type="http://schemas.openxmlformats.org/officeDocument/2006/relationships/image" Target="../media/image111.png"/><Relationship Id="rId16" Type="http://schemas.openxmlformats.org/officeDocument/2006/relationships/image" Target="../media/image112.png"/><Relationship Id="rId17" Type="http://schemas.openxmlformats.org/officeDocument/2006/relationships/image" Target="../media/image113.png"/><Relationship Id="rId18" Type="http://schemas.openxmlformats.org/officeDocument/2006/relationships/image" Target="../media/image114.png"/><Relationship Id="rId19" Type="http://schemas.openxmlformats.org/officeDocument/2006/relationships/image" Target="../media/image115.png"/><Relationship Id="rId20" Type="http://schemas.openxmlformats.org/officeDocument/2006/relationships/image" Target="../media/image116.png"/><Relationship Id="rId21" Type="http://schemas.openxmlformats.org/officeDocument/2006/relationships/image" Target="../media/image117.png"/><Relationship Id="rId22" Type="http://schemas.openxmlformats.org/officeDocument/2006/relationships/image" Target="../media/image118.png"/><Relationship Id="rId23" Type="http://schemas.openxmlformats.org/officeDocument/2006/relationships/image" Target="../media/image119.png"/><Relationship Id="rId24" Type="http://schemas.openxmlformats.org/officeDocument/2006/relationships/image" Target="../media/image120.png"/><Relationship Id="rId25" Type="http://schemas.openxmlformats.org/officeDocument/2006/relationships/image" Target="../media/image121.png"/><Relationship Id="rId26" Type="http://schemas.openxmlformats.org/officeDocument/2006/relationships/image" Target="../media/image122.png"/><Relationship Id="rId27" Type="http://schemas.openxmlformats.org/officeDocument/2006/relationships/image" Target="../media/image123.png"/><Relationship Id="rId28" Type="http://schemas.openxmlformats.org/officeDocument/2006/relationships/image" Target="../media/image124.png"/><Relationship Id="rId29" Type="http://schemas.openxmlformats.org/officeDocument/2006/relationships/image" Target="../media/image125.png"/><Relationship Id="rId30" Type="http://schemas.openxmlformats.org/officeDocument/2006/relationships/image" Target="../media/image126.png"/><Relationship Id="rId31" Type="http://schemas.openxmlformats.org/officeDocument/2006/relationships/image" Target="../media/image127.png"/></Relationships>

</file>

<file path=ppt/slides/_rels/slide5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57.xml"/></Relationships>

</file>

<file path=ppt/slides/_rels/slide5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57.xml"/><Relationship Id="rId4" Type="http://schemas.openxmlformats.org/officeDocument/2006/relationships/slide" Target="slide58.xml"/><Relationship Id="rId5" Type="http://schemas.openxmlformats.org/officeDocument/2006/relationships/image" Target="../media/image128.png"/><Relationship Id="rId6" Type="http://schemas.openxmlformats.org/officeDocument/2006/relationships/image" Target="../media/image129.png"/><Relationship Id="rId7" Type="http://schemas.openxmlformats.org/officeDocument/2006/relationships/image" Target="../media/image130.png"/></Relationships>

</file>

<file path=ppt/slides/_rels/slide5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57.xml"/><Relationship Id="rId4" Type="http://schemas.openxmlformats.org/officeDocument/2006/relationships/slide" Target="slide58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slide" Target="slide5.xml"/></Relationships>

</file>

<file path=ppt/slides/_rels/slide6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57.xml"/><Relationship Id="rId4" Type="http://schemas.openxmlformats.org/officeDocument/2006/relationships/slide" Target="slide58.xml"/></Relationships>

</file>

<file path=ppt/slides/_rels/slide6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57.xml"/><Relationship Id="rId4" Type="http://schemas.openxmlformats.org/officeDocument/2006/relationships/slide" Target="slide58.xml"/></Relationships>

</file>

<file path=ppt/slides/_rels/slide6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57.xml"/><Relationship Id="rId4" Type="http://schemas.openxmlformats.org/officeDocument/2006/relationships/slide" Target="slide58.xml"/></Relationships>

</file>

<file path=ppt/slides/_rels/slide6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57.xml"/><Relationship Id="rId4" Type="http://schemas.openxmlformats.org/officeDocument/2006/relationships/slide" Target="slide58.xml"/></Relationships>

</file>

<file path=ppt/slides/_rels/slide6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57.xml"/><Relationship Id="rId4" Type="http://schemas.openxmlformats.org/officeDocument/2006/relationships/slide" Target="slide58.xml"/></Relationships>

</file>

<file path=ppt/slides/_rels/slide6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57.xml"/><Relationship Id="rId4" Type="http://schemas.openxmlformats.org/officeDocument/2006/relationships/slide" Target="slide58.xml"/></Relationships>

</file>

<file path=ppt/slides/_rels/slide6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57.xml"/><Relationship Id="rId4" Type="http://schemas.openxmlformats.org/officeDocument/2006/relationships/slide" Target="slide66.xml"/></Relationships>

</file>

<file path=ppt/slides/_rels/slide6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57.xml"/><Relationship Id="rId4" Type="http://schemas.openxmlformats.org/officeDocument/2006/relationships/slide" Target="slide67.xml"/><Relationship Id="rId5" Type="http://schemas.openxmlformats.org/officeDocument/2006/relationships/image" Target="../media/image42.png"/><Relationship Id="rId6" Type="http://schemas.openxmlformats.org/officeDocument/2006/relationships/image" Target="../media/image40.png"/><Relationship Id="rId7" Type="http://schemas.openxmlformats.org/officeDocument/2006/relationships/image" Target="../media/image131.png"/></Relationships>

</file>

<file path=ppt/slides/_rels/slide6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57.xml"/><Relationship Id="rId4" Type="http://schemas.openxmlformats.org/officeDocument/2006/relationships/slide" Target="slide67.xml"/></Relationships>

</file>

<file path=ppt/slides/_rels/slide6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57.xml"/><Relationship Id="rId4" Type="http://schemas.openxmlformats.org/officeDocument/2006/relationships/slide" Target="slide67.xml"/><Relationship Id="rId5" Type="http://schemas.openxmlformats.org/officeDocument/2006/relationships/slide" Target="slide69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5.png"/><Relationship Id="rId9" Type="http://schemas.openxmlformats.org/officeDocument/2006/relationships/image" Target="../media/image6.png"/><Relationship Id="rId10" Type="http://schemas.openxmlformats.org/officeDocument/2006/relationships/image" Target="../media/image7.png"/><Relationship Id="rId11" Type="http://schemas.openxmlformats.org/officeDocument/2006/relationships/image" Target="../media/image8.png"/><Relationship Id="rId12" Type="http://schemas.openxmlformats.org/officeDocument/2006/relationships/image" Target="../media/image9.png"/><Relationship Id="rId13" Type="http://schemas.openxmlformats.org/officeDocument/2006/relationships/image" Target="../media/image10.png"/><Relationship Id="rId14" Type="http://schemas.openxmlformats.org/officeDocument/2006/relationships/image" Target="../media/image11.png"/><Relationship Id="rId15" Type="http://schemas.openxmlformats.org/officeDocument/2006/relationships/image" Target="../media/image12.png"/><Relationship Id="rId16" Type="http://schemas.openxmlformats.org/officeDocument/2006/relationships/image" Target="../media/image13.png"/><Relationship Id="rId17" Type="http://schemas.openxmlformats.org/officeDocument/2006/relationships/slide" Target="slide7.xml"/></Relationships>

</file>

<file path=ppt/slides/_rels/slide7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0.xml"/></Relationships>

</file>

<file path=ppt/slides/_rels/slide7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0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5.png"/><Relationship Id="rId9" Type="http://schemas.openxmlformats.org/officeDocument/2006/relationships/image" Target="../media/image6.png"/><Relationship Id="rId10" Type="http://schemas.openxmlformats.org/officeDocument/2006/relationships/image" Target="../media/image7.png"/><Relationship Id="rId11" Type="http://schemas.openxmlformats.org/officeDocument/2006/relationships/image" Target="../media/image8.png"/><Relationship Id="rId12" Type="http://schemas.openxmlformats.org/officeDocument/2006/relationships/image" Target="../media/image9.png"/><Relationship Id="rId13" Type="http://schemas.openxmlformats.org/officeDocument/2006/relationships/image" Target="../media/image10.png"/><Relationship Id="rId14" Type="http://schemas.openxmlformats.org/officeDocument/2006/relationships/image" Target="../media/image11.png"/><Relationship Id="rId15" Type="http://schemas.openxmlformats.org/officeDocument/2006/relationships/image" Target="../media/image12.png"/><Relationship Id="rId16" Type="http://schemas.openxmlformats.org/officeDocument/2006/relationships/image" Target="../media/image13.png"/><Relationship Id="rId17" Type="http://schemas.openxmlformats.org/officeDocument/2006/relationships/slide" Target="slide7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slide" Target="slide9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12303" y="503866"/>
            <a:ext cx="1783714" cy="554355"/>
          </a:xfrm>
          <a:prstGeom prst="rect">
            <a:avLst/>
          </a:prstGeom>
        </p:spPr>
        <p:txBody>
          <a:bodyPr wrap="square" lIns="0" tIns="11049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70"/>
              </a:spcBef>
            </a:pPr>
            <a:r>
              <a:rPr dirty="0" sz="1400" spc="10" b="1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 spc="-35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 b="1">
                <a:solidFill>
                  <a:srgbClr val="3333B2"/>
                </a:solidFill>
                <a:latin typeface="Arial"/>
                <a:cs typeface="Arial"/>
              </a:rPr>
              <a:t>Systems</a:t>
            </a:r>
            <a:endParaRPr sz="1400">
              <a:latin typeface="Arial"/>
              <a:cs typeface="Arial"/>
            </a:endParaRPr>
          </a:p>
          <a:p>
            <a:pPr algn="ctr" marL="3810">
              <a:lnSpc>
                <a:spcPct val="100000"/>
              </a:lnSpc>
              <a:spcBef>
                <a:spcPts val="509"/>
              </a:spcBef>
            </a:pP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(3rd</a:t>
            </a:r>
            <a:r>
              <a:rPr dirty="0" sz="10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Edition)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7548" y="2243770"/>
            <a:ext cx="2073275" cy="521334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latin typeface="Arial"/>
                <a:cs typeface="Arial"/>
              </a:rPr>
              <a:t>Chapter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15">
                <a:latin typeface="Arial"/>
                <a:cs typeface="Arial"/>
              </a:rPr>
              <a:t>06:</a:t>
            </a:r>
            <a:r>
              <a:rPr dirty="0" sz="1400" spc="70">
                <a:latin typeface="Arial"/>
                <a:cs typeface="Arial"/>
              </a:rPr>
              <a:t> </a:t>
            </a:r>
            <a:r>
              <a:rPr dirty="0" sz="1400" spc="15">
                <a:latin typeface="Arial"/>
                <a:cs typeface="Arial"/>
              </a:rPr>
              <a:t>Coordination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69"/>
              </a:spcBef>
            </a:pPr>
            <a:r>
              <a:rPr dirty="0" sz="1100" spc="-20">
                <a:latin typeface="Arial"/>
                <a:cs typeface="Arial"/>
              </a:rPr>
              <a:t>Version:</a:t>
            </a:r>
            <a:r>
              <a:rPr dirty="0" sz="1100" spc="6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March </a:t>
            </a:r>
            <a:r>
              <a:rPr dirty="0" sz="1100" spc="-5">
                <a:latin typeface="Arial"/>
                <a:cs typeface="Arial"/>
              </a:rPr>
              <a:t>20,</a:t>
            </a:r>
            <a:r>
              <a:rPr dirty="0" sz="1100" spc="-10">
                <a:latin typeface="Arial"/>
                <a:cs typeface="Arial"/>
              </a:rPr>
              <a:t> 2022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325963" y="3331252"/>
            <a:ext cx="2159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8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66204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clocks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Lamport’s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78511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The</a:t>
            </a:r>
            <a:r>
              <a:rPr dirty="0" spc="25"/>
              <a:t> </a:t>
            </a:r>
            <a:r>
              <a:rPr dirty="0" spc="10"/>
              <a:t>Happened-before</a:t>
            </a:r>
            <a:r>
              <a:rPr dirty="0" spc="25"/>
              <a:t> </a:t>
            </a:r>
            <a:r>
              <a:rPr dirty="0" spc="10"/>
              <a:t>relationship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1350" y="593011"/>
            <a:ext cx="3825240" cy="6572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415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Issue</a:t>
            </a:r>
            <a:endParaRPr sz="1200">
              <a:latin typeface="Arial"/>
              <a:cs typeface="Arial"/>
            </a:endParaRPr>
          </a:p>
          <a:p>
            <a:pPr marL="18415" marR="5080" indent="-635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What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usually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matters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agree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exactly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what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 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they</a:t>
            </a:r>
            <a:r>
              <a:rPr dirty="0" sz="1000" spc="-5">
                <a:latin typeface="Arial"/>
                <a:cs typeface="Arial"/>
              </a:rPr>
              <a:t> agree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order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in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which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events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occur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8415">
              <a:lnSpc>
                <a:spcPts val="1150"/>
              </a:lnSpc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Requires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 notion of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ordering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4325963" y="3331252"/>
            <a:ext cx="2159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8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66204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clocks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Lamport’s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78511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The</a:t>
            </a:r>
            <a:r>
              <a:rPr dirty="0" spc="20"/>
              <a:t> </a:t>
            </a:r>
            <a:r>
              <a:rPr dirty="0" spc="10"/>
              <a:t>Happened-before</a:t>
            </a:r>
            <a:r>
              <a:rPr dirty="0" spc="25"/>
              <a:t> </a:t>
            </a:r>
            <a:r>
              <a:rPr dirty="0" spc="10"/>
              <a:t>relationship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15950" y="593011"/>
            <a:ext cx="3876040" cy="13296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3815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Issue</a:t>
            </a:r>
            <a:endParaRPr sz="1200">
              <a:latin typeface="Arial"/>
              <a:cs typeface="Arial"/>
            </a:endParaRPr>
          </a:p>
          <a:p>
            <a:pPr marL="43815" marR="30480" indent="-635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What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usually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matters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agree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exactly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what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 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they</a:t>
            </a:r>
            <a:r>
              <a:rPr dirty="0" sz="1000" spc="-5">
                <a:latin typeface="Arial"/>
                <a:cs typeface="Arial"/>
              </a:rPr>
              <a:t> agree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order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in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which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events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occur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43815">
              <a:lnSpc>
                <a:spcPts val="1150"/>
              </a:lnSpc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Requires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 notion of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ordering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8735">
              <a:lnSpc>
                <a:spcPct val="100000"/>
              </a:lnSpc>
              <a:spcBef>
                <a:spcPts val="6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 </a:t>
            </a:r>
            <a:r>
              <a:rPr dirty="0" sz="1200" spc="-10">
                <a:solidFill>
                  <a:srgbClr val="FA0000"/>
                </a:solidFill>
                <a:latin typeface="Arial"/>
                <a:cs typeface="Arial"/>
              </a:rPr>
              <a:t>happened-before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relation</a:t>
            </a:r>
            <a:endParaRPr sz="1200">
              <a:latin typeface="Arial"/>
              <a:cs typeface="Arial"/>
            </a:endParaRPr>
          </a:p>
          <a:p>
            <a:pPr marL="320675" marR="204470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321310" algn="l"/>
              </a:tabLst>
            </a:pPr>
            <a:r>
              <a:rPr dirty="0" sz="1000" spc="-5">
                <a:latin typeface="Arial"/>
                <a:cs typeface="Arial"/>
              </a:rPr>
              <a:t>If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b</a:t>
            </a:r>
            <a:r>
              <a:rPr dirty="0" sz="1000" spc="2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two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events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same process,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spc="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comes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 spc="-35">
                <a:latin typeface="Arial"/>
                <a:cs typeface="Arial"/>
              </a:rPr>
              <a:t>f</a:t>
            </a:r>
            <a:r>
              <a:rPr dirty="0" sz="1000" spc="-5">
                <a:latin typeface="Arial"/>
                <a:cs typeface="Arial"/>
              </a:rPr>
              <a:t>ore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20" i="1">
                <a:latin typeface="Arial"/>
                <a:cs typeface="Arial"/>
              </a:rPr>
              <a:t>b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spc="-55" i="1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→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20" i="1">
                <a:latin typeface="Arial"/>
                <a:cs typeface="Arial"/>
              </a:rPr>
              <a:t>b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6704" y="1881484"/>
            <a:ext cx="1238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20">
                <a:solidFill>
                  <a:srgbClr val="3333B2"/>
                </a:solidFill>
                <a:latin typeface="Arial"/>
                <a:cs typeface="Arial"/>
              </a:rPr>
              <a:t>►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4395" y="1897296"/>
            <a:ext cx="33401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If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spc="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sending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message,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-5" i="1">
                <a:latin typeface="Arial"/>
                <a:cs typeface="Arial"/>
              </a:rPr>
              <a:t>b</a:t>
            </a:r>
            <a:r>
              <a:rPr dirty="0" sz="1000" spc="3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receipt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3382" y="2049124"/>
            <a:ext cx="3351529" cy="99186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93370" indent="-168275">
              <a:lnSpc>
                <a:spcPts val="12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294005" algn="l"/>
              </a:tabLst>
            </a:pPr>
            <a:r>
              <a:rPr dirty="0" sz="1000" spc="-5">
                <a:latin typeface="Arial"/>
                <a:cs typeface="Arial"/>
              </a:rPr>
              <a:t>messag</a:t>
            </a:r>
            <a:r>
              <a:rPr dirty="0" sz="1000" spc="-20">
                <a:latin typeface="Arial"/>
                <a:cs typeface="Arial"/>
              </a:rPr>
              <a:t>e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spc="-55" i="1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→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b</a:t>
            </a:r>
            <a:endParaRPr sz="1000">
              <a:latin typeface="Arial"/>
              <a:cs typeface="Arial"/>
            </a:endParaRPr>
          </a:p>
          <a:p>
            <a:pPr marL="293370">
              <a:lnSpc>
                <a:spcPts val="1200"/>
              </a:lnSpc>
            </a:pPr>
            <a:r>
              <a:rPr dirty="0" sz="1000" spc="-5">
                <a:latin typeface="Arial"/>
                <a:cs typeface="Arial"/>
              </a:rPr>
              <a:t>If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spc="-55" i="1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→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b</a:t>
            </a:r>
            <a:r>
              <a:rPr dirty="0" sz="1000" spc="2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b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→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45" i="1">
                <a:latin typeface="Arial"/>
                <a:cs typeface="Arial"/>
              </a:rPr>
              <a:t>c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spc="-55" i="1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→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c</a:t>
            </a:r>
            <a:endParaRPr sz="1000">
              <a:latin typeface="Arial"/>
              <a:cs typeface="Arial"/>
            </a:endParaRPr>
          </a:p>
          <a:p>
            <a:pPr marL="16510">
              <a:lnSpc>
                <a:spcPts val="1410"/>
              </a:lnSpc>
              <a:spcBef>
                <a:spcPts val="1435"/>
              </a:spcBef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Note</a:t>
            </a:r>
            <a:endParaRPr sz="1200">
              <a:latin typeface="Arial"/>
              <a:cs typeface="Arial"/>
            </a:endParaRPr>
          </a:p>
          <a:p>
            <a:pPr marL="16510" marR="5080" indent="-4445">
              <a:lnSpc>
                <a:spcPts val="1200"/>
              </a:lnSpc>
              <a:spcBef>
                <a:spcPts val="15"/>
              </a:spcBef>
            </a:pPr>
            <a:r>
              <a:rPr dirty="0" sz="1000" spc="-5">
                <a:latin typeface="Arial"/>
                <a:cs typeface="Arial"/>
              </a:rPr>
              <a:t>This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introduces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partial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ordering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of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events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concurrently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operating processes.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325963" y="3331252"/>
            <a:ext cx="2159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9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880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 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6667" y="716"/>
            <a:ext cx="8248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Lamport’s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975735" cy="95313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Logical</a:t>
            </a:r>
            <a:r>
              <a:rPr dirty="0" sz="14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clocks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</a:pPr>
            <a:r>
              <a:rPr dirty="0" sz="1200" spc="-10">
                <a:solidFill>
                  <a:srgbClr val="FA0000"/>
                </a:solidFill>
                <a:latin typeface="Arial"/>
                <a:cs typeface="Arial"/>
              </a:rPr>
              <a:t>Problem</a:t>
            </a:r>
            <a:endParaRPr sz="1200">
              <a:latin typeface="Arial"/>
              <a:cs typeface="Arial"/>
            </a:endParaRPr>
          </a:p>
          <a:p>
            <a:pPr marL="264160" marR="5080">
              <a:lnSpc>
                <a:spcPts val="1200"/>
              </a:lnSpc>
              <a:spcBef>
                <a:spcPts val="15"/>
              </a:spcBef>
            </a:pPr>
            <a:r>
              <a:rPr dirty="0" sz="1000" spc="-10">
                <a:latin typeface="Arial"/>
                <a:cs typeface="Arial"/>
              </a:rPr>
              <a:t>How</a:t>
            </a:r>
            <a:r>
              <a:rPr dirty="0" sz="1000" spc="-5">
                <a:latin typeface="Arial"/>
                <a:cs typeface="Arial"/>
              </a:rPr>
              <a:t> do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 spc="-5">
                <a:latin typeface="Arial"/>
                <a:cs typeface="Arial"/>
              </a:rPr>
              <a:t> maintain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global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view</a:t>
            </a:r>
            <a:r>
              <a:rPr dirty="0" sz="1000" spc="-5">
                <a:latin typeface="Arial"/>
                <a:cs typeface="Arial"/>
              </a:rPr>
              <a:t> 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10">
                <a:latin typeface="Arial"/>
                <a:cs typeface="Arial"/>
              </a:rPr>
              <a:t>system’s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behavior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consistent with the happened-before relation?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325963" y="3331252"/>
            <a:ext cx="2159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9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880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 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6667" y="716"/>
            <a:ext cx="8248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Lamport’s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165600" cy="211074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Logical</a:t>
            </a:r>
            <a:r>
              <a:rPr dirty="0" sz="14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clocks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</a:pPr>
            <a:r>
              <a:rPr dirty="0" sz="1200" spc="-10">
                <a:solidFill>
                  <a:srgbClr val="FA0000"/>
                </a:solidFill>
                <a:latin typeface="Arial"/>
                <a:cs typeface="Arial"/>
              </a:rPr>
              <a:t>Problem</a:t>
            </a:r>
            <a:endParaRPr sz="1200">
              <a:latin typeface="Arial"/>
              <a:cs typeface="Arial"/>
            </a:endParaRPr>
          </a:p>
          <a:p>
            <a:pPr marL="264160" marR="194310">
              <a:lnSpc>
                <a:spcPts val="1200"/>
              </a:lnSpc>
              <a:spcBef>
                <a:spcPts val="15"/>
              </a:spcBef>
            </a:pPr>
            <a:r>
              <a:rPr dirty="0" sz="1000" spc="-10">
                <a:latin typeface="Arial"/>
                <a:cs typeface="Arial"/>
              </a:rPr>
              <a:t>How</a:t>
            </a:r>
            <a:r>
              <a:rPr dirty="0" sz="1000" spc="-5">
                <a:latin typeface="Arial"/>
                <a:cs typeface="Arial"/>
              </a:rPr>
              <a:t> do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 spc="-5">
                <a:latin typeface="Arial"/>
                <a:cs typeface="Arial"/>
              </a:rPr>
              <a:t> maintain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global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view</a:t>
            </a:r>
            <a:r>
              <a:rPr dirty="0" sz="1000" spc="-5">
                <a:latin typeface="Arial"/>
                <a:cs typeface="Arial"/>
              </a:rPr>
              <a:t> 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10">
                <a:latin typeface="Arial"/>
                <a:cs typeface="Arial"/>
              </a:rPr>
              <a:t>system’s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behavior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consistent with the happened-before relation?</a:t>
            </a:r>
            <a:endParaRPr sz="1000">
              <a:latin typeface="Arial"/>
              <a:cs typeface="Arial"/>
            </a:endParaRPr>
          </a:p>
          <a:p>
            <a:pPr marL="264160" marR="187960" indent="-5080">
              <a:lnSpc>
                <a:spcPts val="1390"/>
              </a:lnSpc>
              <a:spcBef>
                <a:spcPts val="7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Attach a timestamp </a:t>
            </a:r>
            <a:r>
              <a:rPr dirty="0" sz="1200" spc="45" i="1">
                <a:solidFill>
                  <a:srgbClr val="3333B2"/>
                </a:solidFill>
                <a:latin typeface="Arial"/>
                <a:cs typeface="Arial"/>
              </a:rPr>
              <a:t>C</a:t>
            </a:r>
            <a:r>
              <a:rPr dirty="0" sz="1200" spc="45">
                <a:solidFill>
                  <a:srgbClr val="3333B2"/>
                </a:solidFill>
                <a:latin typeface="Arial"/>
                <a:cs typeface="Arial"/>
              </a:rPr>
              <a:t>(</a:t>
            </a:r>
            <a:r>
              <a:rPr dirty="0" sz="1200" spc="45" i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45">
                <a:solidFill>
                  <a:srgbClr val="3333B2"/>
                </a:solidFill>
                <a:latin typeface="Arial"/>
                <a:cs typeface="Arial"/>
              </a:rPr>
              <a:t>)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to each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event </a:t>
            </a:r>
            <a:r>
              <a:rPr dirty="0" sz="1200" spc="10" i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10">
                <a:solidFill>
                  <a:srgbClr val="3333B2"/>
                </a:solidFill>
                <a:latin typeface="Arial"/>
                <a:cs typeface="Arial"/>
              </a:rPr>
              <a:t>,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satisfying the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following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properties:</a:t>
            </a:r>
            <a:endParaRPr sz="1200">
              <a:latin typeface="Arial"/>
              <a:cs typeface="Arial"/>
            </a:endParaRPr>
          </a:p>
          <a:p>
            <a:pPr marL="537210" marR="108585" indent="-219710">
              <a:lnSpc>
                <a:spcPct val="100000"/>
              </a:lnSpc>
              <a:spcBef>
                <a:spcPts val="755"/>
              </a:spcBef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P1</a:t>
            </a:r>
            <a:r>
              <a:rPr dirty="0" sz="1000" spc="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If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spc="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-5" i="1">
                <a:latin typeface="Arial"/>
                <a:cs typeface="Arial"/>
              </a:rPr>
              <a:t>b</a:t>
            </a:r>
            <a:r>
              <a:rPr dirty="0" sz="1000" spc="3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 </a:t>
            </a:r>
            <a:r>
              <a:rPr dirty="0" sz="1000" spc="-10">
                <a:latin typeface="Arial"/>
                <a:cs typeface="Arial"/>
              </a:rPr>
              <a:t>two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events</a:t>
            </a:r>
            <a:r>
              <a:rPr dirty="0" sz="1000" spc="-5">
                <a:latin typeface="Arial"/>
                <a:cs typeface="Arial"/>
              </a:rPr>
              <a:t>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same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process,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spc="-55" i="1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→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10" i="1">
                <a:latin typeface="Arial"/>
                <a:cs typeface="Arial"/>
              </a:rPr>
              <a:t>b</a:t>
            </a:r>
            <a:r>
              <a:rPr dirty="0" sz="1000" spc="10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then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 </a:t>
            </a:r>
            <a:r>
              <a:rPr dirty="0" sz="1000" spc="-5">
                <a:latin typeface="Arial"/>
                <a:cs typeface="Arial"/>
              </a:rPr>
              <a:t>demand that </a:t>
            </a:r>
            <a:r>
              <a:rPr dirty="0" sz="1000" spc="40" i="1">
                <a:latin typeface="Arial"/>
                <a:cs typeface="Arial"/>
              </a:rPr>
              <a:t>C</a:t>
            </a:r>
            <a:r>
              <a:rPr dirty="0" sz="1000" spc="40">
                <a:latin typeface="Arial"/>
                <a:cs typeface="Arial"/>
              </a:rPr>
              <a:t>(</a:t>
            </a:r>
            <a:r>
              <a:rPr dirty="0" sz="1000" spc="40" i="1">
                <a:latin typeface="Arial"/>
                <a:cs typeface="Arial"/>
              </a:rPr>
              <a:t>a</a:t>
            </a:r>
            <a:r>
              <a:rPr dirty="0" sz="1000" spc="40">
                <a:latin typeface="Arial"/>
                <a:cs typeface="Arial"/>
              </a:rPr>
              <a:t>)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 i="1">
                <a:latin typeface="Arial"/>
                <a:cs typeface="Arial"/>
              </a:rPr>
              <a:t>&lt;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35" i="1">
                <a:latin typeface="Arial"/>
                <a:cs typeface="Arial"/>
              </a:rPr>
              <a:t>C</a:t>
            </a:r>
            <a:r>
              <a:rPr dirty="0" sz="1000" spc="35">
                <a:latin typeface="Arial"/>
                <a:cs typeface="Arial"/>
              </a:rPr>
              <a:t>(</a:t>
            </a:r>
            <a:r>
              <a:rPr dirty="0" sz="1000" spc="35" i="1">
                <a:latin typeface="Arial"/>
                <a:cs typeface="Arial"/>
              </a:rPr>
              <a:t>b</a:t>
            </a:r>
            <a:r>
              <a:rPr dirty="0" sz="1000" spc="35">
                <a:latin typeface="Arial"/>
                <a:cs typeface="Arial"/>
              </a:rPr>
              <a:t>).</a:t>
            </a:r>
            <a:endParaRPr sz="1000">
              <a:latin typeface="Arial"/>
              <a:cs typeface="Arial"/>
            </a:endParaRPr>
          </a:p>
          <a:p>
            <a:pPr marL="541655" marR="5080" indent="-224154">
              <a:lnSpc>
                <a:spcPts val="1200"/>
              </a:lnSpc>
              <a:spcBef>
                <a:spcPts val="30"/>
              </a:spcBef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P2</a:t>
            </a:r>
            <a:r>
              <a:rPr dirty="0" sz="1000" spc="26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If </a:t>
            </a:r>
            <a:r>
              <a:rPr dirty="0" sz="1000" spc="-5" i="1">
                <a:latin typeface="Arial"/>
                <a:cs typeface="Arial"/>
              </a:rPr>
              <a:t>a </a:t>
            </a:r>
            <a:r>
              <a:rPr dirty="0" sz="1000" spc="-5">
                <a:latin typeface="Arial"/>
                <a:cs typeface="Arial"/>
              </a:rPr>
              <a:t>corresponds to sending a message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m</a:t>
            </a:r>
            <a:r>
              <a:rPr dirty="0" sz="1000" spc="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and </a:t>
            </a:r>
            <a:r>
              <a:rPr dirty="0" sz="1000" spc="-5" i="1">
                <a:latin typeface="Arial"/>
                <a:cs typeface="Arial"/>
              </a:rPr>
              <a:t>b</a:t>
            </a:r>
            <a:r>
              <a:rPr dirty="0" sz="1000" spc="2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the receipt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message, then also </a:t>
            </a:r>
            <a:r>
              <a:rPr dirty="0" sz="1000" spc="40" i="1">
                <a:latin typeface="Arial"/>
                <a:cs typeface="Arial"/>
              </a:rPr>
              <a:t>C</a:t>
            </a:r>
            <a:r>
              <a:rPr dirty="0" sz="1000" spc="40">
                <a:latin typeface="Arial"/>
                <a:cs typeface="Arial"/>
              </a:rPr>
              <a:t>(</a:t>
            </a:r>
            <a:r>
              <a:rPr dirty="0" sz="1000" spc="40" i="1">
                <a:latin typeface="Arial"/>
                <a:cs typeface="Arial"/>
              </a:rPr>
              <a:t>a</a:t>
            </a:r>
            <a:r>
              <a:rPr dirty="0" sz="1000" spc="40">
                <a:latin typeface="Arial"/>
                <a:cs typeface="Arial"/>
              </a:rPr>
              <a:t>)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 i="1">
                <a:latin typeface="Arial"/>
                <a:cs typeface="Arial"/>
              </a:rPr>
              <a:t>&lt;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35" i="1">
                <a:latin typeface="Arial"/>
                <a:cs typeface="Arial"/>
              </a:rPr>
              <a:t>C</a:t>
            </a:r>
            <a:r>
              <a:rPr dirty="0" sz="1000" spc="35">
                <a:latin typeface="Arial"/>
                <a:cs typeface="Arial"/>
              </a:rPr>
              <a:t>(</a:t>
            </a:r>
            <a:r>
              <a:rPr dirty="0" sz="1000" spc="35" i="1">
                <a:latin typeface="Arial"/>
                <a:cs typeface="Arial"/>
              </a:rPr>
              <a:t>b</a:t>
            </a:r>
            <a:r>
              <a:rPr dirty="0" sz="1000" spc="35">
                <a:latin typeface="Arial"/>
                <a:cs typeface="Arial"/>
              </a:rPr>
              <a:t>).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325963" y="3331252"/>
            <a:ext cx="2159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9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880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 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6667" y="716"/>
            <a:ext cx="8248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Lamport’s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165600" cy="2785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Logical</a:t>
            </a:r>
            <a:r>
              <a:rPr dirty="0" sz="14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clocks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</a:pPr>
            <a:r>
              <a:rPr dirty="0" sz="1200" spc="-10">
                <a:solidFill>
                  <a:srgbClr val="FA0000"/>
                </a:solidFill>
                <a:latin typeface="Arial"/>
                <a:cs typeface="Arial"/>
              </a:rPr>
              <a:t>Problem</a:t>
            </a:r>
            <a:endParaRPr sz="1200">
              <a:latin typeface="Arial"/>
              <a:cs typeface="Arial"/>
            </a:endParaRPr>
          </a:p>
          <a:p>
            <a:pPr marL="264160" marR="194310">
              <a:lnSpc>
                <a:spcPts val="1200"/>
              </a:lnSpc>
              <a:spcBef>
                <a:spcPts val="15"/>
              </a:spcBef>
            </a:pPr>
            <a:r>
              <a:rPr dirty="0" sz="1000" spc="-10">
                <a:latin typeface="Arial"/>
                <a:cs typeface="Arial"/>
              </a:rPr>
              <a:t>How</a:t>
            </a:r>
            <a:r>
              <a:rPr dirty="0" sz="1000" spc="-5">
                <a:latin typeface="Arial"/>
                <a:cs typeface="Arial"/>
              </a:rPr>
              <a:t> do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 spc="-5">
                <a:latin typeface="Arial"/>
                <a:cs typeface="Arial"/>
              </a:rPr>
              <a:t> maintain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global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view</a:t>
            </a:r>
            <a:r>
              <a:rPr dirty="0" sz="1000" spc="-5">
                <a:latin typeface="Arial"/>
                <a:cs typeface="Arial"/>
              </a:rPr>
              <a:t> 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10">
                <a:latin typeface="Arial"/>
                <a:cs typeface="Arial"/>
              </a:rPr>
              <a:t>system’s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behavior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consistent with the happened-before relation?</a:t>
            </a:r>
            <a:endParaRPr sz="1000">
              <a:latin typeface="Arial"/>
              <a:cs typeface="Arial"/>
            </a:endParaRPr>
          </a:p>
          <a:p>
            <a:pPr marL="264160" marR="187960" indent="-5080">
              <a:lnSpc>
                <a:spcPts val="1390"/>
              </a:lnSpc>
              <a:spcBef>
                <a:spcPts val="7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Attach a timestamp </a:t>
            </a:r>
            <a:r>
              <a:rPr dirty="0" sz="1200" spc="45" i="1">
                <a:solidFill>
                  <a:srgbClr val="3333B2"/>
                </a:solidFill>
                <a:latin typeface="Arial"/>
                <a:cs typeface="Arial"/>
              </a:rPr>
              <a:t>C</a:t>
            </a:r>
            <a:r>
              <a:rPr dirty="0" sz="1200" spc="45">
                <a:solidFill>
                  <a:srgbClr val="3333B2"/>
                </a:solidFill>
                <a:latin typeface="Arial"/>
                <a:cs typeface="Arial"/>
              </a:rPr>
              <a:t>(</a:t>
            </a:r>
            <a:r>
              <a:rPr dirty="0" sz="1200" spc="45" i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45">
                <a:solidFill>
                  <a:srgbClr val="3333B2"/>
                </a:solidFill>
                <a:latin typeface="Arial"/>
                <a:cs typeface="Arial"/>
              </a:rPr>
              <a:t>)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to each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event </a:t>
            </a:r>
            <a:r>
              <a:rPr dirty="0" sz="1200" spc="10" i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10">
                <a:solidFill>
                  <a:srgbClr val="3333B2"/>
                </a:solidFill>
                <a:latin typeface="Arial"/>
                <a:cs typeface="Arial"/>
              </a:rPr>
              <a:t>,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satisfying the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following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properties:</a:t>
            </a:r>
            <a:endParaRPr sz="1200">
              <a:latin typeface="Arial"/>
              <a:cs typeface="Arial"/>
            </a:endParaRPr>
          </a:p>
          <a:p>
            <a:pPr marL="537210" marR="108585" indent="-219710">
              <a:lnSpc>
                <a:spcPct val="100000"/>
              </a:lnSpc>
              <a:spcBef>
                <a:spcPts val="755"/>
              </a:spcBef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P1</a:t>
            </a:r>
            <a:r>
              <a:rPr dirty="0" sz="1000" spc="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If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spc="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-5" i="1">
                <a:latin typeface="Arial"/>
                <a:cs typeface="Arial"/>
              </a:rPr>
              <a:t>b</a:t>
            </a:r>
            <a:r>
              <a:rPr dirty="0" sz="1000" spc="3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 </a:t>
            </a:r>
            <a:r>
              <a:rPr dirty="0" sz="1000" spc="-10">
                <a:latin typeface="Arial"/>
                <a:cs typeface="Arial"/>
              </a:rPr>
              <a:t>two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events</a:t>
            </a:r>
            <a:r>
              <a:rPr dirty="0" sz="1000" spc="-5">
                <a:latin typeface="Arial"/>
                <a:cs typeface="Arial"/>
              </a:rPr>
              <a:t>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same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process,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spc="-55" i="1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→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10" i="1">
                <a:latin typeface="Arial"/>
                <a:cs typeface="Arial"/>
              </a:rPr>
              <a:t>b</a:t>
            </a:r>
            <a:r>
              <a:rPr dirty="0" sz="1000" spc="10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then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 </a:t>
            </a:r>
            <a:r>
              <a:rPr dirty="0" sz="1000" spc="-5">
                <a:latin typeface="Arial"/>
                <a:cs typeface="Arial"/>
              </a:rPr>
              <a:t>demand that </a:t>
            </a:r>
            <a:r>
              <a:rPr dirty="0" sz="1000" spc="40" i="1">
                <a:latin typeface="Arial"/>
                <a:cs typeface="Arial"/>
              </a:rPr>
              <a:t>C</a:t>
            </a:r>
            <a:r>
              <a:rPr dirty="0" sz="1000" spc="40">
                <a:latin typeface="Arial"/>
                <a:cs typeface="Arial"/>
              </a:rPr>
              <a:t>(</a:t>
            </a:r>
            <a:r>
              <a:rPr dirty="0" sz="1000" spc="40" i="1">
                <a:latin typeface="Arial"/>
                <a:cs typeface="Arial"/>
              </a:rPr>
              <a:t>a</a:t>
            </a:r>
            <a:r>
              <a:rPr dirty="0" sz="1000" spc="40">
                <a:latin typeface="Arial"/>
                <a:cs typeface="Arial"/>
              </a:rPr>
              <a:t>)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 i="1">
                <a:latin typeface="Arial"/>
                <a:cs typeface="Arial"/>
              </a:rPr>
              <a:t>&lt;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35" i="1">
                <a:latin typeface="Arial"/>
                <a:cs typeface="Arial"/>
              </a:rPr>
              <a:t>C</a:t>
            </a:r>
            <a:r>
              <a:rPr dirty="0" sz="1000" spc="35">
                <a:latin typeface="Arial"/>
                <a:cs typeface="Arial"/>
              </a:rPr>
              <a:t>(</a:t>
            </a:r>
            <a:r>
              <a:rPr dirty="0" sz="1000" spc="35" i="1">
                <a:latin typeface="Arial"/>
                <a:cs typeface="Arial"/>
              </a:rPr>
              <a:t>b</a:t>
            </a:r>
            <a:r>
              <a:rPr dirty="0" sz="1000" spc="35">
                <a:latin typeface="Arial"/>
                <a:cs typeface="Arial"/>
              </a:rPr>
              <a:t>).</a:t>
            </a:r>
            <a:endParaRPr sz="1000">
              <a:latin typeface="Arial"/>
              <a:cs typeface="Arial"/>
            </a:endParaRPr>
          </a:p>
          <a:p>
            <a:pPr marL="541655" marR="5080" indent="-224154">
              <a:lnSpc>
                <a:spcPts val="1200"/>
              </a:lnSpc>
              <a:spcBef>
                <a:spcPts val="30"/>
              </a:spcBef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P2</a:t>
            </a:r>
            <a:r>
              <a:rPr dirty="0" sz="1000" spc="26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If </a:t>
            </a:r>
            <a:r>
              <a:rPr dirty="0" sz="1000" spc="-5" i="1">
                <a:latin typeface="Arial"/>
                <a:cs typeface="Arial"/>
              </a:rPr>
              <a:t>a </a:t>
            </a:r>
            <a:r>
              <a:rPr dirty="0" sz="1000" spc="-5">
                <a:latin typeface="Arial"/>
                <a:cs typeface="Arial"/>
              </a:rPr>
              <a:t>corresponds to sending a message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m</a:t>
            </a:r>
            <a:r>
              <a:rPr dirty="0" sz="1000" spc="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and </a:t>
            </a:r>
            <a:r>
              <a:rPr dirty="0" sz="1000" spc="-5" i="1">
                <a:latin typeface="Arial"/>
                <a:cs typeface="Arial"/>
              </a:rPr>
              <a:t>b</a:t>
            </a:r>
            <a:r>
              <a:rPr dirty="0" sz="1000" spc="2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the receipt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message, then also </a:t>
            </a:r>
            <a:r>
              <a:rPr dirty="0" sz="1000" spc="40" i="1">
                <a:latin typeface="Arial"/>
                <a:cs typeface="Arial"/>
              </a:rPr>
              <a:t>C</a:t>
            </a:r>
            <a:r>
              <a:rPr dirty="0" sz="1000" spc="40">
                <a:latin typeface="Arial"/>
                <a:cs typeface="Arial"/>
              </a:rPr>
              <a:t>(</a:t>
            </a:r>
            <a:r>
              <a:rPr dirty="0" sz="1000" spc="40" i="1">
                <a:latin typeface="Arial"/>
                <a:cs typeface="Arial"/>
              </a:rPr>
              <a:t>a</a:t>
            </a:r>
            <a:r>
              <a:rPr dirty="0" sz="1000" spc="40">
                <a:latin typeface="Arial"/>
                <a:cs typeface="Arial"/>
              </a:rPr>
              <a:t>)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 i="1">
                <a:latin typeface="Arial"/>
                <a:cs typeface="Arial"/>
              </a:rPr>
              <a:t>&lt;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35" i="1">
                <a:latin typeface="Arial"/>
                <a:cs typeface="Arial"/>
              </a:rPr>
              <a:t>C</a:t>
            </a:r>
            <a:r>
              <a:rPr dirty="0" sz="1000" spc="35">
                <a:latin typeface="Arial"/>
                <a:cs typeface="Arial"/>
              </a:rPr>
              <a:t>(</a:t>
            </a:r>
            <a:r>
              <a:rPr dirty="0" sz="1000" spc="35" i="1">
                <a:latin typeface="Arial"/>
                <a:cs typeface="Arial"/>
              </a:rPr>
              <a:t>b</a:t>
            </a:r>
            <a:r>
              <a:rPr dirty="0" sz="1000" spc="35">
                <a:latin typeface="Arial"/>
                <a:cs typeface="Arial"/>
              </a:rPr>
              <a:t>).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</a:pPr>
            <a:r>
              <a:rPr dirty="0" sz="1200" spc="-10">
                <a:solidFill>
                  <a:srgbClr val="FA0000"/>
                </a:solidFill>
                <a:latin typeface="Arial"/>
                <a:cs typeface="Arial"/>
              </a:rPr>
              <a:t>Problem</a:t>
            </a:r>
            <a:endParaRPr sz="1200">
              <a:latin typeface="Arial"/>
              <a:cs typeface="Arial"/>
            </a:endParaRPr>
          </a:p>
          <a:p>
            <a:pPr marL="264160">
              <a:lnSpc>
                <a:spcPts val="1170"/>
              </a:lnSpc>
            </a:pPr>
            <a:r>
              <a:rPr dirty="0" sz="1000" spc="-20">
                <a:latin typeface="Arial"/>
                <a:cs typeface="Arial"/>
              </a:rPr>
              <a:t>How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attach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timestamp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event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when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there’s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global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clock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endParaRPr sz="1000">
              <a:latin typeface="メイリオ"/>
              <a:cs typeface="メイリオ"/>
            </a:endParaRPr>
          </a:p>
          <a:p>
            <a:pPr marL="264160">
              <a:lnSpc>
                <a:spcPts val="1200"/>
              </a:lnSpc>
            </a:pPr>
            <a:r>
              <a:rPr dirty="0" sz="1000" spc="-5">
                <a:latin typeface="Arial"/>
                <a:cs typeface="Arial"/>
              </a:rPr>
              <a:t>maintain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consistent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logical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clocks,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10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66204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clocks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Lamport’s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89738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Logical</a:t>
            </a:r>
            <a:r>
              <a:rPr dirty="0" spc="-20"/>
              <a:t> </a:t>
            </a:r>
            <a:r>
              <a:rPr dirty="0" spc="10"/>
              <a:t>clocks:</a:t>
            </a:r>
            <a:r>
              <a:rPr dirty="0" spc="75"/>
              <a:t> </a:t>
            </a:r>
            <a:r>
              <a:rPr dirty="0" spc="10"/>
              <a:t>solution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96494" y="558619"/>
            <a:ext cx="4027804" cy="241681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63500" marR="118110">
              <a:lnSpc>
                <a:spcPts val="1390"/>
              </a:lnSpc>
              <a:spcBef>
                <a:spcPts val="18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Each process </a:t>
            </a:r>
            <a:r>
              <a:rPr dirty="0" sz="1200" spc="-5" i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baseline="-15432" sz="1350" spc="-7" i="1">
                <a:solidFill>
                  <a:srgbClr val="3333B2"/>
                </a:solidFill>
                <a:latin typeface="Arial"/>
                <a:cs typeface="Arial"/>
              </a:rPr>
              <a:t>i</a:t>
            </a:r>
            <a:r>
              <a:rPr dirty="0" baseline="-15432" sz="1350" spc="315" i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maintains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 </a:t>
            </a:r>
            <a:r>
              <a:rPr dirty="0" sz="1200" spc="-5">
                <a:solidFill>
                  <a:srgbClr val="0000FA"/>
                </a:solidFill>
                <a:latin typeface="Arial"/>
                <a:cs typeface="Arial"/>
              </a:rPr>
              <a:t>local</a:t>
            </a:r>
            <a:r>
              <a:rPr dirty="0" sz="12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counter </a:t>
            </a:r>
            <a:r>
              <a:rPr dirty="0" sz="1200" spc="-5" i="1">
                <a:solidFill>
                  <a:srgbClr val="3333B2"/>
                </a:solidFill>
                <a:latin typeface="Arial"/>
                <a:cs typeface="Arial"/>
              </a:rPr>
              <a:t>C</a:t>
            </a:r>
            <a:r>
              <a:rPr dirty="0" baseline="-15432" sz="1350" spc="-7" i="1">
                <a:solidFill>
                  <a:srgbClr val="3333B2"/>
                </a:solidFill>
                <a:latin typeface="Arial"/>
                <a:cs typeface="Arial"/>
              </a:rPr>
              <a:t>i</a:t>
            </a:r>
            <a:r>
              <a:rPr dirty="0" baseline="-15432" sz="1350" spc="315" i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and adjusts </a:t>
            </a:r>
            <a:r>
              <a:rPr dirty="0" sz="1200" spc="-3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this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counter</a:t>
            </a:r>
            <a:endParaRPr sz="1200">
              <a:latin typeface="Arial"/>
              <a:cs typeface="Arial"/>
            </a:endParaRPr>
          </a:p>
          <a:p>
            <a:pPr marL="340360" marR="94615" indent="-175260">
              <a:lnSpc>
                <a:spcPct val="100000"/>
              </a:lnSpc>
              <a:spcBef>
                <a:spcPts val="509"/>
              </a:spcBef>
              <a:buClr>
                <a:srgbClr val="3333B2"/>
              </a:buClr>
              <a:buAutoNum type="arabicPeriod"/>
              <a:tabLst>
                <a:tab pos="340995" algn="l"/>
              </a:tabLst>
            </a:pP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new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event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takes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place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incremented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1.</a:t>
            </a:r>
            <a:endParaRPr sz="1000">
              <a:latin typeface="Arial"/>
              <a:cs typeface="Arial"/>
            </a:endParaRPr>
          </a:p>
          <a:p>
            <a:pPr marL="340360" marR="325120" indent="-175260">
              <a:lnSpc>
                <a:spcPts val="1200"/>
              </a:lnSpc>
              <a:spcBef>
                <a:spcPts val="30"/>
              </a:spcBef>
              <a:buClr>
                <a:srgbClr val="3333B2"/>
              </a:buClr>
              <a:buAutoNum type="arabicPeriod"/>
              <a:tabLst>
                <a:tab pos="340995" algn="l"/>
              </a:tabLst>
            </a:pPr>
            <a:r>
              <a:rPr dirty="0" sz="1000" spc="-5">
                <a:latin typeface="Arial"/>
                <a:cs typeface="Arial"/>
              </a:rPr>
              <a:t>Each time a message </a:t>
            </a:r>
            <a:r>
              <a:rPr dirty="0" sz="1000" spc="-5" i="1">
                <a:latin typeface="Arial"/>
                <a:cs typeface="Arial"/>
              </a:rPr>
              <a:t>m </a:t>
            </a:r>
            <a:r>
              <a:rPr dirty="0" sz="1000" spc="-5">
                <a:latin typeface="Arial"/>
                <a:cs typeface="Arial"/>
              </a:rPr>
              <a:t>is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sent </a:t>
            </a:r>
            <a:r>
              <a:rPr dirty="0" sz="1000" spc="-15">
                <a:latin typeface="Arial"/>
                <a:cs typeface="Arial"/>
              </a:rPr>
              <a:t>by </a:t>
            </a:r>
            <a:r>
              <a:rPr dirty="0" sz="1000" spc="-5">
                <a:latin typeface="Arial"/>
                <a:cs typeface="Arial"/>
              </a:rPr>
              <a:t>process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i </a:t>
            </a:r>
            <a:r>
              <a:rPr dirty="0" sz="1000" spc="-5">
                <a:latin typeface="Arial"/>
                <a:cs typeface="Arial"/>
              </a:rPr>
              <a:t>, the message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receives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timestamp </a:t>
            </a:r>
            <a:r>
              <a:rPr dirty="0" sz="1000" spc="25" i="1">
                <a:latin typeface="Arial"/>
                <a:cs typeface="Arial"/>
              </a:rPr>
              <a:t>ts</a:t>
            </a:r>
            <a:r>
              <a:rPr dirty="0" sz="1000" spc="25">
                <a:latin typeface="Arial"/>
                <a:cs typeface="Arial"/>
              </a:rPr>
              <a:t>(</a:t>
            </a:r>
            <a:r>
              <a:rPr dirty="0" sz="1000" spc="25" i="1">
                <a:latin typeface="Arial"/>
                <a:cs typeface="Arial"/>
              </a:rPr>
              <a:t>m</a:t>
            </a:r>
            <a:r>
              <a:rPr dirty="0" sz="1000" spc="25">
                <a:latin typeface="Arial"/>
                <a:cs typeface="Arial"/>
              </a:rPr>
              <a:t>)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40360" indent="-175260">
              <a:lnSpc>
                <a:spcPts val="1150"/>
              </a:lnSpc>
              <a:buClr>
                <a:srgbClr val="3333B2"/>
              </a:buClr>
              <a:buAutoNum type="arabicPeriod"/>
              <a:tabLst>
                <a:tab pos="340995" algn="l"/>
              </a:tabLst>
            </a:pPr>
            <a:r>
              <a:rPr dirty="0" sz="1000" spc="-10">
                <a:latin typeface="Arial"/>
                <a:cs typeface="Arial"/>
              </a:rPr>
              <a:t>Whenever</a:t>
            </a:r>
            <a:r>
              <a:rPr dirty="0" sz="1000" spc="-5">
                <a:latin typeface="Arial"/>
                <a:cs typeface="Arial"/>
              </a:rPr>
              <a:t> a message </a:t>
            </a:r>
            <a:r>
              <a:rPr dirty="0" sz="1000" spc="-5" i="1">
                <a:latin typeface="Arial"/>
                <a:cs typeface="Arial"/>
              </a:rPr>
              <a:t>m</a:t>
            </a:r>
            <a:r>
              <a:rPr dirty="0" sz="100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received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a process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adjusts</a:t>
            </a:r>
            <a:endParaRPr sz="1000">
              <a:latin typeface="Arial"/>
              <a:cs typeface="Arial"/>
            </a:endParaRPr>
          </a:p>
          <a:p>
            <a:pPr marL="340360" marR="68580">
              <a:lnSpc>
                <a:spcPts val="1200"/>
              </a:lnSpc>
              <a:spcBef>
                <a:spcPts val="40"/>
              </a:spcBef>
            </a:pPr>
            <a:r>
              <a:rPr dirty="0" sz="1000" spc="-10">
                <a:latin typeface="Arial"/>
                <a:cs typeface="Arial"/>
              </a:rPr>
              <a:t>its local </a:t>
            </a:r>
            <a:r>
              <a:rPr dirty="0" sz="1000" spc="-15">
                <a:latin typeface="Arial"/>
                <a:cs typeface="Arial"/>
              </a:rPr>
              <a:t>counter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284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 </a:t>
            </a:r>
            <a:r>
              <a:rPr dirty="0" sz="1000" spc="-45">
                <a:solidFill>
                  <a:srgbClr val="FA0000"/>
                </a:solidFill>
                <a:latin typeface="Arial"/>
                <a:cs typeface="Arial"/>
              </a:rPr>
              <a:t>max</a:t>
            </a:r>
            <a:r>
              <a:rPr dirty="0" sz="1000" spc="-45" i="1">
                <a:solidFill>
                  <a:srgbClr val="FA0000"/>
                </a:solidFill>
                <a:latin typeface="メイリオ"/>
                <a:cs typeface="メイリオ"/>
              </a:rPr>
              <a:t>{</a:t>
            </a:r>
            <a:r>
              <a:rPr dirty="0" sz="1000" spc="-45" i="1">
                <a:solidFill>
                  <a:srgbClr val="FA0000"/>
                </a:solidFill>
                <a:latin typeface="Arial"/>
                <a:cs typeface="Arial"/>
              </a:rPr>
              <a:t>C</a:t>
            </a:r>
            <a:r>
              <a:rPr dirty="0" baseline="-15873" sz="1050" spc="-67" i="1">
                <a:solidFill>
                  <a:srgbClr val="FA0000"/>
                </a:solidFill>
                <a:latin typeface="Arial"/>
                <a:cs typeface="Arial"/>
              </a:rPr>
              <a:t>j</a:t>
            </a:r>
            <a:r>
              <a:rPr dirty="0" baseline="-15873" sz="1050" spc="-12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,</a:t>
            </a:r>
            <a:r>
              <a:rPr dirty="0" sz="1000" spc="-165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FA0000"/>
                </a:solidFill>
                <a:latin typeface="Arial"/>
                <a:cs typeface="Arial"/>
              </a:rPr>
              <a:t>ts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(</a:t>
            </a:r>
            <a:r>
              <a:rPr dirty="0" sz="1000" i="1">
                <a:solidFill>
                  <a:srgbClr val="FA0000"/>
                </a:solidFill>
                <a:latin typeface="Arial"/>
                <a:cs typeface="Arial"/>
              </a:rPr>
              <a:t>m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)</a:t>
            </a:r>
            <a:r>
              <a:rPr dirty="0" sz="1000" i="1">
                <a:solidFill>
                  <a:srgbClr val="FA0000"/>
                </a:solidFill>
                <a:latin typeface="メイリオ"/>
                <a:cs typeface="メイリオ"/>
              </a:rPr>
              <a:t>}</a:t>
            </a:r>
            <a:r>
              <a:rPr dirty="0" sz="1000">
                <a:latin typeface="Arial"/>
                <a:cs typeface="Arial"/>
              </a:rPr>
              <a:t>;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then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executes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step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1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before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passing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m</a:t>
            </a:r>
            <a:r>
              <a:rPr dirty="0" sz="100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the application.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Arial"/>
              <a:cs typeface="Arial"/>
            </a:endParaRPr>
          </a:p>
          <a:p>
            <a:pPr marL="6350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Notes</a:t>
            </a:r>
            <a:endParaRPr sz="1200">
              <a:latin typeface="Arial"/>
              <a:cs typeface="Arial"/>
            </a:endParaRPr>
          </a:p>
          <a:p>
            <a:pPr marL="340360" indent="-168275">
              <a:lnSpc>
                <a:spcPts val="1200"/>
              </a:lnSpc>
              <a:spcBef>
                <a:spcPts val="540"/>
              </a:spcBef>
              <a:buClr>
                <a:srgbClr val="3333B2"/>
              </a:buClr>
              <a:buChar char="►"/>
              <a:tabLst>
                <a:tab pos="340995" algn="l"/>
              </a:tabLst>
            </a:pPr>
            <a:r>
              <a:rPr dirty="0" sz="1000">
                <a:latin typeface="Arial"/>
                <a:cs typeface="Arial"/>
              </a:rPr>
              <a:t>Property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P1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satisfied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(1); </a:t>
            </a:r>
            <a:r>
              <a:rPr dirty="0" sz="1000">
                <a:latin typeface="Arial"/>
                <a:cs typeface="Arial"/>
              </a:rPr>
              <a:t>Property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P2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(2)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(3).</a:t>
            </a:r>
            <a:endParaRPr sz="1000">
              <a:latin typeface="Arial"/>
              <a:cs typeface="Arial"/>
            </a:endParaRPr>
          </a:p>
          <a:p>
            <a:pPr marL="340360" marR="116839" indent="-168275">
              <a:lnSpc>
                <a:spcPts val="1200"/>
              </a:lnSpc>
              <a:spcBef>
                <a:spcPts val="40"/>
              </a:spcBef>
              <a:buClr>
                <a:srgbClr val="3333B2"/>
              </a:buClr>
              <a:buChar char="►"/>
              <a:tabLst>
                <a:tab pos="340995" algn="l"/>
              </a:tabLst>
            </a:pPr>
            <a:r>
              <a:rPr dirty="0" sz="1000" spc="-5">
                <a:latin typeface="Arial"/>
                <a:cs typeface="Arial"/>
              </a:rPr>
              <a:t>It 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still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occur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</a:t>
            </a:r>
            <a:r>
              <a:rPr dirty="0" sz="1000" spc="-10">
                <a:latin typeface="Arial"/>
                <a:cs typeface="Arial"/>
              </a:rPr>
              <a:t>two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events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happen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same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Avoid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this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breaking ties through process IDs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9880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 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6667" y="716"/>
            <a:ext cx="8248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Lamport’s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165600" cy="94996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Logical</a:t>
            </a: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clocks:</a:t>
            </a:r>
            <a:r>
              <a:rPr dirty="0" sz="1400" spc="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example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400">
              <a:latin typeface="Arial"/>
              <a:cs typeface="Arial"/>
            </a:endParaRPr>
          </a:p>
          <a:p>
            <a:pPr marL="264160" marR="5080">
              <a:lnSpc>
                <a:spcPts val="1390"/>
              </a:lnSpc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Consider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three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processes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with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FA0000"/>
                </a:solidFill>
                <a:latin typeface="Arial"/>
                <a:cs typeface="Arial"/>
              </a:rPr>
              <a:t>event</a:t>
            </a:r>
            <a:r>
              <a:rPr dirty="0" sz="12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A0000"/>
                </a:solidFill>
                <a:latin typeface="Arial"/>
                <a:cs typeface="Arial"/>
              </a:rPr>
              <a:t>counters</a:t>
            </a:r>
            <a:r>
              <a:rPr dirty="0" sz="12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operating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at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different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rates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851498" y="1490498"/>
            <a:ext cx="415925" cy="133985"/>
            <a:chOff x="851498" y="1490498"/>
            <a:chExt cx="415925" cy="133985"/>
          </a:xfrm>
        </p:grpSpPr>
        <p:sp>
          <p:nvSpPr>
            <p:cNvPr id="6" name="object 6"/>
            <p:cNvSpPr/>
            <p:nvPr/>
          </p:nvSpPr>
          <p:spPr>
            <a:xfrm>
              <a:off x="854132" y="1493132"/>
              <a:ext cx="377190" cy="111125"/>
            </a:xfrm>
            <a:custGeom>
              <a:avLst/>
              <a:gdLst/>
              <a:ahLst/>
              <a:cxnLst/>
              <a:rect l="l" t="t" r="r" b="b"/>
              <a:pathLst>
                <a:path w="377190" h="111125">
                  <a:moveTo>
                    <a:pt x="0" y="0"/>
                  </a:moveTo>
                  <a:lnTo>
                    <a:pt x="377132" y="110867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186779" y="1562984"/>
              <a:ext cx="80645" cy="61594"/>
            </a:xfrm>
            <a:custGeom>
              <a:avLst/>
              <a:gdLst/>
              <a:ahLst/>
              <a:cxnLst/>
              <a:rect l="l" t="t" r="r" b="b"/>
              <a:pathLst>
                <a:path w="80644" h="61594">
                  <a:moveTo>
                    <a:pt x="17981" y="0"/>
                  </a:moveTo>
                  <a:lnTo>
                    <a:pt x="19220" y="16975"/>
                  </a:lnTo>
                  <a:lnTo>
                    <a:pt x="16635" y="32827"/>
                  </a:lnTo>
                  <a:lnTo>
                    <a:pt x="10229" y="47556"/>
                  </a:lnTo>
                  <a:lnTo>
                    <a:pt x="0" y="61162"/>
                  </a:lnTo>
                  <a:lnTo>
                    <a:pt x="80350" y="51556"/>
                  </a:lnTo>
                  <a:lnTo>
                    <a:pt x="1798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699704" y="1320842"/>
          <a:ext cx="160020" cy="12503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765"/>
              </a:tblGrid>
              <a:tr h="113664">
                <a:tc>
                  <a:txBody>
                    <a:bodyPr/>
                    <a:lstStyle/>
                    <a:p>
                      <a:pPr marL="52069">
                        <a:lnSpc>
                          <a:spcPts val="730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52069">
                        <a:lnSpc>
                          <a:spcPts val="745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6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7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18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24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65"/>
                        </a:lnSpc>
                        <a:spcBef>
                          <a:spcPts val="3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45"/>
                        </a:lnSpc>
                        <a:spcBef>
                          <a:spcPts val="5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36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35"/>
                        </a:lnSpc>
                        <a:spcBef>
                          <a:spcPts val="6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42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15"/>
                        </a:lnSpc>
                        <a:spcBef>
                          <a:spcPts val="8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48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00"/>
                        </a:lnSpc>
                        <a:spcBef>
                          <a:spcPts val="95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54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680"/>
                        </a:lnSpc>
                        <a:spcBef>
                          <a:spcPts val="115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9" name="object 9"/>
          <p:cNvGrpSpPr/>
          <p:nvPr/>
        </p:nvGrpSpPr>
        <p:grpSpPr>
          <a:xfrm>
            <a:off x="861412" y="2285331"/>
            <a:ext cx="415925" cy="133985"/>
            <a:chOff x="861412" y="2285331"/>
            <a:chExt cx="415925" cy="133985"/>
          </a:xfrm>
        </p:grpSpPr>
        <p:sp>
          <p:nvSpPr>
            <p:cNvPr id="10" name="object 10"/>
            <p:cNvSpPr/>
            <p:nvPr/>
          </p:nvSpPr>
          <p:spPr>
            <a:xfrm>
              <a:off x="897277" y="2287965"/>
              <a:ext cx="377190" cy="111125"/>
            </a:xfrm>
            <a:custGeom>
              <a:avLst/>
              <a:gdLst/>
              <a:ahLst/>
              <a:cxnLst/>
              <a:rect l="l" t="t" r="r" b="b"/>
              <a:pathLst>
                <a:path w="377190" h="111125">
                  <a:moveTo>
                    <a:pt x="377132" y="0"/>
                  </a:moveTo>
                  <a:lnTo>
                    <a:pt x="0" y="110866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861412" y="2357812"/>
              <a:ext cx="80645" cy="61594"/>
            </a:xfrm>
            <a:custGeom>
              <a:avLst/>
              <a:gdLst/>
              <a:ahLst/>
              <a:cxnLst/>
              <a:rect l="l" t="t" r="r" b="b"/>
              <a:pathLst>
                <a:path w="80644" h="61594">
                  <a:moveTo>
                    <a:pt x="62368" y="0"/>
                  </a:moveTo>
                  <a:lnTo>
                    <a:pt x="0" y="51560"/>
                  </a:lnTo>
                  <a:lnTo>
                    <a:pt x="80350" y="61166"/>
                  </a:lnTo>
                  <a:lnTo>
                    <a:pt x="70121" y="47559"/>
                  </a:lnTo>
                  <a:lnTo>
                    <a:pt x="63715" y="32829"/>
                  </a:lnTo>
                  <a:lnTo>
                    <a:pt x="61130" y="16976"/>
                  </a:lnTo>
                  <a:lnTo>
                    <a:pt x="6236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268918" y="1320842"/>
          <a:ext cx="160020" cy="12503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765"/>
              </a:tblGrid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30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45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6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7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24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32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65"/>
                        </a:lnSpc>
                        <a:spcBef>
                          <a:spcPts val="3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45"/>
                        </a:lnSpc>
                        <a:spcBef>
                          <a:spcPts val="5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48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35"/>
                        </a:lnSpc>
                        <a:spcBef>
                          <a:spcPts val="6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56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15"/>
                        </a:lnSpc>
                        <a:spcBef>
                          <a:spcPts val="8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64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95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72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680"/>
                        </a:lnSpc>
                        <a:spcBef>
                          <a:spcPts val="115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3" name="object 13"/>
          <p:cNvGrpSpPr/>
          <p:nvPr/>
        </p:nvGrpSpPr>
        <p:grpSpPr>
          <a:xfrm>
            <a:off x="1428967" y="2067499"/>
            <a:ext cx="415925" cy="133985"/>
            <a:chOff x="1428967" y="2067499"/>
            <a:chExt cx="415925" cy="133985"/>
          </a:xfrm>
        </p:grpSpPr>
        <p:sp>
          <p:nvSpPr>
            <p:cNvPr id="14" name="object 14"/>
            <p:cNvSpPr/>
            <p:nvPr/>
          </p:nvSpPr>
          <p:spPr>
            <a:xfrm>
              <a:off x="1464827" y="2070133"/>
              <a:ext cx="377190" cy="111125"/>
            </a:xfrm>
            <a:custGeom>
              <a:avLst/>
              <a:gdLst/>
              <a:ahLst/>
              <a:cxnLst/>
              <a:rect l="l" t="t" r="r" b="b"/>
              <a:pathLst>
                <a:path w="377189" h="111125">
                  <a:moveTo>
                    <a:pt x="377132" y="0"/>
                  </a:moveTo>
                  <a:lnTo>
                    <a:pt x="0" y="110861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428967" y="2139980"/>
              <a:ext cx="80645" cy="61594"/>
            </a:xfrm>
            <a:custGeom>
              <a:avLst/>
              <a:gdLst/>
              <a:ahLst/>
              <a:cxnLst/>
              <a:rect l="l" t="t" r="r" b="b"/>
              <a:pathLst>
                <a:path w="80644" h="61594">
                  <a:moveTo>
                    <a:pt x="62368" y="0"/>
                  </a:moveTo>
                  <a:lnTo>
                    <a:pt x="0" y="51556"/>
                  </a:lnTo>
                  <a:lnTo>
                    <a:pt x="80346" y="61162"/>
                  </a:lnTo>
                  <a:lnTo>
                    <a:pt x="70118" y="47556"/>
                  </a:lnTo>
                  <a:lnTo>
                    <a:pt x="63712" y="32827"/>
                  </a:lnTo>
                  <a:lnTo>
                    <a:pt x="61130" y="16975"/>
                  </a:lnTo>
                  <a:lnTo>
                    <a:pt x="6236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1838135" y="1320842"/>
          <a:ext cx="160020" cy="12503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765"/>
              </a:tblGrid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30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4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6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7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65"/>
                        </a:lnSpc>
                        <a:spcBef>
                          <a:spcPts val="3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45"/>
                        </a:lnSpc>
                        <a:spcBef>
                          <a:spcPts val="5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35"/>
                        </a:lnSpc>
                        <a:spcBef>
                          <a:spcPts val="6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15"/>
                        </a:lnSpc>
                        <a:spcBef>
                          <a:spcPts val="8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95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680"/>
                        </a:lnSpc>
                        <a:spcBef>
                          <a:spcPts val="115"/>
                        </a:spcBef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7" name="object 17"/>
          <p:cNvGrpSpPr/>
          <p:nvPr/>
        </p:nvGrpSpPr>
        <p:grpSpPr>
          <a:xfrm>
            <a:off x="1426333" y="1710823"/>
            <a:ext cx="415925" cy="133985"/>
            <a:chOff x="1426333" y="1710823"/>
            <a:chExt cx="415925" cy="133985"/>
          </a:xfrm>
        </p:grpSpPr>
        <p:sp>
          <p:nvSpPr>
            <p:cNvPr id="18" name="object 18"/>
            <p:cNvSpPr/>
            <p:nvPr/>
          </p:nvSpPr>
          <p:spPr>
            <a:xfrm>
              <a:off x="1428967" y="1713457"/>
              <a:ext cx="377190" cy="111125"/>
            </a:xfrm>
            <a:custGeom>
              <a:avLst/>
              <a:gdLst/>
              <a:ahLst/>
              <a:cxnLst/>
              <a:rect l="l" t="t" r="r" b="b"/>
              <a:pathLst>
                <a:path w="377189" h="111125">
                  <a:moveTo>
                    <a:pt x="0" y="0"/>
                  </a:moveTo>
                  <a:lnTo>
                    <a:pt x="377132" y="110864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761616" y="1783302"/>
              <a:ext cx="80645" cy="61594"/>
            </a:xfrm>
            <a:custGeom>
              <a:avLst/>
              <a:gdLst/>
              <a:ahLst/>
              <a:cxnLst/>
              <a:rect l="l" t="t" r="r" b="b"/>
              <a:pathLst>
                <a:path w="80644" h="61594">
                  <a:moveTo>
                    <a:pt x="17982" y="0"/>
                  </a:moveTo>
                  <a:lnTo>
                    <a:pt x="19218" y="16978"/>
                  </a:lnTo>
                  <a:lnTo>
                    <a:pt x="16632" y="32832"/>
                  </a:lnTo>
                  <a:lnTo>
                    <a:pt x="10225" y="47561"/>
                  </a:lnTo>
                  <a:lnTo>
                    <a:pt x="0" y="61167"/>
                  </a:lnTo>
                  <a:lnTo>
                    <a:pt x="80343" y="51560"/>
                  </a:lnTo>
                  <a:lnTo>
                    <a:pt x="1798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/>
          <p:cNvSpPr txBox="1"/>
          <p:nvPr/>
        </p:nvSpPr>
        <p:spPr>
          <a:xfrm>
            <a:off x="999292" y="1418463"/>
            <a:ext cx="119380" cy="1352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endParaRPr sz="650">
              <a:latin typeface="Arial"/>
              <a:cs typeface="Arial"/>
            </a:endParaRPr>
          </a:p>
          <a:p>
            <a:pPr algn="r" marR="5080">
              <a:lnSpc>
                <a:spcPts val="210"/>
              </a:lnSpc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3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68506" y="1647664"/>
            <a:ext cx="119380" cy="1352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endParaRPr sz="650">
              <a:latin typeface="Arial"/>
              <a:cs typeface="Arial"/>
            </a:endParaRPr>
          </a:p>
          <a:p>
            <a:pPr algn="r" marR="5080">
              <a:lnSpc>
                <a:spcPts val="210"/>
              </a:lnSpc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3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84441" y="2115882"/>
            <a:ext cx="958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54687" y="2174911"/>
            <a:ext cx="48895" cy="762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3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022819" y="2324652"/>
            <a:ext cx="119380" cy="1352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endParaRPr sz="650">
              <a:latin typeface="Arial"/>
              <a:cs typeface="Arial"/>
            </a:endParaRPr>
          </a:p>
          <a:p>
            <a:pPr algn="r" marR="5080">
              <a:lnSpc>
                <a:spcPts val="210"/>
              </a:lnSpc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3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32897" y="1183947"/>
            <a:ext cx="105410" cy="1352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endParaRPr sz="650">
              <a:latin typeface="Arial"/>
              <a:cs typeface="Arial"/>
            </a:endParaRPr>
          </a:p>
          <a:p>
            <a:pPr marL="68580">
              <a:lnSpc>
                <a:spcPts val="210"/>
              </a:lnSpc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3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06665" y="1183947"/>
            <a:ext cx="105410" cy="1352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endParaRPr sz="650">
              <a:latin typeface="Arial"/>
              <a:cs typeface="Arial"/>
            </a:endParaRPr>
          </a:p>
          <a:p>
            <a:pPr marL="68580">
              <a:lnSpc>
                <a:spcPts val="210"/>
              </a:lnSpc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3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75122" y="1183947"/>
            <a:ext cx="2018664" cy="1352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10"/>
              </a:spcBef>
              <a:tabLst>
                <a:tab pos="770255" algn="l"/>
                <a:tab pos="1344295" algn="l"/>
                <a:tab pos="1912620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	P	P	P</a:t>
            </a:r>
            <a:endParaRPr sz="650">
              <a:latin typeface="Arial"/>
              <a:cs typeface="Arial"/>
            </a:endParaRPr>
          </a:p>
          <a:p>
            <a:pPr marL="68580">
              <a:lnSpc>
                <a:spcPts val="210"/>
              </a:lnSpc>
              <a:tabLst>
                <a:tab pos="826769" algn="l"/>
                <a:tab pos="1400175" algn="l"/>
                <a:tab pos="1969135" algn="l"/>
              </a:tabLst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3	1	2	3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2761709" y="1483267"/>
            <a:ext cx="415925" cy="133985"/>
            <a:chOff x="2761709" y="1483267"/>
            <a:chExt cx="415925" cy="133985"/>
          </a:xfrm>
        </p:grpSpPr>
        <p:sp>
          <p:nvSpPr>
            <p:cNvPr id="29" name="object 29"/>
            <p:cNvSpPr/>
            <p:nvPr/>
          </p:nvSpPr>
          <p:spPr>
            <a:xfrm>
              <a:off x="2764343" y="1485901"/>
              <a:ext cx="377190" cy="111125"/>
            </a:xfrm>
            <a:custGeom>
              <a:avLst/>
              <a:gdLst/>
              <a:ahLst/>
              <a:cxnLst/>
              <a:rect l="l" t="t" r="r" b="b"/>
              <a:pathLst>
                <a:path w="377189" h="111125">
                  <a:moveTo>
                    <a:pt x="0" y="0"/>
                  </a:moveTo>
                  <a:lnTo>
                    <a:pt x="377132" y="110859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3096990" y="1555745"/>
              <a:ext cx="80645" cy="61594"/>
            </a:xfrm>
            <a:custGeom>
              <a:avLst/>
              <a:gdLst/>
              <a:ahLst/>
              <a:cxnLst/>
              <a:rect l="l" t="t" r="r" b="b"/>
              <a:pathLst>
                <a:path w="80644" h="61594">
                  <a:moveTo>
                    <a:pt x="17981" y="0"/>
                  </a:moveTo>
                  <a:lnTo>
                    <a:pt x="19220" y="16975"/>
                  </a:lnTo>
                  <a:lnTo>
                    <a:pt x="16635" y="32827"/>
                  </a:lnTo>
                  <a:lnTo>
                    <a:pt x="10228" y="47556"/>
                  </a:lnTo>
                  <a:lnTo>
                    <a:pt x="0" y="61162"/>
                  </a:lnTo>
                  <a:lnTo>
                    <a:pt x="80350" y="51556"/>
                  </a:lnTo>
                  <a:lnTo>
                    <a:pt x="1798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1" name="object 31"/>
          <p:cNvGrpSpPr/>
          <p:nvPr/>
        </p:nvGrpSpPr>
        <p:grpSpPr>
          <a:xfrm>
            <a:off x="3339178" y="2060038"/>
            <a:ext cx="415925" cy="133985"/>
            <a:chOff x="3339178" y="2060038"/>
            <a:chExt cx="415925" cy="133985"/>
          </a:xfrm>
        </p:grpSpPr>
        <p:sp>
          <p:nvSpPr>
            <p:cNvPr id="32" name="object 32"/>
            <p:cNvSpPr/>
            <p:nvPr/>
          </p:nvSpPr>
          <p:spPr>
            <a:xfrm>
              <a:off x="3375037" y="2062895"/>
              <a:ext cx="377190" cy="111125"/>
            </a:xfrm>
            <a:custGeom>
              <a:avLst/>
              <a:gdLst/>
              <a:ahLst/>
              <a:cxnLst/>
              <a:rect l="l" t="t" r="r" b="b"/>
              <a:pathLst>
                <a:path w="377189" h="111125">
                  <a:moveTo>
                    <a:pt x="377137" y="0"/>
                  </a:moveTo>
                  <a:lnTo>
                    <a:pt x="0" y="110864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3339178" y="2132741"/>
              <a:ext cx="80645" cy="61594"/>
            </a:xfrm>
            <a:custGeom>
              <a:avLst/>
              <a:gdLst/>
              <a:ahLst/>
              <a:cxnLst/>
              <a:rect l="l" t="t" r="r" b="b"/>
              <a:pathLst>
                <a:path w="80645" h="61594">
                  <a:moveTo>
                    <a:pt x="62368" y="0"/>
                  </a:moveTo>
                  <a:lnTo>
                    <a:pt x="0" y="51560"/>
                  </a:lnTo>
                  <a:lnTo>
                    <a:pt x="80345" y="61167"/>
                  </a:lnTo>
                  <a:lnTo>
                    <a:pt x="70117" y="47560"/>
                  </a:lnTo>
                  <a:lnTo>
                    <a:pt x="63712" y="32830"/>
                  </a:lnTo>
                  <a:lnTo>
                    <a:pt x="61129" y="16976"/>
                  </a:lnTo>
                  <a:lnTo>
                    <a:pt x="6236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4" name="object 34"/>
          <p:cNvGrpSpPr/>
          <p:nvPr/>
        </p:nvGrpSpPr>
        <p:grpSpPr>
          <a:xfrm>
            <a:off x="3336544" y="1703587"/>
            <a:ext cx="415925" cy="133985"/>
            <a:chOff x="3336544" y="1703587"/>
            <a:chExt cx="415925" cy="133985"/>
          </a:xfrm>
        </p:grpSpPr>
        <p:sp>
          <p:nvSpPr>
            <p:cNvPr id="35" name="object 35"/>
            <p:cNvSpPr/>
            <p:nvPr/>
          </p:nvSpPr>
          <p:spPr>
            <a:xfrm>
              <a:off x="3339178" y="1706221"/>
              <a:ext cx="377190" cy="111125"/>
            </a:xfrm>
            <a:custGeom>
              <a:avLst/>
              <a:gdLst/>
              <a:ahLst/>
              <a:cxnLst/>
              <a:rect l="l" t="t" r="r" b="b"/>
              <a:pathLst>
                <a:path w="377189" h="111125">
                  <a:moveTo>
                    <a:pt x="0" y="0"/>
                  </a:moveTo>
                  <a:lnTo>
                    <a:pt x="377136" y="110861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3671821" y="1776068"/>
              <a:ext cx="80645" cy="61594"/>
            </a:xfrm>
            <a:custGeom>
              <a:avLst/>
              <a:gdLst/>
              <a:ahLst/>
              <a:cxnLst/>
              <a:rect l="l" t="t" r="r" b="b"/>
              <a:pathLst>
                <a:path w="80645" h="61594">
                  <a:moveTo>
                    <a:pt x="17982" y="0"/>
                  </a:moveTo>
                  <a:lnTo>
                    <a:pt x="19224" y="16976"/>
                  </a:lnTo>
                  <a:lnTo>
                    <a:pt x="16640" y="32828"/>
                  </a:lnTo>
                  <a:lnTo>
                    <a:pt x="10231" y="47557"/>
                  </a:lnTo>
                  <a:lnTo>
                    <a:pt x="0" y="61163"/>
                  </a:lnTo>
                  <a:lnTo>
                    <a:pt x="80354" y="51556"/>
                  </a:lnTo>
                  <a:lnTo>
                    <a:pt x="1798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7" name="object 37"/>
          <p:cNvGrpSpPr/>
          <p:nvPr/>
        </p:nvGrpSpPr>
        <p:grpSpPr>
          <a:xfrm>
            <a:off x="2771623" y="2277873"/>
            <a:ext cx="415925" cy="133985"/>
            <a:chOff x="2771623" y="2277873"/>
            <a:chExt cx="415925" cy="133985"/>
          </a:xfrm>
        </p:grpSpPr>
        <p:sp>
          <p:nvSpPr>
            <p:cNvPr id="38" name="object 38"/>
            <p:cNvSpPr/>
            <p:nvPr/>
          </p:nvSpPr>
          <p:spPr>
            <a:xfrm>
              <a:off x="2807487" y="2280731"/>
              <a:ext cx="377190" cy="111125"/>
            </a:xfrm>
            <a:custGeom>
              <a:avLst/>
              <a:gdLst/>
              <a:ahLst/>
              <a:cxnLst/>
              <a:rect l="l" t="t" r="r" b="b"/>
              <a:pathLst>
                <a:path w="377189" h="111125">
                  <a:moveTo>
                    <a:pt x="377133" y="0"/>
                  </a:moveTo>
                  <a:lnTo>
                    <a:pt x="0" y="110861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2771623" y="2350578"/>
              <a:ext cx="80645" cy="61594"/>
            </a:xfrm>
            <a:custGeom>
              <a:avLst/>
              <a:gdLst/>
              <a:ahLst/>
              <a:cxnLst/>
              <a:rect l="l" t="t" r="r" b="b"/>
              <a:pathLst>
                <a:path w="80644" h="61594">
                  <a:moveTo>
                    <a:pt x="62368" y="0"/>
                  </a:moveTo>
                  <a:lnTo>
                    <a:pt x="0" y="51556"/>
                  </a:lnTo>
                  <a:lnTo>
                    <a:pt x="80350" y="61162"/>
                  </a:lnTo>
                  <a:lnTo>
                    <a:pt x="70121" y="47556"/>
                  </a:lnTo>
                  <a:lnTo>
                    <a:pt x="63715" y="32827"/>
                  </a:lnTo>
                  <a:lnTo>
                    <a:pt x="61130" y="16975"/>
                  </a:lnTo>
                  <a:lnTo>
                    <a:pt x="6236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/>
          <p:cNvSpPr txBox="1"/>
          <p:nvPr/>
        </p:nvSpPr>
        <p:spPr>
          <a:xfrm>
            <a:off x="2885063" y="1418463"/>
            <a:ext cx="1701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-27777" sz="4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54276" y="1647664"/>
            <a:ext cx="1701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baseline="-27777" sz="4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495611" y="2098481"/>
            <a:ext cx="958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endParaRPr sz="6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565857" y="2157510"/>
            <a:ext cx="48895" cy="762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3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908589" y="2324651"/>
            <a:ext cx="1701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baseline="-27777" sz="450">
              <a:latin typeface="Arial"/>
              <a:cs typeface="Arial"/>
            </a:endParaRPr>
          </a:p>
        </p:txBody>
      </p:sp>
      <p:graphicFrame>
        <p:nvGraphicFramePr>
          <p:cNvPr id="45" name="object 45"/>
          <p:cNvGraphicFramePr>
            <a:graphicFrameLocks noGrp="1"/>
          </p:cNvGraphicFramePr>
          <p:nvPr/>
        </p:nvGraphicFramePr>
        <p:xfrm>
          <a:off x="3750437" y="1320842"/>
          <a:ext cx="160020" cy="12503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765"/>
              </a:tblGrid>
              <a:tr h="113664">
                <a:tc>
                  <a:txBody>
                    <a:bodyPr/>
                    <a:lstStyle/>
                    <a:p>
                      <a:pPr marL="52069">
                        <a:lnSpc>
                          <a:spcPts val="730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4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6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7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65"/>
                        </a:lnSpc>
                        <a:spcBef>
                          <a:spcPts val="3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45"/>
                        </a:lnSpc>
                        <a:spcBef>
                          <a:spcPts val="5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35"/>
                        </a:lnSpc>
                        <a:spcBef>
                          <a:spcPts val="6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15"/>
                        </a:lnSpc>
                        <a:spcBef>
                          <a:spcPts val="8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00"/>
                        </a:lnSpc>
                        <a:spcBef>
                          <a:spcPts val="95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5080">
                        <a:lnSpc>
                          <a:spcPts val="680"/>
                        </a:lnSpc>
                        <a:spcBef>
                          <a:spcPts val="115"/>
                        </a:spcBef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6" name="object 46"/>
          <p:cNvSpPr txBox="1"/>
          <p:nvPr/>
        </p:nvSpPr>
        <p:spPr>
          <a:xfrm>
            <a:off x="3328677" y="1820098"/>
            <a:ext cx="434975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38100" marR="3048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baseline="-27777" sz="450" spc="7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adjusts 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its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clock</a:t>
            </a:r>
            <a:endParaRPr sz="6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788256" y="2044725"/>
            <a:ext cx="39624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650" spc="114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adjusts</a:t>
            </a:r>
            <a:endParaRPr sz="6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844503" y="2103750"/>
            <a:ext cx="48895" cy="762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3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788256" y="2138927"/>
            <a:ext cx="32575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its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clock</a:t>
            </a:r>
            <a:endParaRPr sz="65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766439" y="2261831"/>
            <a:ext cx="95250" cy="105410"/>
          </a:xfrm>
          <a:custGeom>
            <a:avLst/>
            <a:gdLst/>
            <a:ahLst/>
            <a:cxnLst/>
            <a:rect l="l" t="t" r="r" b="b"/>
            <a:pathLst>
              <a:path w="95250" h="105410">
                <a:moveTo>
                  <a:pt x="0" y="105204"/>
                </a:moveTo>
                <a:lnTo>
                  <a:pt x="95009" y="0"/>
                </a:lnTo>
              </a:path>
            </a:pathLst>
          </a:custGeom>
          <a:ln w="52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51" name="object 51"/>
          <p:cNvGraphicFramePr>
            <a:graphicFrameLocks noGrp="1"/>
          </p:cNvGraphicFramePr>
          <p:nvPr/>
        </p:nvGraphicFramePr>
        <p:xfrm>
          <a:off x="2612009" y="1320842"/>
          <a:ext cx="160020" cy="1210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765"/>
              </a:tblGrid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30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45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6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7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18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24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65"/>
                        </a:lnSpc>
                        <a:spcBef>
                          <a:spcPts val="3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45"/>
                        </a:lnSpc>
                        <a:spcBef>
                          <a:spcPts val="5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36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35"/>
                        </a:lnSpc>
                        <a:spcBef>
                          <a:spcPts val="6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42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15"/>
                        </a:lnSpc>
                        <a:spcBef>
                          <a:spcPts val="8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48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95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  <a:tr h="736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</a:tbl>
          </a:graphicData>
        </a:graphic>
      </p:graphicFrame>
      <p:sp>
        <p:nvSpPr>
          <p:cNvPr id="52" name="object 52"/>
          <p:cNvSpPr/>
          <p:nvPr/>
        </p:nvSpPr>
        <p:spPr>
          <a:xfrm>
            <a:off x="3335653" y="2033219"/>
            <a:ext cx="118110" cy="107314"/>
          </a:xfrm>
          <a:custGeom>
            <a:avLst/>
            <a:gdLst/>
            <a:ahLst/>
            <a:cxnLst/>
            <a:rect l="l" t="t" r="r" b="b"/>
            <a:pathLst>
              <a:path w="118110" h="107314">
                <a:moveTo>
                  <a:pt x="0" y="106764"/>
                </a:moveTo>
                <a:lnTo>
                  <a:pt x="117655" y="0"/>
                </a:lnTo>
              </a:path>
            </a:pathLst>
          </a:custGeom>
          <a:ln w="52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2630784" y="2462018"/>
            <a:ext cx="1193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76</a:t>
            </a:r>
            <a:endParaRPr sz="650">
              <a:latin typeface="Arial"/>
              <a:cs typeface="Arial"/>
            </a:endParaRPr>
          </a:p>
        </p:txBody>
      </p:sp>
      <p:sp>
        <p:nvSpPr>
          <p:cNvPr id="56" name="object 5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11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graphicFrame>
        <p:nvGraphicFramePr>
          <p:cNvPr id="54" name="object 54"/>
          <p:cNvGraphicFramePr>
            <a:graphicFrameLocks noGrp="1"/>
          </p:cNvGraphicFramePr>
          <p:nvPr/>
        </p:nvGraphicFramePr>
        <p:xfrm>
          <a:off x="3181223" y="1320842"/>
          <a:ext cx="160020" cy="1210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765"/>
              </a:tblGrid>
              <a:tr h="113664">
                <a:tc>
                  <a:txBody>
                    <a:bodyPr/>
                    <a:lstStyle/>
                    <a:p>
                      <a:pPr marL="52069">
                        <a:lnSpc>
                          <a:spcPts val="730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52069">
                        <a:lnSpc>
                          <a:spcPts val="745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6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7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24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32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65"/>
                        </a:lnSpc>
                        <a:spcBef>
                          <a:spcPts val="3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45"/>
                        </a:lnSpc>
                        <a:spcBef>
                          <a:spcPts val="5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48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35"/>
                        </a:lnSpc>
                        <a:spcBef>
                          <a:spcPts val="6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61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15"/>
                        </a:lnSpc>
                        <a:spcBef>
                          <a:spcPts val="8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69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00"/>
                        </a:lnSpc>
                        <a:spcBef>
                          <a:spcPts val="95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77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  <a:tr h="736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</a:tbl>
          </a:graphicData>
        </a:graphic>
      </p:graphicFrame>
      <p:sp>
        <p:nvSpPr>
          <p:cNvPr id="55" name="object 55"/>
          <p:cNvSpPr txBox="1"/>
          <p:nvPr/>
        </p:nvSpPr>
        <p:spPr>
          <a:xfrm>
            <a:off x="3199994" y="2462024"/>
            <a:ext cx="1193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85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9880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 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6667" y="716"/>
            <a:ext cx="8248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Lamport’s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85877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Logical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clocks:</a:t>
            </a:r>
            <a:r>
              <a:rPr dirty="0" sz="1400" spc="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where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implemented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2290" y="910168"/>
            <a:ext cx="274574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Adjustments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implemented in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middleware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811073" y="1569548"/>
            <a:ext cx="2988310" cy="859155"/>
            <a:chOff x="811073" y="1569548"/>
            <a:chExt cx="2988310" cy="859155"/>
          </a:xfrm>
        </p:grpSpPr>
        <p:sp>
          <p:nvSpPr>
            <p:cNvPr id="7" name="object 7"/>
            <p:cNvSpPr/>
            <p:nvPr/>
          </p:nvSpPr>
          <p:spPr>
            <a:xfrm>
              <a:off x="811073" y="2069863"/>
              <a:ext cx="2988310" cy="358775"/>
            </a:xfrm>
            <a:custGeom>
              <a:avLst/>
              <a:gdLst/>
              <a:ahLst/>
              <a:cxnLst/>
              <a:rect l="l" t="t" r="r" b="b"/>
              <a:pathLst>
                <a:path w="2988310" h="358775">
                  <a:moveTo>
                    <a:pt x="2988004" y="0"/>
                  </a:moveTo>
                  <a:lnTo>
                    <a:pt x="0" y="0"/>
                  </a:lnTo>
                  <a:lnTo>
                    <a:pt x="0" y="358562"/>
                  </a:lnTo>
                  <a:lnTo>
                    <a:pt x="2988004" y="358562"/>
                  </a:lnTo>
                  <a:lnTo>
                    <a:pt x="2988004" y="0"/>
                  </a:lnTo>
                  <a:close/>
                </a:path>
              </a:pathLst>
            </a:custGeom>
            <a:solidFill>
              <a:srgbClr val="93959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811073" y="1569548"/>
              <a:ext cx="2988310" cy="500380"/>
            </a:xfrm>
            <a:custGeom>
              <a:avLst/>
              <a:gdLst/>
              <a:ahLst/>
              <a:cxnLst/>
              <a:rect l="l" t="t" r="r" b="b"/>
              <a:pathLst>
                <a:path w="2988310" h="500380">
                  <a:moveTo>
                    <a:pt x="2988004" y="0"/>
                  </a:moveTo>
                  <a:lnTo>
                    <a:pt x="0" y="0"/>
                  </a:lnTo>
                  <a:lnTo>
                    <a:pt x="0" y="500314"/>
                  </a:lnTo>
                  <a:lnTo>
                    <a:pt x="2988004" y="500314"/>
                  </a:lnTo>
                  <a:lnTo>
                    <a:pt x="2988004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2713589" y="1745106"/>
            <a:ext cx="67056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Adjust</a:t>
            </a:r>
            <a:r>
              <a:rPr dirty="0" sz="650" spc="-3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3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i="1">
                <a:solidFill>
                  <a:srgbClr val="231F20"/>
                </a:solidFill>
                <a:latin typeface="Arial"/>
                <a:cs typeface="Arial"/>
              </a:rPr>
              <a:t>clock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03523" y="2124582"/>
            <a:ext cx="7791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Message</a:t>
            </a:r>
            <a:r>
              <a:rPr dirty="0" sz="65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dirty="0" sz="65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i="1">
                <a:solidFill>
                  <a:srgbClr val="231F20"/>
                </a:solidFill>
                <a:latin typeface="Arial"/>
                <a:cs typeface="Arial"/>
              </a:rPr>
              <a:t>received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29297" y="1403577"/>
            <a:ext cx="105219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r>
              <a:rPr dirty="0" sz="65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sends</a:t>
            </a:r>
            <a:r>
              <a:rPr dirty="0" sz="65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message</a:t>
            </a:r>
            <a:endParaRPr sz="6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95699" y="2124582"/>
            <a:ext cx="10553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50" i="1">
                <a:solidFill>
                  <a:srgbClr val="231F20"/>
                </a:solidFill>
                <a:latin typeface="Arial"/>
                <a:cs typeface="Arial"/>
              </a:rPr>
              <a:t>Middleware</a:t>
            </a:r>
            <a:r>
              <a:rPr dirty="0" sz="65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sends</a:t>
            </a:r>
            <a:r>
              <a:rPr dirty="0" sz="65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message</a:t>
            </a:r>
            <a:endParaRPr sz="65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953286" y="1499195"/>
            <a:ext cx="706755" cy="675005"/>
          </a:xfrm>
          <a:custGeom>
            <a:avLst/>
            <a:gdLst/>
            <a:ahLst/>
            <a:cxnLst/>
            <a:rect l="l" t="t" r="r" b="b"/>
            <a:pathLst>
              <a:path w="706755" h="675005">
                <a:moveTo>
                  <a:pt x="35133" y="0"/>
                </a:moveTo>
                <a:lnTo>
                  <a:pt x="112430" y="45676"/>
                </a:lnTo>
              </a:path>
              <a:path w="706755" h="675005">
                <a:moveTo>
                  <a:pt x="688675" y="17569"/>
                </a:moveTo>
                <a:lnTo>
                  <a:pt x="593806" y="56217"/>
                </a:lnTo>
              </a:path>
              <a:path w="706755" h="675005">
                <a:moveTo>
                  <a:pt x="706246" y="674619"/>
                </a:moveTo>
                <a:lnTo>
                  <a:pt x="597316" y="590295"/>
                </a:lnTo>
              </a:path>
              <a:path w="706755" h="675005">
                <a:moveTo>
                  <a:pt x="0" y="657054"/>
                </a:moveTo>
                <a:lnTo>
                  <a:pt x="108920" y="590295"/>
                </a:lnTo>
              </a:path>
            </a:pathLst>
          </a:custGeom>
          <a:ln w="52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34480" y="1707158"/>
            <a:ext cx="1089025" cy="35433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57480" marR="5080" indent="273050">
              <a:lnSpc>
                <a:spcPct val="100000"/>
              </a:lnSpc>
              <a:spcBef>
                <a:spcPts val="110"/>
              </a:spcBef>
            </a:pP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Adjust</a:t>
            </a:r>
            <a:r>
              <a:rPr dirty="0" sz="650" spc="-4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3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i="1">
                <a:solidFill>
                  <a:srgbClr val="231F20"/>
                </a:solidFill>
                <a:latin typeface="Arial"/>
                <a:cs typeface="Arial"/>
              </a:rPr>
              <a:t>clock </a:t>
            </a:r>
            <a:r>
              <a:rPr dirty="0" sz="650" spc="-16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dirty="0" sz="65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timestamp</a:t>
            </a:r>
            <a:r>
              <a:rPr dirty="0" sz="65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message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Middleware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layer</a:t>
            </a:r>
            <a:endParaRPr sz="6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35806" y="1238008"/>
            <a:ext cx="64452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layer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48341" y="2292972"/>
            <a:ext cx="5283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Network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layer</a:t>
            </a:r>
            <a:endParaRPr sz="6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01609" y="1316093"/>
            <a:ext cx="81788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>
              <a:lnSpc>
                <a:spcPts val="740"/>
              </a:lnSpc>
              <a:spcBef>
                <a:spcPts val="170"/>
              </a:spcBef>
            </a:pP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Message</a:t>
            </a:r>
            <a:r>
              <a:rPr dirty="0" sz="650" spc="-3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dirty="0" sz="650" spc="-3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delivered </a:t>
            </a:r>
            <a:r>
              <a:rPr dirty="0" sz="650" spc="-16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11073" y="1233229"/>
            <a:ext cx="2988310" cy="0"/>
          </a:xfrm>
          <a:custGeom>
            <a:avLst/>
            <a:gdLst/>
            <a:ahLst/>
            <a:cxnLst/>
            <a:rect l="l" t="t" r="r" b="b"/>
            <a:pathLst>
              <a:path w="2988310" h="0">
                <a:moveTo>
                  <a:pt x="0" y="0"/>
                </a:moveTo>
                <a:lnTo>
                  <a:pt x="2988005" y="0"/>
                </a:lnTo>
              </a:path>
            </a:pathLst>
          </a:custGeom>
          <a:ln w="5270">
            <a:solidFill>
              <a:srgbClr val="231F2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grpSp>
        <p:nvGrpSpPr>
          <p:cNvPr id="19" name="object 19"/>
          <p:cNvGrpSpPr/>
          <p:nvPr/>
        </p:nvGrpSpPr>
        <p:grpSpPr>
          <a:xfrm>
            <a:off x="811073" y="1386758"/>
            <a:ext cx="2988310" cy="1044575"/>
            <a:chOff x="811073" y="1386758"/>
            <a:chExt cx="2988310" cy="1044575"/>
          </a:xfrm>
        </p:grpSpPr>
        <p:sp>
          <p:nvSpPr>
            <p:cNvPr id="20" name="object 20"/>
            <p:cNvSpPr/>
            <p:nvPr/>
          </p:nvSpPr>
          <p:spPr>
            <a:xfrm>
              <a:off x="811073" y="1569548"/>
              <a:ext cx="2988310" cy="859155"/>
            </a:xfrm>
            <a:custGeom>
              <a:avLst/>
              <a:gdLst/>
              <a:ahLst/>
              <a:cxnLst/>
              <a:rect l="l" t="t" r="r" b="b"/>
              <a:pathLst>
                <a:path w="2988310" h="859155">
                  <a:moveTo>
                    <a:pt x="0" y="0"/>
                  </a:moveTo>
                  <a:lnTo>
                    <a:pt x="2988005" y="0"/>
                  </a:lnTo>
                </a:path>
                <a:path w="2988310" h="859155">
                  <a:moveTo>
                    <a:pt x="0" y="500314"/>
                  </a:moveTo>
                  <a:lnTo>
                    <a:pt x="2988005" y="500314"/>
                  </a:lnTo>
                </a:path>
                <a:path w="2988310" h="859155">
                  <a:moveTo>
                    <a:pt x="0" y="858877"/>
                  </a:moveTo>
                  <a:lnTo>
                    <a:pt x="2988005" y="858877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2100153" y="1614438"/>
              <a:ext cx="0" cy="380365"/>
            </a:xfrm>
            <a:custGeom>
              <a:avLst/>
              <a:gdLst/>
              <a:ahLst/>
              <a:cxnLst/>
              <a:rect l="l" t="t" r="r" b="b"/>
              <a:pathLst>
                <a:path w="0" h="380364">
                  <a:moveTo>
                    <a:pt x="0" y="303585"/>
                  </a:moveTo>
                  <a:lnTo>
                    <a:pt x="0" y="380208"/>
                  </a:lnTo>
                </a:path>
                <a:path w="0" h="380364">
                  <a:moveTo>
                    <a:pt x="0" y="0"/>
                  </a:moveTo>
                  <a:lnTo>
                    <a:pt x="0" y="113847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2078724" y="1979420"/>
              <a:ext cx="43180" cy="52705"/>
            </a:xfrm>
            <a:custGeom>
              <a:avLst/>
              <a:gdLst/>
              <a:ahLst/>
              <a:cxnLst/>
              <a:rect l="l" t="t" r="r" b="b"/>
              <a:pathLst>
                <a:path w="43180" h="52705">
                  <a:moveTo>
                    <a:pt x="42849" y="0"/>
                  </a:moveTo>
                  <a:lnTo>
                    <a:pt x="21429" y="12447"/>
                  </a:lnTo>
                  <a:lnTo>
                    <a:pt x="0" y="0"/>
                  </a:lnTo>
                  <a:lnTo>
                    <a:pt x="21429" y="52441"/>
                  </a:lnTo>
                  <a:lnTo>
                    <a:pt x="4284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2062216" y="2031861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37937" y="0"/>
                  </a:moveTo>
                  <a:lnTo>
                    <a:pt x="23168" y="2983"/>
                  </a:lnTo>
                  <a:lnTo>
                    <a:pt x="11110" y="11116"/>
                  </a:lnTo>
                  <a:lnTo>
                    <a:pt x="2980" y="23178"/>
                  </a:lnTo>
                  <a:lnTo>
                    <a:pt x="0" y="37951"/>
                  </a:lnTo>
                  <a:lnTo>
                    <a:pt x="2980" y="52724"/>
                  </a:lnTo>
                  <a:lnTo>
                    <a:pt x="11110" y="64787"/>
                  </a:lnTo>
                  <a:lnTo>
                    <a:pt x="23168" y="72919"/>
                  </a:lnTo>
                  <a:lnTo>
                    <a:pt x="37937" y="75903"/>
                  </a:lnTo>
                  <a:lnTo>
                    <a:pt x="52706" y="72920"/>
                  </a:lnTo>
                  <a:lnTo>
                    <a:pt x="64769" y="64787"/>
                  </a:lnTo>
                  <a:lnTo>
                    <a:pt x="72902" y="52723"/>
                  </a:lnTo>
                  <a:lnTo>
                    <a:pt x="75884" y="37951"/>
                  </a:lnTo>
                  <a:lnTo>
                    <a:pt x="72902" y="23179"/>
                  </a:lnTo>
                  <a:lnTo>
                    <a:pt x="64769" y="11116"/>
                  </a:lnTo>
                  <a:lnTo>
                    <a:pt x="52706" y="2982"/>
                  </a:lnTo>
                  <a:lnTo>
                    <a:pt x="379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2062216" y="2031861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37937" y="0"/>
                  </a:moveTo>
                  <a:lnTo>
                    <a:pt x="52706" y="2982"/>
                  </a:lnTo>
                  <a:lnTo>
                    <a:pt x="64769" y="11116"/>
                  </a:lnTo>
                  <a:lnTo>
                    <a:pt x="72902" y="23179"/>
                  </a:lnTo>
                  <a:lnTo>
                    <a:pt x="75884" y="37951"/>
                  </a:lnTo>
                  <a:lnTo>
                    <a:pt x="72902" y="52723"/>
                  </a:lnTo>
                  <a:lnTo>
                    <a:pt x="64769" y="64787"/>
                  </a:lnTo>
                  <a:lnTo>
                    <a:pt x="52706" y="72920"/>
                  </a:lnTo>
                  <a:lnTo>
                    <a:pt x="37937" y="75903"/>
                  </a:lnTo>
                  <a:lnTo>
                    <a:pt x="23168" y="72919"/>
                  </a:lnTo>
                  <a:lnTo>
                    <a:pt x="11110" y="64787"/>
                  </a:lnTo>
                  <a:lnTo>
                    <a:pt x="2980" y="52724"/>
                  </a:lnTo>
                  <a:lnTo>
                    <a:pt x="0" y="37951"/>
                  </a:lnTo>
                  <a:lnTo>
                    <a:pt x="2980" y="23178"/>
                  </a:lnTo>
                  <a:lnTo>
                    <a:pt x="11110" y="11116"/>
                  </a:lnTo>
                  <a:lnTo>
                    <a:pt x="23168" y="2983"/>
                  </a:lnTo>
                  <a:lnTo>
                    <a:pt x="37937" y="0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59583" y="1386758"/>
              <a:ext cx="81152" cy="230321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2100153" y="2107761"/>
              <a:ext cx="0" cy="189865"/>
            </a:xfrm>
            <a:custGeom>
              <a:avLst/>
              <a:gdLst/>
              <a:ahLst/>
              <a:cxnLst/>
              <a:rect l="l" t="t" r="r" b="b"/>
              <a:pathLst>
                <a:path w="0" h="189864">
                  <a:moveTo>
                    <a:pt x="0" y="0"/>
                  </a:moveTo>
                  <a:lnTo>
                    <a:pt x="0" y="1897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2100153" y="2107761"/>
              <a:ext cx="0" cy="189865"/>
            </a:xfrm>
            <a:custGeom>
              <a:avLst/>
              <a:gdLst/>
              <a:ahLst/>
              <a:cxnLst/>
              <a:rect l="l" t="t" r="r" b="b"/>
              <a:pathLst>
                <a:path w="0" h="189864">
                  <a:moveTo>
                    <a:pt x="0" y="0"/>
                  </a:moveTo>
                  <a:lnTo>
                    <a:pt x="0" y="189737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2078734" y="2282276"/>
              <a:ext cx="43180" cy="52705"/>
            </a:xfrm>
            <a:custGeom>
              <a:avLst/>
              <a:gdLst/>
              <a:ahLst/>
              <a:cxnLst/>
              <a:rect l="l" t="t" r="r" b="b"/>
              <a:pathLst>
                <a:path w="43180" h="52705">
                  <a:moveTo>
                    <a:pt x="42838" y="0"/>
                  </a:moveTo>
                  <a:lnTo>
                    <a:pt x="21419" y="12442"/>
                  </a:lnTo>
                  <a:lnTo>
                    <a:pt x="0" y="0"/>
                  </a:lnTo>
                  <a:lnTo>
                    <a:pt x="21419" y="52441"/>
                  </a:lnTo>
                  <a:lnTo>
                    <a:pt x="4283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2517577" y="2144972"/>
              <a:ext cx="0" cy="190500"/>
            </a:xfrm>
            <a:custGeom>
              <a:avLst/>
              <a:gdLst/>
              <a:ahLst/>
              <a:cxnLst/>
              <a:rect l="l" t="t" r="r" b="b"/>
              <a:pathLst>
                <a:path w="0" h="190500">
                  <a:moveTo>
                    <a:pt x="0" y="190479"/>
                  </a:moveTo>
                  <a:lnTo>
                    <a:pt x="0" y="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2496147" y="2107761"/>
              <a:ext cx="43180" cy="52705"/>
            </a:xfrm>
            <a:custGeom>
              <a:avLst/>
              <a:gdLst/>
              <a:ahLst/>
              <a:cxnLst/>
              <a:rect l="l" t="t" r="r" b="b"/>
              <a:pathLst>
                <a:path w="43180" h="52705">
                  <a:moveTo>
                    <a:pt x="21429" y="0"/>
                  </a:moveTo>
                  <a:lnTo>
                    <a:pt x="0" y="52441"/>
                  </a:lnTo>
                  <a:lnTo>
                    <a:pt x="21429" y="39997"/>
                  </a:lnTo>
                  <a:lnTo>
                    <a:pt x="42849" y="52441"/>
                  </a:lnTo>
                  <a:lnTo>
                    <a:pt x="2142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2517577" y="1651664"/>
              <a:ext cx="0" cy="380365"/>
            </a:xfrm>
            <a:custGeom>
              <a:avLst/>
              <a:gdLst/>
              <a:ahLst/>
              <a:cxnLst/>
              <a:rect l="l" t="t" r="r" b="b"/>
              <a:pathLst>
                <a:path w="0" h="380364">
                  <a:moveTo>
                    <a:pt x="0" y="266358"/>
                  </a:moveTo>
                  <a:lnTo>
                    <a:pt x="0" y="380205"/>
                  </a:lnTo>
                </a:path>
                <a:path w="0" h="380364">
                  <a:moveTo>
                    <a:pt x="0" y="0"/>
                  </a:moveTo>
                  <a:lnTo>
                    <a:pt x="0" y="7662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2" name="object 3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77006" y="1387489"/>
              <a:ext cx="81152" cy="279398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77006" y="2029232"/>
              <a:ext cx="81152" cy="81163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2365787" y="1728285"/>
              <a:ext cx="304165" cy="189865"/>
            </a:xfrm>
            <a:custGeom>
              <a:avLst/>
              <a:gdLst/>
              <a:ahLst/>
              <a:cxnLst/>
              <a:rect l="l" t="t" r="r" b="b"/>
              <a:pathLst>
                <a:path w="304164" h="189864">
                  <a:moveTo>
                    <a:pt x="303580" y="0"/>
                  </a:moveTo>
                  <a:lnTo>
                    <a:pt x="0" y="0"/>
                  </a:lnTo>
                  <a:lnTo>
                    <a:pt x="0" y="189737"/>
                  </a:lnTo>
                  <a:lnTo>
                    <a:pt x="303580" y="189737"/>
                  </a:lnTo>
                  <a:lnTo>
                    <a:pt x="3035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2365787" y="1728285"/>
              <a:ext cx="304165" cy="189865"/>
            </a:xfrm>
            <a:custGeom>
              <a:avLst/>
              <a:gdLst/>
              <a:ahLst/>
              <a:cxnLst/>
              <a:rect l="l" t="t" r="r" b="b"/>
              <a:pathLst>
                <a:path w="304164" h="189864">
                  <a:moveTo>
                    <a:pt x="0" y="189737"/>
                  </a:moveTo>
                  <a:lnTo>
                    <a:pt x="303580" y="189737"/>
                  </a:lnTo>
                  <a:lnTo>
                    <a:pt x="303580" y="0"/>
                  </a:lnTo>
                  <a:lnTo>
                    <a:pt x="0" y="0"/>
                  </a:lnTo>
                  <a:lnTo>
                    <a:pt x="0" y="189737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1948353" y="1728285"/>
              <a:ext cx="304165" cy="189865"/>
            </a:xfrm>
            <a:custGeom>
              <a:avLst/>
              <a:gdLst/>
              <a:ahLst/>
              <a:cxnLst/>
              <a:rect l="l" t="t" r="r" b="b"/>
              <a:pathLst>
                <a:path w="304164" h="189864">
                  <a:moveTo>
                    <a:pt x="303585" y="0"/>
                  </a:moveTo>
                  <a:lnTo>
                    <a:pt x="0" y="0"/>
                  </a:lnTo>
                  <a:lnTo>
                    <a:pt x="0" y="189737"/>
                  </a:lnTo>
                  <a:lnTo>
                    <a:pt x="303585" y="189737"/>
                  </a:lnTo>
                  <a:lnTo>
                    <a:pt x="30358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1948353" y="1728285"/>
              <a:ext cx="304165" cy="189865"/>
            </a:xfrm>
            <a:custGeom>
              <a:avLst/>
              <a:gdLst/>
              <a:ahLst/>
              <a:cxnLst/>
              <a:rect l="l" t="t" r="r" b="b"/>
              <a:pathLst>
                <a:path w="304164" h="189864">
                  <a:moveTo>
                    <a:pt x="0" y="189737"/>
                  </a:moveTo>
                  <a:lnTo>
                    <a:pt x="303585" y="189737"/>
                  </a:lnTo>
                  <a:lnTo>
                    <a:pt x="303585" y="0"/>
                  </a:lnTo>
                  <a:lnTo>
                    <a:pt x="0" y="0"/>
                  </a:lnTo>
                  <a:lnTo>
                    <a:pt x="0" y="189737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12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Ovr>
    <a:masterClrMapping/>
  </p:clrMapOvr>
  <p:transition spd="fast">
    <p:fade thruBlk="0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66204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clocks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Lamport’s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68732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Example:</a:t>
            </a:r>
            <a:r>
              <a:rPr dirty="0" spc="90"/>
              <a:t> </a:t>
            </a:r>
            <a:r>
              <a:rPr dirty="0"/>
              <a:t>Total-ordered </a:t>
            </a:r>
            <a:r>
              <a:rPr dirty="0" spc="10"/>
              <a:t>multicast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34594" y="429219"/>
            <a:ext cx="3883025" cy="93980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25400" marR="17780">
              <a:lnSpc>
                <a:spcPts val="1390"/>
              </a:lnSpc>
              <a:spcBef>
                <a:spcPts val="18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Concurrent updates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on 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replicated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database are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seen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in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same order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everywhere</a:t>
            </a:r>
            <a:endParaRPr sz="1200">
              <a:latin typeface="Arial"/>
              <a:cs typeface="Arial"/>
            </a:endParaRPr>
          </a:p>
          <a:p>
            <a:pPr marL="302260" indent="-168275">
              <a:lnSpc>
                <a:spcPts val="1200"/>
              </a:lnSpc>
              <a:spcBef>
                <a:spcPts val="745"/>
              </a:spcBef>
              <a:buClr>
                <a:srgbClr val="3333B2"/>
              </a:buClr>
              <a:buFont typeface="Arial"/>
              <a:buChar char="►"/>
              <a:tabLst>
                <a:tab pos="302895" algn="l"/>
              </a:tabLst>
            </a:pP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1</a:t>
            </a:r>
            <a:r>
              <a:rPr dirty="0" baseline="-15873" sz="1050" spc="19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adds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$100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 account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(initial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value: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$1000)</a:t>
            </a:r>
            <a:endParaRPr sz="1000">
              <a:latin typeface="Arial"/>
              <a:cs typeface="Arial"/>
            </a:endParaRPr>
          </a:p>
          <a:p>
            <a:pPr marL="302260" indent="-168275">
              <a:lnSpc>
                <a:spcPts val="1195"/>
              </a:lnSpc>
              <a:buClr>
                <a:srgbClr val="3333B2"/>
              </a:buClr>
              <a:buFont typeface="Arial"/>
              <a:buChar char="►"/>
              <a:tabLst>
                <a:tab pos="302895" algn="l"/>
              </a:tabLst>
            </a:pP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2</a:t>
            </a:r>
            <a:r>
              <a:rPr dirty="0" baseline="-15873" sz="1050" spc="24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increments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account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1%</a:t>
            </a:r>
            <a:endParaRPr sz="1000">
              <a:latin typeface="Arial"/>
              <a:cs typeface="Arial"/>
            </a:endParaRPr>
          </a:p>
          <a:p>
            <a:pPr marL="30226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02895" algn="l"/>
              </a:tabLst>
            </a:pPr>
            <a:r>
              <a:rPr dirty="0" sz="1000" spc="-5">
                <a:latin typeface="Arial"/>
                <a:cs typeface="Arial"/>
              </a:rPr>
              <a:t>There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two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replicas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934758" y="1492271"/>
            <a:ext cx="2739390" cy="722630"/>
            <a:chOff x="934758" y="1492271"/>
            <a:chExt cx="2739390" cy="722630"/>
          </a:xfrm>
        </p:grpSpPr>
        <p:sp>
          <p:nvSpPr>
            <p:cNvPr id="6" name="object 6"/>
            <p:cNvSpPr/>
            <p:nvPr/>
          </p:nvSpPr>
          <p:spPr>
            <a:xfrm>
              <a:off x="1191369" y="1978218"/>
              <a:ext cx="339725" cy="234315"/>
            </a:xfrm>
            <a:custGeom>
              <a:avLst/>
              <a:gdLst/>
              <a:ahLst/>
              <a:cxnLst/>
              <a:rect l="l" t="t" r="r" b="b"/>
              <a:pathLst>
                <a:path w="339725" h="234314">
                  <a:moveTo>
                    <a:pt x="339435" y="0"/>
                  </a:moveTo>
                  <a:lnTo>
                    <a:pt x="0" y="0"/>
                  </a:lnTo>
                  <a:lnTo>
                    <a:pt x="0" y="187044"/>
                  </a:lnTo>
                  <a:lnTo>
                    <a:pt x="14605" y="207506"/>
                  </a:lnTo>
                  <a:lnTo>
                    <a:pt x="53096" y="222122"/>
                  </a:lnTo>
                  <a:lnTo>
                    <a:pt x="107486" y="230892"/>
                  </a:lnTo>
                  <a:lnTo>
                    <a:pt x="169717" y="233816"/>
                  </a:lnTo>
                  <a:lnTo>
                    <a:pt x="231982" y="230891"/>
                  </a:lnTo>
                  <a:lnTo>
                    <a:pt x="286346" y="222121"/>
                  </a:lnTo>
                  <a:lnTo>
                    <a:pt x="324830" y="207505"/>
                  </a:lnTo>
                  <a:lnTo>
                    <a:pt x="339435" y="187044"/>
                  </a:lnTo>
                  <a:lnTo>
                    <a:pt x="339435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191369" y="1978218"/>
              <a:ext cx="339725" cy="234315"/>
            </a:xfrm>
            <a:custGeom>
              <a:avLst/>
              <a:gdLst/>
              <a:ahLst/>
              <a:cxnLst/>
              <a:rect l="l" t="t" r="r" b="b"/>
              <a:pathLst>
                <a:path w="339725" h="234314">
                  <a:moveTo>
                    <a:pt x="0" y="0"/>
                  </a:moveTo>
                  <a:lnTo>
                    <a:pt x="339435" y="0"/>
                  </a:lnTo>
                  <a:lnTo>
                    <a:pt x="339435" y="106456"/>
                  </a:lnTo>
                  <a:lnTo>
                    <a:pt x="339435" y="161425"/>
                  </a:lnTo>
                  <a:lnTo>
                    <a:pt x="339435" y="182443"/>
                  </a:lnTo>
                  <a:lnTo>
                    <a:pt x="339435" y="187044"/>
                  </a:lnTo>
                  <a:lnTo>
                    <a:pt x="324830" y="207506"/>
                  </a:lnTo>
                  <a:lnTo>
                    <a:pt x="286343" y="222122"/>
                  </a:lnTo>
                  <a:lnTo>
                    <a:pt x="231973" y="230892"/>
                  </a:lnTo>
                  <a:lnTo>
                    <a:pt x="169717" y="233816"/>
                  </a:lnTo>
                  <a:lnTo>
                    <a:pt x="107458" y="230891"/>
                  </a:lnTo>
                  <a:lnTo>
                    <a:pt x="53089" y="222121"/>
                  </a:lnTo>
                  <a:lnTo>
                    <a:pt x="14604" y="207505"/>
                  </a:lnTo>
                  <a:lnTo>
                    <a:pt x="0" y="187044"/>
                  </a:lnTo>
                  <a:lnTo>
                    <a:pt x="0" y="156556"/>
                  </a:lnTo>
                  <a:lnTo>
                    <a:pt x="0" y="92400"/>
                  </a:lnTo>
                  <a:lnTo>
                    <a:pt x="0" y="28804"/>
                  </a:lnTo>
                  <a:lnTo>
                    <a:pt x="0" y="0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191369" y="1946398"/>
              <a:ext cx="339725" cy="64135"/>
            </a:xfrm>
            <a:custGeom>
              <a:avLst/>
              <a:gdLst/>
              <a:ahLst/>
              <a:cxnLst/>
              <a:rect l="l" t="t" r="r" b="b"/>
              <a:pathLst>
                <a:path w="339725" h="64135">
                  <a:moveTo>
                    <a:pt x="169717" y="0"/>
                  </a:moveTo>
                  <a:lnTo>
                    <a:pt x="103763" y="2506"/>
                  </a:lnTo>
                  <a:lnTo>
                    <a:pt x="49805" y="9336"/>
                  </a:lnTo>
                  <a:lnTo>
                    <a:pt x="13373" y="19453"/>
                  </a:lnTo>
                  <a:lnTo>
                    <a:pt x="0" y="31820"/>
                  </a:lnTo>
                  <a:lnTo>
                    <a:pt x="13373" y="44187"/>
                  </a:lnTo>
                  <a:lnTo>
                    <a:pt x="49805" y="54305"/>
                  </a:lnTo>
                  <a:lnTo>
                    <a:pt x="103763" y="61136"/>
                  </a:lnTo>
                  <a:lnTo>
                    <a:pt x="169717" y="63644"/>
                  </a:lnTo>
                  <a:lnTo>
                    <a:pt x="235673" y="61136"/>
                  </a:lnTo>
                  <a:lnTo>
                    <a:pt x="289632" y="54303"/>
                  </a:lnTo>
                  <a:lnTo>
                    <a:pt x="326063" y="44185"/>
                  </a:lnTo>
                  <a:lnTo>
                    <a:pt x="339435" y="31820"/>
                  </a:lnTo>
                  <a:lnTo>
                    <a:pt x="326063" y="19455"/>
                  </a:lnTo>
                  <a:lnTo>
                    <a:pt x="289632" y="9338"/>
                  </a:lnTo>
                  <a:lnTo>
                    <a:pt x="235675" y="2507"/>
                  </a:lnTo>
                  <a:lnTo>
                    <a:pt x="1697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191369" y="1946398"/>
              <a:ext cx="339725" cy="64135"/>
            </a:xfrm>
            <a:custGeom>
              <a:avLst/>
              <a:gdLst/>
              <a:ahLst/>
              <a:cxnLst/>
              <a:rect l="l" t="t" r="r" b="b"/>
              <a:pathLst>
                <a:path w="339725" h="64135">
                  <a:moveTo>
                    <a:pt x="169721" y="0"/>
                  </a:moveTo>
                  <a:lnTo>
                    <a:pt x="235675" y="2507"/>
                  </a:lnTo>
                  <a:lnTo>
                    <a:pt x="289632" y="9338"/>
                  </a:lnTo>
                  <a:lnTo>
                    <a:pt x="326063" y="19455"/>
                  </a:lnTo>
                  <a:lnTo>
                    <a:pt x="339435" y="31820"/>
                  </a:lnTo>
                  <a:lnTo>
                    <a:pt x="326063" y="44185"/>
                  </a:lnTo>
                  <a:lnTo>
                    <a:pt x="289632" y="54303"/>
                  </a:lnTo>
                  <a:lnTo>
                    <a:pt x="235673" y="61136"/>
                  </a:lnTo>
                  <a:lnTo>
                    <a:pt x="169717" y="63644"/>
                  </a:lnTo>
                  <a:lnTo>
                    <a:pt x="103763" y="61136"/>
                  </a:lnTo>
                  <a:lnTo>
                    <a:pt x="49805" y="54305"/>
                  </a:lnTo>
                  <a:lnTo>
                    <a:pt x="13373" y="44187"/>
                  </a:lnTo>
                  <a:lnTo>
                    <a:pt x="0" y="31820"/>
                  </a:lnTo>
                  <a:lnTo>
                    <a:pt x="13373" y="19453"/>
                  </a:lnTo>
                  <a:lnTo>
                    <a:pt x="49805" y="9336"/>
                  </a:lnTo>
                  <a:lnTo>
                    <a:pt x="103763" y="2506"/>
                  </a:lnTo>
                  <a:lnTo>
                    <a:pt x="169717" y="0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34758" y="1492271"/>
              <a:ext cx="124784" cy="259252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056909" y="1674188"/>
              <a:ext cx="239395" cy="254000"/>
            </a:xfrm>
            <a:custGeom>
              <a:avLst/>
              <a:gdLst/>
              <a:ahLst/>
              <a:cxnLst/>
              <a:rect l="l" t="t" r="r" b="b"/>
              <a:pathLst>
                <a:path w="239394" h="254000">
                  <a:moveTo>
                    <a:pt x="0" y="0"/>
                  </a:moveTo>
                  <a:lnTo>
                    <a:pt x="138195" y="39684"/>
                  </a:lnTo>
                  <a:lnTo>
                    <a:pt x="209161" y="126990"/>
                  </a:lnTo>
                  <a:lnTo>
                    <a:pt x="235306" y="214296"/>
                  </a:lnTo>
                  <a:lnTo>
                    <a:pt x="239041" y="253981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64072" y="1891173"/>
              <a:ext cx="63753" cy="74379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107873" y="1974932"/>
              <a:ext cx="339725" cy="234315"/>
            </a:xfrm>
            <a:custGeom>
              <a:avLst/>
              <a:gdLst/>
              <a:ahLst/>
              <a:cxnLst/>
              <a:rect l="l" t="t" r="r" b="b"/>
              <a:pathLst>
                <a:path w="339725" h="234314">
                  <a:moveTo>
                    <a:pt x="339430" y="0"/>
                  </a:moveTo>
                  <a:lnTo>
                    <a:pt x="0" y="0"/>
                  </a:lnTo>
                  <a:lnTo>
                    <a:pt x="0" y="187048"/>
                  </a:lnTo>
                  <a:lnTo>
                    <a:pt x="14605" y="207507"/>
                  </a:lnTo>
                  <a:lnTo>
                    <a:pt x="53091" y="222120"/>
                  </a:lnTo>
                  <a:lnTo>
                    <a:pt x="107461" y="230889"/>
                  </a:lnTo>
                  <a:lnTo>
                    <a:pt x="169720" y="233812"/>
                  </a:lnTo>
                  <a:lnTo>
                    <a:pt x="231973" y="230889"/>
                  </a:lnTo>
                  <a:lnTo>
                    <a:pt x="286340" y="222120"/>
                  </a:lnTo>
                  <a:lnTo>
                    <a:pt x="324825" y="207507"/>
                  </a:lnTo>
                  <a:lnTo>
                    <a:pt x="339430" y="187048"/>
                  </a:lnTo>
                  <a:lnTo>
                    <a:pt x="339430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3107873" y="1974932"/>
              <a:ext cx="339725" cy="234315"/>
            </a:xfrm>
            <a:custGeom>
              <a:avLst/>
              <a:gdLst/>
              <a:ahLst/>
              <a:cxnLst/>
              <a:rect l="l" t="t" r="r" b="b"/>
              <a:pathLst>
                <a:path w="339725" h="234314">
                  <a:moveTo>
                    <a:pt x="0" y="0"/>
                  </a:moveTo>
                  <a:lnTo>
                    <a:pt x="339430" y="0"/>
                  </a:lnTo>
                  <a:lnTo>
                    <a:pt x="339430" y="106456"/>
                  </a:lnTo>
                  <a:lnTo>
                    <a:pt x="339430" y="161425"/>
                  </a:lnTo>
                  <a:lnTo>
                    <a:pt x="339430" y="182444"/>
                  </a:lnTo>
                  <a:lnTo>
                    <a:pt x="339430" y="187048"/>
                  </a:lnTo>
                  <a:lnTo>
                    <a:pt x="324825" y="207507"/>
                  </a:lnTo>
                  <a:lnTo>
                    <a:pt x="286340" y="222120"/>
                  </a:lnTo>
                  <a:lnTo>
                    <a:pt x="231973" y="230889"/>
                  </a:lnTo>
                  <a:lnTo>
                    <a:pt x="169720" y="233812"/>
                  </a:lnTo>
                  <a:lnTo>
                    <a:pt x="107461" y="230889"/>
                  </a:lnTo>
                  <a:lnTo>
                    <a:pt x="53091" y="222120"/>
                  </a:lnTo>
                  <a:lnTo>
                    <a:pt x="14605" y="207507"/>
                  </a:lnTo>
                  <a:lnTo>
                    <a:pt x="0" y="187048"/>
                  </a:lnTo>
                  <a:lnTo>
                    <a:pt x="0" y="156559"/>
                  </a:lnTo>
                  <a:lnTo>
                    <a:pt x="0" y="92401"/>
                  </a:lnTo>
                  <a:lnTo>
                    <a:pt x="0" y="28805"/>
                  </a:lnTo>
                  <a:lnTo>
                    <a:pt x="0" y="0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3107873" y="1943111"/>
              <a:ext cx="339725" cy="64135"/>
            </a:xfrm>
            <a:custGeom>
              <a:avLst/>
              <a:gdLst/>
              <a:ahLst/>
              <a:cxnLst/>
              <a:rect l="l" t="t" r="r" b="b"/>
              <a:pathLst>
                <a:path w="339725" h="64135">
                  <a:moveTo>
                    <a:pt x="169720" y="0"/>
                  </a:moveTo>
                  <a:lnTo>
                    <a:pt x="103765" y="2507"/>
                  </a:lnTo>
                  <a:lnTo>
                    <a:pt x="49806" y="9337"/>
                  </a:lnTo>
                  <a:lnTo>
                    <a:pt x="13373" y="19454"/>
                  </a:lnTo>
                  <a:lnTo>
                    <a:pt x="0" y="31821"/>
                  </a:lnTo>
                  <a:lnTo>
                    <a:pt x="13373" y="44187"/>
                  </a:lnTo>
                  <a:lnTo>
                    <a:pt x="49806" y="54304"/>
                  </a:lnTo>
                  <a:lnTo>
                    <a:pt x="103765" y="61134"/>
                  </a:lnTo>
                  <a:lnTo>
                    <a:pt x="169720" y="63641"/>
                  </a:lnTo>
                  <a:lnTo>
                    <a:pt x="235669" y="61134"/>
                  </a:lnTo>
                  <a:lnTo>
                    <a:pt x="289625" y="54304"/>
                  </a:lnTo>
                  <a:lnTo>
                    <a:pt x="326057" y="44187"/>
                  </a:lnTo>
                  <a:lnTo>
                    <a:pt x="339430" y="31821"/>
                  </a:lnTo>
                  <a:lnTo>
                    <a:pt x="326058" y="19454"/>
                  </a:lnTo>
                  <a:lnTo>
                    <a:pt x="289629" y="9337"/>
                  </a:lnTo>
                  <a:lnTo>
                    <a:pt x="235673" y="2507"/>
                  </a:lnTo>
                  <a:lnTo>
                    <a:pt x="1697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056909" y="1674043"/>
              <a:ext cx="2390775" cy="332740"/>
            </a:xfrm>
            <a:custGeom>
              <a:avLst/>
              <a:gdLst/>
              <a:ahLst/>
              <a:cxnLst/>
              <a:rect l="l" t="t" r="r" b="b"/>
              <a:pathLst>
                <a:path w="2390775" h="332739">
                  <a:moveTo>
                    <a:pt x="2220685" y="269068"/>
                  </a:moveTo>
                  <a:lnTo>
                    <a:pt x="2286638" y="271575"/>
                  </a:lnTo>
                  <a:lnTo>
                    <a:pt x="2340594" y="278406"/>
                  </a:lnTo>
                  <a:lnTo>
                    <a:pt x="2377023" y="288522"/>
                  </a:lnTo>
                  <a:lnTo>
                    <a:pt x="2390395" y="300889"/>
                  </a:lnTo>
                  <a:lnTo>
                    <a:pt x="2377021" y="313256"/>
                  </a:lnTo>
                  <a:lnTo>
                    <a:pt x="2340590" y="323373"/>
                  </a:lnTo>
                  <a:lnTo>
                    <a:pt x="2286633" y="330203"/>
                  </a:lnTo>
                  <a:lnTo>
                    <a:pt x="2220685" y="332709"/>
                  </a:lnTo>
                  <a:lnTo>
                    <a:pt x="2154730" y="330203"/>
                  </a:lnTo>
                  <a:lnTo>
                    <a:pt x="2100770" y="323373"/>
                  </a:lnTo>
                  <a:lnTo>
                    <a:pt x="2064337" y="313256"/>
                  </a:lnTo>
                  <a:lnTo>
                    <a:pt x="2050964" y="300889"/>
                  </a:lnTo>
                  <a:lnTo>
                    <a:pt x="2064337" y="288522"/>
                  </a:lnTo>
                  <a:lnTo>
                    <a:pt x="2100770" y="278406"/>
                  </a:lnTo>
                  <a:lnTo>
                    <a:pt x="2154730" y="271575"/>
                  </a:lnTo>
                  <a:lnTo>
                    <a:pt x="2220685" y="269068"/>
                  </a:lnTo>
                  <a:close/>
                </a:path>
                <a:path w="2390775" h="332739">
                  <a:moveTo>
                    <a:pt x="0" y="145"/>
                  </a:moveTo>
                  <a:lnTo>
                    <a:pt x="37916" y="127"/>
                  </a:lnTo>
                  <a:lnTo>
                    <a:pt x="78307" y="85"/>
                  </a:lnTo>
                  <a:lnTo>
                    <a:pt x="121029" y="37"/>
                  </a:lnTo>
                  <a:lnTo>
                    <a:pt x="165938" y="3"/>
                  </a:lnTo>
                  <a:lnTo>
                    <a:pt x="212889" y="0"/>
                  </a:lnTo>
                  <a:lnTo>
                    <a:pt x="261740" y="46"/>
                  </a:lnTo>
                  <a:lnTo>
                    <a:pt x="312346" y="161"/>
                  </a:lnTo>
                  <a:lnTo>
                    <a:pt x="364563" y="362"/>
                  </a:lnTo>
                  <a:lnTo>
                    <a:pt x="418248" y="668"/>
                  </a:lnTo>
                  <a:lnTo>
                    <a:pt x="473256" y="1097"/>
                  </a:lnTo>
                  <a:lnTo>
                    <a:pt x="529444" y="1669"/>
                  </a:lnTo>
                  <a:lnTo>
                    <a:pt x="586668" y="2400"/>
                  </a:lnTo>
                  <a:lnTo>
                    <a:pt x="644784" y="3311"/>
                  </a:lnTo>
                  <a:lnTo>
                    <a:pt x="703649" y="4418"/>
                  </a:lnTo>
                  <a:lnTo>
                    <a:pt x="763117" y="5741"/>
                  </a:lnTo>
                  <a:lnTo>
                    <a:pt x="823046" y="7298"/>
                  </a:lnTo>
                  <a:lnTo>
                    <a:pt x="883292" y="9107"/>
                  </a:lnTo>
                  <a:lnTo>
                    <a:pt x="943710" y="11187"/>
                  </a:lnTo>
                  <a:lnTo>
                    <a:pt x="1004158" y="13556"/>
                  </a:lnTo>
                  <a:lnTo>
                    <a:pt x="1064490" y="16233"/>
                  </a:lnTo>
                  <a:lnTo>
                    <a:pt x="1124563" y="19235"/>
                  </a:lnTo>
                  <a:lnTo>
                    <a:pt x="1184234" y="22582"/>
                  </a:lnTo>
                  <a:lnTo>
                    <a:pt x="1243358" y="26292"/>
                  </a:lnTo>
                  <a:lnTo>
                    <a:pt x="1301792" y="30384"/>
                  </a:lnTo>
                  <a:lnTo>
                    <a:pt x="1359391" y="34874"/>
                  </a:lnTo>
                  <a:lnTo>
                    <a:pt x="1416013" y="39783"/>
                  </a:lnTo>
                  <a:lnTo>
                    <a:pt x="1471512" y="45129"/>
                  </a:lnTo>
                  <a:lnTo>
                    <a:pt x="1525746" y="50929"/>
                  </a:lnTo>
                  <a:lnTo>
                    <a:pt x="1578569" y="57203"/>
                  </a:lnTo>
                  <a:lnTo>
                    <a:pt x="1629839" y="63969"/>
                  </a:lnTo>
                  <a:lnTo>
                    <a:pt x="1679412" y="71244"/>
                  </a:lnTo>
                  <a:lnTo>
                    <a:pt x="1727144" y="79049"/>
                  </a:lnTo>
                  <a:lnTo>
                    <a:pt x="1772890" y="87400"/>
                  </a:lnTo>
                  <a:lnTo>
                    <a:pt x="1816507" y="96317"/>
                  </a:lnTo>
                  <a:lnTo>
                    <a:pt x="1857851" y="105817"/>
                  </a:lnTo>
                  <a:lnTo>
                    <a:pt x="1896779" y="115920"/>
                  </a:lnTo>
                  <a:lnTo>
                    <a:pt x="1966808" y="138007"/>
                  </a:lnTo>
                  <a:lnTo>
                    <a:pt x="2025444" y="162723"/>
                  </a:lnTo>
                  <a:lnTo>
                    <a:pt x="2071536" y="190217"/>
                  </a:lnTo>
                  <a:lnTo>
                    <a:pt x="2103933" y="220636"/>
                  </a:lnTo>
                  <a:lnTo>
                    <a:pt x="2114636" y="236988"/>
                  </a:lnTo>
                  <a:lnTo>
                    <a:pt x="2121483" y="254126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3137767" y="1883988"/>
              <a:ext cx="61594" cy="80645"/>
            </a:xfrm>
            <a:custGeom>
              <a:avLst/>
              <a:gdLst/>
              <a:ahLst/>
              <a:cxnLst/>
              <a:rect l="l" t="t" r="r" b="b"/>
              <a:pathLst>
                <a:path w="61594" h="80644">
                  <a:moveTo>
                    <a:pt x="61432" y="0"/>
                  </a:moveTo>
                  <a:lnTo>
                    <a:pt x="47674" y="10024"/>
                  </a:lnTo>
                  <a:lnTo>
                    <a:pt x="32851" y="16209"/>
                  </a:lnTo>
                  <a:lnTo>
                    <a:pt x="16960" y="18555"/>
                  </a:lnTo>
                  <a:lnTo>
                    <a:pt x="0" y="17062"/>
                  </a:lnTo>
                  <a:lnTo>
                    <a:pt x="50628" y="80198"/>
                  </a:lnTo>
                  <a:lnTo>
                    <a:pt x="6143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549258" y="1492271"/>
              <a:ext cx="124781" cy="259252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3312843" y="1674188"/>
              <a:ext cx="239395" cy="254000"/>
            </a:xfrm>
            <a:custGeom>
              <a:avLst/>
              <a:gdLst/>
              <a:ahLst/>
              <a:cxnLst/>
              <a:rect l="l" t="t" r="r" b="b"/>
              <a:pathLst>
                <a:path w="239395" h="254000">
                  <a:moveTo>
                    <a:pt x="239048" y="0"/>
                  </a:moveTo>
                  <a:lnTo>
                    <a:pt x="100848" y="39684"/>
                  </a:lnTo>
                  <a:lnTo>
                    <a:pt x="29881" y="126990"/>
                  </a:lnTo>
                  <a:lnTo>
                    <a:pt x="3735" y="214296"/>
                  </a:lnTo>
                  <a:lnTo>
                    <a:pt x="0" y="253981"/>
                  </a:lnTo>
                </a:path>
              </a:pathLst>
            </a:custGeom>
            <a:ln w="5267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280967" y="1891173"/>
              <a:ext cx="63751" cy="74379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430410" y="1674043"/>
              <a:ext cx="2121535" cy="254635"/>
            </a:xfrm>
            <a:custGeom>
              <a:avLst/>
              <a:gdLst/>
              <a:ahLst/>
              <a:cxnLst/>
              <a:rect l="l" t="t" r="r" b="b"/>
              <a:pathLst>
                <a:path w="2121535" h="254635">
                  <a:moveTo>
                    <a:pt x="2121481" y="145"/>
                  </a:moveTo>
                  <a:lnTo>
                    <a:pt x="2083564" y="127"/>
                  </a:lnTo>
                  <a:lnTo>
                    <a:pt x="2043173" y="85"/>
                  </a:lnTo>
                  <a:lnTo>
                    <a:pt x="2000450" y="37"/>
                  </a:lnTo>
                  <a:lnTo>
                    <a:pt x="1955541" y="3"/>
                  </a:lnTo>
                  <a:lnTo>
                    <a:pt x="1908590" y="0"/>
                  </a:lnTo>
                  <a:lnTo>
                    <a:pt x="1859739" y="46"/>
                  </a:lnTo>
                  <a:lnTo>
                    <a:pt x="1809133" y="161"/>
                  </a:lnTo>
                  <a:lnTo>
                    <a:pt x="1756915" y="362"/>
                  </a:lnTo>
                  <a:lnTo>
                    <a:pt x="1703230" y="668"/>
                  </a:lnTo>
                  <a:lnTo>
                    <a:pt x="1648222" y="1097"/>
                  </a:lnTo>
                  <a:lnTo>
                    <a:pt x="1592033" y="1669"/>
                  </a:lnTo>
                  <a:lnTo>
                    <a:pt x="1534809" y="2400"/>
                  </a:lnTo>
                  <a:lnTo>
                    <a:pt x="1476693" y="3311"/>
                  </a:lnTo>
                  <a:lnTo>
                    <a:pt x="1417829" y="4418"/>
                  </a:lnTo>
                  <a:lnTo>
                    <a:pt x="1358360" y="5741"/>
                  </a:lnTo>
                  <a:lnTo>
                    <a:pt x="1298431" y="7298"/>
                  </a:lnTo>
                  <a:lnTo>
                    <a:pt x="1238185" y="9107"/>
                  </a:lnTo>
                  <a:lnTo>
                    <a:pt x="1177767" y="11187"/>
                  </a:lnTo>
                  <a:lnTo>
                    <a:pt x="1117319" y="13556"/>
                  </a:lnTo>
                  <a:lnTo>
                    <a:pt x="1056987" y="16233"/>
                  </a:lnTo>
                  <a:lnTo>
                    <a:pt x="996914" y="19235"/>
                  </a:lnTo>
                  <a:lnTo>
                    <a:pt x="937243" y="22582"/>
                  </a:lnTo>
                  <a:lnTo>
                    <a:pt x="878119" y="26292"/>
                  </a:lnTo>
                  <a:lnTo>
                    <a:pt x="819685" y="30384"/>
                  </a:lnTo>
                  <a:lnTo>
                    <a:pt x="762086" y="34874"/>
                  </a:lnTo>
                  <a:lnTo>
                    <a:pt x="705464" y="39783"/>
                  </a:lnTo>
                  <a:lnTo>
                    <a:pt x="649965" y="45129"/>
                  </a:lnTo>
                  <a:lnTo>
                    <a:pt x="595732" y="50929"/>
                  </a:lnTo>
                  <a:lnTo>
                    <a:pt x="542908" y="57203"/>
                  </a:lnTo>
                  <a:lnTo>
                    <a:pt x="491638" y="63969"/>
                  </a:lnTo>
                  <a:lnTo>
                    <a:pt x="442066" y="71244"/>
                  </a:lnTo>
                  <a:lnTo>
                    <a:pt x="394334" y="79049"/>
                  </a:lnTo>
                  <a:lnTo>
                    <a:pt x="348588" y="87400"/>
                  </a:lnTo>
                  <a:lnTo>
                    <a:pt x="304971" y="96317"/>
                  </a:lnTo>
                  <a:lnTo>
                    <a:pt x="263627" y="105817"/>
                  </a:lnTo>
                  <a:lnTo>
                    <a:pt x="224700" y="115920"/>
                  </a:lnTo>
                  <a:lnTo>
                    <a:pt x="154671" y="138007"/>
                  </a:lnTo>
                  <a:lnTo>
                    <a:pt x="96036" y="162723"/>
                  </a:lnTo>
                  <a:lnTo>
                    <a:pt x="49945" y="190217"/>
                  </a:lnTo>
                  <a:lnTo>
                    <a:pt x="17549" y="220636"/>
                  </a:lnTo>
                  <a:lnTo>
                    <a:pt x="6847" y="236988"/>
                  </a:lnTo>
                  <a:lnTo>
                    <a:pt x="0" y="254126"/>
                  </a:lnTo>
                </a:path>
              </a:pathLst>
            </a:custGeom>
            <a:ln w="5267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409596" y="1883988"/>
              <a:ext cx="61594" cy="80645"/>
            </a:xfrm>
            <a:custGeom>
              <a:avLst/>
              <a:gdLst/>
              <a:ahLst/>
              <a:cxnLst/>
              <a:rect l="l" t="t" r="r" b="b"/>
              <a:pathLst>
                <a:path w="61594" h="80644">
                  <a:moveTo>
                    <a:pt x="0" y="0"/>
                  </a:moveTo>
                  <a:lnTo>
                    <a:pt x="10808" y="80198"/>
                  </a:lnTo>
                  <a:lnTo>
                    <a:pt x="61425" y="17058"/>
                  </a:lnTo>
                  <a:lnTo>
                    <a:pt x="44471" y="18554"/>
                  </a:lnTo>
                  <a:lnTo>
                    <a:pt x="28581" y="16210"/>
                  </a:lnTo>
                  <a:lnTo>
                    <a:pt x="13757" y="100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/>
          <p:nvPr/>
        </p:nvSpPr>
        <p:spPr>
          <a:xfrm>
            <a:off x="1268164" y="1532486"/>
            <a:ext cx="3676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Update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75988" y="1546906"/>
            <a:ext cx="3676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Update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34404" y="2216305"/>
            <a:ext cx="672465" cy="31559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algn="ctr" marL="12700" marR="5080" indent="-635">
              <a:lnSpc>
                <a:spcPct val="95400"/>
              </a:lnSpc>
              <a:spcBef>
                <a:spcPts val="15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Update 1 is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performed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before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update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62144" y="2219340"/>
            <a:ext cx="672465" cy="31559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algn="ctr" marL="12700" marR="5080" indent="-635">
              <a:lnSpc>
                <a:spcPct val="95400"/>
              </a:lnSpc>
              <a:spcBef>
                <a:spcPts val="15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Update 2 is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performed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before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update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6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940594" y="2160142"/>
            <a:ext cx="7943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Replicated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database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533399" y="2073750"/>
            <a:ext cx="1574165" cy="93980"/>
          </a:xfrm>
          <a:custGeom>
            <a:avLst/>
            <a:gdLst/>
            <a:ahLst/>
            <a:cxnLst/>
            <a:rect l="l" t="t" r="r" b="b"/>
            <a:pathLst>
              <a:path w="1574164" h="93980">
                <a:moveTo>
                  <a:pt x="434848" y="93460"/>
                </a:moveTo>
                <a:lnTo>
                  <a:pt x="0" y="3516"/>
                </a:lnTo>
              </a:path>
              <a:path w="1574164" h="93980">
                <a:moveTo>
                  <a:pt x="1166906" y="93460"/>
                </a:moveTo>
                <a:lnTo>
                  <a:pt x="1574115" y="0"/>
                </a:lnTo>
              </a:path>
            </a:pathLst>
          </a:custGeom>
          <a:ln w="52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47294" y="2742410"/>
            <a:ext cx="2648585" cy="5048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Result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170"/>
              </a:lnSpc>
            </a:pPr>
            <a:r>
              <a:rPr dirty="0" sz="1000" spc="-5">
                <a:latin typeface="Arial"/>
                <a:cs typeface="Arial"/>
              </a:rPr>
              <a:t>In absence of proper synchronization: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200"/>
              </a:lnSpc>
            </a:pPr>
            <a:r>
              <a:rPr dirty="0" sz="1000" spc="-5">
                <a:latin typeface="Arial"/>
                <a:cs typeface="Arial"/>
              </a:rPr>
              <a:t>replica #1 </a:t>
            </a:r>
            <a:r>
              <a:rPr dirty="0" sz="1000" spc="-5" i="1">
                <a:latin typeface="メイリオ"/>
                <a:cs typeface="メイリオ"/>
              </a:rPr>
              <a:t>←</a:t>
            </a:r>
            <a:r>
              <a:rPr dirty="0" sz="1000" spc="-65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$1111,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while replica #2 </a:t>
            </a:r>
            <a:r>
              <a:rPr dirty="0" sz="1000" spc="-5" i="1">
                <a:latin typeface="メイリオ"/>
                <a:cs typeface="メイリオ"/>
              </a:rPr>
              <a:t>←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$1110.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6713" y="3331252"/>
            <a:ext cx="12357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Example:</a:t>
            </a:r>
            <a:r>
              <a:rPr dirty="0" sz="600" spc="3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 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Total-ordered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multicasting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13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Ovr>
    <a:masterClrMapping/>
  </p:clrMapOvr>
  <p:transition spd="fast">
    <p:fade thruBlk="0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12357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Example:</a:t>
            </a:r>
            <a:r>
              <a:rPr dirty="0" sz="600" spc="3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Total-ordered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multicasting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880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 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6667" y="716"/>
            <a:ext cx="8248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Lamport’s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16400" cy="13252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Example:</a:t>
            </a:r>
            <a:r>
              <a:rPr dirty="0" sz="1400" spc="9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Total-ordered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multicast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>
              <a:latin typeface="Arial"/>
              <a:cs typeface="Arial"/>
            </a:endParaRPr>
          </a:p>
          <a:p>
            <a:pPr marL="27686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Solution</a:t>
            </a:r>
            <a:endParaRPr sz="1200">
              <a:latin typeface="Arial"/>
              <a:cs typeface="Arial"/>
            </a:endParaRPr>
          </a:p>
          <a:p>
            <a:pPr marL="554355" marR="201930" indent="-168275">
              <a:lnSpc>
                <a:spcPct val="1000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Process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timestamped message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others.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 itself is put in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local queue </a:t>
            </a:r>
            <a:r>
              <a:rPr dirty="0" sz="1000" spc="-5" i="1">
                <a:latin typeface="Arial"/>
                <a:cs typeface="Arial"/>
              </a:rPr>
              <a:t>queue</a:t>
            </a:r>
            <a:r>
              <a:rPr dirty="0" baseline="-15873" sz="1050" spc="-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554355" marR="43180" indent="-168275">
              <a:lnSpc>
                <a:spcPts val="1200"/>
              </a:lnSpc>
              <a:spcBef>
                <a:spcPts val="3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20">
                <a:latin typeface="Arial"/>
                <a:cs typeface="Arial"/>
              </a:rPr>
              <a:t>Any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incoming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message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queued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queue</a:t>
            </a:r>
            <a:r>
              <a:rPr dirty="0" baseline="-15873" sz="1050" spc="-7" i="1">
                <a:latin typeface="Arial"/>
                <a:cs typeface="Arial"/>
              </a:rPr>
              <a:t>j</a:t>
            </a:r>
            <a:r>
              <a:rPr dirty="0" baseline="-15873" sz="1050" spc="-120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according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to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its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timestamp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acknowledged </a:t>
            </a:r>
            <a:r>
              <a:rPr dirty="0" sz="1000" spc="-5">
                <a:latin typeface="Arial"/>
                <a:cs typeface="Arial"/>
              </a:rPr>
              <a:t>to </a:t>
            </a:r>
            <a:r>
              <a:rPr dirty="0" sz="1000" spc="-10">
                <a:latin typeface="Arial"/>
                <a:cs typeface="Arial"/>
              </a:rPr>
              <a:t>every</a:t>
            </a:r>
            <a:r>
              <a:rPr dirty="0" sz="1000" spc="-5">
                <a:latin typeface="Arial"/>
                <a:cs typeface="Arial"/>
              </a:rPr>
              <a:t> other process.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25349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Clock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synchronization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05059" y="716"/>
            <a:ext cx="53657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P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h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ysical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clo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c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ks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88846"/>
            <a:ext cx="4241800" cy="27673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Ph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ysical</a:t>
            </a:r>
            <a:r>
              <a:rPr dirty="0" sz="14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clocks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50">
              <a:latin typeface="Arial"/>
              <a:cs typeface="Arial"/>
            </a:endParaRPr>
          </a:p>
          <a:p>
            <a:pPr marL="289560">
              <a:lnSpc>
                <a:spcPts val="1420"/>
              </a:lnSpc>
              <a:spcBef>
                <a:spcPts val="5"/>
              </a:spcBef>
            </a:pPr>
            <a:r>
              <a:rPr dirty="0" sz="1200" spc="-10">
                <a:solidFill>
                  <a:srgbClr val="FA0000"/>
                </a:solidFill>
                <a:latin typeface="Arial"/>
                <a:cs typeface="Arial"/>
              </a:rPr>
              <a:t>Problem</a:t>
            </a:r>
            <a:endParaRPr sz="1200">
              <a:latin typeface="Arial"/>
              <a:cs typeface="Arial"/>
            </a:endParaRPr>
          </a:p>
          <a:p>
            <a:pPr marL="289560">
              <a:lnSpc>
                <a:spcPts val="1180"/>
              </a:lnSpc>
            </a:pPr>
            <a:r>
              <a:rPr dirty="0" sz="1000" spc="-5">
                <a:latin typeface="Arial"/>
                <a:cs typeface="Arial"/>
              </a:rPr>
              <a:t>Sometimes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simply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exact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just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ordering.</a:t>
            </a:r>
            <a:endParaRPr sz="10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69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Solution:</a:t>
            </a:r>
            <a:r>
              <a:rPr dirty="0" sz="1200" spc="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Universal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Coordinated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Time (UTC)</a:t>
            </a:r>
            <a:endParaRPr sz="1200">
              <a:latin typeface="Arial"/>
              <a:cs typeface="Arial"/>
            </a:endParaRPr>
          </a:p>
          <a:p>
            <a:pPr marL="567055" marR="55880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10">
                <a:latin typeface="Arial"/>
                <a:cs typeface="Arial"/>
              </a:rPr>
              <a:t>Based on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number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transitions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second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cesium 133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atom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(pretty accurate).</a:t>
            </a:r>
            <a:endParaRPr sz="1000">
              <a:latin typeface="Arial"/>
              <a:cs typeface="Arial"/>
            </a:endParaRPr>
          </a:p>
          <a:p>
            <a:pPr marL="567055" marR="328295" indent="-168275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At present,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real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 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taken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average</a:t>
            </a:r>
            <a:r>
              <a:rPr dirty="0" sz="1000" spc="-5">
                <a:latin typeface="Arial"/>
                <a:cs typeface="Arial"/>
              </a:rPr>
              <a:t>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50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cesium</a:t>
            </a:r>
            <a:r>
              <a:rPr dirty="0" sz="1000" spc="-10">
                <a:latin typeface="Arial"/>
                <a:cs typeface="Arial"/>
              </a:rPr>
              <a:t> clocks</a:t>
            </a:r>
            <a:r>
              <a:rPr dirty="0" sz="1000" spc="-5">
                <a:latin typeface="Arial"/>
                <a:cs typeface="Arial"/>
              </a:rPr>
              <a:t> around the world.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150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Introduces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leap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second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compensate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endParaRPr sz="1000">
              <a:latin typeface="Arial"/>
              <a:cs typeface="Arial"/>
            </a:endParaRPr>
          </a:p>
          <a:p>
            <a:pPr marL="567055">
              <a:lnSpc>
                <a:spcPts val="1200"/>
              </a:lnSpc>
            </a:pPr>
            <a:r>
              <a:rPr dirty="0" sz="1000" spc="-10">
                <a:latin typeface="Arial"/>
                <a:cs typeface="Arial"/>
              </a:rPr>
              <a:t>days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getting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longer.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Arial"/>
              <a:cs typeface="Arial"/>
            </a:endParaRPr>
          </a:p>
          <a:p>
            <a:pPr marL="2895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Note</a:t>
            </a:r>
            <a:endParaRPr sz="1200">
              <a:latin typeface="Arial"/>
              <a:cs typeface="Arial"/>
            </a:endParaRPr>
          </a:p>
          <a:p>
            <a:pPr marL="289560" marR="55244">
              <a:lnSpc>
                <a:spcPts val="1200"/>
              </a:lnSpc>
              <a:spcBef>
                <a:spcPts val="10"/>
              </a:spcBef>
            </a:pPr>
            <a:r>
              <a:rPr dirty="0" sz="1000" spc="-15">
                <a:latin typeface="Arial"/>
                <a:cs typeface="Arial"/>
              </a:rPr>
              <a:t>UTC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broadcast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through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short-wave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radio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satellite.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Satellites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can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give </a:t>
            </a:r>
            <a:r>
              <a:rPr dirty="0" sz="1000" spc="-5">
                <a:latin typeface="Arial"/>
                <a:cs typeface="Arial"/>
              </a:rPr>
              <a:t>an accuracy of about </a:t>
            </a:r>
            <a:r>
              <a:rPr dirty="0" sz="1000" spc="-10" i="1">
                <a:latin typeface="メイリオ"/>
                <a:cs typeface="メイリオ"/>
              </a:rPr>
              <a:t>±</a:t>
            </a:r>
            <a:r>
              <a:rPr dirty="0" sz="1000" spc="-10">
                <a:latin typeface="Arial"/>
                <a:cs typeface="Arial"/>
              </a:rPr>
              <a:t>0</a:t>
            </a:r>
            <a:r>
              <a:rPr dirty="0" sz="1000" spc="-10" i="1">
                <a:latin typeface="Arial"/>
                <a:cs typeface="Arial"/>
              </a:rPr>
              <a:t>.</a:t>
            </a:r>
            <a:r>
              <a:rPr dirty="0" sz="1000" spc="-10">
                <a:latin typeface="Arial"/>
                <a:cs typeface="Arial"/>
              </a:rPr>
              <a:t>5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12357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Example:</a:t>
            </a:r>
            <a:r>
              <a:rPr dirty="0" sz="600" spc="3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Total-ordered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multicasting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880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 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6667" y="716"/>
            <a:ext cx="8248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Lamport’s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88846"/>
            <a:ext cx="4241800" cy="2276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Example:</a:t>
            </a:r>
            <a:r>
              <a:rPr dirty="0" sz="1400" spc="9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Total-ordered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multicast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Solution</a:t>
            </a:r>
            <a:endParaRPr sz="1200">
              <a:latin typeface="Arial"/>
              <a:cs typeface="Arial"/>
            </a:endParaRPr>
          </a:p>
          <a:p>
            <a:pPr marL="567055" marR="214629" indent="-168275">
              <a:lnSpc>
                <a:spcPct val="1000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Process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timestamped message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others.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 itself is put in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local queue </a:t>
            </a:r>
            <a:r>
              <a:rPr dirty="0" sz="1000" spc="-5" i="1">
                <a:latin typeface="Arial"/>
                <a:cs typeface="Arial"/>
              </a:rPr>
              <a:t>queue</a:t>
            </a:r>
            <a:r>
              <a:rPr dirty="0" baseline="-15873" sz="1050" spc="-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567055" marR="55880" indent="-168275">
              <a:lnSpc>
                <a:spcPts val="1200"/>
              </a:lnSpc>
              <a:spcBef>
                <a:spcPts val="3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20">
                <a:latin typeface="Arial"/>
                <a:cs typeface="Arial"/>
              </a:rPr>
              <a:t>Any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incoming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message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queued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queue</a:t>
            </a:r>
            <a:r>
              <a:rPr dirty="0" baseline="-15873" sz="1050" spc="-7" i="1">
                <a:latin typeface="Arial"/>
                <a:cs typeface="Arial"/>
              </a:rPr>
              <a:t>j</a:t>
            </a:r>
            <a:r>
              <a:rPr dirty="0" baseline="-15873" sz="1050" spc="-120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according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to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its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timestamp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acknowledged </a:t>
            </a:r>
            <a:r>
              <a:rPr dirty="0" sz="1000" spc="-5">
                <a:latin typeface="Arial"/>
                <a:cs typeface="Arial"/>
              </a:rPr>
              <a:t>to </a:t>
            </a:r>
            <a:r>
              <a:rPr dirty="0" sz="1000" spc="-10">
                <a:latin typeface="Arial"/>
                <a:cs typeface="Arial"/>
              </a:rPr>
              <a:t>every</a:t>
            </a:r>
            <a:r>
              <a:rPr dirty="0" sz="1000" spc="-5">
                <a:latin typeface="Arial"/>
                <a:cs typeface="Arial"/>
              </a:rPr>
              <a:t> other process.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</a:pPr>
            <a:r>
              <a:rPr dirty="0" sz="1200" spc="-5" i="1">
                <a:solidFill>
                  <a:srgbClr val="FA0000"/>
                </a:solidFill>
                <a:latin typeface="Arial"/>
                <a:cs typeface="Arial"/>
              </a:rPr>
              <a:t>P</a:t>
            </a:r>
            <a:r>
              <a:rPr dirty="0" baseline="-15432" sz="1350" spc="-7" i="1">
                <a:solidFill>
                  <a:srgbClr val="FA0000"/>
                </a:solidFill>
                <a:latin typeface="Arial"/>
                <a:cs typeface="Arial"/>
              </a:rPr>
              <a:t>j</a:t>
            </a:r>
            <a:r>
              <a:rPr dirty="0" baseline="-15432" sz="1350" spc="30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passes a message </a:t>
            </a:r>
            <a:r>
              <a:rPr dirty="0" sz="1200" spc="-5" i="1">
                <a:solidFill>
                  <a:srgbClr val="FA0000"/>
                </a:solidFill>
                <a:latin typeface="Arial"/>
                <a:cs typeface="Arial"/>
              </a:rPr>
              <a:t>m</a:t>
            </a:r>
            <a:r>
              <a:rPr dirty="0" baseline="-15432" sz="1350" spc="-7" i="1">
                <a:solidFill>
                  <a:srgbClr val="FA0000"/>
                </a:solidFill>
                <a:latin typeface="Arial"/>
                <a:cs typeface="Arial"/>
              </a:rPr>
              <a:t>i</a:t>
            </a:r>
            <a:r>
              <a:rPr dirty="0" baseline="-15432" sz="1350" spc="30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to its application</a:t>
            </a:r>
            <a:r>
              <a:rPr dirty="0" sz="12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if:</a:t>
            </a:r>
            <a:endParaRPr sz="1200">
              <a:latin typeface="Arial"/>
              <a:cs typeface="Arial"/>
            </a:endParaRPr>
          </a:p>
          <a:p>
            <a:pPr marL="567055" indent="-224790">
              <a:lnSpc>
                <a:spcPts val="1200"/>
              </a:lnSpc>
              <a:spcBef>
                <a:spcPts val="944"/>
              </a:spcBef>
              <a:buClr>
                <a:srgbClr val="FA0000"/>
              </a:buClr>
              <a:buFont typeface="Arial"/>
              <a:buAutoNum type="arabicParenBoth"/>
              <a:tabLst>
                <a:tab pos="567690" algn="l"/>
              </a:tabLst>
            </a:pPr>
            <a:r>
              <a:rPr dirty="0" sz="1000" i="1">
                <a:latin typeface="Arial"/>
                <a:cs typeface="Arial"/>
              </a:rPr>
              <a:t>m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27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at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head of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queue</a:t>
            </a:r>
            <a:r>
              <a:rPr dirty="0" baseline="-15873" sz="1050" spc="-7" i="1">
                <a:latin typeface="Arial"/>
                <a:cs typeface="Arial"/>
              </a:rPr>
              <a:t>j</a:t>
            </a:r>
            <a:endParaRPr baseline="-15873" sz="1050">
              <a:latin typeface="Arial"/>
              <a:cs typeface="Arial"/>
            </a:endParaRPr>
          </a:p>
          <a:p>
            <a:pPr marL="567055" marR="289560" indent="-224154">
              <a:lnSpc>
                <a:spcPts val="1200"/>
              </a:lnSpc>
              <a:spcBef>
                <a:spcPts val="40"/>
              </a:spcBef>
              <a:buClr>
                <a:srgbClr val="FA0000"/>
              </a:buClr>
              <a:buAutoNum type="arabicParenBoth"/>
              <a:tabLst>
                <a:tab pos="567690" algn="l"/>
              </a:tabLst>
            </a:pPr>
            <a:r>
              <a:rPr dirty="0" sz="1000" spc="-15">
                <a:latin typeface="Arial"/>
                <a:cs typeface="Arial"/>
              </a:rPr>
              <a:t>for </a:t>
            </a:r>
            <a:r>
              <a:rPr dirty="0" sz="1000" spc="-5">
                <a:latin typeface="Arial"/>
                <a:cs typeface="Arial"/>
              </a:rPr>
              <a:t>each process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k </a:t>
            </a:r>
            <a:r>
              <a:rPr dirty="0" sz="1000" spc="-5">
                <a:latin typeface="Arial"/>
                <a:cs typeface="Arial"/>
              </a:rPr>
              <a:t>, there is a message </a:t>
            </a:r>
            <a:r>
              <a:rPr dirty="0" sz="1000" spc="5" i="1">
                <a:latin typeface="Arial"/>
                <a:cs typeface="Arial"/>
              </a:rPr>
              <a:t>m</a:t>
            </a:r>
            <a:r>
              <a:rPr dirty="0" baseline="-15873" sz="1050" spc="7" i="1">
                <a:latin typeface="Arial"/>
                <a:cs typeface="Arial"/>
              </a:rPr>
              <a:t>k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 </a:t>
            </a:r>
            <a:r>
              <a:rPr dirty="0" sz="1000" spc="-5" i="1">
                <a:latin typeface="Arial"/>
                <a:cs typeface="Arial"/>
              </a:rPr>
              <a:t>queue</a:t>
            </a:r>
            <a:r>
              <a:rPr dirty="0" baseline="-15873" sz="1050" spc="-7" i="1">
                <a:latin typeface="Arial"/>
                <a:cs typeface="Arial"/>
              </a:rPr>
              <a:t>j</a:t>
            </a:r>
            <a:r>
              <a:rPr dirty="0" baseline="-15873" sz="105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 a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larger</a:t>
            </a:r>
            <a:r>
              <a:rPr dirty="0" sz="1000" spc="-10">
                <a:latin typeface="Arial"/>
                <a:cs typeface="Arial"/>
              </a:rPr>
              <a:t> timestamp.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12357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Example:</a:t>
            </a:r>
            <a:r>
              <a:rPr dirty="0" sz="600" spc="3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Total-ordered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multicasting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880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 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6667" y="716"/>
            <a:ext cx="8248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Lamport’s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200" y="188846"/>
            <a:ext cx="4267200" cy="279781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Example:</a:t>
            </a:r>
            <a:r>
              <a:rPr dirty="0" sz="1400" spc="9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Total-ordered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multicast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>
              <a:latin typeface="Arial"/>
              <a:cs typeface="Arial"/>
            </a:endParaRPr>
          </a:p>
          <a:p>
            <a:pPr marL="30226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Solution</a:t>
            </a:r>
            <a:endParaRPr sz="1200">
              <a:latin typeface="Arial"/>
              <a:cs typeface="Arial"/>
            </a:endParaRPr>
          </a:p>
          <a:p>
            <a:pPr marL="579755" marR="227329" indent="-168275">
              <a:lnSpc>
                <a:spcPct val="1000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580390" algn="l"/>
              </a:tabLst>
            </a:pPr>
            <a:r>
              <a:rPr dirty="0" sz="1000" spc="-5">
                <a:latin typeface="Arial"/>
                <a:cs typeface="Arial"/>
              </a:rPr>
              <a:t>Process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timestamped message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others.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 itself is put in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local queue </a:t>
            </a:r>
            <a:r>
              <a:rPr dirty="0" sz="1000" spc="-5" i="1">
                <a:latin typeface="Arial"/>
                <a:cs typeface="Arial"/>
              </a:rPr>
              <a:t>queue</a:t>
            </a:r>
            <a:r>
              <a:rPr dirty="0" baseline="-15873" sz="1050" spc="-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579755" marR="68580" indent="-168275">
              <a:lnSpc>
                <a:spcPts val="1200"/>
              </a:lnSpc>
              <a:spcBef>
                <a:spcPts val="30"/>
              </a:spcBef>
              <a:buClr>
                <a:srgbClr val="3333B2"/>
              </a:buClr>
              <a:buChar char="►"/>
              <a:tabLst>
                <a:tab pos="580390" algn="l"/>
              </a:tabLst>
            </a:pPr>
            <a:r>
              <a:rPr dirty="0" sz="1000" spc="-20">
                <a:latin typeface="Arial"/>
                <a:cs typeface="Arial"/>
              </a:rPr>
              <a:t>Any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incoming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message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queued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queue</a:t>
            </a:r>
            <a:r>
              <a:rPr dirty="0" baseline="-15873" sz="1050" spc="-7" i="1">
                <a:latin typeface="Arial"/>
                <a:cs typeface="Arial"/>
              </a:rPr>
              <a:t>j</a:t>
            </a:r>
            <a:r>
              <a:rPr dirty="0" baseline="-15873" sz="1050" spc="-120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according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to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its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timestamp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acknowledged </a:t>
            </a:r>
            <a:r>
              <a:rPr dirty="0" sz="1000" spc="-5">
                <a:latin typeface="Arial"/>
                <a:cs typeface="Arial"/>
              </a:rPr>
              <a:t>to </a:t>
            </a:r>
            <a:r>
              <a:rPr dirty="0" sz="1000" spc="-10">
                <a:latin typeface="Arial"/>
                <a:cs typeface="Arial"/>
              </a:rPr>
              <a:t>every</a:t>
            </a:r>
            <a:r>
              <a:rPr dirty="0" sz="1000" spc="-5">
                <a:latin typeface="Arial"/>
                <a:cs typeface="Arial"/>
              </a:rPr>
              <a:t> other process.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Arial"/>
              <a:cs typeface="Arial"/>
            </a:endParaRPr>
          </a:p>
          <a:p>
            <a:pPr marL="302260">
              <a:lnSpc>
                <a:spcPct val="100000"/>
              </a:lnSpc>
            </a:pPr>
            <a:r>
              <a:rPr dirty="0" sz="1200" spc="-5" i="1">
                <a:solidFill>
                  <a:srgbClr val="FA0000"/>
                </a:solidFill>
                <a:latin typeface="Arial"/>
                <a:cs typeface="Arial"/>
              </a:rPr>
              <a:t>P</a:t>
            </a:r>
            <a:r>
              <a:rPr dirty="0" baseline="-15432" sz="1350" spc="-7" i="1">
                <a:solidFill>
                  <a:srgbClr val="FA0000"/>
                </a:solidFill>
                <a:latin typeface="Arial"/>
                <a:cs typeface="Arial"/>
              </a:rPr>
              <a:t>j</a:t>
            </a:r>
            <a:r>
              <a:rPr dirty="0" baseline="-15432" sz="1350" spc="30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passes a message </a:t>
            </a:r>
            <a:r>
              <a:rPr dirty="0" sz="1200" spc="-5" i="1">
                <a:solidFill>
                  <a:srgbClr val="FA0000"/>
                </a:solidFill>
                <a:latin typeface="Arial"/>
                <a:cs typeface="Arial"/>
              </a:rPr>
              <a:t>m</a:t>
            </a:r>
            <a:r>
              <a:rPr dirty="0" baseline="-15432" sz="1350" spc="-7" i="1">
                <a:solidFill>
                  <a:srgbClr val="FA0000"/>
                </a:solidFill>
                <a:latin typeface="Arial"/>
                <a:cs typeface="Arial"/>
              </a:rPr>
              <a:t>i</a:t>
            </a:r>
            <a:r>
              <a:rPr dirty="0" baseline="-15432" sz="1350" spc="30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to its application</a:t>
            </a:r>
            <a:r>
              <a:rPr dirty="0" sz="12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if:</a:t>
            </a:r>
            <a:endParaRPr sz="1200">
              <a:latin typeface="Arial"/>
              <a:cs typeface="Arial"/>
            </a:endParaRPr>
          </a:p>
          <a:p>
            <a:pPr marL="579755" indent="-224790">
              <a:lnSpc>
                <a:spcPts val="1200"/>
              </a:lnSpc>
              <a:spcBef>
                <a:spcPts val="944"/>
              </a:spcBef>
              <a:buClr>
                <a:srgbClr val="FA0000"/>
              </a:buClr>
              <a:buFont typeface="Arial"/>
              <a:buAutoNum type="arabicParenBoth"/>
              <a:tabLst>
                <a:tab pos="580390" algn="l"/>
              </a:tabLst>
            </a:pPr>
            <a:r>
              <a:rPr dirty="0" sz="1000" i="1">
                <a:latin typeface="Arial"/>
                <a:cs typeface="Arial"/>
              </a:rPr>
              <a:t>m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27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at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head of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queue</a:t>
            </a:r>
            <a:r>
              <a:rPr dirty="0" baseline="-15873" sz="1050" spc="-7" i="1">
                <a:latin typeface="Arial"/>
                <a:cs typeface="Arial"/>
              </a:rPr>
              <a:t>j</a:t>
            </a:r>
            <a:endParaRPr baseline="-15873" sz="1050">
              <a:latin typeface="Arial"/>
              <a:cs typeface="Arial"/>
            </a:endParaRPr>
          </a:p>
          <a:p>
            <a:pPr marL="579755" marR="302260" indent="-224154">
              <a:lnSpc>
                <a:spcPts val="1200"/>
              </a:lnSpc>
              <a:spcBef>
                <a:spcPts val="40"/>
              </a:spcBef>
              <a:buClr>
                <a:srgbClr val="FA0000"/>
              </a:buClr>
              <a:buAutoNum type="arabicParenBoth"/>
              <a:tabLst>
                <a:tab pos="580390" algn="l"/>
              </a:tabLst>
            </a:pPr>
            <a:r>
              <a:rPr dirty="0" sz="1000" spc="-15">
                <a:latin typeface="Arial"/>
                <a:cs typeface="Arial"/>
              </a:rPr>
              <a:t>for </a:t>
            </a:r>
            <a:r>
              <a:rPr dirty="0" sz="1000" spc="-5">
                <a:latin typeface="Arial"/>
                <a:cs typeface="Arial"/>
              </a:rPr>
              <a:t>each process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k </a:t>
            </a:r>
            <a:r>
              <a:rPr dirty="0" sz="1000" spc="-5">
                <a:latin typeface="Arial"/>
                <a:cs typeface="Arial"/>
              </a:rPr>
              <a:t>, there is a message </a:t>
            </a:r>
            <a:r>
              <a:rPr dirty="0" sz="1000" spc="5" i="1">
                <a:latin typeface="Arial"/>
                <a:cs typeface="Arial"/>
              </a:rPr>
              <a:t>m</a:t>
            </a:r>
            <a:r>
              <a:rPr dirty="0" baseline="-15873" sz="1050" spc="7" i="1">
                <a:latin typeface="Arial"/>
                <a:cs typeface="Arial"/>
              </a:rPr>
              <a:t>k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 </a:t>
            </a:r>
            <a:r>
              <a:rPr dirty="0" sz="1000" spc="-5" i="1">
                <a:latin typeface="Arial"/>
                <a:cs typeface="Arial"/>
              </a:rPr>
              <a:t>queue</a:t>
            </a:r>
            <a:r>
              <a:rPr dirty="0" baseline="-15873" sz="1050" spc="-7" i="1">
                <a:latin typeface="Arial"/>
                <a:cs typeface="Arial"/>
              </a:rPr>
              <a:t>j</a:t>
            </a:r>
            <a:r>
              <a:rPr dirty="0" baseline="-15873" sz="105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 a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larger</a:t>
            </a:r>
            <a:r>
              <a:rPr dirty="0" sz="1000" spc="-10">
                <a:latin typeface="Arial"/>
                <a:cs typeface="Arial"/>
              </a:rPr>
              <a:t> timestamp.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Arial"/>
              <a:cs typeface="Arial"/>
            </a:endParaRPr>
          </a:p>
          <a:p>
            <a:pPr marL="302260">
              <a:lnSpc>
                <a:spcPts val="142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Note</a:t>
            </a:r>
            <a:endParaRPr sz="1200">
              <a:latin typeface="Arial"/>
              <a:cs typeface="Arial"/>
            </a:endParaRPr>
          </a:p>
          <a:p>
            <a:pPr marL="296545">
              <a:lnSpc>
                <a:spcPts val="1180"/>
              </a:lnSpc>
            </a:pPr>
            <a:r>
              <a:rPr dirty="0" sz="1000" spc="-20">
                <a:latin typeface="Arial"/>
                <a:cs typeface="Arial"/>
              </a:rPr>
              <a:t>We</a:t>
            </a:r>
            <a:r>
              <a:rPr dirty="0" sz="1000" spc="-5">
                <a:latin typeface="Arial"/>
                <a:cs typeface="Arial"/>
              </a:rPr>
              <a:t>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assuming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communication 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reliable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FIFO ordered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66713" y="3331252"/>
            <a:ext cx="12357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Example:</a:t>
            </a:r>
            <a:r>
              <a:rPr dirty="0" sz="600" spc="3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Total-ordered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multicasting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15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880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 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6667" y="716"/>
            <a:ext cx="8248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Lamport’s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034665" cy="52768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Lamport’s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clocks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mutual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exclusion</a:t>
            </a:r>
            <a:endParaRPr sz="1400">
              <a:latin typeface="Arial"/>
              <a:cs typeface="Arial"/>
            </a:endParaRPr>
          </a:p>
          <a:p>
            <a:pPr marL="269240">
              <a:lnSpc>
                <a:spcPct val="100000"/>
              </a:lnSpc>
              <a:spcBef>
                <a:spcPts val="1275"/>
              </a:spcBef>
            </a:pPr>
            <a:r>
              <a:rPr dirty="0" sz="600" spc="55">
                <a:latin typeface="Times New Roman"/>
                <a:cs typeface="Times New Roman"/>
              </a:rPr>
              <a:t>1 </a:t>
            </a:r>
            <a:r>
              <a:rPr dirty="0" sz="600" spc="135">
                <a:latin typeface="Times New Roman"/>
                <a:cs typeface="Times New Roman"/>
              </a:rPr>
              <a:t> </a:t>
            </a:r>
            <a:r>
              <a:rPr dirty="0" sz="800" spc="100" b="1">
                <a:solidFill>
                  <a:srgbClr val="FF0059"/>
                </a:solidFill>
                <a:latin typeface="Times New Roman"/>
                <a:cs typeface="Times New Roman"/>
              </a:rPr>
              <a:t>class</a:t>
            </a:r>
            <a:r>
              <a:rPr dirty="0" sz="800" spc="4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Process: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46222" y="785684"/>
            <a:ext cx="1405890" cy="2552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905"/>
              </a:lnSpc>
              <a:spcBef>
                <a:spcPts val="9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5" i="1">
                <a:solidFill>
                  <a:srgbClr val="009600"/>
                </a:solidFill>
                <a:latin typeface="Times New Roman"/>
                <a:cs typeface="Times New Roman"/>
              </a:rPr>
              <a:t>The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request</a:t>
            </a:r>
            <a:r>
              <a:rPr dirty="0" sz="800" spc="4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40" i="1">
                <a:solidFill>
                  <a:srgbClr val="009600"/>
                </a:solidFill>
                <a:latin typeface="Times New Roman"/>
                <a:cs typeface="Times New Roman"/>
              </a:rPr>
              <a:t>queue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05"/>
              </a:lnSpc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9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5" i="1">
                <a:solidFill>
                  <a:srgbClr val="009600"/>
                </a:solidFill>
                <a:latin typeface="Times New Roman"/>
                <a:cs typeface="Times New Roman"/>
              </a:rPr>
              <a:t>The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current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95" i="1">
                <a:solidFill>
                  <a:srgbClr val="009600"/>
                </a:solidFill>
                <a:latin typeface="Times New Roman"/>
                <a:cs typeface="Times New Roman"/>
              </a:rPr>
              <a:t>logical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clock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172" y="1326577"/>
            <a:ext cx="373316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75">
                <a:latin typeface="Times New Roman"/>
                <a:cs typeface="Times New Roman"/>
              </a:rPr>
              <a:t>self.queue.append((self.clock,</a:t>
            </a:r>
            <a:r>
              <a:rPr dirty="0" sz="800" spc="110">
                <a:latin typeface="Times New Roman"/>
                <a:cs typeface="Times New Roman"/>
              </a:rPr>
              <a:t> </a:t>
            </a:r>
            <a:r>
              <a:rPr dirty="0" sz="800" spc="85">
                <a:latin typeface="Times New Roman"/>
                <a:cs typeface="Times New Roman"/>
              </a:rPr>
              <a:t>self.procID,</a:t>
            </a:r>
            <a:r>
              <a:rPr dirty="0" sz="800" spc="114">
                <a:latin typeface="Times New Roman"/>
                <a:cs typeface="Times New Roman"/>
              </a:rPr>
              <a:t> </a:t>
            </a:r>
            <a:r>
              <a:rPr dirty="0" sz="800" spc="-35">
                <a:latin typeface="Times New Roman"/>
                <a:cs typeface="Times New Roman"/>
              </a:rPr>
              <a:t>ENTER))</a:t>
            </a:r>
            <a:r>
              <a:rPr dirty="0" sz="800" spc="125"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114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0" i="1">
                <a:solidFill>
                  <a:srgbClr val="009600"/>
                </a:solidFill>
                <a:latin typeface="Times New Roman"/>
                <a:cs typeface="Times New Roman"/>
              </a:rPr>
              <a:t>Append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request</a:t>
            </a:r>
            <a:r>
              <a:rPr dirty="0" sz="800" spc="9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dirty="0" sz="800" spc="13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q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8172" y="1434755"/>
            <a:ext cx="348361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647315" algn="l"/>
              </a:tabLst>
            </a:pPr>
            <a:r>
              <a:rPr dirty="0" sz="800" spc="70">
                <a:latin typeface="Times New Roman"/>
                <a:cs typeface="Times New Roman"/>
              </a:rPr>
              <a:t>self.cleanupQ()	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95" i="1">
                <a:solidFill>
                  <a:srgbClr val="009600"/>
                </a:solidFill>
                <a:latin typeface="Times New Roman"/>
                <a:cs typeface="Times New Roman"/>
              </a:rPr>
              <a:t>Sort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10" i="1">
                <a:solidFill>
                  <a:srgbClr val="009600"/>
                </a:solidFill>
                <a:latin typeface="Times New Roman"/>
                <a:cs typeface="Times New Roman"/>
              </a:rPr>
              <a:t>the</a:t>
            </a:r>
            <a:r>
              <a:rPr dirty="0" sz="800" spc="4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40" i="1">
                <a:solidFill>
                  <a:srgbClr val="009600"/>
                </a:solidFill>
                <a:latin typeface="Times New Roman"/>
                <a:cs typeface="Times New Roman"/>
              </a:rPr>
              <a:t>queue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8172" y="1542934"/>
            <a:ext cx="3935729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75">
                <a:latin typeface="Times New Roman"/>
                <a:cs typeface="Times New Roman"/>
              </a:rPr>
              <a:t>self.chan.sendTo(self.otherProcs,</a:t>
            </a:r>
            <a:r>
              <a:rPr dirty="0" sz="800" spc="114">
                <a:latin typeface="Times New Roman"/>
                <a:cs typeface="Times New Roman"/>
              </a:rPr>
              <a:t> </a:t>
            </a:r>
            <a:r>
              <a:rPr dirty="0" sz="800" spc="60">
                <a:latin typeface="Times New Roman"/>
                <a:cs typeface="Times New Roman"/>
              </a:rPr>
              <a:t>(self.clock,self.procID,ENTER))</a:t>
            </a:r>
            <a:r>
              <a:rPr dirty="0" sz="800" spc="110"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9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40" i="1">
                <a:solidFill>
                  <a:srgbClr val="009600"/>
                </a:solidFill>
                <a:latin typeface="Times New Roman"/>
                <a:cs typeface="Times New Roman"/>
              </a:rPr>
              <a:t>Send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requ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8172" y="2408363"/>
            <a:ext cx="1405255" cy="2552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905"/>
              </a:lnSpc>
              <a:spcBef>
                <a:spcPts val="95"/>
              </a:spcBef>
            </a:pPr>
            <a:r>
              <a:rPr dirty="0" sz="800" spc="80">
                <a:latin typeface="Times New Roman"/>
                <a:cs typeface="Times New Roman"/>
              </a:rPr>
              <a:t>self.queue</a:t>
            </a:r>
            <a:r>
              <a:rPr dirty="0" sz="800" spc="6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75"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tmp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05"/>
              </a:lnSpc>
            </a:pPr>
            <a:r>
              <a:rPr dirty="0" sz="800" spc="100">
                <a:latin typeface="Times New Roman"/>
                <a:cs typeface="Times New Roman"/>
              </a:rPr>
              <a:t>self.clock</a:t>
            </a:r>
            <a:r>
              <a:rPr dirty="0" sz="800" spc="7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70">
                <a:latin typeface="Times New Roman"/>
                <a:cs typeface="Times New Roman"/>
              </a:rPr>
              <a:t> </a:t>
            </a:r>
            <a:r>
              <a:rPr dirty="0" sz="800" spc="100">
                <a:latin typeface="Times New Roman"/>
                <a:cs typeface="Times New Roman"/>
              </a:rPr>
              <a:t>self.clock</a:t>
            </a:r>
            <a:r>
              <a:rPr dirty="0" sz="800" spc="7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+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02939" y="2408363"/>
            <a:ext cx="1203325" cy="25527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850"/>
              </a:lnSpc>
              <a:spcBef>
                <a:spcPts val="21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5" i="1">
                <a:solidFill>
                  <a:srgbClr val="009600"/>
                </a:solidFill>
                <a:latin typeface="Times New Roman"/>
                <a:cs typeface="Times New Roman"/>
              </a:rPr>
              <a:t>and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copy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" i="1">
                <a:solidFill>
                  <a:srgbClr val="009600"/>
                </a:solidFill>
                <a:latin typeface="Times New Roman"/>
                <a:cs typeface="Times New Roman"/>
              </a:rPr>
              <a:t>new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40" i="1">
                <a:solidFill>
                  <a:srgbClr val="009600"/>
                </a:solidFill>
                <a:latin typeface="Times New Roman"/>
                <a:cs typeface="Times New Roman"/>
              </a:rPr>
              <a:t>queue </a:t>
            </a:r>
            <a:r>
              <a:rPr dirty="0" sz="800" spc="-1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Increment</a:t>
            </a:r>
            <a:r>
              <a:rPr dirty="0" sz="800" spc="4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clock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value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8172" y="2624720"/>
            <a:ext cx="393954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75">
                <a:latin typeface="Times New Roman"/>
                <a:cs typeface="Times New Roman"/>
              </a:rPr>
              <a:t>self.chan.sendTo(self.otherProcs,</a:t>
            </a:r>
            <a:r>
              <a:rPr dirty="0" sz="800" spc="135">
                <a:latin typeface="Times New Roman"/>
                <a:cs typeface="Times New Roman"/>
              </a:rPr>
              <a:t> </a:t>
            </a:r>
            <a:r>
              <a:rPr dirty="0" sz="800" spc="50">
                <a:latin typeface="Times New Roman"/>
                <a:cs typeface="Times New Roman"/>
              </a:rPr>
              <a:t>(self.clock,self.procID,RELEASE))</a:t>
            </a:r>
            <a:r>
              <a:rPr dirty="0" sz="800" spc="125"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10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Release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6806" y="677505"/>
            <a:ext cx="4301490" cy="25273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7785">
              <a:lnSpc>
                <a:spcPts val="905"/>
              </a:lnSpc>
              <a:spcBef>
                <a:spcPts val="95"/>
              </a:spcBef>
              <a:tabLst>
                <a:tab pos="273050" algn="l"/>
              </a:tabLst>
            </a:pPr>
            <a:r>
              <a:rPr dirty="0" sz="600" spc="55">
                <a:latin typeface="Times New Roman"/>
                <a:cs typeface="Times New Roman"/>
              </a:rPr>
              <a:t>2	</a:t>
            </a:r>
            <a:r>
              <a:rPr dirty="0" sz="800" spc="80" b="1">
                <a:solidFill>
                  <a:srgbClr val="FF0059"/>
                </a:solidFill>
                <a:latin typeface="Times New Roman"/>
                <a:cs typeface="Times New Roman"/>
              </a:rPr>
              <a:t>def</a:t>
            </a:r>
            <a:r>
              <a:rPr dirty="0" u="sng" sz="800" spc="80" b="1">
                <a:solidFill>
                  <a:srgbClr val="FF0059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dirty="0" u="sng" sz="800" spc="325" b="1">
                <a:solidFill>
                  <a:srgbClr val="FF0059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sz="800" spc="135">
                <a:latin typeface="Times New Roman"/>
                <a:cs typeface="Times New Roman"/>
              </a:rPr>
              <a:t>init</a:t>
            </a:r>
            <a:r>
              <a:rPr dirty="0" u="sng" sz="800" spc="13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2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sz="800" spc="135">
                <a:latin typeface="Times New Roman"/>
                <a:cs typeface="Times New Roman"/>
              </a:rPr>
              <a:t>(self,</a:t>
            </a:r>
            <a:r>
              <a:rPr dirty="0" sz="800" spc="80">
                <a:latin typeface="Times New Roman"/>
                <a:cs typeface="Times New Roman"/>
              </a:rPr>
              <a:t> chan):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850"/>
              </a:lnSpc>
              <a:tabLst>
                <a:tab pos="373380" algn="l"/>
                <a:tab pos="1186180" algn="l"/>
              </a:tabLst>
            </a:pPr>
            <a:r>
              <a:rPr dirty="0" sz="600" spc="55">
                <a:latin typeface="Times New Roman"/>
                <a:cs typeface="Times New Roman"/>
              </a:rPr>
              <a:t>3	</a:t>
            </a:r>
            <a:r>
              <a:rPr dirty="0" sz="800" spc="80">
                <a:latin typeface="Times New Roman"/>
                <a:cs typeface="Times New Roman"/>
              </a:rPr>
              <a:t>self.queue	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50">
                <a:latin typeface="Times New Roman"/>
                <a:cs typeface="Times New Roman"/>
              </a:rPr>
              <a:t> </a:t>
            </a:r>
            <a:r>
              <a:rPr dirty="0" sz="800" spc="180">
                <a:latin typeface="Times New Roman"/>
                <a:cs typeface="Times New Roman"/>
              </a:rPr>
              <a:t>[]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905"/>
              </a:lnSpc>
              <a:tabLst>
                <a:tab pos="373380" algn="l"/>
                <a:tab pos="1186180" algn="l"/>
              </a:tabLst>
            </a:pPr>
            <a:r>
              <a:rPr dirty="0" sz="600" spc="55">
                <a:latin typeface="Times New Roman"/>
                <a:cs typeface="Times New Roman"/>
              </a:rPr>
              <a:t>4	</a:t>
            </a:r>
            <a:r>
              <a:rPr dirty="0" sz="800" spc="100">
                <a:latin typeface="Times New Roman"/>
                <a:cs typeface="Times New Roman"/>
              </a:rPr>
              <a:t>self.clock	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55"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0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685"/>
              </a:lnSpc>
              <a:spcBef>
                <a:spcPts val="90"/>
              </a:spcBef>
            </a:pPr>
            <a:r>
              <a:rPr dirty="0" sz="600" spc="55">
                <a:latin typeface="Times New Roman"/>
                <a:cs typeface="Times New Roman"/>
              </a:rPr>
              <a:t>5</a:t>
            </a:r>
            <a:endParaRPr sz="600">
              <a:latin typeface="Times New Roman"/>
              <a:cs typeface="Times New Roman"/>
            </a:endParaRPr>
          </a:p>
          <a:p>
            <a:pPr marL="57785">
              <a:lnSpc>
                <a:spcPts val="869"/>
              </a:lnSpc>
              <a:tabLst>
                <a:tab pos="273050" algn="l"/>
              </a:tabLst>
            </a:pPr>
            <a:r>
              <a:rPr dirty="0" sz="600" spc="55">
                <a:latin typeface="Times New Roman"/>
                <a:cs typeface="Times New Roman"/>
              </a:rPr>
              <a:t>6	</a:t>
            </a:r>
            <a:r>
              <a:rPr dirty="0" sz="800" spc="80" b="1">
                <a:solidFill>
                  <a:srgbClr val="FF0059"/>
                </a:solidFill>
                <a:latin typeface="Times New Roman"/>
                <a:cs typeface="Times New Roman"/>
              </a:rPr>
              <a:t>def</a:t>
            </a:r>
            <a:r>
              <a:rPr dirty="0" sz="800" spc="4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requestToEnter(self):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905"/>
              </a:lnSpc>
              <a:tabLst>
                <a:tab pos="373380" algn="l"/>
                <a:tab pos="3008630" algn="l"/>
              </a:tabLst>
            </a:pPr>
            <a:r>
              <a:rPr dirty="0" sz="600" spc="55">
                <a:latin typeface="Times New Roman"/>
                <a:cs typeface="Times New Roman"/>
              </a:rPr>
              <a:t>7	</a:t>
            </a:r>
            <a:r>
              <a:rPr dirty="0" sz="800" spc="100">
                <a:latin typeface="Times New Roman"/>
                <a:cs typeface="Times New Roman"/>
              </a:rPr>
              <a:t>self.clock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100">
                <a:latin typeface="Times New Roman"/>
                <a:cs typeface="Times New Roman"/>
              </a:rPr>
              <a:t>self.clock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+</a:t>
            </a:r>
            <a:r>
              <a:rPr dirty="0" sz="800" spc="120"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1	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Increment</a:t>
            </a:r>
            <a:r>
              <a:rPr dirty="0" sz="800" spc="4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clock</a:t>
            </a:r>
            <a:r>
              <a:rPr dirty="0" sz="800" spc="4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value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ct val="100000"/>
              </a:lnSpc>
              <a:spcBef>
                <a:spcPts val="95"/>
              </a:spcBef>
            </a:pPr>
            <a:r>
              <a:rPr dirty="0" sz="600" spc="55">
                <a:latin typeface="Times New Roman"/>
                <a:cs typeface="Times New Roman"/>
              </a:rPr>
              <a:t>8</a:t>
            </a:r>
            <a:endParaRPr sz="600">
              <a:latin typeface="Times New Roman"/>
              <a:cs typeface="Times New Roman"/>
            </a:endParaRPr>
          </a:p>
          <a:p>
            <a:pPr marL="57785">
              <a:lnSpc>
                <a:spcPct val="100000"/>
              </a:lnSpc>
              <a:spcBef>
                <a:spcPts val="130"/>
              </a:spcBef>
            </a:pPr>
            <a:r>
              <a:rPr dirty="0" sz="600" spc="55">
                <a:latin typeface="Times New Roman"/>
                <a:cs typeface="Times New Roman"/>
              </a:rPr>
              <a:t>9</a:t>
            </a: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600" spc="55">
                <a:latin typeface="Times New Roman"/>
                <a:cs typeface="Times New Roman"/>
              </a:rPr>
              <a:t>10</a:t>
            </a: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ts val="685"/>
              </a:lnSpc>
              <a:spcBef>
                <a:spcPts val="130"/>
              </a:spcBef>
            </a:pPr>
            <a:r>
              <a:rPr dirty="0" sz="600" spc="55">
                <a:latin typeface="Times New Roman"/>
                <a:cs typeface="Times New Roman"/>
              </a:rPr>
              <a:t>11</a:t>
            </a: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ts val="869"/>
              </a:lnSpc>
              <a:tabLst>
                <a:tab pos="273050" algn="l"/>
              </a:tabLst>
            </a:pPr>
            <a:r>
              <a:rPr dirty="0" sz="600" spc="55">
                <a:latin typeface="Times New Roman"/>
                <a:cs typeface="Times New Roman"/>
              </a:rPr>
              <a:t>12	</a:t>
            </a:r>
            <a:r>
              <a:rPr dirty="0" sz="800" spc="80" b="1">
                <a:solidFill>
                  <a:srgbClr val="FF0059"/>
                </a:solidFill>
                <a:latin typeface="Times New Roman"/>
                <a:cs typeface="Times New Roman"/>
              </a:rPr>
              <a:t>def</a:t>
            </a:r>
            <a:r>
              <a:rPr dirty="0" sz="800" spc="6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65">
                <a:latin typeface="Times New Roman"/>
                <a:cs typeface="Times New Roman"/>
              </a:rPr>
              <a:t>allowToEnter(self,</a:t>
            </a:r>
            <a:r>
              <a:rPr dirty="0" sz="800" spc="80">
                <a:latin typeface="Times New Roman"/>
                <a:cs typeface="Times New Roman"/>
              </a:rPr>
              <a:t> </a:t>
            </a:r>
            <a:r>
              <a:rPr dirty="0" sz="800" spc="95">
                <a:latin typeface="Times New Roman"/>
                <a:cs typeface="Times New Roman"/>
              </a:rPr>
              <a:t>requester):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850"/>
              </a:lnSpc>
              <a:tabLst>
                <a:tab pos="373380" algn="l"/>
                <a:tab pos="3008630" algn="l"/>
              </a:tabLst>
            </a:pPr>
            <a:r>
              <a:rPr dirty="0" sz="600" spc="55">
                <a:latin typeface="Times New Roman"/>
                <a:cs typeface="Times New Roman"/>
              </a:rPr>
              <a:t>13	</a:t>
            </a:r>
            <a:r>
              <a:rPr dirty="0" sz="800" spc="100">
                <a:latin typeface="Times New Roman"/>
                <a:cs typeface="Times New Roman"/>
              </a:rPr>
              <a:t>self.clock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100">
                <a:latin typeface="Times New Roman"/>
                <a:cs typeface="Times New Roman"/>
              </a:rPr>
              <a:t>self.clock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+</a:t>
            </a:r>
            <a:r>
              <a:rPr dirty="0" sz="800" spc="120"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1	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Increment</a:t>
            </a:r>
            <a:r>
              <a:rPr dirty="0" sz="800" spc="4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clock</a:t>
            </a:r>
            <a:r>
              <a:rPr dirty="0" sz="800" spc="4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value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05"/>
              </a:lnSpc>
              <a:tabLst>
                <a:tab pos="373380" algn="l"/>
              </a:tabLst>
            </a:pPr>
            <a:r>
              <a:rPr dirty="0" sz="600" spc="55">
                <a:latin typeface="Times New Roman"/>
                <a:cs typeface="Times New Roman"/>
              </a:rPr>
              <a:t>14	</a:t>
            </a:r>
            <a:r>
              <a:rPr dirty="0" sz="800" spc="75">
                <a:latin typeface="Times New Roman"/>
                <a:cs typeface="Times New Roman"/>
              </a:rPr>
              <a:t>self.chan.sendTo([requester],</a:t>
            </a:r>
            <a:r>
              <a:rPr dirty="0" sz="800" spc="125">
                <a:latin typeface="Times New Roman"/>
                <a:cs typeface="Times New Roman"/>
              </a:rPr>
              <a:t> </a:t>
            </a:r>
            <a:r>
              <a:rPr dirty="0" sz="800" spc="50">
                <a:latin typeface="Times New Roman"/>
                <a:cs typeface="Times New Roman"/>
              </a:rPr>
              <a:t>(self.clock,self.procID,ALLOW))</a:t>
            </a:r>
            <a:r>
              <a:rPr dirty="0" sz="800" spc="120"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10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Permit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other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685"/>
              </a:lnSpc>
              <a:spcBef>
                <a:spcPts val="90"/>
              </a:spcBef>
            </a:pPr>
            <a:r>
              <a:rPr dirty="0" sz="600" spc="55">
                <a:latin typeface="Times New Roman"/>
                <a:cs typeface="Times New Roman"/>
              </a:rPr>
              <a:t>15</a:t>
            </a: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ts val="869"/>
              </a:lnSpc>
              <a:tabLst>
                <a:tab pos="273050" algn="l"/>
              </a:tabLst>
            </a:pPr>
            <a:r>
              <a:rPr dirty="0" sz="600" spc="55">
                <a:latin typeface="Times New Roman"/>
                <a:cs typeface="Times New Roman"/>
              </a:rPr>
              <a:t>16	</a:t>
            </a:r>
            <a:r>
              <a:rPr dirty="0" sz="800" spc="80" b="1">
                <a:solidFill>
                  <a:srgbClr val="FF0059"/>
                </a:solidFill>
                <a:latin typeface="Times New Roman"/>
                <a:cs typeface="Times New Roman"/>
              </a:rPr>
              <a:t>def</a:t>
            </a:r>
            <a:r>
              <a:rPr dirty="0" sz="800" spc="15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110">
                <a:latin typeface="Times New Roman"/>
                <a:cs typeface="Times New Roman"/>
              </a:rPr>
              <a:t>release(self):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05"/>
              </a:lnSpc>
              <a:tabLst>
                <a:tab pos="374015" algn="l"/>
              </a:tabLst>
            </a:pPr>
            <a:r>
              <a:rPr dirty="0" sz="600" spc="55">
                <a:latin typeface="Times New Roman"/>
                <a:cs typeface="Times New Roman"/>
              </a:rPr>
              <a:t>17	</a:t>
            </a:r>
            <a:r>
              <a:rPr dirty="0" sz="800" spc="20">
                <a:latin typeface="Times New Roman"/>
                <a:cs typeface="Times New Roman"/>
              </a:rPr>
              <a:t>tmp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114">
                <a:latin typeface="Times New Roman"/>
                <a:cs typeface="Times New Roman"/>
              </a:rPr>
              <a:t> </a:t>
            </a:r>
            <a:r>
              <a:rPr dirty="0" sz="800" spc="170">
                <a:latin typeface="Times New Roman"/>
                <a:cs typeface="Times New Roman"/>
              </a:rPr>
              <a:t>[r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95" b="1">
                <a:solidFill>
                  <a:srgbClr val="FF0059"/>
                </a:solidFill>
                <a:latin typeface="Times New Roman"/>
                <a:cs typeface="Times New Roman"/>
              </a:rPr>
              <a:t>for </a:t>
            </a:r>
            <a:r>
              <a:rPr dirty="0" sz="800" spc="210">
                <a:latin typeface="Times New Roman"/>
                <a:cs typeface="Times New Roman"/>
              </a:rPr>
              <a:t>r</a:t>
            </a:r>
            <a:r>
              <a:rPr dirty="0" sz="800" spc="105">
                <a:latin typeface="Times New Roman"/>
                <a:cs typeface="Times New Roman"/>
              </a:rPr>
              <a:t> </a:t>
            </a:r>
            <a:r>
              <a:rPr dirty="0" sz="800" spc="114" b="1">
                <a:solidFill>
                  <a:srgbClr val="FF0059"/>
                </a:solidFill>
                <a:latin typeface="Times New Roman"/>
                <a:cs typeface="Times New Roman"/>
              </a:rPr>
              <a:t>in</a:t>
            </a:r>
            <a:r>
              <a:rPr dirty="0" sz="800" spc="8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90">
                <a:latin typeface="Times New Roman"/>
                <a:cs typeface="Times New Roman"/>
              </a:rPr>
              <a:t>self.queue[1:]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204" b="1">
                <a:solidFill>
                  <a:srgbClr val="FF0059"/>
                </a:solidFill>
                <a:latin typeface="Times New Roman"/>
                <a:cs typeface="Times New Roman"/>
              </a:rPr>
              <a:t>if</a:t>
            </a:r>
            <a:r>
              <a:rPr dirty="0" sz="800" spc="105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120">
                <a:latin typeface="Times New Roman"/>
                <a:cs typeface="Times New Roman"/>
              </a:rPr>
              <a:t>r[2]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==</a:t>
            </a:r>
            <a:r>
              <a:rPr dirty="0" sz="800" spc="75">
                <a:latin typeface="Times New Roman"/>
                <a:cs typeface="Times New Roman"/>
              </a:rPr>
              <a:t> </a:t>
            </a:r>
            <a:r>
              <a:rPr dirty="0" sz="800" spc="-65">
                <a:latin typeface="Times New Roman"/>
                <a:cs typeface="Times New Roman"/>
              </a:rPr>
              <a:t>ENTER]</a:t>
            </a:r>
            <a:r>
              <a:rPr dirty="0" sz="800" spc="155">
                <a:latin typeface="Times New Roman"/>
                <a:cs typeface="Times New Roman"/>
              </a:rPr>
              <a:t> </a:t>
            </a:r>
            <a:r>
              <a:rPr dirty="0" sz="800" spc="160"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9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-5" i="1">
                <a:solidFill>
                  <a:srgbClr val="009600"/>
                </a:solidFill>
                <a:latin typeface="Times New Roman"/>
                <a:cs typeface="Times New Roman"/>
              </a:rPr>
              <a:t>Remove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55" i="1">
                <a:solidFill>
                  <a:srgbClr val="009600"/>
                </a:solidFill>
                <a:latin typeface="Times New Roman"/>
                <a:cs typeface="Times New Roman"/>
              </a:rPr>
              <a:t>all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-70" i="1">
                <a:solidFill>
                  <a:srgbClr val="009600"/>
                </a:solidFill>
                <a:latin typeface="Times New Roman"/>
                <a:cs typeface="Times New Roman"/>
              </a:rPr>
              <a:t>ALLOWs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55">
                <a:latin typeface="Times New Roman"/>
                <a:cs typeface="Times New Roman"/>
              </a:rPr>
              <a:t>18</a:t>
            </a: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600" spc="55">
                <a:latin typeface="Times New Roman"/>
                <a:cs typeface="Times New Roman"/>
              </a:rPr>
              <a:t>19</a:t>
            </a: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600" spc="55">
                <a:latin typeface="Times New Roman"/>
                <a:cs typeface="Times New Roman"/>
              </a:rPr>
              <a:t>20</a:t>
            </a: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ts val="685"/>
              </a:lnSpc>
              <a:spcBef>
                <a:spcPts val="135"/>
              </a:spcBef>
            </a:pPr>
            <a:r>
              <a:rPr dirty="0" sz="600" spc="55">
                <a:latin typeface="Times New Roman"/>
                <a:cs typeface="Times New Roman"/>
              </a:rPr>
              <a:t>21</a:t>
            </a: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ts val="869"/>
              </a:lnSpc>
              <a:tabLst>
                <a:tab pos="273050" algn="l"/>
              </a:tabLst>
            </a:pPr>
            <a:r>
              <a:rPr dirty="0" sz="600" spc="55">
                <a:latin typeface="Times New Roman"/>
                <a:cs typeface="Times New Roman"/>
              </a:rPr>
              <a:t>22	</a:t>
            </a:r>
            <a:r>
              <a:rPr dirty="0" sz="800" spc="80" b="1">
                <a:solidFill>
                  <a:srgbClr val="FF0059"/>
                </a:solidFill>
                <a:latin typeface="Times New Roman"/>
                <a:cs typeface="Times New Roman"/>
              </a:rPr>
              <a:t>def</a:t>
            </a:r>
            <a:r>
              <a:rPr dirty="0" sz="800" spc="35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65">
                <a:latin typeface="Times New Roman"/>
                <a:cs typeface="Times New Roman"/>
              </a:rPr>
              <a:t>allowedToEnter(self):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850"/>
              </a:lnSpc>
              <a:tabLst>
                <a:tab pos="372745" algn="l"/>
              </a:tabLst>
            </a:pPr>
            <a:r>
              <a:rPr dirty="0" sz="600" spc="55">
                <a:latin typeface="Times New Roman"/>
                <a:cs typeface="Times New Roman"/>
              </a:rPr>
              <a:t>23	</a:t>
            </a:r>
            <a:r>
              <a:rPr dirty="0" sz="800" spc="-10">
                <a:latin typeface="Times New Roman"/>
                <a:cs typeface="Times New Roman"/>
              </a:rPr>
              <a:t>commProcs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95" b="1">
                <a:solidFill>
                  <a:srgbClr val="FF0059"/>
                </a:solidFill>
                <a:latin typeface="Times New Roman"/>
                <a:cs typeface="Times New Roman"/>
              </a:rPr>
              <a:t>set</a:t>
            </a:r>
            <a:r>
              <a:rPr dirty="0" sz="800" spc="95">
                <a:latin typeface="Times New Roman"/>
                <a:cs typeface="Times New Roman"/>
              </a:rPr>
              <a:t>([req[1]</a:t>
            </a:r>
            <a:r>
              <a:rPr dirty="0" sz="800" spc="75">
                <a:latin typeface="Times New Roman"/>
                <a:cs typeface="Times New Roman"/>
              </a:rPr>
              <a:t> </a:t>
            </a:r>
            <a:r>
              <a:rPr dirty="0" sz="800" spc="95" b="1">
                <a:solidFill>
                  <a:srgbClr val="FF0059"/>
                </a:solidFill>
                <a:latin typeface="Times New Roman"/>
                <a:cs typeface="Times New Roman"/>
              </a:rPr>
              <a:t>for</a:t>
            </a:r>
            <a:r>
              <a:rPr dirty="0" sz="800" spc="8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95">
                <a:latin typeface="Times New Roman"/>
                <a:cs typeface="Times New Roman"/>
              </a:rPr>
              <a:t>req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114" b="1">
                <a:solidFill>
                  <a:srgbClr val="FF0059"/>
                </a:solidFill>
                <a:latin typeface="Times New Roman"/>
                <a:cs typeface="Times New Roman"/>
              </a:rPr>
              <a:t>in</a:t>
            </a:r>
            <a:r>
              <a:rPr dirty="0" sz="800" spc="8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95">
                <a:latin typeface="Times New Roman"/>
                <a:cs typeface="Times New Roman"/>
              </a:rPr>
              <a:t>self.queue[1:]])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9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See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-10" i="1">
                <a:solidFill>
                  <a:srgbClr val="009600"/>
                </a:solidFill>
                <a:latin typeface="Times New Roman"/>
                <a:cs typeface="Times New Roman"/>
              </a:rPr>
              <a:t>who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has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05" i="1">
                <a:solidFill>
                  <a:srgbClr val="009600"/>
                </a:solidFill>
                <a:latin typeface="Times New Roman"/>
                <a:cs typeface="Times New Roman"/>
              </a:rPr>
              <a:t>sent</a:t>
            </a:r>
            <a:r>
              <a:rPr dirty="0" sz="800" spc="9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a</a:t>
            </a:r>
            <a:r>
              <a:rPr dirty="0" sz="800" spc="9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5" i="1">
                <a:solidFill>
                  <a:srgbClr val="009600"/>
                </a:solidFill>
                <a:latin typeface="Times New Roman"/>
                <a:cs typeface="Times New Roman"/>
              </a:rPr>
              <a:t>mess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05"/>
              </a:lnSpc>
              <a:tabLst>
                <a:tab pos="373380" algn="l"/>
              </a:tabLst>
            </a:pPr>
            <a:r>
              <a:rPr dirty="0" sz="600" spc="55">
                <a:latin typeface="Times New Roman"/>
                <a:cs typeface="Times New Roman"/>
              </a:rPr>
              <a:t>24	</a:t>
            </a:r>
            <a:r>
              <a:rPr dirty="0" sz="800" spc="45" b="1">
                <a:solidFill>
                  <a:srgbClr val="FF0059"/>
                </a:solidFill>
                <a:latin typeface="Times New Roman"/>
                <a:cs typeface="Times New Roman"/>
              </a:rPr>
              <a:t>return</a:t>
            </a:r>
            <a:r>
              <a:rPr dirty="0" sz="800" spc="155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65">
                <a:latin typeface="Times New Roman"/>
                <a:cs typeface="Times New Roman"/>
              </a:rPr>
              <a:t>(self.queue[0][1]==self.procID</a:t>
            </a:r>
            <a:r>
              <a:rPr dirty="0" sz="800" spc="135">
                <a:latin typeface="Times New Roman"/>
                <a:cs typeface="Times New Roman"/>
              </a:rPr>
              <a:t> </a:t>
            </a:r>
            <a:r>
              <a:rPr dirty="0" sz="800" spc="5" b="1">
                <a:solidFill>
                  <a:srgbClr val="FF0059"/>
                </a:solidFill>
                <a:latin typeface="Times New Roman"/>
                <a:cs typeface="Times New Roman"/>
              </a:rPr>
              <a:t>and</a:t>
            </a:r>
            <a:r>
              <a:rPr dirty="0" sz="800" spc="14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45" b="1">
                <a:solidFill>
                  <a:srgbClr val="FF0059"/>
                </a:solidFill>
                <a:latin typeface="Times New Roman"/>
                <a:cs typeface="Times New Roman"/>
              </a:rPr>
              <a:t>len</a:t>
            </a:r>
            <a:r>
              <a:rPr dirty="0" sz="800" spc="45">
                <a:latin typeface="Times New Roman"/>
                <a:cs typeface="Times New Roman"/>
              </a:rPr>
              <a:t>(self.otherProcs)==</a:t>
            </a:r>
            <a:r>
              <a:rPr dirty="0" sz="800" spc="45" b="1">
                <a:solidFill>
                  <a:srgbClr val="FF0059"/>
                </a:solidFill>
                <a:latin typeface="Times New Roman"/>
                <a:cs typeface="Times New Roman"/>
              </a:rPr>
              <a:t>len</a:t>
            </a:r>
            <a:r>
              <a:rPr dirty="0" sz="800" spc="45">
                <a:latin typeface="Times New Roman"/>
                <a:cs typeface="Times New Roman"/>
              </a:rPr>
              <a:t>(commProcs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66713" y="3331252"/>
            <a:ext cx="12357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Example:</a:t>
            </a:r>
            <a:r>
              <a:rPr dirty="0" sz="600" spc="3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Total-ordered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multicasting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16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880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 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6667" y="716"/>
            <a:ext cx="8248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Lamport’s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03466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Lamport’s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clocks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mutual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exclusion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6819" y="1088579"/>
            <a:ext cx="2630170" cy="13373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7785">
              <a:lnSpc>
                <a:spcPts val="905"/>
              </a:lnSpc>
              <a:spcBef>
                <a:spcPts val="95"/>
              </a:spcBef>
              <a:tabLst>
                <a:tab pos="273050" algn="l"/>
              </a:tabLst>
            </a:pPr>
            <a:r>
              <a:rPr dirty="0" sz="600" spc="55">
                <a:latin typeface="Times New Roman"/>
                <a:cs typeface="Times New Roman"/>
              </a:rPr>
              <a:t>1	</a:t>
            </a:r>
            <a:r>
              <a:rPr dirty="0" sz="800" spc="80" b="1">
                <a:solidFill>
                  <a:srgbClr val="FF0059"/>
                </a:solidFill>
                <a:latin typeface="Times New Roman"/>
                <a:cs typeface="Times New Roman"/>
              </a:rPr>
              <a:t>def</a:t>
            </a:r>
            <a:r>
              <a:rPr dirty="0" sz="800" spc="4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100">
                <a:latin typeface="Times New Roman"/>
                <a:cs typeface="Times New Roman"/>
              </a:rPr>
              <a:t>receive(self):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850"/>
              </a:lnSpc>
              <a:tabLst>
                <a:tab pos="374015" algn="l"/>
              </a:tabLst>
            </a:pPr>
            <a:r>
              <a:rPr dirty="0" sz="600" spc="55">
                <a:latin typeface="Times New Roman"/>
                <a:cs typeface="Times New Roman"/>
              </a:rPr>
              <a:t>2	</a:t>
            </a:r>
            <a:r>
              <a:rPr dirty="0" sz="800" spc="-10">
                <a:latin typeface="Times New Roman"/>
                <a:cs typeface="Times New Roman"/>
              </a:rPr>
              <a:t>msg</a:t>
            </a:r>
            <a:r>
              <a:rPr dirty="0" sz="800" spc="10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70">
                <a:latin typeface="Times New Roman"/>
                <a:cs typeface="Times New Roman"/>
              </a:rPr>
              <a:t>self.chan.recvFrom(self.otherProcs)[1]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850"/>
              </a:lnSpc>
              <a:tabLst>
                <a:tab pos="373380" algn="l"/>
              </a:tabLst>
            </a:pPr>
            <a:r>
              <a:rPr dirty="0" sz="600" spc="55">
                <a:latin typeface="Times New Roman"/>
                <a:cs typeface="Times New Roman"/>
              </a:rPr>
              <a:t>3	</a:t>
            </a:r>
            <a:r>
              <a:rPr dirty="0" sz="800" spc="100">
                <a:latin typeface="Times New Roman"/>
                <a:cs typeface="Times New Roman"/>
              </a:rPr>
              <a:t>self.clock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65" b="1">
                <a:solidFill>
                  <a:srgbClr val="FF0059"/>
                </a:solidFill>
                <a:latin typeface="Times New Roman"/>
                <a:cs typeface="Times New Roman"/>
              </a:rPr>
              <a:t>max</a:t>
            </a:r>
            <a:r>
              <a:rPr dirty="0" sz="800" spc="65">
                <a:latin typeface="Times New Roman"/>
                <a:cs typeface="Times New Roman"/>
              </a:rPr>
              <a:t>(self.clock,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50">
                <a:latin typeface="Times New Roman"/>
                <a:cs typeface="Times New Roman"/>
              </a:rPr>
              <a:t>msg[0])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850"/>
              </a:lnSpc>
              <a:tabLst>
                <a:tab pos="373380" algn="l"/>
              </a:tabLst>
            </a:pPr>
            <a:r>
              <a:rPr dirty="0" sz="600" spc="55">
                <a:latin typeface="Times New Roman"/>
                <a:cs typeface="Times New Roman"/>
              </a:rPr>
              <a:t>4	</a:t>
            </a:r>
            <a:r>
              <a:rPr dirty="0" sz="800" spc="100">
                <a:latin typeface="Times New Roman"/>
                <a:cs typeface="Times New Roman"/>
              </a:rPr>
              <a:t>self.clock</a:t>
            </a:r>
            <a:r>
              <a:rPr dirty="0" sz="800" spc="7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75">
                <a:latin typeface="Times New Roman"/>
                <a:cs typeface="Times New Roman"/>
              </a:rPr>
              <a:t> </a:t>
            </a:r>
            <a:r>
              <a:rPr dirty="0" sz="800" spc="100">
                <a:latin typeface="Times New Roman"/>
                <a:cs typeface="Times New Roman"/>
              </a:rPr>
              <a:t>self.clock</a:t>
            </a:r>
            <a:r>
              <a:rPr dirty="0" sz="800" spc="7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+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1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850"/>
              </a:lnSpc>
              <a:tabLst>
                <a:tab pos="375285" algn="l"/>
              </a:tabLst>
            </a:pPr>
            <a:r>
              <a:rPr dirty="0" sz="600" spc="55">
                <a:latin typeface="Times New Roman"/>
                <a:cs typeface="Times New Roman"/>
              </a:rPr>
              <a:t>5	</a:t>
            </a:r>
            <a:r>
              <a:rPr dirty="0" sz="800" spc="204" b="1">
                <a:solidFill>
                  <a:srgbClr val="FF0059"/>
                </a:solidFill>
                <a:latin typeface="Times New Roman"/>
                <a:cs typeface="Times New Roman"/>
              </a:rPr>
              <a:t>if</a:t>
            </a:r>
            <a:r>
              <a:rPr dirty="0" sz="800" spc="6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40">
                <a:latin typeface="Times New Roman"/>
                <a:cs typeface="Times New Roman"/>
              </a:rPr>
              <a:t>msg[2]</a:t>
            </a:r>
            <a:r>
              <a:rPr dirty="0" sz="800" spc="6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==</a:t>
            </a:r>
            <a:r>
              <a:rPr dirty="0" sz="800" spc="55">
                <a:latin typeface="Times New Roman"/>
                <a:cs typeface="Times New Roman"/>
              </a:rPr>
              <a:t> </a:t>
            </a:r>
            <a:r>
              <a:rPr dirty="0" sz="800" spc="-55">
                <a:latin typeface="Times New Roman"/>
                <a:cs typeface="Times New Roman"/>
              </a:rPr>
              <a:t>ENTER: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850"/>
              </a:lnSpc>
              <a:tabLst>
                <a:tab pos="474980" algn="l"/>
              </a:tabLst>
            </a:pPr>
            <a:r>
              <a:rPr dirty="0" sz="600" spc="55">
                <a:latin typeface="Times New Roman"/>
                <a:cs typeface="Times New Roman"/>
              </a:rPr>
              <a:t>6	</a:t>
            </a:r>
            <a:r>
              <a:rPr dirty="0" sz="800" spc="50">
                <a:latin typeface="Times New Roman"/>
                <a:cs typeface="Times New Roman"/>
              </a:rPr>
              <a:t>self.queue.append(msg)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850"/>
              </a:lnSpc>
              <a:tabLst>
                <a:tab pos="474980" algn="l"/>
              </a:tabLst>
            </a:pPr>
            <a:r>
              <a:rPr dirty="0" sz="600" spc="55">
                <a:latin typeface="Times New Roman"/>
                <a:cs typeface="Times New Roman"/>
              </a:rPr>
              <a:t>7	</a:t>
            </a:r>
            <a:r>
              <a:rPr dirty="0" sz="800" spc="60">
                <a:latin typeface="Times New Roman"/>
                <a:cs typeface="Times New Roman"/>
              </a:rPr>
              <a:t>self.allowToEnter(msg[1])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850"/>
              </a:lnSpc>
              <a:tabLst>
                <a:tab pos="373380" algn="l"/>
              </a:tabLst>
            </a:pPr>
            <a:r>
              <a:rPr dirty="0" sz="600" spc="55">
                <a:latin typeface="Times New Roman"/>
                <a:cs typeface="Times New Roman"/>
              </a:rPr>
              <a:t>8	</a:t>
            </a:r>
            <a:r>
              <a:rPr dirty="0" sz="800" spc="160" b="1">
                <a:solidFill>
                  <a:srgbClr val="FF0059"/>
                </a:solidFill>
                <a:latin typeface="Times New Roman"/>
                <a:cs typeface="Times New Roman"/>
              </a:rPr>
              <a:t>elif</a:t>
            </a:r>
            <a:r>
              <a:rPr dirty="0" sz="800" spc="6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40">
                <a:latin typeface="Times New Roman"/>
                <a:cs typeface="Times New Roman"/>
              </a:rPr>
              <a:t>msg[2]</a:t>
            </a:r>
            <a:r>
              <a:rPr dirty="0" sz="800" spc="7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==</a:t>
            </a:r>
            <a:r>
              <a:rPr dirty="0" sz="800" spc="65">
                <a:latin typeface="Times New Roman"/>
                <a:cs typeface="Times New Roman"/>
              </a:rPr>
              <a:t> </a:t>
            </a:r>
            <a:r>
              <a:rPr dirty="0" sz="800" spc="-110">
                <a:latin typeface="Times New Roman"/>
                <a:cs typeface="Times New Roman"/>
              </a:rPr>
              <a:t>ALLOW: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850"/>
              </a:lnSpc>
              <a:tabLst>
                <a:tab pos="474980" algn="l"/>
              </a:tabLst>
            </a:pPr>
            <a:r>
              <a:rPr dirty="0" sz="600" spc="55">
                <a:latin typeface="Times New Roman"/>
                <a:cs typeface="Times New Roman"/>
              </a:rPr>
              <a:t>9	</a:t>
            </a:r>
            <a:r>
              <a:rPr dirty="0" sz="800" spc="50">
                <a:latin typeface="Times New Roman"/>
                <a:cs typeface="Times New Roman"/>
              </a:rPr>
              <a:t>self.queue.append(msg)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850"/>
              </a:lnSpc>
              <a:tabLst>
                <a:tab pos="373380" algn="l"/>
              </a:tabLst>
            </a:pPr>
            <a:r>
              <a:rPr dirty="0" sz="600" spc="55">
                <a:latin typeface="Times New Roman"/>
                <a:cs typeface="Times New Roman"/>
              </a:rPr>
              <a:t>10	</a:t>
            </a:r>
            <a:r>
              <a:rPr dirty="0" sz="800" spc="160" b="1">
                <a:solidFill>
                  <a:srgbClr val="FF0059"/>
                </a:solidFill>
                <a:latin typeface="Times New Roman"/>
                <a:cs typeface="Times New Roman"/>
              </a:rPr>
              <a:t>elif</a:t>
            </a:r>
            <a:r>
              <a:rPr dirty="0" sz="800" spc="6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40">
                <a:latin typeface="Times New Roman"/>
                <a:cs typeface="Times New Roman"/>
              </a:rPr>
              <a:t>msg[2]</a:t>
            </a:r>
            <a:r>
              <a:rPr dirty="0" sz="800" spc="7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==</a:t>
            </a:r>
            <a:r>
              <a:rPr dirty="0" sz="800" spc="65">
                <a:latin typeface="Times New Roman"/>
                <a:cs typeface="Times New Roman"/>
              </a:rPr>
              <a:t> </a:t>
            </a:r>
            <a:r>
              <a:rPr dirty="0" sz="800" spc="-60">
                <a:latin typeface="Times New Roman"/>
                <a:cs typeface="Times New Roman"/>
              </a:rPr>
              <a:t>RELEASE: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850"/>
              </a:lnSpc>
              <a:tabLst>
                <a:tab pos="475615" algn="l"/>
              </a:tabLst>
            </a:pPr>
            <a:r>
              <a:rPr dirty="0" sz="600" spc="55">
                <a:latin typeface="Times New Roman"/>
                <a:cs typeface="Times New Roman"/>
              </a:rPr>
              <a:t>11	</a:t>
            </a:r>
            <a:r>
              <a:rPr dirty="0" sz="800" spc="80" b="1">
                <a:solidFill>
                  <a:srgbClr val="FF0059"/>
                </a:solidFill>
                <a:latin typeface="Times New Roman"/>
                <a:cs typeface="Times New Roman"/>
              </a:rPr>
              <a:t>del</a:t>
            </a:r>
            <a:r>
              <a:rPr dirty="0" sz="800" spc="80">
                <a:latin typeface="Times New Roman"/>
                <a:cs typeface="Times New Roman"/>
              </a:rPr>
              <a:t>(self.queue[0])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05"/>
              </a:lnSpc>
              <a:tabLst>
                <a:tab pos="373380" algn="l"/>
              </a:tabLst>
            </a:pPr>
            <a:r>
              <a:rPr dirty="0" sz="600" spc="55">
                <a:latin typeface="Times New Roman"/>
                <a:cs typeface="Times New Roman"/>
              </a:rPr>
              <a:t>12	</a:t>
            </a:r>
            <a:r>
              <a:rPr dirty="0" sz="800" spc="70">
                <a:latin typeface="Times New Roman"/>
                <a:cs typeface="Times New Roman"/>
              </a:rPr>
              <a:t>self.cleanupQ()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02939" y="1196757"/>
            <a:ext cx="1202690" cy="3632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905"/>
              </a:lnSpc>
              <a:spcBef>
                <a:spcPts val="9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Pick 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up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any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25" i="1">
                <a:solidFill>
                  <a:srgbClr val="009600"/>
                </a:solidFill>
                <a:latin typeface="Times New Roman"/>
                <a:cs typeface="Times New Roman"/>
              </a:rPr>
              <a:t>message</a:t>
            </a: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ts val="850"/>
              </a:lnSpc>
              <a:spcBef>
                <a:spcPts val="6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 Adjust</a:t>
            </a:r>
            <a:r>
              <a:rPr dirty="0" sz="800" spc="4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clock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20" i="1">
                <a:solidFill>
                  <a:srgbClr val="009600"/>
                </a:solidFill>
                <a:latin typeface="Times New Roman"/>
                <a:cs typeface="Times New Roman"/>
              </a:rPr>
              <a:t>value... </a:t>
            </a:r>
            <a:r>
              <a:rPr dirty="0" sz="800" spc="-1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14" i="1">
                <a:solidFill>
                  <a:srgbClr val="009600"/>
                </a:solidFill>
                <a:latin typeface="Times New Roman"/>
                <a:cs typeface="Times New Roman"/>
              </a:rPr>
              <a:t>...and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increment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02939" y="1629472"/>
            <a:ext cx="1304925" cy="25527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850"/>
              </a:lnSpc>
              <a:spcBef>
                <a:spcPts val="21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0" i="1">
                <a:solidFill>
                  <a:srgbClr val="009600"/>
                </a:solidFill>
                <a:latin typeface="Times New Roman"/>
                <a:cs typeface="Times New Roman"/>
              </a:rPr>
              <a:t>Append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an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-70" i="1">
                <a:solidFill>
                  <a:srgbClr val="009600"/>
                </a:solidFill>
                <a:latin typeface="Times New Roman"/>
                <a:cs typeface="Times New Roman"/>
              </a:rPr>
              <a:t>ENTER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request </a:t>
            </a:r>
            <a:r>
              <a:rPr dirty="0" sz="800" spc="-1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5" i="1">
                <a:solidFill>
                  <a:srgbClr val="009600"/>
                </a:solidFill>
                <a:latin typeface="Times New Roman"/>
                <a:cs typeface="Times New Roman"/>
              </a:rPr>
              <a:t>and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unconditionally</a:t>
            </a:r>
            <a:r>
              <a:rPr dirty="0" sz="800" spc="4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50" i="1">
                <a:solidFill>
                  <a:srgbClr val="009600"/>
                </a:solidFill>
                <a:latin typeface="Times New Roman"/>
                <a:cs typeface="Times New Roman"/>
              </a:rPr>
              <a:t>all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02939" y="1954008"/>
            <a:ext cx="899794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0" i="1">
                <a:solidFill>
                  <a:srgbClr val="009600"/>
                </a:solidFill>
                <a:latin typeface="Times New Roman"/>
                <a:cs typeface="Times New Roman"/>
              </a:rPr>
              <a:t>Append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an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-105" i="1">
                <a:solidFill>
                  <a:srgbClr val="009600"/>
                </a:solidFill>
                <a:latin typeface="Times New Roman"/>
                <a:cs typeface="Times New Roman"/>
              </a:rPr>
              <a:t>ALLOW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02939" y="2170365"/>
            <a:ext cx="1302385" cy="25527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850"/>
              </a:lnSpc>
              <a:spcBef>
                <a:spcPts val="21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05" i="1">
                <a:solidFill>
                  <a:srgbClr val="009600"/>
                </a:solidFill>
                <a:latin typeface="Times New Roman"/>
                <a:cs typeface="Times New Roman"/>
              </a:rPr>
              <a:t>Just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25" i="1">
                <a:solidFill>
                  <a:srgbClr val="009600"/>
                </a:solidFill>
                <a:latin typeface="Times New Roman"/>
                <a:cs typeface="Times New Roman"/>
              </a:rPr>
              <a:t>remove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60" i="1">
                <a:solidFill>
                  <a:srgbClr val="009600"/>
                </a:solidFill>
                <a:latin typeface="Times New Roman"/>
                <a:cs typeface="Times New Roman"/>
              </a:rPr>
              <a:t>first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25" i="1">
                <a:solidFill>
                  <a:srgbClr val="009600"/>
                </a:solidFill>
                <a:latin typeface="Times New Roman"/>
                <a:cs typeface="Times New Roman"/>
              </a:rPr>
              <a:t>messa </a:t>
            </a:r>
            <a:r>
              <a:rPr dirty="0" sz="800" spc="-1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9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" i="1">
                <a:solidFill>
                  <a:srgbClr val="009600"/>
                </a:solidFill>
                <a:latin typeface="Times New Roman"/>
                <a:cs typeface="Times New Roman"/>
              </a:rPr>
              <a:t>And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14" i="1">
                <a:solidFill>
                  <a:srgbClr val="009600"/>
                </a:solidFill>
                <a:latin typeface="Times New Roman"/>
                <a:cs typeface="Times New Roman"/>
              </a:rPr>
              <a:t>sort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5" i="1">
                <a:solidFill>
                  <a:srgbClr val="009600"/>
                </a:solidFill>
                <a:latin typeface="Times New Roman"/>
                <a:cs typeface="Times New Roman"/>
              </a:rPr>
              <a:t>and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cleanup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12357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Example:</a:t>
            </a:r>
            <a:r>
              <a:rPr dirty="0" sz="600" spc="3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Total-ordered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multicasting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17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880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 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6667" y="716"/>
            <a:ext cx="8248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Lamport’s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03466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Lamport’s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clocks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mutual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exclusion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6890" y="1185872"/>
            <a:ext cx="3987165" cy="91566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Analogy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with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total-ordered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multicast</a:t>
            </a:r>
            <a:endParaRPr sz="1200">
              <a:latin typeface="Arial"/>
              <a:cs typeface="Arial"/>
            </a:endParaRPr>
          </a:p>
          <a:p>
            <a:pPr marL="320040" marR="30480" indent="-168275">
              <a:lnSpc>
                <a:spcPct val="100000"/>
              </a:lnSpc>
              <a:spcBef>
                <a:spcPts val="790"/>
              </a:spcBef>
              <a:buClr>
                <a:srgbClr val="3333B2"/>
              </a:buClr>
              <a:buChar char="►"/>
              <a:tabLst>
                <a:tab pos="320675" algn="l"/>
              </a:tabLst>
            </a:pP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total-ordered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multicast,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build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identical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queues,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delivering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messages in the same order</a:t>
            </a:r>
            <a:endParaRPr sz="1000">
              <a:latin typeface="Arial"/>
              <a:cs typeface="Arial"/>
            </a:endParaRPr>
          </a:p>
          <a:p>
            <a:pPr marL="320040" marR="63500" indent="-168275">
              <a:lnSpc>
                <a:spcPts val="1200"/>
              </a:lnSpc>
              <a:spcBef>
                <a:spcPts val="30"/>
              </a:spcBef>
              <a:buClr>
                <a:srgbClr val="3333B2"/>
              </a:buClr>
              <a:buChar char="►"/>
              <a:tabLst>
                <a:tab pos="320675" algn="l"/>
              </a:tabLst>
            </a:pPr>
            <a:r>
              <a:rPr dirty="0" sz="1000" spc="-5">
                <a:latin typeface="Arial"/>
                <a:cs typeface="Arial"/>
              </a:rPr>
              <a:t>Mutual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exclusion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about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agreeing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order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allowed</a:t>
            </a:r>
            <a:r>
              <a:rPr dirty="0" sz="1000" spc="-5">
                <a:latin typeface="Arial"/>
                <a:cs typeface="Arial"/>
              </a:rPr>
              <a:t> to enter a critical section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1764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clo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ks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V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ector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clo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09093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-5"/>
              <a:t>V</a:t>
            </a:r>
            <a:r>
              <a:rPr dirty="0" spc="-5"/>
              <a:t>ector</a:t>
            </a:r>
            <a:r>
              <a:rPr dirty="0" spc="-60"/>
              <a:t> </a:t>
            </a:r>
            <a:r>
              <a:rPr dirty="0" spc="10"/>
              <a:t>clocks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7294" y="546148"/>
            <a:ext cx="3872865" cy="5048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Lamport’s </a:t>
            </a:r>
            <a:r>
              <a:rPr dirty="0" sz="1000" spc="-10">
                <a:latin typeface="Arial"/>
                <a:cs typeface="Arial"/>
              </a:rPr>
              <a:t>clocks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guarantee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40" i="1">
                <a:latin typeface="Arial"/>
                <a:cs typeface="Arial"/>
              </a:rPr>
              <a:t>C</a:t>
            </a:r>
            <a:r>
              <a:rPr dirty="0" sz="1000" spc="40">
                <a:latin typeface="Arial"/>
                <a:cs typeface="Arial"/>
              </a:rPr>
              <a:t>(</a:t>
            </a:r>
            <a:r>
              <a:rPr dirty="0" sz="1000" spc="40" i="1">
                <a:latin typeface="Arial"/>
                <a:cs typeface="Arial"/>
              </a:rPr>
              <a:t>a</a:t>
            </a:r>
            <a:r>
              <a:rPr dirty="0" sz="1000" spc="40">
                <a:latin typeface="Arial"/>
                <a:cs typeface="Arial"/>
              </a:rPr>
              <a:t>)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190" i="1">
                <a:latin typeface="Arial"/>
                <a:cs typeface="Arial"/>
              </a:rPr>
              <a:t>&lt;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45" i="1">
                <a:latin typeface="Arial"/>
                <a:cs typeface="Arial"/>
              </a:rPr>
              <a:t>C</a:t>
            </a:r>
            <a:r>
              <a:rPr dirty="0" sz="1000" spc="45">
                <a:latin typeface="Arial"/>
                <a:cs typeface="Arial"/>
              </a:rPr>
              <a:t>(</a:t>
            </a:r>
            <a:r>
              <a:rPr dirty="0" sz="1000" spc="45" i="1">
                <a:latin typeface="Arial"/>
                <a:cs typeface="Arial"/>
              </a:rPr>
              <a:t>b</a:t>
            </a:r>
            <a:r>
              <a:rPr dirty="0" sz="1000" spc="45">
                <a:latin typeface="Arial"/>
                <a:cs typeface="Arial"/>
              </a:rPr>
              <a:t>)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spc="5" i="1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causally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preceded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10" i="1">
                <a:latin typeface="Arial"/>
                <a:cs typeface="Arial"/>
              </a:rPr>
              <a:t>b</a:t>
            </a:r>
            <a:r>
              <a:rPr dirty="0" sz="1000" spc="1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2100" y="1010930"/>
            <a:ext cx="1753870" cy="56197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 marR="5080">
              <a:lnSpc>
                <a:spcPts val="1390"/>
              </a:lnSpc>
              <a:spcBef>
                <a:spcPts val="18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Concurrent message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transmission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using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logical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clocks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3616" y="1859794"/>
            <a:ext cx="119380" cy="1352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endParaRPr sz="650">
              <a:latin typeface="Arial"/>
              <a:cs typeface="Arial"/>
            </a:endParaRPr>
          </a:p>
          <a:p>
            <a:pPr algn="r" marR="5080">
              <a:lnSpc>
                <a:spcPts val="210"/>
              </a:lnSpc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03974" y="1967559"/>
            <a:ext cx="119380" cy="372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endParaRPr sz="650">
              <a:latin typeface="Arial"/>
              <a:cs typeface="Arial"/>
            </a:endParaRPr>
          </a:p>
          <a:p>
            <a:pPr marL="82550">
              <a:lnSpc>
                <a:spcPts val="210"/>
              </a:lnSpc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3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50">
              <a:latin typeface="Arial"/>
              <a:cs typeface="Arial"/>
            </a:endParaRPr>
          </a:p>
          <a:p>
            <a:pPr marL="12700">
              <a:lnSpc>
                <a:spcPts val="630"/>
              </a:lnSpc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endParaRPr sz="650">
              <a:latin typeface="Arial"/>
              <a:cs typeface="Arial"/>
            </a:endParaRPr>
          </a:p>
          <a:p>
            <a:pPr marL="82550">
              <a:lnSpc>
                <a:spcPts val="210"/>
              </a:lnSpc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3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673596" y="1762170"/>
          <a:ext cx="160020" cy="12503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765"/>
              </a:tblGrid>
              <a:tr h="113664">
                <a:tc>
                  <a:txBody>
                    <a:bodyPr/>
                    <a:lstStyle/>
                    <a:p>
                      <a:pPr algn="r" marR="44450">
                        <a:lnSpc>
                          <a:spcPts val="730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r" marR="20955">
                        <a:lnSpc>
                          <a:spcPts val="74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r" marR="20955">
                        <a:lnSpc>
                          <a:spcPts val="76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r" marR="20955">
                        <a:lnSpc>
                          <a:spcPts val="77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r" marR="209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r" marR="20955">
                        <a:lnSpc>
                          <a:spcPts val="765"/>
                        </a:lnSpc>
                        <a:spcBef>
                          <a:spcPts val="3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r" marR="20955">
                        <a:lnSpc>
                          <a:spcPts val="745"/>
                        </a:lnSpc>
                        <a:spcBef>
                          <a:spcPts val="5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r" marR="20955">
                        <a:lnSpc>
                          <a:spcPts val="735"/>
                        </a:lnSpc>
                        <a:spcBef>
                          <a:spcPts val="6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r" marR="20955">
                        <a:lnSpc>
                          <a:spcPts val="715"/>
                        </a:lnSpc>
                        <a:spcBef>
                          <a:spcPts val="8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r" marR="20955">
                        <a:lnSpc>
                          <a:spcPts val="700"/>
                        </a:lnSpc>
                        <a:spcBef>
                          <a:spcPts val="95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r">
                        <a:lnSpc>
                          <a:spcPts val="680"/>
                        </a:lnSpc>
                        <a:spcBef>
                          <a:spcPts val="115"/>
                        </a:spcBef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535583" y="1762376"/>
          <a:ext cx="160020" cy="12503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765"/>
              </a:tblGrid>
              <a:tr h="113664">
                <a:tc>
                  <a:txBody>
                    <a:bodyPr/>
                    <a:lstStyle/>
                    <a:p>
                      <a:pPr marL="52069">
                        <a:lnSpc>
                          <a:spcPts val="730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52069">
                        <a:lnSpc>
                          <a:spcPts val="745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6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7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18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24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65"/>
                        </a:lnSpc>
                        <a:spcBef>
                          <a:spcPts val="3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45"/>
                        </a:lnSpc>
                        <a:spcBef>
                          <a:spcPts val="5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36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35"/>
                        </a:lnSpc>
                        <a:spcBef>
                          <a:spcPts val="6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42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15"/>
                        </a:lnSpc>
                        <a:spcBef>
                          <a:spcPts val="8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48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00"/>
                        </a:lnSpc>
                        <a:spcBef>
                          <a:spcPts val="95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680"/>
                        </a:lnSpc>
                        <a:spcBef>
                          <a:spcPts val="115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76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</a:tbl>
          </a:graphicData>
        </a:graphic>
      </p:graphicFrame>
      <p:grpSp>
        <p:nvGrpSpPr>
          <p:cNvPr id="10" name="object 10"/>
          <p:cNvGrpSpPr/>
          <p:nvPr/>
        </p:nvGrpSpPr>
        <p:grpSpPr>
          <a:xfrm>
            <a:off x="690008" y="2730065"/>
            <a:ext cx="419734" cy="132080"/>
            <a:chOff x="690008" y="2730065"/>
            <a:chExt cx="419734" cy="132080"/>
          </a:xfrm>
        </p:grpSpPr>
        <p:sp>
          <p:nvSpPr>
            <p:cNvPr id="11" name="object 11"/>
            <p:cNvSpPr/>
            <p:nvPr/>
          </p:nvSpPr>
          <p:spPr>
            <a:xfrm>
              <a:off x="725959" y="2732699"/>
              <a:ext cx="381635" cy="108585"/>
            </a:xfrm>
            <a:custGeom>
              <a:avLst/>
              <a:gdLst/>
              <a:ahLst/>
              <a:cxnLst/>
              <a:rect l="l" t="t" r="r" b="b"/>
              <a:pathLst>
                <a:path w="381634" h="108585">
                  <a:moveTo>
                    <a:pt x="381048" y="0"/>
                  </a:moveTo>
                  <a:lnTo>
                    <a:pt x="0" y="108494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690008" y="2800399"/>
              <a:ext cx="80645" cy="61594"/>
            </a:xfrm>
            <a:custGeom>
              <a:avLst/>
              <a:gdLst/>
              <a:ahLst/>
              <a:cxnLst/>
              <a:rect l="l" t="t" r="r" b="b"/>
              <a:pathLst>
                <a:path w="80645" h="61594">
                  <a:moveTo>
                    <a:pt x="62805" y="0"/>
                  </a:moveTo>
                  <a:lnTo>
                    <a:pt x="0" y="51030"/>
                  </a:lnTo>
                  <a:lnTo>
                    <a:pt x="80264" y="61319"/>
                  </a:lnTo>
                  <a:lnTo>
                    <a:pt x="70151" y="47625"/>
                  </a:lnTo>
                  <a:lnTo>
                    <a:pt x="63871" y="32841"/>
                  </a:lnTo>
                  <a:lnTo>
                    <a:pt x="61422" y="16966"/>
                  </a:lnTo>
                  <a:lnTo>
                    <a:pt x="6280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104376" y="1762170"/>
          <a:ext cx="160020" cy="12503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765"/>
              </a:tblGrid>
              <a:tr h="113664">
                <a:tc>
                  <a:txBody>
                    <a:bodyPr/>
                    <a:lstStyle/>
                    <a:p>
                      <a:pPr marL="52069">
                        <a:lnSpc>
                          <a:spcPts val="730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52069">
                        <a:lnSpc>
                          <a:spcPts val="745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6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7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24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32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65"/>
                        </a:lnSpc>
                        <a:spcBef>
                          <a:spcPts val="3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45"/>
                        </a:lnSpc>
                        <a:spcBef>
                          <a:spcPts val="5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48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35"/>
                        </a:lnSpc>
                        <a:spcBef>
                          <a:spcPts val="6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61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15"/>
                        </a:lnSpc>
                        <a:spcBef>
                          <a:spcPts val="8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69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00"/>
                        </a:lnSpc>
                        <a:spcBef>
                          <a:spcPts val="95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77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680"/>
                        </a:lnSpc>
                        <a:spcBef>
                          <a:spcPts val="115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85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</a:tbl>
          </a:graphicData>
        </a:graphic>
      </p:graphicFrame>
      <p:grpSp>
        <p:nvGrpSpPr>
          <p:cNvPr id="14" name="object 14"/>
          <p:cNvGrpSpPr/>
          <p:nvPr/>
        </p:nvGrpSpPr>
        <p:grpSpPr>
          <a:xfrm>
            <a:off x="1256226" y="2278053"/>
            <a:ext cx="420370" cy="125095"/>
            <a:chOff x="1256226" y="2278053"/>
            <a:chExt cx="420370" cy="125095"/>
          </a:xfrm>
        </p:grpSpPr>
        <p:sp>
          <p:nvSpPr>
            <p:cNvPr id="15" name="object 15"/>
            <p:cNvSpPr/>
            <p:nvPr/>
          </p:nvSpPr>
          <p:spPr>
            <a:xfrm>
              <a:off x="1258860" y="2280687"/>
              <a:ext cx="381635" cy="100965"/>
            </a:xfrm>
            <a:custGeom>
              <a:avLst/>
              <a:gdLst/>
              <a:ahLst/>
              <a:cxnLst/>
              <a:rect l="l" t="t" r="r" b="b"/>
              <a:pathLst>
                <a:path w="381635" h="100964">
                  <a:moveTo>
                    <a:pt x="0" y="0"/>
                  </a:moveTo>
                  <a:lnTo>
                    <a:pt x="381224" y="100703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596181" y="2341121"/>
              <a:ext cx="80645" cy="62230"/>
            </a:xfrm>
            <a:custGeom>
              <a:avLst/>
              <a:gdLst/>
              <a:ahLst/>
              <a:cxnLst/>
              <a:rect l="l" t="t" r="r" b="b"/>
              <a:pathLst>
                <a:path w="80644" h="62230">
                  <a:moveTo>
                    <a:pt x="16275" y="0"/>
                  </a:moveTo>
                  <a:lnTo>
                    <a:pt x="17985" y="16938"/>
                  </a:lnTo>
                  <a:lnTo>
                    <a:pt x="15841" y="32857"/>
                  </a:lnTo>
                  <a:lnTo>
                    <a:pt x="9846" y="47757"/>
                  </a:lnTo>
                  <a:lnTo>
                    <a:pt x="0" y="61640"/>
                  </a:lnTo>
                  <a:lnTo>
                    <a:pt x="80048" y="49818"/>
                  </a:lnTo>
                  <a:lnTo>
                    <a:pt x="1627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7" name="object 17"/>
          <p:cNvGrpSpPr/>
          <p:nvPr/>
        </p:nvGrpSpPr>
        <p:grpSpPr>
          <a:xfrm>
            <a:off x="687379" y="1938522"/>
            <a:ext cx="419734" cy="125095"/>
            <a:chOff x="687379" y="1938522"/>
            <a:chExt cx="419734" cy="125095"/>
          </a:xfrm>
        </p:grpSpPr>
        <p:sp>
          <p:nvSpPr>
            <p:cNvPr id="18" name="object 18"/>
            <p:cNvSpPr/>
            <p:nvPr/>
          </p:nvSpPr>
          <p:spPr>
            <a:xfrm>
              <a:off x="690013" y="1941156"/>
              <a:ext cx="381000" cy="101600"/>
            </a:xfrm>
            <a:custGeom>
              <a:avLst/>
              <a:gdLst/>
              <a:ahLst/>
              <a:cxnLst/>
              <a:rect l="l" t="t" r="r" b="b"/>
              <a:pathLst>
                <a:path w="381000" h="101600">
                  <a:moveTo>
                    <a:pt x="0" y="0"/>
                  </a:moveTo>
                  <a:lnTo>
                    <a:pt x="380871" y="101107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026946" y="2001957"/>
              <a:ext cx="80645" cy="62230"/>
            </a:xfrm>
            <a:custGeom>
              <a:avLst/>
              <a:gdLst/>
              <a:ahLst/>
              <a:cxnLst/>
              <a:rect l="l" t="t" r="r" b="b"/>
              <a:pathLst>
                <a:path w="80644" h="62230">
                  <a:moveTo>
                    <a:pt x="16358" y="0"/>
                  </a:moveTo>
                  <a:lnTo>
                    <a:pt x="18046" y="16939"/>
                  </a:lnTo>
                  <a:lnTo>
                    <a:pt x="15881" y="32855"/>
                  </a:lnTo>
                  <a:lnTo>
                    <a:pt x="9865" y="47748"/>
                  </a:lnTo>
                  <a:lnTo>
                    <a:pt x="0" y="61619"/>
                  </a:lnTo>
                  <a:lnTo>
                    <a:pt x="80066" y="49892"/>
                  </a:lnTo>
                  <a:lnTo>
                    <a:pt x="1635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0" name="object 20"/>
          <p:cNvGrpSpPr/>
          <p:nvPr/>
        </p:nvGrpSpPr>
        <p:grpSpPr>
          <a:xfrm>
            <a:off x="1258807" y="2505056"/>
            <a:ext cx="420370" cy="129539"/>
            <a:chOff x="1258807" y="2505056"/>
            <a:chExt cx="420370" cy="129539"/>
          </a:xfrm>
        </p:grpSpPr>
        <p:sp>
          <p:nvSpPr>
            <p:cNvPr id="21" name="object 21"/>
            <p:cNvSpPr/>
            <p:nvPr/>
          </p:nvSpPr>
          <p:spPr>
            <a:xfrm>
              <a:off x="1294819" y="2507690"/>
              <a:ext cx="381635" cy="106045"/>
            </a:xfrm>
            <a:custGeom>
              <a:avLst/>
              <a:gdLst/>
              <a:ahLst/>
              <a:cxnLst/>
              <a:rect l="l" t="t" r="r" b="b"/>
              <a:pathLst>
                <a:path w="381635" h="106044">
                  <a:moveTo>
                    <a:pt x="381410" y="0"/>
                  </a:moveTo>
                  <a:lnTo>
                    <a:pt x="0" y="106043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258807" y="2573105"/>
              <a:ext cx="80645" cy="61594"/>
            </a:xfrm>
            <a:custGeom>
              <a:avLst/>
              <a:gdLst/>
              <a:ahLst/>
              <a:cxnLst/>
              <a:rect l="l" t="t" r="r" b="b"/>
              <a:pathLst>
                <a:path w="80644" h="61594">
                  <a:moveTo>
                    <a:pt x="63121" y="0"/>
                  </a:moveTo>
                  <a:lnTo>
                    <a:pt x="0" y="50638"/>
                  </a:lnTo>
                  <a:lnTo>
                    <a:pt x="80198" y="61426"/>
                  </a:lnTo>
                  <a:lnTo>
                    <a:pt x="70169" y="47671"/>
                  </a:lnTo>
                  <a:lnTo>
                    <a:pt x="63980" y="32848"/>
                  </a:lnTo>
                  <a:lnTo>
                    <a:pt x="61631" y="16957"/>
                  </a:lnTo>
                  <a:lnTo>
                    <a:pt x="6312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/>
          <p:nvPr/>
        </p:nvSpPr>
        <p:spPr>
          <a:xfrm>
            <a:off x="556375" y="1625278"/>
            <a:ext cx="105410" cy="1352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endParaRPr sz="650">
              <a:latin typeface="Arial"/>
              <a:cs typeface="Arial"/>
            </a:endParaRPr>
          </a:p>
          <a:p>
            <a:pPr marL="68580">
              <a:lnSpc>
                <a:spcPts val="210"/>
              </a:lnSpc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3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30144" y="1625278"/>
            <a:ext cx="105410" cy="1352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endParaRPr sz="650">
              <a:latin typeface="Arial"/>
              <a:cs typeface="Arial"/>
            </a:endParaRPr>
          </a:p>
          <a:p>
            <a:pPr marL="68580">
              <a:lnSpc>
                <a:spcPts val="210"/>
              </a:lnSpc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3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98596" y="1625278"/>
            <a:ext cx="105410" cy="1352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endParaRPr sz="650">
              <a:latin typeface="Arial"/>
              <a:cs typeface="Arial"/>
            </a:endParaRPr>
          </a:p>
          <a:p>
            <a:pPr marL="68580">
              <a:lnSpc>
                <a:spcPts val="210"/>
              </a:lnSpc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1258807" y="2048987"/>
            <a:ext cx="420370" cy="130810"/>
            <a:chOff x="1258807" y="2048987"/>
            <a:chExt cx="420370" cy="130810"/>
          </a:xfrm>
        </p:grpSpPr>
        <p:sp>
          <p:nvSpPr>
            <p:cNvPr id="27" name="object 27"/>
            <p:cNvSpPr/>
            <p:nvPr/>
          </p:nvSpPr>
          <p:spPr>
            <a:xfrm>
              <a:off x="1294790" y="2051623"/>
              <a:ext cx="381635" cy="107314"/>
            </a:xfrm>
            <a:custGeom>
              <a:avLst/>
              <a:gdLst/>
              <a:ahLst/>
              <a:cxnLst/>
              <a:rect l="l" t="t" r="r" b="b"/>
              <a:pathLst>
                <a:path w="381635" h="107314">
                  <a:moveTo>
                    <a:pt x="381439" y="0"/>
                  </a:moveTo>
                  <a:lnTo>
                    <a:pt x="0" y="10715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1258807" y="2118084"/>
              <a:ext cx="80645" cy="61594"/>
            </a:xfrm>
            <a:custGeom>
              <a:avLst/>
              <a:gdLst/>
              <a:ahLst/>
              <a:cxnLst/>
              <a:rect l="l" t="t" r="r" b="b"/>
              <a:pathLst>
                <a:path w="80644" h="61594">
                  <a:moveTo>
                    <a:pt x="62982" y="0"/>
                  </a:moveTo>
                  <a:lnTo>
                    <a:pt x="0" y="50807"/>
                  </a:lnTo>
                  <a:lnTo>
                    <a:pt x="80226" y="61377"/>
                  </a:lnTo>
                  <a:lnTo>
                    <a:pt x="70162" y="47650"/>
                  </a:lnTo>
                  <a:lnTo>
                    <a:pt x="63933" y="32845"/>
                  </a:lnTo>
                  <a:lnTo>
                    <a:pt x="61540" y="16961"/>
                  </a:lnTo>
                  <a:lnTo>
                    <a:pt x="6298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/>
          <p:cNvSpPr txBox="1"/>
          <p:nvPr/>
        </p:nvSpPr>
        <p:spPr>
          <a:xfrm>
            <a:off x="2321090" y="1038209"/>
            <a:ext cx="1983105" cy="5048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38100" marR="30480">
              <a:lnSpc>
                <a:spcPts val="1200"/>
              </a:lnSpc>
              <a:spcBef>
                <a:spcPts val="10"/>
              </a:spcBef>
            </a:pPr>
            <a:r>
              <a:rPr dirty="0" sz="1000" spc="-10">
                <a:latin typeface="Arial"/>
                <a:cs typeface="Arial"/>
              </a:rPr>
              <a:t>Event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spc="-5">
                <a:latin typeface="Arial"/>
                <a:cs typeface="Arial"/>
              </a:rPr>
              <a:t>: </a:t>
            </a:r>
            <a:r>
              <a:rPr dirty="0" sz="1000" spc="5" i="1">
                <a:latin typeface="Arial"/>
                <a:cs typeface="Arial"/>
              </a:rPr>
              <a:t>m</a:t>
            </a:r>
            <a:r>
              <a:rPr dirty="0" baseline="-15873" sz="1050" spc="7" i="1">
                <a:latin typeface="Arial"/>
                <a:cs typeface="Arial"/>
              </a:rPr>
              <a:t>1 </a:t>
            </a:r>
            <a:r>
              <a:rPr dirty="0" sz="1000" spc="-5">
                <a:latin typeface="Arial"/>
                <a:cs typeface="Arial"/>
              </a:rPr>
              <a:t>is received at </a:t>
            </a:r>
            <a:r>
              <a:rPr dirty="0" sz="1000" spc="-5" i="1">
                <a:latin typeface="Arial"/>
                <a:cs typeface="Arial"/>
              </a:rPr>
              <a:t>T </a:t>
            </a:r>
            <a:r>
              <a:rPr dirty="0" sz="1000" spc="190">
                <a:latin typeface="Arial"/>
                <a:cs typeface="Arial"/>
              </a:rPr>
              <a:t>= </a:t>
            </a:r>
            <a:r>
              <a:rPr dirty="0" sz="1000" spc="-5">
                <a:latin typeface="Arial"/>
                <a:cs typeface="Arial"/>
              </a:rPr>
              <a:t>16;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Event </a:t>
            </a:r>
            <a:r>
              <a:rPr dirty="0" sz="1000" spc="10" i="1">
                <a:latin typeface="Arial"/>
                <a:cs typeface="Arial"/>
              </a:rPr>
              <a:t>b</a:t>
            </a:r>
            <a:r>
              <a:rPr dirty="0" sz="1000" spc="10">
                <a:latin typeface="Arial"/>
                <a:cs typeface="Arial"/>
              </a:rPr>
              <a:t>: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m</a:t>
            </a:r>
            <a:r>
              <a:rPr dirty="0" baseline="-15873" sz="1050" spc="7" i="1">
                <a:latin typeface="Arial"/>
                <a:cs typeface="Arial"/>
              </a:rPr>
              <a:t>2</a:t>
            </a:r>
            <a:r>
              <a:rPr dirty="0" baseline="-15873" sz="1050" spc="262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75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418768" y="2541196"/>
            <a:ext cx="119380" cy="12636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0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endParaRPr sz="650">
              <a:latin typeface="Arial"/>
              <a:cs typeface="Arial"/>
            </a:endParaRPr>
          </a:p>
          <a:p>
            <a:pPr algn="r" marR="5080">
              <a:lnSpc>
                <a:spcPts val="210"/>
              </a:lnSpc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3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57143" y="2767366"/>
            <a:ext cx="119380" cy="12636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0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endParaRPr sz="650">
              <a:latin typeface="Arial"/>
              <a:cs typeface="Arial"/>
            </a:endParaRPr>
          </a:p>
          <a:p>
            <a:pPr algn="r" marR="5080">
              <a:lnSpc>
                <a:spcPts val="210"/>
              </a:lnSpc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3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18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1764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clo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ks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V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ector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clo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09093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-5"/>
              <a:t>Vector</a:t>
            </a:r>
            <a:r>
              <a:rPr dirty="0" spc="-60"/>
              <a:t> </a:t>
            </a:r>
            <a:r>
              <a:rPr dirty="0" spc="10"/>
              <a:t>clocks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7294" y="546148"/>
            <a:ext cx="3872865" cy="5048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Lamport’s </a:t>
            </a:r>
            <a:r>
              <a:rPr dirty="0" sz="1000" spc="-10">
                <a:latin typeface="Arial"/>
                <a:cs typeface="Arial"/>
              </a:rPr>
              <a:t>clocks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guarantee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40" i="1">
                <a:latin typeface="Arial"/>
                <a:cs typeface="Arial"/>
              </a:rPr>
              <a:t>C</a:t>
            </a:r>
            <a:r>
              <a:rPr dirty="0" sz="1000" spc="40">
                <a:latin typeface="Arial"/>
                <a:cs typeface="Arial"/>
              </a:rPr>
              <a:t>(</a:t>
            </a:r>
            <a:r>
              <a:rPr dirty="0" sz="1000" spc="40" i="1">
                <a:latin typeface="Arial"/>
                <a:cs typeface="Arial"/>
              </a:rPr>
              <a:t>a</a:t>
            </a:r>
            <a:r>
              <a:rPr dirty="0" sz="1000" spc="40">
                <a:latin typeface="Arial"/>
                <a:cs typeface="Arial"/>
              </a:rPr>
              <a:t>)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190" i="1">
                <a:latin typeface="Arial"/>
                <a:cs typeface="Arial"/>
              </a:rPr>
              <a:t>&lt;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45" i="1">
                <a:latin typeface="Arial"/>
                <a:cs typeface="Arial"/>
              </a:rPr>
              <a:t>C</a:t>
            </a:r>
            <a:r>
              <a:rPr dirty="0" sz="1000" spc="45">
                <a:latin typeface="Arial"/>
                <a:cs typeface="Arial"/>
              </a:rPr>
              <a:t>(</a:t>
            </a:r>
            <a:r>
              <a:rPr dirty="0" sz="1000" spc="45" i="1">
                <a:latin typeface="Arial"/>
                <a:cs typeface="Arial"/>
              </a:rPr>
              <a:t>b</a:t>
            </a:r>
            <a:r>
              <a:rPr dirty="0" sz="1000" spc="45">
                <a:latin typeface="Arial"/>
                <a:cs typeface="Arial"/>
              </a:rPr>
              <a:t>)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spc="5" i="1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causally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preceded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10" i="1">
                <a:latin typeface="Arial"/>
                <a:cs typeface="Arial"/>
              </a:rPr>
              <a:t>b</a:t>
            </a:r>
            <a:r>
              <a:rPr dirty="0" sz="1000" spc="1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2100" y="1010930"/>
            <a:ext cx="1753870" cy="56197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 marR="5080">
              <a:lnSpc>
                <a:spcPts val="1390"/>
              </a:lnSpc>
              <a:spcBef>
                <a:spcPts val="18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Concurrent message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transmission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using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logical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clocks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3616" y="1859794"/>
            <a:ext cx="958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3857" y="1918819"/>
            <a:ext cx="48895" cy="762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03974" y="2204748"/>
            <a:ext cx="119380" cy="1352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endParaRPr sz="650">
              <a:latin typeface="Arial"/>
              <a:cs typeface="Arial"/>
            </a:endParaRPr>
          </a:p>
          <a:p>
            <a:pPr algn="r" marR="5080">
              <a:lnSpc>
                <a:spcPts val="210"/>
              </a:lnSpc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03974" y="1967559"/>
            <a:ext cx="119380" cy="1352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endParaRPr sz="650">
              <a:latin typeface="Arial"/>
              <a:cs typeface="Arial"/>
            </a:endParaRPr>
          </a:p>
          <a:p>
            <a:pPr algn="r" marR="5080">
              <a:lnSpc>
                <a:spcPts val="210"/>
              </a:lnSpc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300">
              <a:latin typeface="Arial"/>
              <a:cs typeface="Arial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673596" y="1762170"/>
          <a:ext cx="160020" cy="12503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765"/>
              </a:tblGrid>
              <a:tr h="113664">
                <a:tc>
                  <a:txBody>
                    <a:bodyPr/>
                    <a:lstStyle/>
                    <a:p>
                      <a:pPr algn="r" marR="44450">
                        <a:lnSpc>
                          <a:spcPts val="730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r" marR="20955">
                        <a:lnSpc>
                          <a:spcPts val="74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r" marR="20955">
                        <a:lnSpc>
                          <a:spcPts val="76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r" marR="20955">
                        <a:lnSpc>
                          <a:spcPts val="77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r" marR="209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r" marR="20955">
                        <a:lnSpc>
                          <a:spcPts val="765"/>
                        </a:lnSpc>
                        <a:spcBef>
                          <a:spcPts val="3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r" marR="20955">
                        <a:lnSpc>
                          <a:spcPts val="745"/>
                        </a:lnSpc>
                        <a:spcBef>
                          <a:spcPts val="5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r" marR="20955">
                        <a:lnSpc>
                          <a:spcPts val="735"/>
                        </a:lnSpc>
                        <a:spcBef>
                          <a:spcPts val="6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r" marR="20955">
                        <a:lnSpc>
                          <a:spcPts val="715"/>
                        </a:lnSpc>
                        <a:spcBef>
                          <a:spcPts val="8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r" marR="20955">
                        <a:lnSpc>
                          <a:spcPts val="700"/>
                        </a:lnSpc>
                        <a:spcBef>
                          <a:spcPts val="95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r">
                        <a:lnSpc>
                          <a:spcPts val="680"/>
                        </a:lnSpc>
                        <a:spcBef>
                          <a:spcPts val="115"/>
                        </a:spcBef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535583" y="1762376"/>
          <a:ext cx="160020" cy="12503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765"/>
              </a:tblGrid>
              <a:tr h="113664">
                <a:tc>
                  <a:txBody>
                    <a:bodyPr/>
                    <a:lstStyle/>
                    <a:p>
                      <a:pPr marL="52069">
                        <a:lnSpc>
                          <a:spcPts val="730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52069">
                        <a:lnSpc>
                          <a:spcPts val="745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6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7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18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24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65"/>
                        </a:lnSpc>
                        <a:spcBef>
                          <a:spcPts val="3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45"/>
                        </a:lnSpc>
                        <a:spcBef>
                          <a:spcPts val="5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36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35"/>
                        </a:lnSpc>
                        <a:spcBef>
                          <a:spcPts val="6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42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15"/>
                        </a:lnSpc>
                        <a:spcBef>
                          <a:spcPts val="8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48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00"/>
                        </a:lnSpc>
                        <a:spcBef>
                          <a:spcPts val="95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680"/>
                        </a:lnSpc>
                        <a:spcBef>
                          <a:spcPts val="115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76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</a:tbl>
          </a:graphicData>
        </a:graphic>
      </p:graphicFrame>
      <p:grpSp>
        <p:nvGrpSpPr>
          <p:cNvPr id="12" name="object 12"/>
          <p:cNvGrpSpPr/>
          <p:nvPr/>
        </p:nvGrpSpPr>
        <p:grpSpPr>
          <a:xfrm>
            <a:off x="690008" y="2730065"/>
            <a:ext cx="419734" cy="132080"/>
            <a:chOff x="690008" y="2730065"/>
            <a:chExt cx="419734" cy="132080"/>
          </a:xfrm>
        </p:grpSpPr>
        <p:sp>
          <p:nvSpPr>
            <p:cNvPr id="13" name="object 13"/>
            <p:cNvSpPr/>
            <p:nvPr/>
          </p:nvSpPr>
          <p:spPr>
            <a:xfrm>
              <a:off x="725959" y="2732699"/>
              <a:ext cx="381635" cy="108585"/>
            </a:xfrm>
            <a:custGeom>
              <a:avLst/>
              <a:gdLst/>
              <a:ahLst/>
              <a:cxnLst/>
              <a:rect l="l" t="t" r="r" b="b"/>
              <a:pathLst>
                <a:path w="381634" h="108585">
                  <a:moveTo>
                    <a:pt x="381048" y="0"/>
                  </a:moveTo>
                  <a:lnTo>
                    <a:pt x="0" y="108494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690008" y="2800399"/>
              <a:ext cx="80645" cy="61594"/>
            </a:xfrm>
            <a:custGeom>
              <a:avLst/>
              <a:gdLst/>
              <a:ahLst/>
              <a:cxnLst/>
              <a:rect l="l" t="t" r="r" b="b"/>
              <a:pathLst>
                <a:path w="80645" h="61594">
                  <a:moveTo>
                    <a:pt x="62805" y="0"/>
                  </a:moveTo>
                  <a:lnTo>
                    <a:pt x="0" y="51030"/>
                  </a:lnTo>
                  <a:lnTo>
                    <a:pt x="80264" y="61319"/>
                  </a:lnTo>
                  <a:lnTo>
                    <a:pt x="70151" y="47625"/>
                  </a:lnTo>
                  <a:lnTo>
                    <a:pt x="63871" y="32841"/>
                  </a:lnTo>
                  <a:lnTo>
                    <a:pt x="61422" y="16966"/>
                  </a:lnTo>
                  <a:lnTo>
                    <a:pt x="6280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1104376" y="1762170"/>
          <a:ext cx="160020" cy="12503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765"/>
              </a:tblGrid>
              <a:tr h="113664">
                <a:tc>
                  <a:txBody>
                    <a:bodyPr/>
                    <a:lstStyle/>
                    <a:p>
                      <a:pPr marL="52069">
                        <a:lnSpc>
                          <a:spcPts val="730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52069">
                        <a:lnSpc>
                          <a:spcPts val="745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6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7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24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32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65"/>
                        </a:lnSpc>
                        <a:spcBef>
                          <a:spcPts val="3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45"/>
                        </a:lnSpc>
                        <a:spcBef>
                          <a:spcPts val="5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48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35"/>
                        </a:lnSpc>
                        <a:spcBef>
                          <a:spcPts val="6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61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15"/>
                        </a:lnSpc>
                        <a:spcBef>
                          <a:spcPts val="8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69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700"/>
                        </a:lnSpc>
                        <a:spcBef>
                          <a:spcPts val="95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77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marL="28575">
                        <a:lnSpc>
                          <a:spcPts val="680"/>
                        </a:lnSpc>
                        <a:spcBef>
                          <a:spcPts val="115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85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</a:tbl>
          </a:graphicData>
        </a:graphic>
      </p:graphicFrame>
      <p:grpSp>
        <p:nvGrpSpPr>
          <p:cNvPr id="16" name="object 16"/>
          <p:cNvGrpSpPr/>
          <p:nvPr/>
        </p:nvGrpSpPr>
        <p:grpSpPr>
          <a:xfrm>
            <a:off x="1256226" y="2278053"/>
            <a:ext cx="420370" cy="125095"/>
            <a:chOff x="1256226" y="2278053"/>
            <a:chExt cx="420370" cy="125095"/>
          </a:xfrm>
        </p:grpSpPr>
        <p:sp>
          <p:nvSpPr>
            <p:cNvPr id="17" name="object 17"/>
            <p:cNvSpPr/>
            <p:nvPr/>
          </p:nvSpPr>
          <p:spPr>
            <a:xfrm>
              <a:off x="1258860" y="2280687"/>
              <a:ext cx="381635" cy="100965"/>
            </a:xfrm>
            <a:custGeom>
              <a:avLst/>
              <a:gdLst/>
              <a:ahLst/>
              <a:cxnLst/>
              <a:rect l="l" t="t" r="r" b="b"/>
              <a:pathLst>
                <a:path w="381635" h="100964">
                  <a:moveTo>
                    <a:pt x="0" y="0"/>
                  </a:moveTo>
                  <a:lnTo>
                    <a:pt x="381224" y="100703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596181" y="2341121"/>
              <a:ext cx="80645" cy="62230"/>
            </a:xfrm>
            <a:custGeom>
              <a:avLst/>
              <a:gdLst/>
              <a:ahLst/>
              <a:cxnLst/>
              <a:rect l="l" t="t" r="r" b="b"/>
              <a:pathLst>
                <a:path w="80644" h="62230">
                  <a:moveTo>
                    <a:pt x="16275" y="0"/>
                  </a:moveTo>
                  <a:lnTo>
                    <a:pt x="17985" y="16938"/>
                  </a:lnTo>
                  <a:lnTo>
                    <a:pt x="15841" y="32857"/>
                  </a:lnTo>
                  <a:lnTo>
                    <a:pt x="9846" y="47757"/>
                  </a:lnTo>
                  <a:lnTo>
                    <a:pt x="0" y="61640"/>
                  </a:lnTo>
                  <a:lnTo>
                    <a:pt x="80048" y="49818"/>
                  </a:lnTo>
                  <a:lnTo>
                    <a:pt x="1627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9" name="object 19"/>
          <p:cNvGrpSpPr/>
          <p:nvPr/>
        </p:nvGrpSpPr>
        <p:grpSpPr>
          <a:xfrm>
            <a:off x="687379" y="1938522"/>
            <a:ext cx="419734" cy="125095"/>
            <a:chOff x="687379" y="1938522"/>
            <a:chExt cx="419734" cy="125095"/>
          </a:xfrm>
        </p:grpSpPr>
        <p:sp>
          <p:nvSpPr>
            <p:cNvPr id="20" name="object 20"/>
            <p:cNvSpPr/>
            <p:nvPr/>
          </p:nvSpPr>
          <p:spPr>
            <a:xfrm>
              <a:off x="690013" y="1941156"/>
              <a:ext cx="381000" cy="101600"/>
            </a:xfrm>
            <a:custGeom>
              <a:avLst/>
              <a:gdLst/>
              <a:ahLst/>
              <a:cxnLst/>
              <a:rect l="l" t="t" r="r" b="b"/>
              <a:pathLst>
                <a:path w="381000" h="101600">
                  <a:moveTo>
                    <a:pt x="0" y="0"/>
                  </a:moveTo>
                  <a:lnTo>
                    <a:pt x="380871" y="101107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1026946" y="2001957"/>
              <a:ext cx="80645" cy="62230"/>
            </a:xfrm>
            <a:custGeom>
              <a:avLst/>
              <a:gdLst/>
              <a:ahLst/>
              <a:cxnLst/>
              <a:rect l="l" t="t" r="r" b="b"/>
              <a:pathLst>
                <a:path w="80644" h="62230">
                  <a:moveTo>
                    <a:pt x="16358" y="0"/>
                  </a:moveTo>
                  <a:lnTo>
                    <a:pt x="18046" y="16939"/>
                  </a:lnTo>
                  <a:lnTo>
                    <a:pt x="15881" y="32855"/>
                  </a:lnTo>
                  <a:lnTo>
                    <a:pt x="9865" y="47748"/>
                  </a:lnTo>
                  <a:lnTo>
                    <a:pt x="0" y="61619"/>
                  </a:lnTo>
                  <a:lnTo>
                    <a:pt x="80066" y="49892"/>
                  </a:lnTo>
                  <a:lnTo>
                    <a:pt x="1635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2" name="object 22"/>
          <p:cNvGrpSpPr/>
          <p:nvPr/>
        </p:nvGrpSpPr>
        <p:grpSpPr>
          <a:xfrm>
            <a:off x="1258807" y="2505056"/>
            <a:ext cx="420370" cy="129539"/>
            <a:chOff x="1258807" y="2505056"/>
            <a:chExt cx="420370" cy="129539"/>
          </a:xfrm>
        </p:grpSpPr>
        <p:sp>
          <p:nvSpPr>
            <p:cNvPr id="23" name="object 23"/>
            <p:cNvSpPr/>
            <p:nvPr/>
          </p:nvSpPr>
          <p:spPr>
            <a:xfrm>
              <a:off x="1294819" y="2507690"/>
              <a:ext cx="381635" cy="106045"/>
            </a:xfrm>
            <a:custGeom>
              <a:avLst/>
              <a:gdLst/>
              <a:ahLst/>
              <a:cxnLst/>
              <a:rect l="l" t="t" r="r" b="b"/>
              <a:pathLst>
                <a:path w="381635" h="106044">
                  <a:moveTo>
                    <a:pt x="381410" y="0"/>
                  </a:moveTo>
                  <a:lnTo>
                    <a:pt x="0" y="106043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1258807" y="2573105"/>
              <a:ext cx="80645" cy="61594"/>
            </a:xfrm>
            <a:custGeom>
              <a:avLst/>
              <a:gdLst/>
              <a:ahLst/>
              <a:cxnLst/>
              <a:rect l="l" t="t" r="r" b="b"/>
              <a:pathLst>
                <a:path w="80644" h="61594">
                  <a:moveTo>
                    <a:pt x="63121" y="0"/>
                  </a:moveTo>
                  <a:lnTo>
                    <a:pt x="0" y="50638"/>
                  </a:lnTo>
                  <a:lnTo>
                    <a:pt x="80198" y="61426"/>
                  </a:lnTo>
                  <a:lnTo>
                    <a:pt x="70169" y="47671"/>
                  </a:lnTo>
                  <a:lnTo>
                    <a:pt x="63980" y="32848"/>
                  </a:lnTo>
                  <a:lnTo>
                    <a:pt x="61631" y="16957"/>
                  </a:lnTo>
                  <a:lnTo>
                    <a:pt x="6312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/>
          <p:cNvSpPr txBox="1"/>
          <p:nvPr/>
        </p:nvSpPr>
        <p:spPr>
          <a:xfrm>
            <a:off x="556375" y="1625278"/>
            <a:ext cx="105410" cy="1352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endParaRPr sz="650">
              <a:latin typeface="Arial"/>
              <a:cs typeface="Arial"/>
            </a:endParaRPr>
          </a:p>
          <a:p>
            <a:pPr marL="68580">
              <a:lnSpc>
                <a:spcPts val="210"/>
              </a:lnSpc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3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0144" y="1625278"/>
            <a:ext cx="105410" cy="1352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endParaRPr sz="650">
              <a:latin typeface="Arial"/>
              <a:cs typeface="Arial"/>
            </a:endParaRPr>
          </a:p>
          <a:p>
            <a:pPr marL="68580">
              <a:lnSpc>
                <a:spcPts val="210"/>
              </a:lnSpc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3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98596" y="1625278"/>
            <a:ext cx="105410" cy="1352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endParaRPr sz="650">
              <a:latin typeface="Arial"/>
              <a:cs typeface="Arial"/>
            </a:endParaRPr>
          </a:p>
          <a:p>
            <a:pPr marL="68580">
              <a:lnSpc>
                <a:spcPts val="210"/>
              </a:lnSpc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1258807" y="2048987"/>
            <a:ext cx="420370" cy="130810"/>
            <a:chOff x="1258807" y="2048987"/>
            <a:chExt cx="420370" cy="130810"/>
          </a:xfrm>
        </p:grpSpPr>
        <p:sp>
          <p:nvSpPr>
            <p:cNvPr id="29" name="object 29"/>
            <p:cNvSpPr/>
            <p:nvPr/>
          </p:nvSpPr>
          <p:spPr>
            <a:xfrm>
              <a:off x="1294790" y="2051623"/>
              <a:ext cx="381635" cy="107314"/>
            </a:xfrm>
            <a:custGeom>
              <a:avLst/>
              <a:gdLst/>
              <a:ahLst/>
              <a:cxnLst/>
              <a:rect l="l" t="t" r="r" b="b"/>
              <a:pathLst>
                <a:path w="381635" h="107314">
                  <a:moveTo>
                    <a:pt x="381439" y="0"/>
                  </a:moveTo>
                  <a:lnTo>
                    <a:pt x="0" y="10715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1258807" y="2118084"/>
              <a:ext cx="80645" cy="61594"/>
            </a:xfrm>
            <a:custGeom>
              <a:avLst/>
              <a:gdLst/>
              <a:ahLst/>
              <a:cxnLst/>
              <a:rect l="l" t="t" r="r" b="b"/>
              <a:pathLst>
                <a:path w="80644" h="61594">
                  <a:moveTo>
                    <a:pt x="62982" y="0"/>
                  </a:moveTo>
                  <a:lnTo>
                    <a:pt x="0" y="50807"/>
                  </a:lnTo>
                  <a:lnTo>
                    <a:pt x="80226" y="61377"/>
                  </a:lnTo>
                  <a:lnTo>
                    <a:pt x="70162" y="47650"/>
                  </a:lnTo>
                  <a:lnTo>
                    <a:pt x="63933" y="32845"/>
                  </a:lnTo>
                  <a:lnTo>
                    <a:pt x="61540" y="16961"/>
                  </a:lnTo>
                  <a:lnTo>
                    <a:pt x="6298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3815">
              <a:lnSpc>
                <a:spcPts val="1410"/>
              </a:lnSpc>
              <a:spcBef>
                <a:spcPts val="95"/>
              </a:spcBef>
            </a:pPr>
            <a:r>
              <a:rPr dirty="0" spc="-5"/>
              <a:t>Observation</a:t>
            </a:r>
          </a:p>
          <a:p>
            <a:pPr marL="43815" marR="69850">
              <a:lnSpc>
                <a:spcPts val="1200"/>
              </a:lnSpc>
              <a:spcBef>
                <a:spcPts val="10"/>
              </a:spcBef>
            </a:pPr>
            <a:r>
              <a:rPr dirty="0" sz="1000" spc="-10">
                <a:solidFill>
                  <a:srgbClr val="000000"/>
                </a:solidFill>
              </a:rPr>
              <a:t>Event </a:t>
            </a:r>
            <a:r>
              <a:rPr dirty="0" sz="1000" spc="-5" i="1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dirty="0" sz="1000" spc="-5">
                <a:solidFill>
                  <a:srgbClr val="000000"/>
                </a:solidFill>
              </a:rPr>
              <a:t>: </a:t>
            </a:r>
            <a:r>
              <a:rPr dirty="0" sz="1000" spc="5" i="1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dirty="0" baseline="-15873" sz="1050" spc="7" i="1">
                <a:solidFill>
                  <a:srgbClr val="000000"/>
                </a:solidFill>
                <a:latin typeface="Arial"/>
                <a:cs typeface="Arial"/>
              </a:rPr>
              <a:t>1 </a:t>
            </a:r>
            <a:r>
              <a:rPr dirty="0" sz="1000" spc="-5">
                <a:solidFill>
                  <a:srgbClr val="000000"/>
                </a:solidFill>
              </a:rPr>
              <a:t>is received at </a:t>
            </a:r>
            <a:r>
              <a:rPr dirty="0" sz="1000" spc="-5" i="1">
                <a:solidFill>
                  <a:srgbClr val="000000"/>
                </a:solidFill>
                <a:latin typeface="Arial"/>
                <a:cs typeface="Arial"/>
              </a:rPr>
              <a:t>T </a:t>
            </a:r>
            <a:r>
              <a:rPr dirty="0" sz="1000" spc="190">
                <a:solidFill>
                  <a:srgbClr val="000000"/>
                </a:solidFill>
              </a:rPr>
              <a:t>= </a:t>
            </a:r>
            <a:r>
              <a:rPr dirty="0" sz="1000" spc="-5">
                <a:solidFill>
                  <a:srgbClr val="000000"/>
                </a:solidFill>
              </a:rPr>
              <a:t>16; </a:t>
            </a:r>
            <a:r>
              <a:rPr dirty="0" sz="1000" spc="-265">
                <a:solidFill>
                  <a:srgbClr val="000000"/>
                </a:solidFill>
              </a:rPr>
              <a:t> </a:t>
            </a:r>
            <a:r>
              <a:rPr dirty="0" sz="1000" spc="-10">
                <a:solidFill>
                  <a:srgbClr val="000000"/>
                </a:solidFill>
              </a:rPr>
              <a:t>Event </a:t>
            </a:r>
            <a:r>
              <a:rPr dirty="0" sz="1000" spc="10" i="1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dirty="0" sz="1000" spc="10">
                <a:solidFill>
                  <a:srgbClr val="000000"/>
                </a:solidFill>
              </a:rPr>
              <a:t>:</a:t>
            </a:r>
            <a:r>
              <a:rPr dirty="0" sz="1000" spc="55">
                <a:solidFill>
                  <a:srgbClr val="000000"/>
                </a:solidFill>
              </a:rPr>
              <a:t> </a:t>
            </a:r>
            <a:r>
              <a:rPr dirty="0" sz="1000" spc="5" i="1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dirty="0" baseline="-15873" sz="1050" spc="7" i="1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dirty="0" baseline="-15873" sz="1050" spc="262" i="1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is</a:t>
            </a:r>
            <a:r>
              <a:rPr dirty="0" sz="1000" spc="-1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sent</a:t>
            </a:r>
            <a:r>
              <a:rPr dirty="0" sz="1000" spc="-1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at </a:t>
            </a:r>
            <a:r>
              <a:rPr dirty="0" sz="1000" spc="-5" i="1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dirty="0" sz="1000" spc="75" i="1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000" spc="190">
                <a:solidFill>
                  <a:srgbClr val="000000"/>
                </a:solidFill>
              </a:rPr>
              <a:t>=</a:t>
            </a:r>
            <a:r>
              <a:rPr dirty="0" sz="1000" spc="-6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20.</a:t>
            </a:r>
            <a:endParaRPr sz="1000">
              <a:latin typeface="Arial"/>
              <a:cs typeface="Arial"/>
            </a:endParaRPr>
          </a:p>
          <a:p>
            <a:pPr marL="43815">
              <a:lnSpc>
                <a:spcPts val="1410"/>
              </a:lnSpc>
              <a:spcBef>
                <a:spcPts val="650"/>
              </a:spcBef>
            </a:pPr>
            <a:r>
              <a:rPr dirty="0" spc="-5">
                <a:solidFill>
                  <a:srgbClr val="FA0000"/>
                </a:solidFill>
              </a:rPr>
              <a:t>Note</a:t>
            </a:r>
          </a:p>
          <a:p>
            <a:pPr marL="43815" marR="30480" indent="-6350">
              <a:lnSpc>
                <a:spcPts val="1200"/>
              </a:lnSpc>
              <a:spcBef>
                <a:spcPts val="10"/>
              </a:spcBef>
            </a:pPr>
            <a:r>
              <a:rPr dirty="0" sz="1000" spc="-35">
                <a:solidFill>
                  <a:srgbClr val="000000"/>
                </a:solidFill>
              </a:rPr>
              <a:t>We</a:t>
            </a:r>
            <a:r>
              <a:rPr dirty="0" sz="1000" spc="-5">
                <a:solidFill>
                  <a:srgbClr val="000000"/>
                </a:solidFill>
              </a:rPr>
              <a:t> </a:t>
            </a:r>
            <a:r>
              <a:rPr dirty="0" sz="1000" spc="-15">
                <a:solidFill>
                  <a:srgbClr val="0000FA"/>
                </a:solidFill>
              </a:rPr>
              <a:t>cannot</a:t>
            </a:r>
            <a:r>
              <a:rPr dirty="0" sz="1000" spc="-5">
                <a:solidFill>
                  <a:srgbClr val="0000FA"/>
                </a:solidFill>
              </a:rPr>
              <a:t> </a:t>
            </a:r>
            <a:r>
              <a:rPr dirty="0" sz="1000" spc="-15">
                <a:solidFill>
                  <a:srgbClr val="000000"/>
                </a:solidFill>
              </a:rPr>
              <a:t>conclude</a:t>
            </a:r>
            <a:r>
              <a:rPr dirty="0" sz="1000" spc="-5">
                <a:solidFill>
                  <a:srgbClr val="000000"/>
                </a:solidFill>
              </a:rPr>
              <a:t> </a:t>
            </a:r>
            <a:r>
              <a:rPr dirty="0" sz="1000" spc="-15">
                <a:solidFill>
                  <a:srgbClr val="000000"/>
                </a:solidFill>
              </a:rPr>
              <a:t>that</a:t>
            </a:r>
            <a:r>
              <a:rPr dirty="0" sz="1000">
                <a:solidFill>
                  <a:srgbClr val="000000"/>
                </a:solidFill>
              </a:rPr>
              <a:t> </a:t>
            </a:r>
            <a:r>
              <a:rPr dirty="0" sz="1000" spc="-15" i="1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dirty="0" sz="1000" i="1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00"/>
                </a:solidFill>
              </a:rPr>
              <a:t>causally </a:t>
            </a:r>
            <a:r>
              <a:rPr dirty="0" sz="1000" spc="-26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precedes</a:t>
            </a:r>
            <a:r>
              <a:rPr dirty="0" sz="1000" spc="-10">
                <a:solidFill>
                  <a:srgbClr val="000000"/>
                </a:solidFill>
              </a:rPr>
              <a:t> </a:t>
            </a:r>
            <a:r>
              <a:rPr dirty="0" sz="1000" spc="10" i="1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dirty="0" sz="1000" spc="10">
                <a:solidFill>
                  <a:srgbClr val="000000"/>
                </a:solidFill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418768" y="2541196"/>
            <a:ext cx="119380" cy="12636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0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endParaRPr sz="650">
              <a:latin typeface="Arial"/>
              <a:cs typeface="Arial"/>
            </a:endParaRPr>
          </a:p>
          <a:p>
            <a:pPr algn="r" marR="5080">
              <a:lnSpc>
                <a:spcPts val="210"/>
              </a:lnSpc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3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57143" y="2767366"/>
            <a:ext cx="119380" cy="12636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0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endParaRPr sz="650">
              <a:latin typeface="Arial"/>
              <a:cs typeface="Arial"/>
            </a:endParaRPr>
          </a:p>
          <a:p>
            <a:pPr algn="r" marR="5080">
              <a:lnSpc>
                <a:spcPts val="210"/>
              </a:lnSpc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3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18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19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880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 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72102" y="716"/>
            <a:ext cx="4692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V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ector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clo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ks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63576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Causal</a:t>
            </a:r>
            <a:r>
              <a:rPr dirty="0" sz="14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dependency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3250" y="814651"/>
            <a:ext cx="3988435" cy="18180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6515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Definition</a:t>
            </a:r>
            <a:endParaRPr sz="1200">
              <a:latin typeface="Arial"/>
              <a:cs typeface="Arial"/>
            </a:endParaRPr>
          </a:p>
          <a:p>
            <a:pPr marL="50800">
              <a:lnSpc>
                <a:spcPts val="1170"/>
              </a:lnSpc>
            </a:pPr>
            <a:r>
              <a:rPr dirty="0" sz="1000" spc="-20">
                <a:latin typeface="Arial"/>
                <a:cs typeface="Arial"/>
              </a:rPr>
              <a:t>We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say</a:t>
            </a:r>
            <a:r>
              <a:rPr dirty="0" sz="1000" spc="-5">
                <a:latin typeface="Arial"/>
                <a:cs typeface="Arial"/>
              </a:rPr>
              <a:t> that </a:t>
            </a:r>
            <a:r>
              <a:rPr dirty="0" sz="1000" spc="-5" i="1">
                <a:latin typeface="Arial"/>
                <a:cs typeface="Arial"/>
              </a:rPr>
              <a:t>b</a:t>
            </a:r>
            <a:r>
              <a:rPr dirty="0" sz="1000" spc="30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 spc="-5">
                <a:latin typeface="Arial"/>
                <a:cs typeface="Arial"/>
              </a:rPr>
              <a:t> causally depend 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if </a:t>
            </a:r>
            <a:r>
              <a:rPr dirty="0" sz="1000" spc="25" i="1">
                <a:latin typeface="Arial"/>
                <a:cs typeface="Arial"/>
              </a:rPr>
              <a:t>ts</a:t>
            </a:r>
            <a:r>
              <a:rPr dirty="0" sz="1000" spc="25">
                <a:latin typeface="Arial"/>
                <a:cs typeface="Arial"/>
              </a:rPr>
              <a:t>(</a:t>
            </a:r>
            <a:r>
              <a:rPr dirty="0" sz="1000" spc="25" i="1">
                <a:latin typeface="Arial"/>
                <a:cs typeface="Arial"/>
              </a:rPr>
              <a:t>a</a:t>
            </a:r>
            <a:r>
              <a:rPr dirty="0" sz="1000" spc="25">
                <a:latin typeface="Arial"/>
                <a:cs typeface="Arial"/>
              </a:rPr>
              <a:t>)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 i="1">
                <a:latin typeface="Arial"/>
                <a:cs typeface="Arial"/>
              </a:rPr>
              <a:t>&lt;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25" i="1">
                <a:latin typeface="Arial"/>
                <a:cs typeface="Arial"/>
              </a:rPr>
              <a:t>ts</a:t>
            </a:r>
            <a:r>
              <a:rPr dirty="0" sz="1000" spc="25">
                <a:latin typeface="Arial"/>
                <a:cs typeface="Arial"/>
              </a:rPr>
              <a:t>(</a:t>
            </a:r>
            <a:r>
              <a:rPr dirty="0" sz="1000" spc="25" i="1">
                <a:latin typeface="Arial"/>
                <a:cs typeface="Arial"/>
              </a:rPr>
              <a:t>b</a:t>
            </a:r>
            <a:r>
              <a:rPr dirty="0" sz="1000" spc="25">
                <a:latin typeface="Arial"/>
                <a:cs typeface="Arial"/>
              </a:rPr>
              <a:t>),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with:</a:t>
            </a:r>
            <a:endParaRPr sz="1000">
              <a:latin typeface="Arial"/>
              <a:cs typeface="Arial"/>
            </a:endParaRPr>
          </a:p>
          <a:p>
            <a:pPr marL="33337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34010" algn="l"/>
              </a:tabLst>
            </a:pPr>
            <a:r>
              <a:rPr dirty="0" sz="1000" spc="-35">
                <a:latin typeface="Arial"/>
                <a:cs typeface="Arial"/>
              </a:rPr>
              <a:t>f</a:t>
            </a:r>
            <a:r>
              <a:rPr dirty="0" sz="1000" spc="-5">
                <a:latin typeface="Arial"/>
                <a:cs typeface="Arial"/>
              </a:rPr>
              <a:t>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20" i="1">
                <a:latin typeface="Arial"/>
                <a:cs typeface="Arial"/>
              </a:rPr>
              <a:t>s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spc="30">
                <a:latin typeface="Arial"/>
                <a:cs typeface="Arial"/>
              </a:rPr>
              <a:t>)[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35" i="1">
                <a:latin typeface="メイリオ"/>
                <a:cs typeface="メイリオ"/>
              </a:rPr>
              <a:t>≤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20" i="1">
                <a:latin typeface="Arial"/>
                <a:cs typeface="Arial"/>
              </a:rPr>
              <a:t>s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20" i="1">
                <a:latin typeface="Arial"/>
                <a:cs typeface="Arial"/>
              </a:rPr>
              <a:t>b</a:t>
            </a:r>
            <a:r>
              <a:rPr dirty="0" sz="1000" spc="30">
                <a:latin typeface="Arial"/>
                <a:cs typeface="Arial"/>
              </a:rPr>
              <a:t>)[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endParaRPr sz="1000">
              <a:latin typeface="Arial"/>
              <a:cs typeface="Arial"/>
            </a:endParaRPr>
          </a:p>
          <a:p>
            <a:pPr marL="33337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334010" algn="l"/>
              </a:tabLst>
            </a:pPr>
            <a:r>
              <a:rPr dirty="0" sz="1000" spc="-5">
                <a:latin typeface="Arial"/>
                <a:cs typeface="Arial"/>
              </a:rPr>
              <a:t>there </a:t>
            </a:r>
            <a:r>
              <a:rPr dirty="0" sz="1000" spc="-10">
                <a:latin typeface="Arial"/>
                <a:cs typeface="Arial"/>
              </a:rPr>
              <a:t>exists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 least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index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90" i="1">
                <a:latin typeface="Arial"/>
                <a:cs typeface="Arial"/>
              </a:rPr>
              <a:t>k</a:t>
            </a:r>
            <a:r>
              <a:rPr dirty="0" baseline="19444" sz="1500" spc="382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 </a:t>
            </a:r>
            <a:r>
              <a:rPr dirty="0" sz="1000" spc="30" i="1">
                <a:latin typeface="Arial"/>
                <a:cs typeface="Arial"/>
              </a:rPr>
              <a:t>ts</a:t>
            </a:r>
            <a:r>
              <a:rPr dirty="0" sz="1000" spc="30">
                <a:latin typeface="Arial"/>
                <a:cs typeface="Arial"/>
              </a:rPr>
              <a:t>(</a:t>
            </a:r>
            <a:r>
              <a:rPr dirty="0" sz="1000" spc="30" i="1">
                <a:latin typeface="Arial"/>
                <a:cs typeface="Arial"/>
              </a:rPr>
              <a:t>a</a:t>
            </a:r>
            <a:r>
              <a:rPr dirty="0" sz="1000" spc="30">
                <a:latin typeface="Arial"/>
                <a:cs typeface="Arial"/>
              </a:rPr>
              <a:t>)[</a:t>
            </a:r>
            <a:r>
              <a:rPr dirty="0" sz="1000" spc="30" i="1">
                <a:latin typeface="Arial"/>
                <a:cs typeface="Arial"/>
              </a:rPr>
              <a:t>k</a:t>
            </a:r>
            <a:r>
              <a:rPr dirty="0" baseline="19444" sz="1500" spc="-37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 i="1">
                <a:latin typeface="Arial"/>
                <a:cs typeface="Arial"/>
              </a:rPr>
              <a:t>&lt;</a:t>
            </a:r>
            <a:r>
              <a:rPr dirty="0" sz="1000" spc="-55" i="1">
                <a:latin typeface="Arial"/>
                <a:cs typeface="Arial"/>
              </a:rPr>
              <a:t> </a:t>
            </a:r>
            <a:r>
              <a:rPr dirty="0" sz="1000" spc="35" i="1">
                <a:latin typeface="Arial"/>
                <a:cs typeface="Arial"/>
              </a:rPr>
              <a:t>ts</a:t>
            </a:r>
            <a:r>
              <a:rPr dirty="0" sz="1000" spc="35">
                <a:latin typeface="Arial"/>
                <a:cs typeface="Arial"/>
              </a:rPr>
              <a:t>(</a:t>
            </a:r>
            <a:r>
              <a:rPr dirty="0" sz="1000" spc="35" i="1">
                <a:latin typeface="Arial"/>
                <a:cs typeface="Arial"/>
              </a:rPr>
              <a:t>b</a:t>
            </a:r>
            <a:r>
              <a:rPr dirty="0" sz="1000" spc="35">
                <a:latin typeface="Arial"/>
                <a:cs typeface="Arial"/>
              </a:rPr>
              <a:t>)[</a:t>
            </a:r>
            <a:r>
              <a:rPr dirty="0" sz="1000" spc="35" i="1">
                <a:latin typeface="Arial"/>
                <a:cs typeface="Arial"/>
              </a:rPr>
              <a:t>k</a:t>
            </a:r>
            <a:r>
              <a:rPr dirty="0" baseline="19444" sz="1500" spc="-44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3333B2"/>
              </a:buClr>
              <a:buFont typeface="Arial"/>
              <a:buChar char="►"/>
            </a:pPr>
            <a:endParaRPr sz="1300">
              <a:latin typeface="Arial"/>
              <a:cs typeface="Arial"/>
            </a:endParaRPr>
          </a:p>
          <a:p>
            <a:pPr marL="56515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Precedence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vs.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dependency</a:t>
            </a:r>
            <a:endParaRPr sz="1200">
              <a:latin typeface="Arial"/>
              <a:cs typeface="Arial"/>
            </a:endParaRPr>
          </a:p>
          <a:p>
            <a:pPr marL="333375" indent="-168275">
              <a:lnSpc>
                <a:spcPct val="100000"/>
              </a:lnSpc>
              <a:spcBef>
                <a:spcPts val="780"/>
              </a:spcBef>
              <a:buClr>
                <a:srgbClr val="3333B2"/>
              </a:buClr>
              <a:buChar char="►"/>
              <a:tabLst>
                <a:tab pos="334010" algn="l"/>
              </a:tabLst>
            </a:pPr>
            <a:r>
              <a:rPr dirty="0" sz="1000" spc="-20">
                <a:latin typeface="Arial"/>
                <a:cs typeface="Arial"/>
              </a:rPr>
              <a:t>We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say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</a:t>
            </a:r>
            <a:r>
              <a:rPr dirty="0" sz="1000" spc="-5" i="1">
                <a:latin typeface="Arial"/>
                <a:cs typeface="Arial"/>
              </a:rPr>
              <a:t>a </a:t>
            </a:r>
            <a:r>
              <a:rPr dirty="0" sz="1000" spc="-5">
                <a:latin typeface="Arial"/>
                <a:cs typeface="Arial"/>
              </a:rPr>
              <a:t>causally precedes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10" i="1">
                <a:latin typeface="Arial"/>
                <a:cs typeface="Arial"/>
              </a:rPr>
              <a:t>b</a:t>
            </a:r>
            <a:r>
              <a:rPr dirty="0" sz="1000" spc="1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33375" indent="-168275">
              <a:lnSpc>
                <a:spcPts val="1200"/>
              </a:lnSpc>
              <a:spcBef>
                <a:spcPts val="590"/>
              </a:spcBef>
              <a:buClr>
                <a:srgbClr val="3333B2"/>
              </a:buClr>
              <a:buFont typeface="Arial"/>
              <a:buChar char="►"/>
              <a:tabLst>
                <a:tab pos="334010" algn="l"/>
              </a:tabLst>
            </a:pPr>
            <a:r>
              <a:rPr dirty="0" sz="1000" spc="-5" i="1">
                <a:latin typeface="Arial"/>
                <a:cs typeface="Arial"/>
              </a:rPr>
              <a:t>b</a:t>
            </a:r>
            <a:r>
              <a:rPr dirty="0" sz="1000" spc="25" i="1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may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causally depend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spc="-5">
                <a:latin typeface="Arial"/>
                <a:cs typeface="Arial"/>
              </a:rPr>
              <a:t>, 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 spc="-5">
                <a:latin typeface="Arial"/>
                <a:cs typeface="Arial"/>
              </a:rPr>
              <a:t> 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information 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</a:t>
            </a:r>
            <a:endParaRPr sz="1000">
              <a:latin typeface="Arial"/>
              <a:cs typeface="Arial"/>
            </a:endParaRPr>
          </a:p>
          <a:p>
            <a:pPr marL="333375">
              <a:lnSpc>
                <a:spcPts val="1200"/>
              </a:lnSpc>
            </a:pP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propagated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into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10" i="1">
                <a:latin typeface="Arial"/>
                <a:cs typeface="Arial"/>
              </a:rPr>
              <a:t>b</a:t>
            </a:r>
            <a:r>
              <a:rPr dirty="0" sz="1000" spc="1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20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880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 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72102" y="716"/>
            <a:ext cx="4692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V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ector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clo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ks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500" y="188846"/>
            <a:ext cx="4251960" cy="269621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Capturing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causality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latin typeface="Arial"/>
              <a:cs typeface="Arial"/>
            </a:endParaRPr>
          </a:p>
          <a:p>
            <a:pPr marL="31496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Solution:</a:t>
            </a:r>
            <a:r>
              <a:rPr dirty="0" sz="1200" spc="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each </a:t>
            </a:r>
            <a:r>
              <a:rPr dirty="0" sz="1200" spc="-5" i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baseline="-15432" sz="1350" spc="-7" i="1">
                <a:solidFill>
                  <a:srgbClr val="3333B2"/>
                </a:solidFill>
                <a:latin typeface="Arial"/>
                <a:cs typeface="Arial"/>
              </a:rPr>
              <a:t>i</a:t>
            </a:r>
            <a:r>
              <a:rPr dirty="0" baseline="-15432" sz="1350" spc="307" i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maintains a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vector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 i="1">
                <a:solidFill>
                  <a:srgbClr val="3333B2"/>
                </a:solidFill>
                <a:latin typeface="Arial"/>
                <a:cs typeface="Arial"/>
              </a:rPr>
              <a:t>VC</a:t>
            </a:r>
            <a:r>
              <a:rPr dirty="0" baseline="-15432" sz="1350" spc="-7" i="1">
                <a:solidFill>
                  <a:srgbClr val="3333B2"/>
                </a:solidFill>
                <a:latin typeface="Arial"/>
                <a:cs typeface="Arial"/>
              </a:rPr>
              <a:t>i</a:t>
            </a:r>
            <a:endParaRPr baseline="-15432" sz="1350">
              <a:latin typeface="Arial"/>
              <a:cs typeface="Arial"/>
            </a:endParaRPr>
          </a:p>
          <a:p>
            <a:pPr marL="592455" indent="-168275">
              <a:lnSpc>
                <a:spcPct val="100000"/>
              </a:lnSpc>
              <a:spcBef>
                <a:spcPts val="755"/>
              </a:spcBef>
              <a:buClr>
                <a:srgbClr val="3333B2"/>
              </a:buClr>
              <a:buFont typeface="Arial"/>
              <a:buChar char="►"/>
              <a:tabLst>
                <a:tab pos="593090" algn="l"/>
              </a:tabLst>
            </a:pPr>
            <a:r>
              <a:rPr dirty="0" sz="1000" i="1">
                <a:latin typeface="Arial"/>
                <a:cs typeface="Arial"/>
              </a:rPr>
              <a:t>VC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[</a:t>
            </a:r>
            <a:r>
              <a:rPr dirty="0" sz="1000" i="1">
                <a:latin typeface="Arial"/>
                <a:cs typeface="Arial"/>
              </a:rPr>
              <a:t>i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 </a:t>
            </a:r>
            <a:r>
              <a:rPr dirty="0" sz="1000" spc="-5">
                <a:latin typeface="Arial"/>
                <a:cs typeface="Arial"/>
              </a:rPr>
              <a:t>is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local logical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clock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 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5924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93090" algn="l"/>
              </a:tabLst>
            </a:pPr>
            <a:r>
              <a:rPr dirty="0" sz="1000" spc="-5">
                <a:latin typeface="Arial"/>
                <a:cs typeface="Arial"/>
              </a:rPr>
              <a:t>If </a:t>
            </a:r>
            <a:r>
              <a:rPr dirty="0" sz="1000" i="1">
                <a:latin typeface="Arial"/>
                <a:cs typeface="Arial"/>
              </a:rPr>
              <a:t>VC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-120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[</a:t>
            </a:r>
            <a:r>
              <a:rPr dirty="0" sz="1000" i="1">
                <a:latin typeface="Arial"/>
                <a:cs typeface="Arial"/>
              </a:rPr>
              <a:t>j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knows</a:t>
            </a:r>
            <a:r>
              <a:rPr dirty="0" sz="1000" spc="-5">
                <a:latin typeface="Arial"/>
                <a:cs typeface="Arial"/>
              </a:rPr>
              <a:t>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events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 spc="-5">
                <a:latin typeface="Arial"/>
                <a:cs typeface="Arial"/>
              </a:rPr>
              <a:t> occurred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>
              <a:latin typeface="Arial"/>
              <a:cs typeface="Arial"/>
            </a:endParaRPr>
          </a:p>
          <a:p>
            <a:pPr marL="31496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Maintaining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vector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clocks</a:t>
            </a:r>
            <a:endParaRPr sz="1200">
              <a:latin typeface="Arial"/>
              <a:cs typeface="Arial"/>
            </a:endParaRPr>
          </a:p>
          <a:p>
            <a:pPr marL="592455" indent="-175895">
              <a:lnSpc>
                <a:spcPct val="100000"/>
              </a:lnSpc>
              <a:spcBef>
                <a:spcPts val="785"/>
              </a:spcBef>
              <a:buClr>
                <a:srgbClr val="3333B2"/>
              </a:buClr>
              <a:buAutoNum type="arabicPeriod"/>
              <a:tabLst>
                <a:tab pos="593090" algn="l"/>
              </a:tabLst>
            </a:pP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 spc="-35">
                <a:latin typeface="Arial"/>
                <a:cs typeface="Arial"/>
              </a:rPr>
              <a:t>f</a:t>
            </a:r>
            <a:r>
              <a:rPr dirty="0" sz="1000" spc="-5">
                <a:latin typeface="Arial"/>
                <a:cs typeface="Arial"/>
              </a:rPr>
              <a:t>ore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e</a:t>
            </a:r>
            <a:r>
              <a:rPr dirty="0" sz="1000" spc="-35">
                <a:latin typeface="Arial"/>
                <a:cs typeface="Arial"/>
              </a:rPr>
              <a:t>x</a:t>
            </a:r>
            <a:r>
              <a:rPr dirty="0" sz="1000" spc="-5">
                <a:latin typeface="Arial"/>
                <a:cs typeface="Arial"/>
              </a:rPr>
              <a:t>ec</a:t>
            </a:r>
            <a:r>
              <a:rPr dirty="0" sz="1000" spc="-10">
                <a:latin typeface="Arial"/>
                <a:cs typeface="Arial"/>
              </a:rPr>
              <a:t>u</a:t>
            </a:r>
            <a:r>
              <a:rPr dirty="0" sz="1000" spc="-5">
                <a:latin typeface="Arial"/>
                <a:cs typeface="Arial"/>
              </a:rPr>
              <a:t>ting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e</a:t>
            </a:r>
            <a:r>
              <a:rPr dirty="0" sz="1000" spc="-30">
                <a:latin typeface="Arial"/>
                <a:cs typeface="Arial"/>
              </a:rPr>
              <a:t>v</a:t>
            </a:r>
            <a:r>
              <a:rPr dirty="0" sz="1000" spc="-5">
                <a:latin typeface="Arial"/>
                <a:cs typeface="Arial"/>
              </a:rPr>
              <a:t>ent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i="1">
                <a:latin typeface="Arial"/>
                <a:cs typeface="Arial"/>
              </a:rPr>
              <a:t>  </a:t>
            </a:r>
            <a:r>
              <a:rPr dirty="0" sz="1000" spc="-35">
                <a:latin typeface="Arial"/>
                <a:cs typeface="Arial"/>
              </a:rPr>
              <a:t>e</a:t>
            </a:r>
            <a:r>
              <a:rPr dirty="0" sz="1000" spc="-35">
                <a:latin typeface="Arial"/>
                <a:cs typeface="Arial"/>
              </a:rPr>
              <a:t>x</a:t>
            </a:r>
            <a:r>
              <a:rPr dirty="0" sz="1000" spc="-5">
                <a:latin typeface="Arial"/>
                <a:cs typeface="Arial"/>
              </a:rPr>
              <a:t>ecutes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VC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[</a:t>
            </a:r>
            <a:r>
              <a:rPr dirty="0" sz="1000" spc="-5" i="1">
                <a:latin typeface="Arial"/>
                <a:cs typeface="Arial"/>
              </a:rPr>
              <a:t>i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←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VC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[</a:t>
            </a:r>
            <a:r>
              <a:rPr dirty="0" sz="1000" spc="-5" i="1">
                <a:latin typeface="Arial"/>
                <a:cs typeface="Arial"/>
              </a:rPr>
              <a:t>i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+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1.</a:t>
            </a:r>
            <a:endParaRPr sz="1000">
              <a:latin typeface="Arial"/>
              <a:cs typeface="Arial"/>
            </a:endParaRPr>
          </a:p>
          <a:p>
            <a:pPr marL="592455" marR="133350" indent="-175260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AutoNum type="arabicPeriod"/>
              <a:tabLst>
                <a:tab pos="593090" algn="l"/>
              </a:tabLst>
            </a:pPr>
            <a:r>
              <a:rPr dirty="0" sz="1000" spc="-5">
                <a:latin typeface="Arial"/>
                <a:cs typeface="Arial"/>
              </a:rPr>
              <a:t>When process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sends a message </a:t>
            </a:r>
            <a:r>
              <a:rPr dirty="0" sz="1000" spc="-5" i="1">
                <a:latin typeface="Arial"/>
                <a:cs typeface="Arial"/>
              </a:rPr>
              <a:t>m </a:t>
            </a:r>
            <a:r>
              <a:rPr dirty="0" sz="1000" spc="-5">
                <a:latin typeface="Arial"/>
                <a:cs typeface="Arial"/>
              </a:rPr>
              <a:t>to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j </a:t>
            </a:r>
            <a:r>
              <a:rPr dirty="0" sz="1000" spc="-5">
                <a:latin typeface="Arial"/>
                <a:cs typeface="Arial"/>
              </a:rPr>
              <a:t>, it sets </a:t>
            </a:r>
            <a:r>
              <a:rPr dirty="0" sz="1000" spc="-15" i="1">
                <a:latin typeface="Arial"/>
                <a:cs typeface="Arial"/>
              </a:rPr>
              <a:t>m</a:t>
            </a:r>
            <a:r>
              <a:rPr dirty="0" sz="1000" spc="-15">
                <a:latin typeface="Arial"/>
                <a:cs typeface="Arial"/>
              </a:rPr>
              <a:t>’s </a:t>
            </a:r>
            <a:r>
              <a:rPr dirty="0" sz="1000" spc="-5">
                <a:latin typeface="Arial"/>
                <a:cs typeface="Arial"/>
              </a:rPr>
              <a:t>(vector)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timestamp </a:t>
            </a:r>
            <a:r>
              <a:rPr dirty="0" sz="1000" spc="25" i="1">
                <a:latin typeface="Arial"/>
                <a:cs typeface="Arial"/>
              </a:rPr>
              <a:t>ts</a:t>
            </a:r>
            <a:r>
              <a:rPr dirty="0" sz="1000" spc="25">
                <a:latin typeface="Arial"/>
                <a:cs typeface="Arial"/>
              </a:rPr>
              <a:t>(</a:t>
            </a:r>
            <a:r>
              <a:rPr dirty="0" sz="1000" spc="25" i="1">
                <a:latin typeface="Arial"/>
                <a:cs typeface="Arial"/>
              </a:rPr>
              <a:t>m</a:t>
            </a:r>
            <a:r>
              <a:rPr dirty="0" sz="1000" spc="25">
                <a:latin typeface="Arial"/>
                <a:cs typeface="Arial"/>
              </a:rPr>
              <a:t>)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equal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</a:t>
            </a:r>
            <a:r>
              <a:rPr dirty="0" sz="1000" i="1">
                <a:latin typeface="Arial"/>
                <a:cs typeface="Arial"/>
              </a:rPr>
              <a:t>VC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after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having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executed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step 1.</a:t>
            </a:r>
            <a:endParaRPr sz="1000">
              <a:latin typeface="Arial"/>
              <a:cs typeface="Arial"/>
            </a:endParaRPr>
          </a:p>
          <a:p>
            <a:pPr marL="592455" indent="-175895">
              <a:lnSpc>
                <a:spcPts val="1200"/>
              </a:lnSpc>
              <a:spcBef>
                <a:spcPts val="590"/>
              </a:spcBef>
              <a:buClr>
                <a:srgbClr val="3333B2"/>
              </a:buClr>
              <a:buAutoNum type="arabicPeriod"/>
              <a:tabLst>
                <a:tab pos="593090" algn="l"/>
              </a:tabLst>
            </a:pPr>
            <a:r>
              <a:rPr dirty="0" sz="1000" spc="-5">
                <a:latin typeface="Arial"/>
                <a:cs typeface="Arial"/>
              </a:rPr>
              <a:t>Upon the receipt of a message </a:t>
            </a:r>
            <a:r>
              <a:rPr dirty="0" sz="1000" spc="5" i="1">
                <a:latin typeface="Arial"/>
                <a:cs typeface="Arial"/>
              </a:rPr>
              <a:t>m</a:t>
            </a:r>
            <a:r>
              <a:rPr dirty="0" sz="1000" spc="5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sets</a:t>
            </a:r>
            <a:endParaRPr sz="1000">
              <a:latin typeface="Arial"/>
              <a:cs typeface="Arial"/>
            </a:endParaRPr>
          </a:p>
          <a:p>
            <a:pPr marL="592455" marR="17780">
              <a:lnSpc>
                <a:spcPts val="1200"/>
              </a:lnSpc>
              <a:spcBef>
                <a:spcPts val="35"/>
              </a:spcBef>
            </a:pPr>
            <a:r>
              <a:rPr dirty="0" sz="1000" i="1">
                <a:latin typeface="Arial"/>
                <a:cs typeface="Arial"/>
              </a:rPr>
              <a:t>VC</a:t>
            </a:r>
            <a:r>
              <a:rPr dirty="0" baseline="-15873" sz="1050" i="1">
                <a:latin typeface="Arial"/>
                <a:cs typeface="Arial"/>
              </a:rPr>
              <a:t>j </a:t>
            </a:r>
            <a:r>
              <a:rPr dirty="0" sz="1000">
                <a:latin typeface="Arial"/>
                <a:cs typeface="Arial"/>
              </a:rPr>
              <a:t>[</a:t>
            </a:r>
            <a:r>
              <a:rPr dirty="0" sz="1000" i="1">
                <a:latin typeface="Arial"/>
                <a:cs typeface="Arial"/>
              </a:rPr>
              <a:t>k </a:t>
            </a:r>
            <a:r>
              <a:rPr dirty="0" sz="1000" spc="5">
                <a:latin typeface="Arial"/>
                <a:cs typeface="Arial"/>
              </a:rPr>
              <a:t>] </a:t>
            </a:r>
            <a:r>
              <a:rPr dirty="0" sz="1000" spc="-5" i="1">
                <a:latin typeface="メイリオ"/>
                <a:cs typeface="メイリオ"/>
              </a:rPr>
              <a:t>← </a:t>
            </a:r>
            <a:r>
              <a:rPr dirty="0" sz="1000" spc="-40">
                <a:latin typeface="Arial"/>
                <a:cs typeface="Arial"/>
              </a:rPr>
              <a:t>max</a:t>
            </a:r>
            <a:r>
              <a:rPr dirty="0" sz="1000" spc="-40" i="1">
                <a:latin typeface="メイリオ"/>
                <a:cs typeface="メイリオ"/>
              </a:rPr>
              <a:t>{</a:t>
            </a:r>
            <a:r>
              <a:rPr dirty="0" sz="1000" spc="-40" i="1">
                <a:latin typeface="Arial"/>
                <a:cs typeface="Arial"/>
              </a:rPr>
              <a:t>VC</a:t>
            </a:r>
            <a:r>
              <a:rPr dirty="0" baseline="-15873" sz="1050" spc="-60" i="1">
                <a:latin typeface="Arial"/>
                <a:cs typeface="Arial"/>
              </a:rPr>
              <a:t>j </a:t>
            </a:r>
            <a:r>
              <a:rPr dirty="0" sz="1000">
                <a:latin typeface="Arial"/>
                <a:cs typeface="Arial"/>
              </a:rPr>
              <a:t>[</a:t>
            </a:r>
            <a:r>
              <a:rPr dirty="0" sz="1000" i="1">
                <a:latin typeface="Arial"/>
                <a:cs typeface="Arial"/>
              </a:rPr>
              <a:t>k </a:t>
            </a:r>
            <a:r>
              <a:rPr dirty="0" sz="1000">
                <a:latin typeface="Arial"/>
                <a:cs typeface="Arial"/>
              </a:rPr>
              <a:t>]</a:t>
            </a:r>
            <a:r>
              <a:rPr dirty="0" sz="1000" i="1">
                <a:latin typeface="Arial"/>
                <a:cs typeface="Arial"/>
              </a:rPr>
              <a:t>, </a:t>
            </a:r>
            <a:r>
              <a:rPr dirty="0" sz="1000" spc="20" i="1">
                <a:latin typeface="Arial"/>
                <a:cs typeface="Arial"/>
              </a:rPr>
              <a:t>ts</a:t>
            </a:r>
            <a:r>
              <a:rPr dirty="0" sz="1000" spc="20">
                <a:latin typeface="Arial"/>
                <a:cs typeface="Arial"/>
              </a:rPr>
              <a:t>(</a:t>
            </a:r>
            <a:r>
              <a:rPr dirty="0" sz="1000" spc="20" i="1">
                <a:latin typeface="Arial"/>
                <a:cs typeface="Arial"/>
              </a:rPr>
              <a:t>m</a:t>
            </a:r>
            <a:r>
              <a:rPr dirty="0" sz="1000" spc="20">
                <a:latin typeface="Arial"/>
                <a:cs typeface="Arial"/>
              </a:rPr>
              <a:t>)[</a:t>
            </a:r>
            <a:r>
              <a:rPr dirty="0" sz="1000" spc="20" i="1">
                <a:latin typeface="Arial"/>
                <a:cs typeface="Arial"/>
              </a:rPr>
              <a:t>k </a:t>
            </a:r>
            <a:r>
              <a:rPr dirty="0" sz="1000" spc="-50">
                <a:latin typeface="Arial"/>
                <a:cs typeface="Arial"/>
              </a:rPr>
              <a:t>]</a:t>
            </a:r>
            <a:r>
              <a:rPr dirty="0" sz="1000" spc="-50" i="1">
                <a:latin typeface="メイリオ"/>
                <a:cs typeface="メイリオ"/>
              </a:rPr>
              <a:t>} </a:t>
            </a:r>
            <a:r>
              <a:rPr dirty="0" sz="1000" spc="-15">
                <a:latin typeface="Arial"/>
                <a:cs typeface="Arial"/>
              </a:rPr>
              <a:t>for </a:t>
            </a:r>
            <a:r>
              <a:rPr dirty="0" sz="1000" spc="-5">
                <a:latin typeface="Arial"/>
                <a:cs typeface="Arial"/>
              </a:rPr>
              <a:t>each </a:t>
            </a:r>
            <a:r>
              <a:rPr dirty="0" sz="1000" spc="-5" i="1">
                <a:latin typeface="Arial"/>
                <a:cs typeface="Arial"/>
              </a:rPr>
              <a:t>k </a:t>
            </a:r>
            <a:r>
              <a:rPr dirty="0" sz="1000" spc="-5">
                <a:latin typeface="Arial"/>
                <a:cs typeface="Arial"/>
              </a:rPr>
              <a:t>, after which it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executes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step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1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delivers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message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application.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1764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clo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ks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V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ector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clo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91262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-5"/>
              <a:t>Vector</a:t>
            </a:r>
            <a:r>
              <a:rPr dirty="0" spc="-15"/>
              <a:t> </a:t>
            </a:r>
            <a:r>
              <a:rPr dirty="0" spc="10"/>
              <a:t>clocks:</a:t>
            </a:r>
            <a:r>
              <a:rPr dirty="0" spc="75"/>
              <a:t> </a:t>
            </a:r>
            <a:r>
              <a:rPr dirty="0" spc="15"/>
              <a:t>Example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7294" y="429321"/>
            <a:ext cx="388874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Capturing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potential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causality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when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exchanging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messages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5531" y="742755"/>
            <a:ext cx="1562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-27777" sz="4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8012" y="1132554"/>
            <a:ext cx="8191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4258" y="1191579"/>
            <a:ext cx="48895" cy="762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1889" y="1527866"/>
            <a:ext cx="1562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baseline="-27777" sz="45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64689" y="839781"/>
            <a:ext cx="1661160" cy="785495"/>
          </a:xfrm>
          <a:custGeom>
            <a:avLst/>
            <a:gdLst/>
            <a:ahLst/>
            <a:cxnLst/>
            <a:rect l="l" t="t" r="r" b="b"/>
            <a:pathLst>
              <a:path w="1661160" h="785494">
                <a:moveTo>
                  <a:pt x="2120" y="0"/>
                </a:moveTo>
                <a:lnTo>
                  <a:pt x="1656195" y="0"/>
                </a:lnTo>
              </a:path>
              <a:path w="1661160" h="785494">
                <a:moveTo>
                  <a:pt x="0" y="389798"/>
                </a:moveTo>
                <a:lnTo>
                  <a:pt x="1654075" y="389798"/>
                </a:lnTo>
              </a:path>
              <a:path w="1661160" h="785494">
                <a:moveTo>
                  <a:pt x="6735" y="785111"/>
                </a:moveTo>
                <a:lnTo>
                  <a:pt x="1660817" y="785111"/>
                </a:lnTo>
              </a:path>
            </a:pathLst>
          </a:custGeom>
          <a:ln w="454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51367" y="1226033"/>
            <a:ext cx="208279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(0,1,0)</a:t>
            </a:r>
            <a:endParaRPr sz="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07102" y="1117307"/>
            <a:ext cx="208279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(4,3,0)</a:t>
            </a:r>
            <a:endParaRPr sz="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74494" y="1621344"/>
            <a:ext cx="208279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(4,3,2)</a:t>
            </a:r>
            <a:endParaRPr sz="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53667" y="1618038"/>
            <a:ext cx="208279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(2,1,1)</a:t>
            </a:r>
            <a:endParaRPr sz="5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650203" y="817381"/>
            <a:ext cx="1417320" cy="805815"/>
            <a:chOff x="650203" y="817381"/>
            <a:chExt cx="1417320" cy="805815"/>
          </a:xfrm>
        </p:grpSpPr>
        <p:sp>
          <p:nvSpPr>
            <p:cNvPr id="15" name="object 15"/>
            <p:cNvSpPr/>
            <p:nvPr/>
          </p:nvSpPr>
          <p:spPr>
            <a:xfrm>
              <a:off x="906503" y="837147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5" h="5715">
                  <a:moveTo>
                    <a:pt x="0" y="2633"/>
                  </a:moveTo>
                  <a:lnTo>
                    <a:pt x="771" y="771"/>
                  </a:lnTo>
                  <a:lnTo>
                    <a:pt x="2633" y="0"/>
                  </a:lnTo>
                  <a:lnTo>
                    <a:pt x="4496" y="771"/>
                  </a:lnTo>
                  <a:lnTo>
                    <a:pt x="5267" y="2633"/>
                  </a:lnTo>
                  <a:lnTo>
                    <a:pt x="4496" y="4496"/>
                  </a:lnTo>
                  <a:lnTo>
                    <a:pt x="2633" y="5267"/>
                  </a:lnTo>
                  <a:lnTo>
                    <a:pt x="771" y="4496"/>
                  </a:lnTo>
                  <a:lnTo>
                    <a:pt x="0" y="2633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652838" y="874592"/>
              <a:ext cx="139065" cy="355600"/>
            </a:xfrm>
            <a:custGeom>
              <a:avLst/>
              <a:gdLst/>
              <a:ahLst/>
              <a:cxnLst/>
              <a:rect l="l" t="t" r="r" b="b"/>
              <a:pathLst>
                <a:path w="139065" h="355600">
                  <a:moveTo>
                    <a:pt x="0" y="354988"/>
                  </a:moveTo>
                  <a:lnTo>
                    <a:pt x="138955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748625" y="839781"/>
              <a:ext cx="59690" cy="81280"/>
            </a:xfrm>
            <a:custGeom>
              <a:avLst/>
              <a:gdLst/>
              <a:ahLst/>
              <a:cxnLst/>
              <a:rect l="l" t="t" r="r" b="b"/>
              <a:pathLst>
                <a:path w="59690" h="81280">
                  <a:moveTo>
                    <a:pt x="56793" y="0"/>
                  </a:moveTo>
                  <a:lnTo>
                    <a:pt x="0" y="57642"/>
                  </a:lnTo>
                  <a:lnTo>
                    <a:pt x="17018" y="57885"/>
                  </a:lnTo>
                  <a:lnTo>
                    <a:pt x="32586" y="61839"/>
                  </a:lnTo>
                  <a:lnTo>
                    <a:pt x="46702" y="69504"/>
                  </a:lnTo>
                  <a:lnTo>
                    <a:pt x="59366" y="80882"/>
                  </a:lnTo>
                  <a:lnTo>
                    <a:pt x="5679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516675" y="839781"/>
              <a:ext cx="139065" cy="355600"/>
            </a:xfrm>
            <a:custGeom>
              <a:avLst/>
              <a:gdLst/>
              <a:ahLst/>
              <a:cxnLst/>
              <a:rect l="l" t="t" r="r" b="b"/>
              <a:pathLst>
                <a:path w="139064" h="355600">
                  <a:moveTo>
                    <a:pt x="0" y="0"/>
                  </a:moveTo>
                  <a:lnTo>
                    <a:pt x="138961" y="35498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612461" y="1148699"/>
              <a:ext cx="59690" cy="81280"/>
            </a:xfrm>
            <a:custGeom>
              <a:avLst/>
              <a:gdLst/>
              <a:ahLst/>
              <a:cxnLst/>
              <a:rect l="l" t="t" r="r" b="b"/>
              <a:pathLst>
                <a:path w="59689" h="81280">
                  <a:moveTo>
                    <a:pt x="59366" y="0"/>
                  </a:moveTo>
                  <a:lnTo>
                    <a:pt x="46703" y="11376"/>
                  </a:lnTo>
                  <a:lnTo>
                    <a:pt x="32588" y="19042"/>
                  </a:lnTo>
                  <a:lnTo>
                    <a:pt x="17021" y="22996"/>
                  </a:lnTo>
                  <a:lnTo>
                    <a:pt x="0" y="23239"/>
                  </a:lnTo>
                  <a:lnTo>
                    <a:pt x="56794" y="80881"/>
                  </a:lnTo>
                  <a:lnTo>
                    <a:pt x="5936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911984" y="1229580"/>
              <a:ext cx="139065" cy="355600"/>
            </a:xfrm>
            <a:custGeom>
              <a:avLst/>
              <a:gdLst/>
              <a:ahLst/>
              <a:cxnLst/>
              <a:rect l="l" t="t" r="r" b="b"/>
              <a:pathLst>
                <a:path w="139064" h="355600">
                  <a:moveTo>
                    <a:pt x="0" y="0"/>
                  </a:moveTo>
                  <a:lnTo>
                    <a:pt x="138961" y="35498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2007781" y="1538498"/>
              <a:ext cx="59690" cy="81280"/>
            </a:xfrm>
            <a:custGeom>
              <a:avLst/>
              <a:gdLst/>
              <a:ahLst/>
              <a:cxnLst/>
              <a:rect l="l" t="t" r="r" b="b"/>
              <a:pathLst>
                <a:path w="59689" h="81280">
                  <a:moveTo>
                    <a:pt x="59366" y="0"/>
                  </a:moveTo>
                  <a:lnTo>
                    <a:pt x="46697" y="11374"/>
                  </a:lnTo>
                  <a:lnTo>
                    <a:pt x="32580" y="19038"/>
                  </a:lnTo>
                  <a:lnTo>
                    <a:pt x="17015" y="22992"/>
                  </a:lnTo>
                  <a:lnTo>
                    <a:pt x="0" y="23235"/>
                  </a:lnTo>
                  <a:lnTo>
                    <a:pt x="56794" y="80877"/>
                  </a:lnTo>
                  <a:lnTo>
                    <a:pt x="5936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051317" y="837973"/>
              <a:ext cx="298450" cy="750570"/>
            </a:xfrm>
            <a:custGeom>
              <a:avLst/>
              <a:gdLst/>
              <a:ahLst/>
              <a:cxnLst/>
              <a:rect l="l" t="t" r="r" b="b"/>
              <a:pathLst>
                <a:path w="298450" h="750569">
                  <a:moveTo>
                    <a:pt x="0" y="0"/>
                  </a:moveTo>
                  <a:lnTo>
                    <a:pt x="298215" y="750375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1239685" y="820026"/>
              <a:ext cx="126364" cy="803275"/>
            </a:xfrm>
            <a:custGeom>
              <a:avLst/>
              <a:gdLst/>
              <a:ahLst/>
              <a:cxnLst/>
              <a:rect l="l" t="t" r="r" b="b"/>
              <a:pathLst>
                <a:path w="126365" h="803275">
                  <a:moveTo>
                    <a:pt x="79070" y="19761"/>
                  </a:moveTo>
                  <a:lnTo>
                    <a:pt x="75958" y="12065"/>
                  </a:lnTo>
                  <a:lnTo>
                    <a:pt x="67487" y="5791"/>
                  </a:lnTo>
                  <a:lnTo>
                    <a:pt x="54927" y="1549"/>
                  </a:lnTo>
                  <a:lnTo>
                    <a:pt x="39535" y="0"/>
                  </a:lnTo>
                  <a:lnTo>
                    <a:pt x="24142" y="1549"/>
                  </a:lnTo>
                  <a:lnTo>
                    <a:pt x="11582" y="5791"/>
                  </a:lnTo>
                  <a:lnTo>
                    <a:pt x="3111" y="12065"/>
                  </a:lnTo>
                  <a:lnTo>
                    <a:pt x="0" y="19761"/>
                  </a:lnTo>
                  <a:lnTo>
                    <a:pt x="3111" y="27457"/>
                  </a:lnTo>
                  <a:lnTo>
                    <a:pt x="11582" y="33743"/>
                  </a:lnTo>
                  <a:lnTo>
                    <a:pt x="24142" y="37973"/>
                  </a:lnTo>
                  <a:lnTo>
                    <a:pt x="39535" y="39535"/>
                  </a:lnTo>
                  <a:lnTo>
                    <a:pt x="54927" y="37973"/>
                  </a:lnTo>
                  <a:lnTo>
                    <a:pt x="67487" y="33743"/>
                  </a:lnTo>
                  <a:lnTo>
                    <a:pt x="75958" y="27457"/>
                  </a:lnTo>
                  <a:lnTo>
                    <a:pt x="79070" y="19761"/>
                  </a:lnTo>
                  <a:close/>
                </a:path>
                <a:path w="126365" h="803275">
                  <a:moveTo>
                    <a:pt x="125806" y="722172"/>
                  </a:moveTo>
                  <a:lnTo>
                    <a:pt x="113195" y="733615"/>
                  </a:lnTo>
                  <a:lnTo>
                    <a:pt x="99123" y="741349"/>
                  </a:lnTo>
                  <a:lnTo>
                    <a:pt x="83578" y="745388"/>
                  </a:lnTo>
                  <a:lnTo>
                    <a:pt x="66548" y="745718"/>
                  </a:lnTo>
                  <a:lnTo>
                    <a:pt x="123647" y="803059"/>
                  </a:lnTo>
                  <a:lnTo>
                    <a:pt x="125806" y="72217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1239696" y="820017"/>
              <a:ext cx="79375" cy="40005"/>
            </a:xfrm>
            <a:custGeom>
              <a:avLst/>
              <a:gdLst/>
              <a:ahLst/>
              <a:cxnLst/>
              <a:rect l="l" t="t" r="r" b="b"/>
              <a:pathLst>
                <a:path w="79375" h="40005">
                  <a:moveTo>
                    <a:pt x="39532" y="0"/>
                  </a:moveTo>
                  <a:lnTo>
                    <a:pt x="54919" y="1553"/>
                  </a:lnTo>
                  <a:lnTo>
                    <a:pt x="67484" y="5788"/>
                  </a:lnTo>
                  <a:lnTo>
                    <a:pt x="75955" y="12071"/>
                  </a:lnTo>
                  <a:lnTo>
                    <a:pt x="79061" y="19764"/>
                  </a:lnTo>
                  <a:lnTo>
                    <a:pt x="75955" y="27458"/>
                  </a:lnTo>
                  <a:lnTo>
                    <a:pt x="67484" y="33742"/>
                  </a:lnTo>
                  <a:lnTo>
                    <a:pt x="54919" y="37979"/>
                  </a:lnTo>
                  <a:lnTo>
                    <a:pt x="39532" y="39532"/>
                  </a:lnTo>
                  <a:lnTo>
                    <a:pt x="24144" y="37979"/>
                  </a:lnTo>
                  <a:lnTo>
                    <a:pt x="11578" y="33742"/>
                  </a:lnTo>
                  <a:lnTo>
                    <a:pt x="3106" y="27458"/>
                  </a:lnTo>
                  <a:lnTo>
                    <a:pt x="0" y="19764"/>
                  </a:lnTo>
                  <a:lnTo>
                    <a:pt x="3106" y="12071"/>
                  </a:lnTo>
                  <a:lnTo>
                    <a:pt x="11578" y="5788"/>
                  </a:lnTo>
                  <a:lnTo>
                    <a:pt x="24144" y="1553"/>
                  </a:lnTo>
                  <a:lnTo>
                    <a:pt x="39532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/>
          <p:cNvSpPr txBox="1"/>
          <p:nvPr/>
        </p:nvSpPr>
        <p:spPr>
          <a:xfrm>
            <a:off x="550611" y="966414"/>
            <a:ext cx="1701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-27777" sz="4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815614" y="1361726"/>
            <a:ext cx="1701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baseline="-27777" sz="4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370028" y="1137578"/>
            <a:ext cx="8191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426274" y="1196606"/>
            <a:ext cx="48895" cy="762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3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353905" y="1532890"/>
            <a:ext cx="1562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baseline="-27777" sz="45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486706" y="844810"/>
            <a:ext cx="1654175" cy="785495"/>
          </a:xfrm>
          <a:custGeom>
            <a:avLst/>
            <a:gdLst/>
            <a:ahLst/>
            <a:cxnLst/>
            <a:rect l="l" t="t" r="r" b="b"/>
            <a:pathLst>
              <a:path w="1654175" h="785494">
                <a:moveTo>
                  <a:pt x="2112" y="0"/>
                </a:moveTo>
                <a:lnTo>
                  <a:pt x="1649241" y="0"/>
                </a:lnTo>
              </a:path>
              <a:path w="1654175" h="785494">
                <a:moveTo>
                  <a:pt x="0" y="389793"/>
                </a:moveTo>
                <a:lnTo>
                  <a:pt x="1647126" y="389793"/>
                </a:lnTo>
              </a:path>
              <a:path w="1654175" h="785494">
                <a:moveTo>
                  <a:pt x="6711" y="785105"/>
                </a:moveTo>
                <a:lnTo>
                  <a:pt x="1653834" y="785105"/>
                </a:lnTo>
              </a:path>
            </a:pathLst>
          </a:custGeom>
          <a:ln w="4539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662126" y="691505"/>
            <a:ext cx="2994660" cy="19177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85"/>
              </a:spcBef>
              <a:tabLst>
                <a:tab pos="1723389" algn="l"/>
                <a:tab pos="1972310" algn="l"/>
              </a:tabLst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(1,1,0)</a:t>
            </a:r>
            <a:r>
              <a:rPr dirty="0" sz="500" spc="1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1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(2,1,0)</a:t>
            </a:r>
            <a:r>
              <a:rPr dirty="0" sz="500" spc="254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(3,1,0)</a:t>
            </a:r>
            <a:r>
              <a:rPr dirty="0" sz="500" spc="2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(4,1,0)	</a:t>
            </a:r>
            <a:r>
              <a:rPr dirty="0" baseline="-29914" sz="975" spc="7">
                <a:solidFill>
                  <a:srgbClr val="231F20"/>
                </a:solidFill>
                <a:latin typeface="Arial"/>
                <a:cs typeface="Arial"/>
              </a:rPr>
              <a:t>P	</a:t>
            </a:r>
            <a:r>
              <a:rPr dirty="0" baseline="-5555" sz="750" spc="-7">
                <a:solidFill>
                  <a:srgbClr val="231F20"/>
                </a:solidFill>
                <a:latin typeface="Arial"/>
                <a:cs typeface="Arial"/>
              </a:rPr>
              <a:t>(1,1,0)</a:t>
            </a:r>
            <a:r>
              <a:rPr dirty="0" baseline="-5555" sz="750" spc="487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11111" sz="750" spc="-7">
                <a:solidFill>
                  <a:srgbClr val="231F20"/>
                </a:solidFill>
                <a:latin typeface="Arial"/>
                <a:cs typeface="Arial"/>
              </a:rPr>
              <a:t>(2,1,0)</a:t>
            </a:r>
            <a:r>
              <a:rPr dirty="0" baseline="-11111" sz="750" spc="20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11111" sz="750" spc="20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5555" sz="750" spc="-7">
                <a:solidFill>
                  <a:srgbClr val="231F20"/>
                </a:solidFill>
                <a:latin typeface="Arial"/>
                <a:cs typeface="Arial"/>
              </a:rPr>
              <a:t>(3,1,0)</a:t>
            </a:r>
            <a:r>
              <a:rPr dirty="0" baseline="-5555" sz="750" spc="262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dirty="0" baseline="-5555" sz="750" spc="26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5555" sz="750" spc="-7">
                <a:solidFill>
                  <a:srgbClr val="231F20"/>
                </a:solidFill>
                <a:latin typeface="Arial"/>
                <a:cs typeface="Arial"/>
              </a:rPr>
              <a:t>(4,1,0)</a:t>
            </a:r>
            <a:endParaRPr baseline="-5555" sz="750">
              <a:latin typeface="Arial"/>
              <a:cs typeface="Arial"/>
            </a:endParaRPr>
          </a:p>
          <a:p>
            <a:pPr algn="ctr" marL="588645">
              <a:lnSpc>
                <a:spcPct val="100000"/>
              </a:lnSpc>
              <a:spcBef>
                <a:spcPts val="75"/>
              </a:spcBef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3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006407" y="1236573"/>
            <a:ext cx="208279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(2,2,0)</a:t>
            </a:r>
            <a:endParaRPr sz="5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09317" y="1621838"/>
            <a:ext cx="208279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(2,3,1)</a:t>
            </a:r>
            <a:endParaRPr sz="5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709221" y="1622109"/>
            <a:ext cx="208279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(4,3,2)</a:t>
            </a:r>
            <a:endParaRPr sz="500">
              <a:latin typeface="Arial"/>
              <a:cs typeface="Arial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2572219" y="822405"/>
            <a:ext cx="1249045" cy="807720"/>
            <a:chOff x="2572219" y="822405"/>
            <a:chExt cx="1249045" cy="807720"/>
          </a:xfrm>
        </p:grpSpPr>
        <p:sp>
          <p:nvSpPr>
            <p:cNvPr id="36" name="object 36"/>
            <p:cNvSpPr/>
            <p:nvPr/>
          </p:nvSpPr>
          <p:spPr>
            <a:xfrm>
              <a:off x="2828519" y="842175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5">
                  <a:moveTo>
                    <a:pt x="0" y="2633"/>
                  </a:moveTo>
                  <a:lnTo>
                    <a:pt x="771" y="771"/>
                  </a:lnTo>
                  <a:lnTo>
                    <a:pt x="2633" y="0"/>
                  </a:lnTo>
                  <a:lnTo>
                    <a:pt x="4496" y="771"/>
                  </a:lnTo>
                  <a:lnTo>
                    <a:pt x="5267" y="2633"/>
                  </a:lnTo>
                  <a:lnTo>
                    <a:pt x="4496" y="4496"/>
                  </a:lnTo>
                  <a:lnTo>
                    <a:pt x="2633" y="5267"/>
                  </a:lnTo>
                  <a:lnTo>
                    <a:pt x="771" y="4496"/>
                  </a:lnTo>
                  <a:lnTo>
                    <a:pt x="0" y="2633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2574855" y="879615"/>
              <a:ext cx="139065" cy="355600"/>
            </a:xfrm>
            <a:custGeom>
              <a:avLst/>
              <a:gdLst/>
              <a:ahLst/>
              <a:cxnLst/>
              <a:rect l="l" t="t" r="r" b="b"/>
              <a:pathLst>
                <a:path w="139064" h="355600">
                  <a:moveTo>
                    <a:pt x="0" y="354989"/>
                  </a:moveTo>
                  <a:lnTo>
                    <a:pt x="138955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2670642" y="844809"/>
              <a:ext cx="59690" cy="81280"/>
            </a:xfrm>
            <a:custGeom>
              <a:avLst/>
              <a:gdLst/>
              <a:ahLst/>
              <a:cxnLst/>
              <a:rect l="l" t="t" r="r" b="b"/>
              <a:pathLst>
                <a:path w="59689" h="81280">
                  <a:moveTo>
                    <a:pt x="56793" y="0"/>
                  </a:moveTo>
                  <a:lnTo>
                    <a:pt x="0" y="57641"/>
                  </a:lnTo>
                  <a:lnTo>
                    <a:pt x="17018" y="57884"/>
                  </a:lnTo>
                  <a:lnTo>
                    <a:pt x="32586" y="61838"/>
                  </a:lnTo>
                  <a:lnTo>
                    <a:pt x="46702" y="69502"/>
                  </a:lnTo>
                  <a:lnTo>
                    <a:pt x="59366" y="80876"/>
                  </a:lnTo>
                  <a:lnTo>
                    <a:pt x="5679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2962429" y="850322"/>
              <a:ext cx="139065" cy="355600"/>
            </a:xfrm>
            <a:custGeom>
              <a:avLst/>
              <a:gdLst/>
              <a:ahLst/>
              <a:cxnLst/>
              <a:rect l="l" t="t" r="r" b="b"/>
              <a:pathLst>
                <a:path w="139064" h="355600">
                  <a:moveTo>
                    <a:pt x="0" y="0"/>
                  </a:moveTo>
                  <a:lnTo>
                    <a:pt x="138955" y="35498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3058221" y="1159240"/>
              <a:ext cx="59690" cy="81280"/>
            </a:xfrm>
            <a:custGeom>
              <a:avLst/>
              <a:gdLst/>
              <a:ahLst/>
              <a:cxnLst/>
              <a:rect l="l" t="t" r="r" b="b"/>
              <a:pathLst>
                <a:path w="59689" h="81280">
                  <a:moveTo>
                    <a:pt x="59363" y="0"/>
                  </a:moveTo>
                  <a:lnTo>
                    <a:pt x="46700" y="11376"/>
                  </a:lnTo>
                  <a:lnTo>
                    <a:pt x="32584" y="19042"/>
                  </a:lnTo>
                  <a:lnTo>
                    <a:pt x="17017" y="22996"/>
                  </a:lnTo>
                  <a:lnTo>
                    <a:pt x="0" y="23239"/>
                  </a:lnTo>
                  <a:lnTo>
                    <a:pt x="56789" y="80881"/>
                  </a:lnTo>
                  <a:lnTo>
                    <a:pt x="5936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3357742" y="1240121"/>
              <a:ext cx="139065" cy="355600"/>
            </a:xfrm>
            <a:custGeom>
              <a:avLst/>
              <a:gdLst/>
              <a:ahLst/>
              <a:cxnLst/>
              <a:rect l="l" t="t" r="r" b="b"/>
              <a:pathLst>
                <a:path w="139064" h="355600">
                  <a:moveTo>
                    <a:pt x="0" y="0"/>
                  </a:moveTo>
                  <a:lnTo>
                    <a:pt x="138950" y="35498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3453538" y="1549039"/>
              <a:ext cx="59690" cy="81280"/>
            </a:xfrm>
            <a:custGeom>
              <a:avLst/>
              <a:gdLst/>
              <a:ahLst/>
              <a:cxnLst/>
              <a:rect l="l" t="t" r="r" b="b"/>
              <a:pathLst>
                <a:path w="59689" h="81280">
                  <a:moveTo>
                    <a:pt x="59356" y="0"/>
                  </a:moveTo>
                  <a:lnTo>
                    <a:pt x="46693" y="11374"/>
                  </a:lnTo>
                  <a:lnTo>
                    <a:pt x="32579" y="19038"/>
                  </a:lnTo>
                  <a:lnTo>
                    <a:pt x="17015" y="22992"/>
                  </a:lnTo>
                  <a:lnTo>
                    <a:pt x="0" y="23235"/>
                  </a:lnTo>
                  <a:lnTo>
                    <a:pt x="56784" y="80877"/>
                  </a:lnTo>
                  <a:lnTo>
                    <a:pt x="5935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3506875" y="842050"/>
              <a:ext cx="298450" cy="750570"/>
            </a:xfrm>
            <a:custGeom>
              <a:avLst/>
              <a:gdLst/>
              <a:ahLst/>
              <a:cxnLst/>
              <a:rect l="l" t="t" r="r" b="b"/>
              <a:pathLst>
                <a:path w="298450" h="750569">
                  <a:moveTo>
                    <a:pt x="0" y="0"/>
                  </a:moveTo>
                  <a:lnTo>
                    <a:pt x="298215" y="750371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3161703" y="825042"/>
              <a:ext cx="659765" cy="802640"/>
            </a:xfrm>
            <a:custGeom>
              <a:avLst/>
              <a:gdLst/>
              <a:ahLst/>
              <a:cxnLst/>
              <a:rect l="l" t="t" r="r" b="b"/>
              <a:pathLst>
                <a:path w="659764" h="802639">
                  <a:moveTo>
                    <a:pt x="79070" y="19773"/>
                  </a:moveTo>
                  <a:lnTo>
                    <a:pt x="75958" y="12077"/>
                  </a:lnTo>
                  <a:lnTo>
                    <a:pt x="67487" y="5791"/>
                  </a:lnTo>
                  <a:lnTo>
                    <a:pt x="54927" y="1562"/>
                  </a:lnTo>
                  <a:lnTo>
                    <a:pt x="39535" y="0"/>
                  </a:lnTo>
                  <a:lnTo>
                    <a:pt x="24142" y="1562"/>
                  </a:lnTo>
                  <a:lnTo>
                    <a:pt x="11582" y="5791"/>
                  </a:lnTo>
                  <a:lnTo>
                    <a:pt x="3111" y="12077"/>
                  </a:lnTo>
                  <a:lnTo>
                    <a:pt x="0" y="19773"/>
                  </a:lnTo>
                  <a:lnTo>
                    <a:pt x="3111" y="27470"/>
                  </a:lnTo>
                  <a:lnTo>
                    <a:pt x="11582" y="33743"/>
                  </a:lnTo>
                  <a:lnTo>
                    <a:pt x="24142" y="37985"/>
                  </a:lnTo>
                  <a:lnTo>
                    <a:pt x="39535" y="39535"/>
                  </a:lnTo>
                  <a:lnTo>
                    <a:pt x="54927" y="37985"/>
                  </a:lnTo>
                  <a:lnTo>
                    <a:pt x="67487" y="33743"/>
                  </a:lnTo>
                  <a:lnTo>
                    <a:pt x="75958" y="27470"/>
                  </a:lnTo>
                  <a:lnTo>
                    <a:pt x="79070" y="19773"/>
                  </a:lnTo>
                  <a:close/>
                </a:path>
                <a:path w="659764" h="802639">
                  <a:moveTo>
                    <a:pt x="659345" y="721233"/>
                  </a:moveTo>
                  <a:lnTo>
                    <a:pt x="646734" y="732675"/>
                  </a:lnTo>
                  <a:lnTo>
                    <a:pt x="632663" y="740410"/>
                  </a:lnTo>
                  <a:lnTo>
                    <a:pt x="617105" y="744448"/>
                  </a:lnTo>
                  <a:lnTo>
                    <a:pt x="600087" y="744778"/>
                  </a:lnTo>
                  <a:lnTo>
                    <a:pt x="657186" y="802119"/>
                  </a:lnTo>
                  <a:lnTo>
                    <a:pt x="659345" y="721233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3161712" y="825041"/>
              <a:ext cx="79375" cy="40005"/>
            </a:xfrm>
            <a:custGeom>
              <a:avLst/>
              <a:gdLst/>
              <a:ahLst/>
              <a:cxnLst/>
              <a:rect l="l" t="t" r="r" b="b"/>
              <a:pathLst>
                <a:path w="79375" h="40005">
                  <a:moveTo>
                    <a:pt x="39532" y="0"/>
                  </a:moveTo>
                  <a:lnTo>
                    <a:pt x="54919" y="1553"/>
                  </a:lnTo>
                  <a:lnTo>
                    <a:pt x="67484" y="5789"/>
                  </a:lnTo>
                  <a:lnTo>
                    <a:pt x="75955" y="12072"/>
                  </a:lnTo>
                  <a:lnTo>
                    <a:pt x="79061" y="19768"/>
                  </a:lnTo>
                  <a:lnTo>
                    <a:pt x="75955" y="27461"/>
                  </a:lnTo>
                  <a:lnTo>
                    <a:pt x="67484" y="33743"/>
                  </a:lnTo>
                  <a:lnTo>
                    <a:pt x="54919" y="37979"/>
                  </a:lnTo>
                  <a:lnTo>
                    <a:pt x="39532" y="39532"/>
                  </a:lnTo>
                  <a:lnTo>
                    <a:pt x="24144" y="37979"/>
                  </a:lnTo>
                  <a:lnTo>
                    <a:pt x="11578" y="33743"/>
                  </a:lnTo>
                  <a:lnTo>
                    <a:pt x="3106" y="27461"/>
                  </a:lnTo>
                  <a:lnTo>
                    <a:pt x="0" y="19768"/>
                  </a:lnTo>
                  <a:lnTo>
                    <a:pt x="3106" y="12072"/>
                  </a:lnTo>
                  <a:lnTo>
                    <a:pt x="11578" y="5789"/>
                  </a:lnTo>
                  <a:lnTo>
                    <a:pt x="24144" y="1553"/>
                  </a:lnTo>
                  <a:lnTo>
                    <a:pt x="39532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6" name="object 46"/>
          <p:cNvSpPr txBox="1"/>
          <p:nvPr/>
        </p:nvSpPr>
        <p:spPr>
          <a:xfrm>
            <a:off x="3227457" y="970490"/>
            <a:ext cx="344170" cy="25907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1209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baseline="-27777" sz="45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44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(2,3,0)</a:t>
            </a:r>
            <a:endParaRPr sz="500">
              <a:latin typeface="Arial"/>
              <a:cs typeface="Arial"/>
            </a:endParaRPr>
          </a:p>
        </p:txBody>
      </p:sp>
      <p:sp>
        <p:nvSpPr>
          <p:cNvPr id="53" name="object 5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21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882424" y="976954"/>
            <a:ext cx="2152650" cy="3556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01600">
              <a:lnSpc>
                <a:spcPct val="100000"/>
              </a:lnSpc>
              <a:spcBef>
                <a:spcPts val="110"/>
              </a:spcBef>
              <a:tabLst>
                <a:tab pos="601980" algn="l"/>
                <a:tab pos="1628139" algn="l"/>
                <a:tab pos="1995170" algn="l"/>
              </a:tabLst>
            </a:pPr>
            <a:r>
              <a:rPr dirty="0" baseline="8547" sz="975" spc="15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baseline="-9259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baseline="-9259" sz="450" spc="22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baseline="8547" sz="975" spc="15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baseline="-9259" sz="450" spc="22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dirty="0" baseline="-9259" sz="450" spc="22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baseline="4273" sz="975" spc="15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baseline="-18518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baseline="-18518" sz="450" spc="22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baseline="-27777" sz="4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50">
              <a:latin typeface="Arial"/>
              <a:cs typeface="Arial"/>
            </a:endParaRPr>
          </a:p>
          <a:p>
            <a:pPr marL="690880">
              <a:lnSpc>
                <a:spcPct val="100000"/>
              </a:lnSpc>
              <a:tabLst>
                <a:tab pos="1603375" algn="l"/>
              </a:tabLst>
            </a:pPr>
            <a:r>
              <a:rPr dirty="0" baseline="5555" sz="750" spc="-7">
                <a:solidFill>
                  <a:srgbClr val="231F20"/>
                </a:solidFill>
                <a:latin typeface="Arial"/>
                <a:cs typeface="Arial"/>
              </a:rPr>
              <a:t>(4,2,0)	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(0,1,0)</a:t>
            </a:r>
            <a:endParaRPr sz="5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246510" y="1372266"/>
            <a:ext cx="1701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baseline="-27777" sz="4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252639" y="1763019"/>
            <a:ext cx="1803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(a)</a:t>
            </a:r>
            <a:endParaRPr sz="10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175313" y="1763019"/>
            <a:ext cx="1803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(b)</a:t>
            </a:r>
            <a:endParaRPr sz="10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42290" y="2133991"/>
            <a:ext cx="59118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Analysis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52" name="object 52"/>
          <p:cNvGraphicFramePr>
            <a:graphicFrameLocks noGrp="1"/>
          </p:cNvGraphicFramePr>
          <p:nvPr/>
        </p:nvGraphicFramePr>
        <p:xfrm>
          <a:off x="360006" y="2592832"/>
          <a:ext cx="4253230" cy="773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3890"/>
                <a:gridCol w="526415"/>
                <a:gridCol w="526415"/>
                <a:gridCol w="495935"/>
                <a:gridCol w="495935"/>
                <a:gridCol w="1558289"/>
              </a:tblGrid>
              <a:tr h="4235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Arial"/>
                          <a:cs typeface="Arial"/>
                        </a:rPr>
                        <a:t>Situation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25" i="1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m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25" i="1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m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4</a:t>
                      </a:r>
                      <a:r>
                        <a:rPr dirty="0" baseline="-15873" sz="1050" spc="-20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  <a:spcBef>
                          <a:spcPts val="40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25" i="1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m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965"/>
                        </a:lnSpc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&lt;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19"/>
                        </a:lnSpc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25" i="1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m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4</a:t>
                      </a:r>
                      <a:r>
                        <a:rPr dirty="0" baseline="-15873" sz="1050" spc="-20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  <a:spcBef>
                          <a:spcPts val="40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25" i="1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m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965"/>
                        </a:lnSpc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&gt;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19"/>
                        </a:lnSpc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25" i="1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m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4</a:t>
                      </a:r>
                      <a:r>
                        <a:rPr dirty="0" baseline="-15873" sz="1050" spc="-20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355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Arial"/>
                          <a:cs typeface="Arial"/>
                        </a:rPr>
                        <a:t>Conclusion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4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(a)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 spc="-15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 spc="-15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 spc="-15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 spc="-15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00" spc="-50">
                          <a:latin typeface="Arial"/>
                          <a:cs typeface="Arial"/>
                        </a:rPr>
                        <a:t>Yes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70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No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00" spc="-5" i="1">
                          <a:latin typeface="Arial"/>
                          <a:cs typeface="Arial"/>
                        </a:rPr>
                        <a:t>m</a:t>
                      </a:r>
                      <a:r>
                        <a:rPr dirty="0" baseline="-15873" sz="1050" spc="-7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20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causally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precede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m</a:t>
                      </a:r>
                      <a:r>
                        <a:rPr dirty="0" baseline="-15873" sz="1050" spc="-7" i="1">
                          <a:latin typeface="Arial"/>
                          <a:cs typeface="Arial"/>
                        </a:rPr>
                        <a:t>4</a:t>
                      </a:r>
                      <a:endParaRPr baseline="-15873" sz="10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(b)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 spc="-15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 spc="-15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 spc="-15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 spc="-15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No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70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No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i="1">
                          <a:latin typeface="Arial"/>
                          <a:cs typeface="Arial"/>
                        </a:rPr>
                        <a:t>m</a:t>
                      </a:r>
                      <a:r>
                        <a:rPr dirty="0" baseline="-15873" sz="1050" spc="-7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19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m</a:t>
                      </a:r>
                      <a:r>
                        <a:rPr dirty="0" baseline="-15873" sz="1050" spc="-7" i="1">
                          <a:latin typeface="Arial"/>
                          <a:cs typeface="Arial"/>
                        </a:rPr>
                        <a:t>4</a:t>
                      </a:r>
                      <a:r>
                        <a:rPr dirty="0" baseline="-15873" sz="1050" spc="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conflict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fade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5216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Clock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synchronization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synchronization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algorithms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79387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0"/>
              <a:t>Clock</a:t>
            </a:r>
            <a:r>
              <a:rPr dirty="0" spc="-80"/>
              <a:t> </a:t>
            </a:r>
            <a:r>
              <a:rPr dirty="0" spc="15"/>
              <a:t>synchronization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9590" y="492173"/>
            <a:ext cx="3933190" cy="26250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9845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Precision</a:t>
            </a:r>
            <a:endParaRPr sz="1200">
              <a:latin typeface="Arial"/>
              <a:cs typeface="Arial"/>
            </a:endParaRPr>
          </a:p>
          <a:p>
            <a:pPr marL="29845" marR="312420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goal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keep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deviation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between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two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clocks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on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any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two </a:t>
            </a:r>
            <a:r>
              <a:rPr dirty="0" sz="1000" spc="-26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machines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within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specified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bound,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known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precision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π</a:t>
            </a:r>
            <a:r>
              <a:rPr dirty="0" sz="1000" spc="-25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algn="ctr" marL="5080">
              <a:lnSpc>
                <a:spcPct val="100000"/>
              </a:lnSpc>
              <a:spcBef>
                <a:spcPts val="950"/>
              </a:spcBef>
            </a:pPr>
            <a:r>
              <a:rPr dirty="0" sz="1000" spc="-450" i="1">
                <a:latin typeface="メイリオ"/>
                <a:cs typeface="メイリオ"/>
              </a:rPr>
              <a:t>∀</a:t>
            </a:r>
            <a:r>
              <a:rPr dirty="0" sz="1000" spc="80" i="1">
                <a:latin typeface="Arial"/>
                <a:cs typeface="Arial"/>
              </a:rPr>
              <a:t>t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450" i="1">
                <a:latin typeface="メイリオ"/>
                <a:cs typeface="メイリオ"/>
              </a:rPr>
              <a:t>∀</a:t>
            </a:r>
            <a:r>
              <a:rPr dirty="0" sz="1000" spc="20" i="1">
                <a:latin typeface="Arial"/>
                <a:cs typeface="Arial"/>
              </a:rPr>
              <a:t>p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q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170" i="1">
                <a:latin typeface="メイリオ"/>
                <a:cs typeface="メイリオ"/>
              </a:rPr>
              <a:t>|</a:t>
            </a: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baseline="-11904" sz="1050" spc="30" i="1">
                <a:latin typeface="Arial"/>
                <a:cs typeface="Arial"/>
              </a:rPr>
              <a:t>p</a:t>
            </a:r>
            <a:r>
              <a:rPr dirty="0" baseline="-11904" sz="1050" spc="-18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-190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baseline="-11904" sz="1050" spc="30" i="1">
                <a:latin typeface="Arial"/>
                <a:cs typeface="Arial"/>
              </a:rPr>
              <a:t>q</a:t>
            </a:r>
            <a:r>
              <a:rPr dirty="0" baseline="-11904" sz="1050" spc="-165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-190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65" i="1">
                <a:latin typeface="メイリオ"/>
                <a:cs typeface="メイリオ"/>
              </a:rPr>
              <a:t>|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-35" i="1">
                <a:latin typeface="メイリオ"/>
                <a:cs typeface="メイリオ"/>
              </a:rPr>
              <a:t>≤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-125" i="1">
                <a:latin typeface="Arial"/>
                <a:cs typeface="Arial"/>
              </a:rPr>
              <a:t>π</a:t>
            </a:r>
            <a:endParaRPr sz="10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990"/>
              </a:spcBef>
            </a:pPr>
            <a:r>
              <a:rPr dirty="0" sz="1000" spc="-5">
                <a:latin typeface="Arial"/>
                <a:cs typeface="Arial"/>
              </a:rPr>
              <a:t>with </a:t>
            </a:r>
            <a:r>
              <a:rPr dirty="0" sz="1000" spc="5" i="1">
                <a:latin typeface="Arial"/>
                <a:cs typeface="Arial"/>
              </a:rPr>
              <a:t>C</a:t>
            </a:r>
            <a:r>
              <a:rPr dirty="0" baseline="-11904" sz="1050" spc="7" i="1">
                <a:latin typeface="Arial"/>
                <a:cs typeface="Arial"/>
              </a:rPr>
              <a:t>p</a:t>
            </a:r>
            <a:r>
              <a:rPr dirty="0" baseline="-11904" sz="1050" spc="-179" i="1">
                <a:latin typeface="Arial"/>
                <a:cs typeface="Arial"/>
              </a:rPr>
              <a:t> </a:t>
            </a:r>
            <a:r>
              <a:rPr dirty="0" sz="1000" spc="25">
                <a:latin typeface="Arial"/>
                <a:cs typeface="Arial"/>
              </a:rPr>
              <a:t>(</a:t>
            </a:r>
            <a:r>
              <a:rPr dirty="0" sz="1000" spc="25" i="1">
                <a:latin typeface="Arial"/>
                <a:cs typeface="Arial"/>
              </a:rPr>
              <a:t>t</a:t>
            </a:r>
            <a:r>
              <a:rPr dirty="0" sz="1000" spc="-190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computed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clock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machine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sz="1000" spc="2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UTC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time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-19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6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Accuracy</a:t>
            </a:r>
            <a:endParaRPr sz="1200">
              <a:latin typeface="Arial"/>
              <a:cs typeface="Arial"/>
            </a:endParaRPr>
          </a:p>
          <a:p>
            <a:pPr marL="29845">
              <a:lnSpc>
                <a:spcPct val="100000"/>
              </a:lnSpc>
              <a:spcBef>
                <a:spcPts val="180"/>
              </a:spcBef>
            </a:pPr>
            <a:r>
              <a:rPr dirty="0" sz="1000" spc="-5">
                <a:latin typeface="Arial"/>
                <a:cs typeface="Arial"/>
              </a:rPr>
              <a:t>In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case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accuracy</a:t>
            </a:r>
            <a:r>
              <a:rPr dirty="0" sz="1000" spc="-5">
                <a:latin typeface="Arial"/>
                <a:cs typeface="Arial"/>
              </a:rPr>
              <a:t>,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aim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keep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10">
                <a:latin typeface="Arial"/>
                <a:cs typeface="Arial"/>
              </a:rPr>
              <a:t>clock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bound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value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65" i="1">
                <a:latin typeface="Arial"/>
                <a:cs typeface="Arial"/>
              </a:rPr>
              <a:t>α</a:t>
            </a:r>
            <a:r>
              <a:rPr dirty="0" sz="1000" spc="65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algn="ctr" marL="5080">
              <a:lnSpc>
                <a:spcPct val="100000"/>
              </a:lnSpc>
              <a:spcBef>
                <a:spcPts val="990"/>
              </a:spcBef>
            </a:pPr>
            <a:r>
              <a:rPr dirty="0" sz="1000" spc="-450" i="1">
                <a:latin typeface="メイリオ"/>
                <a:cs typeface="メイリオ"/>
              </a:rPr>
              <a:t>∀</a:t>
            </a:r>
            <a:r>
              <a:rPr dirty="0" sz="1000" spc="80" i="1">
                <a:latin typeface="Arial"/>
                <a:cs typeface="Arial"/>
              </a:rPr>
              <a:t>t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450" i="1">
                <a:latin typeface="メイリオ"/>
                <a:cs typeface="メイリオ"/>
              </a:rPr>
              <a:t>∀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165" i="1">
                <a:latin typeface="メイリオ"/>
                <a:cs typeface="メイリオ"/>
              </a:rPr>
              <a:t>|</a:t>
            </a: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baseline="-11904" sz="1050" spc="30" i="1">
                <a:latin typeface="Arial"/>
                <a:cs typeface="Arial"/>
              </a:rPr>
              <a:t>p</a:t>
            </a:r>
            <a:r>
              <a:rPr dirty="0" baseline="-11904" sz="1050" spc="-18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-190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80" i="1">
                <a:latin typeface="Arial"/>
                <a:cs typeface="Arial"/>
              </a:rPr>
              <a:t>t</a:t>
            </a:r>
            <a:r>
              <a:rPr dirty="0" sz="1000" spc="-165" i="1">
                <a:latin typeface="メイリオ"/>
                <a:cs typeface="メイリオ"/>
              </a:rPr>
              <a:t>|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-35" i="1">
                <a:latin typeface="メイリオ"/>
                <a:cs typeface="メイリオ"/>
              </a:rPr>
              <a:t>≤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55" i="1">
                <a:latin typeface="Arial"/>
                <a:cs typeface="Arial"/>
              </a:rPr>
              <a:t>α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Arial"/>
              <a:cs typeface="Arial"/>
            </a:endParaRPr>
          </a:p>
          <a:p>
            <a:pPr marL="29845">
              <a:lnSpc>
                <a:spcPct val="100000"/>
              </a:lnSpc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Synchronization</a:t>
            </a:r>
            <a:endParaRPr sz="1200">
              <a:latin typeface="Arial"/>
              <a:cs typeface="Arial"/>
            </a:endParaRPr>
          </a:p>
          <a:p>
            <a:pPr marL="307340" indent="-168275">
              <a:lnSpc>
                <a:spcPts val="1200"/>
              </a:lnSpc>
              <a:spcBef>
                <a:spcPts val="780"/>
              </a:spcBef>
              <a:buChar char="►"/>
              <a:tabLst>
                <a:tab pos="307975" algn="l"/>
              </a:tabLst>
            </a:pP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Internal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synchronization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keep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clocks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precise</a:t>
            </a:r>
            <a:endParaRPr sz="1000">
              <a:latin typeface="Arial"/>
              <a:cs typeface="Arial"/>
            </a:endParaRPr>
          </a:p>
          <a:p>
            <a:pPr marL="307340" indent="-168275">
              <a:lnSpc>
                <a:spcPts val="1200"/>
              </a:lnSpc>
              <a:buChar char="►"/>
              <a:tabLst>
                <a:tab pos="307975" algn="l"/>
              </a:tabLst>
            </a:pP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External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synchronization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keep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clocks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accurate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22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880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 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72102" y="716"/>
            <a:ext cx="4692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V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ector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clo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ks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151629" cy="18148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Causally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ordered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multicasting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>
              <a:latin typeface="Arial"/>
              <a:cs typeface="Arial"/>
            </a:endParaRPr>
          </a:p>
          <a:p>
            <a:pPr marL="2768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76860" marR="167640" indent="-6350">
              <a:lnSpc>
                <a:spcPts val="1200"/>
              </a:lnSpc>
              <a:spcBef>
                <a:spcPts val="15"/>
              </a:spcBef>
            </a:pPr>
            <a:r>
              <a:rPr dirty="0" sz="1000" spc="-20">
                <a:latin typeface="Arial"/>
                <a:cs typeface="Arial"/>
              </a:rPr>
              <a:t>We</a:t>
            </a:r>
            <a:r>
              <a:rPr dirty="0" sz="1000" spc="-5">
                <a:latin typeface="Arial"/>
                <a:cs typeface="Arial"/>
              </a:rPr>
              <a:t> 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now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ensure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 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delivered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only if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causally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preceding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messages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 spc="-5">
                <a:latin typeface="Arial"/>
                <a:cs typeface="Arial"/>
              </a:rPr>
              <a:t> already been delivered.</a:t>
            </a:r>
            <a:endParaRPr sz="1000">
              <a:latin typeface="Arial"/>
              <a:cs typeface="Arial"/>
            </a:endParaRPr>
          </a:p>
          <a:p>
            <a:pPr marL="271780">
              <a:lnSpc>
                <a:spcPct val="100000"/>
              </a:lnSpc>
              <a:spcBef>
                <a:spcPts val="6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Adjustment</a:t>
            </a:r>
            <a:endParaRPr sz="1200">
              <a:latin typeface="Arial"/>
              <a:cs typeface="Arial"/>
            </a:endParaRPr>
          </a:p>
          <a:p>
            <a:pPr marL="276860" marR="43180">
              <a:lnSpc>
                <a:spcPct val="100000"/>
              </a:lnSpc>
              <a:spcBef>
                <a:spcPts val="175"/>
              </a:spcBef>
            </a:pP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increments </a:t>
            </a:r>
            <a:r>
              <a:rPr dirty="0" sz="1000" i="1">
                <a:latin typeface="Arial"/>
                <a:cs typeface="Arial"/>
              </a:rPr>
              <a:t>VC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-120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[</a:t>
            </a:r>
            <a:r>
              <a:rPr dirty="0" sz="1000" i="1">
                <a:latin typeface="Arial"/>
                <a:cs typeface="Arial"/>
              </a:rPr>
              <a:t>i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 </a:t>
            </a:r>
            <a:r>
              <a:rPr dirty="0" sz="1000" spc="-5">
                <a:latin typeface="Arial"/>
                <a:cs typeface="Arial"/>
              </a:rPr>
              <a:t>only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sending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“adjusts”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VC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37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when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receiving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(i.e.,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effectively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does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change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VC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-135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[</a:t>
            </a:r>
            <a:r>
              <a:rPr dirty="0" sz="1000" i="1">
                <a:latin typeface="Arial"/>
                <a:cs typeface="Arial"/>
              </a:rPr>
              <a:t>j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]).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22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880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 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72102" y="716"/>
            <a:ext cx="4692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V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ector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clo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ks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151629" cy="25253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r" marR="1730375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Causally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ordered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multicasting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>
              <a:latin typeface="Arial"/>
              <a:cs typeface="Arial"/>
            </a:endParaRPr>
          </a:p>
          <a:p>
            <a:pPr marL="2768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76860" marR="167640" indent="-6350">
              <a:lnSpc>
                <a:spcPts val="1200"/>
              </a:lnSpc>
              <a:spcBef>
                <a:spcPts val="15"/>
              </a:spcBef>
            </a:pPr>
            <a:r>
              <a:rPr dirty="0" sz="1000" spc="-20">
                <a:latin typeface="Arial"/>
                <a:cs typeface="Arial"/>
              </a:rPr>
              <a:t>We</a:t>
            </a:r>
            <a:r>
              <a:rPr dirty="0" sz="1000" spc="-5">
                <a:latin typeface="Arial"/>
                <a:cs typeface="Arial"/>
              </a:rPr>
              <a:t> 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now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ensure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 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delivered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only if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causally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preceding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messages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 spc="-5">
                <a:latin typeface="Arial"/>
                <a:cs typeface="Arial"/>
              </a:rPr>
              <a:t> already been delivered.</a:t>
            </a:r>
            <a:endParaRPr sz="1000">
              <a:latin typeface="Arial"/>
              <a:cs typeface="Arial"/>
            </a:endParaRPr>
          </a:p>
          <a:p>
            <a:pPr marL="271780">
              <a:lnSpc>
                <a:spcPct val="100000"/>
              </a:lnSpc>
              <a:spcBef>
                <a:spcPts val="6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Adjustment</a:t>
            </a:r>
            <a:endParaRPr sz="1200">
              <a:latin typeface="Arial"/>
              <a:cs typeface="Arial"/>
            </a:endParaRPr>
          </a:p>
          <a:p>
            <a:pPr marL="276860" marR="43180">
              <a:lnSpc>
                <a:spcPct val="100000"/>
              </a:lnSpc>
              <a:spcBef>
                <a:spcPts val="175"/>
              </a:spcBef>
            </a:pP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increments </a:t>
            </a:r>
            <a:r>
              <a:rPr dirty="0" sz="1000" i="1">
                <a:latin typeface="Arial"/>
                <a:cs typeface="Arial"/>
              </a:rPr>
              <a:t>VC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-120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[</a:t>
            </a:r>
            <a:r>
              <a:rPr dirty="0" sz="1000" i="1">
                <a:latin typeface="Arial"/>
                <a:cs typeface="Arial"/>
              </a:rPr>
              <a:t>i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 </a:t>
            </a:r>
            <a:r>
              <a:rPr dirty="0" sz="1000" spc="-5">
                <a:latin typeface="Arial"/>
                <a:cs typeface="Arial"/>
              </a:rPr>
              <a:t>only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sending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“adjusts”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VC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37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when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receiving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(i.e.,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effectively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does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change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VC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-135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[</a:t>
            </a:r>
            <a:r>
              <a:rPr dirty="0" sz="1000" i="1">
                <a:latin typeface="Arial"/>
                <a:cs typeface="Arial"/>
              </a:rPr>
              <a:t>j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]).</a:t>
            </a:r>
            <a:endParaRPr sz="1000">
              <a:latin typeface="Arial"/>
              <a:cs typeface="Arial"/>
            </a:endParaRPr>
          </a:p>
          <a:p>
            <a:pPr algn="r" marR="1711325">
              <a:lnSpc>
                <a:spcPct val="100000"/>
              </a:lnSpc>
              <a:spcBef>
                <a:spcPts val="805"/>
              </a:spcBef>
            </a:pPr>
            <a:r>
              <a:rPr dirty="0" sz="1200" spc="-5" i="1">
                <a:solidFill>
                  <a:srgbClr val="FA0000"/>
                </a:solidFill>
                <a:latin typeface="Arial"/>
                <a:cs typeface="Arial"/>
              </a:rPr>
              <a:t>P</a:t>
            </a:r>
            <a:r>
              <a:rPr dirty="0" baseline="-15432" sz="1350" spc="-7" i="1">
                <a:solidFill>
                  <a:srgbClr val="FA0000"/>
                </a:solidFill>
                <a:latin typeface="Arial"/>
                <a:cs typeface="Arial"/>
              </a:rPr>
              <a:t>j</a:t>
            </a:r>
            <a:r>
              <a:rPr dirty="0" baseline="-15432" sz="1350" spc="300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postpones delivery</a:t>
            </a:r>
            <a:r>
              <a:rPr dirty="0" sz="1200" spc="-1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of </a:t>
            </a:r>
            <a:r>
              <a:rPr dirty="0" sz="1200" spc="-5" i="1">
                <a:solidFill>
                  <a:srgbClr val="FA0000"/>
                </a:solidFill>
                <a:latin typeface="Arial"/>
                <a:cs typeface="Arial"/>
              </a:rPr>
              <a:t>m</a:t>
            </a:r>
            <a:r>
              <a:rPr dirty="0" sz="1200" spc="15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until:</a:t>
            </a:r>
            <a:endParaRPr sz="1200">
              <a:latin typeface="Arial"/>
              <a:cs typeface="Arial"/>
            </a:endParaRPr>
          </a:p>
          <a:p>
            <a:pPr marL="379095">
              <a:lnSpc>
                <a:spcPts val="1200"/>
              </a:lnSpc>
              <a:spcBef>
                <a:spcPts val="944"/>
              </a:spcBef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1.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20" i="1">
                <a:latin typeface="Arial"/>
                <a:cs typeface="Arial"/>
              </a:rPr>
              <a:t>s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10" i="1">
                <a:latin typeface="Arial"/>
                <a:cs typeface="Arial"/>
              </a:rPr>
              <a:t>m</a:t>
            </a:r>
            <a:r>
              <a:rPr dirty="0" sz="1000" spc="30">
                <a:latin typeface="Arial"/>
                <a:cs typeface="Arial"/>
              </a:rPr>
              <a:t>)[</a:t>
            </a:r>
            <a:r>
              <a:rPr dirty="0" sz="1000" spc="-5" i="1">
                <a:latin typeface="Arial"/>
                <a:cs typeface="Arial"/>
              </a:rPr>
              <a:t>i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VC</a:t>
            </a:r>
            <a:r>
              <a:rPr dirty="0" baseline="-15873" sz="1050" spc="7" i="1">
                <a:latin typeface="Arial"/>
                <a:cs typeface="Arial"/>
              </a:rPr>
              <a:t>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[</a:t>
            </a:r>
            <a:r>
              <a:rPr dirty="0" sz="1000" spc="-5" i="1">
                <a:latin typeface="Arial"/>
                <a:cs typeface="Arial"/>
              </a:rPr>
              <a:t>i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+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marL="379095">
              <a:lnSpc>
                <a:spcPts val="1200"/>
              </a:lnSpc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2.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20" i="1">
                <a:latin typeface="Arial"/>
                <a:cs typeface="Arial"/>
              </a:rPr>
              <a:t>s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10" i="1">
                <a:latin typeface="Arial"/>
                <a:cs typeface="Arial"/>
              </a:rPr>
              <a:t>m</a:t>
            </a:r>
            <a:r>
              <a:rPr dirty="0" sz="1000" spc="30">
                <a:latin typeface="Arial"/>
                <a:cs typeface="Arial"/>
              </a:rPr>
              <a:t>)[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35" i="1">
                <a:latin typeface="メイリオ"/>
                <a:cs typeface="メイリオ"/>
              </a:rPr>
              <a:t>≤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VC</a:t>
            </a:r>
            <a:r>
              <a:rPr dirty="0" baseline="-15873" sz="1050" spc="7" i="1">
                <a:latin typeface="Arial"/>
                <a:cs typeface="Arial"/>
              </a:rPr>
              <a:t>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[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f</a:t>
            </a:r>
            <a:r>
              <a:rPr dirty="0" sz="1000" spc="-5">
                <a:latin typeface="Arial"/>
                <a:cs typeface="Arial"/>
              </a:rPr>
              <a:t>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40" i="1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I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i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9880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 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72102" y="716"/>
            <a:ext cx="4692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V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ector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clo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ks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456815" cy="7581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r" marR="4826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Causally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ordered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multicasting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25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Enforcing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causal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communication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74762" y="1086398"/>
            <a:ext cx="1562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-27777" sz="4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74762" y="1465874"/>
            <a:ext cx="1562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baseline="-27777" sz="4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74762" y="1845350"/>
            <a:ext cx="1562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baseline="-27777" sz="45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214023" y="1140075"/>
            <a:ext cx="2282825" cy="848994"/>
            <a:chOff x="1214023" y="1140075"/>
            <a:chExt cx="2282825" cy="848994"/>
          </a:xfrm>
        </p:grpSpPr>
        <p:sp>
          <p:nvSpPr>
            <p:cNvPr id="9" name="object 9"/>
            <p:cNvSpPr/>
            <p:nvPr/>
          </p:nvSpPr>
          <p:spPr>
            <a:xfrm>
              <a:off x="1216881" y="1183424"/>
              <a:ext cx="2277110" cy="0"/>
            </a:xfrm>
            <a:custGeom>
              <a:avLst/>
              <a:gdLst/>
              <a:ahLst/>
              <a:cxnLst/>
              <a:rect l="l" t="t" r="r" b="b"/>
              <a:pathLst>
                <a:path w="2277110" h="0">
                  <a:moveTo>
                    <a:pt x="0" y="0"/>
                  </a:moveTo>
                  <a:lnTo>
                    <a:pt x="2276856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558409" y="1145473"/>
              <a:ext cx="877569" cy="80645"/>
            </a:xfrm>
            <a:custGeom>
              <a:avLst/>
              <a:gdLst/>
              <a:ahLst/>
              <a:cxnLst/>
              <a:rect l="l" t="t" r="r" b="b"/>
              <a:pathLst>
                <a:path w="877569" h="80644">
                  <a:moveTo>
                    <a:pt x="0" y="0"/>
                  </a:moveTo>
                  <a:lnTo>
                    <a:pt x="0" y="75899"/>
                  </a:lnTo>
                </a:path>
                <a:path w="877569" h="80644">
                  <a:moveTo>
                    <a:pt x="876990" y="4220"/>
                  </a:moveTo>
                  <a:lnTo>
                    <a:pt x="876990" y="80120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216881" y="1562900"/>
              <a:ext cx="2277110" cy="0"/>
            </a:xfrm>
            <a:custGeom>
              <a:avLst/>
              <a:gdLst/>
              <a:ahLst/>
              <a:cxnLst/>
              <a:rect l="l" t="t" r="r" b="b"/>
              <a:pathLst>
                <a:path w="2277110" h="0">
                  <a:moveTo>
                    <a:pt x="0" y="0"/>
                  </a:moveTo>
                  <a:lnTo>
                    <a:pt x="2276856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899934" y="1524949"/>
              <a:ext cx="227965" cy="76200"/>
            </a:xfrm>
            <a:custGeom>
              <a:avLst/>
              <a:gdLst/>
              <a:ahLst/>
              <a:cxnLst/>
              <a:rect l="l" t="t" r="r" b="b"/>
              <a:pathLst>
                <a:path w="227964" h="76200">
                  <a:moveTo>
                    <a:pt x="227689" y="0"/>
                  </a:moveTo>
                  <a:lnTo>
                    <a:pt x="227689" y="75899"/>
                  </a:lnTo>
                </a:path>
                <a:path w="227964" h="76200">
                  <a:moveTo>
                    <a:pt x="0" y="0"/>
                  </a:moveTo>
                  <a:lnTo>
                    <a:pt x="0" y="75899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216881" y="1942376"/>
              <a:ext cx="2277110" cy="0"/>
            </a:xfrm>
            <a:custGeom>
              <a:avLst/>
              <a:gdLst/>
              <a:ahLst/>
              <a:cxnLst/>
              <a:rect l="l" t="t" r="r" b="b"/>
              <a:pathLst>
                <a:path w="2277110" h="0">
                  <a:moveTo>
                    <a:pt x="0" y="0"/>
                  </a:moveTo>
                  <a:lnTo>
                    <a:pt x="2276856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507099" y="1904425"/>
              <a:ext cx="759460" cy="79375"/>
            </a:xfrm>
            <a:custGeom>
              <a:avLst/>
              <a:gdLst/>
              <a:ahLst/>
              <a:cxnLst/>
              <a:rect l="l" t="t" r="r" b="b"/>
              <a:pathLst>
                <a:path w="759460" h="79375">
                  <a:moveTo>
                    <a:pt x="455371" y="2894"/>
                  </a:moveTo>
                  <a:lnTo>
                    <a:pt x="455371" y="78789"/>
                  </a:lnTo>
                </a:path>
                <a:path w="759460" h="79375">
                  <a:moveTo>
                    <a:pt x="758951" y="2894"/>
                  </a:moveTo>
                  <a:lnTo>
                    <a:pt x="758951" y="75899"/>
                  </a:lnTo>
                </a:path>
                <a:path w="759460" h="79375">
                  <a:moveTo>
                    <a:pt x="0" y="0"/>
                  </a:moveTo>
                  <a:lnTo>
                    <a:pt x="0" y="75899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/>
          <p:cNvSpPr txBox="1"/>
          <p:nvPr/>
        </p:nvSpPr>
        <p:spPr>
          <a:xfrm>
            <a:off x="2407478" y="1975883"/>
            <a:ext cx="208279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(0,0,0)</a:t>
            </a:r>
            <a:endParaRPr sz="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65287" y="1425461"/>
            <a:ext cx="208279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(1,1,0)</a:t>
            </a:r>
            <a:endParaRPr sz="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63903" y="1040756"/>
            <a:ext cx="107569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80110" algn="l"/>
              </a:tabLst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(1,0,0)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(1,1,0)</a:t>
            </a:r>
            <a:endParaRPr sz="5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89978" y="1602682"/>
            <a:ext cx="208279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(1,0,0)</a:t>
            </a:r>
            <a:endParaRPr sz="5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60675" y="1975883"/>
            <a:ext cx="51308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(1,0,0)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      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(1,1,0)</a:t>
            </a:r>
            <a:endParaRPr sz="5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555774" y="1180789"/>
            <a:ext cx="1704339" cy="747395"/>
            <a:chOff x="1555774" y="1180789"/>
            <a:chExt cx="1704339" cy="747395"/>
          </a:xfrm>
        </p:grpSpPr>
        <p:sp>
          <p:nvSpPr>
            <p:cNvPr id="21" name="object 21"/>
            <p:cNvSpPr/>
            <p:nvPr/>
          </p:nvSpPr>
          <p:spPr>
            <a:xfrm>
              <a:off x="1555774" y="1180789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5" h="5715">
                  <a:moveTo>
                    <a:pt x="0" y="2635"/>
                  </a:moveTo>
                  <a:lnTo>
                    <a:pt x="771" y="771"/>
                  </a:lnTo>
                  <a:lnTo>
                    <a:pt x="2635" y="0"/>
                  </a:lnTo>
                  <a:lnTo>
                    <a:pt x="4498" y="771"/>
                  </a:lnTo>
                  <a:lnTo>
                    <a:pt x="5270" y="2635"/>
                  </a:lnTo>
                  <a:lnTo>
                    <a:pt x="4498" y="4498"/>
                  </a:lnTo>
                  <a:lnTo>
                    <a:pt x="2635" y="5270"/>
                  </a:lnTo>
                  <a:lnTo>
                    <a:pt x="771" y="4498"/>
                  </a:lnTo>
                  <a:lnTo>
                    <a:pt x="0" y="263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558409" y="1183424"/>
              <a:ext cx="305435" cy="339725"/>
            </a:xfrm>
            <a:custGeom>
              <a:avLst/>
              <a:gdLst/>
              <a:ahLst/>
              <a:cxnLst/>
              <a:rect l="l" t="t" r="r" b="b"/>
              <a:pathLst>
                <a:path w="305435" h="339725">
                  <a:moveTo>
                    <a:pt x="0" y="0"/>
                  </a:moveTo>
                  <a:lnTo>
                    <a:pt x="305425" y="339362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15387" y="1473961"/>
              <a:ext cx="73448" cy="76611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2127623" y="1223122"/>
              <a:ext cx="270510" cy="340360"/>
            </a:xfrm>
            <a:custGeom>
              <a:avLst/>
              <a:gdLst/>
              <a:ahLst/>
              <a:cxnLst/>
              <a:rect l="l" t="t" r="r" b="b"/>
              <a:pathLst>
                <a:path w="270510" h="340359">
                  <a:moveTo>
                    <a:pt x="0" y="339778"/>
                  </a:moveTo>
                  <a:lnTo>
                    <a:pt x="270049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49691" y="1193858"/>
              <a:ext cx="71236" cy="78065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1558409" y="1183424"/>
              <a:ext cx="1362075" cy="725805"/>
            </a:xfrm>
            <a:custGeom>
              <a:avLst/>
              <a:gdLst/>
              <a:ahLst/>
              <a:cxnLst/>
              <a:rect l="l" t="t" r="r" b="b"/>
              <a:pathLst>
                <a:path w="1362075" h="725805">
                  <a:moveTo>
                    <a:pt x="0" y="0"/>
                  </a:moveTo>
                  <a:lnTo>
                    <a:pt x="66265" y="11449"/>
                  </a:lnTo>
                  <a:lnTo>
                    <a:pt x="129943" y="24403"/>
                  </a:lnTo>
                  <a:lnTo>
                    <a:pt x="191140" y="38781"/>
                  </a:lnTo>
                  <a:lnTo>
                    <a:pt x="249961" y="54507"/>
                  </a:lnTo>
                  <a:lnTo>
                    <a:pt x="306513" y="71502"/>
                  </a:lnTo>
                  <a:lnTo>
                    <a:pt x="360900" y="89688"/>
                  </a:lnTo>
                  <a:lnTo>
                    <a:pt x="413229" y="108988"/>
                  </a:lnTo>
                  <a:lnTo>
                    <a:pt x="463606" y="129323"/>
                  </a:lnTo>
                  <a:lnTo>
                    <a:pt x="512136" y="150615"/>
                  </a:lnTo>
                  <a:lnTo>
                    <a:pt x="558925" y="172787"/>
                  </a:lnTo>
                  <a:lnTo>
                    <a:pt x="604078" y="195760"/>
                  </a:lnTo>
                  <a:lnTo>
                    <a:pt x="647703" y="219456"/>
                  </a:lnTo>
                  <a:lnTo>
                    <a:pt x="689903" y="243798"/>
                  </a:lnTo>
                  <a:lnTo>
                    <a:pt x="730786" y="268708"/>
                  </a:lnTo>
                  <a:lnTo>
                    <a:pt x="770457" y="294107"/>
                  </a:lnTo>
                  <a:lnTo>
                    <a:pt x="809021" y="319917"/>
                  </a:lnTo>
                  <a:lnTo>
                    <a:pt x="846585" y="346061"/>
                  </a:lnTo>
                  <a:lnTo>
                    <a:pt x="883254" y="372461"/>
                  </a:lnTo>
                  <a:lnTo>
                    <a:pt x="919134" y="399038"/>
                  </a:lnTo>
                  <a:lnTo>
                    <a:pt x="954331" y="425715"/>
                  </a:lnTo>
                  <a:lnTo>
                    <a:pt x="988950" y="452413"/>
                  </a:lnTo>
                  <a:lnTo>
                    <a:pt x="1023097" y="479055"/>
                  </a:lnTo>
                  <a:lnTo>
                    <a:pt x="1056879" y="505563"/>
                  </a:lnTo>
                  <a:lnTo>
                    <a:pt x="1090400" y="531858"/>
                  </a:lnTo>
                  <a:lnTo>
                    <a:pt x="1123767" y="557863"/>
                  </a:lnTo>
                  <a:lnTo>
                    <a:pt x="1157085" y="583500"/>
                  </a:lnTo>
                  <a:lnTo>
                    <a:pt x="1190461" y="608691"/>
                  </a:lnTo>
                  <a:lnTo>
                    <a:pt x="1223999" y="633357"/>
                  </a:lnTo>
                  <a:lnTo>
                    <a:pt x="1257806" y="657421"/>
                  </a:lnTo>
                  <a:lnTo>
                    <a:pt x="1291987" y="680805"/>
                  </a:lnTo>
                  <a:lnTo>
                    <a:pt x="1326649" y="703431"/>
                  </a:lnTo>
                  <a:lnTo>
                    <a:pt x="1361897" y="72522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872176" y="1862277"/>
              <a:ext cx="80185" cy="65600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2127623" y="1562900"/>
              <a:ext cx="1101090" cy="344805"/>
            </a:xfrm>
            <a:custGeom>
              <a:avLst/>
              <a:gdLst/>
              <a:ahLst/>
              <a:cxnLst/>
              <a:rect l="l" t="t" r="r" b="b"/>
              <a:pathLst>
                <a:path w="1101089" h="344805">
                  <a:moveTo>
                    <a:pt x="0" y="0"/>
                  </a:moveTo>
                  <a:lnTo>
                    <a:pt x="341528" y="341524"/>
                  </a:lnTo>
                </a:path>
                <a:path w="1101089" h="344805">
                  <a:moveTo>
                    <a:pt x="341528" y="341524"/>
                  </a:moveTo>
                  <a:lnTo>
                    <a:pt x="604196" y="229914"/>
                  </a:lnTo>
                  <a:lnTo>
                    <a:pt x="849077" y="243360"/>
                  </a:lnTo>
                  <a:lnTo>
                    <a:pt x="1029921" y="306612"/>
                  </a:lnTo>
                  <a:lnTo>
                    <a:pt x="1100480" y="34441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9" name="object 2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179742" y="1860494"/>
              <a:ext cx="79795" cy="67047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1676732" y="1217683"/>
              <a:ext cx="553085" cy="415290"/>
            </a:xfrm>
            <a:custGeom>
              <a:avLst/>
              <a:gdLst/>
              <a:ahLst/>
              <a:cxnLst/>
              <a:rect l="l" t="t" r="r" b="b"/>
              <a:pathLst>
                <a:path w="553085" h="415289">
                  <a:moveTo>
                    <a:pt x="0" y="98821"/>
                  </a:moveTo>
                  <a:lnTo>
                    <a:pt x="36214" y="63925"/>
                  </a:lnTo>
                  <a:lnTo>
                    <a:pt x="55504" y="32117"/>
                  </a:lnTo>
                  <a:lnTo>
                    <a:pt x="63184" y="8955"/>
                  </a:lnTo>
                  <a:lnTo>
                    <a:pt x="64563" y="0"/>
                  </a:lnTo>
                </a:path>
                <a:path w="553085" h="415289">
                  <a:moveTo>
                    <a:pt x="509920" y="268799"/>
                  </a:moveTo>
                  <a:lnTo>
                    <a:pt x="552208" y="318331"/>
                  </a:lnTo>
                  <a:lnTo>
                    <a:pt x="552743" y="365641"/>
                  </a:lnTo>
                  <a:lnTo>
                    <a:pt x="535491" y="401093"/>
                  </a:lnTo>
                  <a:lnTo>
                    <a:pt x="524414" y="415051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/>
          <p:cNvSpPr txBox="1"/>
          <p:nvPr/>
        </p:nvSpPr>
        <p:spPr>
          <a:xfrm>
            <a:off x="1725095" y="1227384"/>
            <a:ext cx="958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endParaRPr sz="6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23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43650" y="1560743"/>
            <a:ext cx="12890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m*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9880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Logical clocks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72102" y="716"/>
            <a:ext cx="4692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V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ector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clo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ks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456815" cy="7581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r" marR="4826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Causally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ordered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multicasting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25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Enforcing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causal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communication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74762" y="1086398"/>
            <a:ext cx="1562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-27777" sz="4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74762" y="1465874"/>
            <a:ext cx="1562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baseline="-27777" sz="4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74762" y="1845350"/>
            <a:ext cx="1562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baseline="-27777" sz="45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214023" y="1140075"/>
            <a:ext cx="2282825" cy="848994"/>
            <a:chOff x="1214023" y="1140075"/>
            <a:chExt cx="2282825" cy="848994"/>
          </a:xfrm>
        </p:grpSpPr>
        <p:sp>
          <p:nvSpPr>
            <p:cNvPr id="9" name="object 9"/>
            <p:cNvSpPr/>
            <p:nvPr/>
          </p:nvSpPr>
          <p:spPr>
            <a:xfrm>
              <a:off x="1216881" y="1183424"/>
              <a:ext cx="2277110" cy="0"/>
            </a:xfrm>
            <a:custGeom>
              <a:avLst/>
              <a:gdLst/>
              <a:ahLst/>
              <a:cxnLst/>
              <a:rect l="l" t="t" r="r" b="b"/>
              <a:pathLst>
                <a:path w="2277110" h="0">
                  <a:moveTo>
                    <a:pt x="0" y="0"/>
                  </a:moveTo>
                  <a:lnTo>
                    <a:pt x="2276856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558409" y="1145473"/>
              <a:ext cx="877569" cy="80645"/>
            </a:xfrm>
            <a:custGeom>
              <a:avLst/>
              <a:gdLst/>
              <a:ahLst/>
              <a:cxnLst/>
              <a:rect l="l" t="t" r="r" b="b"/>
              <a:pathLst>
                <a:path w="877569" h="80644">
                  <a:moveTo>
                    <a:pt x="0" y="0"/>
                  </a:moveTo>
                  <a:lnTo>
                    <a:pt x="0" y="75899"/>
                  </a:lnTo>
                </a:path>
                <a:path w="877569" h="80644">
                  <a:moveTo>
                    <a:pt x="876990" y="4220"/>
                  </a:moveTo>
                  <a:lnTo>
                    <a:pt x="876990" y="80120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216881" y="1562900"/>
              <a:ext cx="2277110" cy="0"/>
            </a:xfrm>
            <a:custGeom>
              <a:avLst/>
              <a:gdLst/>
              <a:ahLst/>
              <a:cxnLst/>
              <a:rect l="l" t="t" r="r" b="b"/>
              <a:pathLst>
                <a:path w="2277110" h="0">
                  <a:moveTo>
                    <a:pt x="0" y="0"/>
                  </a:moveTo>
                  <a:lnTo>
                    <a:pt x="2276856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899934" y="1524949"/>
              <a:ext cx="227965" cy="76200"/>
            </a:xfrm>
            <a:custGeom>
              <a:avLst/>
              <a:gdLst/>
              <a:ahLst/>
              <a:cxnLst/>
              <a:rect l="l" t="t" r="r" b="b"/>
              <a:pathLst>
                <a:path w="227964" h="76200">
                  <a:moveTo>
                    <a:pt x="227689" y="0"/>
                  </a:moveTo>
                  <a:lnTo>
                    <a:pt x="227689" y="75899"/>
                  </a:lnTo>
                </a:path>
                <a:path w="227964" h="76200">
                  <a:moveTo>
                    <a:pt x="0" y="0"/>
                  </a:moveTo>
                  <a:lnTo>
                    <a:pt x="0" y="75899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216881" y="1942376"/>
              <a:ext cx="2277110" cy="0"/>
            </a:xfrm>
            <a:custGeom>
              <a:avLst/>
              <a:gdLst/>
              <a:ahLst/>
              <a:cxnLst/>
              <a:rect l="l" t="t" r="r" b="b"/>
              <a:pathLst>
                <a:path w="2277110" h="0">
                  <a:moveTo>
                    <a:pt x="0" y="0"/>
                  </a:moveTo>
                  <a:lnTo>
                    <a:pt x="2276856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507099" y="1904425"/>
              <a:ext cx="759460" cy="79375"/>
            </a:xfrm>
            <a:custGeom>
              <a:avLst/>
              <a:gdLst/>
              <a:ahLst/>
              <a:cxnLst/>
              <a:rect l="l" t="t" r="r" b="b"/>
              <a:pathLst>
                <a:path w="759460" h="79375">
                  <a:moveTo>
                    <a:pt x="455371" y="2894"/>
                  </a:moveTo>
                  <a:lnTo>
                    <a:pt x="455371" y="78789"/>
                  </a:lnTo>
                </a:path>
                <a:path w="759460" h="79375">
                  <a:moveTo>
                    <a:pt x="758951" y="2894"/>
                  </a:moveTo>
                  <a:lnTo>
                    <a:pt x="758951" y="75899"/>
                  </a:lnTo>
                </a:path>
                <a:path w="759460" h="79375">
                  <a:moveTo>
                    <a:pt x="0" y="0"/>
                  </a:moveTo>
                  <a:lnTo>
                    <a:pt x="0" y="75899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/>
          <p:cNvSpPr txBox="1"/>
          <p:nvPr/>
        </p:nvSpPr>
        <p:spPr>
          <a:xfrm>
            <a:off x="2407478" y="1975883"/>
            <a:ext cx="208279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(0,0,0)</a:t>
            </a:r>
            <a:endParaRPr sz="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65287" y="1425461"/>
            <a:ext cx="208279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(1,1,0)</a:t>
            </a:r>
            <a:endParaRPr sz="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63903" y="1040756"/>
            <a:ext cx="107569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80110" algn="l"/>
              </a:tabLst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(1,0,0)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(1,1,0)</a:t>
            </a:r>
            <a:endParaRPr sz="5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89978" y="1602682"/>
            <a:ext cx="208279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(1,0,0)</a:t>
            </a:r>
            <a:endParaRPr sz="5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60675" y="1975883"/>
            <a:ext cx="51308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(1,0,0)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      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(1,1,0)</a:t>
            </a:r>
            <a:endParaRPr sz="5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555774" y="1180789"/>
            <a:ext cx="1704339" cy="747395"/>
            <a:chOff x="1555774" y="1180789"/>
            <a:chExt cx="1704339" cy="747395"/>
          </a:xfrm>
        </p:grpSpPr>
        <p:sp>
          <p:nvSpPr>
            <p:cNvPr id="21" name="object 21"/>
            <p:cNvSpPr/>
            <p:nvPr/>
          </p:nvSpPr>
          <p:spPr>
            <a:xfrm>
              <a:off x="1555774" y="1180789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5" h="5715">
                  <a:moveTo>
                    <a:pt x="0" y="2635"/>
                  </a:moveTo>
                  <a:lnTo>
                    <a:pt x="771" y="771"/>
                  </a:lnTo>
                  <a:lnTo>
                    <a:pt x="2635" y="0"/>
                  </a:lnTo>
                  <a:lnTo>
                    <a:pt x="4498" y="771"/>
                  </a:lnTo>
                  <a:lnTo>
                    <a:pt x="5270" y="2635"/>
                  </a:lnTo>
                  <a:lnTo>
                    <a:pt x="4498" y="4498"/>
                  </a:lnTo>
                  <a:lnTo>
                    <a:pt x="2635" y="5270"/>
                  </a:lnTo>
                  <a:lnTo>
                    <a:pt x="771" y="4498"/>
                  </a:lnTo>
                  <a:lnTo>
                    <a:pt x="0" y="263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558409" y="1183424"/>
              <a:ext cx="305435" cy="339725"/>
            </a:xfrm>
            <a:custGeom>
              <a:avLst/>
              <a:gdLst/>
              <a:ahLst/>
              <a:cxnLst/>
              <a:rect l="l" t="t" r="r" b="b"/>
              <a:pathLst>
                <a:path w="305435" h="339725">
                  <a:moveTo>
                    <a:pt x="0" y="0"/>
                  </a:moveTo>
                  <a:lnTo>
                    <a:pt x="305425" y="339362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15387" y="1473961"/>
              <a:ext cx="73448" cy="76611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2127623" y="1223122"/>
              <a:ext cx="270510" cy="340360"/>
            </a:xfrm>
            <a:custGeom>
              <a:avLst/>
              <a:gdLst/>
              <a:ahLst/>
              <a:cxnLst/>
              <a:rect l="l" t="t" r="r" b="b"/>
              <a:pathLst>
                <a:path w="270510" h="340359">
                  <a:moveTo>
                    <a:pt x="0" y="339778"/>
                  </a:moveTo>
                  <a:lnTo>
                    <a:pt x="270049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49691" y="1193858"/>
              <a:ext cx="71236" cy="78065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1558409" y="1183424"/>
              <a:ext cx="1362075" cy="725805"/>
            </a:xfrm>
            <a:custGeom>
              <a:avLst/>
              <a:gdLst/>
              <a:ahLst/>
              <a:cxnLst/>
              <a:rect l="l" t="t" r="r" b="b"/>
              <a:pathLst>
                <a:path w="1362075" h="725805">
                  <a:moveTo>
                    <a:pt x="0" y="0"/>
                  </a:moveTo>
                  <a:lnTo>
                    <a:pt x="66265" y="11449"/>
                  </a:lnTo>
                  <a:lnTo>
                    <a:pt x="129943" y="24403"/>
                  </a:lnTo>
                  <a:lnTo>
                    <a:pt x="191140" y="38781"/>
                  </a:lnTo>
                  <a:lnTo>
                    <a:pt x="249961" y="54507"/>
                  </a:lnTo>
                  <a:lnTo>
                    <a:pt x="306513" y="71502"/>
                  </a:lnTo>
                  <a:lnTo>
                    <a:pt x="360900" y="89688"/>
                  </a:lnTo>
                  <a:lnTo>
                    <a:pt x="413229" y="108988"/>
                  </a:lnTo>
                  <a:lnTo>
                    <a:pt x="463606" y="129323"/>
                  </a:lnTo>
                  <a:lnTo>
                    <a:pt x="512136" y="150615"/>
                  </a:lnTo>
                  <a:lnTo>
                    <a:pt x="558925" y="172787"/>
                  </a:lnTo>
                  <a:lnTo>
                    <a:pt x="604078" y="195760"/>
                  </a:lnTo>
                  <a:lnTo>
                    <a:pt x="647703" y="219456"/>
                  </a:lnTo>
                  <a:lnTo>
                    <a:pt x="689903" y="243798"/>
                  </a:lnTo>
                  <a:lnTo>
                    <a:pt x="730786" y="268708"/>
                  </a:lnTo>
                  <a:lnTo>
                    <a:pt x="770457" y="294107"/>
                  </a:lnTo>
                  <a:lnTo>
                    <a:pt x="809021" y="319917"/>
                  </a:lnTo>
                  <a:lnTo>
                    <a:pt x="846585" y="346061"/>
                  </a:lnTo>
                  <a:lnTo>
                    <a:pt x="883254" y="372461"/>
                  </a:lnTo>
                  <a:lnTo>
                    <a:pt x="919134" y="399038"/>
                  </a:lnTo>
                  <a:lnTo>
                    <a:pt x="954331" y="425715"/>
                  </a:lnTo>
                  <a:lnTo>
                    <a:pt x="988950" y="452413"/>
                  </a:lnTo>
                  <a:lnTo>
                    <a:pt x="1023097" y="479055"/>
                  </a:lnTo>
                  <a:lnTo>
                    <a:pt x="1056879" y="505563"/>
                  </a:lnTo>
                  <a:lnTo>
                    <a:pt x="1090400" y="531858"/>
                  </a:lnTo>
                  <a:lnTo>
                    <a:pt x="1123767" y="557863"/>
                  </a:lnTo>
                  <a:lnTo>
                    <a:pt x="1157085" y="583500"/>
                  </a:lnTo>
                  <a:lnTo>
                    <a:pt x="1190461" y="608691"/>
                  </a:lnTo>
                  <a:lnTo>
                    <a:pt x="1223999" y="633357"/>
                  </a:lnTo>
                  <a:lnTo>
                    <a:pt x="1257806" y="657421"/>
                  </a:lnTo>
                  <a:lnTo>
                    <a:pt x="1291987" y="680805"/>
                  </a:lnTo>
                  <a:lnTo>
                    <a:pt x="1326649" y="703431"/>
                  </a:lnTo>
                  <a:lnTo>
                    <a:pt x="1361897" y="72522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872176" y="1862277"/>
              <a:ext cx="80185" cy="65600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2127623" y="1562900"/>
              <a:ext cx="1101090" cy="344805"/>
            </a:xfrm>
            <a:custGeom>
              <a:avLst/>
              <a:gdLst/>
              <a:ahLst/>
              <a:cxnLst/>
              <a:rect l="l" t="t" r="r" b="b"/>
              <a:pathLst>
                <a:path w="1101089" h="344805">
                  <a:moveTo>
                    <a:pt x="0" y="0"/>
                  </a:moveTo>
                  <a:lnTo>
                    <a:pt x="341528" y="341524"/>
                  </a:lnTo>
                </a:path>
                <a:path w="1101089" h="344805">
                  <a:moveTo>
                    <a:pt x="341528" y="341524"/>
                  </a:moveTo>
                  <a:lnTo>
                    <a:pt x="604196" y="229914"/>
                  </a:lnTo>
                  <a:lnTo>
                    <a:pt x="849077" y="243360"/>
                  </a:lnTo>
                  <a:lnTo>
                    <a:pt x="1029921" y="306612"/>
                  </a:lnTo>
                  <a:lnTo>
                    <a:pt x="1100480" y="34441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9" name="object 2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179742" y="1860494"/>
              <a:ext cx="79795" cy="67047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1676732" y="1217683"/>
              <a:ext cx="553085" cy="415290"/>
            </a:xfrm>
            <a:custGeom>
              <a:avLst/>
              <a:gdLst/>
              <a:ahLst/>
              <a:cxnLst/>
              <a:rect l="l" t="t" r="r" b="b"/>
              <a:pathLst>
                <a:path w="553085" h="415289">
                  <a:moveTo>
                    <a:pt x="0" y="98821"/>
                  </a:moveTo>
                  <a:lnTo>
                    <a:pt x="36214" y="63925"/>
                  </a:lnTo>
                  <a:lnTo>
                    <a:pt x="55504" y="32117"/>
                  </a:lnTo>
                  <a:lnTo>
                    <a:pt x="63184" y="8955"/>
                  </a:lnTo>
                  <a:lnTo>
                    <a:pt x="64563" y="0"/>
                  </a:lnTo>
                </a:path>
                <a:path w="553085" h="415289">
                  <a:moveTo>
                    <a:pt x="509920" y="268799"/>
                  </a:moveTo>
                  <a:lnTo>
                    <a:pt x="552208" y="318331"/>
                  </a:lnTo>
                  <a:lnTo>
                    <a:pt x="552743" y="365641"/>
                  </a:lnTo>
                  <a:lnTo>
                    <a:pt x="535491" y="401093"/>
                  </a:lnTo>
                  <a:lnTo>
                    <a:pt x="524414" y="415051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/>
          <p:cNvSpPr txBox="1"/>
          <p:nvPr/>
        </p:nvSpPr>
        <p:spPr>
          <a:xfrm>
            <a:off x="1725095" y="1227384"/>
            <a:ext cx="958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endParaRPr sz="6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23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43650" y="1560743"/>
            <a:ext cx="12890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m*</a:t>
            </a:r>
            <a:endParaRPr sz="6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17982" y="2260015"/>
            <a:ext cx="3855720" cy="56134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310"/>
              </a:spcBef>
            </a:pP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Example</a:t>
            </a:r>
            <a:endParaRPr sz="1200">
              <a:latin typeface="Arial"/>
              <a:cs typeface="Arial"/>
            </a:endParaRPr>
          </a:p>
          <a:p>
            <a:pPr marL="38100">
              <a:lnSpc>
                <a:spcPts val="1200"/>
              </a:lnSpc>
              <a:spcBef>
                <a:spcPts val="175"/>
              </a:spcBef>
            </a:pPr>
            <a:r>
              <a:rPr dirty="0" sz="1000" spc="-40">
                <a:latin typeface="Arial"/>
                <a:cs typeface="Arial"/>
              </a:rPr>
              <a:t>Take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VC</a:t>
            </a:r>
            <a:r>
              <a:rPr dirty="0" baseline="-15873" sz="1050" spc="7" i="1">
                <a:latin typeface="Arial"/>
                <a:cs typeface="Arial"/>
              </a:rPr>
              <a:t>3</a:t>
            </a:r>
            <a:r>
              <a:rPr dirty="0" baseline="-15873" sz="1050" spc="172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[0</a:t>
            </a:r>
            <a:r>
              <a:rPr dirty="0" sz="1000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2]</a:t>
            </a:r>
            <a:r>
              <a:rPr dirty="0" sz="1000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25" i="1">
                <a:latin typeface="Arial"/>
                <a:cs typeface="Arial"/>
              </a:rPr>
              <a:t>ts</a:t>
            </a:r>
            <a:r>
              <a:rPr dirty="0" sz="1000" spc="25">
                <a:latin typeface="Arial"/>
                <a:cs typeface="Arial"/>
              </a:rPr>
              <a:t>(</a:t>
            </a:r>
            <a:r>
              <a:rPr dirty="0" sz="1000" spc="25" i="1">
                <a:latin typeface="Arial"/>
                <a:cs typeface="Arial"/>
              </a:rPr>
              <a:t>m</a:t>
            </a:r>
            <a:r>
              <a:rPr dirty="0" sz="1000" spc="25">
                <a:latin typeface="Arial"/>
                <a:cs typeface="Arial"/>
              </a:rPr>
              <a:t>)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[1</a:t>
            </a:r>
            <a:r>
              <a:rPr dirty="0" sz="1000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3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0] </a:t>
            </a:r>
            <a:r>
              <a:rPr dirty="0" sz="1000" spc="-5">
                <a:latin typeface="Arial"/>
                <a:cs typeface="Arial"/>
              </a:rPr>
              <a:t>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20" i="1">
                <a:latin typeface="Arial"/>
                <a:cs typeface="Arial"/>
              </a:rPr>
              <a:t>P</a:t>
            </a:r>
            <a:r>
              <a:rPr dirty="0" baseline="-15873" sz="1050" spc="30" i="1">
                <a:latin typeface="Arial"/>
                <a:cs typeface="Arial"/>
              </a:rPr>
              <a:t>1</a:t>
            </a:r>
            <a:r>
              <a:rPr dirty="0" sz="1000" spc="20">
                <a:latin typeface="Arial"/>
                <a:cs typeface="Arial"/>
              </a:rPr>
              <a:t>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information does</a:t>
            </a:r>
            <a:endParaRPr sz="1000">
              <a:latin typeface="Arial"/>
              <a:cs typeface="Arial"/>
            </a:endParaRPr>
          </a:p>
          <a:p>
            <a:pPr marL="41910">
              <a:lnSpc>
                <a:spcPts val="1200"/>
              </a:lnSpc>
            </a:pP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3</a:t>
            </a:r>
            <a:r>
              <a:rPr dirty="0" baseline="-15873" sz="1050" spc="254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what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 do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receiving </a:t>
            </a:r>
            <a:r>
              <a:rPr dirty="0" sz="1000" spc="-5" i="1">
                <a:latin typeface="Arial"/>
                <a:cs typeface="Arial"/>
              </a:rPr>
              <a:t>m</a:t>
            </a:r>
            <a:r>
              <a:rPr dirty="0" sz="1000" spc="2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(from </a:t>
            </a:r>
            <a:r>
              <a:rPr dirty="0" sz="1000" spc="10" i="1">
                <a:latin typeface="Arial"/>
                <a:cs typeface="Arial"/>
              </a:rPr>
              <a:t>P</a:t>
            </a:r>
            <a:r>
              <a:rPr dirty="0" baseline="-15873" sz="1050" spc="15" i="1">
                <a:latin typeface="Arial"/>
                <a:cs typeface="Arial"/>
              </a:rPr>
              <a:t>1</a:t>
            </a:r>
            <a:r>
              <a:rPr dirty="0" sz="1000" spc="10">
                <a:latin typeface="Arial"/>
                <a:cs typeface="Arial"/>
              </a:rPr>
              <a:t>)?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24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0801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Mutual exclusion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00702" y="716"/>
            <a:ext cx="34099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O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v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e</a:t>
            </a:r>
            <a:r>
              <a:rPr dirty="0" sz="600" spc="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r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vi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e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w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37731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Mutual</a:t>
            </a:r>
            <a:r>
              <a:rPr dirty="0" sz="1400" spc="-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exclusion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3128" y="819363"/>
            <a:ext cx="3917315" cy="18319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510">
              <a:lnSpc>
                <a:spcPts val="1410"/>
              </a:lnSpc>
              <a:spcBef>
                <a:spcPts val="95"/>
              </a:spcBef>
            </a:pPr>
            <a:r>
              <a:rPr dirty="0" sz="1200" spc="-10">
                <a:solidFill>
                  <a:srgbClr val="FA0000"/>
                </a:solidFill>
                <a:latin typeface="Arial"/>
                <a:cs typeface="Arial"/>
              </a:rPr>
              <a:t>Problem</a:t>
            </a:r>
            <a:endParaRPr sz="1200">
              <a:latin typeface="Arial"/>
              <a:cs typeface="Arial"/>
            </a:endParaRPr>
          </a:p>
          <a:p>
            <a:pPr marL="16510" marR="26034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number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distributed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want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exclusive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some resource.</a:t>
            </a:r>
            <a:endParaRPr sz="1000">
              <a:latin typeface="Arial"/>
              <a:cs typeface="Arial"/>
            </a:endParaRPr>
          </a:p>
          <a:p>
            <a:pPr marL="16510">
              <a:lnSpc>
                <a:spcPct val="100000"/>
              </a:lnSpc>
              <a:spcBef>
                <a:spcPts val="65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Basic</a:t>
            </a:r>
            <a:r>
              <a:rPr dirty="0" sz="1200" spc="-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solutions</a:t>
            </a:r>
            <a:endParaRPr sz="1200">
              <a:latin typeface="Arial"/>
              <a:cs typeface="Arial"/>
            </a:endParaRPr>
          </a:p>
          <a:p>
            <a:pPr marL="805815" marR="106680" indent="-789305">
              <a:lnSpc>
                <a:spcPct val="100000"/>
              </a:lnSpc>
              <a:spcBef>
                <a:spcPts val="540"/>
              </a:spcBef>
            </a:pP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Permission-based:</a:t>
            </a:r>
            <a:r>
              <a:rPr dirty="0" sz="10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wanting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critical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section,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 a resource, needs </a:t>
            </a:r>
            <a:r>
              <a:rPr dirty="0" sz="1000">
                <a:latin typeface="Arial"/>
                <a:cs typeface="Arial"/>
              </a:rPr>
              <a:t>permission </a:t>
            </a:r>
            <a:r>
              <a:rPr dirty="0" sz="1000" spc="-5">
                <a:latin typeface="Arial"/>
                <a:cs typeface="Arial"/>
              </a:rPr>
              <a:t>from other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processes.</a:t>
            </a:r>
            <a:endParaRPr sz="1000">
              <a:latin typeface="Arial"/>
              <a:cs typeface="Arial"/>
            </a:endParaRPr>
          </a:p>
          <a:p>
            <a:pPr marL="805815" marR="5080" indent="-789305">
              <a:lnSpc>
                <a:spcPct val="100000"/>
              </a:lnSpc>
              <a:spcBef>
                <a:spcPts val="585"/>
              </a:spcBef>
            </a:pPr>
            <a:r>
              <a:rPr dirty="0" sz="1000" spc="-15">
                <a:solidFill>
                  <a:srgbClr val="3333B2"/>
                </a:solidFill>
                <a:latin typeface="Arial"/>
                <a:cs typeface="Arial"/>
              </a:rPr>
              <a:t>Token-based:</a:t>
            </a:r>
            <a:r>
              <a:rPr dirty="0" sz="1000" spc="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10">
                <a:latin typeface="Arial"/>
                <a:cs typeface="Arial"/>
              </a:rPr>
              <a:t>token</a:t>
            </a:r>
            <a:r>
              <a:rPr dirty="0" sz="1000" spc="-5">
                <a:latin typeface="Arial"/>
                <a:cs typeface="Arial"/>
              </a:rPr>
              <a:t> is passed between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one who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has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token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may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proceed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its</a:t>
            </a:r>
            <a:r>
              <a:rPr dirty="0" sz="1000" spc="-5">
                <a:latin typeface="Arial"/>
                <a:cs typeface="Arial"/>
              </a:rPr>
              <a:t> critical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section,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pass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 when not interested.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0801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Mutual exclusion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44607" y="716"/>
            <a:ext cx="79692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centralized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algorithm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65516"/>
            <a:ext cx="2456815" cy="652780"/>
          </a:xfrm>
          <a:prstGeom prst="rect">
            <a:avLst/>
          </a:prstGeom>
        </p:spPr>
        <p:txBody>
          <a:bodyPr wrap="square" lIns="0" tIns="140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rmission-based,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centralized</a:t>
            </a:r>
            <a:endParaRPr sz="14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81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Simply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use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coordinator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35019" y="840460"/>
            <a:ext cx="184549" cy="184550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1051645" y="840460"/>
            <a:ext cx="244475" cy="692785"/>
            <a:chOff x="1051645" y="840460"/>
            <a:chExt cx="244475" cy="692785"/>
          </a:xfrm>
        </p:grpSpPr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11407" y="840460"/>
              <a:ext cx="184550" cy="18455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11407" y="1243843"/>
              <a:ext cx="184550" cy="18455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41927" y="1022375"/>
              <a:ext cx="123515" cy="224103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054281" y="1414262"/>
              <a:ext cx="92710" cy="116205"/>
            </a:xfrm>
            <a:custGeom>
              <a:avLst/>
              <a:gdLst/>
              <a:ahLst/>
              <a:cxnLst/>
              <a:rect l="l" t="t" r="r" b="b"/>
              <a:pathLst>
                <a:path w="92709" h="116205">
                  <a:moveTo>
                    <a:pt x="0" y="116078"/>
                  </a:moveTo>
                  <a:lnTo>
                    <a:pt x="92534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395269" y="840460"/>
            <a:ext cx="184550" cy="184550"/>
          </a:xfrm>
          <a:prstGeom prst="rect">
            <a:avLst/>
          </a:prstGeom>
        </p:spPr>
      </p:pic>
      <p:sp>
        <p:nvSpPr>
          <p:cNvPr id="12" name="object 12"/>
          <p:cNvSpPr/>
          <p:nvPr/>
        </p:nvSpPr>
        <p:spPr>
          <a:xfrm>
            <a:off x="1353085" y="1336118"/>
            <a:ext cx="149860" cy="269240"/>
          </a:xfrm>
          <a:custGeom>
            <a:avLst/>
            <a:gdLst/>
            <a:ahLst/>
            <a:cxnLst/>
            <a:rect l="l" t="t" r="r" b="b"/>
            <a:pathLst>
              <a:path w="149859" h="269240">
                <a:moveTo>
                  <a:pt x="0" y="268918"/>
                </a:moveTo>
                <a:lnTo>
                  <a:pt x="0" y="0"/>
                </a:lnTo>
                <a:lnTo>
                  <a:pt x="149397" y="0"/>
                </a:lnTo>
                <a:lnTo>
                  <a:pt x="149397" y="268918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520468" y="1342319"/>
            <a:ext cx="36322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Queue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is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empty</a:t>
            </a:r>
            <a:endParaRPr sz="6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2208" y="857466"/>
            <a:ext cx="658495" cy="3448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R="45085">
              <a:lnSpc>
                <a:spcPct val="100000"/>
              </a:lnSpc>
              <a:spcBef>
                <a:spcPts val="110"/>
              </a:spcBef>
              <a:tabLst>
                <a:tab pos="27876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-27777" sz="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459740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	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OK</a:t>
            </a:r>
            <a:endParaRPr sz="6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07470" y="857466"/>
            <a:ext cx="1562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baseline="-27777" sz="4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60118" y="1269278"/>
            <a:ext cx="8636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C</a:t>
            </a:r>
            <a:endParaRPr sz="650">
              <a:latin typeface="Arial"/>
              <a:cs typeface="Arial"/>
            </a:endParaRPr>
          </a:p>
        </p:txBody>
      </p:sp>
      <p:pic>
        <p:nvPicPr>
          <p:cNvPr id="17" name="object 1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025470" y="840460"/>
            <a:ext cx="184550" cy="184550"/>
          </a:xfrm>
          <a:prstGeom prst="rect">
            <a:avLst/>
          </a:prstGeom>
        </p:spPr>
      </p:pic>
      <p:sp>
        <p:nvSpPr>
          <p:cNvPr id="18" name="object 18"/>
          <p:cNvSpPr/>
          <p:nvPr/>
        </p:nvSpPr>
        <p:spPr>
          <a:xfrm>
            <a:off x="2543540" y="1336118"/>
            <a:ext cx="149860" cy="269240"/>
          </a:xfrm>
          <a:custGeom>
            <a:avLst/>
            <a:gdLst/>
            <a:ahLst/>
            <a:cxnLst/>
            <a:rect l="l" t="t" r="r" b="b"/>
            <a:pathLst>
              <a:path w="149860" h="269240">
                <a:moveTo>
                  <a:pt x="0" y="268918"/>
                </a:moveTo>
                <a:lnTo>
                  <a:pt x="0" y="0"/>
                </a:lnTo>
                <a:lnTo>
                  <a:pt x="149397" y="0"/>
                </a:lnTo>
                <a:lnTo>
                  <a:pt x="149397" y="268918"/>
                </a:lnTo>
              </a:path>
              <a:path w="149860" h="269240">
                <a:moveTo>
                  <a:pt x="14938" y="134458"/>
                </a:moveTo>
                <a:lnTo>
                  <a:pt x="134451" y="134458"/>
                </a:lnTo>
                <a:lnTo>
                  <a:pt x="134451" y="14941"/>
                </a:lnTo>
                <a:lnTo>
                  <a:pt x="14938" y="14941"/>
                </a:lnTo>
                <a:lnTo>
                  <a:pt x="14938" y="134458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9" name="object 19"/>
          <p:cNvGrpSpPr/>
          <p:nvPr/>
        </p:nvGrpSpPr>
        <p:grpSpPr>
          <a:xfrm>
            <a:off x="2301854" y="840460"/>
            <a:ext cx="468630" cy="588010"/>
            <a:chOff x="2301854" y="840460"/>
            <a:chExt cx="468630" cy="588010"/>
          </a:xfrm>
        </p:grpSpPr>
        <p:pic>
          <p:nvPicPr>
            <p:cNvPr id="20" name="object 2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301854" y="840460"/>
              <a:ext cx="184554" cy="184550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301854" y="1243843"/>
              <a:ext cx="184554" cy="184550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585725" y="840460"/>
              <a:ext cx="184541" cy="184550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416739" y="976249"/>
              <a:ext cx="181931" cy="310869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2615431" y="1166623"/>
            <a:ext cx="33972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No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reply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12168" y="801133"/>
            <a:ext cx="487045" cy="340995"/>
          </a:xfrm>
          <a:prstGeom prst="rect">
            <a:avLst/>
          </a:prstGeom>
        </p:spPr>
        <p:txBody>
          <a:bodyPr wrap="square" lIns="0" tIns="70485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555"/>
              </a:spcBef>
              <a:tabLst>
                <a:tab pos="34226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-27777" sz="450">
              <a:latin typeface="Arial"/>
              <a:cs typeface="Arial"/>
            </a:endParaRPr>
          </a:p>
          <a:p>
            <a:pPr marL="133985">
              <a:lnSpc>
                <a:spcPct val="100000"/>
              </a:lnSpc>
              <a:spcBef>
                <a:spcPts val="459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597921" y="857467"/>
            <a:ext cx="1562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baseline="-27777" sz="4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350569" y="1269279"/>
            <a:ext cx="8636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C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546175" y="1344107"/>
            <a:ext cx="1441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953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pic>
        <p:nvPicPr>
          <p:cNvPr id="29" name="object 2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099986" y="840460"/>
            <a:ext cx="184554" cy="184550"/>
          </a:xfrm>
          <a:prstGeom prst="rect">
            <a:avLst/>
          </a:prstGeom>
        </p:spPr>
      </p:pic>
      <p:grpSp>
        <p:nvGrpSpPr>
          <p:cNvPr id="30" name="object 30"/>
          <p:cNvGrpSpPr/>
          <p:nvPr/>
        </p:nvGrpSpPr>
        <p:grpSpPr>
          <a:xfrm>
            <a:off x="3376371" y="840460"/>
            <a:ext cx="468630" cy="588010"/>
            <a:chOff x="3376371" y="840460"/>
            <a:chExt cx="468630" cy="588010"/>
          </a:xfrm>
        </p:grpSpPr>
        <p:pic>
          <p:nvPicPr>
            <p:cNvPr id="31" name="object 3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376371" y="840460"/>
              <a:ext cx="184554" cy="184550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376371" y="1243843"/>
              <a:ext cx="184554" cy="18455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3660228" y="840460"/>
              <a:ext cx="184554" cy="184550"/>
            </a:xfrm>
            <a:prstGeom prst="rect">
              <a:avLst/>
            </a:prstGeom>
          </p:spPr>
        </p:pic>
      </p:grpSp>
      <p:sp>
        <p:nvSpPr>
          <p:cNvPr id="34" name="object 34"/>
          <p:cNvSpPr txBox="1"/>
          <p:nvPr/>
        </p:nvSpPr>
        <p:spPr>
          <a:xfrm>
            <a:off x="3125028" y="1029935"/>
            <a:ext cx="3352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Release</a:t>
            </a:r>
            <a:endParaRPr sz="6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603104" y="1119575"/>
            <a:ext cx="1473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OK</a:t>
            </a:r>
            <a:endParaRPr sz="65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618044" y="1336118"/>
            <a:ext cx="149860" cy="269240"/>
          </a:xfrm>
          <a:custGeom>
            <a:avLst/>
            <a:gdLst/>
            <a:ahLst/>
            <a:cxnLst/>
            <a:rect l="l" t="t" r="r" b="b"/>
            <a:pathLst>
              <a:path w="149860" h="269240">
                <a:moveTo>
                  <a:pt x="0" y="268918"/>
                </a:moveTo>
                <a:lnTo>
                  <a:pt x="0" y="0"/>
                </a:lnTo>
                <a:lnTo>
                  <a:pt x="149410" y="0"/>
                </a:lnTo>
                <a:lnTo>
                  <a:pt x="149410" y="268918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37" name="object 37"/>
          <p:cNvGrpSpPr/>
          <p:nvPr/>
        </p:nvGrpSpPr>
        <p:grpSpPr>
          <a:xfrm>
            <a:off x="3434527" y="1013678"/>
            <a:ext cx="280035" cy="250825"/>
            <a:chOff x="3434527" y="1013678"/>
            <a:chExt cx="280035" cy="250825"/>
          </a:xfrm>
        </p:grpSpPr>
        <p:sp>
          <p:nvSpPr>
            <p:cNvPr id="38" name="object 38"/>
            <p:cNvSpPr/>
            <p:nvPr/>
          </p:nvSpPr>
          <p:spPr>
            <a:xfrm>
              <a:off x="3466401" y="1022375"/>
              <a:ext cx="0" cy="187325"/>
            </a:xfrm>
            <a:custGeom>
              <a:avLst/>
              <a:gdLst/>
              <a:ahLst/>
              <a:cxnLst/>
              <a:rect l="l" t="t" r="r" b="b"/>
              <a:pathLst>
                <a:path w="0" h="187325">
                  <a:moveTo>
                    <a:pt x="0" y="0"/>
                  </a:moveTo>
                  <a:lnTo>
                    <a:pt x="0" y="18672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3434527" y="1172102"/>
              <a:ext cx="64135" cy="74930"/>
            </a:xfrm>
            <a:custGeom>
              <a:avLst/>
              <a:gdLst/>
              <a:ahLst/>
              <a:cxnLst/>
              <a:rect l="l" t="t" r="r" b="b"/>
              <a:pathLst>
                <a:path w="64135" h="74930">
                  <a:moveTo>
                    <a:pt x="0" y="0"/>
                  </a:moveTo>
                  <a:lnTo>
                    <a:pt x="31873" y="74376"/>
                  </a:lnTo>
                  <a:lnTo>
                    <a:pt x="60337" y="7967"/>
                  </a:lnTo>
                  <a:lnTo>
                    <a:pt x="31875" y="7967"/>
                  </a:lnTo>
                  <a:lnTo>
                    <a:pt x="15937" y="5975"/>
                  </a:lnTo>
                  <a:lnTo>
                    <a:pt x="0" y="0"/>
                  </a:lnTo>
                  <a:close/>
                </a:path>
                <a:path w="64135" h="74930">
                  <a:moveTo>
                    <a:pt x="63751" y="0"/>
                  </a:moveTo>
                  <a:lnTo>
                    <a:pt x="47813" y="5975"/>
                  </a:lnTo>
                  <a:lnTo>
                    <a:pt x="31875" y="7967"/>
                  </a:lnTo>
                  <a:lnTo>
                    <a:pt x="60337" y="7967"/>
                  </a:lnTo>
                  <a:lnTo>
                    <a:pt x="6375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0" name="object 40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523525" y="1013678"/>
              <a:ext cx="190528" cy="250374"/>
            </a:xfrm>
            <a:prstGeom prst="rect">
              <a:avLst/>
            </a:prstGeom>
          </p:spPr>
        </p:pic>
      </p:grpSp>
      <p:sp>
        <p:nvSpPr>
          <p:cNvPr id="41" name="object 41"/>
          <p:cNvSpPr txBox="1"/>
          <p:nvPr/>
        </p:nvSpPr>
        <p:spPr>
          <a:xfrm>
            <a:off x="3137484" y="857215"/>
            <a:ext cx="105410" cy="1352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endParaRPr sz="650">
              <a:latin typeface="Arial"/>
              <a:cs typeface="Arial"/>
            </a:endParaRPr>
          </a:p>
          <a:p>
            <a:pPr marL="68580">
              <a:lnSpc>
                <a:spcPts val="210"/>
              </a:lnSpc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0</a:t>
            </a:r>
            <a:endParaRPr sz="300">
              <a:latin typeface="Arial"/>
              <a:cs typeface="Arial"/>
            </a:endParaRPr>
          </a:p>
        </p:txBody>
      </p:sp>
      <p:sp>
        <p:nvSpPr>
          <p:cNvPr id="45" name="object 4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25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3416734" y="857466"/>
            <a:ext cx="386715" cy="1352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30"/>
              </a:lnSpc>
              <a:spcBef>
                <a:spcPts val="110"/>
              </a:spcBef>
              <a:tabLst>
                <a:tab pos="293370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	P</a:t>
            </a:r>
            <a:endParaRPr sz="650">
              <a:latin typeface="Arial"/>
              <a:cs typeface="Arial"/>
            </a:endParaRPr>
          </a:p>
          <a:p>
            <a:pPr marL="68580">
              <a:lnSpc>
                <a:spcPts val="210"/>
              </a:lnSpc>
              <a:tabLst>
                <a:tab pos="349885" algn="l"/>
              </a:tabLst>
            </a:pP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3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25086" y="1269278"/>
            <a:ext cx="8636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C</a:t>
            </a:r>
            <a:endParaRPr sz="6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49707" y="1478872"/>
            <a:ext cx="3903979" cy="161226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405765">
              <a:lnSpc>
                <a:spcPct val="100000"/>
              </a:lnSpc>
              <a:spcBef>
                <a:spcPts val="34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Coordinator</a:t>
            </a:r>
            <a:endParaRPr sz="650">
              <a:latin typeface="Arial"/>
              <a:cs typeface="Arial"/>
            </a:endParaRPr>
          </a:p>
          <a:p>
            <a:pPr marL="887094">
              <a:lnSpc>
                <a:spcPct val="100000"/>
              </a:lnSpc>
              <a:spcBef>
                <a:spcPts val="345"/>
              </a:spcBef>
              <a:tabLst>
                <a:tab pos="2056130" algn="l"/>
                <a:tab pos="3049270" algn="l"/>
              </a:tabLst>
            </a:pPr>
            <a:r>
              <a:rPr dirty="0" sz="1000" spc="-5">
                <a:latin typeface="Arial"/>
                <a:cs typeface="Arial"/>
              </a:rPr>
              <a:t>(a)	(b)	(c)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50">
              <a:latin typeface="Arial"/>
              <a:cs typeface="Arial"/>
            </a:endParaRPr>
          </a:p>
          <a:p>
            <a:pPr marL="287020" marR="295275" indent="-224154">
              <a:lnSpc>
                <a:spcPct val="100000"/>
              </a:lnSpc>
              <a:buClr>
                <a:srgbClr val="3333B2"/>
              </a:buClr>
              <a:buAutoNum type="alphaLcParenBoth"/>
              <a:tabLst>
                <a:tab pos="287655" algn="l"/>
              </a:tabLst>
            </a:pPr>
            <a:r>
              <a:rPr dirty="0" sz="1000" spc="-5">
                <a:latin typeface="Arial"/>
                <a:cs typeface="Arial"/>
              </a:rPr>
              <a:t>Process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1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asks the coordinator </a:t>
            </a:r>
            <a:r>
              <a:rPr dirty="0" sz="1000" spc="-15">
                <a:latin typeface="Arial"/>
                <a:cs typeface="Arial"/>
              </a:rPr>
              <a:t>for </a:t>
            </a:r>
            <a:r>
              <a:rPr dirty="0" sz="1000">
                <a:latin typeface="Arial"/>
                <a:cs typeface="Arial"/>
              </a:rPr>
              <a:t>permission </a:t>
            </a:r>
            <a:r>
              <a:rPr dirty="0" sz="1000" spc="-5">
                <a:latin typeface="Arial"/>
                <a:cs typeface="Arial"/>
              </a:rPr>
              <a:t>to access a </a:t>
            </a:r>
            <a:r>
              <a:rPr dirty="0" sz="1000" spc="-2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shared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resource.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Permission is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granted.</a:t>
            </a:r>
            <a:endParaRPr sz="1000">
              <a:latin typeface="Arial"/>
              <a:cs typeface="Arial"/>
            </a:endParaRPr>
          </a:p>
          <a:p>
            <a:pPr marL="283210" marR="55880" indent="-22034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AutoNum type="alphaLcParenBoth"/>
              <a:tabLst>
                <a:tab pos="287655" algn="l"/>
              </a:tabLst>
            </a:pPr>
            <a:r>
              <a:rPr dirty="0" sz="1000" spc="-5">
                <a:latin typeface="Arial"/>
                <a:cs typeface="Arial"/>
              </a:rPr>
              <a:t>Process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2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then asks </a:t>
            </a:r>
            <a:r>
              <a:rPr dirty="0" sz="1000">
                <a:latin typeface="Arial"/>
                <a:cs typeface="Arial"/>
              </a:rPr>
              <a:t>permission </a:t>
            </a:r>
            <a:r>
              <a:rPr dirty="0" sz="1000" spc="-5">
                <a:latin typeface="Arial"/>
                <a:cs typeface="Arial"/>
              </a:rPr>
              <a:t>to access the same resource.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coordinator does not </a:t>
            </a:r>
            <a:r>
              <a:rPr dirty="0" sz="1000" spc="-20">
                <a:latin typeface="Arial"/>
                <a:cs typeface="Arial"/>
              </a:rPr>
              <a:t>reply.</a:t>
            </a:r>
            <a:endParaRPr sz="1000">
              <a:latin typeface="Arial"/>
              <a:cs typeface="Arial"/>
            </a:endParaRPr>
          </a:p>
          <a:p>
            <a:pPr marL="287020" marR="189865" indent="-217170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AutoNum type="alphaLcParenBoth"/>
              <a:tabLst>
                <a:tab pos="287655" algn="l"/>
              </a:tabLst>
            </a:pPr>
            <a:r>
              <a:rPr dirty="0" sz="1000" spc="-5">
                <a:latin typeface="Arial"/>
                <a:cs typeface="Arial"/>
              </a:rPr>
              <a:t>When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1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releases the resource, it tells the </a:t>
            </a:r>
            <a:r>
              <a:rPr dirty="0" sz="1000" spc="-10">
                <a:latin typeface="Arial"/>
                <a:cs typeface="Arial"/>
              </a:rPr>
              <a:t>coordinator, </a:t>
            </a:r>
            <a:r>
              <a:rPr dirty="0" sz="1000" spc="-5">
                <a:latin typeface="Arial"/>
                <a:cs typeface="Arial"/>
              </a:rPr>
              <a:t>which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replies to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2</a:t>
            </a:r>
            <a:r>
              <a:rPr dirty="0" baseline="-15873" sz="1050" spc="-15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26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0801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Mutual exclusion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59949" y="716"/>
            <a:ext cx="78168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distributed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algorithm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88290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Mutual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exclusion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Ricart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&amp;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Agrawala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7195" y="988375"/>
            <a:ext cx="3937635" cy="144145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42545" marR="114300" indent="-5080">
              <a:lnSpc>
                <a:spcPts val="1390"/>
              </a:lnSpc>
              <a:spcBef>
                <a:spcPts val="18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same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Lamport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except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that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acknowledgments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are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not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sent</a:t>
            </a:r>
            <a:endParaRPr sz="1200">
              <a:latin typeface="Arial"/>
              <a:cs typeface="Arial"/>
            </a:endParaRPr>
          </a:p>
          <a:p>
            <a:pPr marL="42545">
              <a:lnSpc>
                <a:spcPts val="1110"/>
              </a:lnSpc>
            </a:pPr>
            <a:r>
              <a:rPr dirty="0" sz="1000">
                <a:latin typeface="Arial"/>
                <a:cs typeface="Arial"/>
              </a:rPr>
              <a:t>Return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response to a request only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when:</a:t>
            </a:r>
            <a:endParaRPr sz="1000">
              <a:latin typeface="Arial"/>
              <a:cs typeface="Arial"/>
            </a:endParaRPr>
          </a:p>
          <a:p>
            <a:pPr marL="319405" indent="-168275">
              <a:lnSpc>
                <a:spcPts val="12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32004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receiving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interest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shared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resource;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</a:t>
            </a:r>
            <a:endParaRPr sz="1000">
              <a:latin typeface="Arial"/>
              <a:cs typeface="Arial"/>
            </a:endParaRPr>
          </a:p>
          <a:p>
            <a:pPr marL="319405" marR="85725" indent="-168275">
              <a:lnSpc>
                <a:spcPts val="1200"/>
              </a:lnSpc>
              <a:spcBef>
                <a:spcPts val="40"/>
              </a:spcBef>
              <a:buClr>
                <a:srgbClr val="3333B2"/>
              </a:buClr>
              <a:buChar char="►"/>
              <a:tabLst>
                <a:tab pos="320040" algn="l"/>
              </a:tabLst>
            </a:pPr>
            <a:r>
              <a:rPr dirty="0" sz="1000" spc="-5">
                <a:latin typeface="Arial"/>
                <a:cs typeface="Arial"/>
              </a:rPr>
              <a:t>The receiving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waiting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resource, </a:t>
            </a:r>
            <a:r>
              <a:rPr dirty="0" sz="1000" spc="-10">
                <a:latin typeface="Arial"/>
                <a:cs typeface="Arial"/>
              </a:rPr>
              <a:t>but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lower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priority</a:t>
            </a:r>
            <a:r>
              <a:rPr dirty="0" sz="1000" spc="-5">
                <a:latin typeface="Arial"/>
                <a:cs typeface="Arial"/>
              </a:rPr>
              <a:t> (known through comparison of timestamps).</a:t>
            </a:r>
            <a:endParaRPr sz="1000">
              <a:latin typeface="Arial"/>
              <a:cs typeface="Arial"/>
            </a:endParaRPr>
          </a:p>
          <a:p>
            <a:pPr marL="42545" marR="461009">
              <a:lnSpc>
                <a:spcPct val="100000"/>
              </a:lnSpc>
              <a:spcBef>
                <a:spcPts val="545"/>
              </a:spcBef>
            </a:pPr>
            <a:r>
              <a:rPr dirty="0" sz="1000" spc="-5">
                <a:latin typeface="Arial"/>
                <a:cs typeface="Arial"/>
              </a:rPr>
              <a:t>In all other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cases, reply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deferred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implying some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more local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administration.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0801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Mutual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exclusion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59949" y="716"/>
            <a:ext cx="78168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distributed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algorithm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882900" cy="55943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Mutual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exclusion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Ricart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&amp;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Agrawala</a:t>
            </a:r>
            <a:endParaRPr sz="14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105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Example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with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three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processes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95207" y="1054468"/>
            <a:ext cx="789305" cy="752475"/>
            <a:chOff x="495207" y="1054468"/>
            <a:chExt cx="789305" cy="752475"/>
          </a:xfrm>
        </p:grpSpPr>
        <p:sp>
          <p:nvSpPr>
            <p:cNvPr id="6" name="object 6"/>
            <p:cNvSpPr/>
            <p:nvPr/>
          </p:nvSpPr>
          <p:spPr>
            <a:xfrm>
              <a:off x="720817" y="1182045"/>
              <a:ext cx="187325" cy="187325"/>
            </a:xfrm>
            <a:custGeom>
              <a:avLst/>
              <a:gdLst/>
              <a:ahLst/>
              <a:cxnLst/>
              <a:rect l="l" t="t" r="r" b="b"/>
              <a:pathLst>
                <a:path w="187325" h="187325">
                  <a:moveTo>
                    <a:pt x="186982" y="93218"/>
                  </a:moveTo>
                  <a:lnTo>
                    <a:pt x="179691" y="129689"/>
                  </a:lnTo>
                  <a:lnTo>
                    <a:pt x="159772" y="159493"/>
                  </a:lnTo>
                  <a:lnTo>
                    <a:pt x="130153" y="179599"/>
                  </a:lnTo>
                  <a:lnTo>
                    <a:pt x="93765" y="186975"/>
                  </a:lnTo>
                  <a:lnTo>
                    <a:pt x="57291" y="179600"/>
                  </a:lnTo>
                  <a:lnTo>
                    <a:pt x="27484" y="159495"/>
                  </a:lnTo>
                  <a:lnTo>
                    <a:pt x="7376" y="129692"/>
                  </a:lnTo>
                  <a:lnTo>
                    <a:pt x="0" y="93222"/>
                  </a:lnTo>
                  <a:lnTo>
                    <a:pt x="7376" y="56831"/>
                  </a:lnTo>
                  <a:lnTo>
                    <a:pt x="27484" y="27210"/>
                  </a:lnTo>
                  <a:lnTo>
                    <a:pt x="57291" y="7290"/>
                  </a:lnTo>
                  <a:lnTo>
                    <a:pt x="93765" y="0"/>
                  </a:lnTo>
                  <a:lnTo>
                    <a:pt x="130153" y="7289"/>
                  </a:lnTo>
                  <a:lnTo>
                    <a:pt x="159772" y="27209"/>
                  </a:lnTo>
                  <a:lnTo>
                    <a:pt x="179691" y="56830"/>
                  </a:lnTo>
                  <a:lnTo>
                    <a:pt x="186982" y="9322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497841" y="1541696"/>
              <a:ext cx="187325" cy="187960"/>
            </a:xfrm>
            <a:custGeom>
              <a:avLst/>
              <a:gdLst/>
              <a:ahLst/>
              <a:cxnLst/>
              <a:rect l="l" t="t" r="r" b="b"/>
              <a:pathLst>
                <a:path w="187325" h="187960">
                  <a:moveTo>
                    <a:pt x="186983" y="93752"/>
                  </a:moveTo>
                  <a:lnTo>
                    <a:pt x="179607" y="130228"/>
                  </a:lnTo>
                  <a:lnTo>
                    <a:pt x="159501" y="160035"/>
                  </a:lnTo>
                  <a:lnTo>
                    <a:pt x="129695" y="180142"/>
                  </a:lnTo>
                  <a:lnTo>
                    <a:pt x="93222" y="187518"/>
                  </a:lnTo>
                  <a:lnTo>
                    <a:pt x="57060" y="180142"/>
                  </a:lnTo>
                  <a:lnTo>
                    <a:pt x="27414" y="160036"/>
                  </a:lnTo>
                  <a:lnTo>
                    <a:pt x="7367" y="130230"/>
                  </a:lnTo>
                  <a:lnTo>
                    <a:pt x="0" y="93752"/>
                  </a:lnTo>
                  <a:lnTo>
                    <a:pt x="7367" y="57280"/>
                  </a:lnTo>
                  <a:lnTo>
                    <a:pt x="27414" y="27478"/>
                  </a:lnTo>
                  <a:lnTo>
                    <a:pt x="57060" y="7374"/>
                  </a:lnTo>
                  <a:lnTo>
                    <a:pt x="93222" y="0"/>
                  </a:lnTo>
                  <a:lnTo>
                    <a:pt x="129695" y="7372"/>
                  </a:lnTo>
                  <a:lnTo>
                    <a:pt x="159501" y="27476"/>
                  </a:lnTo>
                  <a:lnTo>
                    <a:pt x="179607" y="57280"/>
                  </a:lnTo>
                  <a:lnTo>
                    <a:pt x="186983" y="93752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645481" y="1350162"/>
              <a:ext cx="116205" cy="165100"/>
            </a:xfrm>
            <a:custGeom>
              <a:avLst/>
              <a:gdLst/>
              <a:ahLst/>
              <a:cxnLst/>
              <a:rect l="l" t="t" r="r" b="b"/>
              <a:pathLst>
                <a:path w="116204" h="165100">
                  <a:moveTo>
                    <a:pt x="115707" y="0"/>
                  </a:moveTo>
                  <a:lnTo>
                    <a:pt x="0" y="164855"/>
                  </a:lnTo>
                </a:path>
              </a:pathLst>
            </a:custGeom>
            <a:ln w="609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624008" y="1466422"/>
              <a:ext cx="69215" cy="79375"/>
            </a:xfrm>
            <a:custGeom>
              <a:avLst/>
              <a:gdLst/>
              <a:ahLst/>
              <a:cxnLst/>
              <a:rect l="l" t="t" r="r" b="b"/>
              <a:pathLst>
                <a:path w="69215" h="79375">
                  <a:moveTo>
                    <a:pt x="16638" y="0"/>
                  </a:moveTo>
                  <a:lnTo>
                    <a:pt x="0" y="79193"/>
                  </a:lnTo>
                  <a:lnTo>
                    <a:pt x="68821" y="36625"/>
                  </a:lnTo>
                  <a:lnTo>
                    <a:pt x="52341" y="32361"/>
                  </a:lnTo>
                  <a:lnTo>
                    <a:pt x="38151" y="24835"/>
                  </a:lnTo>
                  <a:lnTo>
                    <a:pt x="26251" y="14048"/>
                  </a:lnTo>
                  <a:lnTo>
                    <a:pt x="1663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001565" y="1537150"/>
              <a:ext cx="187325" cy="187960"/>
            </a:xfrm>
            <a:custGeom>
              <a:avLst/>
              <a:gdLst/>
              <a:ahLst/>
              <a:cxnLst/>
              <a:rect l="l" t="t" r="r" b="b"/>
              <a:pathLst>
                <a:path w="187325" h="187960">
                  <a:moveTo>
                    <a:pt x="186979" y="93756"/>
                  </a:moveTo>
                  <a:lnTo>
                    <a:pt x="179688" y="130230"/>
                  </a:lnTo>
                  <a:lnTo>
                    <a:pt x="159767" y="160036"/>
                  </a:lnTo>
                  <a:lnTo>
                    <a:pt x="130148" y="180143"/>
                  </a:lnTo>
                  <a:lnTo>
                    <a:pt x="93762" y="187519"/>
                  </a:lnTo>
                  <a:lnTo>
                    <a:pt x="57288" y="180143"/>
                  </a:lnTo>
                  <a:lnTo>
                    <a:pt x="27482" y="160037"/>
                  </a:lnTo>
                  <a:lnTo>
                    <a:pt x="7375" y="130232"/>
                  </a:lnTo>
                  <a:lnTo>
                    <a:pt x="0" y="93756"/>
                  </a:lnTo>
                  <a:lnTo>
                    <a:pt x="7375" y="57284"/>
                  </a:lnTo>
                  <a:lnTo>
                    <a:pt x="27481" y="27480"/>
                  </a:lnTo>
                  <a:lnTo>
                    <a:pt x="57286" y="7375"/>
                  </a:lnTo>
                  <a:lnTo>
                    <a:pt x="93762" y="0"/>
                  </a:lnTo>
                  <a:lnTo>
                    <a:pt x="130148" y="7375"/>
                  </a:lnTo>
                  <a:lnTo>
                    <a:pt x="159767" y="27481"/>
                  </a:lnTo>
                  <a:lnTo>
                    <a:pt x="179688" y="57286"/>
                  </a:lnTo>
                  <a:lnTo>
                    <a:pt x="186979" y="93756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865149" y="1353410"/>
              <a:ext cx="140970" cy="173990"/>
            </a:xfrm>
            <a:custGeom>
              <a:avLst/>
              <a:gdLst/>
              <a:ahLst/>
              <a:cxnLst/>
              <a:rect l="l" t="t" r="r" b="b"/>
              <a:pathLst>
                <a:path w="140969" h="173990">
                  <a:moveTo>
                    <a:pt x="140410" y="173840"/>
                  </a:moveTo>
                  <a:lnTo>
                    <a:pt x="0" y="0"/>
                  </a:lnTo>
                </a:path>
              </a:pathLst>
            </a:custGeom>
            <a:ln w="526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957515" y="1478433"/>
              <a:ext cx="71755" cy="78105"/>
            </a:xfrm>
            <a:custGeom>
              <a:avLst/>
              <a:gdLst/>
              <a:ahLst/>
              <a:cxnLst/>
              <a:rect l="l" t="t" r="r" b="b"/>
              <a:pathLst>
                <a:path w="71755" h="78105">
                  <a:moveTo>
                    <a:pt x="49592" y="0"/>
                  </a:moveTo>
                  <a:lnTo>
                    <a:pt x="40950" y="14665"/>
                  </a:lnTo>
                  <a:lnTo>
                    <a:pt x="29804" y="26231"/>
                  </a:lnTo>
                  <a:lnTo>
                    <a:pt x="16153" y="34695"/>
                  </a:lnTo>
                  <a:lnTo>
                    <a:pt x="0" y="40060"/>
                  </a:lnTo>
                  <a:lnTo>
                    <a:pt x="71531" y="77891"/>
                  </a:lnTo>
                  <a:lnTo>
                    <a:pt x="4959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922351" y="1350747"/>
              <a:ext cx="153670" cy="188595"/>
            </a:xfrm>
            <a:custGeom>
              <a:avLst/>
              <a:gdLst/>
              <a:ahLst/>
              <a:cxnLst/>
              <a:rect l="l" t="t" r="r" b="b"/>
              <a:pathLst>
                <a:path w="153669" h="188594">
                  <a:moveTo>
                    <a:pt x="153507" y="188428"/>
                  </a:moveTo>
                  <a:lnTo>
                    <a:pt x="0" y="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898865" y="1321664"/>
              <a:ext cx="71755" cy="78105"/>
            </a:xfrm>
            <a:custGeom>
              <a:avLst/>
              <a:gdLst/>
              <a:ahLst/>
              <a:cxnLst/>
              <a:rect l="l" t="t" r="r" b="b"/>
              <a:pathLst>
                <a:path w="71755" h="78105">
                  <a:moveTo>
                    <a:pt x="0" y="0"/>
                  </a:moveTo>
                  <a:lnTo>
                    <a:pt x="21937" y="77896"/>
                  </a:lnTo>
                  <a:lnTo>
                    <a:pt x="30582" y="63229"/>
                  </a:lnTo>
                  <a:lnTo>
                    <a:pt x="41730" y="51665"/>
                  </a:lnTo>
                  <a:lnTo>
                    <a:pt x="55380" y="43202"/>
                  </a:lnTo>
                  <a:lnTo>
                    <a:pt x="71534" y="378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731466" y="1057102"/>
              <a:ext cx="165735" cy="142875"/>
            </a:xfrm>
            <a:custGeom>
              <a:avLst/>
              <a:gdLst/>
              <a:ahLst/>
              <a:cxnLst/>
              <a:rect l="l" t="t" r="r" b="b"/>
              <a:pathLst>
                <a:path w="165734" h="142875">
                  <a:moveTo>
                    <a:pt x="25247" y="142500"/>
                  </a:moveTo>
                  <a:lnTo>
                    <a:pt x="6601" y="115413"/>
                  </a:lnTo>
                  <a:lnTo>
                    <a:pt x="0" y="84293"/>
                  </a:lnTo>
                  <a:lnTo>
                    <a:pt x="5509" y="52962"/>
                  </a:lnTo>
                  <a:lnTo>
                    <a:pt x="23196" y="25240"/>
                  </a:lnTo>
                  <a:lnTo>
                    <a:pt x="50284" y="6598"/>
                  </a:lnTo>
                  <a:lnTo>
                    <a:pt x="81403" y="0"/>
                  </a:lnTo>
                  <a:lnTo>
                    <a:pt x="112733" y="5510"/>
                  </a:lnTo>
                  <a:lnTo>
                    <a:pt x="140452" y="23198"/>
                  </a:lnTo>
                  <a:lnTo>
                    <a:pt x="155667" y="43287"/>
                  </a:lnTo>
                  <a:lnTo>
                    <a:pt x="164039" y="66569"/>
                  </a:lnTo>
                  <a:lnTo>
                    <a:pt x="165259" y="91222"/>
                  </a:lnTo>
                  <a:lnTo>
                    <a:pt x="159019" y="115427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875690" y="1125936"/>
              <a:ext cx="59055" cy="81280"/>
            </a:xfrm>
            <a:custGeom>
              <a:avLst/>
              <a:gdLst/>
              <a:ahLst/>
              <a:cxnLst/>
              <a:rect l="l" t="t" r="r" b="b"/>
              <a:pathLst>
                <a:path w="59055" h="81280">
                  <a:moveTo>
                    <a:pt x="165" y="0"/>
                  </a:moveTo>
                  <a:lnTo>
                    <a:pt x="0" y="80917"/>
                  </a:lnTo>
                  <a:lnTo>
                    <a:pt x="58713" y="25231"/>
                  </a:lnTo>
                  <a:lnTo>
                    <a:pt x="41710" y="24412"/>
                  </a:lnTo>
                  <a:lnTo>
                    <a:pt x="26284" y="19933"/>
                  </a:lnTo>
                  <a:lnTo>
                    <a:pt x="12436" y="11795"/>
                  </a:lnTo>
                  <a:lnTo>
                    <a:pt x="16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125026" y="1638937"/>
              <a:ext cx="156845" cy="165100"/>
            </a:xfrm>
            <a:custGeom>
              <a:avLst/>
              <a:gdLst/>
              <a:ahLst/>
              <a:cxnLst/>
              <a:rect l="l" t="t" r="r" b="b"/>
              <a:pathLst>
                <a:path w="156844" h="165100">
                  <a:moveTo>
                    <a:pt x="65256" y="0"/>
                  </a:moveTo>
                  <a:lnTo>
                    <a:pt x="97987" y="3130"/>
                  </a:lnTo>
                  <a:lnTo>
                    <a:pt x="126069" y="18079"/>
                  </a:lnTo>
                  <a:lnTo>
                    <a:pt x="146529" y="42439"/>
                  </a:lnTo>
                  <a:lnTo>
                    <a:pt x="156398" y="73807"/>
                  </a:lnTo>
                  <a:lnTo>
                    <a:pt x="153266" y="106538"/>
                  </a:lnTo>
                  <a:lnTo>
                    <a:pt x="138317" y="134620"/>
                  </a:lnTo>
                  <a:lnTo>
                    <a:pt x="113956" y="155080"/>
                  </a:lnTo>
                  <a:lnTo>
                    <a:pt x="82590" y="164949"/>
                  </a:lnTo>
                  <a:lnTo>
                    <a:pt x="57422" y="163684"/>
                  </a:lnTo>
                  <a:lnTo>
                    <a:pt x="34205" y="155130"/>
                  </a:lnTo>
                  <a:lnTo>
                    <a:pt x="14533" y="140219"/>
                  </a:lnTo>
                  <a:lnTo>
                    <a:pt x="0" y="119882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108240" y="1725426"/>
              <a:ext cx="62230" cy="81280"/>
            </a:xfrm>
            <a:custGeom>
              <a:avLst/>
              <a:gdLst/>
              <a:ahLst/>
              <a:cxnLst/>
              <a:rect l="l" t="t" r="r" b="b"/>
              <a:pathLst>
                <a:path w="62230" h="81280">
                  <a:moveTo>
                    <a:pt x="0" y="0"/>
                  </a:moveTo>
                  <a:lnTo>
                    <a:pt x="4927" y="80766"/>
                  </a:lnTo>
                  <a:lnTo>
                    <a:pt x="16483" y="68269"/>
                  </a:lnTo>
                  <a:lnTo>
                    <a:pt x="29828" y="59331"/>
                  </a:lnTo>
                  <a:lnTo>
                    <a:pt x="44963" y="53952"/>
                  </a:lnTo>
                  <a:lnTo>
                    <a:pt x="61887" y="52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722204" y="1631854"/>
              <a:ext cx="278765" cy="0"/>
            </a:xfrm>
            <a:custGeom>
              <a:avLst/>
              <a:gdLst/>
              <a:ahLst/>
              <a:cxnLst/>
              <a:rect l="l" t="t" r="r" b="b"/>
              <a:pathLst>
                <a:path w="278765" h="0">
                  <a:moveTo>
                    <a:pt x="278191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4825" y="1599976"/>
              <a:ext cx="74376" cy="63751"/>
            </a:xfrm>
            <a:prstGeom prst="rect">
              <a:avLst/>
            </a:prstGeom>
          </p:spPr>
        </p:pic>
      </p:grpSp>
      <p:sp>
        <p:nvSpPr>
          <p:cNvPr id="21" name="object 21"/>
          <p:cNvSpPr txBox="1"/>
          <p:nvPr/>
        </p:nvSpPr>
        <p:spPr>
          <a:xfrm>
            <a:off x="781772" y="1209650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54087" y="1575464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058029" y="1571667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81772" y="925800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8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82710" y="1429742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8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24670" y="1332600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8</a:t>
            </a:r>
            <a:endParaRPr sz="6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18566" y="1339427"/>
            <a:ext cx="1193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12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85565" y="1620243"/>
            <a:ext cx="1193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12</a:t>
            </a:r>
            <a:endParaRPr sz="6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9707" y="1757152"/>
            <a:ext cx="3961765" cy="1312545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marL="802640">
              <a:lnSpc>
                <a:spcPct val="100000"/>
              </a:lnSpc>
              <a:spcBef>
                <a:spcPts val="35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12</a:t>
            </a:r>
            <a:endParaRPr sz="650">
              <a:latin typeface="Arial"/>
              <a:cs typeface="Arial"/>
            </a:endParaRPr>
          </a:p>
          <a:p>
            <a:pPr marL="456565">
              <a:lnSpc>
                <a:spcPct val="100000"/>
              </a:lnSpc>
              <a:spcBef>
                <a:spcPts val="365"/>
              </a:spcBef>
              <a:tabLst>
                <a:tab pos="1702435" algn="l"/>
                <a:tab pos="3126105" algn="l"/>
              </a:tabLst>
            </a:pPr>
            <a:r>
              <a:rPr dirty="0" sz="1000" spc="-5">
                <a:latin typeface="Arial"/>
                <a:cs typeface="Arial"/>
              </a:rPr>
              <a:t>(a)	(b)	(c)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>
              <a:latin typeface="Arial"/>
              <a:cs typeface="Arial"/>
            </a:endParaRPr>
          </a:p>
          <a:p>
            <a:pPr marL="287020" marR="210820" indent="-224154">
              <a:lnSpc>
                <a:spcPct val="100000"/>
              </a:lnSpc>
              <a:buClr>
                <a:srgbClr val="3333B2"/>
              </a:buClr>
              <a:buAutoNum type="alphaLcParenBoth"/>
              <a:tabLst>
                <a:tab pos="287655" algn="l"/>
              </a:tabLst>
            </a:pPr>
            <a:r>
              <a:rPr dirty="0" sz="1000" spc="-50">
                <a:latin typeface="Arial"/>
                <a:cs typeface="Arial"/>
              </a:rPr>
              <a:t>Two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want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shared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resource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same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moment.</a:t>
            </a:r>
            <a:endParaRPr sz="1000">
              <a:latin typeface="Arial"/>
              <a:cs typeface="Arial"/>
            </a:endParaRPr>
          </a:p>
          <a:p>
            <a:pPr marL="287020" indent="-224154">
              <a:lnSpc>
                <a:spcPts val="1190"/>
              </a:lnSpc>
              <a:buClr>
                <a:srgbClr val="3333B2"/>
              </a:buClr>
              <a:buFont typeface="Arial"/>
              <a:buAutoNum type="alphaLcParenBoth"/>
              <a:tabLst>
                <a:tab pos="287655" algn="l"/>
              </a:tabLst>
            </a:pP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0</a:t>
            </a:r>
            <a:r>
              <a:rPr dirty="0" baseline="-15873" sz="1050" spc="254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 the </a:t>
            </a:r>
            <a:r>
              <a:rPr dirty="0" sz="1000" spc="-10">
                <a:latin typeface="Arial"/>
                <a:cs typeface="Arial"/>
              </a:rPr>
              <a:t>lowest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timestamp,</a:t>
            </a:r>
            <a:r>
              <a:rPr dirty="0" sz="1000" spc="-5">
                <a:latin typeface="Arial"/>
                <a:cs typeface="Arial"/>
              </a:rPr>
              <a:t> so it wins.</a:t>
            </a:r>
            <a:endParaRPr sz="1000">
              <a:latin typeface="Arial"/>
              <a:cs typeface="Arial"/>
            </a:endParaRPr>
          </a:p>
          <a:p>
            <a:pPr marL="287020" marR="55880" indent="-217170">
              <a:lnSpc>
                <a:spcPts val="1200"/>
              </a:lnSpc>
              <a:spcBef>
                <a:spcPts val="40"/>
              </a:spcBef>
              <a:buClr>
                <a:srgbClr val="3333B2"/>
              </a:buClr>
              <a:buAutoNum type="alphaLcParenBoth"/>
              <a:tabLst>
                <a:tab pos="287655" algn="l"/>
              </a:tabLst>
            </a:pPr>
            <a:r>
              <a:rPr dirty="0" sz="1000" spc="-20">
                <a:latin typeface="Arial"/>
                <a:cs typeface="Arial"/>
              </a:rPr>
              <a:t>When</a:t>
            </a:r>
            <a:r>
              <a:rPr dirty="0" sz="1000" spc="-15">
                <a:latin typeface="Arial"/>
                <a:cs typeface="Arial"/>
              </a:rPr>
              <a:t> process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0</a:t>
            </a:r>
            <a:r>
              <a:rPr dirty="0" baseline="-15873" sz="1050" spc="240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done,</a:t>
            </a:r>
            <a:r>
              <a:rPr dirty="0" sz="1000" spc="-10">
                <a:latin typeface="Arial"/>
                <a:cs typeface="Arial"/>
              </a:rPr>
              <a:t> it</a:t>
            </a:r>
            <a:r>
              <a:rPr dirty="0" sz="1000" spc="-15">
                <a:latin typeface="Arial"/>
                <a:cs typeface="Arial"/>
              </a:rPr>
              <a:t> sends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an </a:t>
            </a:r>
            <a:r>
              <a:rPr dirty="0" sz="1000" spc="-5" i="1">
                <a:latin typeface="Arial"/>
                <a:cs typeface="Arial"/>
              </a:rPr>
              <a:t>OK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also,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so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2</a:t>
            </a:r>
            <a:r>
              <a:rPr dirty="0" baseline="-15873" sz="1050" spc="247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now</a:t>
            </a:r>
            <a:r>
              <a:rPr dirty="0" sz="1000" spc="-15">
                <a:latin typeface="Arial"/>
                <a:cs typeface="Arial"/>
              </a:rPr>
              <a:t> go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ahead.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1769313" y="1163497"/>
            <a:ext cx="696595" cy="552450"/>
            <a:chOff x="1769313" y="1163497"/>
            <a:chExt cx="696595" cy="552450"/>
          </a:xfrm>
        </p:grpSpPr>
        <p:sp>
          <p:nvSpPr>
            <p:cNvPr id="31" name="object 31"/>
            <p:cNvSpPr/>
            <p:nvPr/>
          </p:nvSpPr>
          <p:spPr>
            <a:xfrm>
              <a:off x="1771947" y="1166131"/>
              <a:ext cx="410209" cy="547370"/>
            </a:xfrm>
            <a:custGeom>
              <a:avLst/>
              <a:gdLst/>
              <a:ahLst/>
              <a:cxnLst/>
              <a:rect l="l" t="t" r="r" b="b"/>
              <a:pathLst>
                <a:path w="410210" h="547369">
                  <a:moveTo>
                    <a:pt x="409958" y="93222"/>
                  </a:moveTo>
                  <a:lnTo>
                    <a:pt x="402667" y="129695"/>
                  </a:lnTo>
                  <a:lnTo>
                    <a:pt x="382745" y="159501"/>
                  </a:lnTo>
                  <a:lnTo>
                    <a:pt x="353123" y="179607"/>
                  </a:lnTo>
                  <a:lnTo>
                    <a:pt x="316731" y="186983"/>
                  </a:lnTo>
                  <a:lnTo>
                    <a:pt x="280261" y="179608"/>
                  </a:lnTo>
                  <a:lnTo>
                    <a:pt x="250456" y="159502"/>
                  </a:lnTo>
                  <a:lnTo>
                    <a:pt x="230350" y="129697"/>
                  </a:lnTo>
                  <a:lnTo>
                    <a:pt x="222975" y="93222"/>
                  </a:lnTo>
                  <a:lnTo>
                    <a:pt x="230350" y="56831"/>
                  </a:lnTo>
                  <a:lnTo>
                    <a:pt x="250456" y="27211"/>
                  </a:lnTo>
                  <a:lnTo>
                    <a:pt x="280261" y="7291"/>
                  </a:lnTo>
                  <a:lnTo>
                    <a:pt x="316731" y="0"/>
                  </a:lnTo>
                  <a:lnTo>
                    <a:pt x="353123" y="7289"/>
                  </a:lnTo>
                  <a:lnTo>
                    <a:pt x="382745" y="27210"/>
                  </a:lnTo>
                  <a:lnTo>
                    <a:pt x="402667" y="56831"/>
                  </a:lnTo>
                  <a:lnTo>
                    <a:pt x="409958" y="93222"/>
                  </a:lnTo>
                  <a:close/>
                </a:path>
                <a:path w="410210" h="547369">
                  <a:moveTo>
                    <a:pt x="186979" y="453411"/>
                  </a:moveTo>
                  <a:lnTo>
                    <a:pt x="179604" y="489886"/>
                  </a:lnTo>
                  <a:lnTo>
                    <a:pt x="159500" y="519692"/>
                  </a:lnTo>
                  <a:lnTo>
                    <a:pt x="129696" y="539797"/>
                  </a:lnTo>
                  <a:lnTo>
                    <a:pt x="93221" y="547172"/>
                  </a:lnTo>
                  <a:lnTo>
                    <a:pt x="57058" y="539797"/>
                  </a:lnTo>
                  <a:lnTo>
                    <a:pt x="27413" y="519692"/>
                  </a:lnTo>
                  <a:lnTo>
                    <a:pt x="7366" y="489886"/>
                  </a:lnTo>
                  <a:lnTo>
                    <a:pt x="0" y="453411"/>
                  </a:lnTo>
                  <a:lnTo>
                    <a:pt x="7366" y="416938"/>
                  </a:lnTo>
                  <a:lnTo>
                    <a:pt x="27413" y="387132"/>
                  </a:lnTo>
                  <a:lnTo>
                    <a:pt x="57058" y="367026"/>
                  </a:lnTo>
                  <a:lnTo>
                    <a:pt x="93221" y="359650"/>
                  </a:lnTo>
                  <a:lnTo>
                    <a:pt x="129696" y="367026"/>
                  </a:lnTo>
                  <a:lnTo>
                    <a:pt x="159500" y="387132"/>
                  </a:lnTo>
                  <a:lnTo>
                    <a:pt x="179604" y="416938"/>
                  </a:lnTo>
                  <a:lnTo>
                    <a:pt x="186979" y="453411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1895281" y="1368102"/>
              <a:ext cx="116839" cy="165735"/>
            </a:xfrm>
            <a:custGeom>
              <a:avLst/>
              <a:gdLst/>
              <a:ahLst/>
              <a:cxnLst/>
              <a:rect l="l" t="t" r="r" b="b"/>
              <a:pathLst>
                <a:path w="116839" h="165734">
                  <a:moveTo>
                    <a:pt x="116259" y="0"/>
                  </a:moveTo>
                  <a:lnTo>
                    <a:pt x="0" y="165633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1964192" y="1337508"/>
              <a:ext cx="69215" cy="79375"/>
            </a:xfrm>
            <a:custGeom>
              <a:avLst/>
              <a:gdLst/>
              <a:ahLst/>
              <a:cxnLst/>
              <a:rect l="l" t="t" r="r" b="b"/>
              <a:pathLst>
                <a:path w="69214" h="79375">
                  <a:moveTo>
                    <a:pt x="68821" y="0"/>
                  </a:moveTo>
                  <a:lnTo>
                    <a:pt x="0" y="42567"/>
                  </a:lnTo>
                  <a:lnTo>
                    <a:pt x="16479" y="46830"/>
                  </a:lnTo>
                  <a:lnTo>
                    <a:pt x="30668" y="54354"/>
                  </a:lnTo>
                  <a:lnTo>
                    <a:pt x="42568" y="65141"/>
                  </a:lnTo>
                  <a:lnTo>
                    <a:pt x="52177" y="79189"/>
                  </a:lnTo>
                  <a:lnTo>
                    <a:pt x="6882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2275662" y="1521235"/>
              <a:ext cx="187325" cy="187960"/>
            </a:xfrm>
            <a:custGeom>
              <a:avLst/>
              <a:gdLst/>
              <a:ahLst/>
              <a:cxnLst/>
              <a:rect l="l" t="t" r="r" b="b"/>
              <a:pathLst>
                <a:path w="187325" h="187960">
                  <a:moveTo>
                    <a:pt x="186987" y="93762"/>
                  </a:moveTo>
                  <a:lnTo>
                    <a:pt x="179695" y="130236"/>
                  </a:lnTo>
                  <a:lnTo>
                    <a:pt x="159773" y="160040"/>
                  </a:lnTo>
                  <a:lnTo>
                    <a:pt x="130153" y="180144"/>
                  </a:lnTo>
                  <a:lnTo>
                    <a:pt x="93765" y="187519"/>
                  </a:lnTo>
                  <a:lnTo>
                    <a:pt x="57289" y="180144"/>
                  </a:lnTo>
                  <a:lnTo>
                    <a:pt x="27482" y="160040"/>
                  </a:lnTo>
                  <a:lnTo>
                    <a:pt x="7375" y="130236"/>
                  </a:lnTo>
                  <a:lnTo>
                    <a:pt x="0" y="93762"/>
                  </a:lnTo>
                  <a:lnTo>
                    <a:pt x="7375" y="57290"/>
                  </a:lnTo>
                  <a:lnTo>
                    <a:pt x="27482" y="27483"/>
                  </a:lnTo>
                  <a:lnTo>
                    <a:pt x="57289" y="7376"/>
                  </a:lnTo>
                  <a:lnTo>
                    <a:pt x="93765" y="0"/>
                  </a:lnTo>
                  <a:lnTo>
                    <a:pt x="130154" y="7376"/>
                  </a:lnTo>
                  <a:lnTo>
                    <a:pt x="159774" y="27483"/>
                  </a:lnTo>
                  <a:lnTo>
                    <a:pt x="179696" y="57290"/>
                  </a:lnTo>
                  <a:lnTo>
                    <a:pt x="186987" y="93762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2183408" y="1354675"/>
              <a:ext cx="140335" cy="173990"/>
            </a:xfrm>
            <a:custGeom>
              <a:avLst/>
              <a:gdLst/>
              <a:ahLst/>
              <a:cxnLst/>
              <a:rect l="l" t="t" r="r" b="b"/>
              <a:pathLst>
                <a:path w="140335" h="173990">
                  <a:moveTo>
                    <a:pt x="140124" y="173485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2159921" y="1325597"/>
              <a:ext cx="71755" cy="78105"/>
            </a:xfrm>
            <a:custGeom>
              <a:avLst/>
              <a:gdLst/>
              <a:ahLst/>
              <a:cxnLst/>
              <a:rect l="l" t="t" r="r" b="b"/>
              <a:pathLst>
                <a:path w="71755" h="78105">
                  <a:moveTo>
                    <a:pt x="0" y="0"/>
                  </a:moveTo>
                  <a:lnTo>
                    <a:pt x="21938" y="77887"/>
                  </a:lnTo>
                  <a:lnTo>
                    <a:pt x="30580" y="63224"/>
                  </a:lnTo>
                  <a:lnTo>
                    <a:pt x="41727" y="51660"/>
                  </a:lnTo>
                  <a:lnTo>
                    <a:pt x="55377" y="43194"/>
                  </a:lnTo>
                  <a:lnTo>
                    <a:pt x="71531" y="378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1958926" y="1615944"/>
              <a:ext cx="279400" cy="0"/>
            </a:xfrm>
            <a:custGeom>
              <a:avLst/>
              <a:gdLst/>
              <a:ahLst/>
              <a:cxnLst/>
              <a:rect l="l" t="t" r="r" b="b"/>
              <a:pathLst>
                <a:path w="279400" h="0">
                  <a:moveTo>
                    <a:pt x="279357" y="0"/>
                  </a:moveTo>
                  <a:lnTo>
                    <a:pt x="0" y="0"/>
                  </a:lnTo>
                </a:path>
              </a:pathLst>
            </a:custGeom>
            <a:ln w="463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8" name="object 3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01287" y="1584065"/>
              <a:ext cx="74375" cy="63751"/>
            </a:xfrm>
            <a:prstGeom prst="rect">
              <a:avLst/>
            </a:prstGeom>
          </p:spPr>
        </p:pic>
      </p:grpSp>
      <p:sp>
        <p:nvSpPr>
          <p:cNvPr id="39" name="object 39"/>
          <p:cNvSpPr txBox="1"/>
          <p:nvPr/>
        </p:nvSpPr>
        <p:spPr>
          <a:xfrm>
            <a:off x="2055239" y="1191434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</a:t>
            </a:r>
            <a:endParaRPr sz="6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827554" y="1557248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6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331496" y="1554213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810094" y="1328804"/>
            <a:ext cx="1473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OK</a:t>
            </a:r>
            <a:endParaRPr sz="6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258639" y="1328804"/>
            <a:ext cx="1473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OK</a:t>
            </a:r>
            <a:endParaRPr sz="6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060551" y="1624035"/>
            <a:ext cx="1473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OK</a:t>
            </a:r>
            <a:endParaRPr sz="6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890545" y="877987"/>
            <a:ext cx="386715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8575" marR="5080" indent="-1651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Accesses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resource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3220923" y="1160549"/>
            <a:ext cx="473075" cy="548005"/>
            <a:chOff x="3220923" y="1160549"/>
            <a:chExt cx="473075" cy="548005"/>
          </a:xfrm>
        </p:grpSpPr>
        <p:sp>
          <p:nvSpPr>
            <p:cNvPr id="47" name="object 47"/>
            <p:cNvSpPr/>
            <p:nvPr/>
          </p:nvSpPr>
          <p:spPr>
            <a:xfrm>
              <a:off x="3223557" y="1163183"/>
              <a:ext cx="467995" cy="542925"/>
            </a:xfrm>
            <a:custGeom>
              <a:avLst/>
              <a:gdLst/>
              <a:ahLst/>
              <a:cxnLst/>
              <a:rect l="l" t="t" r="r" b="b"/>
              <a:pathLst>
                <a:path w="467995" h="542925">
                  <a:moveTo>
                    <a:pt x="186987" y="93761"/>
                  </a:moveTo>
                  <a:lnTo>
                    <a:pt x="179611" y="130150"/>
                  </a:lnTo>
                  <a:lnTo>
                    <a:pt x="159505" y="159770"/>
                  </a:lnTo>
                  <a:lnTo>
                    <a:pt x="129698" y="179691"/>
                  </a:lnTo>
                  <a:lnTo>
                    <a:pt x="93222" y="186982"/>
                  </a:lnTo>
                  <a:lnTo>
                    <a:pt x="57060" y="179689"/>
                  </a:lnTo>
                  <a:lnTo>
                    <a:pt x="27414" y="159770"/>
                  </a:lnTo>
                  <a:lnTo>
                    <a:pt x="7367" y="130151"/>
                  </a:lnTo>
                  <a:lnTo>
                    <a:pt x="0" y="93761"/>
                  </a:lnTo>
                  <a:lnTo>
                    <a:pt x="7366" y="57284"/>
                  </a:lnTo>
                  <a:lnTo>
                    <a:pt x="27413" y="27479"/>
                  </a:lnTo>
                  <a:lnTo>
                    <a:pt x="57058" y="7374"/>
                  </a:lnTo>
                  <a:lnTo>
                    <a:pt x="93222" y="0"/>
                  </a:lnTo>
                  <a:lnTo>
                    <a:pt x="129700" y="7373"/>
                  </a:lnTo>
                  <a:lnTo>
                    <a:pt x="159506" y="27479"/>
                  </a:lnTo>
                  <a:lnTo>
                    <a:pt x="179612" y="57285"/>
                  </a:lnTo>
                  <a:lnTo>
                    <a:pt x="186987" y="93761"/>
                  </a:lnTo>
                  <a:close/>
                </a:path>
                <a:path w="467995" h="542925">
                  <a:moveTo>
                    <a:pt x="373974" y="542626"/>
                  </a:moveTo>
                  <a:lnTo>
                    <a:pt x="337581" y="535251"/>
                  </a:lnTo>
                  <a:lnTo>
                    <a:pt x="307960" y="515145"/>
                  </a:lnTo>
                  <a:lnTo>
                    <a:pt x="288039" y="485340"/>
                  </a:lnTo>
                  <a:lnTo>
                    <a:pt x="280748" y="448865"/>
                  </a:lnTo>
                  <a:lnTo>
                    <a:pt x="288039" y="412475"/>
                  </a:lnTo>
                  <a:lnTo>
                    <a:pt x="307959" y="382855"/>
                  </a:lnTo>
                  <a:lnTo>
                    <a:pt x="337579" y="362934"/>
                  </a:lnTo>
                  <a:lnTo>
                    <a:pt x="373970" y="355642"/>
                  </a:lnTo>
                  <a:lnTo>
                    <a:pt x="410443" y="362934"/>
                  </a:lnTo>
                  <a:lnTo>
                    <a:pt x="440248" y="382855"/>
                  </a:lnTo>
                  <a:lnTo>
                    <a:pt x="460353" y="412475"/>
                  </a:lnTo>
                  <a:lnTo>
                    <a:pt x="467728" y="448865"/>
                  </a:lnTo>
                  <a:lnTo>
                    <a:pt x="460353" y="485340"/>
                  </a:lnTo>
                  <a:lnTo>
                    <a:pt x="440248" y="515145"/>
                  </a:lnTo>
                  <a:lnTo>
                    <a:pt x="410443" y="535251"/>
                  </a:lnTo>
                  <a:lnTo>
                    <a:pt x="373970" y="542626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3386671" y="1325103"/>
              <a:ext cx="139700" cy="172085"/>
            </a:xfrm>
            <a:custGeom>
              <a:avLst/>
              <a:gdLst/>
              <a:ahLst/>
              <a:cxnLst/>
              <a:rect l="l" t="t" r="r" b="b"/>
              <a:pathLst>
                <a:path w="139700" h="172084">
                  <a:moveTo>
                    <a:pt x="0" y="0"/>
                  </a:moveTo>
                  <a:lnTo>
                    <a:pt x="139207" y="171636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3477817" y="1447925"/>
              <a:ext cx="71755" cy="78105"/>
            </a:xfrm>
            <a:custGeom>
              <a:avLst/>
              <a:gdLst/>
              <a:ahLst/>
              <a:cxnLst/>
              <a:rect l="l" t="t" r="r" b="b"/>
              <a:pathLst>
                <a:path w="71754" h="78105">
                  <a:moveTo>
                    <a:pt x="49514" y="0"/>
                  </a:moveTo>
                  <a:lnTo>
                    <a:pt x="40900" y="14681"/>
                  </a:lnTo>
                  <a:lnTo>
                    <a:pt x="29776" y="26268"/>
                  </a:lnTo>
                  <a:lnTo>
                    <a:pt x="16143" y="34761"/>
                  </a:lnTo>
                  <a:lnTo>
                    <a:pt x="0" y="40159"/>
                  </a:lnTo>
                  <a:lnTo>
                    <a:pt x="71605" y="77847"/>
                  </a:lnTo>
                  <a:lnTo>
                    <a:pt x="4951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50" name="object 5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977900" y="1516192"/>
            <a:ext cx="192255" cy="192251"/>
          </a:xfrm>
          <a:prstGeom prst="rect">
            <a:avLst/>
          </a:prstGeom>
        </p:spPr>
      </p:pic>
      <p:sp>
        <p:nvSpPr>
          <p:cNvPr id="51" name="object 51"/>
          <p:cNvSpPr txBox="1"/>
          <p:nvPr/>
        </p:nvSpPr>
        <p:spPr>
          <a:xfrm>
            <a:off x="3282589" y="1189157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</a:t>
            </a:r>
            <a:endParaRPr sz="650">
              <a:latin typeface="Arial"/>
              <a:cs typeface="Arial"/>
            </a:endParaRPr>
          </a:p>
        </p:txBody>
      </p:sp>
      <p:sp>
        <p:nvSpPr>
          <p:cNvPr id="56" name="object 5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27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3045795" y="1545862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6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564162" y="1545862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456392" y="1291615"/>
            <a:ext cx="1473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OK</a:t>
            </a:r>
            <a:endParaRPr sz="6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740236" y="1499569"/>
            <a:ext cx="386715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9209" marR="5080" indent="-1714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Accesses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resource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0801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Mutual exclusion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72623" y="716"/>
            <a:ext cx="76898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token-ring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algorithm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13118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Mutual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exclusion:</a:t>
            </a:r>
            <a:r>
              <a:rPr dirty="0" sz="1400" spc="9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Token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ring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algorithm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97914" y="2111273"/>
            <a:ext cx="1807845" cy="480695"/>
            <a:chOff x="1397914" y="2111273"/>
            <a:chExt cx="1807845" cy="480695"/>
          </a:xfrm>
        </p:grpSpPr>
        <p:sp>
          <p:nvSpPr>
            <p:cNvPr id="6" name="object 6"/>
            <p:cNvSpPr/>
            <p:nvPr/>
          </p:nvSpPr>
          <p:spPr>
            <a:xfrm>
              <a:off x="1629512" y="2114131"/>
              <a:ext cx="553720" cy="158750"/>
            </a:xfrm>
            <a:custGeom>
              <a:avLst/>
              <a:gdLst/>
              <a:ahLst/>
              <a:cxnLst/>
              <a:rect l="l" t="t" r="r" b="b"/>
              <a:pathLst>
                <a:path w="553719" h="158750">
                  <a:moveTo>
                    <a:pt x="79061" y="0"/>
                  </a:moveTo>
                  <a:lnTo>
                    <a:pt x="109835" y="6213"/>
                  </a:lnTo>
                  <a:lnTo>
                    <a:pt x="134966" y="23157"/>
                  </a:lnTo>
                  <a:lnTo>
                    <a:pt x="151910" y="48288"/>
                  </a:lnTo>
                  <a:lnTo>
                    <a:pt x="158123" y="79061"/>
                  </a:lnTo>
                  <a:lnTo>
                    <a:pt x="151910" y="109837"/>
                  </a:lnTo>
                  <a:lnTo>
                    <a:pt x="134966" y="134969"/>
                  </a:lnTo>
                  <a:lnTo>
                    <a:pt x="109835" y="151914"/>
                  </a:lnTo>
                  <a:lnTo>
                    <a:pt x="79061" y="158127"/>
                  </a:lnTo>
                  <a:lnTo>
                    <a:pt x="48288" y="151914"/>
                  </a:lnTo>
                  <a:lnTo>
                    <a:pt x="23157" y="134969"/>
                  </a:lnTo>
                  <a:lnTo>
                    <a:pt x="6213" y="109837"/>
                  </a:lnTo>
                  <a:lnTo>
                    <a:pt x="0" y="79061"/>
                  </a:lnTo>
                  <a:lnTo>
                    <a:pt x="6213" y="48288"/>
                  </a:lnTo>
                  <a:lnTo>
                    <a:pt x="23157" y="23157"/>
                  </a:lnTo>
                  <a:lnTo>
                    <a:pt x="48288" y="6213"/>
                  </a:lnTo>
                  <a:lnTo>
                    <a:pt x="79061" y="0"/>
                  </a:lnTo>
                  <a:close/>
                </a:path>
                <a:path w="553719" h="158750">
                  <a:moveTo>
                    <a:pt x="474373" y="0"/>
                  </a:moveTo>
                  <a:lnTo>
                    <a:pt x="505147" y="6213"/>
                  </a:lnTo>
                  <a:lnTo>
                    <a:pt x="530277" y="23157"/>
                  </a:lnTo>
                  <a:lnTo>
                    <a:pt x="547221" y="48288"/>
                  </a:lnTo>
                  <a:lnTo>
                    <a:pt x="553435" y="79061"/>
                  </a:lnTo>
                  <a:lnTo>
                    <a:pt x="547221" y="109837"/>
                  </a:lnTo>
                  <a:lnTo>
                    <a:pt x="530277" y="134969"/>
                  </a:lnTo>
                  <a:lnTo>
                    <a:pt x="505147" y="151914"/>
                  </a:lnTo>
                  <a:lnTo>
                    <a:pt x="474373" y="158127"/>
                  </a:lnTo>
                  <a:lnTo>
                    <a:pt x="443599" y="151914"/>
                  </a:lnTo>
                  <a:lnTo>
                    <a:pt x="418468" y="134969"/>
                  </a:lnTo>
                  <a:lnTo>
                    <a:pt x="401525" y="109837"/>
                  </a:lnTo>
                  <a:lnTo>
                    <a:pt x="395311" y="79061"/>
                  </a:lnTo>
                  <a:lnTo>
                    <a:pt x="401525" y="48288"/>
                  </a:lnTo>
                  <a:lnTo>
                    <a:pt x="418468" y="23157"/>
                  </a:lnTo>
                  <a:lnTo>
                    <a:pt x="443599" y="6213"/>
                  </a:lnTo>
                  <a:lnTo>
                    <a:pt x="474373" y="0"/>
                  </a:lnTo>
                  <a:close/>
                </a:path>
                <a:path w="553719" h="158750">
                  <a:moveTo>
                    <a:pt x="158123" y="79061"/>
                  </a:moveTo>
                  <a:lnTo>
                    <a:pt x="357932" y="79061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950448" y="2161318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5">
                  <a:moveTo>
                    <a:pt x="0" y="0"/>
                  </a:moveTo>
                  <a:lnTo>
                    <a:pt x="5975" y="15937"/>
                  </a:lnTo>
                  <a:lnTo>
                    <a:pt x="7967" y="31875"/>
                  </a:lnTo>
                  <a:lnTo>
                    <a:pt x="5975" y="47813"/>
                  </a:lnTo>
                  <a:lnTo>
                    <a:pt x="0" y="63751"/>
                  </a:lnTo>
                  <a:lnTo>
                    <a:pt x="74375" y="318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182947" y="2114131"/>
              <a:ext cx="395605" cy="158750"/>
            </a:xfrm>
            <a:custGeom>
              <a:avLst/>
              <a:gdLst/>
              <a:ahLst/>
              <a:cxnLst/>
              <a:rect l="l" t="t" r="r" b="b"/>
              <a:pathLst>
                <a:path w="395605" h="158750">
                  <a:moveTo>
                    <a:pt x="316246" y="0"/>
                  </a:moveTo>
                  <a:lnTo>
                    <a:pt x="347025" y="6213"/>
                  </a:lnTo>
                  <a:lnTo>
                    <a:pt x="372157" y="23157"/>
                  </a:lnTo>
                  <a:lnTo>
                    <a:pt x="389101" y="48288"/>
                  </a:lnTo>
                  <a:lnTo>
                    <a:pt x="395314" y="79061"/>
                  </a:lnTo>
                  <a:lnTo>
                    <a:pt x="389101" y="109837"/>
                  </a:lnTo>
                  <a:lnTo>
                    <a:pt x="372157" y="134969"/>
                  </a:lnTo>
                  <a:lnTo>
                    <a:pt x="347025" y="151914"/>
                  </a:lnTo>
                  <a:lnTo>
                    <a:pt x="316246" y="158127"/>
                  </a:lnTo>
                  <a:lnTo>
                    <a:pt x="285474" y="151914"/>
                  </a:lnTo>
                  <a:lnTo>
                    <a:pt x="260345" y="134969"/>
                  </a:lnTo>
                  <a:lnTo>
                    <a:pt x="243402" y="109837"/>
                  </a:lnTo>
                  <a:lnTo>
                    <a:pt x="237189" y="79061"/>
                  </a:lnTo>
                  <a:lnTo>
                    <a:pt x="243402" y="48288"/>
                  </a:lnTo>
                  <a:lnTo>
                    <a:pt x="260345" y="23157"/>
                  </a:lnTo>
                  <a:lnTo>
                    <a:pt x="285474" y="6213"/>
                  </a:lnTo>
                  <a:lnTo>
                    <a:pt x="316246" y="0"/>
                  </a:lnTo>
                  <a:close/>
                </a:path>
                <a:path w="395605" h="158750">
                  <a:moveTo>
                    <a:pt x="0" y="79070"/>
                  </a:moveTo>
                  <a:lnTo>
                    <a:pt x="199809" y="7907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345760" y="2161322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5">
                  <a:moveTo>
                    <a:pt x="0" y="0"/>
                  </a:moveTo>
                  <a:lnTo>
                    <a:pt x="5975" y="15938"/>
                  </a:lnTo>
                  <a:lnTo>
                    <a:pt x="7967" y="31876"/>
                  </a:lnTo>
                  <a:lnTo>
                    <a:pt x="5975" y="47815"/>
                  </a:lnTo>
                  <a:lnTo>
                    <a:pt x="0" y="63753"/>
                  </a:lnTo>
                  <a:lnTo>
                    <a:pt x="74376" y="318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2578262" y="2114131"/>
              <a:ext cx="395605" cy="158750"/>
            </a:xfrm>
            <a:custGeom>
              <a:avLst/>
              <a:gdLst/>
              <a:ahLst/>
              <a:cxnLst/>
              <a:rect l="l" t="t" r="r" b="b"/>
              <a:pathLst>
                <a:path w="395605" h="158750">
                  <a:moveTo>
                    <a:pt x="316251" y="0"/>
                  </a:moveTo>
                  <a:lnTo>
                    <a:pt x="347023" y="6213"/>
                  </a:lnTo>
                  <a:lnTo>
                    <a:pt x="372152" y="23157"/>
                  </a:lnTo>
                  <a:lnTo>
                    <a:pt x="389095" y="48288"/>
                  </a:lnTo>
                  <a:lnTo>
                    <a:pt x="395308" y="79061"/>
                  </a:lnTo>
                  <a:lnTo>
                    <a:pt x="389095" y="109837"/>
                  </a:lnTo>
                  <a:lnTo>
                    <a:pt x="372152" y="134969"/>
                  </a:lnTo>
                  <a:lnTo>
                    <a:pt x="347023" y="151914"/>
                  </a:lnTo>
                  <a:lnTo>
                    <a:pt x="316251" y="158127"/>
                  </a:lnTo>
                  <a:lnTo>
                    <a:pt x="285477" y="151914"/>
                  </a:lnTo>
                  <a:lnTo>
                    <a:pt x="260344" y="134969"/>
                  </a:lnTo>
                  <a:lnTo>
                    <a:pt x="243397" y="109837"/>
                  </a:lnTo>
                  <a:lnTo>
                    <a:pt x="237183" y="79061"/>
                  </a:lnTo>
                  <a:lnTo>
                    <a:pt x="243397" y="48288"/>
                  </a:lnTo>
                  <a:lnTo>
                    <a:pt x="260344" y="23157"/>
                  </a:lnTo>
                  <a:lnTo>
                    <a:pt x="285477" y="6213"/>
                  </a:lnTo>
                  <a:lnTo>
                    <a:pt x="316251" y="0"/>
                  </a:lnTo>
                  <a:close/>
                </a:path>
                <a:path w="395605" h="158750">
                  <a:moveTo>
                    <a:pt x="0" y="79074"/>
                  </a:moveTo>
                  <a:lnTo>
                    <a:pt x="199804" y="79074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2741067" y="2161330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5">
                  <a:moveTo>
                    <a:pt x="0" y="0"/>
                  </a:moveTo>
                  <a:lnTo>
                    <a:pt x="5976" y="15938"/>
                  </a:lnTo>
                  <a:lnTo>
                    <a:pt x="7968" y="31876"/>
                  </a:lnTo>
                  <a:lnTo>
                    <a:pt x="5976" y="47814"/>
                  </a:lnTo>
                  <a:lnTo>
                    <a:pt x="0" y="63753"/>
                  </a:lnTo>
                  <a:lnTo>
                    <a:pt x="74377" y="318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629512" y="2430381"/>
              <a:ext cx="1344295" cy="158750"/>
            </a:xfrm>
            <a:custGeom>
              <a:avLst/>
              <a:gdLst/>
              <a:ahLst/>
              <a:cxnLst/>
              <a:rect l="l" t="t" r="r" b="b"/>
              <a:pathLst>
                <a:path w="1344295" h="158750">
                  <a:moveTo>
                    <a:pt x="79061" y="0"/>
                  </a:moveTo>
                  <a:lnTo>
                    <a:pt x="109835" y="6213"/>
                  </a:lnTo>
                  <a:lnTo>
                    <a:pt x="134966" y="23157"/>
                  </a:lnTo>
                  <a:lnTo>
                    <a:pt x="151910" y="48288"/>
                  </a:lnTo>
                  <a:lnTo>
                    <a:pt x="158123" y="79062"/>
                  </a:lnTo>
                  <a:lnTo>
                    <a:pt x="151910" y="109835"/>
                  </a:lnTo>
                  <a:lnTo>
                    <a:pt x="134966" y="134966"/>
                  </a:lnTo>
                  <a:lnTo>
                    <a:pt x="109835" y="151910"/>
                  </a:lnTo>
                  <a:lnTo>
                    <a:pt x="79061" y="158123"/>
                  </a:lnTo>
                  <a:lnTo>
                    <a:pt x="48288" y="151910"/>
                  </a:lnTo>
                  <a:lnTo>
                    <a:pt x="23157" y="134966"/>
                  </a:lnTo>
                  <a:lnTo>
                    <a:pt x="6213" y="109835"/>
                  </a:lnTo>
                  <a:lnTo>
                    <a:pt x="0" y="79062"/>
                  </a:lnTo>
                  <a:lnTo>
                    <a:pt x="6213" y="48288"/>
                  </a:lnTo>
                  <a:lnTo>
                    <a:pt x="23157" y="23157"/>
                  </a:lnTo>
                  <a:lnTo>
                    <a:pt x="48288" y="6213"/>
                  </a:lnTo>
                  <a:lnTo>
                    <a:pt x="79061" y="0"/>
                  </a:lnTo>
                  <a:close/>
                </a:path>
                <a:path w="1344295" h="158750">
                  <a:moveTo>
                    <a:pt x="474373" y="0"/>
                  </a:moveTo>
                  <a:lnTo>
                    <a:pt x="505147" y="6213"/>
                  </a:lnTo>
                  <a:lnTo>
                    <a:pt x="530277" y="23157"/>
                  </a:lnTo>
                  <a:lnTo>
                    <a:pt x="547221" y="48288"/>
                  </a:lnTo>
                  <a:lnTo>
                    <a:pt x="553435" y="79062"/>
                  </a:lnTo>
                  <a:lnTo>
                    <a:pt x="547221" y="109835"/>
                  </a:lnTo>
                  <a:lnTo>
                    <a:pt x="530277" y="134966"/>
                  </a:lnTo>
                  <a:lnTo>
                    <a:pt x="505147" y="151910"/>
                  </a:lnTo>
                  <a:lnTo>
                    <a:pt x="474373" y="158123"/>
                  </a:lnTo>
                  <a:lnTo>
                    <a:pt x="443599" y="151910"/>
                  </a:lnTo>
                  <a:lnTo>
                    <a:pt x="418468" y="134966"/>
                  </a:lnTo>
                  <a:lnTo>
                    <a:pt x="401525" y="109835"/>
                  </a:lnTo>
                  <a:lnTo>
                    <a:pt x="395311" y="79062"/>
                  </a:lnTo>
                  <a:lnTo>
                    <a:pt x="401525" y="48288"/>
                  </a:lnTo>
                  <a:lnTo>
                    <a:pt x="418468" y="23157"/>
                  </a:lnTo>
                  <a:lnTo>
                    <a:pt x="443599" y="6213"/>
                  </a:lnTo>
                  <a:lnTo>
                    <a:pt x="474373" y="0"/>
                  </a:lnTo>
                  <a:close/>
                </a:path>
                <a:path w="1344295" h="158750">
                  <a:moveTo>
                    <a:pt x="869682" y="0"/>
                  </a:moveTo>
                  <a:lnTo>
                    <a:pt x="900460" y="6213"/>
                  </a:lnTo>
                  <a:lnTo>
                    <a:pt x="925592" y="23157"/>
                  </a:lnTo>
                  <a:lnTo>
                    <a:pt x="942536" y="48288"/>
                  </a:lnTo>
                  <a:lnTo>
                    <a:pt x="948750" y="79062"/>
                  </a:lnTo>
                  <a:lnTo>
                    <a:pt x="942536" y="109835"/>
                  </a:lnTo>
                  <a:lnTo>
                    <a:pt x="925592" y="134966"/>
                  </a:lnTo>
                  <a:lnTo>
                    <a:pt x="900460" y="151910"/>
                  </a:lnTo>
                  <a:lnTo>
                    <a:pt x="869682" y="158123"/>
                  </a:lnTo>
                  <a:lnTo>
                    <a:pt x="838909" y="151910"/>
                  </a:lnTo>
                  <a:lnTo>
                    <a:pt x="813780" y="134966"/>
                  </a:lnTo>
                  <a:lnTo>
                    <a:pt x="796837" y="109835"/>
                  </a:lnTo>
                  <a:lnTo>
                    <a:pt x="790624" y="79062"/>
                  </a:lnTo>
                  <a:lnTo>
                    <a:pt x="796837" y="48288"/>
                  </a:lnTo>
                  <a:lnTo>
                    <a:pt x="813780" y="23157"/>
                  </a:lnTo>
                  <a:lnTo>
                    <a:pt x="838909" y="6213"/>
                  </a:lnTo>
                  <a:lnTo>
                    <a:pt x="869682" y="0"/>
                  </a:lnTo>
                  <a:close/>
                </a:path>
                <a:path w="1344295" h="158750">
                  <a:moveTo>
                    <a:pt x="1265001" y="0"/>
                  </a:moveTo>
                  <a:lnTo>
                    <a:pt x="1295773" y="6213"/>
                  </a:lnTo>
                  <a:lnTo>
                    <a:pt x="1320902" y="23157"/>
                  </a:lnTo>
                  <a:lnTo>
                    <a:pt x="1337845" y="48288"/>
                  </a:lnTo>
                  <a:lnTo>
                    <a:pt x="1344058" y="79062"/>
                  </a:lnTo>
                  <a:lnTo>
                    <a:pt x="1337845" y="109835"/>
                  </a:lnTo>
                  <a:lnTo>
                    <a:pt x="1320902" y="134966"/>
                  </a:lnTo>
                  <a:lnTo>
                    <a:pt x="1295773" y="151910"/>
                  </a:lnTo>
                  <a:lnTo>
                    <a:pt x="1265001" y="158123"/>
                  </a:lnTo>
                  <a:lnTo>
                    <a:pt x="1234227" y="151910"/>
                  </a:lnTo>
                  <a:lnTo>
                    <a:pt x="1209094" y="134966"/>
                  </a:lnTo>
                  <a:lnTo>
                    <a:pt x="1192147" y="109835"/>
                  </a:lnTo>
                  <a:lnTo>
                    <a:pt x="1185933" y="79062"/>
                  </a:lnTo>
                  <a:lnTo>
                    <a:pt x="1192147" y="48288"/>
                  </a:lnTo>
                  <a:lnTo>
                    <a:pt x="1209094" y="23157"/>
                  </a:lnTo>
                  <a:lnTo>
                    <a:pt x="1234227" y="6213"/>
                  </a:lnTo>
                  <a:lnTo>
                    <a:pt x="1265001" y="0"/>
                  </a:lnTo>
                  <a:close/>
                </a:path>
                <a:path w="1344295" h="158750">
                  <a:moveTo>
                    <a:pt x="1185933" y="79045"/>
                  </a:moveTo>
                  <a:lnTo>
                    <a:pt x="986128" y="79045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578262" y="2477548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5">
                  <a:moveTo>
                    <a:pt x="74377" y="0"/>
                  </a:moveTo>
                  <a:lnTo>
                    <a:pt x="0" y="31877"/>
                  </a:lnTo>
                  <a:lnTo>
                    <a:pt x="74377" y="63751"/>
                  </a:lnTo>
                  <a:lnTo>
                    <a:pt x="68400" y="47813"/>
                  </a:lnTo>
                  <a:lnTo>
                    <a:pt x="66408" y="31875"/>
                  </a:lnTo>
                  <a:lnTo>
                    <a:pt x="68400" y="15937"/>
                  </a:lnTo>
                  <a:lnTo>
                    <a:pt x="7437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220330" y="2509430"/>
              <a:ext cx="200025" cy="0"/>
            </a:xfrm>
            <a:custGeom>
              <a:avLst/>
              <a:gdLst/>
              <a:ahLst/>
              <a:cxnLst/>
              <a:rect l="l" t="t" r="r" b="b"/>
              <a:pathLst>
                <a:path w="200025" h="0">
                  <a:moveTo>
                    <a:pt x="199805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2182947" y="2477556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5">
                  <a:moveTo>
                    <a:pt x="74380" y="0"/>
                  </a:moveTo>
                  <a:lnTo>
                    <a:pt x="0" y="31874"/>
                  </a:lnTo>
                  <a:lnTo>
                    <a:pt x="74380" y="63752"/>
                  </a:lnTo>
                  <a:lnTo>
                    <a:pt x="68402" y="47814"/>
                  </a:lnTo>
                  <a:lnTo>
                    <a:pt x="66409" y="31876"/>
                  </a:lnTo>
                  <a:lnTo>
                    <a:pt x="68402" y="15938"/>
                  </a:lnTo>
                  <a:lnTo>
                    <a:pt x="7438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825014" y="2509439"/>
              <a:ext cx="200025" cy="0"/>
            </a:xfrm>
            <a:custGeom>
              <a:avLst/>
              <a:gdLst/>
              <a:ahLst/>
              <a:cxnLst/>
              <a:rect l="l" t="t" r="r" b="b"/>
              <a:pathLst>
                <a:path w="200025" h="0">
                  <a:moveTo>
                    <a:pt x="199808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787635" y="2477560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5">
                  <a:moveTo>
                    <a:pt x="74379" y="0"/>
                  </a:moveTo>
                  <a:lnTo>
                    <a:pt x="0" y="31878"/>
                  </a:lnTo>
                  <a:lnTo>
                    <a:pt x="74379" y="63752"/>
                  </a:lnTo>
                  <a:lnTo>
                    <a:pt x="68401" y="47814"/>
                  </a:lnTo>
                  <a:lnTo>
                    <a:pt x="66408" y="31876"/>
                  </a:lnTo>
                  <a:lnTo>
                    <a:pt x="68401" y="15938"/>
                  </a:lnTo>
                  <a:lnTo>
                    <a:pt x="7437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973570" y="2193192"/>
              <a:ext cx="229235" cy="316865"/>
            </a:xfrm>
            <a:custGeom>
              <a:avLst/>
              <a:gdLst/>
              <a:ahLst/>
              <a:cxnLst/>
              <a:rect l="l" t="t" r="r" b="b"/>
              <a:pathLst>
                <a:path w="229235" h="316864">
                  <a:moveTo>
                    <a:pt x="37821" y="316250"/>
                  </a:moveTo>
                  <a:lnTo>
                    <a:pt x="82135" y="312698"/>
                  </a:lnTo>
                  <a:lnTo>
                    <a:pt x="120563" y="302661"/>
                  </a:lnTo>
                  <a:lnTo>
                    <a:pt x="179847" y="266836"/>
                  </a:lnTo>
                  <a:lnTo>
                    <a:pt x="215848" y="216186"/>
                  </a:lnTo>
                  <a:lnTo>
                    <a:pt x="228741" y="158125"/>
                  </a:lnTo>
                  <a:lnTo>
                    <a:pt x="226576" y="128631"/>
                  </a:lnTo>
                  <a:lnTo>
                    <a:pt x="205132" y="73349"/>
                  </a:lnTo>
                  <a:lnTo>
                    <a:pt x="161017" y="29185"/>
                  </a:lnTo>
                  <a:lnTo>
                    <a:pt x="94404" y="3551"/>
                  </a:lnTo>
                  <a:lnTo>
                    <a:pt x="52715" y="0"/>
                  </a:ln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74013" y="2477568"/>
              <a:ext cx="74377" cy="63752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400771" y="2193192"/>
              <a:ext cx="229235" cy="316865"/>
            </a:xfrm>
            <a:custGeom>
              <a:avLst/>
              <a:gdLst/>
              <a:ahLst/>
              <a:cxnLst/>
              <a:rect l="l" t="t" r="r" b="b"/>
              <a:pathLst>
                <a:path w="229235" h="316864">
                  <a:moveTo>
                    <a:pt x="190920" y="0"/>
                  </a:moveTo>
                  <a:lnTo>
                    <a:pt x="146606" y="3551"/>
                  </a:lnTo>
                  <a:lnTo>
                    <a:pt x="108178" y="13588"/>
                  </a:lnTo>
                  <a:lnTo>
                    <a:pt x="48893" y="49414"/>
                  </a:lnTo>
                  <a:lnTo>
                    <a:pt x="12892" y="100063"/>
                  </a:lnTo>
                  <a:lnTo>
                    <a:pt x="0" y="158125"/>
                  </a:lnTo>
                  <a:lnTo>
                    <a:pt x="2165" y="187619"/>
                  </a:lnTo>
                  <a:lnTo>
                    <a:pt x="23608" y="242901"/>
                  </a:lnTo>
                  <a:lnTo>
                    <a:pt x="67724" y="287065"/>
                  </a:lnTo>
                  <a:lnTo>
                    <a:pt x="134337" y="312698"/>
                  </a:lnTo>
                  <a:lnTo>
                    <a:pt x="176026" y="316250"/>
                  </a:lnTo>
                  <a:lnTo>
                    <a:pt x="228740" y="31625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4695" y="2161318"/>
              <a:ext cx="74376" cy="63751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2859884" y="2442607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62970" y="2441722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68036" y="2442228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6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72386" y="2442228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7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1679585" y="2032434"/>
            <a:ext cx="58419" cy="58419"/>
            <a:chOff x="1679585" y="2032434"/>
            <a:chExt cx="58419" cy="58419"/>
          </a:xfrm>
        </p:grpSpPr>
        <p:sp>
          <p:nvSpPr>
            <p:cNvPr id="27" name="object 27"/>
            <p:cNvSpPr/>
            <p:nvPr/>
          </p:nvSpPr>
          <p:spPr>
            <a:xfrm>
              <a:off x="1682221" y="2035069"/>
              <a:ext cx="52705" cy="52705"/>
            </a:xfrm>
            <a:custGeom>
              <a:avLst/>
              <a:gdLst/>
              <a:ahLst/>
              <a:cxnLst/>
              <a:rect l="l" t="t" r="r" b="b"/>
              <a:pathLst>
                <a:path w="52705" h="52705">
                  <a:moveTo>
                    <a:pt x="52709" y="0"/>
                  </a:moveTo>
                  <a:lnTo>
                    <a:pt x="0" y="0"/>
                  </a:lnTo>
                  <a:lnTo>
                    <a:pt x="0" y="52709"/>
                  </a:lnTo>
                  <a:lnTo>
                    <a:pt x="52709" y="52709"/>
                  </a:lnTo>
                  <a:lnTo>
                    <a:pt x="5270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1682221" y="2035069"/>
              <a:ext cx="52705" cy="52705"/>
            </a:xfrm>
            <a:custGeom>
              <a:avLst/>
              <a:gdLst/>
              <a:ahLst/>
              <a:cxnLst/>
              <a:rect l="l" t="t" r="r" b="b"/>
              <a:pathLst>
                <a:path w="52705" h="52705">
                  <a:moveTo>
                    <a:pt x="0" y="52709"/>
                  </a:moveTo>
                  <a:lnTo>
                    <a:pt x="52709" y="52709"/>
                  </a:lnTo>
                  <a:lnTo>
                    <a:pt x="52709" y="0"/>
                  </a:lnTo>
                  <a:lnTo>
                    <a:pt x="0" y="0"/>
                  </a:lnTo>
                  <a:lnTo>
                    <a:pt x="0" y="52709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/>
          <p:cNvSpPr txBox="1"/>
          <p:nvPr/>
        </p:nvSpPr>
        <p:spPr>
          <a:xfrm>
            <a:off x="342290" y="808276"/>
            <a:ext cx="3766820" cy="14452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7145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17145" marR="508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Organize processes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logical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ring,</a:t>
            </a:r>
            <a:r>
              <a:rPr dirty="0" sz="1000" spc="-5">
                <a:latin typeface="Arial"/>
                <a:cs typeface="Arial"/>
              </a:rPr>
              <a:t>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let a </a:t>
            </a:r>
            <a:r>
              <a:rPr dirty="0" sz="1000" spc="-10">
                <a:latin typeface="Arial"/>
                <a:cs typeface="Arial"/>
              </a:rPr>
              <a:t>token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passed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between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them.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holds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token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allowed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critical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region (if it wants to).</a:t>
            </a:r>
            <a:endParaRPr sz="1000">
              <a:latin typeface="Arial"/>
              <a:cs typeface="Arial"/>
            </a:endParaRPr>
          </a:p>
          <a:p>
            <a:pPr marL="17145" marR="95250" indent="-5080">
              <a:lnSpc>
                <a:spcPts val="1390"/>
              </a:lnSpc>
              <a:spcBef>
                <a:spcPts val="72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An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overlay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network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constructed as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logical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ring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with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circulating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token</a:t>
            </a:r>
            <a:endParaRPr sz="1200">
              <a:latin typeface="Arial"/>
              <a:cs typeface="Arial"/>
            </a:endParaRPr>
          </a:p>
          <a:p>
            <a:pPr algn="ctr" marR="659765">
              <a:lnSpc>
                <a:spcPct val="100000"/>
              </a:lnSpc>
              <a:spcBef>
                <a:spcPts val="800"/>
              </a:spcBef>
            </a:pP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Token</a:t>
            </a:r>
            <a:endParaRPr sz="650">
              <a:latin typeface="Arial"/>
              <a:cs typeface="Arial"/>
            </a:endParaRPr>
          </a:p>
          <a:p>
            <a:pPr algn="ctr" marL="152400">
              <a:lnSpc>
                <a:spcPct val="100000"/>
              </a:lnSpc>
              <a:spcBef>
                <a:spcPts val="295"/>
              </a:spcBef>
              <a:tabLst>
                <a:tab pos="550545" algn="l"/>
                <a:tab pos="943610" algn="l"/>
                <a:tab pos="133794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	1	2	3</a:t>
            </a:r>
            <a:endParaRPr sz="650">
              <a:latin typeface="Arial"/>
              <a:cs typeface="Arial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28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Ovr>
    <a:masterClrMapping/>
  </p:clrMapOvr>
  <p:transition spd="fast">
    <p:fade thruBlk="0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29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0801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Mutual exclusion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60190" y="716"/>
            <a:ext cx="8813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decentralized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algorithm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53492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Decentralized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mutual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exclusion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1350" y="1031671"/>
            <a:ext cx="3944620" cy="131064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8415">
              <a:lnSpc>
                <a:spcPct val="100000"/>
              </a:lnSpc>
              <a:spcBef>
                <a:spcPts val="31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Principle</a:t>
            </a:r>
            <a:endParaRPr sz="1200">
              <a:latin typeface="Arial"/>
              <a:cs typeface="Arial"/>
            </a:endParaRPr>
          </a:p>
          <a:p>
            <a:pPr marL="18415" marR="5080" indent="-4445">
              <a:lnSpc>
                <a:spcPct val="100000"/>
              </a:lnSpc>
              <a:spcBef>
                <a:spcPts val="175"/>
              </a:spcBef>
            </a:pPr>
            <a:r>
              <a:rPr dirty="0" sz="1000" spc="-10">
                <a:latin typeface="Arial"/>
                <a:cs typeface="Arial"/>
              </a:rPr>
              <a:t>Assume </a:t>
            </a:r>
            <a:r>
              <a:rPr dirty="0" sz="1000" spc="-15">
                <a:latin typeface="Arial"/>
                <a:cs typeface="Arial"/>
              </a:rPr>
              <a:t>every </a:t>
            </a:r>
            <a:r>
              <a:rPr dirty="0" sz="1000" spc="-10">
                <a:latin typeface="Arial"/>
                <a:cs typeface="Arial"/>
              </a:rPr>
              <a:t>resource </a:t>
            </a:r>
            <a:r>
              <a:rPr dirty="0" sz="1000" spc="-5">
                <a:latin typeface="Arial"/>
                <a:cs typeface="Arial"/>
              </a:rPr>
              <a:t>is </a:t>
            </a:r>
            <a:r>
              <a:rPr dirty="0" sz="1000" spc="-10">
                <a:latin typeface="Arial"/>
                <a:cs typeface="Arial"/>
              </a:rPr>
              <a:t>replicated </a:t>
            </a:r>
            <a:r>
              <a:rPr dirty="0" sz="1000" spc="-10" i="1">
                <a:latin typeface="Arial"/>
                <a:cs typeface="Arial"/>
              </a:rPr>
              <a:t>N</a:t>
            </a:r>
            <a:r>
              <a:rPr dirty="0" sz="1000" spc="-5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times, with each replica having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its </a:t>
            </a:r>
            <a:r>
              <a:rPr dirty="0" sz="1000" spc="-10">
                <a:latin typeface="Arial"/>
                <a:cs typeface="Arial"/>
              </a:rPr>
              <a:t>own </a:t>
            </a:r>
            <a:r>
              <a:rPr dirty="0" sz="1000" spc="-5">
                <a:latin typeface="Arial"/>
                <a:cs typeface="Arial"/>
              </a:rPr>
              <a:t>coordinator </a:t>
            </a:r>
            <a:r>
              <a:rPr dirty="0" sz="1000" spc="-5" i="1">
                <a:latin typeface="メイリオ"/>
                <a:cs typeface="メイリオ"/>
              </a:rPr>
              <a:t>⇒ </a:t>
            </a:r>
            <a:r>
              <a:rPr dirty="0" sz="1000" spc="-5">
                <a:latin typeface="Arial"/>
                <a:cs typeface="Arial"/>
              </a:rPr>
              <a:t>access requires a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majority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vote </a:t>
            </a:r>
            <a:r>
              <a:rPr dirty="0" sz="1000" spc="-5">
                <a:latin typeface="Arial"/>
                <a:cs typeface="Arial"/>
              </a:rPr>
              <a:t>from </a:t>
            </a:r>
            <a:r>
              <a:rPr dirty="0" sz="1000" spc="-5" i="1">
                <a:latin typeface="Arial"/>
                <a:cs typeface="Arial"/>
              </a:rPr>
              <a:t>m </a:t>
            </a:r>
            <a:r>
              <a:rPr dirty="0" sz="1000" spc="190" i="1">
                <a:latin typeface="Arial"/>
                <a:cs typeface="Arial"/>
              </a:rPr>
              <a:t>&gt; </a:t>
            </a:r>
            <a:r>
              <a:rPr dirty="0" sz="1000" spc="95" i="1">
                <a:latin typeface="Arial"/>
                <a:cs typeface="Arial"/>
              </a:rPr>
              <a:t>N/</a:t>
            </a:r>
            <a:r>
              <a:rPr dirty="0" sz="1000" spc="95">
                <a:latin typeface="Arial"/>
                <a:cs typeface="Arial"/>
              </a:rPr>
              <a:t>2 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coordinators.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coordinator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always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responds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immediately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request.</a:t>
            </a:r>
            <a:endParaRPr sz="10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68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Assumption</a:t>
            </a:r>
            <a:endParaRPr sz="1200">
              <a:latin typeface="Arial"/>
              <a:cs typeface="Arial"/>
            </a:endParaRPr>
          </a:p>
          <a:p>
            <a:pPr marL="18415" marR="382905" indent="-6350">
              <a:lnSpc>
                <a:spcPct val="10000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When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coordinator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crashes,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 will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recover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quickly,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will </a:t>
            </a:r>
            <a:r>
              <a:rPr dirty="0" sz="1000" spc="-15">
                <a:latin typeface="Arial"/>
                <a:cs typeface="Arial"/>
              </a:rPr>
              <a:t>have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forgotten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about permissions it had granted.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25349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Clock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synchronization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06768" y="716"/>
            <a:ext cx="11347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 synchronization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algorithms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83439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Clock</a:t>
            </a:r>
            <a:r>
              <a:rPr dirty="0" sz="1400" spc="-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drift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94" y="353413"/>
            <a:ext cx="3920490" cy="6102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Clock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specifications</a:t>
            </a:r>
            <a:endParaRPr sz="1200">
              <a:latin typeface="Arial"/>
              <a:cs typeface="Arial"/>
            </a:endParaRPr>
          </a:p>
          <a:p>
            <a:pPr marL="314960" indent="-168275">
              <a:lnSpc>
                <a:spcPts val="12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10">
                <a:latin typeface="Arial"/>
                <a:cs typeface="Arial"/>
              </a:rPr>
              <a:t>clock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comes specified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 its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maximum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clock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drift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rate </a:t>
            </a:r>
            <a:r>
              <a:rPr dirty="0" sz="1000" spc="25" i="1">
                <a:latin typeface="Arial"/>
                <a:cs typeface="Arial"/>
              </a:rPr>
              <a:t>ρ</a:t>
            </a:r>
            <a:r>
              <a:rPr dirty="0" sz="1000" spc="2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ts val="1200"/>
              </a:lnSpc>
              <a:buClr>
                <a:srgbClr val="3333B2"/>
              </a:buClr>
              <a:buFont typeface="Arial"/>
              <a:buChar char="►"/>
              <a:tabLst>
                <a:tab pos="315595" algn="l"/>
              </a:tabLst>
            </a:pPr>
            <a:r>
              <a:rPr dirty="0" sz="1000" spc="-5" i="1">
                <a:latin typeface="Arial"/>
                <a:cs typeface="Arial"/>
              </a:rPr>
              <a:t>F</a:t>
            </a:r>
            <a:r>
              <a:rPr dirty="0" sz="1000" spc="-155" i="1">
                <a:latin typeface="Arial"/>
                <a:cs typeface="Arial"/>
              </a:rPr>
              <a:t> </a:t>
            </a:r>
            <a:r>
              <a:rPr dirty="0" sz="1000" spc="25">
                <a:latin typeface="Arial"/>
                <a:cs typeface="Arial"/>
              </a:rPr>
              <a:t>(</a:t>
            </a:r>
            <a:r>
              <a:rPr dirty="0" sz="1000" spc="25" i="1">
                <a:latin typeface="Arial"/>
                <a:cs typeface="Arial"/>
              </a:rPr>
              <a:t>t</a:t>
            </a:r>
            <a:r>
              <a:rPr dirty="0" sz="1000" spc="-190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denotes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oscillator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frequency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hardware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clock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t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6704" y="937887"/>
            <a:ext cx="3322320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0340" marR="5080" indent="-16827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Font typeface="Arial"/>
              <a:buChar char="►"/>
              <a:tabLst>
                <a:tab pos="180975" algn="l"/>
              </a:tabLst>
            </a:pPr>
            <a:r>
              <a:rPr dirty="0" sz="1000" spc="-5" i="1">
                <a:latin typeface="Arial"/>
                <a:cs typeface="Arial"/>
              </a:rPr>
              <a:t>F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clock’s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ideal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(constant)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frequency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living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specifications: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54771" y="1435829"/>
            <a:ext cx="7423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450" i="1">
                <a:latin typeface="メイリオ"/>
                <a:cs typeface="メイリオ"/>
              </a:rPr>
              <a:t>∀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3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50" i="1">
                <a:latin typeface="Arial"/>
                <a:cs typeface="Arial"/>
              </a:rPr>
              <a:t>ρ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35" i="1">
                <a:latin typeface="メイリオ"/>
                <a:cs typeface="メイリオ"/>
              </a:rPr>
              <a:t>≤</a:t>
            </a:r>
            <a:endParaRPr sz="1000">
              <a:latin typeface="メイリオ"/>
              <a:cs typeface="メイリオ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27528" y="1543418"/>
            <a:ext cx="238125" cy="0"/>
          </a:xfrm>
          <a:custGeom>
            <a:avLst/>
            <a:gdLst/>
            <a:ahLst/>
            <a:cxnLst/>
            <a:rect l="l" t="t" r="r" b="b"/>
            <a:pathLst>
              <a:path w="238125" h="0">
                <a:moveTo>
                  <a:pt x="0" y="0"/>
                </a:moveTo>
                <a:lnTo>
                  <a:pt x="23808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14828" y="1329544"/>
            <a:ext cx="263525" cy="370840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dirty="0" sz="1000" spc="-5" i="1">
                <a:latin typeface="Arial"/>
                <a:cs typeface="Arial"/>
              </a:rPr>
              <a:t>F</a:t>
            </a:r>
            <a:r>
              <a:rPr dirty="0" sz="1000" spc="-155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-190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  <a:p>
            <a:pPr marL="85090">
              <a:lnSpc>
                <a:spcPct val="100000"/>
              </a:lnSpc>
              <a:spcBef>
                <a:spcPts val="160"/>
              </a:spcBef>
            </a:pPr>
            <a:r>
              <a:rPr dirty="0" sz="1000" spc="-5" i="1">
                <a:latin typeface="Arial"/>
                <a:cs typeface="Arial"/>
              </a:rPr>
              <a:t>F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96222" y="1435829"/>
            <a:ext cx="5340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35" i="1">
                <a:latin typeface="メイリオ"/>
                <a:cs typeface="メイリオ"/>
              </a:rPr>
              <a:t>≤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+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50" i="1">
                <a:latin typeface="Arial"/>
                <a:cs typeface="Arial"/>
              </a:rPr>
              <a:t>ρ</a:t>
            </a:r>
            <a:r>
              <a:rPr dirty="0" sz="1000" spc="5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2100" y="1800984"/>
            <a:ext cx="1856739" cy="8089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By using hardware interrupts </a:t>
            </a:r>
            <a:r>
              <a:rPr dirty="0" sz="1000" spc="-10">
                <a:latin typeface="Arial"/>
                <a:cs typeface="Arial"/>
              </a:rPr>
              <a:t>we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couple a software </a:t>
            </a:r>
            <a:r>
              <a:rPr dirty="0" sz="1000" spc="-10">
                <a:latin typeface="Arial"/>
                <a:cs typeface="Arial"/>
              </a:rPr>
              <a:t>clock </a:t>
            </a:r>
            <a:r>
              <a:rPr dirty="0" sz="1000" spc="-5">
                <a:latin typeface="Arial"/>
                <a:cs typeface="Arial"/>
              </a:rPr>
              <a:t>to the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hardware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clock,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thus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also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its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clock </a:t>
            </a:r>
            <a:r>
              <a:rPr dirty="0" sz="1000">
                <a:latin typeface="Arial"/>
                <a:cs typeface="Arial"/>
              </a:rPr>
              <a:t>drift</a:t>
            </a:r>
            <a:r>
              <a:rPr dirty="0" sz="1000" spc="-5">
                <a:latin typeface="Arial"/>
                <a:cs typeface="Arial"/>
              </a:rPr>
              <a:t> rate: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56577" y="2672415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0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4000" y="2758076"/>
            <a:ext cx="6324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baseline="-11904" sz="1050" spc="30" i="1">
                <a:latin typeface="Arial"/>
                <a:cs typeface="Arial"/>
              </a:rPr>
              <a:t>p</a:t>
            </a:r>
            <a:r>
              <a:rPr dirty="0" baseline="-11904" sz="1050" spc="-18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-190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14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baseline="-38888" sz="1500" spc="-7" i="1">
                <a:latin typeface="Arial"/>
                <a:cs typeface="Arial"/>
              </a:rPr>
              <a:t>F</a:t>
            </a:r>
            <a:endParaRPr baseline="-38888" sz="1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67562" y="2612638"/>
            <a:ext cx="88900" cy="1625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245">
                <a:latin typeface="Arial Unicode MS"/>
                <a:cs typeface="Arial Unicode MS"/>
              </a:rPr>
              <a:t> 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81176" y="2669015"/>
            <a:ext cx="5143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10" i="1">
                <a:latin typeface="Arial"/>
                <a:cs typeface="Arial"/>
              </a:rPr>
              <a:t>t</a:t>
            </a:r>
            <a:endParaRPr sz="7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30694" y="2890490"/>
            <a:ext cx="77470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2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36015" y="2758076"/>
            <a:ext cx="5283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F</a:t>
            </a:r>
            <a:r>
              <a:rPr dirty="0" sz="1000" spc="-155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-190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5" i="1">
                <a:latin typeface="Arial"/>
                <a:cs typeface="Arial"/>
              </a:rPr>
              <a:t>dt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endParaRPr sz="1000">
              <a:latin typeface="メイリオ"/>
              <a:cs typeface="メイリオ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78837" y="2758076"/>
            <a:ext cx="1238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90">
                <a:latin typeface="Arial"/>
                <a:cs typeface="Arial"/>
              </a:rPr>
              <a:t>=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36788" y="2651792"/>
            <a:ext cx="865505" cy="370840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algn="ctr" marL="12065">
              <a:lnSpc>
                <a:spcPct val="100000"/>
              </a:lnSpc>
              <a:spcBef>
                <a:spcPts val="254"/>
              </a:spcBef>
              <a:tabLst>
                <a:tab pos="551180" algn="l"/>
              </a:tabLst>
            </a:pPr>
            <a:r>
              <a:rPr dirty="0" u="sng" sz="1000" spc="-5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dC</a:t>
            </a:r>
            <a:r>
              <a:rPr dirty="0" u="sng" baseline="-11904" sz="1050" spc="30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</a:t>
            </a:r>
            <a:r>
              <a:rPr dirty="0" u="sng" baseline="-11904" sz="1050" spc="-187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spc="5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</a:t>
            </a:r>
            <a:r>
              <a:rPr dirty="0" u="sng" sz="1000" spc="80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</a:t>
            </a:r>
            <a:r>
              <a:rPr dirty="0" u="sng" sz="1000" spc="5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)</a:t>
            </a:r>
            <a:r>
              <a:rPr dirty="0" sz="1000">
                <a:latin typeface="Arial"/>
                <a:cs typeface="Arial"/>
              </a:rPr>
              <a:t>	</a:t>
            </a:r>
            <a:r>
              <a:rPr dirty="0" u="sng" sz="1000" spc="-5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</a:t>
            </a:r>
            <a:r>
              <a:rPr dirty="0" u="sng" sz="1000" spc="-155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spc="5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</a:t>
            </a:r>
            <a:r>
              <a:rPr dirty="0" u="sng" sz="1000" spc="80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</a:t>
            </a:r>
            <a:r>
              <a:rPr dirty="0" u="sng" sz="1000" spc="5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  <a:p>
            <a:pPr algn="ctr" marL="49530">
              <a:lnSpc>
                <a:spcPct val="100000"/>
              </a:lnSpc>
              <a:spcBef>
                <a:spcPts val="160"/>
              </a:spcBef>
              <a:tabLst>
                <a:tab pos="535305" algn="l"/>
              </a:tabLst>
            </a:pPr>
            <a:r>
              <a:rPr dirty="0" sz="1000" spc="-5" i="1">
                <a:latin typeface="Arial"/>
                <a:cs typeface="Arial"/>
              </a:rPr>
              <a:t>dt	F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5325" y="3181050"/>
            <a:ext cx="7988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-450" i="1">
                <a:solidFill>
                  <a:srgbClr val="0000FA"/>
                </a:solidFill>
                <a:latin typeface="メイリオ"/>
                <a:cs typeface="メイリオ"/>
              </a:rPr>
              <a:t>∀</a:t>
            </a:r>
            <a:r>
              <a:rPr dirty="0" sz="1000" spc="-5" i="1">
                <a:solidFill>
                  <a:srgbClr val="0000FA"/>
                </a:solidFill>
                <a:latin typeface="Arial"/>
                <a:cs typeface="Arial"/>
              </a:rPr>
              <a:t>t</a:t>
            </a:r>
            <a:r>
              <a:rPr dirty="0" sz="1000" spc="30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:</a:t>
            </a:r>
            <a:r>
              <a:rPr dirty="0" sz="1000" spc="-6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1</a:t>
            </a:r>
            <a:r>
              <a:rPr dirty="0" sz="1000" spc="-14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105" i="1">
                <a:solidFill>
                  <a:srgbClr val="0000FA"/>
                </a:solidFill>
                <a:latin typeface="メイリオ"/>
                <a:cs typeface="メイリオ"/>
              </a:rPr>
              <a:t>−</a:t>
            </a:r>
            <a:r>
              <a:rPr dirty="0" sz="1000" spc="-30" i="1">
                <a:solidFill>
                  <a:srgbClr val="0000FA"/>
                </a:solidFill>
                <a:latin typeface="Arial"/>
                <a:cs typeface="Arial"/>
              </a:rPr>
              <a:t>ρ</a:t>
            </a:r>
            <a:r>
              <a:rPr dirty="0" sz="1000" spc="25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35" i="1">
                <a:solidFill>
                  <a:srgbClr val="0000FA"/>
                </a:solidFill>
                <a:latin typeface="メイリオ"/>
                <a:cs typeface="メイリオ"/>
              </a:rPr>
              <a:t>≤</a:t>
            </a:r>
            <a:endParaRPr sz="1000">
              <a:latin typeface="メイリオ"/>
              <a:cs typeface="メイリオ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36217" y="3070396"/>
            <a:ext cx="443865" cy="3752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3195" marR="30480" indent="-125730">
              <a:lnSpc>
                <a:spcPct val="114599"/>
              </a:lnSpc>
              <a:spcBef>
                <a:spcPts val="100"/>
              </a:spcBef>
            </a:pPr>
            <a:r>
              <a:rPr dirty="0" u="sng" sz="1000" spc="-5" i="1">
                <a:solidFill>
                  <a:srgbClr val="0000FA"/>
                </a:solidFill>
                <a:uFill>
                  <a:solidFill>
                    <a:srgbClr val="0000FA"/>
                  </a:solidFill>
                </a:uFill>
                <a:latin typeface="Arial"/>
                <a:cs typeface="Arial"/>
              </a:rPr>
              <a:t>dC</a:t>
            </a:r>
            <a:r>
              <a:rPr dirty="0" u="sng" baseline="-11904" sz="1050" spc="30" i="1">
                <a:solidFill>
                  <a:srgbClr val="0000FA"/>
                </a:solidFill>
                <a:uFill>
                  <a:solidFill>
                    <a:srgbClr val="0000FA"/>
                  </a:solidFill>
                </a:uFill>
                <a:latin typeface="Arial"/>
                <a:cs typeface="Arial"/>
              </a:rPr>
              <a:t>p</a:t>
            </a:r>
            <a:r>
              <a:rPr dirty="0" u="sng" baseline="-11904" sz="1050" spc="-187" i="1">
                <a:solidFill>
                  <a:srgbClr val="0000FA"/>
                </a:solidFill>
                <a:uFill>
                  <a:solidFill>
                    <a:srgbClr val="0000FA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spc="50">
                <a:solidFill>
                  <a:srgbClr val="0000FA"/>
                </a:solidFill>
                <a:uFill>
                  <a:solidFill>
                    <a:srgbClr val="0000FA"/>
                  </a:solidFill>
                </a:uFill>
                <a:latin typeface="Arial"/>
                <a:cs typeface="Arial"/>
              </a:rPr>
              <a:t>(</a:t>
            </a:r>
            <a:r>
              <a:rPr dirty="0" u="sng" sz="1000" spc="80" i="1">
                <a:solidFill>
                  <a:srgbClr val="0000FA"/>
                </a:solidFill>
                <a:uFill>
                  <a:solidFill>
                    <a:srgbClr val="0000FA"/>
                  </a:solidFill>
                </a:uFill>
                <a:latin typeface="Arial"/>
                <a:cs typeface="Arial"/>
              </a:rPr>
              <a:t>t</a:t>
            </a:r>
            <a:r>
              <a:rPr dirty="0" u="sng" sz="1000" spc="45">
                <a:solidFill>
                  <a:srgbClr val="0000FA"/>
                </a:solidFill>
                <a:uFill>
                  <a:solidFill>
                    <a:srgbClr val="0000FA"/>
                  </a:solidFill>
                </a:uFill>
                <a:latin typeface="Arial"/>
                <a:cs typeface="Arial"/>
              </a:rPr>
              <a:t>) </a:t>
            </a:r>
            <a:r>
              <a:rPr dirty="0" sz="1000" spc="4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0000FA"/>
                </a:solidFill>
                <a:latin typeface="Arial"/>
                <a:cs typeface="Arial"/>
              </a:rPr>
              <a:t>dt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72589" y="3181050"/>
            <a:ext cx="4254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35" i="1">
                <a:solidFill>
                  <a:srgbClr val="0000FA"/>
                </a:solidFill>
                <a:latin typeface="メイリオ"/>
                <a:cs typeface="メイリオ"/>
              </a:rPr>
              <a:t>≤</a:t>
            </a:r>
            <a:r>
              <a:rPr dirty="0" sz="1000" spc="-120" i="1">
                <a:solidFill>
                  <a:srgbClr val="0000FA"/>
                </a:solidFill>
                <a:latin typeface="メイリオ"/>
                <a:cs typeface="メイリオ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1</a:t>
            </a:r>
            <a:r>
              <a:rPr dirty="0" sz="1000" spc="-14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190">
                <a:solidFill>
                  <a:srgbClr val="0000FA"/>
                </a:solidFill>
                <a:latin typeface="Arial"/>
                <a:cs typeface="Arial"/>
              </a:rPr>
              <a:t>+</a:t>
            </a:r>
            <a:r>
              <a:rPr dirty="0" sz="1000" spc="-14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30" i="1">
                <a:solidFill>
                  <a:srgbClr val="0000FA"/>
                </a:solidFill>
                <a:latin typeface="Arial"/>
                <a:cs typeface="Arial"/>
              </a:rPr>
              <a:t>ρ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40914" y="1800984"/>
            <a:ext cx="1704339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Fast,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perfect,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slow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clocks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 rot="18240000">
            <a:off x="3350084" y="2642071"/>
            <a:ext cx="390248" cy="83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660"/>
              </a:lnSpc>
            </a:pP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st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4273" sz="975" spc="-15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baseline="4273" sz="975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baseline="4273" sz="975" spc="-15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baseline="4273" sz="975" spc="7">
                <a:solidFill>
                  <a:srgbClr val="231F20"/>
                </a:solidFill>
                <a:latin typeface="Arial"/>
                <a:cs typeface="Arial"/>
              </a:rPr>
              <a:t>ck</a:t>
            </a:r>
            <a:endParaRPr baseline="4273" sz="975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 rot="18900000">
            <a:off x="3566466" y="2657633"/>
            <a:ext cx="490559" cy="82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645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Perfect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clock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 rot="19680000">
            <a:off x="3702085" y="2851520"/>
            <a:ext cx="407624" cy="82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645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Slow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clo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ck</a:t>
            </a:r>
            <a:endParaRPr sz="6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544854" y="2394274"/>
            <a:ext cx="52705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Clock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time,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C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3077980" y="2297398"/>
            <a:ext cx="1036319" cy="1161415"/>
            <a:chOff x="3077980" y="2297398"/>
            <a:chExt cx="1036319" cy="1161415"/>
          </a:xfrm>
        </p:grpSpPr>
        <p:sp>
          <p:nvSpPr>
            <p:cNvPr id="29" name="object 29"/>
            <p:cNvSpPr/>
            <p:nvPr/>
          </p:nvSpPr>
          <p:spPr>
            <a:xfrm>
              <a:off x="3077980" y="2297398"/>
              <a:ext cx="5715" cy="1158875"/>
            </a:xfrm>
            <a:custGeom>
              <a:avLst/>
              <a:gdLst/>
              <a:ahLst/>
              <a:cxnLst/>
              <a:rect l="l" t="t" r="r" b="b"/>
              <a:pathLst>
                <a:path w="5714" h="1158875">
                  <a:moveTo>
                    <a:pt x="5267" y="0"/>
                  </a:moveTo>
                  <a:lnTo>
                    <a:pt x="0" y="0"/>
                  </a:lnTo>
                  <a:lnTo>
                    <a:pt x="0" y="1158601"/>
                  </a:lnTo>
                  <a:lnTo>
                    <a:pt x="5267" y="1158601"/>
                  </a:lnTo>
                  <a:lnTo>
                    <a:pt x="526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3117207" y="2536436"/>
              <a:ext cx="920115" cy="920115"/>
            </a:xfrm>
            <a:custGeom>
              <a:avLst/>
              <a:gdLst/>
              <a:ahLst/>
              <a:cxnLst/>
              <a:rect l="l" t="t" r="r" b="b"/>
              <a:pathLst>
                <a:path w="920114" h="920114">
                  <a:moveTo>
                    <a:pt x="0" y="919563"/>
                  </a:moveTo>
                  <a:lnTo>
                    <a:pt x="919567" y="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3104292" y="2476680"/>
              <a:ext cx="633730" cy="979805"/>
            </a:xfrm>
            <a:custGeom>
              <a:avLst/>
              <a:gdLst/>
              <a:ahLst/>
              <a:cxnLst/>
              <a:rect l="l" t="t" r="r" b="b"/>
              <a:pathLst>
                <a:path w="633729" h="979804">
                  <a:moveTo>
                    <a:pt x="0" y="979320"/>
                  </a:moveTo>
                  <a:lnTo>
                    <a:pt x="633677" y="0"/>
                  </a:lnTo>
                </a:path>
              </a:pathLst>
            </a:custGeom>
            <a:ln w="5267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3135503" y="2805352"/>
              <a:ext cx="975994" cy="650875"/>
            </a:xfrm>
            <a:custGeom>
              <a:avLst/>
              <a:gdLst/>
              <a:ahLst/>
              <a:cxnLst/>
              <a:rect l="l" t="t" r="r" b="b"/>
              <a:pathLst>
                <a:path w="975995" h="650875">
                  <a:moveTo>
                    <a:pt x="0" y="650647"/>
                  </a:moveTo>
                  <a:lnTo>
                    <a:pt x="975965" y="0"/>
                  </a:lnTo>
                </a:path>
              </a:pathLst>
            </a:custGeom>
            <a:ln w="5267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/>
          <p:cNvSpPr txBox="1"/>
          <p:nvPr/>
        </p:nvSpPr>
        <p:spPr>
          <a:xfrm>
            <a:off x="4087758" y="2467448"/>
            <a:ext cx="958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dt</a:t>
            </a:r>
            <a:endParaRPr sz="6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992108" y="2363821"/>
            <a:ext cx="43053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dC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p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(t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38461" sz="975" spc="7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baseline="-38461" sz="975" spc="7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38461" sz="975" spc="7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-38461" sz="975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654355" y="2347926"/>
            <a:ext cx="958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dt</a:t>
            </a:r>
            <a:endParaRPr sz="6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558701" y="2244299"/>
            <a:ext cx="43053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dC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p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(t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38461" sz="975" spc="7">
                <a:solidFill>
                  <a:srgbClr val="231F20"/>
                </a:solidFill>
                <a:latin typeface="Arial"/>
                <a:cs typeface="Arial"/>
              </a:rPr>
              <a:t>&gt;</a:t>
            </a:r>
            <a:r>
              <a:rPr dirty="0" baseline="-38461" sz="975" spc="7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38461" sz="975" spc="7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-38461" sz="975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207280" y="2779583"/>
            <a:ext cx="958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dt</a:t>
            </a:r>
            <a:endParaRPr sz="6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111630" y="2675960"/>
            <a:ext cx="43053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dC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p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(t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38461" sz="975" spc="7">
                <a:solidFill>
                  <a:srgbClr val="231F20"/>
                </a:solidFill>
                <a:latin typeface="Arial"/>
                <a:cs typeface="Arial"/>
              </a:rPr>
              <a:t>&lt;</a:t>
            </a:r>
            <a:r>
              <a:rPr dirty="0" baseline="-38461" sz="975" spc="7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38461" sz="975" spc="7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-38461" sz="975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325963" y="3327684"/>
            <a:ext cx="2159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0801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Mutual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exclusion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60190" y="716"/>
            <a:ext cx="8813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decentralized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algorithm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15130" cy="10553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Decentralized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mutual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exclusion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Arial"/>
              <a:cs typeface="Arial"/>
            </a:endParaRPr>
          </a:p>
          <a:p>
            <a:pPr marL="276860">
              <a:lnSpc>
                <a:spcPct val="100000"/>
              </a:lnSpc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How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robust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this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system?</a:t>
            </a:r>
            <a:endParaRPr sz="1200">
              <a:latin typeface="Arial"/>
              <a:cs typeface="Arial"/>
            </a:endParaRPr>
          </a:p>
          <a:p>
            <a:pPr marL="554355" marR="43180" indent="-168275">
              <a:lnSpc>
                <a:spcPct val="100000"/>
              </a:lnSpc>
              <a:spcBef>
                <a:spcPts val="78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10">
                <a:latin typeface="Arial"/>
                <a:cs typeface="Arial"/>
              </a:rPr>
              <a:t>Let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p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125">
                <a:latin typeface="Arial"/>
                <a:cs typeface="Arial"/>
              </a:rPr>
              <a:t>∆</a:t>
            </a:r>
            <a:r>
              <a:rPr dirty="0" sz="1000" spc="125" i="1">
                <a:latin typeface="Arial"/>
                <a:cs typeface="Arial"/>
              </a:rPr>
              <a:t>t/T</a:t>
            </a:r>
            <a:r>
              <a:rPr dirty="0" sz="1000" spc="140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probability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coordinator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resets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during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 interval </a:t>
            </a:r>
            <a:r>
              <a:rPr dirty="0" sz="1000" spc="105">
                <a:latin typeface="Arial"/>
                <a:cs typeface="Arial"/>
              </a:rPr>
              <a:t>∆</a:t>
            </a:r>
            <a:r>
              <a:rPr dirty="0" sz="1000" spc="105" i="1">
                <a:latin typeface="Arial"/>
                <a:cs typeface="Arial"/>
              </a:rPr>
              <a:t>t</a:t>
            </a:r>
            <a:r>
              <a:rPr dirty="0" sz="1000" spc="-19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 while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having</a:t>
            </a:r>
            <a:r>
              <a:rPr dirty="0" sz="1000" spc="-5">
                <a:latin typeface="Arial"/>
                <a:cs typeface="Arial"/>
              </a:rPr>
              <a:t> a </a:t>
            </a:r>
            <a:r>
              <a:rPr dirty="0" sz="1000" spc="-10">
                <a:latin typeface="Arial"/>
                <a:cs typeface="Arial"/>
              </a:rPr>
              <a:t>lifetime</a:t>
            </a:r>
            <a:r>
              <a:rPr dirty="0" sz="1000" spc="-5">
                <a:latin typeface="Arial"/>
                <a:cs typeface="Arial"/>
              </a:rPr>
              <a:t> of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-13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0801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Mutual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exclusion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60190" y="716"/>
            <a:ext cx="8813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decentralized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algorithm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15130" cy="143510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Decentralized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mutual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exclusion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Arial"/>
              <a:cs typeface="Arial"/>
            </a:endParaRPr>
          </a:p>
          <a:p>
            <a:pPr marL="276860">
              <a:lnSpc>
                <a:spcPct val="100000"/>
              </a:lnSpc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How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robust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this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system?</a:t>
            </a:r>
            <a:endParaRPr sz="1200">
              <a:latin typeface="Arial"/>
              <a:cs typeface="Arial"/>
            </a:endParaRPr>
          </a:p>
          <a:p>
            <a:pPr marL="554355" marR="43180" indent="-168275">
              <a:lnSpc>
                <a:spcPct val="100000"/>
              </a:lnSpc>
              <a:spcBef>
                <a:spcPts val="78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10">
                <a:latin typeface="Arial"/>
                <a:cs typeface="Arial"/>
              </a:rPr>
              <a:t>Let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p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125">
                <a:latin typeface="Arial"/>
                <a:cs typeface="Arial"/>
              </a:rPr>
              <a:t>∆</a:t>
            </a:r>
            <a:r>
              <a:rPr dirty="0" sz="1000" spc="125" i="1">
                <a:latin typeface="Arial"/>
                <a:cs typeface="Arial"/>
              </a:rPr>
              <a:t>t/T</a:t>
            </a:r>
            <a:r>
              <a:rPr dirty="0" sz="1000" spc="140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probability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coordinator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resets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during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 interval </a:t>
            </a:r>
            <a:r>
              <a:rPr dirty="0" sz="1000" spc="105">
                <a:latin typeface="Arial"/>
                <a:cs typeface="Arial"/>
              </a:rPr>
              <a:t>∆</a:t>
            </a:r>
            <a:r>
              <a:rPr dirty="0" sz="1000" spc="105" i="1">
                <a:latin typeface="Arial"/>
                <a:cs typeface="Arial"/>
              </a:rPr>
              <a:t>t</a:t>
            </a:r>
            <a:r>
              <a:rPr dirty="0" sz="1000" spc="-19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 while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having</a:t>
            </a:r>
            <a:r>
              <a:rPr dirty="0" sz="1000" spc="-5">
                <a:latin typeface="Arial"/>
                <a:cs typeface="Arial"/>
              </a:rPr>
              <a:t> a </a:t>
            </a:r>
            <a:r>
              <a:rPr dirty="0" sz="1000" spc="-10">
                <a:latin typeface="Arial"/>
                <a:cs typeface="Arial"/>
              </a:rPr>
              <a:t>lifetime</a:t>
            </a:r>
            <a:r>
              <a:rPr dirty="0" sz="1000" spc="-5">
                <a:latin typeface="Arial"/>
                <a:cs typeface="Arial"/>
              </a:rPr>
              <a:t> of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-13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554355" marR="61594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probability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P[</a:t>
            </a:r>
            <a:r>
              <a:rPr dirty="0" sz="1000" spc="-20" i="1">
                <a:latin typeface="Arial"/>
                <a:cs typeface="Arial"/>
              </a:rPr>
              <a:t>k</a:t>
            </a:r>
            <a:r>
              <a:rPr dirty="0" sz="1000" spc="-17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10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m</a:t>
            </a:r>
            <a:r>
              <a:rPr dirty="0" sz="1000" spc="2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coordinators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reset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during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same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interval is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28520" y="1770804"/>
            <a:ext cx="3784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60">
                <a:latin typeface="Arial"/>
                <a:cs typeface="Arial"/>
              </a:rPr>
              <a:t>P</a:t>
            </a:r>
            <a:r>
              <a:rPr dirty="0" sz="1000" spc="5">
                <a:latin typeface="Arial"/>
                <a:cs typeface="Arial"/>
              </a:rPr>
              <a:t>[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02624" y="1685142"/>
            <a:ext cx="1308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m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18601" y="1857596"/>
            <a:ext cx="889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k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09508" y="1592331"/>
            <a:ext cx="32004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455">
                <a:latin typeface="Arial Unicode MS"/>
                <a:cs typeface="Arial Unicode MS"/>
              </a:rPr>
              <a:t> </a:t>
            </a:r>
            <a:r>
              <a:rPr dirty="0" sz="1000" spc="455">
                <a:latin typeface="Arial Unicode MS"/>
                <a:cs typeface="Arial Unicode MS"/>
              </a:rPr>
              <a:t>  </a:t>
            </a:r>
            <a:r>
              <a:rPr dirty="0" sz="1000" spc="15">
                <a:latin typeface="Arial Unicode MS"/>
                <a:cs typeface="Arial Unicode MS"/>
              </a:rPr>
              <a:t> </a:t>
            </a:r>
            <a:r>
              <a:rPr dirty="0" sz="1000" spc="455">
                <a:latin typeface="Arial Unicode MS"/>
                <a:cs typeface="Arial Unicode MS"/>
              </a:rPr>
              <a:t> 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78214" y="1770804"/>
            <a:ext cx="788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20" i="1">
                <a:latin typeface="Arial"/>
                <a:cs typeface="Arial"/>
              </a:rPr>
              <a:t>p</a:t>
            </a:r>
            <a:r>
              <a:rPr dirty="0" baseline="31746" sz="1050" spc="22" i="1">
                <a:latin typeface="Arial"/>
                <a:cs typeface="Arial"/>
              </a:rPr>
              <a:t>k</a:t>
            </a:r>
            <a:r>
              <a:rPr dirty="0" baseline="31746" sz="1050" spc="-112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20" i="1">
                <a:latin typeface="Arial"/>
                <a:cs typeface="Arial"/>
              </a:rPr>
              <a:t>p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baseline="31746" sz="1050" spc="60" i="1">
                <a:latin typeface="Arial"/>
                <a:cs typeface="Arial"/>
              </a:rPr>
              <a:t>m</a:t>
            </a:r>
            <a:r>
              <a:rPr dirty="0" baseline="31746" sz="1050" spc="15" i="1">
                <a:latin typeface="メイリオ"/>
                <a:cs typeface="メイリオ"/>
              </a:rPr>
              <a:t>−</a:t>
            </a:r>
            <a:r>
              <a:rPr dirty="0" baseline="31746" sz="1050" spc="22" i="1">
                <a:latin typeface="Arial"/>
                <a:cs typeface="Arial"/>
              </a:rPr>
              <a:t>k</a:t>
            </a:r>
            <a:endParaRPr baseline="31746" sz="10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0801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Mutual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exclusion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60190" y="716"/>
            <a:ext cx="8813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decentralized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algorithm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15130" cy="143510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Decentralized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mutual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exclusion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Arial"/>
              <a:cs typeface="Arial"/>
            </a:endParaRPr>
          </a:p>
          <a:p>
            <a:pPr marL="276860">
              <a:lnSpc>
                <a:spcPct val="100000"/>
              </a:lnSpc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How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robust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this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system?</a:t>
            </a:r>
            <a:endParaRPr sz="1200">
              <a:latin typeface="Arial"/>
              <a:cs typeface="Arial"/>
            </a:endParaRPr>
          </a:p>
          <a:p>
            <a:pPr marL="554355" marR="43180" indent="-168275">
              <a:lnSpc>
                <a:spcPct val="100000"/>
              </a:lnSpc>
              <a:spcBef>
                <a:spcPts val="78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10">
                <a:latin typeface="Arial"/>
                <a:cs typeface="Arial"/>
              </a:rPr>
              <a:t>Let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p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125">
                <a:latin typeface="Arial"/>
                <a:cs typeface="Arial"/>
              </a:rPr>
              <a:t>∆</a:t>
            </a:r>
            <a:r>
              <a:rPr dirty="0" sz="1000" spc="125" i="1">
                <a:latin typeface="Arial"/>
                <a:cs typeface="Arial"/>
              </a:rPr>
              <a:t>t/T</a:t>
            </a:r>
            <a:r>
              <a:rPr dirty="0" sz="1000" spc="140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probability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coordinator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resets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during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 interval </a:t>
            </a:r>
            <a:r>
              <a:rPr dirty="0" sz="1000" spc="105">
                <a:latin typeface="Arial"/>
                <a:cs typeface="Arial"/>
              </a:rPr>
              <a:t>∆</a:t>
            </a:r>
            <a:r>
              <a:rPr dirty="0" sz="1000" spc="105" i="1">
                <a:latin typeface="Arial"/>
                <a:cs typeface="Arial"/>
              </a:rPr>
              <a:t>t</a:t>
            </a:r>
            <a:r>
              <a:rPr dirty="0" sz="1000" spc="-19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 while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having</a:t>
            </a:r>
            <a:r>
              <a:rPr dirty="0" sz="1000" spc="-5">
                <a:latin typeface="Arial"/>
                <a:cs typeface="Arial"/>
              </a:rPr>
              <a:t> a </a:t>
            </a:r>
            <a:r>
              <a:rPr dirty="0" sz="1000" spc="-10">
                <a:latin typeface="Arial"/>
                <a:cs typeface="Arial"/>
              </a:rPr>
              <a:t>lifetime</a:t>
            </a:r>
            <a:r>
              <a:rPr dirty="0" sz="1000" spc="-5">
                <a:latin typeface="Arial"/>
                <a:cs typeface="Arial"/>
              </a:rPr>
              <a:t> of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-13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554355" marR="61594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probability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P[</a:t>
            </a:r>
            <a:r>
              <a:rPr dirty="0" sz="1000" spc="-20" i="1">
                <a:latin typeface="Arial"/>
                <a:cs typeface="Arial"/>
              </a:rPr>
              <a:t>k</a:t>
            </a:r>
            <a:r>
              <a:rPr dirty="0" sz="1000" spc="-17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10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m</a:t>
            </a:r>
            <a:r>
              <a:rPr dirty="0" sz="1000" spc="2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coordinators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reset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during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same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interval is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28520" y="1770804"/>
            <a:ext cx="3784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60">
                <a:latin typeface="Arial"/>
                <a:cs typeface="Arial"/>
              </a:rPr>
              <a:t>P</a:t>
            </a:r>
            <a:r>
              <a:rPr dirty="0" sz="1000" spc="5">
                <a:latin typeface="Arial"/>
                <a:cs typeface="Arial"/>
              </a:rPr>
              <a:t>[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02624" y="1685142"/>
            <a:ext cx="1308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m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18601" y="1857596"/>
            <a:ext cx="889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k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09508" y="1592331"/>
            <a:ext cx="32004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455">
                <a:latin typeface="Arial Unicode MS"/>
                <a:cs typeface="Arial Unicode MS"/>
              </a:rPr>
              <a:t> </a:t>
            </a:r>
            <a:r>
              <a:rPr dirty="0" sz="1000" spc="455">
                <a:latin typeface="Arial Unicode MS"/>
                <a:cs typeface="Arial Unicode MS"/>
              </a:rPr>
              <a:t>  </a:t>
            </a:r>
            <a:r>
              <a:rPr dirty="0" sz="1000" spc="15">
                <a:latin typeface="Arial Unicode MS"/>
                <a:cs typeface="Arial Unicode MS"/>
              </a:rPr>
              <a:t> </a:t>
            </a:r>
            <a:r>
              <a:rPr dirty="0" sz="1000" spc="455">
                <a:latin typeface="Arial Unicode MS"/>
                <a:cs typeface="Arial Unicode MS"/>
              </a:rPr>
              <a:t> 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78214" y="1770804"/>
            <a:ext cx="788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20" i="1">
                <a:latin typeface="Arial"/>
                <a:cs typeface="Arial"/>
              </a:rPr>
              <a:t>p</a:t>
            </a:r>
            <a:r>
              <a:rPr dirty="0" baseline="31746" sz="1050" spc="22" i="1">
                <a:latin typeface="Arial"/>
                <a:cs typeface="Arial"/>
              </a:rPr>
              <a:t>k</a:t>
            </a:r>
            <a:r>
              <a:rPr dirty="0" baseline="31746" sz="1050" spc="-112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20" i="1">
                <a:latin typeface="Arial"/>
                <a:cs typeface="Arial"/>
              </a:rPr>
              <a:t>p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baseline="31746" sz="1050" spc="60" i="1">
                <a:latin typeface="Arial"/>
                <a:cs typeface="Arial"/>
              </a:rPr>
              <a:t>m</a:t>
            </a:r>
            <a:r>
              <a:rPr dirty="0" baseline="31746" sz="1050" spc="15" i="1">
                <a:latin typeface="メイリオ"/>
                <a:cs typeface="メイリオ"/>
              </a:rPr>
              <a:t>−</a:t>
            </a:r>
            <a:r>
              <a:rPr dirty="0" baseline="31746" sz="1050" spc="22" i="1">
                <a:latin typeface="Arial"/>
                <a:cs typeface="Arial"/>
              </a:rPr>
              <a:t>k</a:t>
            </a:r>
            <a:endParaRPr baseline="31746" sz="10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6704" y="2160503"/>
            <a:ext cx="3797300" cy="4813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0340" marR="5080" indent="-16827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Font typeface="Arial"/>
              <a:buChar char="►"/>
              <a:tabLst>
                <a:tab pos="180975" algn="l"/>
              </a:tabLst>
            </a:pPr>
            <a:r>
              <a:rPr dirty="0" sz="1000" spc="-5" i="1">
                <a:latin typeface="Arial"/>
                <a:cs typeface="Arial"/>
              </a:rPr>
              <a:t>f</a:t>
            </a:r>
            <a:r>
              <a:rPr dirty="0" sz="1000" spc="14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coordinators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reset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55" i="1">
                <a:latin typeface="メイリオ"/>
                <a:cs typeface="メイリオ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correctness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is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violated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when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there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only </a:t>
            </a:r>
            <a:r>
              <a:rPr dirty="0" sz="1000" spc="-26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 minority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of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nonfaulty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coordinators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m</a:t>
            </a:r>
            <a:r>
              <a:rPr dirty="0" sz="1000" spc="-120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50" i="1">
                <a:solidFill>
                  <a:srgbClr val="FA0000"/>
                </a:solidFill>
                <a:latin typeface="メイリオ"/>
                <a:cs typeface="メイリオ"/>
              </a:rPr>
              <a:t>−</a:t>
            </a:r>
            <a:r>
              <a:rPr dirty="0" sz="1000" spc="50" i="1">
                <a:solidFill>
                  <a:srgbClr val="FA0000"/>
                </a:solidFill>
                <a:latin typeface="Arial"/>
                <a:cs typeface="Arial"/>
              </a:rPr>
              <a:t>f</a:t>
            </a:r>
            <a:r>
              <a:rPr dirty="0" sz="1000" spc="85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35" i="1">
                <a:solidFill>
                  <a:srgbClr val="FA0000"/>
                </a:solidFill>
                <a:latin typeface="メイリオ"/>
                <a:cs typeface="メイリオ"/>
              </a:rPr>
              <a:t>≤</a:t>
            </a:r>
            <a:r>
              <a:rPr dirty="0" sz="1000" spc="-114" i="1">
                <a:solidFill>
                  <a:srgbClr val="FA0000"/>
                </a:solidFill>
                <a:latin typeface="メイリオ"/>
                <a:cs typeface="メイリオ"/>
              </a:rPr>
              <a:t> </a:t>
            </a:r>
            <a:r>
              <a:rPr dirty="0" sz="1000" spc="70" i="1">
                <a:solidFill>
                  <a:srgbClr val="FA0000"/>
                </a:solidFill>
                <a:latin typeface="Arial"/>
                <a:cs typeface="Arial"/>
              </a:rPr>
              <a:t>N/</a:t>
            </a:r>
            <a:r>
              <a:rPr dirty="0" sz="1000" spc="70">
                <a:solidFill>
                  <a:srgbClr val="FA0000"/>
                </a:solidFill>
                <a:latin typeface="Arial"/>
                <a:cs typeface="Arial"/>
              </a:rPr>
              <a:t>2</a:t>
            </a:r>
            <a:r>
              <a:rPr dirty="0" sz="1000" spc="70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or,</a:t>
            </a:r>
            <a:endParaRPr sz="1000">
              <a:latin typeface="Arial"/>
              <a:cs typeface="Arial"/>
            </a:endParaRPr>
          </a:p>
          <a:p>
            <a:pPr marL="180340">
              <a:lnSpc>
                <a:spcPts val="1190"/>
              </a:lnSpc>
            </a:pP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f</a:t>
            </a:r>
            <a:r>
              <a:rPr dirty="0" sz="1000" spc="80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35" i="1">
                <a:solidFill>
                  <a:srgbClr val="FA0000"/>
                </a:solidFill>
                <a:latin typeface="メイリオ"/>
                <a:cs typeface="メイリオ"/>
              </a:rPr>
              <a:t>≥</a:t>
            </a:r>
            <a:r>
              <a:rPr dirty="0" sz="1000" spc="-120" i="1">
                <a:solidFill>
                  <a:srgbClr val="FA0000"/>
                </a:solidFill>
                <a:latin typeface="メイリオ"/>
                <a:cs typeface="メイリオ"/>
              </a:rPr>
              <a:t> </a:t>
            </a: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m</a:t>
            </a:r>
            <a:r>
              <a:rPr dirty="0" sz="1000" spc="-120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105" i="1">
                <a:solidFill>
                  <a:srgbClr val="FA0000"/>
                </a:solidFill>
                <a:latin typeface="メイリオ"/>
                <a:cs typeface="メイリオ"/>
              </a:rPr>
              <a:t>−</a:t>
            </a:r>
            <a:r>
              <a:rPr dirty="0" sz="1000" spc="70" i="1">
                <a:solidFill>
                  <a:srgbClr val="FA0000"/>
                </a:solidFill>
                <a:latin typeface="Arial"/>
                <a:cs typeface="Arial"/>
              </a:rPr>
              <a:t>N</a:t>
            </a:r>
            <a:r>
              <a:rPr dirty="0" sz="1000" spc="220" i="1">
                <a:solidFill>
                  <a:srgbClr val="FA0000"/>
                </a:solidFill>
                <a:latin typeface="Arial"/>
                <a:cs typeface="Arial"/>
              </a:rPr>
              <a:t>/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2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0801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Mutual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exclusion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60190" y="716"/>
            <a:ext cx="8813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decentralized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algorithm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15130" cy="143510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Decentralized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mutual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exclusion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Arial"/>
              <a:cs typeface="Arial"/>
            </a:endParaRPr>
          </a:p>
          <a:p>
            <a:pPr marL="276860">
              <a:lnSpc>
                <a:spcPct val="100000"/>
              </a:lnSpc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How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robust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this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system?</a:t>
            </a:r>
            <a:endParaRPr sz="1200">
              <a:latin typeface="Arial"/>
              <a:cs typeface="Arial"/>
            </a:endParaRPr>
          </a:p>
          <a:p>
            <a:pPr marL="554355" marR="43180" indent="-168275">
              <a:lnSpc>
                <a:spcPct val="100000"/>
              </a:lnSpc>
              <a:spcBef>
                <a:spcPts val="78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10">
                <a:latin typeface="Arial"/>
                <a:cs typeface="Arial"/>
              </a:rPr>
              <a:t>Let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p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125">
                <a:latin typeface="Arial"/>
                <a:cs typeface="Arial"/>
              </a:rPr>
              <a:t>∆</a:t>
            </a:r>
            <a:r>
              <a:rPr dirty="0" sz="1000" spc="125" i="1">
                <a:latin typeface="Arial"/>
                <a:cs typeface="Arial"/>
              </a:rPr>
              <a:t>t/T</a:t>
            </a:r>
            <a:r>
              <a:rPr dirty="0" sz="1000" spc="140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probability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coordinator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resets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during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 interval </a:t>
            </a:r>
            <a:r>
              <a:rPr dirty="0" sz="1000" spc="105">
                <a:latin typeface="Arial"/>
                <a:cs typeface="Arial"/>
              </a:rPr>
              <a:t>∆</a:t>
            </a:r>
            <a:r>
              <a:rPr dirty="0" sz="1000" spc="105" i="1">
                <a:latin typeface="Arial"/>
                <a:cs typeface="Arial"/>
              </a:rPr>
              <a:t>t</a:t>
            </a:r>
            <a:r>
              <a:rPr dirty="0" sz="1000" spc="-19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 while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having</a:t>
            </a:r>
            <a:r>
              <a:rPr dirty="0" sz="1000" spc="-5">
                <a:latin typeface="Arial"/>
                <a:cs typeface="Arial"/>
              </a:rPr>
              <a:t> a </a:t>
            </a:r>
            <a:r>
              <a:rPr dirty="0" sz="1000" spc="-10">
                <a:latin typeface="Arial"/>
                <a:cs typeface="Arial"/>
              </a:rPr>
              <a:t>lifetime</a:t>
            </a:r>
            <a:r>
              <a:rPr dirty="0" sz="1000" spc="-5">
                <a:latin typeface="Arial"/>
                <a:cs typeface="Arial"/>
              </a:rPr>
              <a:t> of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-13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554355" marR="61594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probability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P[</a:t>
            </a:r>
            <a:r>
              <a:rPr dirty="0" sz="1000" spc="-20" i="1">
                <a:latin typeface="Arial"/>
                <a:cs typeface="Arial"/>
              </a:rPr>
              <a:t>k</a:t>
            </a:r>
            <a:r>
              <a:rPr dirty="0" sz="1000" spc="-17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10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m</a:t>
            </a:r>
            <a:r>
              <a:rPr dirty="0" sz="1000" spc="2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coordinators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reset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during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same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interval is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28520" y="1770804"/>
            <a:ext cx="3784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60">
                <a:latin typeface="Arial"/>
                <a:cs typeface="Arial"/>
              </a:rPr>
              <a:t>P</a:t>
            </a:r>
            <a:r>
              <a:rPr dirty="0" sz="1000" spc="5">
                <a:latin typeface="Arial"/>
                <a:cs typeface="Arial"/>
              </a:rPr>
              <a:t>[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02624" y="1685142"/>
            <a:ext cx="1308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m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18601" y="1857596"/>
            <a:ext cx="889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k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09508" y="1592331"/>
            <a:ext cx="32004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455">
                <a:latin typeface="Arial Unicode MS"/>
                <a:cs typeface="Arial Unicode MS"/>
              </a:rPr>
              <a:t> </a:t>
            </a:r>
            <a:r>
              <a:rPr dirty="0" sz="1000" spc="455">
                <a:latin typeface="Arial Unicode MS"/>
                <a:cs typeface="Arial Unicode MS"/>
              </a:rPr>
              <a:t>  </a:t>
            </a:r>
            <a:r>
              <a:rPr dirty="0" sz="1000" spc="15">
                <a:latin typeface="Arial Unicode MS"/>
                <a:cs typeface="Arial Unicode MS"/>
              </a:rPr>
              <a:t> </a:t>
            </a:r>
            <a:r>
              <a:rPr dirty="0" sz="1000" spc="455">
                <a:latin typeface="Arial Unicode MS"/>
                <a:cs typeface="Arial Unicode MS"/>
              </a:rPr>
              <a:t> 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78214" y="1770804"/>
            <a:ext cx="7886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20" i="1">
                <a:latin typeface="Arial"/>
                <a:cs typeface="Arial"/>
              </a:rPr>
              <a:t>p</a:t>
            </a:r>
            <a:r>
              <a:rPr dirty="0" baseline="31746" sz="1050" spc="22" i="1">
                <a:latin typeface="Arial"/>
                <a:cs typeface="Arial"/>
              </a:rPr>
              <a:t>k</a:t>
            </a:r>
            <a:r>
              <a:rPr dirty="0" baseline="31746" sz="1050" spc="-112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20" i="1">
                <a:latin typeface="Arial"/>
                <a:cs typeface="Arial"/>
              </a:rPr>
              <a:t>p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baseline="31746" sz="1050" spc="60" i="1">
                <a:latin typeface="Arial"/>
                <a:cs typeface="Arial"/>
              </a:rPr>
              <a:t>m</a:t>
            </a:r>
            <a:r>
              <a:rPr dirty="0" baseline="31746" sz="1050" spc="15" i="1">
                <a:latin typeface="メイリオ"/>
                <a:cs typeface="メイリオ"/>
              </a:rPr>
              <a:t>−</a:t>
            </a:r>
            <a:r>
              <a:rPr dirty="0" baseline="31746" sz="1050" spc="22" i="1">
                <a:latin typeface="Arial"/>
                <a:cs typeface="Arial"/>
              </a:rPr>
              <a:t>k</a:t>
            </a:r>
            <a:endParaRPr baseline="31746" sz="10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6704" y="2160503"/>
            <a:ext cx="3797300" cy="4813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0340" marR="5080" indent="-16827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Font typeface="Arial"/>
              <a:buChar char="►"/>
              <a:tabLst>
                <a:tab pos="180975" algn="l"/>
              </a:tabLst>
            </a:pPr>
            <a:r>
              <a:rPr dirty="0" sz="1000" spc="-5" i="1">
                <a:latin typeface="Arial"/>
                <a:cs typeface="Arial"/>
              </a:rPr>
              <a:t>f</a:t>
            </a:r>
            <a:r>
              <a:rPr dirty="0" sz="1000" spc="14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coordinators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reset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55" i="1">
                <a:latin typeface="メイリオ"/>
                <a:cs typeface="メイリオ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correctness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is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violated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when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there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only </a:t>
            </a:r>
            <a:r>
              <a:rPr dirty="0" sz="1000" spc="-26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 minority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of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nonfaulty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coordinators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m</a:t>
            </a:r>
            <a:r>
              <a:rPr dirty="0" sz="1000" spc="-120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50" i="1">
                <a:solidFill>
                  <a:srgbClr val="FA0000"/>
                </a:solidFill>
                <a:latin typeface="メイリオ"/>
                <a:cs typeface="メイリオ"/>
              </a:rPr>
              <a:t>−</a:t>
            </a:r>
            <a:r>
              <a:rPr dirty="0" sz="1000" spc="50" i="1">
                <a:solidFill>
                  <a:srgbClr val="FA0000"/>
                </a:solidFill>
                <a:latin typeface="Arial"/>
                <a:cs typeface="Arial"/>
              </a:rPr>
              <a:t>f</a:t>
            </a:r>
            <a:r>
              <a:rPr dirty="0" sz="1000" spc="85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35" i="1">
                <a:solidFill>
                  <a:srgbClr val="FA0000"/>
                </a:solidFill>
                <a:latin typeface="メイリオ"/>
                <a:cs typeface="メイリオ"/>
              </a:rPr>
              <a:t>≤</a:t>
            </a:r>
            <a:r>
              <a:rPr dirty="0" sz="1000" spc="-114" i="1">
                <a:solidFill>
                  <a:srgbClr val="FA0000"/>
                </a:solidFill>
                <a:latin typeface="メイリオ"/>
                <a:cs typeface="メイリオ"/>
              </a:rPr>
              <a:t> </a:t>
            </a:r>
            <a:r>
              <a:rPr dirty="0" sz="1000" spc="70" i="1">
                <a:solidFill>
                  <a:srgbClr val="FA0000"/>
                </a:solidFill>
                <a:latin typeface="Arial"/>
                <a:cs typeface="Arial"/>
              </a:rPr>
              <a:t>N/</a:t>
            </a:r>
            <a:r>
              <a:rPr dirty="0" sz="1000" spc="70">
                <a:solidFill>
                  <a:srgbClr val="FA0000"/>
                </a:solidFill>
                <a:latin typeface="Arial"/>
                <a:cs typeface="Arial"/>
              </a:rPr>
              <a:t>2</a:t>
            </a:r>
            <a:r>
              <a:rPr dirty="0" sz="1000" spc="70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or,</a:t>
            </a:r>
            <a:endParaRPr sz="1000">
              <a:latin typeface="Arial"/>
              <a:cs typeface="Arial"/>
            </a:endParaRPr>
          </a:p>
          <a:p>
            <a:pPr marL="180340">
              <a:lnSpc>
                <a:spcPts val="1190"/>
              </a:lnSpc>
            </a:pP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f</a:t>
            </a:r>
            <a:r>
              <a:rPr dirty="0" sz="1000" spc="80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35" i="1">
                <a:solidFill>
                  <a:srgbClr val="FA0000"/>
                </a:solidFill>
                <a:latin typeface="メイリオ"/>
                <a:cs typeface="メイリオ"/>
              </a:rPr>
              <a:t>≥</a:t>
            </a:r>
            <a:r>
              <a:rPr dirty="0" sz="1000" spc="-120" i="1">
                <a:solidFill>
                  <a:srgbClr val="FA0000"/>
                </a:solidFill>
                <a:latin typeface="メイリオ"/>
                <a:cs typeface="メイリオ"/>
              </a:rPr>
              <a:t> </a:t>
            </a: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m</a:t>
            </a:r>
            <a:r>
              <a:rPr dirty="0" sz="1000" spc="-120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105" i="1">
                <a:solidFill>
                  <a:srgbClr val="FA0000"/>
                </a:solidFill>
                <a:latin typeface="メイリオ"/>
                <a:cs typeface="メイリオ"/>
              </a:rPr>
              <a:t>−</a:t>
            </a:r>
            <a:r>
              <a:rPr dirty="0" sz="1000" spc="70" i="1">
                <a:solidFill>
                  <a:srgbClr val="FA0000"/>
                </a:solidFill>
                <a:latin typeface="Arial"/>
                <a:cs typeface="Arial"/>
              </a:rPr>
              <a:t>N</a:t>
            </a:r>
            <a:r>
              <a:rPr dirty="0" sz="1000" spc="220" i="1">
                <a:solidFill>
                  <a:srgbClr val="FA0000"/>
                </a:solidFill>
                <a:latin typeface="Arial"/>
                <a:cs typeface="Arial"/>
              </a:rPr>
              <a:t>/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2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51519" y="2765078"/>
            <a:ext cx="481330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15" i="1">
                <a:latin typeface="Arial"/>
                <a:cs typeface="Arial"/>
              </a:rPr>
              <a:t>k</a:t>
            </a:r>
            <a:r>
              <a:rPr dirty="0" sz="700" spc="-125" i="1">
                <a:latin typeface="Arial"/>
                <a:cs typeface="Arial"/>
              </a:rPr>
              <a:t> </a:t>
            </a:r>
            <a:r>
              <a:rPr dirty="0" sz="700" spc="165">
                <a:latin typeface="Arial"/>
                <a:cs typeface="Arial"/>
              </a:rPr>
              <a:t>=</a:t>
            </a:r>
            <a:r>
              <a:rPr dirty="0" sz="700" spc="40" i="1">
                <a:latin typeface="Arial"/>
                <a:cs typeface="Arial"/>
              </a:rPr>
              <a:t>m</a:t>
            </a:r>
            <a:r>
              <a:rPr dirty="0" sz="700" spc="10" i="1">
                <a:latin typeface="メイリオ"/>
                <a:cs typeface="メイリオ"/>
              </a:rPr>
              <a:t>−</a:t>
            </a:r>
            <a:r>
              <a:rPr dirty="0" sz="700" spc="80" i="1">
                <a:latin typeface="Arial"/>
                <a:cs typeface="Arial"/>
              </a:rPr>
              <a:t>N</a:t>
            </a:r>
            <a:r>
              <a:rPr dirty="0" sz="700" spc="170" i="1">
                <a:latin typeface="Arial"/>
                <a:cs typeface="Arial"/>
              </a:rPr>
              <a:t>/</a:t>
            </a:r>
            <a:r>
              <a:rPr dirty="0" sz="700" spc="2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8604" y="2701231"/>
            <a:ext cx="28213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18440" indent="-16827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219075" algn="l"/>
                <a:tab pos="2520950" algn="l"/>
              </a:tabLst>
            </a:pPr>
            <a:r>
              <a:rPr dirty="0" baseline="2777" sz="1500" spc="-7">
                <a:latin typeface="Arial"/>
                <a:cs typeface="Arial"/>
              </a:rPr>
              <a:t>The</a:t>
            </a:r>
            <a:r>
              <a:rPr dirty="0" baseline="2777" sz="1500" spc="-7">
                <a:latin typeface="Arial"/>
                <a:cs typeface="Arial"/>
              </a:rPr>
              <a:t> </a:t>
            </a:r>
            <a:r>
              <a:rPr dirty="0" baseline="2777" sz="1500" spc="-7">
                <a:latin typeface="Arial"/>
                <a:cs typeface="Arial"/>
              </a:rPr>
              <a:t>probability</a:t>
            </a:r>
            <a:r>
              <a:rPr dirty="0" baseline="2777" sz="1500" spc="-7">
                <a:latin typeface="Arial"/>
                <a:cs typeface="Arial"/>
              </a:rPr>
              <a:t> </a:t>
            </a:r>
            <a:r>
              <a:rPr dirty="0" baseline="2777" sz="1500" spc="-7">
                <a:latin typeface="Arial"/>
                <a:cs typeface="Arial"/>
              </a:rPr>
              <a:t>of</a:t>
            </a:r>
            <a:r>
              <a:rPr dirty="0" baseline="2777" sz="1500" spc="-7">
                <a:latin typeface="Arial"/>
                <a:cs typeface="Arial"/>
              </a:rPr>
              <a:t> </a:t>
            </a:r>
            <a:r>
              <a:rPr dirty="0" baseline="2777" sz="1500" spc="-7">
                <a:latin typeface="Arial"/>
                <a:cs typeface="Arial"/>
              </a:rPr>
              <a:t>a</a:t>
            </a:r>
            <a:r>
              <a:rPr dirty="0" baseline="2777" sz="1500" spc="-7">
                <a:latin typeface="Arial"/>
                <a:cs typeface="Arial"/>
              </a:rPr>
              <a:t> </a:t>
            </a:r>
            <a:r>
              <a:rPr dirty="0" baseline="2777" sz="1500" spc="-7">
                <a:latin typeface="Arial"/>
                <a:cs typeface="Arial"/>
              </a:rPr>
              <a:t>violation</a:t>
            </a:r>
            <a:r>
              <a:rPr dirty="0" baseline="2777" sz="1500" spc="-7">
                <a:latin typeface="Arial"/>
                <a:cs typeface="Arial"/>
              </a:rPr>
              <a:t> </a:t>
            </a:r>
            <a:r>
              <a:rPr dirty="0" baseline="2777" sz="1500" spc="-7">
                <a:latin typeface="Arial"/>
                <a:cs typeface="Arial"/>
              </a:rPr>
              <a:t>is</a:t>
            </a:r>
            <a:r>
              <a:rPr dirty="0" baseline="2777" sz="1500" spc="-7">
                <a:latin typeface="Arial"/>
                <a:cs typeface="Arial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∑</a:t>
            </a:r>
            <a:r>
              <a:rPr dirty="0" baseline="35714" sz="1050" spc="37" i="1">
                <a:latin typeface="Arial"/>
                <a:cs typeface="Arial"/>
              </a:rPr>
              <a:t>N</a:t>
            </a:r>
            <a:r>
              <a:rPr dirty="0" baseline="35714" sz="1050" i="1">
                <a:latin typeface="Arial"/>
                <a:cs typeface="Arial"/>
              </a:rPr>
              <a:t>	</a:t>
            </a:r>
            <a:r>
              <a:rPr dirty="0" baseline="2777" sz="1500" spc="-89">
                <a:latin typeface="Arial"/>
                <a:cs typeface="Arial"/>
              </a:rPr>
              <a:t>P</a:t>
            </a:r>
            <a:r>
              <a:rPr dirty="0" baseline="2777" sz="1500" spc="7">
                <a:latin typeface="Arial"/>
                <a:cs typeface="Arial"/>
              </a:rPr>
              <a:t>[</a:t>
            </a:r>
            <a:r>
              <a:rPr dirty="0" baseline="2777" sz="1500" spc="-7" i="1">
                <a:latin typeface="Arial"/>
                <a:cs typeface="Arial"/>
              </a:rPr>
              <a:t>k</a:t>
            </a:r>
            <a:r>
              <a:rPr dirty="0" baseline="2777" sz="1500" spc="-270" i="1">
                <a:latin typeface="Arial"/>
                <a:cs typeface="Arial"/>
              </a:rPr>
              <a:t> </a:t>
            </a:r>
            <a:r>
              <a:rPr dirty="0" baseline="2777" sz="1500" spc="7">
                <a:latin typeface="Arial"/>
                <a:cs typeface="Arial"/>
              </a:rPr>
              <a:t>]</a:t>
            </a:r>
            <a:r>
              <a:rPr dirty="0" baseline="2777" sz="1500" spc="-7">
                <a:latin typeface="Arial"/>
                <a:cs typeface="Arial"/>
              </a:rPr>
              <a:t>.</a:t>
            </a:r>
            <a:endParaRPr baseline="2777" sz="15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31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0801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Mutual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exclusion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60190" y="716"/>
            <a:ext cx="8813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decentralized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algorithm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662045" cy="7505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Decentralized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mutual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exclusion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Arial"/>
              <a:cs typeface="Arial"/>
            </a:endParaRPr>
          </a:p>
          <a:p>
            <a:pPr marL="259079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Violation probabilities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various parameter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values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72909" y="1163929"/>
          <a:ext cx="3708399" cy="1120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8445"/>
                <a:gridCol w="258445"/>
                <a:gridCol w="663575"/>
                <a:gridCol w="555625"/>
                <a:gridCol w="195580"/>
                <a:gridCol w="173355"/>
                <a:gridCol w="258444"/>
                <a:gridCol w="727075"/>
                <a:gridCol w="612775"/>
              </a:tblGrid>
              <a:tr h="165100">
                <a:tc>
                  <a:txBody>
                    <a:bodyPr/>
                    <a:lstStyle/>
                    <a:p>
                      <a:pPr marL="87630">
                        <a:lnSpc>
                          <a:spcPts val="1045"/>
                        </a:lnSpc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0485">
                        <a:lnSpc>
                          <a:spcPts val="1045"/>
                        </a:lnSpc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p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045"/>
                        </a:lnSpc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Violation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350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045"/>
                        </a:lnSpc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045"/>
                        </a:lnSpc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p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045"/>
                        </a:lnSpc>
                      </a:pPr>
                      <a:r>
                        <a:rPr dirty="0" sz="900" spc="-5" b="1">
                          <a:latin typeface="Arial"/>
                          <a:cs typeface="Arial"/>
                        </a:rPr>
                        <a:t>Violation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953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21590">
                        <a:lnSpc>
                          <a:spcPts val="775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15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350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5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10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 marL="97155">
                        <a:lnSpc>
                          <a:spcPts val="104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9535">
                        <a:lnSpc>
                          <a:spcPts val="104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21590">
                        <a:lnSpc>
                          <a:spcPts val="720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18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350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>
                        <a:lnSpc>
                          <a:spcPts val="104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104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20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11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 marL="6540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9535">
                        <a:lnSpc>
                          <a:spcPts val="104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21590">
                        <a:lnSpc>
                          <a:spcPts val="720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27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104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20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18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 marL="6540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21590">
                        <a:lnSpc>
                          <a:spcPts val="720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36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20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24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 marL="6540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21590">
                        <a:lnSpc>
                          <a:spcPts val="720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52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20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35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 marL="6540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24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21590">
                        <a:lnSpc>
                          <a:spcPts val="720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73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24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20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49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fade thruBlk="0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31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0801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Mutual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exclusion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60190" y="716"/>
            <a:ext cx="8813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decentralized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algorithm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662045" cy="7505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Decentralized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mutual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exclusion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Arial"/>
              <a:cs typeface="Arial"/>
            </a:endParaRPr>
          </a:p>
          <a:p>
            <a:pPr marL="259079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Violation probabilities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various parameter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values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72909" y="1163929"/>
          <a:ext cx="3708399" cy="1120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8445"/>
                <a:gridCol w="258445"/>
                <a:gridCol w="663575"/>
                <a:gridCol w="555625"/>
                <a:gridCol w="195580"/>
                <a:gridCol w="173355"/>
                <a:gridCol w="258444"/>
                <a:gridCol w="727075"/>
                <a:gridCol w="612775"/>
              </a:tblGrid>
              <a:tr h="165100">
                <a:tc>
                  <a:txBody>
                    <a:bodyPr/>
                    <a:lstStyle/>
                    <a:p>
                      <a:pPr marL="87630">
                        <a:lnSpc>
                          <a:spcPts val="1045"/>
                        </a:lnSpc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0485">
                        <a:lnSpc>
                          <a:spcPts val="1045"/>
                        </a:lnSpc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p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045"/>
                        </a:lnSpc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Violation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350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045"/>
                        </a:lnSpc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045"/>
                        </a:lnSpc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p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045"/>
                        </a:lnSpc>
                      </a:pPr>
                      <a:r>
                        <a:rPr dirty="0" sz="900" spc="-5" b="1">
                          <a:latin typeface="Arial"/>
                          <a:cs typeface="Arial"/>
                        </a:rPr>
                        <a:t>Violation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953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21590">
                        <a:lnSpc>
                          <a:spcPts val="775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15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350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5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10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 marL="97155">
                        <a:lnSpc>
                          <a:spcPts val="104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9535">
                        <a:lnSpc>
                          <a:spcPts val="104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21590">
                        <a:lnSpc>
                          <a:spcPts val="720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18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350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>
                        <a:lnSpc>
                          <a:spcPts val="104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104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20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11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 marL="6540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9535">
                        <a:lnSpc>
                          <a:spcPts val="104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21590">
                        <a:lnSpc>
                          <a:spcPts val="720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27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104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20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18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 marL="6540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21590">
                        <a:lnSpc>
                          <a:spcPts val="720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36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20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24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 marL="6540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21590">
                        <a:lnSpc>
                          <a:spcPts val="720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52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20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35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 marL="6540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24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21590">
                        <a:lnSpc>
                          <a:spcPts val="720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73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24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sec/hour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20"/>
                        </a:lnSpc>
                      </a:pPr>
                      <a:r>
                        <a:rPr dirty="0" baseline="-21604" sz="1350" i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baseline="-21604" sz="1350" spc="-82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21604" sz="1350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-21604" sz="1350" spc="-7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49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41350" y="2505047"/>
            <a:ext cx="1367790" cy="3549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415">
              <a:lnSpc>
                <a:spcPts val="1420"/>
              </a:lnSpc>
              <a:spcBef>
                <a:spcPts val="95"/>
              </a:spcBef>
            </a:pPr>
            <a:r>
              <a:rPr dirty="0" sz="1200" spc="-10">
                <a:solidFill>
                  <a:srgbClr val="FA0000"/>
                </a:solidFill>
                <a:latin typeface="Arial"/>
                <a:cs typeface="Arial"/>
              </a:rPr>
              <a:t>So....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180"/>
              </a:lnSpc>
            </a:pPr>
            <a:r>
              <a:rPr dirty="0" sz="1000" spc="-5">
                <a:latin typeface="Arial"/>
                <a:cs typeface="Arial"/>
              </a:rPr>
              <a:t>What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conclude?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32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0801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Mutual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exclusion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60190" y="716"/>
            <a:ext cx="8813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decentralized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algorithm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43459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Mutual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exclusion:</a:t>
            </a:r>
            <a:r>
              <a:rPr dirty="0" sz="1400" spc="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comparison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24966" y="1276350"/>
          <a:ext cx="3361054" cy="1038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0265"/>
                <a:gridCol w="1320799"/>
                <a:gridCol w="1182369"/>
              </a:tblGrid>
              <a:tr h="345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900" spc="-5" b="1">
                          <a:latin typeface="Arial"/>
                          <a:cs typeface="Arial"/>
                        </a:rPr>
                        <a:t>Algorithm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Arial"/>
                          <a:cs typeface="Arial"/>
                        </a:rPr>
                        <a:t>Messages</a:t>
                      </a:r>
                      <a:r>
                        <a:rPr dirty="0" sz="9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b="1">
                          <a:latin typeface="Arial"/>
                          <a:cs typeface="Arial"/>
                        </a:rPr>
                        <a:t>per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81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900" spc="-5" b="1">
                          <a:latin typeface="Arial"/>
                          <a:cs typeface="Arial"/>
                        </a:rPr>
                        <a:t>entry/exit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10" b="1">
                          <a:latin typeface="Arial"/>
                          <a:cs typeface="Arial"/>
                        </a:rPr>
                        <a:t>Delay</a:t>
                      </a:r>
                      <a:r>
                        <a:rPr dirty="0" sz="9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 b="1">
                          <a:latin typeface="Arial"/>
                          <a:cs typeface="Arial"/>
                        </a:rPr>
                        <a:t>before</a:t>
                      </a:r>
                      <a:r>
                        <a:rPr dirty="0" sz="9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b="1">
                          <a:latin typeface="Arial"/>
                          <a:cs typeface="Arial"/>
                        </a:rPr>
                        <a:t>entry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81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900" spc="-5" b="1">
                          <a:latin typeface="Arial"/>
                          <a:cs typeface="Arial"/>
                        </a:rPr>
                        <a:t>(in</a:t>
                      </a:r>
                      <a:r>
                        <a:rPr dirty="0" sz="9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b="1">
                          <a:latin typeface="Arial"/>
                          <a:cs typeface="Arial"/>
                        </a:rPr>
                        <a:t>message</a:t>
                      </a:r>
                      <a:r>
                        <a:rPr dirty="0" sz="9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b="1">
                          <a:latin typeface="Arial"/>
                          <a:cs typeface="Arial"/>
                        </a:rPr>
                        <a:t>times)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435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Centralized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Distributed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メイリオ"/>
                          <a:cs typeface="メイリオ"/>
                        </a:rPr>
                        <a:t>·</a:t>
                      </a:r>
                      <a:r>
                        <a:rPr dirty="0" sz="900" spc="-185" i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6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900" spc="-185" i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メイリオ"/>
                          <a:cs typeface="メイリオ"/>
                        </a:rPr>
                        <a:t>·</a:t>
                      </a:r>
                      <a:r>
                        <a:rPr dirty="0" sz="900" spc="-185" i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6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900" spc="-185" i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11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k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ing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 spc="95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 spc="100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95" i="1">
                          <a:latin typeface="Arial"/>
                          <a:cs typeface="Arial"/>
                        </a:rPr>
                        <a:t>..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 spc="-15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∞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95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 spc="100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95" i="1">
                          <a:latin typeface="Arial"/>
                          <a:cs typeface="Arial"/>
                        </a:rPr>
                        <a:t>..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 spc="-15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6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メイリオ"/>
                          <a:cs typeface="メイリオ"/>
                        </a:rPr>
                        <a:t>−</a:t>
                      </a:r>
                      <a:r>
                        <a:rPr dirty="0" sz="900" spc="-185" i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Decentralized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メイリオ"/>
                          <a:cs typeface="メイリオ"/>
                        </a:rPr>
                        <a:t>·</a:t>
                      </a:r>
                      <a:r>
                        <a:rPr dirty="0" sz="900" spc="-185" i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 spc="-11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メイリオ"/>
                          <a:cs typeface="メイリオ"/>
                        </a:rPr>
                        <a:t>·</a:t>
                      </a:r>
                      <a:r>
                        <a:rPr dirty="0" sz="900" spc="-185" i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k</a:t>
                      </a:r>
                      <a:r>
                        <a:rPr dirty="0" sz="900" spc="-4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90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5" i="1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 spc="-15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k</a:t>
                      </a:r>
                      <a:r>
                        <a:rPr dirty="0" sz="900" spc="3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9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 spc="-15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 spc="95" i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900" spc="100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95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メイリオ"/>
                          <a:cs typeface="メイリオ"/>
                        </a:rPr>
                        <a:t>·</a:t>
                      </a:r>
                      <a:r>
                        <a:rPr dirty="0" sz="900" spc="-185" i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 spc="-11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メイリオ"/>
                          <a:cs typeface="メイリオ"/>
                        </a:rPr>
                        <a:t>·</a:t>
                      </a:r>
                      <a:r>
                        <a:rPr dirty="0" sz="900" spc="-185" i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k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fade thruBlk="0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33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1595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Election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algorithms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56718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Election</a:t>
            </a:r>
            <a:r>
              <a:rPr dirty="0" spc="-65"/>
              <a:t> </a:t>
            </a:r>
            <a:r>
              <a:rPr dirty="0" spc="15"/>
              <a:t>algorithms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3128" y="664742"/>
            <a:ext cx="3919854" cy="112966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31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Principle</a:t>
            </a:r>
            <a:endParaRPr sz="1200">
              <a:latin typeface="Arial"/>
              <a:cs typeface="Arial"/>
            </a:endParaRPr>
          </a:p>
          <a:p>
            <a:pPr marL="16510" marR="125730" indent="-4445">
              <a:lnSpc>
                <a:spcPct val="10000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algorithm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requires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some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acts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coordinator.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question 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how</a:t>
            </a:r>
            <a:r>
              <a:rPr dirty="0" sz="1000" spc="-5">
                <a:latin typeface="Arial"/>
                <a:cs typeface="Arial"/>
              </a:rPr>
              <a:t>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select this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special 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dynamically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6510">
              <a:lnSpc>
                <a:spcPts val="1410"/>
              </a:lnSpc>
              <a:spcBef>
                <a:spcPts val="68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Note</a:t>
            </a:r>
            <a:endParaRPr sz="1200">
              <a:latin typeface="Arial"/>
              <a:cs typeface="Arial"/>
            </a:endParaRPr>
          </a:p>
          <a:p>
            <a:pPr marL="12700" marR="5080" indent="3810">
              <a:lnSpc>
                <a:spcPts val="1200"/>
              </a:lnSpc>
              <a:spcBef>
                <a:spcPts val="15"/>
              </a:spcBef>
            </a:pP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coordinator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chosen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(e.g.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file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servers).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This leads to centralized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solutions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5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single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point of </a:t>
            </a:r>
            <a:r>
              <a:rPr dirty="0" sz="1000" spc="-10">
                <a:latin typeface="Arial"/>
                <a:cs typeface="Arial"/>
              </a:rPr>
              <a:t>failure.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33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1595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Election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algorithms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56718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Election</a:t>
            </a:r>
            <a:r>
              <a:rPr dirty="0" spc="-50"/>
              <a:t> </a:t>
            </a:r>
            <a:r>
              <a:rPr dirty="0" spc="15"/>
              <a:t>algorithms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2595" y="664742"/>
            <a:ext cx="3920490" cy="215265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7145">
              <a:lnSpc>
                <a:spcPct val="100000"/>
              </a:lnSpc>
              <a:spcBef>
                <a:spcPts val="31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Principle</a:t>
            </a:r>
            <a:endParaRPr sz="1200">
              <a:latin typeface="Arial"/>
              <a:cs typeface="Arial"/>
            </a:endParaRPr>
          </a:p>
          <a:p>
            <a:pPr marL="17145" marR="125730" indent="-4445">
              <a:lnSpc>
                <a:spcPct val="10000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algorithm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requires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some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acts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coordinator.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question 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how</a:t>
            </a:r>
            <a:r>
              <a:rPr dirty="0" sz="1000" spc="-5">
                <a:latin typeface="Arial"/>
                <a:cs typeface="Arial"/>
              </a:rPr>
              <a:t>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select this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special 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dynamically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7145">
              <a:lnSpc>
                <a:spcPts val="1410"/>
              </a:lnSpc>
              <a:spcBef>
                <a:spcPts val="68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Note</a:t>
            </a:r>
            <a:endParaRPr sz="1200">
              <a:latin typeface="Arial"/>
              <a:cs typeface="Arial"/>
            </a:endParaRPr>
          </a:p>
          <a:p>
            <a:pPr marL="13335" marR="5080" indent="3810">
              <a:lnSpc>
                <a:spcPts val="1200"/>
              </a:lnSpc>
              <a:spcBef>
                <a:spcPts val="15"/>
              </a:spcBef>
            </a:pP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coordinator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chosen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(e.g.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file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servers).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This leads to centralized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solutions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5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single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point of </a:t>
            </a:r>
            <a:r>
              <a:rPr dirty="0" sz="1000" spc="-10">
                <a:latin typeface="Arial"/>
                <a:cs typeface="Arial"/>
              </a:rPr>
              <a:t>failure.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Teasers</a:t>
            </a:r>
            <a:endParaRPr sz="1200">
              <a:latin typeface="Arial"/>
              <a:cs typeface="Arial"/>
            </a:endParaRPr>
          </a:p>
          <a:p>
            <a:pPr marL="294005" marR="231775" indent="-175260">
              <a:lnSpc>
                <a:spcPct val="100000"/>
              </a:lnSpc>
              <a:spcBef>
                <a:spcPts val="545"/>
              </a:spcBef>
              <a:buClr>
                <a:srgbClr val="3333B2"/>
              </a:buClr>
              <a:buAutoNum type="arabicPeriod"/>
              <a:tabLst>
                <a:tab pos="294640" algn="l"/>
              </a:tabLst>
            </a:pPr>
            <a:r>
              <a:rPr dirty="0" sz="1000" spc="-5">
                <a:latin typeface="Arial"/>
                <a:cs typeface="Arial"/>
              </a:rPr>
              <a:t>If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coordinator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chosen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dynamically,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extent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speak about a centralized or distributed solution?</a:t>
            </a:r>
            <a:endParaRPr sz="1000">
              <a:latin typeface="Arial"/>
              <a:cs typeface="Arial"/>
            </a:endParaRPr>
          </a:p>
          <a:p>
            <a:pPr marL="294005" marR="6985" indent="-175260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AutoNum type="arabicPeriod"/>
              <a:tabLst>
                <a:tab pos="294640" algn="l"/>
              </a:tabLst>
            </a:pPr>
            <a:r>
              <a:rPr dirty="0" sz="1000" spc="-10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a</a:t>
            </a:r>
            <a:r>
              <a:rPr dirty="0" sz="1000" spc="-10">
                <a:latin typeface="Arial"/>
                <a:cs typeface="Arial"/>
              </a:rPr>
              <a:t> fully</a:t>
            </a:r>
            <a:r>
              <a:rPr dirty="0" sz="1000" spc="-15">
                <a:latin typeface="Arial"/>
                <a:cs typeface="Arial"/>
              </a:rPr>
              <a:t> distributed</a:t>
            </a:r>
            <a:r>
              <a:rPr dirty="0" sz="1000" spc="-10">
                <a:latin typeface="Arial"/>
                <a:cs typeface="Arial"/>
              </a:rPr>
              <a:t> solution,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i.e. one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without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 coordinator,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always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more </a:t>
            </a:r>
            <a:r>
              <a:rPr dirty="0" sz="1000" spc="-10">
                <a:latin typeface="Arial"/>
                <a:cs typeface="Arial"/>
              </a:rPr>
              <a:t>robust</a:t>
            </a:r>
            <a:r>
              <a:rPr dirty="0" sz="1000" spc="-5">
                <a:latin typeface="Arial"/>
                <a:cs typeface="Arial"/>
              </a:rPr>
              <a:t> than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any</a:t>
            </a:r>
            <a:r>
              <a:rPr dirty="0" sz="1000" spc="-5">
                <a:latin typeface="Arial"/>
                <a:cs typeface="Arial"/>
              </a:rPr>
              <a:t> centralized/coordinated solution?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34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1595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Election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algorithms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54432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Basic</a:t>
            </a:r>
            <a:r>
              <a:rPr dirty="0" spc="-45"/>
              <a:t> </a:t>
            </a:r>
            <a:r>
              <a:rPr dirty="0" spc="15"/>
              <a:t>assumptions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1304" y="1241444"/>
            <a:ext cx="3823970" cy="1012825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05740" indent="-168275">
              <a:lnSpc>
                <a:spcPct val="100000"/>
              </a:lnSpc>
              <a:spcBef>
                <a:spcPts val="695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All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 </a:t>
            </a:r>
            <a:r>
              <a:rPr dirty="0" sz="1000" spc="-5">
                <a:latin typeface="Arial"/>
                <a:cs typeface="Arial"/>
              </a:rPr>
              <a:t>unique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id’s</a:t>
            </a:r>
            <a:endParaRPr sz="1000">
              <a:latin typeface="Arial"/>
              <a:cs typeface="Arial"/>
            </a:endParaRPr>
          </a:p>
          <a:p>
            <a:pPr marL="205740" marR="55244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know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id’s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(but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if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they </a:t>
            </a:r>
            <a:r>
              <a:rPr dirty="0" sz="1000" spc="-5">
                <a:latin typeface="Arial"/>
                <a:cs typeface="Arial"/>
              </a:rPr>
              <a:t>are up or </a:t>
            </a:r>
            <a:r>
              <a:rPr dirty="0" sz="1000" spc="-10">
                <a:latin typeface="Arial"/>
                <a:cs typeface="Arial"/>
              </a:rPr>
              <a:t>down)</a:t>
            </a:r>
            <a:endParaRPr sz="1000">
              <a:latin typeface="Arial"/>
              <a:cs typeface="Arial"/>
            </a:endParaRPr>
          </a:p>
          <a:p>
            <a:pPr marL="205740" marR="3048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Election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means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identifying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highest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25349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Clock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synchronization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06768" y="716"/>
            <a:ext cx="11347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 synchronization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algorithms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164840" cy="38798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r" marR="5080">
              <a:lnSpc>
                <a:spcPts val="153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Detecting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and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adjusting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incorrect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times</a:t>
            </a:r>
            <a:endParaRPr sz="1400">
              <a:latin typeface="Arial"/>
              <a:cs typeface="Arial"/>
            </a:endParaRPr>
          </a:p>
          <a:p>
            <a:pPr algn="r" marR="39370">
              <a:lnSpc>
                <a:spcPts val="129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Getting the current time from 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time server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37985" y="691310"/>
            <a:ext cx="8191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347828" y="785475"/>
            <a:ext cx="1903095" cy="650875"/>
            <a:chOff x="1347828" y="785475"/>
            <a:chExt cx="1903095" cy="650875"/>
          </a:xfrm>
        </p:grpSpPr>
        <p:sp>
          <p:nvSpPr>
            <p:cNvPr id="7" name="object 7"/>
            <p:cNvSpPr/>
            <p:nvPr/>
          </p:nvSpPr>
          <p:spPr>
            <a:xfrm>
              <a:off x="1350685" y="826284"/>
              <a:ext cx="1897380" cy="569595"/>
            </a:xfrm>
            <a:custGeom>
              <a:avLst/>
              <a:gdLst/>
              <a:ahLst/>
              <a:cxnLst/>
              <a:rect l="l" t="t" r="r" b="b"/>
              <a:pathLst>
                <a:path w="1897380" h="569594">
                  <a:moveTo>
                    <a:pt x="0" y="0"/>
                  </a:moveTo>
                  <a:lnTo>
                    <a:pt x="1897382" y="0"/>
                  </a:lnTo>
                </a:path>
                <a:path w="1897380" h="569594">
                  <a:moveTo>
                    <a:pt x="0" y="569213"/>
                  </a:moveTo>
                  <a:lnTo>
                    <a:pt x="1897382" y="569213"/>
                  </a:lnTo>
                </a:path>
                <a:path w="1897380" h="569594">
                  <a:moveTo>
                    <a:pt x="304375" y="567892"/>
                  </a:moveTo>
                  <a:lnTo>
                    <a:pt x="659607" y="32677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984052" y="827618"/>
              <a:ext cx="46990" cy="55880"/>
            </a:xfrm>
            <a:custGeom>
              <a:avLst/>
              <a:gdLst/>
              <a:ahLst/>
              <a:cxnLst/>
              <a:rect l="l" t="t" r="r" b="b"/>
              <a:pathLst>
                <a:path w="46989" h="55880">
                  <a:moveTo>
                    <a:pt x="46380" y="0"/>
                  </a:moveTo>
                  <a:lnTo>
                    <a:pt x="0" y="32525"/>
                  </a:lnTo>
                  <a:lnTo>
                    <a:pt x="24754" y="33641"/>
                  </a:lnTo>
                  <a:lnTo>
                    <a:pt x="36044" y="55698"/>
                  </a:lnTo>
                  <a:lnTo>
                    <a:pt x="4638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413221" y="826284"/>
              <a:ext cx="467995" cy="542925"/>
            </a:xfrm>
            <a:custGeom>
              <a:avLst/>
              <a:gdLst/>
              <a:ahLst/>
              <a:cxnLst/>
              <a:rect l="l" t="t" r="r" b="b"/>
              <a:pathLst>
                <a:path w="467994" h="542925">
                  <a:moveTo>
                    <a:pt x="0" y="0"/>
                  </a:moveTo>
                  <a:lnTo>
                    <a:pt x="467409" y="542433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2854678" y="1342904"/>
              <a:ext cx="52069" cy="52705"/>
            </a:xfrm>
            <a:custGeom>
              <a:avLst/>
              <a:gdLst/>
              <a:ahLst/>
              <a:cxnLst/>
              <a:rect l="l" t="t" r="r" b="b"/>
              <a:pathLst>
                <a:path w="52069" h="52705">
                  <a:moveTo>
                    <a:pt x="30790" y="0"/>
                  </a:moveTo>
                  <a:lnTo>
                    <a:pt x="24044" y="23841"/>
                  </a:lnTo>
                  <a:lnTo>
                    <a:pt x="0" y="29790"/>
                  </a:lnTo>
                  <a:lnTo>
                    <a:pt x="51861" y="52594"/>
                  </a:lnTo>
                  <a:lnTo>
                    <a:pt x="3079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654266" y="788332"/>
              <a:ext cx="1252855" cy="645160"/>
            </a:xfrm>
            <a:custGeom>
              <a:avLst/>
              <a:gdLst/>
              <a:ahLst/>
              <a:cxnLst/>
              <a:rect l="l" t="t" r="r" b="b"/>
              <a:pathLst>
                <a:path w="1252855" h="645160">
                  <a:moveTo>
                    <a:pt x="0" y="569213"/>
                  </a:moveTo>
                  <a:lnTo>
                    <a:pt x="0" y="645113"/>
                  </a:lnTo>
                </a:path>
                <a:path w="1252855" h="645160">
                  <a:moveTo>
                    <a:pt x="379475" y="0"/>
                  </a:moveTo>
                  <a:lnTo>
                    <a:pt x="379475" y="75899"/>
                  </a:lnTo>
                </a:path>
                <a:path w="1252855" h="645160">
                  <a:moveTo>
                    <a:pt x="758955" y="0"/>
                  </a:moveTo>
                  <a:lnTo>
                    <a:pt x="758955" y="75899"/>
                  </a:lnTo>
                </a:path>
                <a:path w="1252855" h="645160">
                  <a:moveTo>
                    <a:pt x="1252273" y="569213"/>
                  </a:moveTo>
                  <a:lnTo>
                    <a:pt x="1252273" y="645113"/>
                  </a:lnTo>
                </a:path>
                <a:path w="1252855" h="645160">
                  <a:moveTo>
                    <a:pt x="758955" y="569213"/>
                  </a:moveTo>
                  <a:lnTo>
                    <a:pt x="758955" y="645113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2413221" y="864232"/>
              <a:ext cx="0" cy="493395"/>
            </a:xfrm>
            <a:custGeom>
              <a:avLst/>
              <a:gdLst/>
              <a:ahLst/>
              <a:cxnLst/>
              <a:rect l="l" t="t" r="r" b="b"/>
              <a:pathLst>
                <a:path w="0" h="493394">
                  <a:moveTo>
                    <a:pt x="0" y="0"/>
                  </a:moveTo>
                  <a:lnTo>
                    <a:pt x="0" y="493314"/>
                  </a:lnTo>
                </a:path>
              </a:pathLst>
            </a:custGeom>
            <a:ln w="5267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033742" y="1357546"/>
              <a:ext cx="0" cy="76200"/>
            </a:xfrm>
            <a:custGeom>
              <a:avLst/>
              <a:gdLst/>
              <a:ahLst/>
              <a:cxnLst/>
              <a:rect l="l" t="t" r="r" b="b"/>
              <a:pathLst>
                <a:path w="0" h="76200">
                  <a:moveTo>
                    <a:pt x="0" y="0"/>
                  </a:moveTo>
                  <a:lnTo>
                    <a:pt x="0" y="75899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033742" y="864232"/>
              <a:ext cx="0" cy="493395"/>
            </a:xfrm>
            <a:custGeom>
              <a:avLst/>
              <a:gdLst/>
              <a:ahLst/>
              <a:cxnLst/>
              <a:rect l="l" t="t" r="r" b="b"/>
              <a:pathLst>
                <a:path w="0" h="493394">
                  <a:moveTo>
                    <a:pt x="0" y="0"/>
                  </a:moveTo>
                  <a:lnTo>
                    <a:pt x="0" y="493314"/>
                  </a:lnTo>
                </a:path>
              </a:pathLst>
            </a:custGeom>
            <a:ln w="5267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/>
          <p:cNvSpPr txBox="1"/>
          <p:nvPr/>
        </p:nvSpPr>
        <p:spPr>
          <a:xfrm>
            <a:off x="1540271" y="1222577"/>
            <a:ext cx="1517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-27777" sz="4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44995" y="653363"/>
            <a:ext cx="55435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10"/>
              </a:spcBef>
              <a:tabLst>
                <a:tab pos="427355" algn="l"/>
              </a:tabLst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baseline="-27777" sz="4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baseline="-27777" sz="4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68438" y="1222577"/>
            <a:ext cx="1517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baseline="-27777" sz="45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655003" y="1449966"/>
            <a:ext cx="1254125" cy="43180"/>
            <a:chOff x="1655003" y="1449966"/>
            <a:chExt cx="1254125" cy="43180"/>
          </a:xfrm>
        </p:grpSpPr>
        <p:sp>
          <p:nvSpPr>
            <p:cNvPr id="19" name="object 19"/>
            <p:cNvSpPr/>
            <p:nvPr/>
          </p:nvSpPr>
          <p:spPr>
            <a:xfrm>
              <a:off x="1692214" y="1471393"/>
              <a:ext cx="304165" cy="0"/>
            </a:xfrm>
            <a:custGeom>
              <a:avLst/>
              <a:gdLst/>
              <a:ahLst/>
              <a:cxnLst/>
              <a:rect l="l" t="t" r="r" b="b"/>
              <a:pathLst>
                <a:path w="304164" h="0">
                  <a:moveTo>
                    <a:pt x="0" y="0"/>
                  </a:moveTo>
                  <a:lnTo>
                    <a:pt x="303585" y="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655000" y="1449971"/>
              <a:ext cx="378460" cy="43180"/>
            </a:xfrm>
            <a:custGeom>
              <a:avLst/>
              <a:gdLst/>
              <a:ahLst/>
              <a:cxnLst/>
              <a:rect l="l" t="t" r="r" b="b"/>
              <a:pathLst>
                <a:path w="378460" h="43180">
                  <a:moveTo>
                    <a:pt x="52438" y="0"/>
                  </a:moveTo>
                  <a:lnTo>
                    <a:pt x="0" y="21424"/>
                  </a:lnTo>
                  <a:lnTo>
                    <a:pt x="52438" y="42849"/>
                  </a:lnTo>
                  <a:lnTo>
                    <a:pt x="39992" y="21424"/>
                  </a:lnTo>
                  <a:lnTo>
                    <a:pt x="52438" y="0"/>
                  </a:lnTo>
                  <a:close/>
                </a:path>
                <a:path w="378460" h="43180">
                  <a:moveTo>
                    <a:pt x="378002" y="21424"/>
                  </a:moveTo>
                  <a:lnTo>
                    <a:pt x="325564" y="0"/>
                  </a:lnTo>
                  <a:lnTo>
                    <a:pt x="338010" y="21424"/>
                  </a:lnTo>
                  <a:lnTo>
                    <a:pt x="325564" y="42849"/>
                  </a:lnTo>
                  <a:lnTo>
                    <a:pt x="378002" y="2142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2448386" y="1471393"/>
              <a:ext cx="420370" cy="0"/>
            </a:xfrm>
            <a:custGeom>
              <a:avLst/>
              <a:gdLst/>
              <a:ahLst/>
              <a:cxnLst/>
              <a:rect l="l" t="t" r="r" b="b"/>
              <a:pathLst>
                <a:path w="420369" h="0">
                  <a:moveTo>
                    <a:pt x="0" y="0"/>
                  </a:moveTo>
                  <a:lnTo>
                    <a:pt x="420206" y="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2411158" y="1449971"/>
              <a:ext cx="497840" cy="43180"/>
            </a:xfrm>
            <a:custGeom>
              <a:avLst/>
              <a:gdLst/>
              <a:ahLst/>
              <a:cxnLst/>
              <a:rect l="l" t="t" r="r" b="b"/>
              <a:pathLst>
                <a:path w="497839" h="43180">
                  <a:moveTo>
                    <a:pt x="52438" y="0"/>
                  </a:moveTo>
                  <a:lnTo>
                    <a:pt x="0" y="21424"/>
                  </a:lnTo>
                  <a:lnTo>
                    <a:pt x="52438" y="42849"/>
                  </a:lnTo>
                  <a:lnTo>
                    <a:pt x="40005" y="21424"/>
                  </a:lnTo>
                  <a:lnTo>
                    <a:pt x="52438" y="0"/>
                  </a:lnTo>
                  <a:close/>
                </a:path>
                <a:path w="497839" h="43180">
                  <a:moveTo>
                    <a:pt x="497420" y="21424"/>
                  </a:moveTo>
                  <a:lnTo>
                    <a:pt x="444982" y="0"/>
                  </a:lnTo>
                  <a:lnTo>
                    <a:pt x="457428" y="21424"/>
                  </a:lnTo>
                  <a:lnTo>
                    <a:pt x="444982" y="42849"/>
                  </a:lnTo>
                  <a:lnTo>
                    <a:pt x="497420" y="2142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/>
          <p:nvPr/>
        </p:nvSpPr>
        <p:spPr>
          <a:xfrm>
            <a:off x="1325285" y="1412315"/>
            <a:ext cx="1455420" cy="21971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5400">
              <a:lnSpc>
                <a:spcPts val="755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sz="650">
              <a:latin typeface="Arial"/>
              <a:cs typeface="Arial"/>
            </a:endParaRPr>
          </a:p>
          <a:p>
            <a:pPr marL="404495">
              <a:lnSpc>
                <a:spcPts val="755"/>
              </a:lnSpc>
              <a:tabLst>
                <a:tab pos="1239520" algn="l"/>
              </a:tabLst>
            </a:pPr>
            <a:r>
              <a:rPr dirty="0" baseline="12820" sz="975" spc="-569">
                <a:solidFill>
                  <a:srgbClr val="231F20"/>
                </a:solidFill>
                <a:latin typeface="Symbol"/>
                <a:cs typeface="Symbol"/>
              </a:rPr>
              <a:t></a:t>
            </a:r>
            <a:r>
              <a:rPr dirty="0" baseline="12820" sz="975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req</a:t>
            </a:r>
            <a:r>
              <a:rPr dirty="0" sz="30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baseline="12820" sz="975" spc="-569">
                <a:solidFill>
                  <a:srgbClr val="231F20"/>
                </a:solidFill>
                <a:latin typeface="Symbol"/>
                <a:cs typeface="Symbol"/>
              </a:rPr>
              <a:t></a:t>
            </a:r>
            <a:r>
              <a:rPr dirty="0" baseline="12820" sz="975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300" spc="10">
                <a:solidFill>
                  <a:srgbClr val="231F20"/>
                </a:solidFill>
                <a:latin typeface="Arial"/>
                <a:cs typeface="Arial"/>
              </a:rPr>
              <a:t>res</a:t>
            </a:r>
            <a:endParaRPr sz="3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713" y="3331252"/>
            <a:ext cx="79375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Network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Time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Protocol</a:t>
            </a:r>
            <a:endParaRPr sz="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325963" y="3331252"/>
            <a:ext cx="2159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2328" y="1711418"/>
            <a:ext cx="3929379" cy="970915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67310">
              <a:lnSpc>
                <a:spcPct val="100000"/>
              </a:lnSpc>
              <a:spcBef>
                <a:spcPts val="33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Computing the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relative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offset </a:t>
            </a:r>
            <a:r>
              <a:rPr dirty="0" sz="1200" spc="-30" i="1">
                <a:solidFill>
                  <a:srgbClr val="3333B2"/>
                </a:solidFill>
                <a:latin typeface="Arial"/>
                <a:cs typeface="Arial"/>
              </a:rPr>
              <a:t>θ</a:t>
            </a:r>
            <a:r>
              <a:rPr dirty="0" sz="1200" spc="140" i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and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delay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80" i="1">
                <a:solidFill>
                  <a:srgbClr val="3333B2"/>
                </a:solidFill>
                <a:latin typeface="Arial"/>
                <a:cs typeface="Arial"/>
              </a:rPr>
              <a:t>δ</a:t>
            </a:r>
            <a:endParaRPr sz="1200">
              <a:latin typeface="Arial"/>
              <a:cs typeface="Arial"/>
            </a:endParaRPr>
          </a:p>
          <a:p>
            <a:pPr marL="63500">
              <a:lnSpc>
                <a:spcPct val="100000"/>
              </a:lnSpc>
              <a:spcBef>
                <a:spcPts val="190"/>
              </a:spcBef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Assumption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65" i="1">
                <a:latin typeface="Arial"/>
                <a:cs typeface="Arial"/>
              </a:rPr>
              <a:t>δ</a:t>
            </a:r>
            <a:r>
              <a:rPr dirty="0" sz="1000" spc="-16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1904" sz="1050" spc="22" i="1">
                <a:latin typeface="Arial"/>
                <a:cs typeface="Arial"/>
              </a:rPr>
              <a:t>req</a:t>
            </a:r>
            <a:r>
              <a:rPr dirty="0" baseline="-11904" sz="1050" i="1">
                <a:latin typeface="Arial"/>
                <a:cs typeface="Arial"/>
              </a:rPr>
              <a:t> </a:t>
            </a:r>
            <a:r>
              <a:rPr dirty="0" baseline="-11904" sz="1050" spc="-127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2</a:t>
            </a:r>
            <a:r>
              <a:rPr dirty="0" baseline="-15873" sz="1050" spc="-15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1</a:t>
            </a:r>
            <a:r>
              <a:rPr dirty="0" baseline="-15873" sz="1050" spc="112">
                <a:latin typeface="Arial"/>
                <a:cs typeface="Arial"/>
              </a:rPr>
              <a:t> </a:t>
            </a:r>
            <a:r>
              <a:rPr dirty="0" sz="1000" spc="-35" i="1">
                <a:latin typeface="メイリオ"/>
                <a:cs typeface="メイリオ"/>
              </a:rPr>
              <a:t>≈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4</a:t>
            </a:r>
            <a:r>
              <a:rPr dirty="0" baseline="-15873" sz="1050" spc="-15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3</a:t>
            </a:r>
            <a:r>
              <a:rPr dirty="0" baseline="-15873" sz="1050" spc="112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65" i="1">
                <a:latin typeface="Arial"/>
                <a:cs typeface="Arial"/>
              </a:rPr>
              <a:t>δ</a:t>
            </a:r>
            <a:r>
              <a:rPr dirty="0" sz="1000" spc="-16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1904" sz="1050" spc="22" i="1">
                <a:latin typeface="Arial"/>
                <a:cs typeface="Arial"/>
              </a:rPr>
              <a:t>res</a:t>
            </a:r>
            <a:endParaRPr baseline="-11904" sz="1050">
              <a:latin typeface="Arial"/>
              <a:cs typeface="Arial"/>
            </a:endParaRPr>
          </a:p>
          <a:p>
            <a:pPr algn="ctr" marL="93980">
              <a:lnSpc>
                <a:spcPct val="100000"/>
              </a:lnSpc>
              <a:spcBef>
                <a:spcPts val="990"/>
              </a:spcBef>
            </a:pPr>
            <a:r>
              <a:rPr dirty="0" sz="1000" spc="-25" i="1">
                <a:latin typeface="Arial"/>
                <a:cs typeface="Arial"/>
              </a:rPr>
              <a:t>θ</a:t>
            </a:r>
            <a:r>
              <a:rPr dirty="0" sz="1000" spc="55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3</a:t>
            </a:r>
            <a:r>
              <a:rPr dirty="0" baseline="-15873" sz="1050" spc="-15">
                <a:latin typeface="Arial"/>
                <a:cs typeface="Arial"/>
              </a:rPr>
              <a:t> </a:t>
            </a:r>
            <a:r>
              <a:rPr dirty="0" sz="1000" spc="325">
                <a:latin typeface="Arial"/>
                <a:cs typeface="Arial"/>
              </a:rPr>
              <a:t>+</a:t>
            </a:r>
            <a:r>
              <a:rPr dirty="0" baseline="44444" sz="1500" spc="262">
                <a:latin typeface="Arial Unicode MS"/>
                <a:cs typeface="Arial Unicode MS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2</a:t>
            </a:r>
            <a:r>
              <a:rPr dirty="0" baseline="-15873" sz="1050" spc="-15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97">
                <a:latin typeface="Arial"/>
                <a:cs typeface="Arial"/>
              </a:rPr>
              <a:t>1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325">
                <a:latin typeface="Arial"/>
                <a:cs typeface="Arial"/>
              </a:rPr>
              <a:t>+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4</a:t>
            </a:r>
            <a:r>
              <a:rPr dirty="0" baseline="-15873" sz="1050" spc="-15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97">
                <a:latin typeface="Arial"/>
                <a:cs typeface="Arial"/>
              </a:rPr>
              <a:t>3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baseline="44444" sz="1500" spc="262">
                <a:latin typeface="Arial Unicode MS"/>
                <a:cs typeface="Arial Unicode MS"/>
              </a:rPr>
              <a:t> </a:t>
            </a:r>
            <a:r>
              <a:rPr dirty="0" sz="1000" spc="220" i="1">
                <a:latin typeface="Arial"/>
                <a:cs typeface="Arial"/>
              </a:rPr>
              <a:t>/</a:t>
            </a:r>
            <a:r>
              <a:rPr dirty="0" sz="1000" spc="-5">
                <a:latin typeface="Arial"/>
                <a:cs typeface="Arial"/>
              </a:rPr>
              <a:t>2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4</a:t>
            </a:r>
            <a:r>
              <a:rPr dirty="0" baseline="-15873" sz="1050" spc="112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baseline="44444" sz="1500" spc="262">
                <a:latin typeface="Arial Unicode MS"/>
                <a:cs typeface="Arial Unicode MS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2</a:t>
            </a:r>
            <a:r>
              <a:rPr dirty="0" baseline="-15873" sz="1050" spc="-15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97">
                <a:latin typeface="Arial"/>
                <a:cs typeface="Arial"/>
              </a:rPr>
              <a:t>1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325">
                <a:latin typeface="Arial"/>
                <a:cs typeface="Arial"/>
              </a:rPr>
              <a:t>+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3</a:t>
            </a:r>
            <a:r>
              <a:rPr dirty="0" baseline="-15873" sz="1050" spc="-15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97">
                <a:latin typeface="Arial"/>
                <a:cs typeface="Arial"/>
              </a:rPr>
              <a:t>4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baseline="44444" sz="1500" spc="262">
                <a:latin typeface="Arial Unicode MS"/>
                <a:cs typeface="Arial Unicode MS"/>
              </a:rPr>
              <a:t> </a:t>
            </a:r>
            <a:r>
              <a:rPr dirty="0" sz="1000" spc="220" i="1">
                <a:latin typeface="Arial"/>
                <a:cs typeface="Arial"/>
              </a:rPr>
              <a:t>/</a:t>
            </a:r>
            <a:r>
              <a:rPr dirty="0" sz="1000" spc="-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L="93980">
              <a:lnSpc>
                <a:spcPct val="100000"/>
              </a:lnSpc>
              <a:spcBef>
                <a:spcPts val="995"/>
              </a:spcBef>
            </a:pPr>
            <a:r>
              <a:rPr dirty="0" sz="1000" spc="-65" i="1">
                <a:latin typeface="Arial"/>
                <a:cs typeface="Arial"/>
              </a:rPr>
              <a:t>δ</a:t>
            </a:r>
            <a:r>
              <a:rPr dirty="0" sz="1000" spc="65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baseline="44444" sz="1500" spc="262">
                <a:latin typeface="Arial Unicode MS"/>
                <a:cs typeface="Arial Unicode MS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4</a:t>
            </a:r>
            <a:r>
              <a:rPr dirty="0" baseline="-15873" sz="1050" spc="-15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97">
                <a:latin typeface="Arial"/>
                <a:cs typeface="Arial"/>
              </a:rPr>
              <a:t>1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30" i="1">
                <a:latin typeface="メイリオ"/>
                <a:cs typeface="メイリオ"/>
              </a:rPr>
              <a:t>−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3</a:t>
            </a:r>
            <a:r>
              <a:rPr dirty="0" baseline="-15873" sz="1050" spc="-15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97">
                <a:latin typeface="Arial"/>
                <a:cs typeface="Arial"/>
              </a:rPr>
              <a:t>2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baseline="44444" sz="1500" spc="262">
                <a:latin typeface="Arial Unicode MS"/>
                <a:cs typeface="Arial Unicode MS"/>
              </a:rPr>
              <a:t> </a:t>
            </a:r>
            <a:r>
              <a:rPr dirty="0" sz="1000" spc="220" i="1">
                <a:latin typeface="Arial"/>
                <a:cs typeface="Arial"/>
              </a:rPr>
              <a:t>/</a:t>
            </a:r>
            <a:r>
              <a:rPr dirty="0" sz="1000" spc="-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35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1595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Election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algorithms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75023" y="716"/>
            <a:ext cx="66675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The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bully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algorithm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88846"/>
            <a:ext cx="4100829" cy="245808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Election</a:t>
            </a:r>
            <a:r>
              <a:rPr dirty="0" sz="14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by</a:t>
            </a:r>
            <a:r>
              <a:rPr dirty="0" sz="14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bullying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11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Principle</a:t>
            </a:r>
            <a:endParaRPr sz="1200">
              <a:latin typeface="Arial"/>
              <a:cs typeface="Arial"/>
            </a:endParaRPr>
          </a:p>
          <a:p>
            <a:pPr algn="just" marL="289560" marR="125095">
              <a:lnSpc>
                <a:spcPct val="10000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Consider </a:t>
            </a:r>
            <a:r>
              <a:rPr dirty="0" sz="1000" spc="-5" i="1">
                <a:latin typeface="Arial"/>
                <a:cs typeface="Arial"/>
              </a:rPr>
              <a:t>N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 </a:t>
            </a:r>
            <a:r>
              <a:rPr dirty="0" sz="1000" spc="-30" i="1">
                <a:latin typeface="メイリオ"/>
                <a:cs typeface="メイリオ"/>
              </a:rPr>
              <a:t>{</a:t>
            </a:r>
            <a:r>
              <a:rPr dirty="0" sz="1000" spc="-30" i="1">
                <a:latin typeface="Arial"/>
                <a:cs typeface="Arial"/>
              </a:rPr>
              <a:t>P</a:t>
            </a:r>
            <a:r>
              <a:rPr dirty="0" baseline="-15873" sz="1050" spc="-44" i="1">
                <a:latin typeface="Arial"/>
                <a:cs typeface="Arial"/>
              </a:rPr>
              <a:t>0</a:t>
            </a:r>
            <a:r>
              <a:rPr dirty="0" baseline="-15873" sz="1050" spc="-16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6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.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.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.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10" i="1">
                <a:latin typeface="Arial"/>
                <a:cs typeface="Arial"/>
              </a:rPr>
              <a:t>P</a:t>
            </a:r>
            <a:r>
              <a:rPr dirty="0" baseline="-15873" sz="1050" spc="15" i="1">
                <a:latin typeface="Arial"/>
                <a:cs typeface="Arial"/>
              </a:rPr>
              <a:t>N</a:t>
            </a:r>
            <a:r>
              <a:rPr dirty="0" baseline="-15873" sz="1050" spc="15" i="1">
                <a:latin typeface="メイリオ"/>
                <a:cs typeface="メイリオ"/>
              </a:rPr>
              <a:t>−</a:t>
            </a:r>
            <a:r>
              <a:rPr dirty="0" baseline="-15873" sz="1050" spc="15" i="1">
                <a:latin typeface="Arial"/>
                <a:cs typeface="Arial"/>
              </a:rPr>
              <a:t>1</a:t>
            </a:r>
            <a:r>
              <a:rPr dirty="0" sz="1000" spc="10" i="1">
                <a:latin typeface="メイリオ"/>
                <a:cs typeface="メイリオ"/>
              </a:rPr>
              <a:t>}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let </a:t>
            </a:r>
            <a:r>
              <a:rPr dirty="0" sz="1000" spc="-5" i="1">
                <a:latin typeface="Arial"/>
                <a:cs typeface="Arial"/>
              </a:rPr>
              <a:t>id</a:t>
            </a:r>
            <a:r>
              <a:rPr dirty="0" sz="1000" spc="-185" i="1">
                <a:latin typeface="Arial"/>
                <a:cs typeface="Arial"/>
              </a:rPr>
              <a:t> </a:t>
            </a:r>
            <a:r>
              <a:rPr dirty="0" sz="1000" spc="20">
                <a:latin typeface="Arial"/>
                <a:cs typeface="Arial"/>
              </a:rPr>
              <a:t>(</a:t>
            </a:r>
            <a:r>
              <a:rPr dirty="0" sz="1000" spc="20" i="1">
                <a:latin typeface="Arial"/>
                <a:cs typeface="Arial"/>
              </a:rPr>
              <a:t>P</a:t>
            </a:r>
            <a:r>
              <a:rPr dirty="0" baseline="-15873" sz="1050" spc="30" i="1">
                <a:latin typeface="Arial"/>
                <a:cs typeface="Arial"/>
              </a:rPr>
              <a:t>k</a:t>
            </a:r>
            <a:r>
              <a:rPr dirty="0" baseline="-15873" sz="1050" spc="-112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k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notices that the coordinator is no longer responding to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requests,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 initiates an election:</a:t>
            </a:r>
            <a:endParaRPr sz="1000">
              <a:latin typeface="Arial"/>
              <a:cs typeface="Arial"/>
            </a:endParaRPr>
          </a:p>
          <a:p>
            <a:pPr algn="just" marL="567055" marR="43180" indent="-175260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Font typeface="Arial"/>
              <a:buAutoNum type="arabicPeriod"/>
              <a:tabLst>
                <a:tab pos="567690" algn="l"/>
              </a:tabLst>
            </a:pP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k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sends an </a:t>
            </a:r>
            <a:r>
              <a:rPr dirty="0" sz="1000" spc="-5" i="1">
                <a:latin typeface="Arial"/>
                <a:cs typeface="Arial"/>
              </a:rPr>
              <a:t>ELECTION </a:t>
            </a:r>
            <a:r>
              <a:rPr dirty="0" sz="1000" spc="-5">
                <a:latin typeface="Arial"/>
                <a:cs typeface="Arial"/>
              </a:rPr>
              <a:t>message to all processes with higher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identifiers: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k</a:t>
            </a:r>
            <a:r>
              <a:rPr dirty="0" baseline="-15873" sz="1050" spc="-187" i="1">
                <a:latin typeface="Arial"/>
                <a:cs typeface="Arial"/>
              </a:rPr>
              <a:t> </a:t>
            </a:r>
            <a:r>
              <a:rPr dirty="0" baseline="-15873" sz="1050" spc="112">
                <a:latin typeface="Arial"/>
                <a:cs typeface="Arial"/>
              </a:rPr>
              <a:t>+</a:t>
            </a:r>
            <a:r>
              <a:rPr dirty="0" baseline="-15873" sz="1050" spc="112" i="1">
                <a:latin typeface="Arial"/>
                <a:cs typeface="Arial"/>
              </a:rPr>
              <a:t>1</a:t>
            </a:r>
            <a:r>
              <a:rPr dirty="0" sz="1000" spc="7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k</a:t>
            </a:r>
            <a:r>
              <a:rPr dirty="0" baseline="-15873" sz="1050" spc="-187" i="1">
                <a:latin typeface="Arial"/>
                <a:cs typeface="Arial"/>
              </a:rPr>
              <a:t> </a:t>
            </a:r>
            <a:r>
              <a:rPr dirty="0" baseline="-15873" sz="1050" spc="135">
                <a:latin typeface="Arial"/>
                <a:cs typeface="Arial"/>
              </a:rPr>
              <a:t>+</a:t>
            </a:r>
            <a:r>
              <a:rPr dirty="0" baseline="-15873" sz="1050" spc="135" i="1">
                <a:latin typeface="Arial"/>
                <a:cs typeface="Arial"/>
              </a:rPr>
              <a:t>2</a:t>
            </a:r>
            <a:r>
              <a:rPr dirty="0" baseline="-15873" sz="1050" spc="-157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.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.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.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30" i="1">
                <a:latin typeface="Arial"/>
                <a:cs typeface="Arial"/>
              </a:rPr>
              <a:t>P</a:t>
            </a:r>
            <a:r>
              <a:rPr dirty="0" baseline="-15873" sz="1050" spc="44" i="1">
                <a:latin typeface="Arial"/>
                <a:cs typeface="Arial"/>
              </a:rPr>
              <a:t>N</a:t>
            </a:r>
            <a:r>
              <a:rPr dirty="0" baseline="-15873" sz="1050" spc="44" i="1">
                <a:latin typeface="メイリオ"/>
                <a:cs typeface="メイリオ"/>
              </a:rPr>
              <a:t>−</a:t>
            </a:r>
            <a:r>
              <a:rPr dirty="0" baseline="-15873" sz="1050" spc="44" i="1">
                <a:latin typeface="Arial"/>
                <a:cs typeface="Arial"/>
              </a:rPr>
              <a:t>1</a:t>
            </a:r>
            <a:r>
              <a:rPr dirty="0" sz="1000" spc="3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567055" marR="497205" indent="-175260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AutoNum type="arabicPeriod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If no one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responds,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k</a:t>
            </a:r>
            <a:r>
              <a:rPr dirty="0" baseline="-15873" sz="1050" spc="22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wins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election and becomes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coordinator.</a:t>
            </a:r>
            <a:endParaRPr sz="1000">
              <a:latin typeface="Arial"/>
              <a:cs typeface="Arial"/>
            </a:endParaRPr>
          </a:p>
          <a:p>
            <a:pPr marL="567055" marR="136525" indent="-175260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AutoNum type="arabicPeriod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If one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higher-ups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answers,</a:t>
            </a:r>
            <a:r>
              <a:rPr dirty="0" sz="1000" spc="-5">
                <a:latin typeface="Arial"/>
                <a:cs typeface="Arial"/>
              </a:rPr>
              <a:t> 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takes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over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k</a:t>
            </a:r>
            <a:r>
              <a:rPr dirty="0" baseline="-15873" sz="1050" spc="-112" i="1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’s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job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done.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1595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Election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algorithms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75023" y="716"/>
            <a:ext cx="66675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The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bully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algorithm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76120" y="1128383"/>
            <a:ext cx="667385" cy="592455"/>
            <a:chOff x="776120" y="1128383"/>
            <a:chExt cx="667385" cy="592455"/>
          </a:xfrm>
        </p:grpSpPr>
        <p:sp>
          <p:nvSpPr>
            <p:cNvPr id="5" name="object 5"/>
            <p:cNvSpPr/>
            <p:nvPr/>
          </p:nvSpPr>
          <p:spPr>
            <a:xfrm>
              <a:off x="799316" y="1142599"/>
              <a:ext cx="505459" cy="193040"/>
            </a:xfrm>
            <a:custGeom>
              <a:avLst/>
              <a:gdLst/>
              <a:ahLst/>
              <a:cxnLst/>
              <a:rect l="l" t="t" r="r" b="b"/>
              <a:pathLst>
                <a:path w="505459" h="193040">
                  <a:moveTo>
                    <a:pt x="0" y="192505"/>
                  </a:moveTo>
                  <a:lnTo>
                    <a:pt x="505321" y="0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265353" y="1128383"/>
              <a:ext cx="69215" cy="51435"/>
            </a:xfrm>
            <a:custGeom>
              <a:avLst/>
              <a:gdLst/>
              <a:ahLst/>
              <a:cxnLst/>
              <a:rect l="l" t="t" r="r" b="b"/>
              <a:pathLst>
                <a:path w="69215" h="51434">
                  <a:moveTo>
                    <a:pt x="0" y="0"/>
                  </a:moveTo>
                  <a:lnTo>
                    <a:pt x="9631" y="10922"/>
                  </a:lnTo>
                  <a:lnTo>
                    <a:pt x="16078" y="23056"/>
                  </a:lnTo>
                  <a:lnTo>
                    <a:pt x="19339" y="36404"/>
                  </a:lnTo>
                  <a:lnTo>
                    <a:pt x="19415" y="50964"/>
                  </a:lnTo>
                  <a:lnTo>
                    <a:pt x="69163" y="2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804221" y="1378650"/>
              <a:ext cx="607060" cy="0"/>
            </a:xfrm>
            <a:custGeom>
              <a:avLst/>
              <a:gdLst/>
              <a:ahLst/>
              <a:cxnLst/>
              <a:rect l="l" t="t" r="r" b="b"/>
              <a:pathLst>
                <a:path w="607060" h="0">
                  <a:moveTo>
                    <a:pt x="0" y="0"/>
                  </a:moveTo>
                  <a:lnTo>
                    <a:pt x="607023" y="0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379598" y="1351385"/>
              <a:ext cx="64135" cy="54610"/>
            </a:xfrm>
            <a:custGeom>
              <a:avLst/>
              <a:gdLst/>
              <a:ahLst/>
              <a:cxnLst/>
              <a:rect l="l" t="t" r="r" b="b"/>
              <a:pathLst>
                <a:path w="64134" h="54609">
                  <a:moveTo>
                    <a:pt x="0" y="0"/>
                  </a:moveTo>
                  <a:lnTo>
                    <a:pt x="5113" y="13633"/>
                  </a:lnTo>
                  <a:lnTo>
                    <a:pt x="6818" y="27267"/>
                  </a:lnTo>
                  <a:lnTo>
                    <a:pt x="5113" y="40901"/>
                  </a:lnTo>
                  <a:lnTo>
                    <a:pt x="0" y="54534"/>
                  </a:lnTo>
                  <a:lnTo>
                    <a:pt x="63622" y="272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778660" y="1442547"/>
              <a:ext cx="267970" cy="256540"/>
            </a:xfrm>
            <a:custGeom>
              <a:avLst/>
              <a:gdLst/>
              <a:ahLst/>
              <a:cxnLst/>
              <a:rect l="l" t="t" r="r" b="b"/>
              <a:pathLst>
                <a:path w="267969" h="256539">
                  <a:moveTo>
                    <a:pt x="0" y="0"/>
                  </a:moveTo>
                  <a:lnTo>
                    <a:pt x="267643" y="256005"/>
                  </a:lnTo>
                </a:path>
              </a:pathLst>
            </a:custGeom>
            <a:ln w="483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004586" y="1656973"/>
              <a:ext cx="65405" cy="64135"/>
            </a:xfrm>
            <a:custGeom>
              <a:avLst/>
              <a:gdLst/>
              <a:ahLst/>
              <a:cxnLst/>
              <a:rect l="l" t="t" r="r" b="b"/>
              <a:pathLst>
                <a:path w="65405" h="64135">
                  <a:moveTo>
                    <a:pt x="37695" y="0"/>
                  </a:moveTo>
                  <a:lnTo>
                    <a:pt x="31965" y="13385"/>
                  </a:lnTo>
                  <a:lnTo>
                    <a:pt x="23773" y="24416"/>
                  </a:lnTo>
                  <a:lnTo>
                    <a:pt x="13118" y="33090"/>
                  </a:lnTo>
                  <a:lnTo>
                    <a:pt x="0" y="39406"/>
                  </a:lnTo>
                  <a:lnTo>
                    <a:pt x="64824" y="63682"/>
                  </a:lnTo>
                  <a:lnTo>
                    <a:pt x="3769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/>
          <p:nvPr/>
        </p:nvSpPr>
        <p:spPr>
          <a:xfrm>
            <a:off x="1052409" y="1279727"/>
            <a:ext cx="282575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Election</a:t>
            </a:r>
            <a:endParaRPr sz="5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 rot="20400000">
            <a:off x="939558" y="1145797"/>
            <a:ext cx="268391" cy="69850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ts val="550"/>
              </a:lnSpc>
              <a:spcBef>
                <a:spcPts val="15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El</a:t>
            </a:r>
            <a:r>
              <a:rPr dirty="0" sz="550" spc="-5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cti</a:t>
            </a:r>
            <a:r>
              <a:rPr dirty="0" sz="55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baseline="5050" sz="825" spc="7">
                <a:solidFill>
                  <a:srgbClr val="231F20"/>
                </a:solidFill>
                <a:latin typeface="Arial"/>
                <a:cs typeface="Arial"/>
              </a:rPr>
              <a:t>n</a:t>
            </a:r>
            <a:endParaRPr baseline="5050" sz="825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 rot="2700000">
            <a:off x="821796" y="1495207"/>
            <a:ext cx="268391" cy="70485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ts val="555"/>
              </a:lnSpc>
              <a:spcBef>
                <a:spcPts val="10"/>
              </a:spcBef>
            </a:pPr>
            <a:r>
              <a:rPr dirty="0" baseline="5050" sz="825" spc="7">
                <a:solidFill>
                  <a:srgbClr val="231F20"/>
                </a:solidFill>
                <a:latin typeface="Arial"/>
                <a:cs typeface="Arial"/>
              </a:rPr>
              <a:t>El</a:t>
            </a:r>
            <a:r>
              <a:rPr dirty="0" baseline="5050" sz="825" spc="-7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cti</a:t>
            </a:r>
            <a:r>
              <a:rPr dirty="0" sz="55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n</a:t>
            </a:r>
            <a:endParaRPr sz="550">
              <a:latin typeface="Arial"/>
              <a:cs typeface="Arial"/>
            </a:endParaRPr>
          </a:p>
        </p:txBody>
      </p:sp>
      <p:pic>
        <p:nvPicPr>
          <p:cNvPr id="14" name="object 1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53697" y="906188"/>
            <a:ext cx="153285" cy="153284"/>
          </a:xfrm>
          <a:prstGeom prst="rect">
            <a:avLst/>
          </a:prstGeom>
        </p:spPr>
      </p:pic>
      <p:grpSp>
        <p:nvGrpSpPr>
          <p:cNvPr id="15" name="object 15"/>
          <p:cNvGrpSpPr/>
          <p:nvPr/>
        </p:nvGrpSpPr>
        <p:grpSpPr>
          <a:xfrm>
            <a:off x="657516" y="1022222"/>
            <a:ext cx="946150" cy="829944"/>
            <a:chOff x="657516" y="1022222"/>
            <a:chExt cx="946150" cy="829944"/>
          </a:xfrm>
        </p:grpSpPr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33837" y="1022222"/>
              <a:ext cx="153285" cy="15328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449874" y="1302365"/>
              <a:ext cx="153289" cy="153289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335094" y="1582195"/>
              <a:ext cx="153285" cy="153289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1055951" y="1700800"/>
              <a:ext cx="149225" cy="149225"/>
            </a:xfrm>
            <a:custGeom>
              <a:avLst/>
              <a:gdLst/>
              <a:ahLst/>
              <a:cxnLst/>
              <a:rect l="l" t="t" r="r" b="b"/>
              <a:pathLst>
                <a:path w="149225" h="149225">
                  <a:moveTo>
                    <a:pt x="74386" y="0"/>
                  </a:moveTo>
                  <a:lnTo>
                    <a:pt x="45432" y="5846"/>
                  </a:lnTo>
                  <a:lnTo>
                    <a:pt x="21788" y="21788"/>
                  </a:lnTo>
                  <a:lnTo>
                    <a:pt x="5845" y="45434"/>
                  </a:lnTo>
                  <a:lnTo>
                    <a:pt x="0" y="74390"/>
                  </a:lnTo>
                  <a:lnTo>
                    <a:pt x="5845" y="103344"/>
                  </a:lnTo>
                  <a:lnTo>
                    <a:pt x="21788" y="126990"/>
                  </a:lnTo>
                  <a:lnTo>
                    <a:pt x="45432" y="142934"/>
                  </a:lnTo>
                  <a:lnTo>
                    <a:pt x="74386" y="148780"/>
                  </a:lnTo>
                  <a:lnTo>
                    <a:pt x="103342" y="142934"/>
                  </a:lnTo>
                  <a:lnTo>
                    <a:pt x="126988" y="126990"/>
                  </a:lnTo>
                  <a:lnTo>
                    <a:pt x="142930" y="103344"/>
                  </a:lnTo>
                  <a:lnTo>
                    <a:pt x="148776" y="74390"/>
                  </a:lnTo>
                  <a:lnTo>
                    <a:pt x="142930" y="45434"/>
                  </a:lnTo>
                  <a:lnTo>
                    <a:pt x="126988" y="21788"/>
                  </a:lnTo>
                  <a:lnTo>
                    <a:pt x="103342" y="5846"/>
                  </a:lnTo>
                  <a:lnTo>
                    <a:pt x="7438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055951" y="1700800"/>
              <a:ext cx="149225" cy="149225"/>
            </a:xfrm>
            <a:custGeom>
              <a:avLst/>
              <a:gdLst/>
              <a:ahLst/>
              <a:cxnLst/>
              <a:rect l="l" t="t" r="r" b="b"/>
              <a:pathLst>
                <a:path w="149225" h="149225">
                  <a:moveTo>
                    <a:pt x="74386" y="0"/>
                  </a:moveTo>
                  <a:lnTo>
                    <a:pt x="103342" y="5846"/>
                  </a:lnTo>
                  <a:lnTo>
                    <a:pt x="126988" y="21788"/>
                  </a:lnTo>
                  <a:lnTo>
                    <a:pt x="142930" y="45434"/>
                  </a:lnTo>
                  <a:lnTo>
                    <a:pt x="148776" y="74390"/>
                  </a:lnTo>
                  <a:lnTo>
                    <a:pt x="142930" y="103344"/>
                  </a:lnTo>
                  <a:lnTo>
                    <a:pt x="126988" y="126990"/>
                  </a:lnTo>
                  <a:lnTo>
                    <a:pt x="103342" y="142934"/>
                  </a:lnTo>
                  <a:lnTo>
                    <a:pt x="74386" y="148780"/>
                  </a:lnTo>
                  <a:lnTo>
                    <a:pt x="45432" y="142934"/>
                  </a:lnTo>
                  <a:lnTo>
                    <a:pt x="21788" y="126990"/>
                  </a:lnTo>
                  <a:lnTo>
                    <a:pt x="5845" y="103344"/>
                  </a:lnTo>
                  <a:lnTo>
                    <a:pt x="0" y="74390"/>
                  </a:lnTo>
                  <a:lnTo>
                    <a:pt x="5845" y="45434"/>
                  </a:lnTo>
                  <a:lnTo>
                    <a:pt x="21788" y="21788"/>
                  </a:lnTo>
                  <a:lnTo>
                    <a:pt x="45432" y="5846"/>
                  </a:lnTo>
                  <a:lnTo>
                    <a:pt x="74386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3553" y="1582505"/>
              <a:ext cx="153289" cy="153289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57516" y="1302365"/>
              <a:ext cx="153289" cy="153289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3553" y="1022222"/>
              <a:ext cx="153289" cy="153289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702705" y="1319998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5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17661" y="1599813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0</a:t>
            </a:r>
            <a:endParaRPr sz="5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94017" y="1319673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6</a:t>
            </a:r>
            <a:endParaRPr sz="5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79093" y="1599503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5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97552" y="1715854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7</a:t>
            </a:r>
            <a:endParaRPr sz="55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075707" y="1724689"/>
            <a:ext cx="109855" cy="101600"/>
          </a:xfrm>
          <a:custGeom>
            <a:avLst/>
            <a:gdLst/>
            <a:ahLst/>
            <a:cxnLst/>
            <a:rect l="l" t="t" r="r" b="b"/>
            <a:pathLst>
              <a:path w="109855" h="101600">
                <a:moveTo>
                  <a:pt x="14" y="0"/>
                </a:moveTo>
                <a:lnTo>
                  <a:pt x="109278" y="100976"/>
                </a:lnTo>
              </a:path>
              <a:path w="109855" h="101600">
                <a:moveTo>
                  <a:pt x="109264" y="9"/>
                </a:moveTo>
                <a:lnTo>
                  <a:pt x="0" y="100990"/>
                </a:lnTo>
              </a:path>
            </a:pathLst>
          </a:custGeom>
          <a:ln w="450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30" name="object 30"/>
          <p:cNvGrpSpPr/>
          <p:nvPr/>
        </p:nvGrpSpPr>
        <p:grpSpPr>
          <a:xfrm>
            <a:off x="1912362" y="1130305"/>
            <a:ext cx="654685" cy="276225"/>
            <a:chOff x="1912362" y="1130305"/>
            <a:chExt cx="654685" cy="276225"/>
          </a:xfrm>
        </p:grpSpPr>
        <p:sp>
          <p:nvSpPr>
            <p:cNvPr id="31" name="object 31"/>
            <p:cNvSpPr/>
            <p:nvPr/>
          </p:nvSpPr>
          <p:spPr>
            <a:xfrm>
              <a:off x="1942241" y="1132845"/>
              <a:ext cx="514350" cy="196215"/>
            </a:xfrm>
            <a:custGeom>
              <a:avLst/>
              <a:gdLst/>
              <a:ahLst/>
              <a:cxnLst/>
              <a:rect l="l" t="t" r="r" b="b"/>
              <a:pathLst>
                <a:path w="514350" h="196215">
                  <a:moveTo>
                    <a:pt x="0" y="196084"/>
                  </a:moveTo>
                  <a:lnTo>
                    <a:pt x="513982" y="0"/>
                  </a:lnTo>
                </a:path>
              </a:pathLst>
            </a:custGeom>
            <a:ln w="450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1912362" y="1292179"/>
              <a:ext cx="69215" cy="51435"/>
            </a:xfrm>
            <a:custGeom>
              <a:avLst/>
              <a:gdLst/>
              <a:ahLst/>
              <a:cxnLst/>
              <a:rect l="l" t="t" r="r" b="b"/>
              <a:pathLst>
                <a:path w="69214" h="51434">
                  <a:moveTo>
                    <a:pt x="49748" y="0"/>
                  </a:moveTo>
                  <a:lnTo>
                    <a:pt x="0" y="48130"/>
                  </a:lnTo>
                  <a:lnTo>
                    <a:pt x="69159" y="50959"/>
                  </a:lnTo>
                  <a:lnTo>
                    <a:pt x="59529" y="40041"/>
                  </a:lnTo>
                  <a:lnTo>
                    <a:pt x="53083" y="27907"/>
                  </a:lnTo>
                  <a:lnTo>
                    <a:pt x="49823" y="14559"/>
                  </a:lnTo>
                  <a:lnTo>
                    <a:pt x="4974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1957120" y="1378650"/>
              <a:ext cx="607060" cy="0"/>
            </a:xfrm>
            <a:custGeom>
              <a:avLst/>
              <a:gdLst/>
              <a:ahLst/>
              <a:cxnLst/>
              <a:rect l="l" t="t" r="r" b="b"/>
              <a:pathLst>
                <a:path w="607060" h="0">
                  <a:moveTo>
                    <a:pt x="0" y="0"/>
                  </a:moveTo>
                  <a:lnTo>
                    <a:pt x="607023" y="0"/>
                  </a:lnTo>
                </a:path>
              </a:pathLst>
            </a:custGeom>
            <a:ln w="450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1925141" y="1351385"/>
              <a:ext cx="64135" cy="54610"/>
            </a:xfrm>
            <a:custGeom>
              <a:avLst/>
              <a:gdLst/>
              <a:ahLst/>
              <a:cxnLst/>
              <a:rect l="l" t="t" r="r" b="b"/>
              <a:pathLst>
                <a:path w="64135" h="54609">
                  <a:moveTo>
                    <a:pt x="63622" y="0"/>
                  </a:moveTo>
                  <a:lnTo>
                    <a:pt x="0" y="27265"/>
                  </a:lnTo>
                  <a:lnTo>
                    <a:pt x="63622" y="54531"/>
                  </a:lnTo>
                  <a:lnTo>
                    <a:pt x="58510" y="40897"/>
                  </a:lnTo>
                  <a:lnTo>
                    <a:pt x="56806" y="27264"/>
                  </a:lnTo>
                  <a:lnTo>
                    <a:pt x="58510" y="13631"/>
                  </a:lnTo>
                  <a:lnTo>
                    <a:pt x="6362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/>
          <p:cNvSpPr txBox="1"/>
          <p:nvPr/>
        </p:nvSpPr>
        <p:spPr>
          <a:xfrm rot="20280000">
            <a:off x="2144789" y="1136505"/>
            <a:ext cx="128397" cy="70485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ts val="555"/>
              </a:lnSpc>
              <a:spcBef>
                <a:spcPts val="10"/>
              </a:spcBef>
            </a:pPr>
            <a:r>
              <a:rPr dirty="0" sz="55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550" spc="10">
                <a:solidFill>
                  <a:srgbClr val="231F20"/>
                </a:solidFill>
                <a:latin typeface="Arial"/>
                <a:cs typeface="Arial"/>
              </a:rPr>
              <a:t>K</a:t>
            </a:r>
            <a:endParaRPr sz="5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236802" y="1277779"/>
            <a:ext cx="130175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10">
                <a:solidFill>
                  <a:srgbClr val="231F20"/>
                </a:solidFill>
                <a:latin typeface="Arial"/>
                <a:cs typeface="Arial"/>
              </a:rPr>
              <a:t>OK</a:t>
            </a:r>
            <a:endParaRPr sz="550">
              <a:latin typeface="Arial"/>
              <a:cs typeface="Arial"/>
            </a:endParaRPr>
          </a:p>
        </p:txBody>
      </p:sp>
      <p:pic>
        <p:nvPicPr>
          <p:cNvPr id="37" name="object 3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165849" y="904141"/>
            <a:ext cx="153289" cy="153292"/>
          </a:xfrm>
          <a:prstGeom prst="rect">
            <a:avLst/>
          </a:prstGeom>
        </p:spPr>
      </p:pic>
      <p:grpSp>
        <p:nvGrpSpPr>
          <p:cNvPr id="38" name="object 38"/>
          <p:cNvGrpSpPr/>
          <p:nvPr/>
        </p:nvGrpSpPr>
        <p:grpSpPr>
          <a:xfrm>
            <a:off x="1769668" y="1020182"/>
            <a:ext cx="946150" cy="433705"/>
            <a:chOff x="1769668" y="1020182"/>
            <a:chExt cx="946150" cy="433705"/>
          </a:xfrm>
        </p:grpSpPr>
        <p:pic>
          <p:nvPicPr>
            <p:cNvPr id="39" name="object 3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445989" y="1020182"/>
              <a:ext cx="153289" cy="153289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562029" y="1300326"/>
              <a:ext cx="153285" cy="153289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1771922" y="1302580"/>
              <a:ext cx="149225" cy="149225"/>
            </a:xfrm>
            <a:custGeom>
              <a:avLst/>
              <a:gdLst/>
              <a:ahLst/>
              <a:cxnLst/>
              <a:rect l="l" t="t" r="r" b="b"/>
              <a:pathLst>
                <a:path w="149225" h="149225">
                  <a:moveTo>
                    <a:pt x="74390" y="0"/>
                  </a:moveTo>
                  <a:lnTo>
                    <a:pt x="103345" y="5846"/>
                  </a:lnTo>
                  <a:lnTo>
                    <a:pt x="126991" y="21788"/>
                  </a:lnTo>
                  <a:lnTo>
                    <a:pt x="142934" y="45434"/>
                  </a:lnTo>
                  <a:lnTo>
                    <a:pt x="148780" y="74390"/>
                  </a:lnTo>
                  <a:lnTo>
                    <a:pt x="142934" y="103344"/>
                  </a:lnTo>
                  <a:lnTo>
                    <a:pt x="126991" y="126990"/>
                  </a:lnTo>
                  <a:lnTo>
                    <a:pt x="103345" y="142933"/>
                  </a:lnTo>
                  <a:lnTo>
                    <a:pt x="74390" y="148780"/>
                  </a:lnTo>
                  <a:lnTo>
                    <a:pt x="45434" y="142933"/>
                  </a:lnTo>
                  <a:lnTo>
                    <a:pt x="21788" y="126990"/>
                  </a:lnTo>
                  <a:lnTo>
                    <a:pt x="5846" y="103344"/>
                  </a:lnTo>
                  <a:lnTo>
                    <a:pt x="0" y="74390"/>
                  </a:lnTo>
                  <a:lnTo>
                    <a:pt x="5846" y="45434"/>
                  </a:lnTo>
                  <a:lnTo>
                    <a:pt x="21788" y="21788"/>
                  </a:lnTo>
                  <a:lnTo>
                    <a:pt x="45434" y="5846"/>
                  </a:lnTo>
                  <a:lnTo>
                    <a:pt x="74390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2" name="object 4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885705" y="1020182"/>
              <a:ext cx="153289" cy="153289"/>
            </a:xfrm>
            <a:prstGeom prst="rect">
              <a:avLst/>
            </a:prstGeom>
          </p:spPr>
        </p:pic>
      </p:grpSp>
      <p:pic>
        <p:nvPicPr>
          <p:cNvPr id="43" name="object 4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2447246" y="1580156"/>
            <a:ext cx="153289" cy="153289"/>
          </a:xfrm>
          <a:prstGeom prst="rect">
            <a:avLst/>
          </a:prstGeom>
        </p:spPr>
      </p:pic>
      <p:sp>
        <p:nvSpPr>
          <p:cNvPr id="44" name="object 44"/>
          <p:cNvSpPr/>
          <p:nvPr/>
        </p:nvSpPr>
        <p:spPr>
          <a:xfrm>
            <a:off x="2168103" y="1698761"/>
            <a:ext cx="149225" cy="149225"/>
          </a:xfrm>
          <a:custGeom>
            <a:avLst/>
            <a:gdLst/>
            <a:ahLst/>
            <a:cxnLst/>
            <a:rect l="l" t="t" r="r" b="b"/>
            <a:pathLst>
              <a:path w="149225" h="149225">
                <a:moveTo>
                  <a:pt x="74390" y="0"/>
                </a:moveTo>
                <a:lnTo>
                  <a:pt x="103345" y="5846"/>
                </a:lnTo>
                <a:lnTo>
                  <a:pt x="126991" y="21788"/>
                </a:lnTo>
                <a:lnTo>
                  <a:pt x="142934" y="45434"/>
                </a:lnTo>
                <a:lnTo>
                  <a:pt x="148780" y="74390"/>
                </a:lnTo>
                <a:lnTo>
                  <a:pt x="142934" y="103343"/>
                </a:lnTo>
                <a:lnTo>
                  <a:pt x="126991" y="126988"/>
                </a:lnTo>
                <a:lnTo>
                  <a:pt x="103345" y="142930"/>
                </a:lnTo>
                <a:lnTo>
                  <a:pt x="74390" y="148776"/>
                </a:lnTo>
                <a:lnTo>
                  <a:pt x="45434" y="142930"/>
                </a:lnTo>
                <a:lnTo>
                  <a:pt x="21788" y="126988"/>
                </a:lnTo>
                <a:lnTo>
                  <a:pt x="5846" y="103343"/>
                </a:lnTo>
                <a:lnTo>
                  <a:pt x="0" y="74390"/>
                </a:lnTo>
                <a:lnTo>
                  <a:pt x="5846" y="45434"/>
                </a:lnTo>
                <a:lnTo>
                  <a:pt x="21788" y="21788"/>
                </a:lnTo>
                <a:lnTo>
                  <a:pt x="45434" y="5846"/>
                </a:lnTo>
                <a:lnTo>
                  <a:pt x="74390" y="0"/>
                </a:lnTo>
                <a:close/>
              </a:path>
            </a:pathLst>
          </a:custGeom>
          <a:ln w="450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5" name="object 45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885705" y="1580465"/>
            <a:ext cx="153289" cy="153289"/>
          </a:xfrm>
          <a:prstGeom prst="rect">
            <a:avLst/>
          </a:prstGeom>
        </p:spPr>
      </p:pic>
      <p:sp>
        <p:nvSpPr>
          <p:cNvPr id="46" name="object 46"/>
          <p:cNvSpPr txBox="1"/>
          <p:nvPr/>
        </p:nvSpPr>
        <p:spPr>
          <a:xfrm>
            <a:off x="2212478" y="921889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5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95300" y="188846"/>
            <a:ext cx="2120265" cy="963294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Election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by</a:t>
            </a: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bullying</a:t>
            </a:r>
            <a:endParaRPr sz="1400">
              <a:latin typeface="Arial"/>
              <a:cs typeface="Arial"/>
            </a:endParaRPr>
          </a:p>
          <a:p>
            <a:pPr marL="259715">
              <a:lnSpc>
                <a:spcPct val="100000"/>
              </a:lnSpc>
              <a:spcBef>
                <a:spcPts val="136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bully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election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algorithm</a:t>
            </a:r>
            <a:endParaRPr sz="1200">
              <a:latin typeface="Arial"/>
              <a:cs typeface="Arial"/>
            </a:endParaRPr>
          </a:p>
          <a:p>
            <a:pPr algn="ctr" marR="36195">
              <a:lnSpc>
                <a:spcPct val="100000"/>
              </a:lnSpc>
              <a:spcBef>
                <a:spcPts val="1285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550">
              <a:latin typeface="Arial"/>
              <a:cs typeface="Arial"/>
            </a:endParaRPr>
          </a:p>
          <a:p>
            <a:pPr algn="ctr" marL="503555">
              <a:lnSpc>
                <a:spcPct val="100000"/>
              </a:lnSpc>
              <a:spcBef>
                <a:spcPts val="254"/>
              </a:spcBef>
              <a:tabLst>
                <a:tab pos="1062990" algn="l"/>
                <a:tab pos="1615440" algn="l"/>
              </a:tabLst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2	5	2</a:t>
            </a:r>
            <a:endParaRPr sz="5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814857" y="1317958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5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929813" y="1597774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0</a:t>
            </a:r>
            <a:endParaRPr sz="5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489807" y="1037061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5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606173" y="1317634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6</a:t>
            </a:r>
            <a:endParaRPr sz="5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491248" y="1597464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5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209703" y="1713814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7</a:t>
            </a:r>
            <a:endParaRPr sz="55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2187859" y="1722649"/>
            <a:ext cx="109855" cy="101600"/>
          </a:xfrm>
          <a:custGeom>
            <a:avLst/>
            <a:gdLst/>
            <a:ahLst/>
            <a:cxnLst/>
            <a:rect l="l" t="t" r="r" b="b"/>
            <a:pathLst>
              <a:path w="109855" h="101600">
                <a:moveTo>
                  <a:pt x="14" y="0"/>
                </a:moveTo>
                <a:lnTo>
                  <a:pt x="109278" y="100976"/>
                </a:lnTo>
              </a:path>
              <a:path w="109855" h="101600">
                <a:moveTo>
                  <a:pt x="109264" y="10"/>
                </a:moveTo>
                <a:lnTo>
                  <a:pt x="0" y="100990"/>
                </a:lnTo>
              </a:path>
            </a:pathLst>
          </a:custGeom>
          <a:ln w="450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55" name="object 55"/>
          <p:cNvGrpSpPr/>
          <p:nvPr/>
        </p:nvGrpSpPr>
        <p:grpSpPr>
          <a:xfrm>
            <a:off x="3373634" y="1169533"/>
            <a:ext cx="349885" cy="567690"/>
            <a:chOff x="3373634" y="1169533"/>
            <a:chExt cx="349885" cy="567690"/>
          </a:xfrm>
        </p:grpSpPr>
        <p:pic>
          <p:nvPicPr>
            <p:cNvPr id="56" name="object 5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652720" y="1171337"/>
              <a:ext cx="70315" cy="139017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3386620" y="1172073"/>
              <a:ext cx="212090" cy="509270"/>
            </a:xfrm>
            <a:custGeom>
              <a:avLst/>
              <a:gdLst/>
              <a:ahLst/>
              <a:cxnLst/>
              <a:rect l="l" t="t" r="r" b="b"/>
              <a:pathLst>
                <a:path w="212089" h="509269">
                  <a:moveTo>
                    <a:pt x="212015" y="0"/>
                  </a:moveTo>
                  <a:lnTo>
                    <a:pt x="0" y="508667"/>
                  </a:lnTo>
                </a:path>
              </a:pathLst>
            </a:custGeom>
            <a:ln w="450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3373634" y="1641038"/>
              <a:ext cx="50800" cy="69215"/>
            </a:xfrm>
            <a:custGeom>
              <a:avLst/>
              <a:gdLst/>
              <a:ahLst/>
              <a:cxnLst/>
              <a:rect l="l" t="t" r="r" b="b"/>
              <a:pathLst>
                <a:path w="50800" h="69214">
                  <a:moveTo>
                    <a:pt x="0" y="0"/>
                  </a:moveTo>
                  <a:lnTo>
                    <a:pt x="689" y="69216"/>
                  </a:lnTo>
                  <a:lnTo>
                    <a:pt x="50332" y="20978"/>
                  </a:lnTo>
                  <a:lnTo>
                    <a:pt x="35782" y="20452"/>
                  </a:lnTo>
                  <a:lnTo>
                    <a:pt x="22543" y="16780"/>
                  </a:lnTo>
                  <a:lnTo>
                    <a:pt x="10615" y="99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3435259" y="1441910"/>
              <a:ext cx="259715" cy="271780"/>
            </a:xfrm>
            <a:custGeom>
              <a:avLst/>
              <a:gdLst/>
              <a:ahLst/>
              <a:cxnLst/>
              <a:rect l="l" t="t" r="r" b="b"/>
              <a:pathLst>
                <a:path w="259714" h="271780">
                  <a:moveTo>
                    <a:pt x="259591" y="0"/>
                  </a:moveTo>
                  <a:lnTo>
                    <a:pt x="0" y="271658"/>
                  </a:lnTo>
                </a:path>
              </a:pathLst>
            </a:custGeom>
            <a:ln w="450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3413171" y="1671847"/>
              <a:ext cx="64135" cy="65405"/>
            </a:xfrm>
            <a:custGeom>
              <a:avLst/>
              <a:gdLst/>
              <a:ahLst/>
              <a:cxnLst/>
              <a:rect l="l" t="t" r="r" b="b"/>
              <a:pathLst>
                <a:path w="64135" h="65405">
                  <a:moveTo>
                    <a:pt x="24240" y="0"/>
                  </a:moveTo>
                  <a:lnTo>
                    <a:pt x="0" y="64837"/>
                  </a:lnTo>
                  <a:lnTo>
                    <a:pt x="63669" y="37677"/>
                  </a:lnTo>
                  <a:lnTo>
                    <a:pt x="50280" y="31955"/>
                  </a:lnTo>
                  <a:lnTo>
                    <a:pt x="39245" y="23768"/>
                  </a:lnTo>
                  <a:lnTo>
                    <a:pt x="30565" y="13116"/>
                  </a:lnTo>
                  <a:lnTo>
                    <a:pt x="2424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1" name="object 61"/>
          <p:cNvSpPr txBox="1"/>
          <p:nvPr/>
        </p:nvSpPr>
        <p:spPr>
          <a:xfrm rot="17580000">
            <a:off x="3326906" y="1321475"/>
            <a:ext cx="267169" cy="7112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ts val="560"/>
              </a:lnSpc>
              <a:spcBef>
                <a:spcPts val="5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Ele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ctio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n</a:t>
            </a:r>
            <a:endParaRPr sz="55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 rot="18900000">
            <a:off x="3427040" y="1475966"/>
            <a:ext cx="267169" cy="7112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ts val="560"/>
              </a:lnSpc>
              <a:spcBef>
                <a:spcPts val="5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Election</a:t>
            </a:r>
            <a:endParaRPr sz="55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685433" y="1149164"/>
            <a:ext cx="282575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Election</a:t>
            </a:r>
            <a:endParaRPr sz="550">
              <a:latin typeface="Arial"/>
              <a:cs typeface="Arial"/>
            </a:endParaRPr>
          </a:p>
        </p:txBody>
      </p:sp>
      <p:pic>
        <p:nvPicPr>
          <p:cNvPr id="64" name="object 64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271875" y="911310"/>
            <a:ext cx="153289" cy="153288"/>
          </a:xfrm>
          <a:prstGeom prst="rect">
            <a:avLst/>
          </a:prstGeom>
        </p:spPr>
      </p:pic>
      <p:grpSp>
        <p:nvGrpSpPr>
          <p:cNvPr id="65" name="object 65"/>
          <p:cNvGrpSpPr/>
          <p:nvPr/>
        </p:nvGrpSpPr>
        <p:grpSpPr>
          <a:xfrm>
            <a:off x="3271589" y="1027346"/>
            <a:ext cx="549910" cy="829944"/>
            <a:chOff x="3271589" y="1027346"/>
            <a:chExt cx="549910" cy="829944"/>
          </a:xfrm>
        </p:grpSpPr>
        <p:pic>
          <p:nvPicPr>
            <p:cNvPr id="66" name="object 6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552015" y="1027346"/>
              <a:ext cx="153289" cy="153289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668056" y="1307490"/>
              <a:ext cx="153288" cy="153289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553272" y="1587320"/>
              <a:ext cx="153289" cy="153289"/>
            </a:xfrm>
            <a:prstGeom prst="rect">
              <a:avLst/>
            </a:prstGeom>
          </p:spPr>
        </p:pic>
        <p:sp>
          <p:nvSpPr>
            <p:cNvPr id="69" name="object 69"/>
            <p:cNvSpPr/>
            <p:nvPr/>
          </p:nvSpPr>
          <p:spPr>
            <a:xfrm>
              <a:off x="3274129" y="1705925"/>
              <a:ext cx="149225" cy="149225"/>
            </a:xfrm>
            <a:custGeom>
              <a:avLst/>
              <a:gdLst/>
              <a:ahLst/>
              <a:cxnLst/>
              <a:rect l="l" t="t" r="r" b="b"/>
              <a:pathLst>
                <a:path w="149225" h="149225">
                  <a:moveTo>
                    <a:pt x="74390" y="0"/>
                  </a:moveTo>
                  <a:lnTo>
                    <a:pt x="103346" y="5846"/>
                  </a:lnTo>
                  <a:lnTo>
                    <a:pt x="126991" y="21788"/>
                  </a:lnTo>
                  <a:lnTo>
                    <a:pt x="142934" y="45433"/>
                  </a:lnTo>
                  <a:lnTo>
                    <a:pt x="148780" y="74386"/>
                  </a:lnTo>
                  <a:lnTo>
                    <a:pt x="142934" y="103342"/>
                  </a:lnTo>
                  <a:lnTo>
                    <a:pt x="126991" y="126988"/>
                  </a:lnTo>
                  <a:lnTo>
                    <a:pt x="103346" y="142930"/>
                  </a:lnTo>
                  <a:lnTo>
                    <a:pt x="74390" y="148777"/>
                  </a:lnTo>
                  <a:lnTo>
                    <a:pt x="45434" y="142930"/>
                  </a:lnTo>
                  <a:lnTo>
                    <a:pt x="21788" y="126988"/>
                  </a:lnTo>
                  <a:lnTo>
                    <a:pt x="5846" y="103342"/>
                  </a:lnTo>
                  <a:lnTo>
                    <a:pt x="0" y="74386"/>
                  </a:lnTo>
                  <a:lnTo>
                    <a:pt x="5846" y="45433"/>
                  </a:lnTo>
                  <a:lnTo>
                    <a:pt x="21788" y="21788"/>
                  </a:lnTo>
                  <a:lnTo>
                    <a:pt x="45434" y="5846"/>
                  </a:lnTo>
                  <a:lnTo>
                    <a:pt x="74390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70" name="object 70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2991731" y="1587630"/>
            <a:ext cx="153289" cy="153289"/>
          </a:xfrm>
          <a:prstGeom prst="rect">
            <a:avLst/>
          </a:prstGeom>
        </p:spPr>
      </p:pic>
      <p:pic>
        <p:nvPicPr>
          <p:cNvPr id="71" name="object 71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2875694" y="1307490"/>
            <a:ext cx="153289" cy="153289"/>
          </a:xfrm>
          <a:prstGeom prst="rect">
            <a:avLst/>
          </a:prstGeom>
        </p:spPr>
      </p:pic>
      <p:pic>
        <p:nvPicPr>
          <p:cNvPr id="72" name="object 72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2991731" y="1027346"/>
            <a:ext cx="153289" cy="153289"/>
          </a:xfrm>
          <a:prstGeom prst="rect">
            <a:avLst/>
          </a:prstGeom>
        </p:spPr>
      </p:pic>
      <p:sp>
        <p:nvSpPr>
          <p:cNvPr id="73" name="object 73"/>
          <p:cNvSpPr txBox="1"/>
          <p:nvPr/>
        </p:nvSpPr>
        <p:spPr>
          <a:xfrm>
            <a:off x="3318504" y="929054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55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036512" y="1045092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55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920883" y="1325123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55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035839" y="1604939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0</a:t>
            </a:r>
            <a:endParaRPr sz="55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595834" y="1044226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55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712199" y="1324799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6</a:t>
            </a:r>
            <a:endParaRPr sz="55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597275" y="1604628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55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315730" y="1720979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7</a:t>
            </a:r>
            <a:endParaRPr sz="55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3293886" y="1729813"/>
            <a:ext cx="109855" cy="101600"/>
          </a:xfrm>
          <a:custGeom>
            <a:avLst/>
            <a:gdLst/>
            <a:ahLst/>
            <a:cxnLst/>
            <a:rect l="l" t="t" r="r" b="b"/>
            <a:pathLst>
              <a:path w="109854" h="101600">
                <a:moveTo>
                  <a:pt x="14" y="0"/>
                </a:moveTo>
                <a:lnTo>
                  <a:pt x="109278" y="100976"/>
                </a:lnTo>
              </a:path>
              <a:path w="109854" h="101600">
                <a:moveTo>
                  <a:pt x="109264" y="10"/>
                </a:moveTo>
                <a:lnTo>
                  <a:pt x="0" y="100990"/>
                </a:lnTo>
              </a:path>
            </a:pathLst>
          </a:custGeom>
          <a:ln w="450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82" name="object 82"/>
          <p:cNvGrpSpPr/>
          <p:nvPr/>
        </p:nvGrpSpPr>
        <p:grpSpPr>
          <a:xfrm>
            <a:off x="1823711" y="2187734"/>
            <a:ext cx="90170" cy="214629"/>
            <a:chOff x="1823711" y="2187734"/>
            <a:chExt cx="90170" cy="214629"/>
          </a:xfrm>
        </p:grpSpPr>
        <p:sp>
          <p:nvSpPr>
            <p:cNvPr id="83" name="object 83"/>
            <p:cNvSpPr/>
            <p:nvPr/>
          </p:nvSpPr>
          <p:spPr>
            <a:xfrm>
              <a:off x="1837081" y="2217363"/>
              <a:ext cx="74295" cy="182880"/>
            </a:xfrm>
            <a:custGeom>
              <a:avLst/>
              <a:gdLst/>
              <a:ahLst/>
              <a:cxnLst/>
              <a:rect l="l" t="t" r="r" b="b"/>
              <a:pathLst>
                <a:path w="74294" h="182880">
                  <a:moveTo>
                    <a:pt x="73996" y="182436"/>
                  </a:moveTo>
                  <a:lnTo>
                    <a:pt x="0" y="0"/>
                  </a:lnTo>
                </a:path>
              </a:pathLst>
            </a:custGeom>
            <a:ln w="450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1823711" y="2187734"/>
              <a:ext cx="50800" cy="69215"/>
            </a:xfrm>
            <a:custGeom>
              <a:avLst/>
              <a:gdLst/>
              <a:ahLst/>
              <a:cxnLst/>
              <a:rect l="l" t="t" r="r" b="b"/>
              <a:pathLst>
                <a:path w="50800" h="69214">
                  <a:moveTo>
                    <a:pt x="1352" y="0"/>
                  </a:moveTo>
                  <a:lnTo>
                    <a:pt x="0" y="69209"/>
                  </a:lnTo>
                  <a:lnTo>
                    <a:pt x="10711" y="59346"/>
                  </a:lnTo>
                  <a:lnTo>
                    <a:pt x="22704" y="52642"/>
                  </a:lnTo>
                  <a:lnTo>
                    <a:pt x="35978" y="49096"/>
                  </a:lnTo>
                  <a:lnTo>
                    <a:pt x="50533" y="48708"/>
                  </a:lnTo>
                  <a:lnTo>
                    <a:pt x="135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5" name="object 85"/>
          <p:cNvSpPr txBox="1"/>
          <p:nvPr/>
        </p:nvSpPr>
        <p:spPr>
          <a:xfrm>
            <a:off x="1883263" y="2199121"/>
            <a:ext cx="130175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10">
                <a:solidFill>
                  <a:srgbClr val="231F20"/>
                </a:solidFill>
                <a:latin typeface="Arial"/>
                <a:cs typeface="Arial"/>
              </a:rPr>
              <a:t>OK</a:t>
            </a:r>
            <a:endParaRPr sz="550">
              <a:latin typeface="Arial"/>
              <a:cs typeface="Arial"/>
            </a:endParaRPr>
          </a:p>
        </p:txBody>
      </p:sp>
      <p:pic>
        <p:nvPicPr>
          <p:cNvPr id="86" name="object 8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438252" y="1926978"/>
            <a:ext cx="153289" cy="153284"/>
          </a:xfrm>
          <a:prstGeom prst="rect">
            <a:avLst/>
          </a:prstGeom>
        </p:spPr>
      </p:pic>
      <p:grpSp>
        <p:nvGrpSpPr>
          <p:cNvPr id="87" name="object 87"/>
          <p:cNvGrpSpPr/>
          <p:nvPr/>
        </p:nvGrpSpPr>
        <p:grpSpPr>
          <a:xfrm>
            <a:off x="1718391" y="2043011"/>
            <a:ext cx="269875" cy="433705"/>
            <a:chOff x="1718391" y="2043011"/>
            <a:chExt cx="269875" cy="433705"/>
          </a:xfrm>
        </p:grpSpPr>
        <p:sp>
          <p:nvSpPr>
            <p:cNvPr id="88" name="object 88"/>
            <p:cNvSpPr/>
            <p:nvPr/>
          </p:nvSpPr>
          <p:spPr>
            <a:xfrm>
              <a:off x="1720646" y="2045265"/>
              <a:ext cx="149225" cy="149225"/>
            </a:xfrm>
            <a:custGeom>
              <a:avLst/>
              <a:gdLst/>
              <a:ahLst/>
              <a:cxnLst/>
              <a:rect l="l" t="t" r="r" b="b"/>
              <a:pathLst>
                <a:path w="149225" h="149225">
                  <a:moveTo>
                    <a:pt x="74390" y="0"/>
                  </a:moveTo>
                  <a:lnTo>
                    <a:pt x="103346" y="5846"/>
                  </a:lnTo>
                  <a:lnTo>
                    <a:pt x="126991" y="21789"/>
                  </a:lnTo>
                  <a:lnTo>
                    <a:pt x="142934" y="45435"/>
                  </a:lnTo>
                  <a:lnTo>
                    <a:pt x="148780" y="74390"/>
                  </a:lnTo>
                  <a:lnTo>
                    <a:pt x="142934" y="103345"/>
                  </a:lnTo>
                  <a:lnTo>
                    <a:pt x="126991" y="126991"/>
                  </a:lnTo>
                  <a:lnTo>
                    <a:pt x="103346" y="142934"/>
                  </a:lnTo>
                  <a:lnTo>
                    <a:pt x="74390" y="148780"/>
                  </a:lnTo>
                  <a:lnTo>
                    <a:pt x="45434" y="142934"/>
                  </a:lnTo>
                  <a:lnTo>
                    <a:pt x="21788" y="126991"/>
                  </a:lnTo>
                  <a:lnTo>
                    <a:pt x="5846" y="103345"/>
                  </a:lnTo>
                  <a:lnTo>
                    <a:pt x="0" y="74390"/>
                  </a:lnTo>
                  <a:lnTo>
                    <a:pt x="5846" y="45435"/>
                  </a:lnTo>
                  <a:lnTo>
                    <a:pt x="21788" y="21789"/>
                  </a:lnTo>
                  <a:lnTo>
                    <a:pt x="45434" y="5846"/>
                  </a:lnTo>
                  <a:lnTo>
                    <a:pt x="74390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/>
            <p:cNvSpPr/>
            <p:nvPr/>
          </p:nvSpPr>
          <p:spPr>
            <a:xfrm>
              <a:off x="1836687" y="2325409"/>
              <a:ext cx="149225" cy="149225"/>
            </a:xfrm>
            <a:custGeom>
              <a:avLst/>
              <a:gdLst/>
              <a:ahLst/>
              <a:cxnLst/>
              <a:rect l="l" t="t" r="r" b="b"/>
              <a:pathLst>
                <a:path w="149225" h="149225">
                  <a:moveTo>
                    <a:pt x="74390" y="0"/>
                  </a:moveTo>
                  <a:lnTo>
                    <a:pt x="45434" y="5846"/>
                  </a:lnTo>
                  <a:lnTo>
                    <a:pt x="21788" y="21788"/>
                  </a:lnTo>
                  <a:lnTo>
                    <a:pt x="5846" y="45434"/>
                  </a:lnTo>
                  <a:lnTo>
                    <a:pt x="0" y="74390"/>
                  </a:lnTo>
                  <a:lnTo>
                    <a:pt x="5846" y="103345"/>
                  </a:lnTo>
                  <a:lnTo>
                    <a:pt x="21788" y="126991"/>
                  </a:lnTo>
                  <a:lnTo>
                    <a:pt x="45434" y="142934"/>
                  </a:lnTo>
                  <a:lnTo>
                    <a:pt x="74390" y="148780"/>
                  </a:lnTo>
                  <a:lnTo>
                    <a:pt x="103346" y="142934"/>
                  </a:lnTo>
                  <a:lnTo>
                    <a:pt x="126992" y="126991"/>
                  </a:lnTo>
                  <a:lnTo>
                    <a:pt x="142935" y="103345"/>
                  </a:lnTo>
                  <a:lnTo>
                    <a:pt x="148782" y="74390"/>
                  </a:lnTo>
                  <a:lnTo>
                    <a:pt x="142935" y="45434"/>
                  </a:lnTo>
                  <a:lnTo>
                    <a:pt x="126992" y="21788"/>
                  </a:lnTo>
                  <a:lnTo>
                    <a:pt x="103346" y="5846"/>
                  </a:lnTo>
                  <a:lnTo>
                    <a:pt x="743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/>
            <p:cNvSpPr/>
            <p:nvPr/>
          </p:nvSpPr>
          <p:spPr>
            <a:xfrm>
              <a:off x="1836687" y="2325409"/>
              <a:ext cx="149225" cy="149225"/>
            </a:xfrm>
            <a:custGeom>
              <a:avLst/>
              <a:gdLst/>
              <a:ahLst/>
              <a:cxnLst/>
              <a:rect l="l" t="t" r="r" b="b"/>
              <a:pathLst>
                <a:path w="149225" h="149225">
                  <a:moveTo>
                    <a:pt x="74390" y="0"/>
                  </a:moveTo>
                  <a:lnTo>
                    <a:pt x="103346" y="5846"/>
                  </a:lnTo>
                  <a:lnTo>
                    <a:pt x="126992" y="21788"/>
                  </a:lnTo>
                  <a:lnTo>
                    <a:pt x="142935" y="45434"/>
                  </a:lnTo>
                  <a:lnTo>
                    <a:pt x="148782" y="74390"/>
                  </a:lnTo>
                  <a:lnTo>
                    <a:pt x="142935" y="103345"/>
                  </a:lnTo>
                  <a:lnTo>
                    <a:pt x="126992" y="126991"/>
                  </a:lnTo>
                  <a:lnTo>
                    <a:pt x="103346" y="142934"/>
                  </a:lnTo>
                  <a:lnTo>
                    <a:pt x="74390" y="148780"/>
                  </a:lnTo>
                  <a:lnTo>
                    <a:pt x="45434" y="142934"/>
                  </a:lnTo>
                  <a:lnTo>
                    <a:pt x="21788" y="126991"/>
                  </a:lnTo>
                  <a:lnTo>
                    <a:pt x="5846" y="103345"/>
                  </a:lnTo>
                  <a:lnTo>
                    <a:pt x="0" y="74390"/>
                  </a:lnTo>
                  <a:lnTo>
                    <a:pt x="5846" y="45434"/>
                  </a:lnTo>
                  <a:lnTo>
                    <a:pt x="21788" y="21788"/>
                  </a:lnTo>
                  <a:lnTo>
                    <a:pt x="45434" y="5846"/>
                  </a:lnTo>
                  <a:lnTo>
                    <a:pt x="74390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91" name="object 91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719649" y="2602984"/>
            <a:ext cx="153289" cy="153289"/>
          </a:xfrm>
          <a:prstGeom prst="rect">
            <a:avLst/>
          </a:prstGeom>
        </p:spPr>
      </p:pic>
      <p:sp>
        <p:nvSpPr>
          <p:cNvPr id="92" name="object 92"/>
          <p:cNvSpPr/>
          <p:nvPr/>
        </p:nvSpPr>
        <p:spPr>
          <a:xfrm>
            <a:off x="1440506" y="2721590"/>
            <a:ext cx="149225" cy="149225"/>
          </a:xfrm>
          <a:custGeom>
            <a:avLst/>
            <a:gdLst/>
            <a:ahLst/>
            <a:cxnLst/>
            <a:rect l="l" t="t" r="r" b="b"/>
            <a:pathLst>
              <a:path w="149225" h="149225">
                <a:moveTo>
                  <a:pt x="74390" y="0"/>
                </a:moveTo>
                <a:lnTo>
                  <a:pt x="103345" y="5846"/>
                </a:lnTo>
                <a:lnTo>
                  <a:pt x="126991" y="21788"/>
                </a:lnTo>
                <a:lnTo>
                  <a:pt x="142934" y="45434"/>
                </a:lnTo>
                <a:lnTo>
                  <a:pt x="148780" y="74389"/>
                </a:lnTo>
                <a:lnTo>
                  <a:pt x="142934" y="103344"/>
                </a:lnTo>
                <a:lnTo>
                  <a:pt x="126991" y="126990"/>
                </a:lnTo>
                <a:lnTo>
                  <a:pt x="103345" y="142933"/>
                </a:lnTo>
                <a:lnTo>
                  <a:pt x="74390" y="148780"/>
                </a:lnTo>
                <a:lnTo>
                  <a:pt x="45434" y="142933"/>
                </a:lnTo>
                <a:lnTo>
                  <a:pt x="21788" y="126990"/>
                </a:lnTo>
                <a:lnTo>
                  <a:pt x="5846" y="103344"/>
                </a:lnTo>
                <a:lnTo>
                  <a:pt x="0" y="74389"/>
                </a:lnTo>
                <a:lnTo>
                  <a:pt x="5846" y="45434"/>
                </a:lnTo>
                <a:lnTo>
                  <a:pt x="21788" y="21788"/>
                </a:lnTo>
                <a:lnTo>
                  <a:pt x="45434" y="5846"/>
                </a:lnTo>
                <a:lnTo>
                  <a:pt x="74390" y="0"/>
                </a:lnTo>
                <a:close/>
              </a:path>
            </a:pathLst>
          </a:custGeom>
          <a:ln w="450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93" name="object 93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158108" y="2603294"/>
            <a:ext cx="153289" cy="153289"/>
          </a:xfrm>
          <a:prstGeom prst="rect">
            <a:avLst/>
          </a:prstGeom>
        </p:spPr>
      </p:pic>
      <p:pic>
        <p:nvPicPr>
          <p:cNvPr id="94" name="object 94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042071" y="2323155"/>
            <a:ext cx="153289" cy="153289"/>
          </a:xfrm>
          <a:prstGeom prst="rect">
            <a:avLst/>
          </a:prstGeom>
        </p:spPr>
      </p:pic>
      <p:pic>
        <p:nvPicPr>
          <p:cNvPr id="95" name="object 95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158108" y="2043011"/>
            <a:ext cx="153289" cy="153289"/>
          </a:xfrm>
          <a:prstGeom prst="rect">
            <a:avLst/>
          </a:prstGeom>
        </p:spPr>
      </p:pic>
      <p:sp>
        <p:nvSpPr>
          <p:cNvPr id="96" name="object 96"/>
          <p:cNvSpPr txBox="1"/>
          <p:nvPr/>
        </p:nvSpPr>
        <p:spPr>
          <a:xfrm>
            <a:off x="1484881" y="1944718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55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202889" y="2060756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55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087260" y="2340787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55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202216" y="2620603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0</a:t>
            </a:r>
            <a:endParaRPr sz="55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762211" y="2059889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55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878576" y="2340462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6</a:t>
            </a:r>
            <a:endParaRPr sz="55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1763652" y="2620292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55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482107" y="2736643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7</a:t>
            </a:r>
            <a:endParaRPr sz="550">
              <a:latin typeface="Arial"/>
              <a:cs typeface="Arial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1460262" y="2745478"/>
            <a:ext cx="109855" cy="101600"/>
          </a:xfrm>
          <a:custGeom>
            <a:avLst/>
            <a:gdLst/>
            <a:ahLst/>
            <a:cxnLst/>
            <a:rect l="l" t="t" r="r" b="b"/>
            <a:pathLst>
              <a:path w="109855" h="101600">
                <a:moveTo>
                  <a:pt x="14" y="0"/>
                </a:moveTo>
                <a:lnTo>
                  <a:pt x="109277" y="100976"/>
                </a:lnTo>
              </a:path>
              <a:path w="109855" h="101600">
                <a:moveTo>
                  <a:pt x="109264" y="10"/>
                </a:moveTo>
                <a:lnTo>
                  <a:pt x="0" y="100990"/>
                </a:lnTo>
              </a:path>
            </a:pathLst>
          </a:custGeom>
          <a:ln w="450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05" name="object 105"/>
          <p:cNvGrpSpPr/>
          <p:nvPr/>
        </p:nvGrpSpPr>
        <p:grpSpPr>
          <a:xfrm>
            <a:off x="2774620" y="2058005"/>
            <a:ext cx="718820" cy="595630"/>
            <a:chOff x="2774620" y="2058005"/>
            <a:chExt cx="718820" cy="595630"/>
          </a:xfrm>
        </p:grpSpPr>
        <p:pic>
          <p:nvPicPr>
            <p:cNvPr id="106" name="object 10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400178" y="2397756"/>
              <a:ext cx="92382" cy="214312"/>
            </a:xfrm>
            <a:prstGeom prst="rect">
              <a:avLst/>
            </a:prstGeom>
          </p:spPr>
        </p:pic>
        <p:sp>
          <p:nvSpPr>
            <p:cNvPr id="107" name="object 107"/>
            <p:cNvSpPr/>
            <p:nvPr/>
          </p:nvSpPr>
          <p:spPr>
            <a:xfrm>
              <a:off x="2806599" y="2400010"/>
              <a:ext cx="683895" cy="0"/>
            </a:xfrm>
            <a:custGeom>
              <a:avLst/>
              <a:gdLst/>
              <a:ahLst/>
              <a:cxnLst/>
              <a:rect l="l" t="t" r="r" b="b"/>
              <a:pathLst>
                <a:path w="683895" h="0">
                  <a:moveTo>
                    <a:pt x="0" y="0"/>
                  </a:moveTo>
                  <a:lnTo>
                    <a:pt x="683706" y="0"/>
                  </a:lnTo>
                </a:path>
              </a:pathLst>
            </a:custGeom>
            <a:ln w="450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/>
            <p:cNvSpPr/>
            <p:nvPr/>
          </p:nvSpPr>
          <p:spPr>
            <a:xfrm>
              <a:off x="2774620" y="2372741"/>
              <a:ext cx="64135" cy="54610"/>
            </a:xfrm>
            <a:custGeom>
              <a:avLst/>
              <a:gdLst/>
              <a:ahLst/>
              <a:cxnLst/>
              <a:rect l="l" t="t" r="r" b="b"/>
              <a:pathLst>
                <a:path w="64135" h="54610">
                  <a:moveTo>
                    <a:pt x="63626" y="0"/>
                  </a:moveTo>
                  <a:lnTo>
                    <a:pt x="0" y="27269"/>
                  </a:lnTo>
                  <a:lnTo>
                    <a:pt x="63626" y="54534"/>
                  </a:lnTo>
                  <a:lnTo>
                    <a:pt x="58513" y="40901"/>
                  </a:lnTo>
                  <a:lnTo>
                    <a:pt x="56808" y="27267"/>
                  </a:lnTo>
                  <a:lnTo>
                    <a:pt x="58513" y="13633"/>
                  </a:lnTo>
                  <a:lnTo>
                    <a:pt x="6362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9" name="object 109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3404190" y="2189774"/>
              <a:ext cx="88369" cy="212489"/>
            </a:xfrm>
            <a:prstGeom prst="rect">
              <a:avLst/>
            </a:prstGeom>
          </p:spPr>
        </p:pic>
        <p:sp>
          <p:nvSpPr>
            <p:cNvPr id="110" name="object 110"/>
            <p:cNvSpPr/>
            <p:nvPr/>
          </p:nvSpPr>
          <p:spPr>
            <a:xfrm>
              <a:off x="2915102" y="2400010"/>
              <a:ext cx="575310" cy="240665"/>
            </a:xfrm>
            <a:custGeom>
              <a:avLst/>
              <a:gdLst/>
              <a:ahLst/>
              <a:cxnLst/>
              <a:rect l="l" t="t" r="r" b="b"/>
              <a:pathLst>
                <a:path w="575310" h="240664">
                  <a:moveTo>
                    <a:pt x="575203" y="0"/>
                  </a:moveTo>
                  <a:lnTo>
                    <a:pt x="0" y="240454"/>
                  </a:lnTo>
                </a:path>
              </a:pathLst>
            </a:custGeom>
            <a:ln w="450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1" name="object 111"/>
            <p:cNvSpPr/>
            <p:nvPr/>
          </p:nvSpPr>
          <p:spPr>
            <a:xfrm>
              <a:off x="2885600" y="2603100"/>
              <a:ext cx="69215" cy="50800"/>
            </a:xfrm>
            <a:custGeom>
              <a:avLst/>
              <a:gdLst/>
              <a:ahLst/>
              <a:cxnLst/>
              <a:rect l="l" t="t" r="r" b="b"/>
              <a:pathLst>
                <a:path w="69214" h="50800">
                  <a:moveTo>
                    <a:pt x="48188" y="0"/>
                  </a:moveTo>
                  <a:lnTo>
                    <a:pt x="0" y="49696"/>
                  </a:lnTo>
                  <a:lnTo>
                    <a:pt x="69219" y="50312"/>
                  </a:lnTo>
                  <a:lnTo>
                    <a:pt x="59244" y="39705"/>
                  </a:lnTo>
                  <a:lnTo>
                    <a:pt x="52414" y="27784"/>
                  </a:lnTo>
                  <a:lnTo>
                    <a:pt x="48728" y="14549"/>
                  </a:lnTo>
                  <a:lnTo>
                    <a:pt x="4818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/>
            <p:cNvSpPr/>
            <p:nvPr/>
          </p:nvSpPr>
          <p:spPr>
            <a:xfrm>
              <a:off x="3170908" y="2080615"/>
              <a:ext cx="319405" cy="319405"/>
            </a:xfrm>
            <a:custGeom>
              <a:avLst/>
              <a:gdLst/>
              <a:ahLst/>
              <a:cxnLst/>
              <a:rect l="l" t="t" r="r" b="b"/>
              <a:pathLst>
                <a:path w="319404" h="319405">
                  <a:moveTo>
                    <a:pt x="319398" y="319395"/>
                  </a:moveTo>
                  <a:lnTo>
                    <a:pt x="0" y="0"/>
                  </a:lnTo>
                </a:path>
              </a:pathLst>
            </a:custGeom>
            <a:ln w="450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3" name="object 113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3148297" y="2058005"/>
              <a:ext cx="64271" cy="64270"/>
            </a:xfrm>
            <a:prstGeom prst="rect">
              <a:avLst/>
            </a:prstGeom>
          </p:spPr>
        </p:pic>
        <p:sp>
          <p:nvSpPr>
            <p:cNvPr id="114" name="object 114"/>
            <p:cNvSpPr/>
            <p:nvPr/>
          </p:nvSpPr>
          <p:spPr>
            <a:xfrm>
              <a:off x="2912267" y="2166019"/>
              <a:ext cx="578485" cy="234315"/>
            </a:xfrm>
            <a:custGeom>
              <a:avLst/>
              <a:gdLst/>
              <a:ahLst/>
              <a:cxnLst/>
              <a:rect l="l" t="t" r="r" b="b"/>
              <a:pathLst>
                <a:path w="578485" h="234314">
                  <a:moveTo>
                    <a:pt x="578038" y="233991"/>
                  </a:moveTo>
                  <a:lnTo>
                    <a:pt x="0" y="0"/>
                  </a:lnTo>
                </a:path>
              </a:pathLst>
            </a:custGeom>
            <a:ln w="450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5" name="object 115"/>
            <p:cNvSpPr/>
            <p:nvPr/>
          </p:nvSpPr>
          <p:spPr>
            <a:xfrm>
              <a:off x="2882630" y="2152621"/>
              <a:ext cx="69215" cy="50800"/>
            </a:xfrm>
            <a:custGeom>
              <a:avLst/>
              <a:gdLst/>
              <a:ahLst/>
              <a:cxnLst/>
              <a:rect l="l" t="t" r="r" b="b"/>
              <a:pathLst>
                <a:path w="69214" h="50800">
                  <a:moveTo>
                    <a:pt x="69205" y="0"/>
                  </a:moveTo>
                  <a:lnTo>
                    <a:pt x="0" y="1401"/>
                  </a:lnTo>
                  <a:lnTo>
                    <a:pt x="48745" y="50551"/>
                  </a:lnTo>
                  <a:lnTo>
                    <a:pt x="49122" y="35995"/>
                  </a:lnTo>
                  <a:lnTo>
                    <a:pt x="52657" y="22718"/>
                  </a:lnTo>
                  <a:lnTo>
                    <a:pt x="59352" y="10719"/>
                  </a:lnTo>
                  <a:lnTo>
                    <a:pt x="6920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6" name="object 116"/>
          <p:cNvSpPr txBox="1"/>
          <p:nvPr/>
        </p:nvSpPr>
        <p:spPr>
          <a:xfrm>
            <a:off x="2862379" y="2302203"/>
            <a:ext cx="40259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Coordinator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117" name="object 117"/>
          <p:cNvGrpSpPr/>
          <p:nvPr/>
        </p:nvGrpSpPr>
        <p:grpSpPr>
          <a:xfrm>
            <a:off x="2617249" y="1927942"/>
            <a:ext cx="946150" cy="946150"/>
            <a:chOff x="2617249" y="1927942"/>
            <a:chExt cx="946150" cy="946150"/>
          </a:xfrm>
        </p:grpSpPr>
        <p:pic>
          <p:nvPicPr>
            <p:cNvPr id="118" name="object 118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3013430" y="1927942"/>
              <a:ext cx="153292" cy="153292"/>
            </a:xfrm>
            <a:prstGeom prst="rect">
              <a:avLst/>
            </a:prstGeom>
          </p:spPr>
        </p:pic>
        <p:pic>
          <p:nvPicPr>
            <p:cNvPr id="119" name="object 119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3293570" y="2043976"/>
              <a:ext cx="153292" cy="153292"/>
            </a:xfrm>
            <a:prstGeom prst="rect">
              <a:avLst/>
            </a:prstGeom>
          </p:spPr>
        </p:pic>
        <p:pic>
          <p:nvPicPr>
            <p:cNvPr id="120" name="object 120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3409607" y="2324120"/>
              <a:ext cx="153300" cy="153292"/>
            </a:xfrm>
            <a:prstGeom prst="rect">
              <a:avLst/>
            </a:prstGeom>
          </p:spPr>
        </p:pic>
        <p:pic>
          <p:nvPicPr>
            <p:cNvPr id="121" name="object 121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3294827" y="2603950"/>
              <a:ext cx="153292" cy="153296"/>
            </a:xfrm>
            <a:prstGeom prst="rect">
              <a:avLst/>
            </a:prstGeom>
          </p:spPr>
        </p:pic>
        <p:sp>
          <p:nvSpPr>
            <p:cNvPr id="122" name="object 122"/>
            <p:cNvSpPr/>
            <p:nvPr/>
          </p:nvSpPr>
          <p:spPr>
            <a:xfrm>
              <a:off x="3015684" y="2722555"/>
              <a:ext cx="149225" cy="149225"/>
            </a:xfrm>
            <a:custGeom>
              <a:avLst/>
              <a:gdLst/>
              <a:ahLst/>
              <a:cxnLst/>
              <a:rect l="l" t="t" r="r" b="b"/>
              <a:pathLst>
                <a:path w="149225" h="149225">
                  <a:moveTo>
                    <a:pt x="74390" y="0"/>
                  </a:moveTo>
                  <a:lnTo>
                    <a:pt x="103346" y="5846"/>
                  </a:lnTo>
                  <a:lnTo>
                    <a:pt x="126993" y="21789"/>
                  </a:lnTo>
                  <a:lnTo>
                    <a:pt x="142937" y="45435"/>
                  </a:lnTo>
                  <a:lnTo>
                    <a:pt x="148784" y="74390"/>
                  </a:lnTo>
                  <a:lnTo>
                    <a:pt x="142937" y="103346"/>
                  </a:lnTo>
                  <a:lnTo>
                    <a:pt x="126993" y="126993"/>
                  </a:lnTo>
                  <a:lnTo>
                    <a:pt x="103346" y="142937"/>
                  </a:lnTo>
                  <a:lnTo>
                    <a:pt x="74390" y="148784"/>
                  </a:lnTo>
                  <a:lnTo>
                    <a:pt x="45435" y="142937"/>
                  </a:lnTo>
                  <a:lnTo>
                    <a:pt x="21789" y="126993"/>
                  </a:lnTo>
                  <a:lnTo>
                    <a:pt x="5846" y="103346"/>
                  </a:lnTo>
                  <a:lnTo>
                    <a:pt x="0" y="74390"/>
                  </a:lnTo>
                  <a:lnTo>
                    <a:pt x="5846" y="45435"/>
                  </a:lnTo>
                  <a:lnTo>
                    <a:pt x="21789" y="21789"/>
                  </a:lnTo>
                  <a:lnTo>
                    <a:pt x="45435" y="5846"/>
                  </a:lnTo>
                  <a:lnTo>
                    <a:pt x="74390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23" name="object 123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2733286" y="2604260"/>
              <a:ext cx="153292" cy="153291"/>
            </a:xfrm>
            <a:prstGeom prst="rect">
              <a:avLst/>
            </a:prstGeom>
          </p:spPr>
        </p:pic>
        <p:pic>
          <p:nvPicPr>
            <p:cNvPr id="124" name="object 124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2617249" y="2324120"/>
              <a:ext cx="153292" cy="153292"/>
            </a:xfrm>
            <a:prstGeom prst="rect">
              <a:avLst/>
            </a:prstGeom>
          </p:spPr>
        </p:pic>
        <p:sp>
          <p:nvSpPr>
            <p:cNvPr id="125" name="object 125"/>
            <p:cNvSpPr/>
            <p:nvPr/>
          </p:nvSpPr>
          <p:spPr>
            <a:xfrm>
              <a:off x="2735541" y="2046230"/>
              <a:ext cx="149225" cy="149225"/>
            </a:xfrm>
            <a:custGeom>
              <a:avLst/>
              <a:gdLst/>
              <a:ahLst/>
              <a:cxnLst/>
              <a:rect l="l" t="t" r="r" b="b"/>
              <a:pathLst>
                <a:path w="149225" h="149225">
                  <a:moveTo>
                    <a:pt x="74393" y="0"/>
                  </a:moveTo>
                  <a:lnTo>
                    <a:pt x="103348" y="5846"/>
                  </a:lnTo>
                  <a:lnTo>
                    <a:pt x="126994" y="21790"/>
                  </a:lnTo>
                  <a:lnTo>
                    <a:pt x="142937" y="45437"/>
                  </a:lnTo>
                  <a:lnTo>
                    <a:pt x="148784" y="74393"/>
                  </a:lnTo>
                  <a:lnTo>
                    <a:pt x="142937" y="103349"/>
                  </a:lnTo>
                  <a:lnTo>
                    <a:pt x="126994" y="126995"/>
                  </a:lnTo>
                  <a:lnTo>
                    <a:pt x="103348" y="142938"/>
                  </a:lnTo>
                  <a:lnTo>
                    <a:pt x="74393" y="148784"/>
                  </a:lnTo>
                  <a:lnTo>
                    <a:pt x="45437" y="142938"/>
                  </a:lnTo>
                  <a:lnTo>
                    <a:pt x="21790" y="126995"/>
                  </a:lnTo>
                  <a:lnTo>
                    <a:pt x="5846" y="103349"/>
                  </a:lnTo>
                  <a:lnTo>
                    <a:pt x="0" y="74393"/>
                  </a:lnTo>
                  <a:lnTo>
                    <a:pt x="5846" y="45437"/>
                  </a:lnTo>
                  <a:lnTo>
                    <a:pt x="21790" y="21790"/>
                  </a:lnTo>
                  <a:lnTo>
                    <a:pt x="45437" y="5846"/>
                  </a:lnTo>
                  <a:lnTo>
                    <a:pt x="74393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6" name="object 126"/>
          <p:cNvSpPr txBox="1"/>
          <p:nvPr/>
        </p:nvSpPr>
        <p:spPr>
          <a:xfrm>
            <a:off x="3060063" y="1945687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550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2778067" y="2061724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550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2662442" y="2341756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550"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2777398" y="2621571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0</a:t>
            </a:r>
            <a:endParaRPr sz="550">
              <a:latin typeface="Arial"/>
              <a:cs typeface="Arial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337389" y="2060858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550">
              <a:latin typeface="Arial"/>
              <a:cs typeface="Arial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3453754" y="2341431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6</a:t>
            </a:r>
            <a:endParaRPr sz="550">
              <a:latin typeface="Arial"/>
              <a:cs typeface="Aria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3338830" y="2621261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550"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3057288" y="2737612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7</a:t>
            </a:r>
            <a:endParaRPr sz="550">
              <a:latin typeface="Arial"/>
              <a:cs typeface="Arial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3035444" y="2746446"/>
            <a:ext cx="109855" cy="101600"/>
          </a:xfrm>
          <a:custGeom>
            <a:avLst/>
            <a:gdLst/>
            <a:ahLst/>
            <a:cxnLst/>
            <a:rect l="l" t="t" r="r" b="b"/>
            <a:pathLst>
              <a:path w="109855" h="101600">
                <a:moveTo>
                  <a:pt x="14" y="0"/>
                </a:moveTo>
                <a:lnTo>
                  <a:pt x="109275" y="100976"/>
                </a:lnTo>
              </a:path>
              <a:path w="109855" h="101600">
                <a:moveTo>
                  <a:pt x="109264" y="10"/>
                </a:moveTo>
                <a:lnTo>
                  <a:pt x="0" y="100986"/>
                </a:lnTo>
              </a:path>
            </a:pathLst>
          </a:custGeom>
          <a:ln w="450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36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Ovr>
    <a:masterClrMapping/>
  </p:clrMapOvr>
  <p:transition spd="fast">
    <p:fade thruBlk="0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37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1595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Election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algorithms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82072" y="716"/>
            <a:ext cx="5594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ring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algorithm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16400" cy="272161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Election</a:t>
            </a: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in</a:t>
            </a: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ring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Arial"/>
              <a:cs typeface="Arial"/>
            </a:endParaRPr>
          </a:p>
          <a:p>
            <a:pPr marL="27686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Principle</a:t>
            </a:r>
            <a:endParaRPr sz="1200">
              <a:latin typeface="Arial"/>
              <a:cs typeface="Arial"/>
            </a:endParaRPr>
          </a:p>
          <a:p>
            <a:pPr marL="276860" marR="18415">
              <a:lnSpc>
                <a:spcPct val="10000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>
                <a:latin typeface="Arial"/>
                <a:cs typeface="Arial"/>
              </a:rPr>
              <a:t> priority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obtained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organizing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(logical)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ring.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with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highest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priority </a:t>
            </a:r>
            <a:r>
              <a:rPr dirty="0" sz="1000" spc="-15">
                <a:latin typeface="Arial"/>
                <a:cs typeface="Arial"/>
              </a:rPr>
              <a:t>should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elected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coordinator.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50">
              <a:latin typeface="Arial"/>
              <a:cs typeface="Arial"/>
            </a:endParaRPr>
          </a:p>
          <a:p>
            <a:pPr marL="554355" marR="43180" indent="-168275">
              <a:lnSpc>
                <a:spcPct val="100000"/>
              </a:lnSpc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10">
                <a:latin typeface="Arial"/>
                <a:cs typeface="Arial"/>
              </a:rPr>
              <a:t>Any</a:t>
            </a:r>
            <a:r>
              <a:rPr dirty="0" sz="1000" spc="-5">
                <a:latin typeface="Arial"/>
                <a:cs typeface="Arial"/>
              </a:rPr>
              <a:t> process can </a:t>
            </a:r>
            <a:r>
              <a:rPr dirty="0" sz="1000" spc="5">
                <a:latin typeface="Arial"/>
                <a:cs typeface="Arial"/>
              </a:rPr>
              <a:t>start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 election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sending an election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message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its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successor.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If </a:t>
            </a:r>
            <a:r>
              <a:rPr dirty="0" sz="1000" spc="-10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successor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down,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message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passed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 to the </a:t>
            </a:r>
            <a:r>
              <a:rPr dirty="0" sz="1000" spc="-10">
                <a:latin typeface="Arial"/>
                <a:cs typeface="Arial"/>
              </a:rPr>
              <a:t>next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successor.</a:t>
            </a:r>
            <a:endParaRPr sz="1000">
              <a:latin typeface="Arial"/>
              <a:cs typeface="Arial"/>
            </a:endParaRPr>
          </a:p>
          <a:p>
            <a:pPr marL="548005" marR="44450" indent="-161925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If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 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passed on,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sender adds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itself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list.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When</a:t>
            </a:r>
            <a:r>
              <a:rPr dirty="0" sz="1000" spc="-5">
                <a:latin typeface="Arial"/>
                <a:cs typeface="Arial"/>
              </a:rPr>
              <a:t> it </a:t>
            </a:r>
            <a:r>
              <a:rPr dirty="0" sz="1000" spc="-10">
                <a:latin typeface="Arial"/>
                <a:cs typeface="Arial"/>
              </a:rPr>
              <a:t>gets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back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initiator,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everyone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had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chance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make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presence known.</a:t>
            </a:r>
            <a:endParaRPr sz="1000">
              <a:latin typeface="Arial"/>
              <a:cs typeface="Arial"/>
            </a:endParaRPr>
          </a:p>
          <a:p>
            <a:pPr marL="554355" marR="88900" indent="-168275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The initiator sends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coordinator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 around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ring 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containing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list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living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processes.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highest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priority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elected as </a:t>
            </a:r>
            <a:r>
              <a:rPr dirty="0" sz="1000" spc="-10">
                <a:latin typeface="Arial"/>
                <a:cs typeface="Arial"/>
              </a:rPr>
              <a:t>coordinator.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1595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Election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algorithms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82072" y="716"/>
            <a:ext cx="5594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ring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algorithm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37541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Election</a:t>
            </a: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in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ring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114057" y="1113546"/>
            <a:ext cx="2176780" cy="972819"/>
            <a:chOff x="1114057" y="1113546"/>
            <a:chExt cx="2176780" cy="972819"/>
          </a:xfrm>
        </p:grpSpPr>
        <p:sp>
          <p:nvSpPr>
            <p:cNvPr id="6" name="object 6"/>
            <p:cNvSpPr/>
            <p:nvPr/>
          </p:nvSpPr>
          <p:spPr>
            <a:xfrm>
              <a:off x="1216407" y="1117563"/>
              <a:ext cx="534670" cy="99695"/>
            </a:xfrm>
            <a:custGeom>
              <a:avLst/>
              <a:gdLst/>
              <a:ahLst/>
              <a:cxnLst/>
              <a:rect l="l" t="t" r="r" b="b"/>
              <a:pathLst>
                <a:path w="534669" h="99694">
                  <a:moveTo>
                    <a:pt x="534132" y="37440"/>
                  </a:moveTo>
                  <a:lnTo>
                    <a:pt x="450139" y="15497"/>
                  </a:lnTo>
                  <a:lnTo>
                    <a:pt x="373747" y="3521"/>
                  </a:lnTo>
                  <a:lnTo>
                    <a:pt x="304828" y="0"/>
                  </a:lnTo>
                  <a:lnTo>
                    <a:pt x="243256" y="3420"/>
                  </a:lnTo>
                  <a:lnTo>
                    <a:pt x="188904" y="12269"/>
                  </a:lnTo>
                  <a:lnTo>
                    <a:pt x="141647" y="25034"/>
                  </a:lnTo>
                  <a:lnTo>
                    <a:pt x="101358" y="40203"/>
                  </a:lnTo>
                  <a:lnTo>
                    <a:pt x="41176" y="71703"/>
                  </a:lnTo>
                  <a:lnTo>
                    <a:pt x="7348" y="94666"/>
                  </a:lnTo>
                  <a:lnTo>
                    <a:pt x="0" y="99166"/>
                  </a:lnTo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705724" y="1113546"/>
              <a:ext cx="80645" cy="60960"/>
            </a:xfrm>
            <a:custGeom>
              <a:avLst/>
              <a:gdLst/>
              <a:ahLst/>
              <a:cxnLst/>
              <a:rect l="l" t="t" r="r" b="b"/>
              <a:pathLst>
                <a:path w="80644" h="60959">
                  <a:moveTo>
                    <a:pt x="19002" y="0"/>
                  </a:moveTo>
                  <a:lnTo>
                    <a:pt x="19956" y="16994"/>
                  </a:lnTo>
                  <a:lnTo>
                    <a:pt x="17107" y="32801"/>
                  </a:lnTo>
                  <a:lnTo>
                    <a:pt x="10454" y="47421"/>
                  </a:lnTo>
                  <a:lnTo>
                    <a:pt x="0" y="60855"/>
                  </a:lnTo>
                  <a:lnTo>
                    <a:pt x="80494" y="52599"/>
                  </a:lnTo>
                  <a:lnTo>
                    <a:pt x="1900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216407" y="1216730"/>
              <a:ext cx="534670" cy="99695"/>
            </a:xfrm>
            <a:custGeom>
              <a:avLst/>
              <a:gdLst/>
              <a:ahLst/>
              <a:cxnLst/>
              <a:rect l="l" t="t" r="r" b="b"/>
              <a:pathLst>
                <a:path w="534669" h="99694">
                  <a:moveTo>
                    <a:pt x="534136" y="61731"/>
                  </a:moveTo>
                  <a:lnTo>
                    <a:pt x="450143" y="83673"/>
                  </a:lnTo>
                  <a:lnTo>
                    <a:pt x="373750" y="95649"/>
                  </a:lnTo>
                  <a:lnTo>
                    <a:pt x="304831" y="99171"/>
                  </a:lnTo>
                  <a:lnTo>
                    <a:pt x="243259" y="95750"/>
                  </a:lnTo>
                  <a:lnTo>
                    <a:pt x="188907" y="86901"/>
                  </a:lnTo>
                  <a:lnTo>
                    <a:pt x="141649" y="74135"/>
                  </a:lnTo>
                  <a:lnTo>
                    <a:pt x="101360" y="58966"/>
                  </a:lnTo>
                  <a:lnTo>
                    <a:pt x="41177" y="27465"/>
                  </a:lnTo>
                  <a:lnTo>
                    <a:pt x="7348" y="4500"/>
                  </a:lnTo>
                  <a:lnTo>
                    <a:pt x="0" y="0"/>
                  </a:lnTo>
                </a:path>
              </a:pathLst>
            </a:custGeom>
            <a:ln w="5976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705728" y="1259062"/>
              <a:ext cx="80645" cy="60960"/>
            </a:xfrm>
            <a:custGeom>
              <a:avLst/>
              <a:gdLst/>
              <a:ahLst/>
              <a:cxnLst/>
              <a:rect l="l" t="t" r="r" b="b"/>
              <a:pathLst>
                <a:path w="80644" h="60959">
                  <a:moveTo>
                    <a:pt x="0" y="0"/>
                  </a:moveTo>
                  <a:lnTo>
                    <a:pt x="10453" y="13432"/>
                  </a:lnTo>
                  <a:lnTo>
                    <a:pt x="17105" y="28052"/>
                  </a:lnTo>
                  <a:lnTo>
                    <a:pt x="19954" y="43860"/>
                  </a:lnTo>
                  <a:lnTo>
                    <a:pt x="19002" y="60854"/>
                  </a:lnTo>
                  <a:lnTo>
                    <a:pt x="80494" y="82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117378" y="1333583"/>
              <a:ext cx="99060" cy="600710"/>
            </a:xfrm>
            <a:custGeom>
              <a:avLst/>
              <a:gdLst/>
              <a:ahLst/>
              <a:cxnLst/>
              <a:rect l="l" t="t" r="r" b="b"/>
              <a:pathLst>
                <a:path w="99059" h="600710">
                  <a:moveTo>
                    <a:pt x="37298" y="0"/>
                  </a:moveTo>
                  <a:lnTo>
                    <a:pt x="16670" y="87436"/>
                  </a:lnTo>
                  <a:lnTo>
                    <a:pt x="4634" y="167586"/>
                  </a:lnTo>
                  <a:lnTo>
                    <a:pt x="0" y="240561"/>
                  </a:lnTo>
                  <a:lnTo>
                    <a:pt x="1577" y="306472"/>
                  </a:lnTo>
                  <a:lnTo>
                    <a:pt x="8178" y="365432"/>
                  </a:lnTo>
                  <a:lnTo>
                    <a:pt x="18611" y="417552"/>
                  </a:lnTo>
                  <a:lnTo>
                    <a:pt x="31687" y="462944"/>
                  </a:lnTo>
                  <a:lnTo>
                    <a:pt x="46217" y="501719"/>
                  </a:lnTo>
                  <a:lnTo>
                    <a:pt x="74878" y="559869"/>
                  </a:lnTo>
                  <a:lnTo>
                    <a:pt x="95077" y="592896"/>
                  </a:lnTo>
                  <a:lnTo>
                    <a:pt x="99028" y="600268"/>
                  </a:lnTo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114057" y="1297571"/>
              <a:ext cx="61594" cy="80645"/>
            </a:xfrm>
            <a:custGeom>
              <a:avLst/>
              <a:gdLst/>
              <a:ahLst/>
              <a:cxnLst/>
              <a:rect l="l" t="t" r="r" b="b"/>
              <a:pathLst>
                <a:path w="61594" h="80644">
                  <a:moveTo>
                    <a:pt x="50625" y="0"/>
                  </a:moveTo>
                  <a:lnTo>
                    <a:pt x="0" y="63125"/>
                  </a:lnTo>
                  <a:lnTo>
                    <a:pt x="16955" y="61633"/>
                  </a:lnTo>
                  <a:lnTo>
                    <a:pt x="32845" y="63980"/>
                  </a:lnTo>
                  <a:lnTo>
                    <a:pt x="47668" y="70167"/>
                  </a:lnTo>
                  <a:lnTo>
                    <a:pt x="61425" y="80193"/>
                  </a:lnTo>
                  <a:lnTo>
                    <a:pt x="5062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216407" y="1333583"/>
              <a:ext cx="99060" cy="600710"/>
            </a:xfrm>
            <a:custGeom>
              <a:avLst/>
              <a:gdLst/>
              <a:ahLst/>
              <a:cxnLst/>
              <a:rect l="l" t="t" r="r" b="b"/>
              <a:pathLst>
                <a:path w="99059" h="600710">
                  <a:moveTo>
                    <a:pt x="61727" y="0"/>
                  </a:moveTo>
                  <a:lnTo>
                    <a:pt x="82355" y="87436"/>
                  </a:lnTo>
                  <a:lnTo>
                    <a:pt x="94392" y="167586"/>
                  </a:lnTo>
                  <a:lnTo>
                    <a:pt x="99027" y="240561"/>
                  </a:lnTo>
                  <a:lnTo>
                    <a:pt x="97449" y="306472"/>
                  </a:lnTo>
                  <a:lnTo>
                    <a:pt x="90849" y="365432"/>
                  </a:lnTo>
                  <a:lnTo>
                    <a:pt x="80416" y="417552"/>
                  </a:lnTo>
                  <a:lnTo>
                    <a:pt x="67339" y="462944"/>
                  </a:lnTo>
                  <a:lnTo>
                    <a:pt x="52809" y="501719"/>
                  </a:lnTo>
                  <a:lnTo>
                    <a:pt x="24148" y="559869"/>
                  </a:lnTo>
                  <a:lnTo>
                    <a:pt x="3950" y="592896"/>
                  </a:lnTo>
                  <a:lnTo>
                    <a:pt x="0" y="600268"/>
                  </a:lnTo>
                </a:path>
              </a:pathLst>
            </a:custGeom>
            <a:ln w="5976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257328" y="1297571"/>
              <a:ext cx="61594" cy="80645"/>
            </a:xfrm>
            <a:custGeom>
              <a:avLst/>
              <a:gdLst/>
              <a:ahLst/>
              <a:cxnLst/>
              <a:rect l="l" t="t" r="r" b="b"/>
              <a:pathLst>
                <a:path w="61594" h="80644">
                  <a:moveTo>
                    <a:pt x="10800" y="0"/>
                  </a:moveTo>
                  <a:lnTo>
                    <a:pt x="0" y="80193"/>
                  </a:lnTo>
                  <a:lnTo>
                    <a:pt x="13756" y="70167"/>
                  </a:lnTo>
                  <a:lnTo>
                    <a:pt x="28580" y="63980"/>
                  </a:lnTo>
                  <a:lnTo>
                    <a:pt x="44469" y="61633"/>
                  </a:lnTo>
                  <a:lnTo>
                    <a:pt x="61425" y="63125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531122" y="1117563"/>
              <a:ext cx="534670" cy="99695"/>
            </a:xfrm>
            <a:custGeom>
              <a:avLst/>
              <a:gdLst/>
              <a:ahLst/>
              <a:cxnLst/>
              <a:rect l="l" t="t" r="r" b="b"/>
              <a:pathLst>
                <a:path w="534669" h="99694">
                  <a:moveTo>
                    <a:pt x="534144" y="37440"/>
                  </a:moveTo>
                  <a:lnTo>
                    <a:pt x="450150" y="15497"/>
                  </a:lnTo>
                  <a:lnTo>
                    <a:pt x="373757" y="3521"/>
                  </a:lnTo>
                  <a:lnTo>
                    <a:pt x="304837" y="0"/>
                  </a:lnTo>
                  <a:lnTo>
                    <a:pt x="243265" y="3420"/>
                  </a:lnTo>
                  <a:lnTo>
                    <a:pt x="188913" y="12269"/>
                  </a:lnTo>
                  <a:lnTo>
                    <a:pt x="141655" y="25034"/>
                  </a:lnTo>
                  <a:lnTo>
                    <a:pt x="101364" y="40203"/>
                  </a:lnTo>
                  <a:lnTo>
                    <a:pt x="41181" y="71703"/>
                  </a:lnTo>
                  <a:lnTo>
                    <a:pt x="7349" y="94666"/>
                  </a:lnTo>
                  <a:lnTo>
                    <a:pt x="0" y="99166"/>
                  </a:lnTo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3020446" y="1113546"/>
              <a:ext cx="80645" cy="60960"/>
            </a:xfrm>
            <a:custGeom>
              <a:avLst/>
              <a:gdLst/>
              <a:ahLst/>
              <a:cxnLst/>
              <a:rect l="l" t="t" r="r" b="b"/>
              <a:pathLst>
                <a:path w="80644" h="60959">
                  <a:moveTo>
                    <a:pt x="19005" y="0"/>
                  </a:moveTo>
                  <a:lnTo>
                    <a:pt x="19958" y="16994"/>
                  </a:lnTo>
                  <a:lnTo>
                    <a:pt x="17108" y="32801"/>
                  </a:lnTo>
                  <a:lnTo>
                    <a:pt x="10455" y="47421"/>
                  </a:lnTo>
                  <a:lnTo>
                    <a:pt x="0" y="60855"/>
                  </a:lnTo>
                  <a:lnTo>
                    <a:pt x="80491" y="52599"/>
                  </a:lnTo>
                  <a:lnTo>
                    <a:pt x="1900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531122" y="1216730"/>
              <a:ext cx="534670" cy="99695"/>
            </a:xfrm>
            <a:custGeom>
              <a:avLst/>
              <a:gdLst/>
              <a:ahLst/>
              <a:cxnLst/>
              <a:rect l="l" t="t" r="r" b="b"/>
              <a:pathLst>
                <a:path w="534669" h="99694">
                  <a:moveTo>
                    <a:pt x="534144" y="61731"/>
                  </a:moveTo>
                  <a:lnTo>
                    <a:pt x="450150" y="83673"/>
                  </a:lnTo>
                  <a:lnTo>
                    <a:pt x="373757" y="95649"/>
                  </a:lnTo>
                  <a:lnTo>
                    <a:pt x="304837" y="99171"/>
                  </a:lnTo>
                  <a:lnTo>
                    <a:pt x="243265" y="95750"/>
                  </a:lnTo>
                  <a:lnTo>
                    <a:pt x="188913" y="86901"/>
                  </a:lnTo>
                  <a:lnTo>
                    <a:pt x="141655" y="74135"/>
                  </a:lnTo>
                  <a:lnTo>
                    <a:pt x="101364" y="58966"/>
                  </a:lnTo>
                  <a:lnTo>
                    <a:pt x="41181" y="27465"/>
                  </a:lnTo>
                  <a:lnTo>
                    <a:pt x="7349" y="4500"/>
                  </a:lnTo>
                  <a:lnTo>
                    <a:pt x="0" y="0"/>
                  </a:lnTo>
                </a:path>
              </a:pathLst>
            </a:custGeom>
            <a:ln w="5976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3020446" y="1259062"/>
              <a:ext cx="80645" cy="60960"/>
            </a:xfrm>
            <a:custGeom>
              <a:avLst/>
              <a:gdLst/>
              <a:ahLst/>
              <a:cxnLst/>
              <a:rect l="l" t="t" r="r" b="b"/>
              <a:pathLst>
                <a:path w="80644" h="60959">
                  <a:moveTo>
                    <a:pt x="0" y="0"/>
                  </a:moveTo>
                  <a:lnTo>
                    <a:pt x="10455" y="13432"/>
                  </a:lnTo>
                  <a:lnTo>
                    <a:pt x="17108" y="28052"/>
                  </a:lnTo>
                  <a:lnTo>
                    <a:pt x="19958" y="43860"/>
                  </a:lnTo>
                  <a:lnTo>
                    <a:pt x="19005" y="60854"/>
                  </a:lnTo>
                  <a:lnTo>
                    <a:pt x="80501" y="82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654347" y="1933852"/>
              <a:ext cx="534670" cy="99695"/>
            </a:xfrm>
            <a:custGeom>
              <a:avLst/>
              <a:gdLst/>
              <a:ahLst/>
              <a:cxnLst/>
              <a:rect l="l" t="t" r="r" b="b"/>
              <a:pathLst>
                <a:path w="534669" h="99694">
                  <a:moveTo>
                    <a:pt x="0" y="61730"/>
                  </a:moveTo>
                  <a:lnTo>
                    <a:pt x="83993" y="83672"/>
                  </a:lnTo>
                  <a:lnTo>
                    <a:pt x="160386" y="95648"/>
                  </a:lnTo>
                  <a:lnTo>
                    <a:pt x="229306" y="99169"/>
                  </a:lnTo>
                  <a:lnTo>
                    <a:pt x="290878" y="95749"/>
                  </a:lnTo>
                  <a:lnTo>
                    <a:pt x="345230" y="86899"/>
                  </a:lnTo>
                  <a:lnTo>
                    <a:pt x="392487" y="74133"/>
                  </a:lnTo>
                  <a:lnTo>
                    <a:pt x="432777" y="58963"/>
                  </a:lnTo>
                  <a:lnTo>
                    <a:pt x="492958" y="27463"/>
                  </a:lnTo>
                  <a:lnTo>
                    <a:pt x="526786" y="4499"/>
                  </a:lnTo>
                  <a:lnTo>
                    <a:pt x="534133" y="0"/>
                  </a:lnTo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2618665" y="1976184"/>
              <a:ext cx="80645" cy="60960"/>
            </a:xfrm>
            <a:custGeom>
              <a:avLst/>
              <a:gdLst/>
              <a:ahLst/>
              <a:cxnLst/>
              <a:rect l="l" t="t" r="r" b="b"/>
              <a:pathLst>
                <a:path w="80644" h="60960">
                  <a:moveTo>
                    <a:pt x="80501" y="0"/>
                  </a:moveTo>
                  <a:lnTo>
                    <a:pt x="0" y="8255"/>
                  </a:lnTo>
                  <a:lnTo>
                    <a:pt x="61496" y="60853"/>
                  </a:lnTo>
                  <a:lnTo>
                    <a:pt x="60543" y="43857"/>
                  </a:lnTo>
                  <a:lnTo>
                    <a:pt x="63393" y="28050"/>
                  </a:lnTo>
                  <a:lnTo>
                    <a:pt x="70046" y="13431"/>
                  </a:lnTo>
                  <a:lnTo>
                    <a:pt x="8050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2654347" y="1834681"/>
              <a:ext cx="534670" cy="99695"/>
            </a:xfrm>
            <a:custGeom>
              <a:avLst/>
              <a:gdLst/>
              <a:ahLst/>
              <a:cxnLst/>
              <a:rect l="l" t="t" r="r" b="b"/>
              <a:pathLst>
                <a:path w="534669" h="99694">
                  <a:moveTo>
                    <a:pt x="0" y="37439"/>
                  </a:moveTo>
                  <a:lnTo>
                    <a:pt x="83993" y="15496"/>
                  </a:lnTo>
                  <a:lnTo>
                    <a:pt x="160386" y="3521"/>
                  </a:lnTo>
                  <a:lnTo>
                    <a:pt x="229306" y="0"/>
                  </a:lnTo>
                  <a:lnTo>
                    <a:pt x="290878" y="3420"/>
                  </a:lnTo>
                  <a:lnTo>
                    <a:pt x="345230" y="12270"/>
                  </a:lnTo>
                  <a:lnTo>
                    <a:pt x="392487" y="25036"/>
                  </a:lnTo>
                  <a:lnTo>
                    <a:pt x="432777" y="40206"/>
                  </a:lnTo>
                  <a:lnTo>
                    <a:pt x="492958" y="71707"/>
                  </a:lnTo>
                  <a:lnTo>
                    <a:pt x="526786" y="94671"/>
                  </a:lnTo>
                  <a:lnTo>
                    <a:pt x="534133" y="99170"/>
                  </a:lnTo>
                </a:path>
              </a:pathLst>
            </a:custGeom>
            <a:ln w="5976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2618665" y="1830665"/>
              <a:ext cx="80645" cy="60960"/>
            </a:xfrm>
            <a:custGeom>
              <a:avLst/>
              <a:gdLst/>
              <a:ahLst/>
              <a:cxnLst/>
              <a:rect l="l" t="t" r="r" b="b"/>
              <a:pathLst>
                <a:path w="80644" h="60960">
                  <a:moveTo>
                    <a:pt x="61496" y="0"/>
                  </a:moveTo>
                  <a:lnTo>
                    <a:pt x="0" y="52597"/>
                  </a:lnTo>
                  <a:lnTo>
                    <a:pt x="80501" y="60854"/>
                  </a:lnTo>
                  <a:lnTo>
                    <a:pt x="70046" y="47422"/>
                  </a:lnTo>
                  <a:lnTo>
                    <a:pt x="63393" y="32803"/>
                  </a:lnTo>
                  <a:lnTo>
                    <a:pt x="60543" y="16995"/>
                  </a:lnTo>
                  <a:lnTo>
                    <a:pt x="6149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3188480" y="1216730"/>
              <a:ext cx="99060" cy="600710"/>
            </a:xfrm>
            <a:custGeom>
              <a:avLst/>
              <a:gdLst/>
              <a:ahLst/>
              <a:cxnLst/>
              <a:rect l="l" t="t" r="r" b="b"/>
              <a:pathLst>
                <a:path w="99060" h="600710">
                  <a:moveTo>
                    <a:pt x="61738" y="600268"/>
                  </a:moveTo>
                  <a:lnTo>
                    <a:pt x="82366" y="512832"/>
                  </a:lnTo>
                  <a:lnTo>
                    <a:pt x="94402" y="432683"/>
                  </a:lnTo>
                  <a:lnTo>
                    <a:pt x="99036" y="359709"/>
                  </a:lnTo>
                  <a:lnTo>
                    <a:pt x="97458" y="293799"/>
                  </a:lnTo>
                  <a:lnTo>
                    <a:pt x="90857" y="234839"/>
                  </a:lnTo>
                  <a:lnTo>
                    <a:pt x="80423" y="182719"/>
                  </a:lnTo>
                  <a:lnTo>
                    <a:pt x="67346" y="137327"/>
                  </a:lnTo>
                  <a:lnTo>
                    <a:pt x="52816" y="98552"/>
                  </a:lnTo>
                  <a:lnTo>
                    <a:pt x="24153" y="40401"/>
                  </a:lnTo>
                  <a:lnTo>
                    <a:pt x="3952" y="7372"/>
                  </a:lnTo>
                  <a:lnTo>
                    <a:pt x="0" y="0"/>
                  </a:lnTo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3229411" y="1772821"/>
              <a:ext cx="61594" cy="80645"/>
            </a:xfrm>
            <a:custGeom>
              <a:avLst/>
              <a:gdLst/>
              <a:ahLst/>
              <a:cxnLst/>
              <a:rect l="l" t="t" r="r" b="b"/>
              <a:pathLst>
                <a:path w="61595" h="80644">
                  <a:moveTo>
                    <a:pt x="0" y="0"/>
                  </a:moveTo>
                  <a:lnTo>
                    <a:pt x="10793" y="80193"/>
                  </a:lnTo>
                  <a:lnTo>
                    <a:pt x="61422" y="17066"/>
                  </a:lnTo>
                  <a:lnTo>
                    <a:pt x="44466" y="18557"/>
                  </a:lnTo>
                  <a:lnTo>
                    <a:pt x="28576" y="16209"/>
                  </a:lnTo>
                  <a:lnTo>
                    <a:pt x="13753" y="10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3089459" y="1216730"/>
              <a:ext cx="99060" cy="600710"/>
            </a:xfrm>
            <a:custGeom>
              <a:avLst/>
              <a:gdLst/>
              <a:ahLst/>
              <a:cxnLst/>
              <a:rect l="l" t="t" r="r" b="b"/>
              <a:pathLst>
                <a:path w="99060" h="600710">
                  <a:moveTo>
                    <a:pt x="37303" y="600268"/>
                  </a:moveTo>
                  <a:lnTo>
                    <a:pt x="16673" y="512832"/>
                  </a:lnTo>
                  <a:lnTo>
                    <a:pt x="4635" y="432683"/>
                  </a:lnTo>
                  <a:lnTo>
                    <a:pt x="0" y="359709"/>
                  </a:lnTo>
                  <a:lnTo>
                    <a:pt x="1576" y="293799"/>
                  </a:lnTo>
                  <a:lnTo>
                    <a:pt x="8176" y="234839"/>
                  </a:lnTo>
                  <a:lnTo>
                    <a:pt x="18608" y="182719"/>
                  </a:lnTo>
                  <a:lnTo>
                    <a:pt x="31684" y="137327"/>
                  </a:lnTo>
                  <a:lnTo>
                    <a:pt x="46213" y="98552"/>
                  </a:lnTo>
                  <a:lnTo>
                    <a:pt x="74873" y="40401"/>
                  </a:lnTo>
                  <a:lnTo>
                    <a:pt x="95071" y="7372"/>
                  </a:lnTo>
                  <a:lnTo>
                    <a:pt x="99021" y="0"/>
                  </a:lnTo>
                </a:path>
              </a:pathLst>
            </a:custGeom>
            <a:ln w="5976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3086137" y="1772821"/>
              <a:ext cx="61594" cy="80645"/>
            </a:xfrm>
            <a:custGeom>
              <a:avLst/>
              <a:gdLst/>
              <a:ahLst/>
              <a:cxnLst/>
              <a:rect l="l" t="t" r="r" b="b"/>
              <a:pathLst>
                <a:path w="61594" h="80644">
                  <a:moveTo>
                    <a:pt x="61422" y="0"/>
                  </a:moveTo>
                  <a:lnTo>
                    <a:pt x="47668" y="10023"/>
                  </a:lnTo>
                  <a:lnTo>
                    <a:pt x="32845" y="16209"/>
                  </a:lnTo>
                  <a:lnTo>
                    <a:pt x="16955" y="18557"/>
                  </a:lnTo>
                  <a:lnTo>
                    <a:pt x="0" y="17066"/>
                  </a:lnTo>
                  <a:lnTo>
                    <a:pt x="50628" y="80193"/>
                  </a:lnTo>
                  <a:lnTo>
                    <a:pt x="6142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1314747" y="1936396"/>
              <a:ext cx="1216660" cy="146685"/>
            </a:xfrm>
            <a:custGeom>
              <a:avLst/>
              <a:gdLst/>
              <a:ahLst/>
              <a:cxnLst/>
              <a:rect l="l" t="t" r="r" b="b"/>
              <a:pathLst>
                <a:path w="1216660" h="146685">
                  <a:moveTo>
                    <a:pt x="0" y="91409"/>
                  </a:moveTo>
                  <a:lnTo>
                    <a:pt x="90449" y="108382"/>
                  </a:lnTo>
                  <a:lnTo>
                    <a:pt x="177180" y="121955"/>
                  </a:lnTo>
                  <a:lnTo>
                    <a:pt x="260218" y="132347"/>
                  </a:lnTo>
                  <a:lnTo>
                    <a:pt x="339594" y="139778"/>
                  </a:lnTo>
                  <a:lnTo>
                    <a:pt x="415334" y="144470"/>
                  </a:lnTo>
                  <a:lnTo>
                    <a:pt x="487468" y="146641"/>
                  </a:lnTo>
                  <a:lnTo>
                    <a:pt x="556024" y="146512"/>
                  </a:lnTo>
                  <a:lnTo>
                    <a:pt x="621030" y="144304"/>
                  </a:lnTo>
                  <a:lnTo>
                    <a:pt x="682514" y="140237"/>
                  </a:lnTo>
                  <a:lnTo>
                    <a:pt x="740505" y="134530"/>
                  </a:lnTo>
                  <a:lnTo>
                    <a:pt x="795031" y="127405"/>
                  </a:lnTo>
                  <a:lnTo>
                    <a:pt x="846120" y="119081"/>
                  </a:lnTo>
                  <a:lnTo>
                    <a:pt x="893801" y="109778"/>
                  </a:lnTo>
                  <a:lnTo>
                    <a:pt x="938102" y="99717"/>
                  </a:lnTo>
                  <a:lnTo>
                    <a:pt x="979051" y="89118"/>
                  </a:lnTo>
                  <a:lnTo>
                    <a:pt x="1016677" y="78201"/>
                  </a:lnTo>
                  <a:lnTo>
                    <a:pt x="1082071" y="56295"/>
                  </a:lnTo>
                  <a:lnTo>
                    <a:pt x="1134512" y="35760"/>
                  </a:lnTo>
                  <a:lnTo>
                    <a:pt x="1174225" y="18358"/>
                  </a:lnTo>
                  <a:lnTo>
                    <a:pt x="1189379" y="11382"/>
                  </a:lnTo>
                  <a:lnTo>
                    <a:pt x="1201437" y="5851"/>
                  </a:lnTo>
                  <a:lnTo>
                    <a:pt x="1210426" y="1983"/>
                  </a:lnTo>
                  <a:lnTo>
                    <a:pt x="1216375" y="0"/>
                  </a:lnTo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1278117" y="2003932"/>
              <a:ext cx="79375" cy="62865"/>
            </a:xfrm>
            <a:custGeom>
              <a:avLst/>
              <a:gdLst/>
              <a:ahLst/>
              <a:cxnLst/>
              <a:rect l="l" t="t" r="r" b="b"/>
              <a:pathLst>
                <a:path w="79375" h="62864">
                  <a:moveTo>
                    <a:pt x="79231" y="0"/>
                  </a:moveTo>
                  <a:lnTo>
                    <a:pt x="0" y="16437"/>
                  </a:lnTo>
                  <a:lnTo>
                    <a:pt x="66544" y="62476"/>
                  </a:lnTo>
                  <a:lnTo>
                    <a:pt x="63860" y="45668"/>
                  </a:lnTo>
                  <a:lnTo>
                    <a:pt x="65080" y="29652"/>
                  </a:lnTo>
                  <a:lnTo>
                    <a:pt x="70204" y="14429"/>
                  </a:lnTo>
                  <a:lnTo>
                    <a:pt x="7923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1306047" y="1787210"/>
              <a:ext cx="1216660" cy="146685"/>
            </a:xfrm>
            <a:custGeom>
              <a:avLst/>
              <a:gdLst/>
              <a:ahLst/>
              <a:cxnLst/>
              <a:rect l="l" t="t" r="r" b="b"/>
              <a:pathLst>
                <a:path w="1216660" h="146685">
                  <a:moveTo>
                    <a:pt x="0" y="55231"/>
                  </a:moveTo>
                  <a:lnTo>
                    <a:pt x="90450" y="38257"/>
                  </a:lnTo>
                  <a:lnTo>
                    <a:pt x="177180" y="24685"/>
                  </a:lnTo>
                  <a:lnTo>
                    <a:pt x="260219" y="14293"/>
                  </a:lnTo>
                  <a:lnTo>
                    <a:pt x="339595" y="6862"/>
                  </a:lnTo>
                  <a:lnTo>
                    <a:pt x="415336" y="2171"/>
                  </a:lnTo>
                  <a:lnTo>
                    <a:pt x="487470" y="0"/>
                  </a:lnTo>
                  <a:lnTo>
                    <a:pt x="556026" y="128"/>
                  </a:lnTo>
                  <a:lnTo>
                    <a:pt x="621032" y="2336"/>
                  </a:lnTo>
                  <a:lnTo>
                    <a:pt x="682516" y="6404"/>
                  </a:lnTo>
                  <a:lnTo>
                    <a:pt x="740507" y="12111"/>
                  </a:lnTo>
                  <a:lnTo>
                    <a:pt x="795033" y="19237"/>
                  </a:lnTo>
                  <a:lnTo>
                    <a:pt x="846123" y="27561"/>
                  </a:lnTo>
                  <a:lnTo>
                    <a:pt x="893804" y="36864"/>
                  </a:lnTo>
                  <a:lnTo>
                    <a:pt x="938105" y="46925"/>
                  </a:lnTo>
                  <a:lnTo>
                    <a:pt x="979054" y="57524"/>
                  </a:lnTo>
                  <a:lnTo>
                    <a:pt x="1016680" y="68441"/>
                  </a:lnTo>
                  <a:lnTo>
                    <a:pt x="1082074" y="90347"/>
                  </a:lnTo>
                  <a:lnTo>
                    <a:pt x="1134515" y="110882"/>
                  </a:lnTo>
                  <a:lnTo>
                    <a:pt x="1174228" y="128284"/>
                  </a:lnTo>
                  <a:lnTo>
                    <a:pt x="1189382" y="135259"/>
                  </a:lnTo>
                  <a:lnTo>
                    <a:pt x="1201440" y="140791"/>
                  </a:lnTo>
                  <a:lnTo>
                    <a:pt x="1210429" y="144658"/>
                  </a:lnTo>
                  <a:lnTo>
                    <a:pt x="1216378" y="146641"/>
                  </a:lnTo>
                </a:path>
              </a:pathLst>
            </a:custGeom>
            <a:ln w="5976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1269417" y="1803839"/>
              <a:ext cx="79375" cy="62865"/>
            </a:xfrm>
            <a:custGeom>
              <a:avLst/>
              <a:gdLst/>
              <a:ahLst/>
              <a:cxnLst/>
              <a:rect l="l" t="t" r="r" b="b"/>
              <a:pathLst>
                <a:path w="79375" h="62864">
                  <a:moveTo>
                    <a:pt x="66547" y="0"/>
                  </a:moveTo>
                  <a:lnTo>
                    <a:pt x="0" y="46043"/>
                  </a:lnTo>
                  <a:lnTo>
                    <a:pt x="79234" y="62475"/>
                  </a:lnTo>
                  <a:lnTo>
                    <a:pt x="70205" y="48046"/>
                  </a:lnTo>
                  <a:lnTo>
                    <a:pt x="65080" y="32823"/>
                  </a:lnTo>
                  <a:lnTo>
                    <a:pt x="63861" y="16808"/>
                  </a:lnTo>
                  <a:lnTo>
                    <a:pt x="6654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0" name="object 3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23779" y="1124102"/>
              <a:ext cx="185256" cy="185255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1126767" y="1844212"/>
              <a:ext cx="179705" cy="179705"/>
            </a:xfrm>
            <a:custGeom>
              <a:avLst/>
              <a:gdLst/>
              <a:ahLst/>
              <a:cxnLst/>
              <a:rect l="l" t="t" r="r" b="b"/>
              <a:pathLst>
                <a:path w="179705" h="179705">
                  <a:moveTo>
                    <a:pt x="89639" y="0"/>
                  </a:moveTo>
                  <a:lnTo>
                    <a:pt x="54746" y="7043"/>
                  </a:lnTo>
                  <a:lnTo>
                    <a:pt x="26253" y="26253"/>
                  </a:lnTo>
                  <a:lnTo>
                    <a:pt x="7043" y="54746"/>
                  </a:lnTo>
                  <a:lnTo>
                    <a:pt x="0" y="89639"/>
                  </a:lnTo>
                  <a:lnTo>
                    <a:pt x="7043" y="124532"/>
                  </a:lnTo>
                  <a:lnTo>
                    <a:pt x="26253" y="153025"/>
                  </a:lnTo>
                  <a:lnTo>
                    <a:pt x="54746" y="172235"/>
                  </a:lnTo>
                  <a:lnTo>
                    <a:pt x="89639" y="179279"/>
                  </a:lnTo>
                  <a:lnTo>
                    <a:pt x="124531" y="172235"/>
                  </a:lnTo>
                  <a:lnTo>
                    <a:pt x="153024" y="153025"/>
                  </a:lnTo>
                  <a:lnTo>
                    <a:pt x="172235" y="124532"/>
                  </a:lnTo>
                  <a:lnTo>
                    <a:pt x="179280" y="89639"/>
                  </a:lnTo>
                  <a:lnTo>
                    <a:pt x="172235" y="54746"/>
                  </a:lnTo>
                  <a:lnTo>
                    <a:pt x="153024" y="26253"/>
                  </a:lnTo>
                  <a:lnTo>
                    <a:pt x="124531" y="7043"/>
                  </a:lnTo>
                  <a:lnTo>
                    <a:pt x="896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1126767" y="1117563"/>
              <a:ext cx="1281430" cy="906144"/>
            </a:xfrm>
            <a:custGeom>
              <a:avLst/>
              <a:gdLst/>
              <a:ahLst/>
              <a:cxnLst/>
              <a:rect l="l" t="t" r="r" b="b"/>
              <a:pathLst>
                <a:path w="1281430" h="906144">
                  <a:moveTo>
                    <a:pt x="89639" y="726648"/>
                  </a:moveTo>
                  <a:lnTo>
                    <a:pt x="124531" y="733692"/>
                  </a:lnTo>
                  <a:lnTo>
                    <a:pt x="153024" y="752902"/>
                  </a:lnTo>
                  <a:lnTo>
                    <a:pt x="172235" y="781395"/>
                  </a:lnTo>
                  <a:lnTo>
                    <a:pt x="179280" y="816288"/>
                  </a:lnTo>
                  <a:lnTo>
                    <a:pt x="172235" y="851181"/>
                  </a:lnTo>
                  <a:lnTo>
                    <a:pt x="153024" y="879673"/>
                  </a:lnTo>
                  <a:lnTo>
                    <a:pt x="124531" y="898883"/>
                  </a:lnTo>
                  <a:lnTo>
                    <a:pt x="89639" y="905927"/>
                  </a:lnTo>
                  <a:lnTo>
                    <a:pt x="54746" y="898883"/>
                  </a:lnTo>
                  <a:lnTo>
                    <a:pt x="26253" y="879673"/>
                  </a:lnTo>
                  <a:lnTo>
                    <a:pt x="7043" y="851181"/>
                  </a:lnTo>
                  <a:lnTo>
                    <a:pt x="0" y="816288"/>
                  </a:lnTo>
                  <a:lnTo>
                    <a:pt x="7043" y="781395"/>
                  </a:lnTo>
                  <a:lnTo>
                    <a:pt x="26253" y="752902"/>
                  </a:lnTo>
                  <a:lnTo>
                    <a:pt x="54746" y="733692"/>
                  </a:lnTo>
                  <a:lnTo>
                    <a:pt x="89639" y="726648"/>
                  </a:lnTo>
                  <a:close/>
                </a:path>
                <a:path w="1281430" h="906144">
                  <a:moveTo>
                    <a:pt x="1281130" y="37440"/>
                  </a:moveTo>
                  <a:lnTo>
                    <a:pt x="1197137" y="15497"/>
                  </a:lnTo>
                  <a:lnTo>
                    <a:pt x="1120744" y="3521"/>
                  </a:lnTo>
                  <a:lnTo>
                    <a:pt x="1051825" y="0"/>
                  </a:lnTo>
                  <a:lnTo>
                    <a:pt x="990253" y="3420"/>
                  </a:lnTo>
                  <a:lnTo>
                    <a:pt x="935902" y="12269"/>
                  </a:lnTo>
                  <a:lnTo>
                    <a:pt x="888645" y="25034"/>
                  </a:lnTo>
                  <a:lnTo>
                    <a:pt x="848356" y="40203"/>
                  </a:lnTo>
                  <a:lnTo>
                    <a:pt x="788175" y="71703"/>
                  </a:lnTo>
                  <a:lnTo>
                    <a:pt x="754347" y="94666"/>
                  </a:lnTo>
                  <a:lnTo>
                    <a:pt x="746999" y="99166"/>
                  </a:lnTo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2363078" y="1113546"/>
              <a:ext cx="80645" cy="60960"/>
            </a:xfrm>
            <a:custGeom>
              <a:avLst/>
              <a:gdLst/>
              <a:ahLst/>
              <a:cxnLst/>
              <a:rect l="l" t="t" r="r" b="b"/>
              <a:pathLst>
                <a:path w="80644" h="60959">
                  <a:moveTo>
                    <a:pt x="19015" y="0"/>
                  </a:moveTo>
                  <a:lnTo>
                    <a:pt x="19968" y="16994"/>
                  </a:lnTo>
                  <a:lnTo>
                    <a:pt x="17117" y="32801"/>
                  </a:lnTo>
                  <a:lnTo>
                    <a:pt x="10461" y="47421"/>
                  </a:lnTo>
                  <a:lnTo>
                    <a:pt x="0" y="60855"/>
                  </a:lnTo>
                  <a:lnTo>
                    <a:pt x="80501" y="52599"/>
                  </a:lnTo>
                  <a:lnTo>
                    <a:pt x="1901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1873767" y="1216730"/>
              <a:ext cx="534670" cy="99695"/>
            </a:xfrm>
            <a:custGeom>
              <a:avLst/>
              <a:gdLst/>
              <a:ahLst/>
              <a:cxnLst/>
              <a:rect l="l" t="t" r="r" b="b"/>
              <a:pathLst>
                <a:path w="534669" h="99694">
                  <a:moveTo>
                    <a:pt x="534131" y="61731"/>
                  </a:moveTo>
                  <a:lnTo>
                    <a:pt x="450140" y="83673"/>
                  </a:lnTo>
                  <a:lnTo>
                    <a:pt x="373748" y="95649"/>
                  </a:lnTo>
                  <a:lnTo>
                    <a:pt x="304830" y="99171"/>
                  </a:lnTo>
                  <a:lnTo>
                    <a:pt x="243258" y="95750"/>
                  </a:lnTo>
                  <a:lnTo>
                    <a:pt x="188907" y="86901"/>
                  </a:lnTo>
                  <a:lnTo>
                    <a:pt x="141650" y="74135"/>
                  </a:lnTo>
                  <a:lnTo>
                    <a:pt x="101360" y="58966"/>
                  </a:lnTo>
                  <a:lnTo>
                    <a:pt x="41177" y="27465"/>
                  </a:lnTo>
                  <a:lnTo>
                    <a:pt x="7348" y="4500"/>
                  </a:lnTo>
                  <a:lnTo>
                    <a:pt x="0" y="0"/>
                  </a:lnTo>
                </a:path>
              </a:pathLst>
            </a:custGeom>
            <a:ln w="5976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2363088" y="1259062"/>
              <a:ext cx="80645" cy="60960"/>
            </a:xfrm>
            <a:custGeom>
              <a:avLst/>
              <a:gdLst/>
              <a:ahLst/>
              <a:cxnLst/>
              <a:rect l="l" t="t" r="r" b="b"/>
              <a:pathLst>
                <a:path w="80644" h="60959">
                  <a:moveTo>
                    <a:pt x="0" y="0"/>
                  </a:moveTo>
                  <a:lnTo>
                    <a:pt x="10455" y="13432"/>
                  </a:lnTo>
                  <a:lnTo>
                    <a:pt x="17108" y="28052"/>
                  </a:lnTo>
                  <a:lnTo>
                    <a:pt x="19958" y="43860"/>
                  </a:lnTo>
                  <a:lnTo>
                    <a:pt x="19005" y="60854"/>
                  </a:lnTo>
                  <a:lnTo>
                    <a:pt x="80491" y="82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6" name="object 3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81139" y="1124102"/>
              <a:ext cx="185255" cy="185255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1784127" y="1844212"/>
              <a:ext cx="179705" cy="179705"/>
            </a:xfrm>
            <a:custGeom>
              <a:avLst/>
              <a:gdLst/>
              <a:ahLst/>
              <a:cxnLst/>
              <a:rect l="l" t="t" r="r" b="b"/>
              <a:pathLst>
                <a:path w="179705" h="179705">
                  <a:moveTo>
                    <a:pt x="89639" y="0"/>
                  </a:moveTo>
                  <a:lnTo>
                    <a:pt x="54746" y="7043"/>
                  </a:lnTo>
                  <a:lnTo>
                    <a:pt x="26253" y="26253"/>
                  </a:lnTo>
                  <a:lnTo>
                    <a:pt x="7043" y="54746"/>
                  </a:lnTo>
                  <a:lnTo>
                    <a:pt x="0" y="89639"/>
                  </a:lnTo>
                  <a:lnTo>
                    <a:pt x="7043" y="124532"/>
                  </a:lnTo>
                  <a:lnTo>
                    <a:pt x="26253" y="153025"/>
                  </a:lnTo>
                  <a:lnTo>
                    <a:pt x="54746" y="172235"/>
                  </a:lnTo>
                  <a:lnTo>
                    <a:pt x="89639" y="179279"/>
                  </a:lnTo>
                  <a:lnTo>
                    <a:pt x="124532" y="172235"/>
                  </a:lnTo>
                  <a:lnTo>
                    <a:pt x="153025" y="153025"/>
                  </a:lnTo>
                  <a:lnTo>
                    <a:pt x="172235" y="124532"/>
                  </a:lnTo>
                  <a:lnTo>
                    <a:pt x="179279" y="89639"/>
                  </a:lnTo>
                  <a:lnTo>
                    <a:pt x="172235" y="54746"/>
                  </a:lnTo>
                  <a:lnTo>
                    <a:pt x="153025" y="26253"/>
                  </a:lnTo>
                  <a:lnTo>
                    <a:pt x="124532" y="7043"/>
                  </a:lnTo>
                  <a:lnTo>
                    <a:pt x="896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1784127" y="1844212"/>
              <a:ext cx="179705" cy="179705"/>
            </a:xfrm>
            <a:custGeom>
              <a:avLst/>
              <a:gdLst/>
              <a:ahLst/>
              <a:cxnLst/>
              <a:rect l="l" t="t" r="r" b="b"/>
              <a:pathLst>
                <a:path w="179705" h="179705">
                  <a:moveTo>
                    <a:pt x="89639" y="0"/>
                  </a:moveTo>
                  <a:lnTo>
                    <a:pt x="124532" y="7043"/>
                  </a:lnTo>
                  <a:lnTo>
                    <a:pt x="153025" y="26253"/>
                  </a:lnTo>
                  <a:lnTo>
                    <a:pt x="172235" y="54746"/>
                  </a:lnTo>
                  <a:lnTo>
                    <a:pt x="179279" y="89639"/>
                  </a:lnTo>
                  <a:lnTo>
                    <a:pt x="172235" y="124532"/>
                  </a:lnTo>
                  <a:lnTo>
                    <a:pt x="153025" y="153025"/>
                  </a:lnTo>
                  <a:lnTo>
                    <a:pt x="124532" y="172235"/>
                  </a:lnTo>
                  <a:lnTo>
                    <a:pt x="89639" y="179279"/>
                  </a:lnTo>
                  <a:lnTo>
                    <a:pt x="54746" y="172235"/>
                  </a:lnTo>
                  <a:lnTo>
                    <a:pt x="26253" y="153025"/>
                  </a:lnTo>
                  <a:lnTo>
                    <a:pt x="7043" y="124532"/>
                  </a:lnTo>
                  <a:lnTo>
                    <a:pt x="0" y="89639"/>
                  </a:lnTo>
                  <a:lnTo>
                    <a:pt x="7043" y="54746"/>
                  </a:lnTo>
                  <a:lnTo>
                    <a:pt x="26253" y="26253"/>
                  </a:lnTo>
                  <a:lnTo>
                    <a:pt x="54746" y="7043"/>
                  </a:lnTo>
                  <a:lnTo>
                    <a:pt x="89639" y="0"/>
                  </a:lnTo>
                  <a:close/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9" name="object 3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38494" y="1124102"/>
              <a:ext cx="185257" cy="185255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38494" y="1841224"/>
              <a:ext cx="185257" cy="185255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95851" y="1124102"/>
              <a:ext cx="185257" cy="185255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95851" y="1841224"/>
              <a:ext cx="185257" cy="185255"/>
            </a:xfrm>
            <a:prstGeom prst="rect">
              <a:avLst/>
            </a:prstGeom>
          </p:spPr>
        </p:pic>
      </p:grpSp>
      <p:sp>
        <p:nvSpPr>
          <p:cNvPr id="43" name="object 43"/>
          <p:cNvSpPr txBox="1"/>
          <p:nvPr/>
        </p:nvSpPr>
        <p:spPr>
          <a:xfrm>
            <a:off x="2496022" y="1150022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152466" y="1149516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153853" y="1867016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6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494892" y="1868676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6</a:t>
            </a:r>
            <a:endParaRPr sz="6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837916" y="1866637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7</a:t>
            </a:r>
            <a:endParaRPr sz="6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180215" y="1866637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</a:t>
            </a:r>
            <a:endParaRPr sz="65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784127" y="1841663"/>
            <a:ext cx="179705" cy="179705"/>
          </a:xfrm>
          <a:custGeom>
            <a:avLst/>
            <a:gdLst/>
            <a:ahLst/>
            <a:cxnLst/>
            <a:rect l="l" t="t" r="r" b="b"/>
            <a:pathLst>
              <a:path w="179705" h="179705">
                <a:moveTo>
                  <a:pt x="0" y="0"/>
                </a:moveTo>
                <a:lnTo>
                  <a:pt x="179279" y="179279"/>
                </a:lnTo>
              </a:path>
              <a:path w="179705" h="179705">
                <a:moveTo>
                  <a:pt x="0" y="179279"/>
                </a:moveTo>
                <a:lnTo>
                  <a:pt x="179279" y="0"/>
                </a:lnTo>
              </a:path>
            </a:pathLst>
          </a:custGeom>
          <a:ln w="5976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2810766" y="1333110"/>
            <a:ext cx="95885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[3]</a:t>
            </a:r>
            <a:endParaRPr sz="500">
              <a:latin typeface="Arial"/>
              <a:cs typeface="Arial"/>
            </a:endParaRPr>
          </a:p>
        </p:txBody>
      </p:sp>
      <p:sp>
        <p:nvSpPr>
          <p:cNvPr id="64" name="object 6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38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2884446" y="1518727"/>
            <a:ext cx="14859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[3,4]</a:t>
            </a:r>
            <a:endParaRPr sz="5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794910" y="1842772"/>
            <a:ext cx="201295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[3,4,5]</a:t>
            </a:r>
            <a:endParaRPr sz="5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037238" y="1698006"/>
            <a:ext cx="25400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[3,4,5,6]</a:t>
            </a:r>
            <a:endParaRPr sz="5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331868" y="1543123"/>
            <a:ext cx="306705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[3,4,5,6,0]</a:t>
            </a:r>
            <a:endParaRPr sz="5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351386" y="1317521"/>
            <a:ext cx="360045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[3,4,5,6,0,1]</a:t>
            </a:r>
            <a:endParaRPr sz="5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918520" y="1330619"/>
            <a:ext cx="41275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[3,4,5,6,0,1,2]</a:t>
            </a:r>
            <a:endParaRPr sz="5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824726" y="2081814"/>
            <a:ext cx="95885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[6]</a:t>
            </a:r>
            <a:endParaRPr sz="5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47294" y="710803"/>
            <a:ext cx="2063750" cy="5664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Election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algorithm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using a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ring</a:t>
            </a:r>
            <a:endParaRPr sz="1200">
              <a:latin typeface="Arial"/>
              <a:cs typeface="Arial"/>
            </a:endParaRPr>
          </a:p>
          <a:p>
            <a:pPr marL="1103630">
              <a:lnSpc>
                <a:spcPct val="100000"/>
              </a:lnSpc>
              <a:spcBef>
                <a:spcPts val="885"/>
              </a:spcBef>
              <a:tabLst>
                <a:tab pos="1731010" algn="l"/>
              </a:tabLst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[6,0,1]	[6,0,1,2]</a:t>
            </a:r>
            <a:endParaRPr sz="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50">
              <a:latin typeface="Arial"/>
              <a:cs typeface="Arial"/>
            </a:endParaRPr>
          </a:p>
          <a:p>
            <a:pPr marL="845819">
              <a:lnSpc>
                <a:spcPct val="100000"/>
              </a:lnSpc>
              <a:spcBef>
                <a:spcPts val="5"/>
              </a:spcBef>
              <a:tabLst>
                <a:tab pos="150558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	2</a:t>
            </a:r>
            <a:endParaRPr sz="65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935337" y="1542271"/>
            <a:ext cx="14859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[6,0]</a:t>
            </a:r>
            <a:endParaRPr sz="5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693402" y="1006134"/>
            <a:ext cx="306705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[6,0,1,2,3]</a:t>
            </a:r>
            <a:endParaRPr sz="5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311512" y="1518727"/>
            <a:ext cx="360045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[6,0,1,2,3,4]</a:t>
            </a:r>
            <a:endParaRPr sz="5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663526" y="2051933"/>
            <a:ext cx="41275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[6,0,1,2,3,4,5]</a:t>
            </a:r>
            <a:endParaRPr sz="5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31304" y="2307190"/>
            <a:ext cx="3484245" cy="48133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05740" indent="-168275">
              <a:lnSpc>
                <a:spcPct val="100000"/>
              </a:lnSpc>
              <a:spcBef>
                <a:spcPts val="695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solid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line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shows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election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initiated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6</a:t>
            </a:r>
            <a:endParaRPr baseline="-15873" sz="1050">
              <a:latin typeface="Arial"/>
              <a:cs typeface="Arial"/>
            </a:endParaRPr>
          </a:p>
          <a:p>
            <a:pPr marL="20574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dashed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 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messages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3</a:t>
            </a:r>
            <a:endParaRPr baseline="-15873" sz="10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1595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Election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algorithms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57271" y="716"/>
            <a:ext cx="118427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Elections in wireless environments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57238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solution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wireless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networks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2290" y="900960"/>
            <a:ext cx="12331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sample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network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17992" y="1219909"/>
            <a:ext cx="1540510" cy="1174750"/>
            <a:chOff x="617992" y="1219909"/>
            <a:chExt cx="1540510" cy="1174750"/>
          </a:xfrm>
        </p:grpSpPr>
        <p:sp>
          <p:nvSpPr>
            <p:cNvPr id="7" name="object 7"/>
            <p:cNvSpPr/>
            <p:nvPr/>
          </p:nvSpPr>
          <p:spPr>
            <a:xfrm>
              <a:off x="886259" y="1966527"/>
              <a:ext cx="478155" cy="266065"/>
            </a:xfrm>
            <a:custGeom>
              <a:avLst/>
              <a:gdLst/>
              <a:ahLst/>
              <a:cxnLst/>
              <a:rect l="l" t="t" r="r" b="b"/>
              <a:pathLst>
                <a:path w="478155" h="266064">
                  <a:moveTo>
                    <a:pt x="478137" y="0"/>
                  </a:moveTo>
                  <a:lnTo>
                    <a:pt x="0" y="265633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673751" y="1275894"/>
              <a:ext cx="1434465" cy="1062990"/>
            </a:xfrm>
            <a:custGeom>
              <a:avLst/>
              <a:gdLst/>
              <a:ahLst/>
              <a:cxnLst/>
              <a:rect l="l" t="t" r="r" b="b"/>
              <a:pathLst>
                <a:path w="1434464" h="1062989">
                  <a:moveTo>
                    <a:pt x="0" y="531254"/>
                  </a:moveTo>
                  <a:lnTo>
                    <a:pt x="371886" y="371879"/>
                  </a:lnTo>
                </a:path>
                <a:path w="1434464" h="1062989">
                  <a:moveTo>
                    <a:pt x="0" y="531254"/>
                  </a:moveTo>
                  <a:lnTo>
                    <a:pt x="212508" y="956266"/>
                  </a:lnTo>
                </a:path>
                <a:path w="1434464" h="1062989">
                  <a:moveTo>
                    <a:pt x="690645" y="690633"/>
                  </a:moveTo>
                  <a:lnTo>
                    <a:pt x="956274" y="425004"/>
                  </a:lnTo>
                </a:path>
                <a:path w="1434464" h="1062989">
                  <a:moveTo>
                    <a:pt x="690645" y="690633"/>
                  </a:moveTo>
                  <a:lnTo>
                    <a:pt x="956274" y="1062516"/>
                  </a:lnTo>
                </a:path>
                <a:path w="1434464" h="1062989">
                  <a:moveTo>
                    <a:pt x="956274" y="425004"/>
                  </a:moveTo>
                  <a:lnTo>
                    <a:pt x="1434411" y="159367"/>
                  </a:lnTo>
                </a:path>
                <a:path w="1434464" h="1062989">
                  <a:moveTo>
                    <a:pt x="956274" y="425004"/>
                  </a:moveTo>
                  <a:lnTo>
                    <a:pt x="850024" y="0"/>
                  </a:lnTo>
                </a:path>
                <a:path w="1434464" h="1062989">
                  <a:moveTo>
                    <a:pt x="956274" y="425004"/>
                  </a:moveTo>
                  <a:lnTo>
                    <a:pt x="1381295" y="637509"/>
                  </a:lnTo>
                </a:path>
                <a:path w="1434464" h="1062989">
                  <a:moveTo>
                    <a:pt x="371886" y="371879"/>
                  </a:moveTo>
                  <a:lnTo>
                    <a:pt x="850024" y="0"/>
                  </a:lnTo>
                </a:path>
                <a:path w="1434464" h="1062989">
                  <a:moveTo>
                    <a:pt x="956274" y="1062516"/>
                  </a:moveTo>
                  <a:lnTo>
                    <a:pt x="1328158" y="956266"/>
                  </a:lnTo>
                </a:path>
                <a:path w="1434464" h="1062989">
                  <a:moveTo>
                    <a:pt x="1328158" y="956266"/>
                  </a:moveTo>
                  <a:lnTo>
                    <a:pt x="1381295" y="637509"/>
                  </a:lnTo>
                </a:path>
                <a:path w="1434464" h="1062989">
                  <a:moveTo>
                    <a:pt x="1434411" y="159367"/>
                  </a:moveTo>
                  <a:lnTo>
                    <a:pt x="1381295" y="637509"/>
                  </a:lnTo>
                </a:path>
                <a:path w="1434464" h="1062989">
                  <a:moveTo>
                    <a:pt x="371886" y="371879"/>
                  </a:moveTo>
                  <a:lnTo>
                    <a:pt x="690645" y="690633"/>
                  </a:lnTo>
                </a:path>
                <a:path w="1434464" h="1062989">
                  <a:moveTo>
                    <a:pt x="850024" y="0"/>
                  </a:moveTo>
                  <a:lnTo>
                    <a:pt x="1434411" y="159367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17992" y="1751393"/>
              <a:ext cx="111517" cy="111517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89871" y="1592010"/>
              <a:ext cx="111522" cy="111522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470643" y="1222767"/>
              <a:ext cx="106680" cy="106680"/>
            </a:xfrm>
            <a:custGeom>
              <a:avLst/>
              <a:gdLst/>
              <a:ahLst/>
              <a:cxnLst/>
              <a:rect l="l" t="t" r="r" b="b"/>
              <a:pathLst>
                <a:path w="106680" h="106680">
                  <a:moveTo>
                    <a:pt x="53124" y="0"/>
                  </a:moveTo>
                  <a:lnTo>
                    <a:pt x="32446" y="4169"/>
                  </a:lnTo>
                  <a:lnTo>
                    <a:pt x="15560" y="15554"/>
                  </a:lnTo>
                  <a:lnTo>
                    <a:pt x="4175" y="32443"/>
                  </a:lnTo>
                  <a:lnTo>
                    <a:pt x="0" y="53126"/>
                  </a:lnTo>
                  <a:lnTo>
                    <a:pt x="4176" y="73801"/>
                  </a:lnTo>
                  <a:lnTo>
                    <a:pt x="15560" y="90685"/>
                  </a:lnTo>
                  <a:lnTo>
                    <a:pt x="32445" y="102068"/>
                  </a:lnTo>
                  <a:lnTo>
                    <a:pt x="53124" y="106242"/>
                  </a:lnTo>
                  <a:lnTo>
                    <a:pt x="73804" y="102068"/>
                  </a:lnTo>
                  <a:lnTo>
                    <a:pt x="90690" y="90685"/>
                  </a:lnTo>
                  <a:lnTo>
                    <a:pt x="102075" y="73801"/>
                  </a:lnTo>
                  <a:lnTo>
                    <a:pt x="106250" y="53126"/>
                  </a:lnTo>
                  <a:lnTo>
                    <a:pt x="102075" y="32445"/>
                  </a:lnTo>
                  <a:lnTo>
                    <a:pt x="90690" y="15558"/>
                  </a:lnTo>
                  <a:lnTo>
                    <a:pt x="73804" y="4174"/>
                  </a:lnTo>
                  <a:lnTo>
                    <a:pt x="531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470643" y="1222767"/>
              <a:ext cx="106680" cy="106680"/>
            </a:xfrm>
            <a:custGeom>
              <a:avLst/>
              <a:gdLst/>
              <a:ahLst/>
              <a:cxnLst/>
              <a:rect l="l" t="t" r="r" b="b"/>
              <a:pathLst>
                <a:path w="106680" h="106680">
                  <a:moveTo>
                    <a:pt x="53124" y="106242"/>
                  </a:moveTo>
                  <a:lnTo>
                    <a:pt x="73804" y="102068"/>
                  </a:lnTo>
                  <a:lnTo>
                    <a:pt x="90690" y="90685"/>
                  </a:lnTo>
                  <a:lnTo>
                    <a:pt x="102075" y="73801"/>
                  </a:lnTo>
                  <a:lnTo>
                    <a:pt x="106250" y="53126"/>
                  </a:lnTo>
                  <a:lnTo>
                    <a:pt x="102075" y="32445"/>
                  </a:lnTo>
                  <a:lnTo>
                    <a:pt x="90690" y="15558"/>
                  </a:lnTo>
                  <a:lnTo>
                    <a:pt x="73804" y="4174"/>
                  </a:lnTo>
                  <a:lnTo>
                    <a:pt x="53124" y="0"/>
                  </a:lnTo>
                  <a:lnTo>
                    <a:pt x="32446" y="4169"/>
                  </a:lnTo>
                  <a:lnTo>
                    <a:pt x="15560" y="15554"/>
                  </a:lnTo>
                  <a:lnTo>
                    <a:pt x="4175" y="32443"/>
                  </a:lnTo>
                  <a:lnTo>
                    <a:pt x="0" y="53126"/>
                  </a:lnTo>
                  <a:lnTo>
                    <a:pt x="4174" y="73801"/>
                  </a:lnTo>
                  <a:lnTo>
                    <a:pt x="15559" y="90685"/>
                  </a:lnTo>
                  <a:lnTo>
                    <a:pt x="32445" y="102068"/>
                  </a:lnTo>
                  <a:lnTo>
                    <a:pt x="53124" y="106242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046499" y="1373614"/>
              <a:ext cx="111521" cy="11151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308633" y="1910772"/>
              <a:ext cx="111517" cy="11151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574262" y="1645147"/>
              <a:ext cx="111521" cy="111509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999275" y="1857647"/>
              <a:ext cx="111521" cy="111522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36385" y="2182289"/>
              <a:ext cx="111521" cy="111517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574262" y="2282655"/>
              <a:ext cx="111521" cy="111518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946159" y="2176405"/>
              <a:ext cx="111521" cy="111522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2020417" y="1846566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65686" y="2164435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67159" y="1362660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13725" y="1740312"/>
            <a:ext cx="2330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 </a:t>
            </a:r>
            <a:r>
              <a:rPr dirty="0" sz="650" spc="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12820" sz="975" spc="7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baseline="-12820" sz="975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009790" y="1585146"/>
            <a:ext cx="1809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baseline="4273" sz="975" spc="7">
                <a:solidFill>
                  <a:srgbClr val="231F20"/>
                </a:solidFill>
                <a:latin typeface="Arial"/>
                <a:cs typeface="Arial"/>
              </a:rPr>
              <a:t>6 </a:t>
            </a:r>
            <a:r>
              <a:rPr dirty="0" baseline="4273" sz="975" spc="5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62570" y="1208670"/>
            <a:ext cx="97790" cy="2133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7465">
              <a:lnSpc>
                <a:spcPts val="73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73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22858" y="1382907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</a:t>
            </a:r>
            <a:endParaRPr sz="6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597085" y="1517703"/>
            <a:ext cx="107950" cy="24320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4925">
              <a:lnSpc>
                <a:spcPct val="1099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977589" y="1744195"/>
            <a:ext cx="4889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f</a:t>
            </a:r>
            <a:endParaRPr sz="6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85994" y="1867953"/>
            <a:ext cx="2413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g </a:t>
            </a:r>
            <a:r>
              <a:rPr dirty="0" sz="650" spc="1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21367" sz="975" spc="7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baseline="-21367" sz="975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94008" y="2165864"/>
            <a:ext cx="82550" cy="23241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 indent="9525">
              <a:lnSpc>
                <a:spcPct val="106300"/>
              </a:lnSpc>
              <a:spcBef>
                <a:spcPts val="6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h  8</a:t>
            </a:r>
            <a:endParaRPr sz="6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93722" y="2094469"/>
            <a:ext cx="4445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57526" y="2015454"/>
            <a:ext cx="72390" cy="2825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7305">
              <a:lnSpc>
                <a:spcPct val="129700"/>
              </a:lnSpc>
              <a:spcBef>
                <a:spcPts val="95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j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37200" y="1198760"/>
            <a:ext cx="35369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Capacity</a:t>
            </a:r>
            <a:endParaRPr sz="65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303357" y="1270876"/>
            <a:ext cx="200660" cy="0"/>
          </a:xfrm>
          <a:custGeom>
            <a:avLst/>
            <a:gdLst/>
            <a:ahLst/>
            <a:cxnLst/>
            <a:rect l="l" t="t" r="r" b="b"/>
            <a:pathLst>
              <a:path w="200659" h="0">
                <a:moveTo>
                  <a:pt x="0" y="0"/>
                </a:moveTo>
                <a:lnTo>
                  <a:pt x="200278" y="0"/>
                </a:lnTo>
              </a:path>
            </a:pathLst>
          </a:custGeom>
          <a:ln w="52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35" name="object 35"/>
          <p:cNvGrpSpPr/>
          <p:nvPr/>
        </p:nvGrpSpPr>
        <p:grpSpPr>
          <a:xfrm>
            <a:off x="2442517" y="1225150"/>
            <a:ext cx="1545590" cy="1174115"/>
            <a:chOff x="2442517" y="1225150"/>
            <a:chExt cx="1545590" cy="1174115"/>
          </a:xfrm>
        </p:grpSpPr>
        <p:sp>
          <p:nvSpPr>
            <p:cNvPr id="36" name="object 36"/>
            <p:cNvSpPr/>
            <p:nvPr/>
          </p:nvSpPr>
          <p:spPr>
            <a:xfrm>
              <a:off x="2721976" y="1971547"/>
              <a:ext cx="472440" cy="271780"/>
            </a:xfrm>
            <a:custGeom>
              <a:avLst/>
              <a:gdLst/>
              <a:ahLst/>
              <a:cxnLst/>
              <a:rect l="l" t="t" r="r" b="b"/>
              <a:pathLst>
                <a:path w="472439" h="271780">
                  <a:moveTo>
                    <a:pt x="0" y="271517"/>
                  </a:moveTo>
                  <a:lnTo>
                    <a:pt x="472249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2503583" y="1652788"/>
              <a:ext cx="372110" cy="590550"/>
            </a:xfrm>
            <a:custGeom>
              <a:avLst/>
              <a:gdLst/>
              <a:ahLst/>
              <a:cxnLst/>
              <a:rect l="l" t="t" r="r" b="b"/>
              <a:pathLst>
                <a:path w="372110" h="590550">
                  <a:moveTo>
                    <a:pt x="0" y="159375"/>
                  </a:moveTo>
                  <a:lnTo>
                    <a:pt x="371883" y="0"/>
                  </a:lnTo>
                </a:path>
                <a:path w="372110" h="590550">
                  <a:moveTo>
                    <a:pt x="218392" y="590275"/>
                  </a:moveTo>
                  <a:lnTo>
                    <a:pt x="212504" y="584387"/>
                  </a:lnTo>
                  <a:lnTo>
                    <a:pt x="0" y="159375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2875466" y="1280901"/>
              <a:ext cx="1062990" cy="1062990"/>
            </a:xfrm>
            <a:custGeom>
              <a:avLst/>
              <a:gdLst/>
              <a:ahLst/>
              <a:cxnLst/>
              <a:rect l="l" t="t" r="r" b="b"/>
              <a:pathLst>
                <a:path w="1062989" h="1062989">
                  <a:moveTo>
                    <a:pt x="318758" y="690646"/>
                  </a:moveTo>
                  <a:lnTo>
                    <a:pt x="584385" y="425013"/>
                  </a:lnTo>
                </a:path>
                <a:path w="1062989" h="1062989">
                  <a:moveTo>
                    <a:pt x="318758" y="690646"/>
                  </a:moveTo>
                  <a:lnTo>
                    <a:pt x="584385" y="1062529"/>
                  </a:lnTo>
                </a:path>
                <a:path w="1062989" h="1062989">
                  <a:moveTo>
                    <a:pt x="584385" y="425013"/>
                  </a:moveTo>
                  <a:lnTo>
                    <a:pt x="1062525" y="159379"/>
                  </a:lnTo>
                </a:path>
                <a:path w="1062989" h="1062989">
                  <a:moveTo>
                    <a:pt x="584385" y="425013"/>
                  </a:moveTo>
                  <a:lnTo>
                    <a:pt x="478137" y="0"/>
                  </a:lnTo>
                </a:path>
                <a:path w="1062989" h="1062989">
                  <a:moveTo>
                    <a:pt x="584385" y="425013"/>
                  </a:moveTo>
                  <a:lnTo>
                    <a:pt x="1009398" y="637516"/>
                  </a:lnTo>
                </a:path>
                <a:path w="1062989" h="1062989">
                  <a:moveTo>
                    <a:pt x="0" y="371887"/>
                  </a:moveTo>
                  <a:lnTo>
                    <a:pt x="478137" y="0"/>
                  </a:lnTo>
                </a:path>
                <a:path w="1062989" h="1062989">
                  <a:moveTo>
                    <a:pt x="584385" y="1062529"/>
                  </a:moveTo>
                  <a:lnTo>
                    <a:pt x="956282" y="956275"/>
                  </a:lnTo>
                </a:path>
                <a:path w="1062989" h="1062989">
                  <a:moveTo>
                    <a:pt x="956282" y="956275"/>
                  </a:moveTo>
                  <a:lnTo>
                    <a:pt x="1009398" y="637516"/>
                  </a:lnTo>
                </a:path>
                <a:path w="1062989" h="1062989">
                  <a:moveTo>
                    <a:pt x="1062525" y="159379"/>
                  </a:moveTo>
                  <a:lnTo>
                    <a:pt x="1009398" y="637516"/>
                  </a:lnTo>
                </a:path>
                <a:path w="1062989" h="1062989">
                  <a:moveTo>
                    <a:pt x="0" y="371887"/>
                  </a:moveTo>
                  <a:lnTo>
                    <a:pt x="318758" y="690646"/>
                  </a:lnTo>
                </a:path>
                <a:path w="1062989" h="1062989">
                  <a:moveTo>
                    <a:pt x="478137" y="0"/>
                  </a:moveTo>
                  <a:lnTo>
                    <a:pt x="1062525" y="159379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2450454" y="1759047"/>
              <a:ext cx="106680" cy="106680"/>
            </a:xfrm>
            <a:custGeom>
              <a:avLst/>
              <a:gdLst/>
              <a:ahLst/>
              <a:cxnLst/>
              <a:rect l="l" t="t" r="r" b="b"/>
              <a:pathLst>
                <a:path w="106680" h="106680">
                  <a:moveTo>
                    <a:pt x="53128" y="0"/>
                  </a:moveTo>
                  <a:lnTo>
                    <a:pt x="32446" y="4172"/>
                  </a:lnTo>
                  <a:lnTo>
                    <a:pt x="15559" y="15556"/>
                  </a:lnTo>
                  <a:lnTo>
                    <a:pt x="4174" y="32442"/>
                  </a:lnTo>
                  <a:lnTo>
                    <a:pt x="0" y="53120"/>
                  </a:lnTo>
                  <a:lnTo>
                    <a:pt x="4174" y="73800"/>
                  </a:lnTo>
                  <a:lnTo>
                    <a:pt x="15559" y="90687"/>
                  </a:lnTo>
                  <a:lnTo>
                    <a:pt x="32446" y="102073"/>
                  </a:lnTo>
                  <a:lnTo>
                    <a:pt x="53128" y="106245"/>
                  </a:lnTo>
                  <a:lnTo>
                    <a:pt x="73806" y="102071"/>
                  </a:lnTo>
                  <a:lnTo>
                    <a:pt x="90693" y="90686"/>
                  </a:lnTo>
                  <a:lnTo>
                    <a:pt x="102079" y="73799"/>
                  </a:lnTo>
                  <a:lnTo>
                    <a:pt x="106254" y="53120"/>
                  </a:lnTo>
                  <a:lnTo>
                    <a:pt x="102079" y="32443"/>
                  </a:lnTo>
                  <a:lnTo>
                    <a:pt x="90693" y="15558"/>
                  </a:lnTo>
                  <a:lnTo>
                    <a:pt x="73806" y="4174"/>
                  </a:lnTo>
                  <a:lnTo>
                    <a:pt x="531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2450454" y="1759047"/>
              <a:ext cx="106680" cy="106680"/>
            </a:xfrm>
            <a:custGeom>
              <a:avLst/>
              <a:gdLst/>
              <a:ahLst/>
              <a:cxnLst/>
              <a:rect l="l" t="t" r="r" b="b"/>
              <a:pathLst>
                <a:path w="106680" h="106680">
                  <a:moveTo>
                    <a:pt x="53128" y="106245"/>
                  </a:moveTo>
                  <a:lnTo>
                    <a:pt x="73806" y="102071"/>
                  </a:lnTo>
                  <a:lnTo>
                    <a:pt x="90693" y="90686"/>
                  </a:lnTo>
                  <a:lnTo>
                    <a:pt x="102079" y="73799"/>
                  </a:lnTo>
                  <a:lnTo>
                    <a:pt x="106254" y="53120"/>
                  </a:lnTo>
                  <a:lnTo>
                    <a:pt x="102079" y="32443"/>
                  </a:lnTo>
                  <a:lnTo>
                    <a:pt x="90693" y="15558"/>
                  </a:lnTo>
                  <a:lnTo>
                    <a:pt x="73806" y="4174"/>
                  </a:lnTo>
                  <a:lnTo>
                    <a:pt x="53128" y="0"/>
                  </a:lnTo>
                  <a:lnTo>
                    <a:pt x="32446" y="4172"/>
                  </a:lnTo>
                  <a:lnTo>
                    <a:pt x="15559" y="15556"/>
                  </a:lnTo>
                  <a:lnTo>
                    <a:pt x="4174" y="32442"/>
                  </a:lnTo>
                  <a:lnTo>
                    <a:pt x="0" y="53120"/>
                  </a:lnTo>
                  <a:lnTo>
                    <a:pt x="4174" y="73800"/>
                  </a:lnTo>
                  <a:lnTo>
                    <a:pt x="15559" y="90687"/>
                  </a:lnTo>
                  <a:lnTo>
                    <a:pt x="32446" y="102073"/>
                  </a:lnTo>
                  <a:lnTo>
                    <a:pt x="53128" y="106245"/>
                  </a:lnTo>
                  <a:close/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1" name="object 4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819704" y="1597030"/>
              <a:ext cx="111517" cy="111517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297837" y="1225150"/>
              <a:ext cx="111522" cy="111510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876328" y="1378629"/>
              <a:ext cx="111521" cy="111513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138465" y="1915787"/>
              <a:ext cx="111513" cy="111513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3404091" y="1650163"/>
              <a:ext cx="111521" cy="111513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829115" y="1862663"/>
              <a:ext cx="111521" cy="111522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666213" y="2187304"/>
              <a:ext cx="111521" cy="111518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3404091" y="2287671"/>
              <a:ext cx="111521" cy="111517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3775978" y="2181425"/>
              <a:ext cx="111521" cy="111517"/>
            </a:xfrm>
            <a:prstGeom prst="rect">
              <a:avLst/>
            </a:prstGeom>
          </p:spPr>
        </p:pic>
      </p:grpSp>
      <p:sp>
        <p:nvSpPr>
          <p:cNvPr id="50" name="object 50"/>
          <p:cNvSpPr txBox="1"/>
          <p:nvPr/>
        </p:nvSpPr>
        <p:spPr>
          <a:xfrm>
            <a:off x="3850246" y="1851581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795519" y="2169455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6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896993" y="1367676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292402" y="1213686"/>
            <a:ext cx="97790" cy="2133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7465">
              <a:lnSpc>
                <a:spcPts val="73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73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</a:t>
            </a:r>
            <a:endParaRPr sz="6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752693" y="1387922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</a:t>
            </a:r>
            <a:endParaRPr sz="6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426917" y="1522718"/>
            <a:ext cx="107950" cy="24320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4925">
              <a:lnSpc>
                <a:spcPct val="1099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65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807424" y="1749211"/>
            <a:ext cx="4889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f</a:t>
            </a:r>
            <a:endParaRPr sz="65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015830" y="1872969"/>
            <a:ext cx="2413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g </a:t>
            </a:r>
            <a:r>
              <a:rPr dirty="0" sz="650" spc="1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21367" sz="975" spc="7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baseline="-21367" sz="975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423839" y="2170879"/>
            <a:ext cx="82550" cy="23241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 indent="9525">
              <a:lnSpc>
                <a:spcPct val="106300"/>
              </a:lnSpc>
              <a:spcBef>
                <a:spcPts val="6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h  8</a:t>
            </a:r>
            <a:endParaRPr sz="65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723554" y="2099485"/>
            <a:ext cx="4445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687361" y="2020465"/>
            <a:ext cx="72390" cy="2825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7305">
              <a:lnSpc>
                <a:spcPct val="129700"/>
              </a:lnSpc>
              <a:spcBef>
                <a:spcPts val="95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j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420758" y="1416440"/>
            <a:ext cx="624840" cy="45593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 marR="8636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Broadcasting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node</a:t>
            </a:r>
            <a:endParaRPr sz="650">
              <a:latin typeface="Arial"/>
              <a:cs typeface="Arial"/>
            </a:endParaRPr>
          </a:p>
          <a:p>
            <a:pPr marL="431165">
              <a:lnSpc>
                <a:spcPts val="590"/>
              </a:lnSpc>
            </a:pPr>
            <a:r>
              <a:rPr dirty="0" baseline="4273" sz="975" spc="7">
                <a:solidFill>
                  <a:srgbClr val="231F20"/>
                </a:solidFill>
                <a:latin typeface="Arial"/>
                <a:cs typeface="Arial"/>
              </a:rPr>
              <a:t>6 </a:t>
            </a:r>
            <a:r>
              <a:rPr dirty="0" baseline="4273" sz="975" spc="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650">
              <a:latin typeface="Arial"/>
              <a:cs typeface="Arial"/>
            </a:endParaRPr>
          </a:p>
          <a:p>
            <a:pPr marL="60325">
              <a:lnSpc>
                <a:spcPct val="100000"/>
              </a:lnSpc>
              <a:spcBef>
                <a:spcPts val="44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 </a:t>
            </a:r>
            <a:r>
              <a:rPr dirty="0" sz="650" spc="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12820" sz="975" spc="7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baseline="-12820" sz="975">
              <a:latin typeface="Arial"/>
              <a:cs typeface="Arial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2312524" y="1625761"/>
            <a:ext cx="54610" cy="139700"/>
          </a:xfrm>
          <a:custGeom>
            <a:avLst/>
            <a:gdLst/>
            <a:ahLst/>
            <a:cxnLst/>
            <a:rect l="l" t="t" r="r" b="b"/>
            <a:pathLst>
              <a:path w="54610" h="139700">
                <a:moveTo>
                  <a:pt x="0" y="0"/>
                </a:moveTo>
                <a:lnTo>
                  <a:pt x="54236" y="139450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507808" y="1640929"/>
            <a:ext cx="9525" cy="118745"/>
          </a:xfrm>
          <a:custGeom>
            <a:avLst/>
            <a:gdLst/>
            <a:ahLst/>
            <a:cxnLst/>
            <a:rect l="l" t="t" r="r" b="b"/>
            <a:pathLst>
              <a:path w="9525" h="118744">
                <a:moveTo>
                  <a:pt x="9314" y="0"/>
                </a:moveTo>
                <a:lnTo>
                  <a:pt x="0" y="118277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39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Ovr>
    <a:masterClrMapping/>
  </p:clrMapOvr>
  <p:transition spd="fast">
    <p:fade thruBlk="0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1595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Election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algorithms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57271" y="716"/>
            <a:ext cx="118427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Elections in wireless environments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57238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solution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wireless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networks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2290" y="896744"/>
            <a:ext cx="12331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sample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network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86505" y="1229662"/>
            <a:ext cx="1540510" cy="1174115"/>
            <a:chOff x="686505" y="1229662"/>
            <a:chExt cx="1540510" cy="1174115"/>
          </a:xfrm>
        </p:grpSpPr>
        <p:sp>
          <p:nvSpPr>
            <p:cNvPr id="7" name="object 7"/>
            <p:cNvSpPr/>
            <p:nvPr/>
          </p:nvSpPr>
          <p:spPr>
            <a:xfrm>
              <a:off x="954772" y="1976059"/>
              <a:ext cx="478155" cy="266065"/>
            </a:xfrm>
            <a:custGeom>
              <a:avLst/>
              <a:gdLst/>
              <a:ahLst/>
              <a:cxnLst/>
              <a:rect l="l" t="t" r="r" b="b"/>
              <a:pathLst>
                <a:path w="478155" h="266064">
                  <a:moveTo>
                    <a:pt x="0" y="265628"/>
                  </a:moveTo>
                  <a:lnTo>
                    <a:pt x="478137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742264" y="1657301"/>
              <a:ext cx="372110" cy="584835"/>
            </a:xfrm>
            <a:custGeom>
              <a:avLst/>
              <a:gdLst/>
              <a:ahLst/>
              <a:cxnLst/>
              <a:rect l="l" t="t" r="r" b="b"/>
              <a:pathLst>
                <a:path w="372109" h="584835">
                  <a:moveTo>
                    <a:pt x="0" y="159379"/>
                  </a:moveTo>
                  <a:lnTo>
                    <a:pt x="371886" y="0"/>
                  </a:lnTo>
                </a:path>
                <a:path w="372109" h="584835">
                  <a:moveTo>
                    <a:pt x="212508" y="584387"/>
                  </a:moveTo>
                  <a:lnTo>
                    <a:pt x="0" y="159379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432909" y="1285423"/>
              <a:ext cx="744220" cy="1062990"/>
            </a:xfrm>
            <a:custGeom>
              <a:avLst/>
              <a:gdLst/>
              <a:ahLst/>
              <a:cxnLst/>
              <a:rect l="l" t="t" r="r" b="b"/>
              <a:pathLst>
                <a:path w="744219" h="1062989">
                  <a:moveTo>
                    <a:pt x="0" y="690636"/>
                  </a:moveTo>
                  <a:lnTo>
                    <a:pt x="265628" y="425007"/>
                  </a:lnTo>
                </a:path>
                <a:path w="744219" h="1062989">
                  <a:moveTo>
                    <a:pt x="0" y="690636"/>
                  </a:moveTo>
                  <a:lnTo>
                    <a:pt x="265628" y="1062519"/>
                  </a:lnTo>
                </a:path>
                <a:path w="744219" h="1062989">
                  <a:moveTo>
                    <a:pt x="265628" y="425007"/>
                  </a:moveTo>
                  <a:lnTo>
                    <a:pt x="743769" y="159370"/>
                  </a:lnTo>
                </a:path>
                <a:path w="744219" h="1062989">
                  <a:moveTo>
                    <a:pt x="265628" y="425007"/>
                  </a:moveTo>
                  <a:lnTo>
                    <a:pt x="159378" y="0"/>
                  </a:lnTo>
                </a:path>
                <a:path w="744219" h="1062989">
                  <a:moveTo>
                    <a:pt x="265628" y="425007"/>
                  </a:moveTo>
                  <a:lnTo>
                    <a:pt x="690643" y="637511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114150" y="1285423"/>
              <a:ext cx="478155" cy="372110"/>
            </a:xfrm>
            <a:custGeom>
              <a:avLst/>
              <a:gdLst/>
              <a:ahLst/>
              <a:cxnLst/>
              <a:rect l="l" t="t" r="r" b="b"/>
              <a:pathLst>
                <a:path w="478155" h="372110">
                  <a:moveTo>
                    <a:pt x="0" y="371878"/>
                  </a:moveTo>
                  <a:lnTo>
                    <a:pt x="478137" y="0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698538" y="1444793"/>
              <a:ext cx="478155" cy="903605"/>
            </a:xfrm>
            <a:custGeom>
              <a:avLst/>
              <a:gdLst/>
              <a:ahLst/>
              <a:cxnLst/>
              <a:rect l="l" t="t" r="r" b="b"/>
              <a:pathLst>
                <a:path w="478155" h="903605">
                  <a:moveTo>
                    <a:pt x="0" y="903149"/>
                  </a:moveTo>
                  <a:lnTo>
                    <a:pt x="371887" y="796895"/>
                  </a:lnTo>
                </a:path>
                <a:path w="478155" h="903605">
                  <a:moveTo>
                    <a:pt x="371887" y="796895"/>
                  </a:moveTo>
                  <a:lnTo>
                    <a:pt x="425014" y="478140"/>
                  </a:lnTo>
                </a:path>
                <a:path w="478155" h="903605">
                  <a:moveTo>
                    <a:pt x="478140" y="0"/>
                  </a:moveTo>
                  <a:lnTo>
                    <a:pt x="425014" y="47814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114150" y="1657301"/>
              <a:ext cx="318770" cy="318770"/>
            </a:xfrm>
            <a:custGeom>
              <a:avLst/>
              <a:gdLst/>
              <a:ahLst/>
              <a:cxnLst/>
              <a:rect l="l" t="t" r="r" b="b"/>
              <a:pathLst>
                <a:path w="318769" h="318769">
                  <a:moveTo>
                    <a:pt x="0" y="0"/>
                  </a:moveTo>
                  <a:lnTo>
                    <a:pt x="318758" y="318758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592288" y="1285423"/>
              <a:ext cx="584835" cy="159385"/>
            </a:xfrm>
            <a:custGeom>
              <a:avLst/>
              <a:gdLst/>
              <a:ahLst/>
              <a:cxnLst/>
              <a:rect l="l" t="t" r="r" b="b"/>
              <a:pathLst>
                <a:path w="584835" h="159384">
                  <a:moveTo>
                    <a:pt x="0" y="0"/>
                  </a:moveTo>
                  <a:lnTo>
                    <a:pt x="584390" y="15937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6505" y="1760925"/>
              <a:ext cx="111521" cy="11151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53111" y="1596270"/>
              <a:ext cx="122066" cy="122066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36521" y="1229662"/>
              <a:ext cx="111517" cy="11151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115015" y="1383142"/>
              <a:ext cx="111521" cy="111517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377145" y="1920300"/>
              <a:ext cx="111517" cy="111517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42779" y="1654679"/>
              <a:ext cx="111521" cy="111509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067792" y="1867180"/>
              <a:ext cx="111521" cy="111522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04897" y="2191818"/>
              <a:ext cx="111522" cy="111516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42779" y="2292187"/>
              <a:ext cx="111521" cy="111518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014665" y="2185937"/>
              <a:ext cx="111521" cy="111517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2088928" y="1856094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34201" y="2173967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35675" y="1372193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82237" y="1749840"/>
            <a:ext cx="2330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 </a:t>
            </a:r>
            <a:r>
              <a:rPr dirty="0" sz="650" spc="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17094" sz="975" spc="7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baseline="-17094" sz="975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78302" y="1594674"/>
            <a:ext cx="1809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baseline="4273" sz="975" spc="7">
                <a:solidFill>
                  <a:srgbClr val="231F20"/>
                </a:solidFill>
                <a:latin typeface="Arial"/>
                <a:cs typeface="Arial"/>
              </a:rPr>
              <a:t>6 </a:t>
            </a:r>
            <a:r>
              <a:rPr dirty="0" baseline="4273" sz="975" spc="5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6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31076" y="1218202"/>
            <a:ext cx="97790" cy="2133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7465">
              <a:lnSpc>
                <a:spcPts val="73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73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</a:t>
            </a:r>
            <a:endParaRPr sz="6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91364" y="1392439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</a:t>
            </a:r>
            <a:endParaRPr sz="6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65596" y="1527231"/>
            <a:ext cx="107950" cy="24320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4925">
              <a:lnSpc>
                <a:spcPct val="1099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6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046099" y="1753728"/>
            <a:ext cx="4889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f</a:t>
            </a:r>
            <a:endParaRPr sz="6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254500" y="1877481"/>
            <a:ext cx="2413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g </a:t>
            </a:r>
            <a:r>
              <a:rPr dirty="0" sz="650" spc="1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21367" sz="975" spc="7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baseline="-21367" sz="975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532366" y="2259007"/>
            <a:ext cx="2279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h </a:t>
            </a:r>
            <a:r>
              <a:rPr dirty="0" sz="650" spc="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12820" sz="975" spc="7">
                <a:solidFill>
                  <a:srgbClr val="231F20"/>
                </a:solidFill>
                <a:latin typeface="Arial"/>
                <a:cs typeface="Arial"/>
              </a:rPr>
              <a:t>8</a:t>
            </a:r>
            <a:endParaRPr baseline="-12820" sz="975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112931" y="2093213"/>
            <a:ext cx="4445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26032" y="2024978"/>
            <a:ext cx="72390" cy="2825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7305">
              <a:lnSpc>
                <a:spcPct val="129700"/>
              </a:lnSpc>
              <a:spcBef>
                <a:spcPts val="95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j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545365" y="1813621"/>
            <a:ext cx="424180" cy="32639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receives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broadcast </a:t>
            </a:r>
            <a:r>
              <a:rPr dirty="0" sz="650" spc="-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first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2381128" y="1221386"/>
            <a:ext cx="1540510" cy="1179830"/>
            <a:chOff x="2381128" y="1221386"/>
            <a:chExt cx="1540510" cy="1179830"/>
          </a:xfrm>
        </p:grpSpPr>
        <p:sp>
          <p:nvSpPr>
            <p:cNvPr id="39" name="object 39"/>
            <p:cNvSpPr/>
            <p:nvPr/>
          </p:nvSpPr>
          <p:spPr>
            <a:xfrm>
              <a:off x="2649394" y="1973057"/>
              <a:ext cx="478155" cy="266065"/>
            </a:xfrm>
            <a:custGeom>
              <a:avLst/>
              <a:gdLst/>
              <a:ahLst/>
              <a:cxnLst/>
              <a:rect l="l" t="t" r="r" b="b"/>
              <a:pathLst>
                <a:path w="478155" h="266064">
                  <a:moveTo>
                    <a:pt x="478137" y="0"/>
                  </a:moveTo>
                  <a:lnTo>
                    <a:pt x="0" y="26562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2436891" y="1654300"/>
              <a:ext cx="956310" cy="690880"/>
            </a:xfrm>
            <a:custGeom>
              <a:avLst/>
              <a:gdLst/>
              <a:ahLst/>
              <a:cxnLst/>
              <a:rect l="l" t="t" r="r" b="b"/>
              <a:pathLst>
                <a:path w="956310" h="690880">
                  <a:moveTo>
                    <a:pt x="0" y="159378"/>
                  </a:moveTo>
                  <a:lnTo>
                    <a:pt x="371887" y="0"/>
                  </a:lnTo>
                </a:path>
                <a:path w="956310" h="690880">
                  <a:moveTo>
                    <a:pt x="0" y="159378"/>
                  </a:moveTo>
                  <a:lnTo>
                    <a:pt x="212503" y="584386"/>
                  </a:lnTo>
                </a:path>
                <a:path w="956310" h="690880">
                  <a:moveTo>
                    <a:pt x="690641" y="318757"/>
                  </a:moveTo>
                  <a:lnTo>
                    <a:pt x="956274" y="53128"/>
                  </a:lnTo>
                </a:path>
                <a:path w="956310" h="690880">
                  <a:moveTo>
                    <a:pt x="690641" y="318757"/>
                  </a:moveTo>
                  <a:lnTo>
                    <a:pt x="956274" y="690641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3286911" y="1282418"/>
              <a:ext cx="584835" cy="637540"/>
            </a:xfrm>
            <a:custGeom>
              <a:avLst/>
              <a:gdLst/>
              <a:ahLst/>
              <a:cxnLst/>
              <a:rect l="l" t="t" r="r" b="b"/>
              <a:pathLst>
                <a:path w="584835" h="637539">
                  <a:moveTo>
                    <a:pt x="106254" y="425009"/>
                  </a:moveTo>
                  <a:lnTo>
                    <a:pt x="584387" y="159372"/>
                  </a:lnTo>
                </a:path>
                <a:path w="584835" h="637539">
                  <a:moveTo>
                    <a:pt x="106254" y="425009"/>
                  </a:moveTo>
                  <a:lnTo>
                    <a:pt x="0" y="0"/>
                  </a:lnTo>
                </a:path>
                <a:path w="584835" h="637539">
                  <a:moveTo>
                    <a:pt x="106254" y="425009"/>
                  </a:moveTo>
                  <a:lnTo>
                    <a:pt x="531271" y="63751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2808779" y="1282418"/>
              <a:ext cx="478155" cy="372110"/>
            </a:xfrm>
            <a:custGeom>
              <a:avLst/>
              <a:gdLst/>
              <a:ahLst/>
              <a:cxnLst/>
              <a:rect l="l" t="t" r="r" b="b"/>
              <a:pathLst>
                <a:path w="478154" h="372110">
                  <a:moveTo>
                    <a:pt x="0" y="371881"/>
                  </a:moveTo>
                  <a:lnTo>
                    <a:pt x="478132" y="0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3393165" y="1441791"/>
              <a:ext cx="478155" cy="903605"/>
            </a:xfrm>
            <a:custGeom>
              <a:avLst/>
              <a:gdLst/>
              <a:ahLst/>
              <a:cxnLst/>
              <a:rect l="l" t="t" r="r" b="b"/>
              <a:pathLst>
                <a:path w="478154" h="903605">
                  <a:moveTo>
                    <a:pt x="0" y="903149"/>
                  </a:moveTo>
                  <a:lnTo>
                    <a:pt x="371890" y="796895"/>
                  </a:lnTo>
                </a:path>
                <a:path w="478154" h="903605">
                  <a:moveTo>
                    <a:pt x="371890" y="796895"/>
                  </a:moveTo>
                  <a:lnTo>
                    <a:pt x="425017" y="478137"/>
                  </a:lnTo>
                </a:path>
                <a:path w="478154" h="903605">
                  <a:moveTo>
                    <a:pt x="478133" y="0"/>
                  </a:moveTo>
                  <a:lnTo>
                    <a:pt x="425017" y="478137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2808779" y="1282418"/>
              <a:ext cx="1062990" cy="690880"/>
            </a:xfrm>
            <a:custGeom>
              <a:avLst/>
              <a:gdLst/>
              <a:ahLst/>
              <a:cxnLst/>
              <a:rect l="l" t="t" r="r" b="b"/>
              <a:pathLst>
                <a:path w="1062989" h="690880">
                  <a:moveTo>
                    <a:pt x="0" y="371881"/>
                  </a:moveTo>
                  <a:lnTo>
                    <a:pt x="318753" y="690638"/>
                  </a:lnTo>
                </a:path>
                <a:path w="1062989" h="690880">
                  <a:moveTo>
                    <a:pt x="478132" y="0"/>
                  </a:moveTo>
                  <a:lnTo>
                    <a:pt x="1062520" y="159372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5" name="object 4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381128" y="1757924"/>
              <a:ext cx="111521" cy="111512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753011" y="1598540"/>
              <a:ext cx="111522" cy="111522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225876" y="1221386"/>
              <a:ext cx="122062" cy="122055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3809635" y="1380140"/>
              <a:ext cx="111521" cy="111513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066501" y="1912027"/>
              <a:ext cx="122058" cy="122058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3337403" y="1651674"/>
              <a:ext cx="111516" cy="111513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3762422" y="1864173"/>
              <a:ext cx="111521" cy="111522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599524" y="2188816"/>
              <a:ext cx="111517" cy="111517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3337403" y="2289182"/>
              <a:ext cx="111516" cy="111517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709295" y="2182936"/>
              <a:ext cx="111521" cy="111517"/>
            </a:xfrm>
            <a:prstGeom prst="rect">
              <a:avLst/>
            </a:prstGeom>
          </p:spPr>
        </p:pic>
      </p:grpSp>
      <p:sp>
        <p:nvSpPr>
          <p:cNvPr id="55" name="object 55"/>
          <p:cNvSpPr txBox="1"/>
          <p:nvPr/>
        </p:nvSpPr>
        <p:spPr>
          <a:xfrm>
            <a:off x="3783557" y="1853093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67" name="object 6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40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3728825" y="2170966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65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830299" y="1369188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376865" y="1746839"/>
            <a:ext cx="2330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 </a:t>
            </a:r>
            <a:r>
              <a:rPr dirty="0" sz="650" spc="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17094" sz="975" spc="7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baseline="-17094" sz="975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772930" y="1591673"/>
            <a:ext cx="1809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baseline="4273" sz="975" spc="7">
                <a:solidFill>
                  <a:srgbClr val="231F20"/>
                </a:solidFill>
                <a:latin typeface="Arial"/>
                <a:cs typeface="Arial"/>
              </a:rPr>
              <a:t>6 </a:t>
            </a:r>
            <a:r>
              <a:rPr dirty="0" baseline="4273" sz="975" spc="5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65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225711" y="1215197"/>
            <a:ext cx="97790" cy="2133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7465">
              <a:lnSpc>
                <a:spcPts val="73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73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</a:t>
            </a:r>
            <a:endParaRPr sz="65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685999" y="1389438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</a:t>
            </a:r>
            <a:endParaRPr sz="65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360225" y="1524230"/>
            <a:ext cx="107950" cy="24320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4925">
              <a:lnSpc>
                <a:spcPct val="1099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65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740729" y="1750722"/>
            <a:ext cx="4889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f</a:t>
            </a:r>
            <a:endParaRPr sz="65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949135" y="1874480"/>
            <a:ext cx="2413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g </a:t>
            </a:r>
            <a:r>
              <a:rPr dirty="0" sz="650" spc="1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21367" sz="975" spc="7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baseline="-21367" sz="975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620667" y="2021977"/>
            <a:ext cx="72390" cy="2825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7305">
              <a:lnSpc>
                <a:spcPct val="129700"/>
              </a:lnSpc>
              <a:spcBef>
                <a:spcPts val="95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j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266467" y="1806437"/>
            <a:ext cx="434975" cy="59817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just" marL="12700" marR="1587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receives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broadcast </a:t>
            </a:r>
            <a:r>
              <a:rPr dirty="0" sz="650" spc="-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first</a:t>
            </a:r>
            <a:endParaRPr sz="650">
              <a:latin typeface="Arial"/>
              <a:cs typeface="Arial"/>
            </a:endParaRPr>
          </a:p>
          <a:p>
            <a:pPr marL="402590">
              <a:lnSpc>
                <a:spcPts val="650"/>
              </a:lnSpc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  <a:p>
            <a:pPr marL="113030">
              <a:lnSpc>
                <a:spcPts val="67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h</a:t>
            </a:r>
            <a:endParaRPr sz="650">
              <a:latin typeface="Arial"/>
              <a:cs typeface="Arial"/>
            </a:endParaRPr>
          </a:p>
          <a:p>
            <a:pPr marL="102870">
              <a:lnSpc>
                <a:spcPct val="100000"/>
              </a:lnSpc>
              <a:spcBef>
                <a:spcPts val="5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8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1595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Election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algorithms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57271" y="716"/>
            <a:ext cx="118427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Elections in wireless environments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57238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solution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wireless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networks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2290" y="896744"/>
            <a:ext cx="12331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sample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network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80279" y="1217888"/>
            <a:ext cx="1545590" cy="1179830"/>
            <a:chOff x="680279" y="1217888"/>
            <a:chExt cx="1545590" cy="1179830"/>
          </a:xfrm>
        </p:grpSpPr>
        <p:sp>
          <p:nvSpPr>
            <p:cNvPr id="7" name="object 7"/>
            <p:cNvSpPr/>
            <p:nvPr/>
          </p:nvSpPr>
          <p:spPr>
            <a:xfrm>
              <a:off x="948546" y="1964279"/>
              <a:ext cx="478155" cy="266065"/>
            </a:xfrm>
            <a:custGeom>
              <a:avLst/>
              <a:gdLst/>
              <a:ahLst/>
              <a:cxnLst/>
              <a:rect l="l" t="t" r="r" b="b"/>
              <a:pathLst>
                <a:path w="478155" h="266064">
                  <a:moveTo>
                    <a:pt x="478137" y="0"/>
                  </a:moveTo>
                  <a:lnTo>
                    <a:pt x="0" y="265633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736042" y="1645525"/>
              <a:ext cx="956310" cy="690880"/>
            </a:xfrm>
            <a:custGeom>
              <a:avLst/>
              <a:gdLst/>
              <a:ahLst/>
              <a:cxnLst/>
              <a:rect l="l" t="t" r="r" b="b"/>
              <a:pathLst>
                <a:path w="956310" h="690880">
                  <a:moveTo>
                    <a:pt x="0" y="159374"/>
                  </a:moveTo>
                  <a:lnTo>
                    <a:pt x="371882" y="0"/>
                  </a:lnTo>
                </a:path>
                <a:path w="956310" h="690880">
                  <a:moveTo>
                    <a:pt x="0" y="159374"/>
                  </a:moveTo>
                  <a:lnTo>
                    <a:pt x="212504" y="584386"/>
                  </a:lnTo>
                </a:path>
                <a:path w="956310" h="690880">
                  <a:moveTo>
                    <a:pt x="690641" y="318753"/>
                  </a:moveTo>
                  <a:lnTo>
                    <a:pt x="956270" y="53124"/>
                  </a:lnTo>
                </a:path>
                <a:path w="956310" h="690880">
                  <a:moveTo>
                    <a:pt x="690641" y="318753"/>
                  </a:moveTo>
                  <a:lnTo>
                    <a:pt x="956270" y="690640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586063" y="1273638"/>
              <a:ext cx="584835" cy="425450"/>
            </a:xfrm>
            <a:custGeom>
              <a:avLst/>
              <a:gdLst/>
              <a:ahLst/>
              <a:cxnLst/>
              <a:rect l="l" t="t" r="r" b="b"/>
              <a:pathLst>
                <a:path w="584835" h="425450">
                  <a:moveTo>
                    <a:pt x="106250" y="425012"/>
                  </a:moveTo>
                  <a:lnTo>
                    <a:pt x="584386" y="159374"/>
                  </a:lnTo>
                </a:path>
                <a:path w="584835" h="425450">
                  <a:moveTo>
                    <a:pt x="106250" y="425012"/>
                  </a:moveTo>
                  <a:lnTo>
                    <a:pt x="0" y="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107925" y="1273638"/>
              <a:ext cx="1009650" cy="1062990"/>
            </a:xfrm>
            <a:custGeom>
              <a:avLst/>
              <a:gdLst/>
              <a:ahLst/>
              <a:cxnLst/>
              <a:rect l="l" t="t" r="r" b="b"/>
              <a:pathLst>
                <a:path w="1009650" h="1062989">
                  <a:moveTo>
                    <a:pt x="584387" y="425012"/>
                  </a:moveTo>
                  <a:lnTo>
                    <a:pt x="1009408" y="637516"/>
                  </a:lnTo>
                </a:path>
                <a:path w="1009650" h="1062989">
                  <a:moveTo>
                    <a:pt x="0" y="371887"/>
                  </a:moveTo>
                  <a:lnTo>
                    <a:pt x="478137" y="0"/>
                  </a:lnTo>
                </a:path>
                <a:path w="1009650" h="1062989">
                  <a:moveTo>
                    <a:pt x="584387" y="1062528"/>
                  </a:moveTo>
                  <a:lnTo>
                    <a:pt x="956281" y="956274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2064206" y="1433012"/>
              <a:ext cx="106680" cy="796925"/>
            </a:xfrm>
            <a:custGeom>
              <a:avLst/>
              <a:gdLst/>
              <a:ahLst/>
              <a:cxnLst/>
              <a:rect l="l" t="t" r="r" b="b"/>
              <a:pathLst>
                <a:path w="106680" h="796925">
                  <a:moveTo>
                    <a:pt x="0" y="796899"/>
                  </a:moveTo>
                  <a:lnTo>
                    <a:pt x="53126" y="478141"/>
                  </a:lnTo>
                </a:path>
                <a:path w="106680" h="796925">
                  <a:moveTo>
                    <a:pt x="106242" y="0"/>
                  </a:moveTo>
                  <a:lnTo>
                    <a:pt x="53126" y="478141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107925" y="1273638"/>
              <a:ext cx="1062990" cy="690880"/>
            </a:xfrm>
            <a:custGeom>
              <a:avLst/>
              <a:gdLst/>
              <a:ahLst/>
              <a:cxnLst/>
              <a:rect l="l" t="t" r="r" b="b"/>
              <a:pathLst>
                <a:path w="1062989" h="690880">
                  <a:moveTo>
                    <a:pt x="0" y="371887"/>
                  </a:moveTo>
                  <a:lnTo>
                    <a:pt x="318758" y="690641"/>
                  </a:lnTo>
                </a:path>
                <a:path w="1062989" h="690880">
                  <a:moveTo>
                    <a:pt x="478137" y="0"/>
                  </a:moveTo>
                  <a:lnTo>
                    <a:pt x="1062524" y="159374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0279" y="1749145"/>
              <a:ext cx="111522" cy="111517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52162" y="1589762"/>
              <a:ext cx="111517" cy="111522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30296" y="1217888"/>
              <a:ext cx="111521" cy="11151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103513" y="1366093"/>
              <a:ext cx="122065" cy="122058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70924" y="1908525"/>
              <a:ext cx="111513" cy="111513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31281" y="1637626"/>
              <a:ext cx="122072" cy="122058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061573" y="1855399"/>
              <a:ext cx="111521" cy="111522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98672" y="2180042"/>
              <a:ext cx="111521" cy="111517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631281" y="2275135"/>
              <a:ext cx="122072" cy="12206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008446" y="2174162"/>
              <a:ext cx="111521" cy="111516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2027977" y="2162188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29451" y="1360413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76016" y="1738064"/>
            <a:ext cx="2330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 </a:t>
            </a:r>
            <a:r>
              <a:rPr dirty="0" sz="650" spc="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12820" sz="975" spc="7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baseline="-12820" sz="975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72081" y="1582899"/>
            <a:ext cx="1809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baseline="4273" sz="975" spc="7">
                <a:solidFill>
                  <a:srgbClr val="231F20"/>
                </a:solidFill>
                <a:latin typeface="Arial"/>
                <a:cs typeface="Arial"/>
              </a:rPr>
              <a:t>6 </a:t>
            </a:r>
            <a:r>
              <a:rPr dirty="0" baseline="4273" sz="975" spc="5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6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524860" y="1206423"/>
            <a:ext cx="97790" cy="2133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7465">
              <a:lnSpc>
                <a:spcPts val="73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73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985152" y="1380660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</a:t>
            </a:r>
            <a:endParaRPr sz="6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59376" y="1515456"/>
            <a:ext cx="107950" cy="24320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4925">
              <a:lnSpc>
                <a:spcPct val="1099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6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48288" y="1865706"/>
            <a:ext cx="2413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g </a:t>
            </a:r>
            <a:r>
              <a:rPr dirty="0" sz="650" spc="1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21367" sz="975" spc="7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baseline="-21367" sz="975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120357" y="2062752"/>
            <a:ext cx="4445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19819" y="2013202"/>
            <a:ext cx="72390" cy="2825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7305">
              <a:lnSpc>
                <a:spcPct val="129700"/>
              </a:lnSpc>
              <a:spcBef>
                <a:spcPts val="95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j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26003" y="1741948"/>
            <a:ext cx="529590" cy="31877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26084">
              <a:lnSpc>
                <a:spcPct val="100000"/>
              </a:lnSpc>
              <a:spcBef>
                <a:spcPts val="110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f</a:t>
            </a:r>
            <a:endParaRPr sz="650">
              <a:latin typeface="Arial"/>
              <a:cs typeface="Arial"/>
            </a:endParaRPr>
          </a:p>
          <a:p>
            <a:pPr marL="12700" marR="5080" indent="8890">
              <a:lnSpc>
                <a:spcPts val="700"/>
              </a:lnSpc>
              <a:spcBef>
                <a:spcPts val="120"/>
              </a:spcBef>
            </a:pPr>
            <a:r>
              <a:rPr dirty="0" baseline="4273" sz="975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baseline="4273" sz="975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4273" sz="975" spc="7">
                <a:solidFill>
                  <a:srgbClr val="231F20"/>
                </a:solidFill>
                <a:latin typeface="Arial"/>
                <a:cs typeface="Arial"/>
              </a:rPr>
              <a:t>receives</a:t>
            </a:r>
            <a:r>
              <a:rPr dirty="0" baseline="4273" sz="975" spc="104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 </a:t>
            </a:r>
            <a:r>
              <a:rPr dirty="0" sz="650" spc="-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broadcast</a:t>
            </a:r>
            <a:endParaRPr sz="6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598086" y="1993172"/>
            <a:ext cx="424180" cy="4025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80645" marR="5080" indent="-68580">
              <a:lnSpc>
                <a:spcPct val="1371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first </a:t>
            </a:r>
            <a:r>
              <a:rPr dirty="0" sz="650" spc="-1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h</a:t>
            </a:r>
            <a:endParaRPr sz="650">
              <a:latin typeface="Arial"/>
              <a:cs typeface="Arial"/>
            </a:endParaRPr>
          </a:p>
          <a:p>
            <a:pPr marL="70485">
              <a:lnSpc>
                <a:spcPct val="100000"/>
              </a:lnSpc>
              <a:spcBef>
                <a:spcPts val="5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8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2386995" y="1231159"/>
            <a:ext cx="1540510" cy="1174115"/>
            <a:chOff x="2386995" y="1231159"/>
            <a:chExt cx="1540510" cy="1174115"/>
          </a:xfrm>
        </p:grpSpPr>
        <p:sp>
          <p:nvSpPr>
            <p:cNvPr id="36" name="object 36"/>
            <p:cNvSpPr/>
            <p:nvPr/>
          </p:nvSpPr>
          <p:spPr>
            <a:xfrm>
              <a:off x="2655263" y="1977558"/>
              <a:ext cx="478155" cy="266065"/>
            </a:xfrm>
            <a:custGeom>
              <a:avLst/>
              <a:gdLst/>
              <a:ahLst/>
              <a:cxnLst/>
              <a:rect l="l" t="t" r="r" b="b"/>
              <a:pathLst>
                <a:path w="478155" h="266064">
                  <a:moveTo>
                    <a:pt x="478137" y="0"/>
                  </a:moveTo>
                  <a:lnTo>
                    <a:pt x="0" y="265633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2491296" y="1915259"/>
              <a:ext cx="164465" cy="328295"/>
            </a:xfrm>
            <a:custGeom>
              <a:avLst/>
              <a:gdLst/>
              <a:ahLst/>
              <a:cxnLst/>
              <a:rect l="l" t="t" r="r" b="b"/>
              <a:pathLst>
                <a:path w="164464" h="328294">
                  <a:moveTo>
                    <a:pt x="0" y="0"/>
                  </a:moveTo>
                  <a:lnTo>
                    <a:pt x="163966" y="327932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8" name="object 3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466525" y="1865708"/>
              <a:ext cx="91546" cy="119719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170964" y="1704023"/>
              <a:ext cx="235971" cy="235974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3190387" y="2069648"/>
              <a:ext cx="208915" cy="280035"/>
            </a:xfrm>
            <a:custGeom>
              <a:avLst/>
              <a:gdLst/>
              <a:ahLst/>
              <a:cxnLst/>
              <a:rect l="l" t="t" r="r" b="b"/>
              <a:pathLst>
                <a:path w="208914" h="280035">
                  <a:moveTo>
                    <a:pt x="0" y="0"/>
                  </a:moveTo>
                  <a:lnTo>
                    <a:pt x="208642" y="279793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1" name="object 4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3157162" y="2025088"/>
              <a:ext cx="104117" cy="117000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3292779" y="1286919"/>
              <a:ext cx="584835" cy="425450"/>
            </a:xfrm>
            <a:custGeom>
              <a:avLst/>
              <a:gdLst/>
              <a:ahLst/>
              <a:cxnLst/>
              <a:rect l="l" t="t" r="r" b="b"/>
              <a:pathLst>
                <a:path w="584835" h="425450">
                  <a:moveTo>
                    <a:pt x="106250" y="425009"/>
                  </a:moveTo>
                  <a:lnTo>
                    <a:pt x="584390" y="159372"/>
                  </a:lnTo>
                </a:path>
                <a:path w="584835" h="425450">
                  <a:moveTo>
                    <a:pt x="106250" y="425009"/>
                  </a:moveTo>
                  <a:lnTo>
                    <a:pt x="0" y="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3496113" y="1760471"/>
              <a:ext cx="328295" cy="164465"/>
            </a:xfrm>
            <a:custGeom>
              <a:avLst/>
              <a:gdLst/>
              <a:ahLst/>
              <a:cxnLst/>
              <a:rect l="l" t="t" r="r" b="b"/>
              <a:pathLst>
                <a:path w="328295" h="164464">
                  <a:moveTo>
                    <a:pt x="0" y="0"/>
                  </a:moveTo>
                  <a:lnTo>
                    <a:pt x="327930" y="163962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4" name="object 44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446560" y="1735696"/>
              <a:ext cx="119714" cy="91545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2542618" y="1286919"/>
              <a:ext cx="750570" cy="488950"/>
            </a:xfrm>
            <a:custGeom>
              <a:avLst/>
              <a:gdLst/>
              <a:ahLst/>
              <a:cxnLst/>
              <a:rect l="l" t="t" r="r" b="b"/>
              <a:pathLst>
                <a:path w="750570" h="488950">
                  <a:moveTo>
                    <a:pt x="357841" y="305138"/>
                  </a:moveTo>
                  <a:lnTo>
                    <a:pt x="750160" y="0"/>
                  </a:lnTo>
                </a:path>
                <a:path w="750570" h="488950">
                  <a:moveTo>
                    <a:pt x="0" y="488465"/>
                  </a:moveTo>
                  <a:lnTo>
                    <a:pt x="272023" y="371884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6" name="object 46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491601" y="1710245"/>
              <a:ext cx="120151" cy="87004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856579" y="1520848"/>
              <a:ext cx="116428" cy="105340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3503565" y="2243192"/>
              <a:ext cx="267970" cy="76835"/>
            </a:xfrm>
            <a:custGeom>
              <a:avLst/>
              <a:gdLst/>
              <a:ahLst/>
              <a:cxnLst/>
              <a:rect l="l" t="t" r="r" b="b"/>
              <a:pathLst>
                <a:path w="267970" h="76835">
                  <a:moveTo>
                    <a:pt x="0" y="76385"/>
                  </a:moveTo>
                  <a:lnTo>
                    <a:pt x="267351" y="0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9" name="object 49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3450123" y="2258884"/>
              <a:ext cx="119376" cy="91154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3770917" y="1446292"/>
              <a:ext cx="106680" cy="796925"/>
            </a:xfrm>
            <a:custGeom>
              <a:avLst/>
              <a:gdLst/>
              <a:ahLst/>
              <a:cxnLst/>
              <a:rect l="l" t="t" r="r" b="b"/>
              <a:pathLst>
                <a:path w="106679" h="796925">
                  <a:moveTo>
                    <a:pt x="0" y="796899"/>
                  </a:moveTo>
                  <a:lnTo>
                    <a:pt x="53126" y="478140"/>
                  </a:lnTo>
                </a:path>
                <a:path w="106679" h="796925">
                  <a:moveTo>
                    <a:pt x="106253" y="0"/>
                  </a:moveTo>
                  <a:lnTo>
                    <a:pt x="53126" y="47814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2891541" y="1735704"/>
              <a:ext cx="241935" cy="241935"/>
            </a:xfrm>
            <a:custGeom>
              <a:avLst/>
              <a:gdLst/>
              <a:ahLst/>
              <a:cxnLst/>
              <a:rect l="l" t="t" r="r" b="b"/>
              <a:pathLst>
                <a:path w="241935" h="241935">
                  <a:moveTo>
                    <a:pt x="0" y="0"/>
                  </a:moveTo>
                  <a:lnTo>
                    <a:pt x="241859" y="241854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2" name="object 52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2852211" y="1696369"/>
              <a:ext cx="111808" cy="111808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3397497" y="1315475"/>
              <a:ext cx="480059" cy="131445"/>
            </a:xfrm>
            <a:custGeom>
              <a:avLst/>
              <a:gdLst/>
              <a:ahLst/>
              <a:cxnLst/>
              <a:rect l="l" t="t" r="r" b="b"/>
              <a:pathLst>
                <a:path w="480060" h="131444">
                  <a:moveTo>
                    <a:pt x="0" y="0"/>
                  </a:moveTo>
                  <a:lnTo>
                    <a:pt x="479673" y="130816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3344043" y="1284326"/>
              <a:ext cx="119380" cy="91440"/>
            </a:xfrm>
            <a:custGeom>
              <a:avLst/>
              <a:gdLst/>
              <a:ahLst/>
              <a:cxnLst/>
              <a:rect l="l" t="t" r="r" b="b"/>
              <a:pathLst>
                <a:path w="119379" h="91440">
                  <a:moveTo>
                    <a:pt x="118791" y="0"/>
                  </a:moveTo>
                  <a:lnTo>
                    <a:pt x="0" y="16570"/>
                  </a:lnTo>
                  <a:lnTo>
                    <a:pt x="93925" y="91168"/>
                  </a:lnTo>
                  <a:lnTo>
                    <a:pt x="91598" y="66040"/>
                  </a:lnTo>
                  <a:lnTo>
                    <a:pt x="94967" y="42469"/>
                  </a:lnTo>
                  <a:lnTo>
                    <a:pt x="104032" y="20456"/>
                  </a:lnTo>
                  <a:lnTo>
                    <a:pt x="11879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5" name="object 55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2386995" y="1762424"/>
              <a:ext cx="111522" cy="111517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2758879" y="1603041"/>
              <a:ext cx="111517" cy="111522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3239649" y="1233793"/>
              <a:ext cx="106680" cy="106680"/>
            </a:xfrm>
            <a:custGeom>
              <a:avLst/>
              <a:gdLst/>
              <a:ahLst/>
              <a:cxnLst/>
              <a:rect l="l" t="t" r="r" b="b"/>
              <a:pathLst>
                <a:path w="106679" h="106680">
                  <a:moveTo>
                    <a:pt x="53121" y="0"/>
                  </a:moveTo>
                  <a:lnTo>
                    <a:pt x="32446" y="4175"/>
                  </a:lnTo>
                  <a:lnTo>
                    <a:pt x="15560" y="15562"/>
                  </a:lnTo>
                  <a:lnTo>
                    <a:pt x="4175" y="32449"/>
                  </a:lnTo>
                  <a:lnTo>
                    <a:pt x="0" y="53126"/>
                  </a:lnTo>
                  <a:lnTo>
                    <a:pt x="4174" y="73803"/>
                  </a:lnTo>
                  <a:lnTo>
                    <a:pt x="15559" y="90690"/>
                  </a:lnTo>
                  <a:lnTo>
                    <a:pt x="32444" y="102077"/>
                  </a:lnTo>
                  <a:lnTo>
                    <a:pt x="53121" y="106253"/>
                  </a:lnTo>
                  <a:lnTo>
                    <a:pt x="73801" y="102077"/>
                  </a:lnTo>
                  <a:lnTo>
                    <a:pt x="90688" y="90690"/>
                  </a:lnTo>
                  <a:lnTo>
                    <a:pt x="102074" y="73803"/>
                  </a:lnTo>
                  <a:lnTo>
                    <a:pt x="106250" y="53126"/>
                  </a:lnTo>
                  <a:lnTo>
                    <a:pt x="102074" y="32449"/>
                  </a:lnTo>
                  <a:lnTo>
                    <a:pt x="90688" y="15562"/>
                  </a:lnTo>
                  <a:lnTo>
                    <a:pt x="73801" y="4175"/>
                  </a:lnTo>
                  <a:lnTo>
                    <a:pt x="531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3239649" y="1233793"/>
              <a:ext cx="106680" cy="106680"/>
            </a:xfrm>
            <a:custGeom>
              <a:avLst/>
              <a:gdLst/>
              <a:ahLst/>
              <a:cxnLst/>
              <a:rect l="l" t="t" r="r" b="b"/>
              <a:pathLst>
                <a:path w="106679" h="106680">
                  <a:moveTo>
                    <a:pt x="53121" y="106253"/>
                  </a:moveTo>
                  <a:lnTo>
                    <a:pt x="73801" y="102077"/>
                  </a:lnTo>
                  <a:lnTo>
                    <a:pt x="90688" y="90690"/>
                  </a:lnTo>
                  <a:lnTo>
                    <a:pt x="102074" y="73803"/>
                  </a:lnTo>
                  <a:lnTo>
                    <a:pt x="106250" y="53126"/>
                  </a:lnTo>
                  <a:lnTo>
                    <a:pt x="102074" y="32449"/>
                  </a:lnTo>
                  <a:lnTo>
                    <a:pt x="90688" y="15562"/>
                  </a:lnTo>
                  <a:lnTo>
                    <a:pt x="73801" y="4175"/>
                  </a:lnTo>
                  <a:lnTo>
                    <a:pt x="53121" y="0"/>
                  </a:lnTo>
                  <a:lnTo>
                    <a:pt x="32446" y="4175"/>
                  </a:lnTo>
                  <a:lnTo>
                    <a:pt x="15560" y="15562"/>
                  </a:lnTo>
                  <a:lnTo>
                    <a:pt x="4175" y="32449"/>
                  </a:lnTo>
                  <a:lnTo>
                    <a:pt x="0" y="53126"/>
                  </a:lnTo>
                  <a:lnTo>
                    <a:pt x="4174" y="73803"/>
                  </a:lnTo>
                  <a:lnTo>
                    <a:pt x="15559" y="90690"/>
                  </a:lnTo>
                  <a:lnTo>
                    <a:pt x="32444" y="102077"/>
                  </a:lnTo>
                  <a:lnTo>
                    <a:pt x="53121" y="106253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9" name="object 59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3815505" y="1384643"/>
              <a:ext cx="111524" cy="111516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3077641" y="1921803"/>
              <a:ext cx="111513" cy="111513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3343268" y="1656177"/>
              <a:ext cx="111524" cy="111516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3768283" y="1868679"/>
              <a:ext cx="111521" cy="111522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2605387" y="2193320"/>
              <a:ext cx="111522" cy="111518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3343268" y="2293685"/>
              <a:ext cx="111524" cy="111520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3715156" y="2187436"/>
              <a:ext cx="111521" cy="111522"/>
            </a:xfrm>
            <a:prstGeom prst="rect">
              <a:avLst/>
            </a:prstGeom>
          </p:spPr>
        </p:pic>
      </p:grpSp>
      <p:sp>
        <p:nvSpPr>
          <p:cNvPr id="66" name="object 66"/>
          <p:cNvSpPr txBox="1"/>
          <p:nvPr/>
        </p:nvSpPr>
        <p:spPr>
          <a:xfrm>
            <a:off x="3789421" y="1857593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86" name="object 8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41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67" name="object 67"/>
          <p:cNvSpPr txBox="1"/>
          <p:nvPr/>
        </p:nvSpPr>
        <p:spPr>
          <a:xfrm>
            <a:off x="3098298" y="1910850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836168" y="1373692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382732" y="1751343"/>
            <a:ext cx="2330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 </a:t>
            </a:r>
            <a:r>
              <a:rPr dirty="0" sz="650" spc="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12820" sz="975" spc="7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baseline="-12820" sz="975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231576" y="1219701"/>
            <a:ext cx="97790" cy="2133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7465">
              <a:lnSpc>
                <a:spcPts val="73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73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</a:t>
            </a:r>
            <a:endParaRPr sz="65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691868" y="1393938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</a:t>
            </a:r>
            <a:endParaRPr sz="65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746599" y="1755226"/>
            <a:ext cx="4889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f</a:t>
            </a:r>
            <a:endParaRPr sz="65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980404" y="1878984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g</a:t>
            </a:r>
            <a:endParaRPr sz="65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363013" y="2176895"/>
            <a:ext cx="82550" cy="23241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 indent="9525">
              <a:lnSpc>
                <a:spcPct val="106300"/>
              </a:lnSpc>
              <a:spcBef>
                <a:spcPts val="6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h  8</a:t>
            </a:r>
            <a:endParaRPr sz="65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827073" y="2076031"/>
            <a:ext cx="4445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626535" y="2026485"/>
            <a:ext cx="72390" cy="2825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7305">
              <a:lnSpc>
                <a:spcPct val="129700"/>
              </a:lnSpc>
              <a:spcBef>
                <a:spcPts val="95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j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564799" y="1839671"/>
            <a:ext cx="131445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[f,4]</a:t>
            </a:r>
            <a:endParaRPr sz="5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064068" y="1444359"/>
            <a:ext cx="145415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[c,3]</a:t>
            </a:r>
            <a:endParaRPr sz="5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476489" y="1365297"/>
            <a:ext cx="14859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[d,2]</a:t>
            </a:r>
            <a:endParaRPr sz="5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524922" y="2139998"/>
            <a:ext cx="3079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[i,5]</a:t>
            </a:r>
            <a:r>
              <a:rPr dirty="0" sz="500" spc="19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19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25641" sz="975" spc="7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baseline="-25641" sz="975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133886" y="2182274"/>
            <a:ext cx="14859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[h,8]</a:t>
            </a:r>
            <a:endParaRPr sz="5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843987" y="1813318"/>
            <a:ext cx="14859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[h,8]</a:t>
            </a:r>
            <a:endParaRPr sz="5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555045" y="1581398"/>
            <a:ext cx="42989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[h,8]</a:t>
            </a:r>
            <a:r>
              <a:rPr dirty="0" sz="500" spc="1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1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8547" sz="975" spc="7">
                <a:solidFill>
                  <a:srgbClr val="231F20"/>
                </a:solidFill>
                <a:latin typeface="Arial"/>
                <a:cs typeface="Arial"/>
              </a:rPr>
              <a:t>6 </a:t>
            </a:r>
            <a:r>
              <a:rPr dirty="0" baseline="-8547" sz="975" spc="1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8547" sz="975" spc="7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baseline="-8547" sz="975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431570" y="2029309"/>
            <a:ext cx="127635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[j,4]</a:t>
            </a:r>
            <a:endParaRPr sz="5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170438" y="1507574"/>
            <a:ext cx="328930" cy="28575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r" marR="30480">
              <a:lnSpc>
                <a:spcPct val="100000"/>
              </a:lnSpc>
              <a:spcBef>
                <a:spcPts val="34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</a:t>
            </a:r>
            <a:endParaRPr sz="650">
              <a:latin typeface="Arial"/>
              <a:cs typeface="Arial"/>
            </a:endParaRPr>
          </a:p>
          <a:p>
            <a:pPr algn="r" marR="65405">
              <a:lnSpc>
                <a:spcPct val="100000"/>
              </a:lnSpc>
              <a:spcBef>
                <a:spcPts val="244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[f,4]</a:t>
            </a:r>
            <a:r>
              <a:rPr dirty="0" sz="500" spc="3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12820" sz="975" spc="7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12820" sz="975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42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1036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Location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45478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5"/>
              <a:t>P</a:t>
            </a:r>
            <a:r>
              <a:rPr dirty="0" spc="5"/>
              <a:t>ositioning</a:t>
            </a:r>
            <a:r>
              <a:rPr dirty="0" spc="-30"/>
              <a:t> </a:t>
            </a:r>
            <a:r>
              <a:rPr dirty="0" spc="15"/>
              <a:t>nodes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7294" y="1259113"/>
            <a:ext cx="3916045" cy="8089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Issue</a:t>
            </a:r>
            <a:endParaRPr sz="1200">
              <a:latin typeface="Arial"/>
              <a:cs typeface="Arial"/>
            </a:endParaRPr>
          </a:p>
          <a:p>
            <a:pPr algn="just" marL="12700" marR="5080">
              <a:lnSpc>
                <a:spcPts val="1200"/>
              </a:lnSpc>
              <a:spcBef>
                <a:spcPts val="10"/>
              </a:spcBef>
            </a:pPr>
            <a:r>
              <a:rPr dirty="0" sz="1000" spc="-10">
                <a:latin typeface="Arial"/>
                <a:cs typeface="Arial"/>
              </a:rPr>
              <a:t>In </a:t>
            </a:r>
            <a:r>
              <a:rPr dirty="0" sz="1000" spc="-15">
                <a:latin typeface="Arial"/>
                <a:cs typeface="Arial"/>
              </a:rPr>
              <a:t>large-scale distributed systems </a:t>
            </a:r>
            <a:r>
              <a:rPr dirty="0" sz="1000" spc="-10">
                <a:latin typeface="Arial"/>
                <a:cs typeface="Arial"/>
              </a:rPr>
              <a:t>in </a:t>
            </a:r>
            <a:r>
              <a:rPr dirty="0" sz="1000" spc="-15">
                <a:latin typeface="Arial"/>
                <a:cs typeface="Arial"/>
              </a:rPr>
              <a:t>which nodes are dispersed across 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 wide-area network, </a:t>
            </a:r>
            <a:r>
              <a:rPr dirty="0" sz="1000" spc="-25">
                <a:latin typeface="Arial"/>
                <a:cs typeface="Arial"/>
              </a:rPr>
              <a:t>we </a:t>
            </a:r>
            <a:r>
              <a:rPr dirty="0" sz="1000" spc="-15">
                <a:latin typeface="Arial"/>
                <a:cs typeface="Arial"/>
              </a:rPr>
              <a:t>often need </a:t>
            </a:r>
            <a:r>
              <a:rPr dirty="0" sz="1000" spc="-10">
                <a:latin typeface="Arial"/>
                <a:cs typeface="Arial"/>
              </a:rPr>
              <a:t>to </a:t>
            </a:r>
            <a:r>
              <a:rPr dirty="0" sz="1000" spc="-20">
                <a:latin typeface="Arial"/>
                <a:cs typeface="Arial"/>
              </a:rPr>
              <a:t>take </a:t>
            </a:r>
            <a:r>
              <a:rPr dirty="0" sz="1000" spc="-15">
                <a:latin typeface="Arial"/>
                <a:cs typeface="Arial"/>
              </a:rPr>
              <a:t>some notion </a:t>
            </a:r>
            <a:r>
              <a:rPr dirty="0" sz="1000" spc="-10">
                <a:latin typeface="Arial"/>
                <a:cs typeface="Arial"/>
              </a:rPr>
              <a:t>of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proximity </a:t>
            </a:r>
            <a:r>
              <a:rPr dirty="0" sz="1000" spc="-15">
                <a:latin typeface="Arial"/>
                <a:cs typeface="Arial"/>
              </a:rPr>
              <a:t>or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distance </a:t>
            </a:r>
            <a:r>
              <a:rPr dirty="0" sz="1000" spc="-5">
                <a:latin typeface="Arial"/>
                <a:cs typeface="Arial"/>
              </a:rPr>
              <a:t>into account </a:t>
            </a:r>
            <a:r>
              <a:rPr dirty="0" sz="1000" spc="-5" i="1">
                <a:latin typeface="メイリオ"/>
                <a:cs typeface="メイリオ"/>
              </a:rPr>
              <a:t>⇒ </a:t>
            </a:r>
            <a:r>
              <a:rPr dirty="0" sz="1000" spc="-5">
                <a:latin typeface="Arial"/>
                <a:cs typeface="Arial"/>
              </a:rPr>
              <a:t>it </a:t>
            </a:r>
            <a:r>
              <a:rPr dirty="0" sz="1000">
                <a:latin typeface="Arial"/>
                <a:cs typeface="Arial"/>
              </a:rPr>
              <a:t>starts </a:t>
            </a:r>
            <a:r>
              <a:rPr dirty="0" sz="1000" spc="-5">
                <a:latin typeface="Arial"/>
                <a:cs typeface="Arial"/>
              </a:rPr>
              <a:t>with determining a (relative)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location 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node.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6929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Location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GPS: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Global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Positioning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58496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Computing</a:t>
            </a:r>
            <a:r>
              <a:rPr dirty="0" spc="-30"/>
              <a:t> </a:t>
            </a:r>
            <a:r>
              <a:rPr dirty="0" spc="10"/>
              <a:t>position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3128" y="460347"/>
            <a:ext cx="3675379" cy="5048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51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170"/>
              </a:lnSpc>
            </a:pPr>
            <a:r>
              <a:rPr dirty="0" sz="1000" spc="-5">
                <a:latin typeface="Arial"/>
                <a:cs typeface="Arial"/>
              </a:rPr>
              <a:t>A node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needs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d</a:t>
            </a:r>
            <a:r>
              <a:rPr dirty="0" sz="1000" spc="-45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+</a:t>
            </a:r>
            <a:r>
              <a:rPr dirty="0" sz="1000" spc="-13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landmarks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compute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own</a:t>
            </a:r>
            <a:r>
              <a:rPr dirty="0" sz="1000" spc="-5">
                <a:latin typeface="Arial"/>
                <a:cs typeface="Arial"/>
              </a:rPr>
              <a:t> position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endParaRPr sz="1000">
              <a:latin typeface="Arial"/>
              <a:cs typeface="Arial"/>
            </a:endParaRPr>
          </a:p>
          <a:p>
            <a:pPr marL="16510">
              <a:lnSpc>
                <a:spcPts val="1200"/>
              </a:lnSpc>
            </a:pPr>
            <a:r>
              <a:rPr dirty="0" sz="1000" spc="-5" i="1">
                <a:latin typeface="Arial"/>
                <a:cs typeface="Arial"/>
              </a:rPr>
              <a:t>d</a:t>
            </a:r>
            <a:r>
              <a:rPr dirty="0" sz="1000" spc="-18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-dimensional space.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Consider two-dimensional case.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2100" y="952408"/>
            <a:ext cx="184848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Computing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position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in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2D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04799" y="1432106"/>
            <a:ext cx="2009775" cy="1722120"/>
            <a:chOff x="304799" y="1432106"/>
            <a:chExt cx="2009775" cy="1722120"/>
          </a:xfrm>
        </p:grpSpPr>
        <p:sp>
          <p:nvSpPr>
            <p:cNvPr id="7" name="object 7"/>
            <p:cNvSpPr/>
            <p:nvPr/>
          </p:nvSpPr>
          <p:spPr>
            <a:xfrm>
              <a:off x="565797" y="1861051"/>
              <a:ext cx="1745614" cy="1290320"/>
            </a:xfrm>
            <a:custGeom>
              <a:avLst/>
              <a:gdLst/>
              <a:ahLst/>
              <a:cxnLst/>
              <a:rect l="l" t="t" r="r" b="b"/>
              <a:pathLst>
                <a:path w="1745614" h="1290320">
                  <a:moveTo>
                    <a:pt x="379475" y="1290218"/>
                  </a:moveTo>
                  <a:lnTo>
                    <a:pt x="427076" y="1287261"/>
                  </a:lnTo>
                  <a:lnTo>
                    <a:pt x="472912" y="1278628"/>
                  </a:lnTo>
                  <a:lnTo>
                    <a:pt x="516627" y="1264674"/>
                  </a:lnTo>
                  <a:lnTo>
                    <a:pt x="557868" y="1245755"/>
                  </a:lnTo>
                  <a:lnTo>
                    <a:pt x="596277" y="1222227"/>
                  </a:lnTo>
                  <a:lnTo>
                    <a:pt x="631500" y="1194444"/>
                  </a:lnTo>
                  <a:lnTo>
                    <a:pt x="663179" y="1162764"/>
                  </a:lnTo>
                  <a:lnTo>
                    <a:pt x="690961" y="1127542"/>
                  </a:lnTo>
                  <a:lnTo>
                    <a:pt x="714489" y="1089132"/>
                  </a:lnTo>
                  <a:lnTo>
                    <a:pt x="733408" y="1047892"/>
                  </a:lnTo>
                  <a:lnTo>
                    <a:pt x="747362" y="1004176"/>
                  </a:lnTo>
                  <a:lnTo>
                    <a:pt x="755995" y="958341"/>
                  </a:lnTo>
                  <a:lnTo>
                    <a:pt x="758951" y="910742"/>
                  </a:lnTo>
                  <a:lnTo>
                    <a:pt x="755995" y="863143"/>
                  </a:lnTo>
                  <a:lnTo>
                    <a:pt x="747362" y="817307"/>
                  </a:lnTo>
                  <a:lnTo>
                    <a:pt x="733408" y="773592"/>
                  </a:lnTo>
                  <a:lnTo>
                    <a:pt x="714489" y="732351"/>
                  </a:lnTo>
                  <a:lnTo>
                    <a:pt x="690961" y="693942"/>
                  </a:lnTo>
                  <a:lnTo>
                    <a:pt x="663179" y="658720"/>
                  </a:lnTo>
                  <a:lnTo>
                    <a:pt x="631500" y="627039"/>
                  </a:lnTo>
                  <a:lnTo>
                    <a:pt x="596277" y="599257"/>
                  </a:lnTo>
                  <a:lnTo>
                    <a:pt x="557868" y="575729"/>
                  </a:lnTo>
                  <a:lnTo>
                    <a:pt x="516627" y="556810"/>
                  </a:lnTo>
                  <a:lnTo>
                    <a:pt x="472912" y="542856"/>
                  </a:lnTo>
                  <a:lnTo>
                    <a:pt x="427076" y="534223"/>
                  </a:lnTo>
                  <a:lnTo>
                    <a:pt x="379475" y="531266"/>
                  </a:lnTo>
                  <a:lnTo>
                    <a:pt x="331875" y="534223"/>
                  </a:lnTo>
                  <a:lnTo>
                    <a:pt x="286039" y="542856"/>
                  </a:lnTo>
                  <a:lnTo>
                    <a:pt x="242323" y="556810"/>
                  </a:lnTo>
                  <a:lnTo>
                    <a:pt x="201083" y="575729"/>
                  </a:lnTo>
                  <a:lnTo>
                    <a:pt x="162673" y="599257"/>
                  </a:lnTo>
                  <a:lnTo>
                    <a:pt x="127451" y="627039"/>
                  </a:lnTo>
                  <a:lnTo>
                    <a:pt x="95771" y="658720"/>
                  </a:lnTo>
                  <a:lnTo>
                    <a:pt x="67989" y="693942"/>
                  </a:lnTo>
                  <a:lnTo>
                    <a:pt x="44461" y="732351"/>
                  </a:lnTo>
                  <a:lnTo>
                    <a:pt x="25543" y="773592"/>
                  </a:lnTo>
                  <a:lnTo>
                    <a:pt x="11589" y="817307"/>
                  </a:lnTo>
                  <a:lnTo>
                    <a:pt x="2956" y="863143"/>
                  </a:lnTo>
                  <a:lnTo>
                    <a:pt x="0" y="910742"/>
                  </a:lnTo>
                  <a:lnTo>
                    <a:pt x="2956" y="958341"/>
                  </a:lnTo>
                  <a:lnTo>
                    <a:pt x="11589" y="1004176"/>
                  </a:lnTo>
                  <a:lnTo>
                    <a:pt x="25543" y="1047892"/>
                  </a:lnTo>
                  <a:lnTo>
                    <a:pt x="44461" y="1089132"/>
                  </a:lnTo>
                  <a:lnTo>
                    <a:pt x="67989" y="1127542"/>
                  </a:lnTo>
                  <a:lnTo>
                    <a:pt x="95771" y="1162764"/>
                  </a:lnTo>
                  <a:lnTo>
                    <a:pt x="127451" y="1194444"/>
                  </a:lnTo>
                  <a:lnTo>
                    <a:pt x="162673" y="1222227"/>
                  </a:lnTo>
                  <a:lnTo>
                    <a:pt x="201083" y="1245755"/>
                  </a:lnTo>
                  <a:lnTo>
                    <a:pt x="242323" y="1264674"/>
                  </a:lnTo>
                  <a:lnTo>
                    <a:pt x="286039" y="1278628"/>
                  </a:lnTo>
                  <a:lnTo>
                    <a:pt x="331875" y="1287261"/>
                  </a:lnTo>
                  <a:lnTo>
                    <a:pt x="379475" y="1290218"/>
                  </a:lnTo>
                  <a:close/>
                </a:path>
                <a:path w="1745614" h="1290320">
                  <a:moveTo>
                    <a:pt x="1138425" y="1214327"/>
                  </a:moveTo>
                  <a:lnTo>
                    <a:pt x="1185874" y="1212500"/>
                  </a:lnTo>
                  <a:lnTo>
                    <a:pt x="1232324" y="1207110"/>
                  </a:lnTo>
                  <a:lnTo>
                    <a:pt x="1277641" y="1198291"/>
                  </a:lnTo>
                  <a:lnTo>
                    <a:pt x="1321689" y="1186179"/>
                  </a:lnTo>
                  <a:lnTo>
                    <a:pt x="1364333" y="1170908"/>
                  </a:lnTo>
                  <a:lnTo>
                    <a:pt x="1405439" y="1152614"/>
                  </a:lnTo>
                  <a:lnTo>
                    <a:pt x="1444871" y="1131431"/>
                  </a:lnTo>
                  <a:lnTo>
                    <a:pt x="1482495" y="1107494"/>
                  </a:lnTo>
                  <a:lnTo>
                    <a:pt x="1518175" y="1080939"/>
                  </a:lnTo>
                  <a:lnTo>
                    <a:pt x="1551777" y="1051900"/>
                  </a:lnTo>
                  <a:lnTo>
                    <a:pt x="1583165" y="1020513"/>
                  </a:lnTo>
                  <a:lnTo>
                    <a:pt x="1612205" y="986912"/>
                  </a:lnTo>
                  <a:lnTo>
                    <a:pt x="1638761" y="951232"/>
                  </a:lnTo>
                  <a:lnTo>
                    <a:pt x="1662698" y="913609"/>
                  </a:lnTo>
                  <a:lnTo>
                    <a:pt x="1683882" y="874177"/>
                  </a:lnTo>
                  <a:lnTo>
                    <a:pt x="1702177" y="833071"/>
                  </a:lnTo>
                  <a:lnTo>
                    <a:pt x="1717448" y="790426"/>
                  </a:lnTo>
                  <a:lnTo>
                    <a:pt x="1729561" y="746378"/>
                  </a:lnTo>
                  <a:lnTo>
                    <a:pt x="1738380" y="701061"/>
                  </a:lnTo>
                  <a:lnTo>
                    <a:pt x="1743771" y="654611"/>
                  </a:lnTo>
                  <a:lnTo>
                    <a:pt x="1745597" y="607161"/>
                  </a:lnTo>
                  <a:lnTo>
                    <a:pt x="1743771" y="559713"/>
                  </a:lnTo>
                  <a:lnTo>
                    <a:pt x="1738380" y="513263"/>
                  </a:lnTo>
                  <a:lnTo>
                    <a:pt x="1729561" y="467947"/>
                  </a:lnTo>
                  <a:lnTo>
                    <a:pt x="1717448" y="423899"/>
                  </a:lnTo>
                  <a:lnTo>
                    <a:pt x="1702177" y="381255"/>
                  </a:lnTo>
                  <a:lnTo>
                    <a:pt x="1683882" y="340150"/>
                  </a:lnTo>
                  <a:lnTo>
                    <a:pt x="1662698" y="300718"/>
                  </a:lnTo>
                  <a:lnTo>
                    <a:pt x="1638761" y="263095"/>
                  </a:lnTo>
                  <a:lnTo>
                    <a:pt x="1612205" y="227416"/>
                  </a:lnTo>
                  <a:lnTo>
                    <a:pt x="1583165" y="193815"/>
                  </a:lnTo>
                  <a:lnTo>
                    <a:pt x="1551777" y="162427"/>
                  </a:lnTo>
                  <a:lnTo>
                    <a:pt x="1518175" y="133388"/>
                  </a:lnTo>
                  <a:lnTo>
                    <a:pt x="1482495" y="106833"/>
                  </a:lnTo>
                  <a:lnTo>
                    <a:pt x="1444871" y="82896"/>
                  </a:lnTo>
                  <a:lnTo>
                    <a:pt x="1405439" y="61713"/>
                  </a:lnTo>
                  <a:lnTo>
                    <a:pt x="1364333" y="43419"/>
                  </a:lnTo>
                  <a:lnTo>
                    <a:pt x="1321689" y="28148"/>
                  </a:lnTo>
                  <a:lnTo>
                    <a:pt x="1277641" y="16035"/>
                  </a:lnTo>
                  <a:lnTo>
                    <a:pt x="1232324" y="7217"/>
                  </a:lnTo>
                  <a:lnTo>
                    <a:pt x="1185874" y="1826"/>
                  </a:lnTo>
                  <a:lnTo>
                    <a:pt x="1138425" y="0"/>
                  </a:lnTo>
                  <a:lnTo>
                    <a:pt x="1090977" y="1826"/>
                  </a:lnTo>
                  <a:lnTo>
                    <a:pt x="1044527" y="7217"/>
                  </a:lnTo>
                  <a:lnTo>
                    <a:pt x="999211" y="16035"/>
                  </a:lnTo>
                  <a:lnTo>
                    <a:pt x="955163" y="28148"/>
                  </a:lnTo>
                  <a:lnTo>
                    <a:pt x="912519" y="43419"/>
                  </a:lnTo>
                  <a:lnTo>
                    <a:pt x="871413" y="61713"/>
                  </a:lnTo>
                  <a:lnTo>
                    <a:pt x="831982" y="82896"/>
                  </a:lnTo>
                  <a:lnTo>
                    <a:pt x="794358" y="106833"/>
                  </a:lnTo>
                  <a:lnTo>
                    <a:pt x="758679" y="133388"/>
                  </a:lnTo>
                  <a:lnTo>
                    <a:pt x="725077" y="162427"/>
                  </a:lnTo>
                  <a:lnTo>
                    <a:pt x="693690" y="193815"/>
                  </a:lnTo>
                  <a:lnTo>
                    <a:pt x="664651" y="227416"/>
                  </a:lnTo>
                  <a:lnTo>
                    <a:pt x="638096" y="263095"/>
                  </a:lnTo>
                  <a:lnTo>
                    <a:pt x="614159" y="300718"/>
                  </a:lnTo>
                  <a:lnTo>
                    <a:pt x="592976" y="340150"/>
                  </a:lnTo>
                  <a:lnTo>
                    <a:pt x="574681" y="381255"/>
                  </a:lnTo>
                  <a:lnTo>
                    <a:pt x="559410" y="423899"/>
                  </a:lnTo>
                  <a:lnTo>
                    <a:pt x="547298" y="467947"/>
                  </a:lnTo>
                  <a:lnTo>
                    <a:pt x="538479" y="513263"/>
                  </a:lnTo>
                  <a:lnTo>
                    <a:pt x="533088" y="559713"/>
                  </a:lnTo>
                  <a:lnTo>
                    <a:pt x="531262" y="607161"/>
                  </a:lnTo>
                  <a:lnTo>
                    <a:pt x="533088" y="654611"/>
                  </a:lnTo>
                  <a:lnTo>
                    <a:pt x="538479" y="701061"/>
                  </a:lnTo>
                  <a:lnTo>
                    <a:pt x="547298" y="746378"/>
                  </a:lnTo>
                  <a:lnTo>
                    <a:pt x="559410" y="790426"/>
                  </a:lnTo>
                  <a:lnTo>
                    <a:pt x="574681" y="833071"/>
                  </a:lnTo>
                  <a:lnTo>
                    <a:pt x="592976" y="874177"/>
                  </a:lnTo>
                  <a:lnTo>
                    <a:pt x="614159" y="913609"/>
                  </a:lnTo>
                  <a:lnTo>
                    <a:pt x="638096" y="951232"/>
                  </a:lnTo>
                  <a:lnTo>
                    <a:pt x="664651" y="986912"/>
                  </a:lnTo>
                  <a:lnTo>
                    <a:pt x="693690" y="1020513"/>
                  </a:lnTo>
                  <a:lnTo>
                    <a:pt x="725077" y="1051900"/>
                  </a:lnTo>
                  <a:lnTo>
                    <a:pt x="758679" y="1080939"/>
                  </a:lnTo>
                  <a:lnTo>
                    <a:pt x="794358" y="1107494"/>
                  </a:lnTo>
                  <a:lnTo>
                    <a:pt x="831982" y="1131431"/>
                  </a:lnTo>
                  <a:lnTo>
                    <a:pt x="871413" y="1152614"/>
                  </a:lnTo>
                  <a:lnTo>
                    <a:pt x="912519" y="1170908"/>
                  </a:lnTo>
                  <a:lnTo>
                    <a:pt x="955163" y="1186179"/>
                  </a:lnTo>
                  <a:lnTo>
                    <a:pt x="999211" y="1198291"/>
                  </a:lnTo>
                  <a:lnTo>
                    <a:pt x="1044527" y="1207110"/>
                  </a:lnTo>
                  <a:lnTo>
                    <a:pt x="1090977" y="1212500"/>
                  </a:lnTo>
                  <a:lnTo>
                    <a:pt x="1138425" y="1214327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926299" y="275281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18973" y="0"/>
                  </a:moveTo>
                  <a:lnTo>
                    <a:pt x="11589" y="1491"/>
                  </a:lnTo>
                  <a:lnTo>
                    <a:pt x="5558" y="5559"/>
                  </a:lnTo>
                  <a:lnTo>
                    <a:pt x="1491" y="11591"/>
                  </a:lnTo>
                  <a:lnTo>
                    <a:pt x="0" y="18978"/>
                  </a:lnTo>
                  <a:lnTo>
                    <a:pt x="1491" y="26362"/>
                  </a:lnTo>
                  <a:lnTo>
                    <a:pt x="5558" y="32392"/>
                  </a:lnTo>
                  <a:lnTo>
                    <a:pt x="11589" y="36457"/>
                  </a:lnTo>
                  <a:lnTo>
                    <a:pt x="18973" y="37947"/>
                  </a:lnTo>
                  <a:lnTo>
                    <a:pt x="26359" y="36457"/>
                  </a:lnTo>
                  <a:lnTo>
                    <a:pt x="32390" y="32392"/>
                  </a:lnTo>
                  <a:lnTo>
                    <a:pt x="36456" y="26362"/>
                  </a:lnTo>
                  <a:lnTo>
                    <a:pt x="37947" y="18978"/>
                  </a:lnTo>
                  <a:lnTo>
                    <a:pt x="36456" y="11591"/>
                  </a:lnTo>
                  <a:lnTo>
                    <a:pt x="32390" y="5559"/>
                  </a:lnTo>
                  <a:lnTo>
                    <a:pt x="26359" y="1491"/>
                  </a:lnTo>
                  <a:lnTo>
                    <a:pt x="1897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926299" y="275281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18973" y="37947"/>
                  </a:moveTo>
                  <a:lnTo>
                    <a:pt x="26359" y="36457"/>
                  </a:lnTo>
                  <a:lnTo>
                    <a:pt x="32390" y="32392"/>
                  </a:lnTo>
                  <a:lnTo>
                    <a:pt x="36456" y="26362"/>
                  </a:lnTo>
                  <a:lnTo>
                    <a:pt x="37947" y="18978"/>
                  </a:lnTo>
                  <a:lnTo>
                    <a:pt x="36456" y="11591"/>
                  </a:lnTo>
                  <a:lnTo>
                    <a:pt x="32390" y="5559"/>
                  </a:lnTo>
                  <a:lnTo>
                    <a:pt x="26359" y="1491"/>
                  </a:lnTo>
                  <a:lnTo>
                    <a:pt x="18973" y="0"/>
                  </a:lnTo>
                  <a:lnTo>
                    <a:pt x="11589" y="1491"/>
                  </a:lnTo>
                  <a:lnTo>
                    <a:pt x="5558" y="5559"/>
                  </a:lnTo>
                  <a:lnTo>
                    <a:pt x="1491" y="11591"/>
                  </a:lnTo>
                  <a:lnTo>
                    <a:pt x="0" y="18978"/>
                  </a:lnTo>
                  <a:lnTo>
                    <a:pt x="1491" y="26362"/>
                  </a:lnTo>
                  <a:lnTo>
                    <a:pt x="5558" y="32392"/>
                  </a:lnTo>
                  <a:lnTo>
                    <a:pt x="11589" y="36457"/>
                  </a:lnTo>
                  <a:lnTo>
                    <a:pt x="18973" y="37947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819723" y="1947024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18978" y="0"/>
                  </a:moveTo>
                  <a:lnTo>
                    <a:pt x="11591" y="1491"/>
                  </a:lnTo>
                  <a:lnTo>
                    <a:pt x="5559" y="5559"/>
                  </a:lnTo>
                  <a:lnTo>
                    <a:pt x="1491" y="11593"/>
                  </a:lnTo>
                  <a:lnTo>
                    <a:pt x="0" y="18984"/>
                  </a:lnTo>
                  <a:lnTo>
                    <a:pt x="1491" y="26363"/>
                  </a:lnTo>
                  <a:lnTo>
                    <a:pt x="5559" y="32391"/>
                  </a:lnTo>
                  <a:lnTo>
                    <a:pt x="11591" y="36456"/>
                  </a:lnTo>
                  <a:lnTo>
                    <a:pt x="18978" y="37947"/>
                  </a:lnTo>
                  <a:lnTo>
                    <a:pt x="26363" y="36456"/>
                  </a:lnTo>
                  <a:lnTo>
                    <a:pt x="32394" y="32391"/>
                  </a:lnTo>
                  <a:lnTo>
                    <a:pt x="36460" y="26363"/>
                  </a:lnTo>
                  <a:lnTo>
                    <a:pt x="37951" y="18984"/>
                  </a:lnTo>
                  <a:lnTo>
                    <a:pt x="36460" y="11593"/>
                  </a:lnTo>
                  <a:lnTo>
                    <a:pt x="32394" y="5559"/>
                  </a:lnTo>
                  <a:lnTo>
                    <a:pt x="26363" y="1491"/>
                  </a:lnTo>
                  <a:lnTo>
                    <a:pt x="1897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819723" y="1947024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18978" y="37947"/>
                  </a:moveTo>
                  <a:lnTo>
                    <a:pt x="26363" y="36456"/>
                  </a:lnTo>
                  <a:lnTo>
                    <a:pt x="32394" y="32391"/>
                  </a:lnTo>
                  <a:lnTo>
                    <a:pt x="36460" y="26363"/>
                  </a:lnTo>
                  <a:lnTo>
                    <a:pt x="37951" y="18984"/>
                  </a:lnTo>
                  <a:lnTo>
                    <a:pt x="36460" y="11593"/>
                  </a:lnTo>
                  <a:lnTo>
                    <a:pt x="32394" y="5559"/>
                  </a:lnTo>
                  <a:lnTo>
                    <a:pt x="26363" y="1491"/>
                  </a:lnTo>
                  <a:lnTo>
                    <a:pt x="18978" y="0"/>
                  </a:lnTo>
                  <a:lnTo>
                    <a:pt x="11591" y="1491"/>
                  </a:lnTo>
                  <a:lnTo>
                    <a:pt x="5559" y="5559"/>
                  </a:lnTo>
                  <a:lnTo>
                    <a:pt x="1491" y="11593"/>
                  </a:lnTo>
                  <a:lnTo>
                    <a:pt x="0" y="18984"/>
                  </a:lnTo>
                  <a:lnTo>
                    <a:pt x="1491" y="26363"/>
                  </a:lnTo>
                  <a:lnTo>
                    <a:pt x="5559" y="32391"/>
                  </a:lnTo>
                  <a:lnTo>
                    <a:pt x="11591" y="36456"/>
                  </a:lnTo>
                  <a:lnTo>
                    <a:pt x="18978" y="37947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688471" y="2458467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18970" y="0"/>
                  </a:moveTo>
                  <a:lnTo>
                    <a:pt x="11585" y="1490"/>
                  </a:lnTo>
                  <a:lnTo>
                    <a:pt x="5555" y="5556"/>
                  </a:lnTo>
                  <a:lnTo>
                    <a:pt x="1490" y="11586"/>
                  </a:lnTo>
                  <a:lnTo>
                    <a:pt x="0" y="18969"/>
                  </a:lnTo>
                  <a:lnTo>
                    <a:pt x="1490" y="26354"/>
                  </a:lnTo>
                  <a:lnTo>
                    <a:pt x="5555" y="32386"/>
                  </a:lnTo>
                  <a:lnTo>
                    <a:pt x="11585" y="36452"/>
                  </a:lnTo>
                  <a:lnTo>
                    <a:pt x="18970" y="37943"/>
                  </a:lnTo>
                  <a:lnTo>
                    <a:pt x="26356" y="36452"/>
                  </a:lnTo>
                  <a:lnTo>
                    <a:pt x="32387" y="32386"/>
                  </a:lnTo>
                  <a:lnTo>
                    <a:pt x="36453" y="26354"/>
                  </a:lnTo>
                  <a:lnTo>
                    <a:pt x="37944" y="18969"/>
                  </a:lnTo>
                  <a:lnTo>
                    <a:pt x="36453" y="11586"/>
                  </a:lnTo>
                  <a:lnTo>
                    <a:pt x="32387" y="5556"/>
                  </a:lnTo>
                  <a:lnTo>
                    <a:pt x="26356" y="1490"/>
                  </a:lnTo>
                  <a:lnTo>
                    <a:pt x="1897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688471" y="2458467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18970" y="37943"/>
                  </a:moveTo>
                  <a:lnTo>
                    <a:pt x="26356" y="36452"/>
                  </a:lnTo>
                  <a:lnTo>
                    <a:pt x="32387" y="32386"/>
                  </a:lnTo>
                  <a:lnTo>
                    <a:pt x="36453" y="26354"/>
                  </a:lnTo>
                  <a:lnTo>
                    <a:pt x="37944" y="18969"/>
                  </a:lnTo>
                  <a:lnTo>
                    <a:pt x="36453" y="11586"/>
                  </a:lnTo>
                  <a:lnTo>
                    <a:pt x="32387" y="5556"/>
                  </a:lnTo>
                  <a:lnTo>
                    <a:pt x="26356" y="1490"/>
                  </a:lnTo>
                  <a:lnTo>
                    <a:pt x="18970" y="0"/>
                  </a:lnTo>
                  <a:lnTo>
                    <a:pt x="11585" y="1490"/>
                  </a:lnTo>
                  <a:lnTo>
                    <a:pt x="5555" y="5556"/>
                  </a:lnTo>
                  <a:lnTo>
                    <a:pt x="1490" y="11586"/>
                  </a:lnTo>
                  <a:lnTo>
                    <a:pt x="0" y="18969"/>
                  </a:lnTo>
                  <a:lnTo>
                    <a:pt x="1490" y="26354"/>
                  </a:lnTo>
                  <a:lnTo>
                    <a:pt x="5555" y="32386"/>
                  </a:lnTo>
                  <a:lnTo>
                    <a:pt x="11585" y="36452"/>
                  </a:lnTo>
                  <a:lnTo>
                    <a:pt x="18970" y="37943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348857" y="194327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18981" y="0"/>
                  </a:moveTo>
                  <a:lnTo>
                    <a:pt x="11592" y="1491"/>
                  </a:lnTo>
                  <a:lnTo>
                    <a:pt x="5559" y="5557"/>
                  </a:lnTo>
                  <a:lnTo>
                    <a:pt x="1491" y="11588"/>
                  </a:lnTo>
                  <a:lnTo>
                    <a:pt x="0" y="18973"/>
                  </a:lnTo>
                  <a:lnTo>
                    <a:pt x="1491" y="26358"/>
                  </a:lnTo>
                  <a:lnTo>
                    <a:pt x="5559" y="32389"/>
                  </a:lnTo>
                  <a:lnTo>
                    <a:pt x="11592" y="36456"/>
                  </a:lnTo>
                  <a:lnTo>
                    <a:pt x="18981" y="37947"/>
                  </a:lnTo>
                  <a:lnTo>
                    <a:pt x="26366" y="36456"/>
                  </a:lnTo>
                  <a:lnTo>
                    <a:pt x="32397" y="32389"/>
                  </a:lnTo>
                  <a:lnTo>
                    <a:pt x="36463" y="26358"/>
                  </a:lnTo>
                  <a:lnTo>
                    <a:pt x="37954" y="18973"/>
                  </a:lnTo>
                  <a:lnTo>
                    <a:pt x="36463" y="11588"/>
                  </a:lnTo>
                  <a:lnTo>
                    <a:pt x="32397" y="5557"/>
                  </a:lnTo>
                  <a:lnTo>
                    <a:pt x="26366" y="1491"/>
                  </a:lnTo>
                  <a:lnTo>
                    <a:pt x="1898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348857" y="194327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18981" y="37947"/>
                  </a:moveTo>
                  <a:lnTo>
                    <a:pt x="26366" y="36456"/>
                  </a:lnTo>
                  <a:lnTo>
                    <a:pt x="32397" y="32389"/>
                  </a:lnTo>
                  <a:lnTo>
                    <a:pt x="36463" y="26358"/>
                  </a:lnTo>
                  <a:lnTo>
                    <a:pt x="37954" y="18973"/>
                  </a:lnTo>
                  <a:lnTo>
                    <a:pt x="36463" y="11588"/>
                  </a:lnTo>
                  <a:lnTo>
                    <a:pt x="32397" y="5557"/>
                  </a:lnTo>
                  <a:lnTo>
                    <a:pt x="26366" y="1491"/>
                  </a:lnTo>
                  <a:lnTo>
                    <a:pt x="18981" y="0"/>
                  </a:lnTo>
                  <a:lnTo>
                    <a:pt x="11592" y="1491"/>
                  </a:lnTo>
                  <a:lnTo>
                    <a:pt x="5559" y="5557"/>
                  </a:lnTo>
                  <a:lnTo>
                    <a:pt x="1491" y="11588"/>
                  </a:lnTo>
                  <a:lnTo>
                    <a:pt x="0" y="18973"/>
                  </a:lnTo>
                  <a:lnTo>
                    <a:pt x="1491" y="26358"/>
                  </a:lnTo>
                  <a:lnTo>
                    <a:pt x="5559" y="32389"/>
                  </a:lnTo>
                  <a:lnTo>
                    <a:pt x="11592" y="36456"/>
                  </a:lnTo>
                  <a:lnTo>
                    <a:pt x="18981" y="37947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685249" y="2449239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18973" y="0"/>
                  </a:moveTo>
                  <a:lnTo>
                    <a:pt x="11588" y="1491"/>
                  </a:lnTo>
                  <a:lnTo>
                    <a:pt x="5557" y="5558"/>
                  </a:lnTo>
                  <a:lnTo>
                    <a:pt x="1491" y="11589"/>
                  </a:lnTo>
                  <a:lnTo>
                    <a:pt x="0" y="18973"/>
                  </a:lnTo>
                  <a:lnTo>
                    <a:pt x="1491" y="26359"/>
                  </a:lnTo>
                  <a:lnTo>
                    <a:pt x="5557" y="32390"/>
                  </a:lnTo>
                  <a:lnTo>
                    <a:pt x="11588" y="36456"/>
                  </a:lnTo>
                  <a:lnTo>
                    <a:pt x="18973" y="37947"/>
                  </a:lnTo>
                  <a:lnTo>
                    <a:pt x="26358" y="36456"/>
                  </a:lnTo>
                  <a:lnTo>
                    <a:pt x="32389" y="32390"/>
                  </a:lnTo>
                  <a:lnTo>
                    <a:pt x="36456" y="26359"/>
                  </a:lnTo>
                  <a:lnTo>
                    <a:pt x="37947" y="18973"/>
                  </a:lnTo>
                  <a:lnTo>
                    <a:pt x="36456" y="11589"/>
                  </a:lnTo>
                  <a:lnTo>
                    <a:pt x="32389" y="5558"/>
                  </a:lnTo>
                  <a:lnTo>
                    <a:pt x="26358" y="1491"/>
                  </a:lnTo>
                  <a:lnTo>
                    <a:pt x="1897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685249" y="2449239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18973" y="37947"/>
                  </a:moveTo>
                  <a:lnTo>
                    <a:pt x="26358" y="36456"/>
                  </a:lnTo>
                  <a:lnTo>
                    <a:pt x="32389" y="32390"/>
                  </a:lnTo>
                  <a:lnTo>
                    <a:pt x="36456" y="26359"/>
                  </a:lnTo>
                  <a:lnTo>
                    <a:pt x="37947" y="18973"/>
                  </a:lnTo>
                  <a:lnTo>
                    <a:pt x="36456" y="11589"/>
                  </a:lnTo>
                  <a:lnTo>
                    <a:pt x="32389" y="5558"/>
                  </a:lnTo>
                  <a:lnTo>
                    <a:pt x="26358" y="1491"/>
                  </a:lnTo>
                  <a:lnTo>
                    <a:pt x="18973" y="0"/>
                  </a:lnTo>
                  <a:lnTo>
                    <a:pt x="11588" y="1491"/>
                  </a:lnTo>
                  <a:lnTo>
                    <a:pt x="5557" y="5558"/>
                  </a:lnTo>
                  <a:lnTo>
                    <a:pt x="1491" y="11589"/>
                  </a:lnTo>
                  <a:lnTo>
                    <a:pt x="0" y="18973"/>
                  </a:lnTo>
                  <a:lnTo>
                    <a:pt x="1491" y="26359"/>
                  </a:lnTo>
                  <a:lnTo>
                    <a:pt x="5557" y="32390"/>
                  </a:lnTo>
                  <a:lnTo>
                    <a:pt x="11588" y="36456"/>
                  </a:lnTo>
                  <a:lnTo>
                    <a:pt x="18973" y="37947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276790" y="289723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18970" y="0"/>
                  </a:moveTo>
                  <a:lnTo>
                    <a:pt x="11587" y="1490"/>
                  </a:lnTo>
                  <a:lnTo>
                    <a:pt x="5556" y="5556"/>
                  </a:lnTo>
                  <a:lnTo>
                    <a:pt x="1491" y="11586"/>
                  </a:lnTo>
                  <a:lnTo>
                    <a:pt x="0" y="18969"/>
                  </a:lnTo>
                  <a:lnTo>
                    <a:pt x="1491" y="26354"/>
                  </a:lnTo>
                  <a:lnTo>
                    <a:pt x="5556" y="32386"/>
                  </a:lnTo>
                  <a:lnTo>
                    <a:pt x="11587" y="36452"/>
                  </a:lnTo>
                  <a:lnTo>
                    <a:pt x="18970" y="37943"/>
                  </a:lnTo>
                  <a:lnTo>
                    <a:pt x="26356" y="36452"/>
                  </a:lnTo>
                  <a:lnTo>
                    <a:pt x="32387" y="32386"/>
                  </a:lnTo>
                  <a:lnTo>
                    <a:pt x="36453" y="26354"/>
                  </a:lnTo>
                  <a:lnTo>
                    <a:pt x="37944" y="18969"/>
                  </a:lnTo>
                  <a:lnTo>
                    <a:pt x="36453" y="11586"/>
                  </a:lnTo>
                  <a:lnTo>
                    <a:pt x="32387" y="5556"/>
                  </a:lnTo>
                  <a:lnTo>
                    <a:pt x="26356" y="1490"/>
                  </a:lnTo>
                  <a:lnTo>
                    <a:pt x="1897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276790" y="289723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18970" y="37943"/>
                  </a:moveTo>
                  <a:lnTo>
                    <a:pt x="26356" y="36452"/>
                  </a:lnTo>
                  <a:lnTo>
                    <a:pt x="32387" y="32386"/>
                  </a:lnTo>
                  <a:lnTo>
                    <a:pt x="36453" y="26354"/>
                  </a:lnTo>
                  <a:lnTo>
                    <a:pt x="37944" y="18969"/>
                  </a:lnTo>
                  <a:lnTo>
                    <a:pt x="36453" y="11586"/>
                  </a:lnTo>
                  <a:lnTo>
                    <a:pt x="32387" y="5556"/>
                  </a:lnTo>
                  <a:lnTo>
                    <a:pt x="26356" y="1490"/>
                  </a:lnTo>
                  <a:lnTo>
                    <a:pt x="18970" y="0"/>
                  </a:lnTo>
                  <a:lnTo>
                    <a:pt x="11587" y="1490"/>
                  </a:lnTo>
                  <a:lnTo>
                    <a:pt x="5556" y="5556"/>
                  </a:lnTo>
                  <a:lnTo>
                    <a:pt x="1491" y="11586"/>
                  </a:lnTo>
                  <a:lnTo>
                    <a:pt x="0" y="18969"/>
                  </a:lnTo>
                  <a:lnTo>
                    <a:pt x="1491" y="26354"/>
                  </a:lnTo>
                  <a:lnTo>
                    <a:pt x="5556" y="32386"/>
                  </a:lnTo>
                  <a:lnTo>
                    <a:pt x="11587" y="36452"/>
                  </a:lnTo>
                  <a:lnTo>
                    <a:pt x="18970" y="37943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080464" y="2407079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18970" y="0"/>
                  </a:moveTo>
                  <a:lnTo>
                    <a:pt x="11587" y="1490"/>
                  </a:lnTo>
                  <a:lnTo>
                    <a:pt x="5556" y="5556"/>
                  </a:lnTo>
                  <a:lnTo>
                    <a:pt x="1491" y="11586"/>
                  </a:lnTo>
                  <a:lnTo>
                    <a:pt x="0" y="18969"/>
                  </a:lnTo>
                  <a:lnTo>
                    <a:pt x="1491" y="26354"/>
                  </a:lnTo>
                  <a:lnTo>
                    <a:pt x="5556" y="32386"/>
                  </a:lnTo>
                  <a:lnTo>
                    <a:pt x="11587" y="36452"/>
                  </a:lnTo>
                  <a:lnTo>
                    <a:pt x="18970" y="37943"/>
                  </a:lnTo>
                  <a:lnTo>
                    <a:pt x="26356" y="36452"/>
                  </a:lnTo>
                  <a:lnTo>
                    <a:pt x="32387" y="32386"/>
                  </a:lnTo>
                  <a:lnTo>
                    <a:pt x="36453" y="26354"/>
                  </a:lnTo>
                  <a:lnTo>
                    <a:pt x="37944" y="18969"/>
                  </a:lnTo>
                  <a:lnTo>
                    <a:pt x="36453" y="11586"/>
                  </a:lnTo>
                  <a:lnTo>
                    <a:pt x="32387" y="5556"/>
                  </a:lnTo>
                  <a:lnTo>
                    <a:pt x="26356" y="1490"/>
                  </a:lnTo>
                  <a:lnTo>
                    <a:pt x="1897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307435" y="1434742"/>
              <a:ext cx="1062990" cy="1062990"/>
            </a:xfrm>
            <a:custGeom>
              <a:avLst/>
              <a:gdLst/>
              <a:ahLst/>
              <a:cxnLst/>
              <a:rect l="l" t="t" r="r" b="b"/>
              <a:pathLst>
                <a:path w="1062990" h="1062989">
                  <a:moveTo>
                    <a:pt x="792000" y="1010281"/>
                  </a:moveTo>
                  <a:lnTo>
                    <a:pt x="799385" y="1008789"/>
                  </a:lnTo>
                  <a:lnTo>
                    <a:pt x="805416" y="1004723"/>
                  </a:lnTo>
                  <a:lnTo>
                    <a:pt x="809482" y="998692"/>
                  </a:lnTo>
                  <a:lnTo>
                    <a:pt x="810973" y="991307"/>
                  </a:lnTo>
                  <a:lnTo>
                    <a:pt x="809482" y="983923"/>
                  </a:lnTo>
                  <a:lnTo>
                    <a:pt x="805416" y="977894"/>
                  </a:lnTo>
                  <a:lnTo>
                    <a:pt x="799385" y="973828"/>
                  </a:lnTo>
                  <a:lnTo>
                    <a:pt x="792000" y="972337"/>
                  </a:lnTo>
                  <a:lnTo>
                    <a:pt x="784616" y="973828"/>
                  </a:lnTo>
                  <a:lnTo>
                    <a:pt x="778586" y="977894"/>
                  </a:lnTo>
                  <a:lnTo>
                    <a:pt x="774520" y="983923"/>
                  </a:lnTo>
                  <a:lnTo>
                    <a:pt x="773029" y="991307"/>
                  </a:lnTo>
                  <a:lnTo>
                    <a:pt x="774520" y="998692"/>
                  </a:lnTo>
                  <a:lnTo>
                    <a:pt x="778586" y="1004723"/>
                  </a:lnTo>
                  <a:lnTo>
                    <a:pt x="784616" y="1008789"/>
                  </a:lnTo>
                  <a:lnTo>
                    <a:pt x="792000" y="1010281"/>
                  </a:lnTo>
                  <a:close/>
                </a:path>
                <a:path w="1062990" h="1062989">
                  <a:moveTo>
                    <a:pt x="531266" y="1062524"/>
                  </a:moveTo>
                  <a:lnTo>
                    <a:pt x="579621" y="1060353"/>
                  </a:lnTo>
                  <a:lnTo>
                    <a:pt x="626759" y="1053964"/>
                  </a:lnTo>
                  <a:lnTo>
                    <a:pt x="672494" y="1043546"/>
                  </a:lnTo>
                  <a:lnTo>
                    <a:pt x="716637" y="1029286"/>
                  </a:lnTo>
                  <a:lnTo>
                    <a:pt x="759002" y="1011371"/>
                  </a:lnTo>
                  <a:lnTo>
                    <a:pt x="799400" y="989990"/>
                  </a:lnTo>
                  <a:lnTo>
                    <a:pt x="837644" y="965329"/>
                  </a:lnTo>
                  <a:lnTo>
                    <a:pt x="873546" y="937576"/>
                  </a:lnTo>
                  <a:lnTo>
                    <a:pt x="906920" y="906919"/>
                  </a:lnTo>
                  <a:lnTo>
                    <a:pt x="937576" y="873546"/>
                  </a:lnTo>
                  <a:lnTo>
                    <a:pt x="965329" y="837643"/>
                  </a:lnTo>
                  <a:lnTo>
                    <a:pt x="989989" y="799399"/>
                  </a:lnTo>
                  <a:lnTo>
                    <a:pt x="1011370" y="759000"/>
                  </a:lnTo>
                  <a:lnTo>
                    <a:pt x="1029285" y="716636"/>
                  </a:lnTo>
                  <a:lnTo>
                    <a:pt x="1043545" y="672493"/>
                  </a:lnTo>
                  <a:lnTo>
                    <a:pt x="1053962" y="626758"/>
                  </a:lnTo>
                  <a:lnTo>
                    <a:pt x="1060351" y="579620"/>
                  </a:lnTo>
                  <a:lnTo>
                    <a:pt x="1062522" y="531266"/>
                  </a:lnTo>
                  <a:lnTo>
                    <a:pt x="1060351" y="482908"/>
                  </a:lnTo>
                  <a:lnTo>
                    <a:pt x="1053962" y="435768"/>
                  </a:lnTo>
                  <a:lnTo>
                    <a:pt x="1043545" y="390031"/>
                  </a:lnTo>
                  <a:lnTo>
                    <a:pt x="1029285" y="345886"/>
                  </a:lnTo>
                  <a:lnTo>
                    <a:pt x="1011370" y="303521"/>
                  </a:lnTo>
                  <a:lnTo>
                    <a:pt x="989989" y="263122"/>
                  </a:lnTo>
                  <a:lnTo>
                    <a:pt x="965329" y="224877"/>
                  </a:lnTo>
                  <a:lnTo>
                    <a:pt x="937576" y="188974"/>
                  </a:lnTo>
                  <a:lnTo>
                    <a:pt x="906920" y="155600"/>
                  </a:lnTo>
                  <a:lnTo>
                    <a:pt x="873546" y="124944"/>
                  </a:lnTo>
                  <a:lnTo>
                    <a:pt x="837644" y="97191"/>
                  </a:lnTo>
                  <a:lnTo>
                    <a:pt x="799400" y="72531"/>
                  </a:lnTo>
                  <a:lnTo>
                    <a:pt x="759002" y="51150"/>
                  </a:lnTo>
                  <a:lnTo>
                    <a:pt x="716637" y="33236"/>
                  </a:lnTo>
                  <a:lnTo>
                    <a:pt x="672494" y="18976"/>
                  </a:lnTo>
                  <a:lnTo>
                    <a:pt x="626759" y="8559"/>
                  </a:lnTo>
                  <a:lnTo>
                    <a:pt x="579621" y="2171"/>
                  </a:lnTo>
                  <a:lnTo>
                    <a:pt x="531266" y="0"/>
                  </a:lnTo>
                  <a:lnTo>
                    <a:pt x="482910" y="2171"/>
                  </a:lnTo>
                  <a:lnTo>
                    <a:pt x="435770" y="8559"/>
                  </a:lnTo>
                  <a:lnTo>
                    <a:pt x="390034" y="18976"/>
                  </a:lnTo>
                  <a:lnTo>
                    <a:pt x="345890" y="33236"/>
                  </a:lnTo>
                  <a:lnTo>
                    <a:pt x="303524" y="51150"/>
                  </a:lnTo>
                  <a:lnTo>
                    <a:pt x="263125" y="72531"/>
                  </a:lnTo>
                  <a:lnTo>
                    <a:pt x="224881" y="97191"/>
                  </a:lnTo>
                  <a:lnTo>
                    <a:pt x="188977" y="124944"/>
                  </a:lnTo>
                  <a:lnTo>
                    <a:pt x="155604" y="155600"/>
                  </a:lnTo>
                  <a:lnTo>
                    <a:pt x="124947" y="188974"/>
                  </a:lnTo>
                  <a:lnTo>
                    <a:pt x="97194" y="224877"/>
                  </a:lnTo>
                  <a:lnTo>
                    <a:pt x="72533" y="263122"/>
                  </a:lnTo>
                  <a:lnTo>
                    <a:pt x="51151" y="303521"/>
                  </a:lnTo>
                  <a:lnTo>
                    <a:pt x="33237" y="345886"/>
                  </a:lnTo>
                  <a:lnTo>
                    <a:pt x="18977" y="390031"/>
                  </a:lnTo>
                  <a:lnTo>
                    <a:pt x="8559" y="435768"/>
                  </a:lnTo>
                  <a:lnTo>
                    <a:pt x="2171" y="482908"/>
                  </a:lnTo>
                  <a:lnTo>
                    <a:pt x="0" y="531266"/>
                  </a:lnTo>
                  <a:lnTo>
                    <a:pt x="2171" y="579620"/>
                  </a:lnTo>
                  <a:lnTo>
                    <a:pt x="8559" y="626758"/>
                  </a:lnTo>
                  <a:lnTo>
                    <a:pt x="18977" y="672493"/>
                  </a:lnTo>
                  <a:lnTo>
                    <a:pt x="33237" y="716636"/>
                  </a:lnTo>
                  <a:lnTo>
                    <a:pt x="51151" y="759000"/>
                  </a:lnTo>
                  <a:lnTo>
                    <a:pt x="72533" y="799399"/>
                  </a:lnTo>
                  <a:lnTo>
                    <a:pt x="97194" y="837643"/>
                  </a:lnTo>
                  <a:lnTo>
                    <a:pt x="124947" y="873546"/>
                  </a:lnTo>
                  <a:lnTo>
                    <a:pt x="155604" y="906919"/>
                  </a:lnTo>
                  <a:lnTo>
                    <a:pt x="188977" y="937576"/>
                  </a:lnTo>
                  <a:lnTo>
                    <a:pt x="224881" y="965329"/>
                  </a:lnTo>
                  <a:lnTo>
                    <a:pt x="263125" y="989990"/>
                  </a:lnTo>
                  <a:lnTo>
                    <a:pt x="303524" y="1011371"/>
                  </a:lnTo>
                  <a:lnTo>
                    <a:pt x="345890" y="1029286"/>
                  </a:lnTo>
                  <a:lnTo>
                    <a:pt x="390034" y="1043546"/>
                  </a:lnTo>
                  <a:lnTo>
                    <a:pt x="435770" y="1053964"/>
                  </a:lnTo>
                  <a:lnTo>
                    <a:pt x="482910" y="1060353"/>
                  </a:lnTo>
                  <a:lnTo>
                    <a:pt x="531266" y="106252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873882" y="2018270"/>
              <a:ext cx="217804" cy="387985"/>
            </a:xfrm>
            <a:custGeom>
              <a:avLst/>
              <a:gdLst/>
              <a:ahLst/>
              <a:cxnLst/>
              <a:rect l="l" t="t" r="r" b="b"/>
              <a:pathLst>
                <a:path w="217805" h="387985">
                  <a:moveTo>
                    <a:pt x="217466" y="387878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55604" y="1985656"/>
              <a:ext cx="64176" cy="80469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54063" y="2472450"/>
              <a:ext cx="130235" cy="282523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1144148" y="2431319"/>
              <a:ext cx="504190" cy="34925"/>
            </a:xfrm>
            <a:custGeom>
              <a:avLst/>
              <a:gdLst/>
              <a:ahLst/>
              <a:cxnLst/>
              <a:rect l="l" t="t" r="r" b="b"/>
              <a:pathLst>
                <a:path w="504189" h="34925">
                  <a:moveTo>
                    <a:pt x="0" y="0"/>
                  </a:moveTo>
                  <a:lnTo>
                    <a:pt x="503807" y="34353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6" name="object 2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08879" y="2431348"/>
              <a:ext cx="76369" cy="63608"/>
            </a:xfrm>
            <a:prstGeom prst="rect">
              <a:avLst/>
            </a:prstGeom>
          </p:spPr>
        </p:pic>
      </p:grpSp>
      <p:sp>
        <p:nvSpPr>
          <p:cNvPr id="27" name="object 27"/>
          <p:cNvSpPr txBox="1"/>
          <p:nvPr/>
        </p:nvSpPr>
        <p:spPr>
          <a:xfrm>
            <a:off x="1118799" y="2459031"/>
            <a:ext cx="8191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36634" y="2016078"/>
            <a:ext cx="1466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baseline="-27777" sz="4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54951" y="2315381"/>
            <a:ext cx="1466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-27777" sz="4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40129" y="2536331"/>
            <a:ext cx="312420" cy="372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8255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baseline="-27777" sz="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>
              <a:latin typeface="Arial"/>
              <a:cs typeface="Arial"/>
            </a:endParaRPr>
          </a:p>
          <a:p>
            <a:pPr algn="r" marR="43180">
              <a:lnSpc>
                <a:spcPct val="10000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endParaRPr sz="6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12111" y="1796039"/>
            <a:ext cx="2870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endParaRPr sz="6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711150" y="2393641"/>
            <a:ext cx="2870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endParaRPr sz="65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027705" y="1744700"/>
            <a:ext cx="1188085" cy="0"/>
          </a:xfrm>
          <a:custGeom>
            <a:avLst/>
            <a:gdLst/>
            <a:ahLst/>
            <a:cxnLst/>
            <a:rect l="l" t="t" r="r" b="b"/>
            <a:pathLst>
              <a:path w="1188085" h="0">
                <a:moveTo>
                  <a:pt x="0" y="0"/>
                </a:moveTo>
                <a:lnTo>
                  <a:pt x="1188085" y="0"/>
                </a:lnTo>
              </a:path>
            </a:pathLst>
          </a:custGeom>
          <a:ln w="492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2511336" y="952408"/>
            <a:ext cx="1736725" cy="9893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191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Solution</a:t>
            </a:r>
            <a:endParaRPr sz="1200">
              <a:latin typeface="Arial"/>
              <a:cs typeface="Arial"/>
            </a:endParaRPr>
          </a:p>
          <a:p>
            <a:pPr marL="38100" marR="170180" indent="3810">
              <a:lnSpc>
                <a:spcPts val="1200"/>
              </a:lnSpc>
              <a:spcBef>
                <a:spcPts val="10"/>
              </a:spcBef>
            </a:pP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sz="1000" spc="6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needs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-10">
                <a:latin typeface="Arial"/>
                <a:cs typeface="Arial"/>
              </a:rPr>
              <a:t> solve </a:t>
            </a:r>
            <a:r>
              <a:rPr dirty="0" sz="1000" spc="-5">
                <a:latin typeface="Arial"/>
                <a:cs typeface="Arial"/>
              </a:rPr>
              <a:t>three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equations in </a:t>
            </a:r>
            <a:r>
              <a:rPr dirty="0" sz="1000" spc="-10">
                <a:latin typeface="Arial"/>
                <a:cs typeface="Arial"/>
              </a:rPr>
              <a:t>two </a:t>
            </a:r>
            <a:r>
              <a:rPr dirty="0" sz="1000" spc="-5">
                <a:latin typeface="Arial"/>
                <a:cs typeface="Arial"/>
              </a:rPr>
              <a:t>unknowns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baseline="-15873" sz="1050" spc="30" i="1">
                <a:latin typeface="Arial"/>
                <a:cs typeface="Arial"/>
              </a:rPr>
              <a:t>P</a:t>
            </a:r>
            <a:r>
              <a:rPr dirty="0" baseline="-15873" sz="1050" spc="-142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5" i="1">
                <a:latin typeface="Arial"/>
                <a:cs typeface="Arial"/>
              </a:rPr>
              <a:t>y</a:t>
            </a:r>
            <a:r>
              <a:rPr dirty="0" baseline="-15873" sz="1050" spc="30" i="1">
                <a:latin typeface="Arial"/>
                <a:cs typeface="Arial"/>
              </a:rPr>
              <a:t>P</a:t>
            </a:r>
            <a:r>
              <a:rPr dirty="0" baseline="-15873" sz="1050" spc="-142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):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Arial"/>
              <a:cs typeface="Arial"/>
            </a:endParaRPr>
          </a:p>
          <a:p>
            <a:pPr marL="129539">
              <a:lnSpc>
                <a:spcPct val="100000"/>
              </a:lnSpc>
            </a:pPr>
            <a:r>
              <a:rPr dirty="0" sz="1000" spc="-5" i="1">
                <a:latin typeface="Arial"/>
                <a:cs typeface="Arial"/>
              </a:rPr>
              <a:t>d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7" i="1">
                <a:latin typeface="Arial"/>
                <a:cs typeface="Arial"/>
              </a:rPr>
              <a:t> </a:t>
            </a:r>
            <a:r>
              <a:rPr dirty="0" baseline="-15873" sz="1050" spc="-82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baseline="69444" sz="1500" spc="1072">
                <a:latin typeface="Arial Unicode MS"/>
                <a:cs typeface="Arial Unicode MS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82" i="1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baseline="-15873" sz="1050" spc="30" i="1">
                <a:latin typeface="Arial"/>
                <a:cs typeface="Arial"/>
              </a:rPr>
              <a:t>P</a:t>
            </a:r>
            <a:r>
              <a:rPr dirty="0" baseline="-15873" sz="1050" spc="-142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baseline="23809" sz="1050" spc="30">
                <a:latin typeface="Arial"/>
                <a:cs typeface="Arial"/>
              </a:rPr>
              <a:t>2</a:t>
            </a:r>
            <a:r>
              <a:rPr dirty="0" baseline="23809" sz="1050" spc="-15">
                <a:latin typeface="Arial"/>
                <a:cs typeface="Arial"/>
              </a:rPr>
              <a:t> </a:t>
            </a:r>
            <a:r>
              <a:rPr dirty="0" sz="1000" spc="325">
                <a:latin typeface="Arial"/>
                <a:cs typeface="Arial"/>
              </a:rPr>
              <a:t>+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y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82" i="1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y</a:t>
            </a:r>
            <a:r>
              <a:rPr dirty="0" baseline="-15873" sz="1050" spc="30" i="1">
                <a:latin typeface="Arial"/>
                <a:cs typeface="Arial"/>
              </a:rPr>
              <a:t>P</a:t>
            </a:r>
            <a:r>
              <a:rPr dirty="0" baseline="-15873" sz="1050" spc="-142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baseline="23809" sz="1050" spc="30">
                <a:latin typeface="Arial"/>
                <a:cs typeface="Arial"/>
              </a:rPr>
              <a:t>2</a:t>
            </a:r>
            <a:endParaRPr baseline="23809" sz="1050">
              <a:latin typeface="Arial"/>
              <a:cs typeface="Arial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43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Ovr>
    <a:masterClrMapping/>
  </p:clrMapOvr>
  <p:transition spd="fast">
    <p:fade thruBlk="0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347294" y="2951857"/>
            <a:ext cx="845185" cy="2139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3750" y="3127802"/>
            <a:ext cx="3721735" cy="26797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00" spc="-5">
                <a:latin typeface="Arial"/>
                <a:cs typeface="Arial"/>
              </a:rPr>
              <a:t>4 satellites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5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4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equations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4 unknowns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114">
                <a:solidFill>
                  <a:srgbClr val="FA0000"/>
                </a:solidFill>
                <a:latin typeface="Arial"/>
                <a:cs typeface="Arial"/>
              </a:rPr>
              <a:t>∆</a:t>
            </a:r>
            <a:r>
              <a:rPr dirty="0" baseline="-11904" sz="1050" spc="172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322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them)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6929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Location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GPS: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Global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Positioning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Global</a:t>
            </a:r>
            <a:r>
              <a:rPr dirty="0" spc="-5"/>
              <a:t> </a:t>
            </a:r>
            <a:r>
              <a:rPr dirty="0" spc="10"/>
              <a:t>positioning</a:t>
            </a:r>
            <a:r>
              <a:rPr dirty="0" spc="-5"/>
              <a:t> </a:t>
            </a:r>
            <a:r>
              <a:rPr dirty="0" spc="15"/>
              <a:t>system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9590" y="401063"/>
            <a:ext cx="3943985" cy="112395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29845" marR="17780" indent="-5080">
              <a:lnSpc>
                <a:spcPts val="1390"/>
              </a:lnSpc>
              <a:spcBef>
                <a:spcPts val="180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Assuming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that the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clocks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of the satellites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are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accurate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and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synchronized</a:t>
            </a:r>
            <a:endParaRPr sz="1200">
              <a:latin typeface="Arial"/>
              <a:cs typeface="Arial"/>
            </a:endParaRPr>
          </a:p>
          <a:p>
            <a:pPr marL="307340" indent="-168275">
              <a:lnSpc>
                <a:spcPts val="1200"/>
              </a:lnSpc>
              <a:spcBef>
                <a:spcPts val="745"/>
              </a:spcBef>
              <a:buClr>
                <a:srgbClr val="3333B2"/>
              </a:buClr>
              <a:buChar char="►"/>
              <a:tabLst>
                <a:tab pos="307975" algn="l"/>
              </a:tabLst>
            </a:pPr>
            <a:r>
              <a:rPr dirty="0" sz="1000" spc="-5">
                <a:latin typeface="Arial"/>
                <a:cs typeface="Arial"/>
              </a:rPr>
              <a:t>It </a:t>
            </a:r>
            <a:r>
              <a:rPr dirty="0" sz="1000" spc="-10">
                <a:latin typeface="Arial"/>
                <a:cs typeface="Arial"/>
              </a:rPr>
              <a:t>takes</a:t>
            </a:r>
            <a:r>
              <a:rPr dirty="0" sz="1000" spc="-5">
                <a:latin typeface="Arial"/>
                <a:cs typeface="Arial"/>
              </a:rPr>
              <a:t>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while </a:t>
            </a:r>
            <a:r>
              <a:rPr dirty="0" sz="1000" spc="-10">
                <a:latin typeface="Arial"/>
                <a:cs typeface="Arial"/>
              </a:rPr>
              <a:t>before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signal reaches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receiver</a:t>
            </a:r>
            <a:endParaRPr sz="1000">
              <a:latin typeface="Arial"/>
              <a:cs typeface="Arial"/>
            </a:endParaRPr>
          </a:p>
          <a:p>
            <a:pPr marL="30734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07975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receiver’s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clock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definitely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sync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satellite</a:t>
            </a:r>
            <a:endParaRPr sz="1000">
              <a:latin typeface="Arial"/>
              <a:cs typeface="Arial"/>
            </a:endParaRPr>
          </a:p>
          <a:p>
            <a:pPr marL="29845">
              <a:lnSpc>
                <a:spcPct val="100000"/>
              </a:lnSpc>
              <a:spcBef>
                <a:spcPts val="120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Basics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25349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Clock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synchronization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06768" y="716"/>
            <a:ext cx="11347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 synchronization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algorithms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164840" cy="38798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r" marR="5080">
              <a:lnSpc>
                <a:spcPts val="153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Detecting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and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adjusting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incorrect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times</a:t>
            </a:r>
            <a:endParaRPr sz="1400">
              <a:latin typeface="Arial"/>
              <a:cs typeface="Arial"/>
            </a:endParaRPr>
          </a:p>
          <a:p>
            <a:pPr algn="r" marR="39370">
              <a:lnSpc>
                <a:spcPts val="129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Getting the current time from 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time server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37985" y="691310"/>
            <a:ext cx="8191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347828" y="785475"/>
            <a:ext cx="1903095" cy="650875"/>
            <a:chOff x="1347828" y="785475"/>
            <a:chExt cx="1903095" cy="650875"/>
          </a:xfrm>
        </p:grpSpPr>
        <p:sp>
          <p:nvSpPr>
            <p:cNvPr id="7" name="object 7"/>
            <p:cNvSpPr/>
            <p:nvPr/>
          </p:nvSpPr>
          <p:spPr>
            <a:xfrm>
              <a:off x="1350685" y="826284"/>
              <a:ext cx="1897380" cy="569595"/>
            </a:xfrm>
            <a:custGeom>
              <a:avLst/>
              <a:gdLst/>
              <a:ahLst/>
              <a:cxnLst/>
              <a:rect l="l" t="t" r="r" b="b"/>
              <a:pathLst>
                <a:path w="1897380" h="569594">
                  <a:moveTo>
                    <a:pt x="0" y="0"/>
                  </a:moveTo>
                  <a:lnTo>
                    <a:pt x="1897382" y="0"/>
                  </a:lnTo>
                </a:path>
                <a:path w="1897380" h="569594">
                  <a:moveTo>
                    <a:pt x="0" y="569213"/>
                  </a:moveTo>
                  <a:lnTo>
                    <a:pt x="1897382" y="569213"/>
                  </a:lnTo>
                </a:path>
                <a:path w="1897380" h="569594">
                  <a:moveTo>
                    <a:pt x="304375" y="567892"/>
                  </a:moveTo>
                  <a:lnTo>
                    <a:pt x="659607" y="32677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984052" y="827618"/>
              <a:ext cx="46990" cy="55880"/>
            </a:xfrm>
            <a:custGeom>
              <a:avLst/>
              <a:gdLst/>
              <a:ahLst/>
              <a:cxnLst/>
              <a:rect l="l" t="t" r="r" b="b"/>
              <a:pathLst>
                <a:path w="46989" h="55880">
                  <a:moveTo>
                    <a:pt x="46380" y="0"/>
                  </a:moveTo>
                  <a:lnTo>
                    <a:pt x="0" y="32525"/>
                  </a:lnTo>
                  <a:lnTo>
                    <a:pt x="24754" y="33641"/>
                  </a:lnTo>
                  <a:lnTo>
                    <a:pt x="36044" y="55698"/>
                  </a:lnTo>
                  <a:lnTo>
                    <a:pt x="4638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413221" y="826284"/>
              <a:ext cx="467995" cy="542925"/>
            </a:xfrm>
            <a:custGeom>
              <a:avLst/>
              <a:gdLst/>
              <a:ahLst/>
              <a:cxnLst/>
              <a:rect l="l" t="t" r="r" b="b"/>
              <a:pathLst>
                <a:path w="467994" h="542925">
                  <a:moveTo>
                    <a:pt x="0" y="0"/>
                  </a:moveTo>
                  <a:lnTo>
                    <a:pt x="467409" y="542433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2854678" y="1342904"/>
              <a:ext cx="52069" cy="52705"/>
            </a:xfrm>
            <a:custGeom>
              <a:avLst/>
              <a:gdLst/>
              <a:ahLst/>
              <a:cxnLst/>
              <a:rect l="l" t="t" r="r" b="b"/>
              <a:pathLst>
                <a:path w="52069" h="52705">
                  <a:moveTo>
                    <a:pt x="30790" y="0"/>
                  </a:moveTo>
                  <a:lnTo>
                    <a:pt x="24044" y="23841"/>
                  </a:lnTo>
                  <a:lnTo>
                    <a:pt x="0" y="29790"/>
                  </a:lnTo>
                  <a:lnTo>
                    <a:pt x="51861" y="52594"/>
                  </a:lnTo>
                  <a:lnTo>
                    <a:pt x="3079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654266" y="788332"/>
              <a:ext cx="1252855" cy="645160"/>
            </a:xfrm>
            <a:custGeom>
              <a:avLst/>
              <a:gdLst/>
              <a:ahLst/>
              <a:cxnLst/>
              <a:rect l="l" t="t" r="r" b="b"/>
              <a:pathLst>
                <a:path w="1252855" h="645160">
                  <a:moveTo>
                    <a:pt x="0" y="569213"/>
                  </a:moveTo>
                  <a:lnTo>
                    <a:pt x="0" y="645113"/>
                  </a:lnTo>
                </a:path>
                <a:path w="1252855" h="645160">
                  <a:moveTo>
                    <a:pt x="379475" y="0"/>
                  </a:moveTo>
                  <a:lnTo>
                    <a:pt x="379475" y="75899"/>
                  </a:lnTo>
                </a:path>
                <a:path w="1252855" h="645160">
                  <a:moveTo>
                    <a:pt x="758955" y="0"/>
                  </a:moveTo>
                  <a:lnTo>
                    <a:pt x="758955" y="75899"/>
                  </a:lnTo>
                </a:path>
                <a:path w="1252855" h="645160">
                  <a:moveTo>
                    <a:pt x="1252273" y="569213"/>
                  </a:moveTo>
                  <a:lnTo>
                    <a:pt x="1252273" y="645113"/>
                  </a:lnTo>
                </a:path>
                <a:path w="1252855" h="645160">
                  <a:moveTo>
                    <a:pt x="758955" y="569213"/>
                  </a:moveTo>
                  <a:lnTo>
                    <a:pt x="758955" y="645113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2413221" y="864232"/>
              <a:ext cx="0" cy="493395"/>
            </a:xfrm>
            <a:custGeom>
              <a:avLst/>
              <a:gdLst/>
              <a:ahLst/>
              <a:cxnLst/>
              <a:rect l="l" t="t" r="r" b="b"/>
              <a:pathLst>
                <a:path w="0" h="493394">
                  <a:moveTo>
                    <a:pt x="0" y="0"/>
                  </a:moveTo>
                  <a:lnTo>
                    <a:pt x="0" y="493314"/>
                  </a:lnTo>
                </a:path>
              </a:pathLst>
            </a:custGeom>
            <a:ln w="5267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033742" y="1357546"/>
              <a:ext cx="0" cy="76200"/>
            </a:xfrm>
            <a:custGeom>
              <a:avLst/>
              <a:gdLst/>
              <a:ahLst/>
              <a:cxnLst/>
              <a:rect l="l" t="t" r="r" b="b"/>
              <a:pathLst>
                <a:path w="0" h="76200">
                  <a:moveTo>
                    <a:pt x="0" y="0"/>
                  </a:moveTo>
                  <a:lnTo>
                    <a:pt x="0" y="75899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033742" y="864232"/>
              <a:ext cx="0" cy="493395"/>
            </a:xfrm>
            <a:custGeom>
              <a:avLst/>
              <a:gdLst/>
              <a:ahLst/>
              <a:cxnLst/>
              <a:rect l="l" t="t" r="r" b="b"/>
              <a:pathLst>
                <a:path w="0" h="493394">
                  <a:moveTo>
                    <a:pt x="0" y="0"/>
                  </a:moveTo>
                  <a:lnTo>
                    <a:pt x="0" y="493314"/>
                  </a:lnTo>
                </a:path>
              </a:pathLst>
            </a:custGeom>
            <a:ln w="5267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/>
          <p:cNvSpPr txBox="1"/>
          <p:nvPr/>
        </p:nvSpPr>
        <p:spPr>
          <a:xfrm>
            <a:off x="1540271" y="1222577"/>
            <a:ext cx="1517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-27777" sz="4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44995" y="653363"/>
            <a:ext cx="55435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10"/>
              </a:spcBef>
              <a:tabLst>
                <a:tab pos="427355" algn="l"/>
              </a:tabLst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baseline="-27777" sz="4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baseline="-27777" sz="4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68438" y="1222577"/>
            <a:ext cx="1517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baseline="-27777" sz="45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655003" y="1449966"/>
            <a:ext cx="1254125" cy="43180"/>
            <a:chOff x="1655003" y="1449966"/>
            <a:chExt cx="1254125" cy="43180"/>
          </a:xfrm>
        </p:grpSpPr>
        <p:sp>
          <p:nvSpPr>
            <p:cNvPr id="19" name="object 19"/>
            <p:cNvSpPr/>
            <p:nvPr/>
          </p:nvSpPr>
          <p:spPr>
            <a:xfrm>
              <a:off x="1692214" y="1471393"/>
              <a:ext cx="304165" cy="0"/>
            </a:xfrm>
            <a:custGeom>
              <a:avLst/>
              <a:gdLst/>
              <a:ahLst/>
              <a:cxnLst/>
              <a:rect l="l" t="t" r="r" b="b"/>
              <a:pathLst>
                <a:path w="304164" h="0">
                  <a:moveTo>
                    <a:pt x="0" y="0"/>
                  </a:moveTo>
                  <a:lnTo>
                    <a:pt x="303585" y="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655000" y="1449971"/>
              <a:ext cx="378460" cy="43180"/>
            </a:xfrm>
            <a:custGeom>
              <a:avLst/>
              <a:gdLst/>
              <a:ahLst/>
              <a:cxnLst/>
              <a:rect l="l" t="t" r="r" b="b"/>
              <a:pathLst>
                <a:path w="378460" h="43180">
                  <a:moveTo>
                    <a:pt x="52438" y="0"/>
                  </a:moveTo>
                  <a:lnTo>
                    <a:pt x="0" y="21424"/>
                  </a:lnTo>
                  <a:lnTo>
                    <a:pt x="52438" y="42849"/>
                  </a:lnTo>
                  <a:lnTo>
                    <a:pt x="39992" y="21424"/>
                  </a:lnTo>
                  <a:lnTo>
                    <a:pt x="52438" y="0"/>
                  </a:lnTo>
                  <a:close/>
                </a:path>
                <a:path w="378460" h="43180">
                  <a:moveTo>
                    <a:pt x="378002" y="21424"/>
                  </a:moveTo>
                  <a:lnTo>
                    <a:pt x="325564" y="0"/>
                  </a:lnTo>
                  <a:lnTo>
                    <a:pt x="338010" y="21424"/>
                  </a:lnTo>
                  <a:lnTo>
                    <a:pt x="325564" y="42849"/>
                  </a:lnTo>
                  <a:lnTo>
                    <a:pt x="378002" y="2142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2448386" y="1471393"/>
              <a:ext cx="420370" cy="0"/>
            </a:xfrm>
            <a:custGeom>
              <a:avLst/>
              <a:gdLst/>
              <a:ahLst/>
              <a:cxnLst/>
              <a:rect l="l" t="t" r="r" b="b"/>
              <a:pathLst>
                <a:path w="420369" h="0">
                  <a:moveTo>
                    <a:pt x="0" y="0"/>
                  </a:moveTo>
                  <a:lnTo>
                    <a:pt x="420206" y="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2411158" y="1449971"/>
              <a:ext cx="497840" cy="43180"/>
            </a:xfrm>
            <a:custGeom>
              <a:avLst/>
              <a:gdLst/>
              <a:ahLst/>
              <a:cxnLst/>
              <a:rect l="l" t="t" r="r" b="b"/>
              <a:pathLst>
                <a:path w="497839" h="43180">
                  <a:moveTo>
                    <a:pt x="52438" y="0"/>
                  </a:moveTo>
                  <a:lnTo>
                    <a:pt x="0" y="21424"/>
                  </a:lnTo>
                  <a:lnTo>
                    <a:pt x="52438" y="42849"/>
                  </a:lnTo>
                  <a:lnTo>
                    <a:pt x="40005" y="21424"/>
                  </a:lnTo>
                  <a:lnTo>
                    <a:pt x="52438" y="0"/>
                  </a:lnTo>
                  <a:close/>
                </a:path>
                <a:path w="497839" h="43180">
                  <a:moveTo>
                    <a:pt x="497420" y="21424"/>
                  </a:moveTo>
                  <a:lnTo>
                    <a:pt x="444982" y="0"/>
                  </a:lnTo>
                  <a:lnTo>
                    <a:pt x="457428" y="21424"/>
                  </a:lnTo>
                  <a:lnTo>
                    <a:pt x="444982" y="42849"/>
                  </a:lnTo>
                  <a:lnTo>
                    <a:pt x="497420" y="2142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/>
          <p:nvPr/>
        </p:nvSpPr>
        <p:spPr>
          <a:xfrm>
            <a:off x="1325285" y="1412315"/>
            <a:ext cx="1455420" cy="21971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5400">
              <a:lnSpc>
                <a:spcPts val="755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sz="650">
              <a:latin typeface="Arial"/>
              <a:cs typeface="Arial"/>
            </a:endParaRPr>
          </a:p>
          <a:p>
            <a:pPr marL="404495">
              <a:lnSpc>
                <a:spcPts val="755"/>
              </a:lnSpc>
              <a:tabLst>
                <a:tab pos="1239520" algn="l"/>
              </a:tabLst>
            </a:pPr>
            <a:r>
              <a:rPr dirty="0" baseline="12820" sz="975" spc="-569">
                <a:solidFill>
                  <a:srgbClr val="231F20"/>
                </a:solidFill>
                <a:latin typeface="Symbol"/>
                <a:cs typeface="Symbol"/>
              </a:rPr>
              <a:t></a:t>
            </a:r>
            <a:r>
              <a:rPr dirty="0" baseline="12820" sz="975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300" spc="15">
                <a:solidFill>
                  <a:srgbClr val="231F20"/>
                </a:solidFill>
                <a:latin typeface="Arial"/>
                <a:cs typeface="Arial"/>
              </a:rPr>
              <a:t>req</a:t>
            </a:r>
            <a:r>
              <a:rPr dirty="0" sz="30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baseline="12820" sz="975" spc="-569">
                <a:solidFill>
                  <a:srgbClr val="231F20"/>
                </a:solidFill>
                <a:latin typeface="Symbol"/>
                <a:cs typeface="Symbol"/>
              </a:rPr>
              <a:t></a:t>
            </a:r>
            <a:r>
              <a:rPr dirty="0" baseline="12820" sz="975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300" spc="10">
                <a:solidFill>
                  <a:srgbClr val="231F20"/>
                </a:solidFill>
                <a:latin typeface="Arial"/>
                <a:cs typeface="Arial"/>
              </a:rPr>
              <a:t>res</a:t>
            </a:r>
            <a:endParaRPr sz="3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713" y="3331252"/>
            <a:ext cx="79375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Network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Time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Protocol</a:t>
            </a:r>
            <a:endParaRPr sz="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325963" y="3331252"/>
            <a:ext cx="2159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4228" y="1711418"/>
            <a:ext cx="4005579" cy="1568450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105410">
              <a:lnSpc>
                <a:spcPct val="100000"/>
              </a:lnSpc>
              <a:spcBef>
                <a:spcPts val="33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Computing the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relative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offset </a:t>
            </a:r>
            <a:r>
              <a:rPr dirty="0" sz="1200" spc="-30" i="1">
                <a:solidFill>
                  <a:srgbClr val="3333B2"/>
                </a:solidFill>
                <a:latin typeface="Arial"/>
                <a:cs typeface="Arial"/>
              </a:rPr>
              <a:t>θ</a:t>
            </a:r>
            <a:r>
              <a:rPr dirty="0" sz="1200" spc="140" i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and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delay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80" i="1">
                <a:solidFill>
                  <a:srgbClr val="3333B2"/>
                </a:solidFill>
                <a:latin typeface="Arial"/>
                <a:cs typeface="Arial"/>
              </a:rPr>
              <a:t>δ</a:t>
            </a:r>
            <a:endParaRPr sz="1200">
              <a:latin typeface="Arial"/>
              <a:cs typeface="Arial"/>
            </a:endParaRPr>
          </a:p>
          <a:p>
            <a:pPr marL="101600">
              <a:lnSpc>
                <a:spcPct val="100000"/>
              </a:lnSpc>
              <a:spcBef>
                <a:spcPts val="190"/>
              </a:spcBef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Assumption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65" i="1">
                <a:latin typeface="Arial"/>
                <a:cs typeface="Arial"/>
              </a:rPr>
              <a:t>δ</a:t>
            </a:r>
            <a:r>
              <a:rPr dirty="0" sz="1000" spc="-16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1904" sz="1050" spc="22" i="1">
                <a:latin typeface="Arial"/>
                <a:cs typeface="Arial"/>
              </a:rPr>
              <a:t>req</a:t>
            </a:r>
            <a:r>
              <a:rPr dirty="0" baseline="-11904" sz="1050" i="1">
                <a:latin typeface="Arial"/>
                <a:cs typeface="Arial"/>
              </a:rPr>
              <a:t> </a:t>
            </a:r>
            <a:r>
              <a:rPr dirty="0" baseline="-11904" sz="1050" spc="-127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2</a:t>
            </a:r>
            <a:r>
              <a:rPr dirty="0" baseline="-15873" sz="1050" spc="-15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1</a:t>
            </a:r>
            <a:r>
              <a:rPr dirty="0" baseline="-15873" sz="1050" spc="112">
                <a:latin typeface="Arial"/>
                <a:cs typeface="Arial"/>
              </a:rPr>
              <a:t> </a:t>
            </a:r>
            <a:r>
              <a:rPr dirty="0" sz="1000" spc="-35" i="1">
                <a:latin typeface="メイリオ"/>
                <a:cs typeface="メイリオ"/>
              </a:rPr>
              <a:t>≈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4</a:t>
            </a:r>
            <a:r>
              <a:rPr dirty="0" baseline="-15873" sz="1050" spc="-15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3</a:t>
            </a:r>
            <a:r>
              <a:rPr dirty="0" baseline="-15873" sz="1050" spc="112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65" i="1">
                <a:latin typeface="Arial"/>
                <a:cs typeface="Arial"/>
              </a:rPr>
              <a:t>δ</a:t>
            </a:r>
            <a:r>
              <a:rPr dirty="0" sz="1000" spc="-16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1904" sz="1050" spc="22" i="1">
                <a:latin typeface="Arial"/>
                <a:cs typeface="Arial"/>
              </a:rPr>
              <a:t>res</a:t>
            </a:r>
            <a:endParaRPr baseline="-11904" sz="1050">
              <a:latin typeface="Arial"/>
              <a:cs typeface="Arial"/>
            </a:endParaRPr>
          </a:p>
          <a:p>
            <a:pPr algn="ctr" marL="93980">
              <a:lnSpc>
                <a:spcPct val="100000"/>
              </a:lnSpc>
              <a:spcBef>
                <a:spcPts val="990"/>
              </a:spcBef>
            </a:pPr>
            <a:r>
              <a:rPr dirty="0" sz="1000" spc="-25" i="1">
                <a:latin typeface="Arial"/>
                <a:cs typeface="Arial"/>
              </a:rPr>
              <a:t>θ</a:t>
            </a:r>
            <a:r>
              <a:rPr dirty="0" sz="1000" spc="55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3</a:t>
            </a:r>
            <a:r>
              <a:rPr dirty="0" baseline="-15873" sz="1050" spc="-15">
                <a:latin typeface="Arial"/>
                <a:cs typeface="Arial"/>
              </a:rPr>
              <a:t> </a:t>
            </a:r>
            <a:r>
              <a:rPr dirty="0" sz="1000" spc="325">
                <a:latin typeface="Arial"/>
                <a:cs typeface="Arial"/>
              </a:rPr>
              <a:t>+</a:t>
            </a:r>
            <a:r>
              <a:rPr dirty="0" baseline="44444" sz="1500" spc="262">
                <a:latin typeface="Arial Unicode MS"/>
                <a:cs typeface="Arial Unicode MS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2</a:t>
            </a:r>
            <a:r>
              <a:rPr dirty="0" baseline="-15873" sz="1050" spc="-15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97">
                <a:latin typeface="Arial"/>
                <a:cs typeface="Arial"/>
              </a:rPr>
              <a:t>1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325">
                <a:latin typeface="Arial"/>
                <a:cs typeface="Arial"/>
              </a:rPr>
              <a:t>+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4</a:t>
            </a:r>
            <a:r>
              <a:rPr dirty="0" baseline="-15873" sz="1050" spc="-15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97">
                <a:latin typeface="Arial"/>
                <a:cs typeface="Arial"/>
              </a:rPr>
              <a:t>3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baseline="44444" sz="1500" spc="262">
                <a:latin typeface="Arial Unicode MS"/>
                <a:cs typeface="Arial Unicode MS"/>
              </a:rPr>
              <a:t> </a:t>
            </a:r>
            <a:r>
              <a:rPr dirty="0" sz="1000" spc="220" i="1">
                <a:latin typeface="Arial"/>
                <a:cs typeface="Arial"/>
              </a:rPr>
              <a:t>/</a:t>
            </a:r>
            <a:r>
              <a:rPr dirty="0" sz="1000" spc="-5">
                <a:latin typeface="Arial"/>
                <a:cs typeface="Arial"/>
              </a:rPr>
              <a:t>2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4</a:t>
            </a:r>
            <a:r>
              <a:rPr dirty="0" baseline="-15873" sz="1050" spc="112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baseline="44444" sz="1500" spc="262">
                <a:latin typeface="Arial Unicode MS"/>
                <a:cs typeface="Arial Unicode MS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2</a:t>
            </a:r>
            <a:r>
              <a:rPr dirty="0" baseline="-15873" sz="1050" spc="-15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97">
                <a:latin typeface="Arial"/>
                <a:cs typeface="Arial"/>
              </a:rPr>
              <a:t>1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325">
                <a:latin typeface="Arial"/>
                <a:cs typeface="Arial"/>
              </a:rPr>
              <a:t>+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3</a:t>
            </a:r>
            <a:r>
              <a:rPr dirty="0" baseline="-15873" sz="1050" spc="-15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97">
                <a:latin typeface="Arial"/>
                <a:cs typeface="Arial"/>
              </a:rPr>
              <a:t>4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baseline="44444" sz="1500" spc="262">
                <a:latin typeface="Arial Unicode MS"/>
                <a:cs typeface="Arial Unicode MS"/>
              </a:rPr>
              <a:t> </a:t>
            </a:r>
            <a:r>
              <a:rPr dirty="0" sz="1000" spc="220" i="1">
                <a:latin typeface="Arial"/>
                <a:cs typeface="Arial"/>
              </a:rPr>
              <a:t>/</a:t>
            </a:r>
            <a:r>
              <a:rPr dirty="0" sz="1000" spc="-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L="93980">
              <a:lnSpc>
                <a:spcPct val="100000"/>
              </a:lnSpc>
              <a:spcBef>
                <a:spcPts val="995"/>
              </a:spcBef>
            </a:pPr>
            <a:r>
              <a:rPr dirty="0" sz="1000" spc="-65" i="1">
                <a:latin typeface="Arial"/>
                <a:cs typeface="Arial"/>
              </a:rPr>
              <a:t>δ</a:t>
            </a:r>
            <a:r>
              <a:rPr dirty="0" sz="1000" spc="65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baseline="44444" sz="1500" spc="262">
                <a:latin typeface="Arial Unicode MS"/>
                <a:cs typeface="Arial Unicode MS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4</a:t>
            </a:r>
            <a:r>
              <a:rPr dirty="0" baseline="-15873" sz="1050" spc="-15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97">
                <a:latin typeface="Arial"/>
                <a:cs typeface="Arial"/>
              </a:rPr>
              <a:t>1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30" i="1">
                <a:latin typeface="メイリオ"/>
                <a:cs typeface="メイリオ"/>
              </a:rPr>
              <a:t>−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30">
                <a:latin typeface="Arial"/>
                <a:cs typeface="Arial"/>
              </a:rPr>
              <a:t>3</a:t>
            </a:r>
            <a:r>
              <a:rPr dirty="0" baseline="-15873" sz="1050" spc="-15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97">
                <a:latin typeface="Arial"/>
                <a:cs typeface="Arial"/>
              </a:rPr>
              <a:t>2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baseline="44444" sz="1500" spc="262">
                <a:latin typeface="Arial Unicode MS"/>
                <a:cs typeface="Arial Unicode MS"/>
              </a:rPr>
              <a:t> </a:t>
            </a:r>
            <a:r>
              <a:rPr dirty="0" sz="1000" spc="220" i="1">
                <a:latin typeface="Arial"/>
                <a:cs typeface="Arial"/>
              </a:rPr>
              <a:t>/</a:t>
            </a:r>
            <a:r>
              <a:rPr dirty="0" sz="1000" spc="-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05410">
              <a:lnSpc>
                <a:spcPts val="1410"/>
              </a:lnSpc>
              <a:spcBef>
                <a:spcPts val="919"/>
              </a:spcBef>
            </a:pP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Network</a:t>
            </a:r>
            <a:r>
              <a:rPr dirty="0" sz="1200" spc="-25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Time</a:t>
            </a:r>
            <a:r>
              <a:rPr dirty="0" sz="1200" spc="-20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Protocol</a:t>
            </a:r>
            <a:endParaRPr sz="1200">
              <a:latin typeface="Arial"/>
              <a:cs typeface="Arial"/>
            </a:endParaRPr>
          </a:p>
          <a:p>
            <a:pPr marL="105410">
              <a:lnSpc>
                <a:spcPts val="1170"/>
              </a:lnSpc>
            </a:pPr>
            <a:r>
              <a:rPr dirty="0" sz="1000" spc="-5">
                <a:latin typeface="Arial"/>
                <a:cs typeface="Arial"/>
              </a:rPr>
              <a:t>Collect eight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45">
                <a:latin typeface="Arial"/>
                <a:cs typeface="Arial"/>
              </a:rPr>
              <a:t>(</a:t>
            </a:r>
            <a:r>
              <a:rPr dirty="0" sz="1000" spc="45" i="1">
                <a:latin typeface="Arial"/>
                <a:cs typeface="Arial"/>
              </a:rPr>
              <a:t>θ,</a:t>
            </a:r>
            <a:r>
              <a:rPr dirty="0" sz="1000" spc="-165" i="1">
                <a:latin typeface="Arial"/>
                <a:cs typeface="Arial"/>
              </a:rPr>
              <a:t> </a:t>
            </a:r>
            <a:r>
              <a:rPr dirty="0" sz="1000" spc="-65" i="1">
                <a:latin typeface="Arial"/>
                <a:cs typeface="Arial"/>
              </a:rPr>
              <a:t>δ</a:t>
            </a:r>
            <a:r>
              <a:rPr dirty="0" sz="1000" spc="-160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pairs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choose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θ</a:t>
            </a:r>
            <a:r>
              <a:rPr dirty="0" sz="1000" spc="114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associated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delay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65" i="1">
                <a:latin typeface="Arial"/>
                <a:cs typeface="Arial"/>
              </a:rPr>
              <a:t>δ</a:t>
            </a:r>
            <a:endParaRPr sz="1000">
              <a:latin typeface="Arial"/>
              <a:cs typeface="Arial"/>
            </a:endParaRPr>
          </a:p>
          <a:p>
            <a:pPr marL="100965">
              <a:lnSpc>
                <a:spcPts val="1200"/>
              </a:lnSpc>
            </a:pPr>
            <a:r>
              <a:rPr dirty="0" sz="1000" spc="-10">
                <a:latin typeface="Arial"/>
                <a:cs typeface="Arial"/>
              </a:rPr>
              <a:t>was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minimal.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347294" y="2951857"/>
            <a:ext cx="845185" cy="2139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3750" y="3127802"/>
            <a:ext cx="3721735" cy="26797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00" spc="-5">
                <a:latin typeface="Arial"/>
                <a:cs typeface="Arial"/>
              </a:rPr>
              <a:t>4 satellites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5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4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equations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4 unknowns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114">
                <a:solidFill>
                  <a:srgbClr val="FA0000"/>
                </a:solidFill>
                <a:latin typeface="Arial"/>
                <a:cs typeface="Arial"/>
              </a:rPr>
              <a:t>∆</a:t>
            </a:r>
            <a:r>
              <a:rPr dirty="0" baseline="-11904" sz="1050" spc="172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322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them)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6929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Location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GPS: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Global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Positioning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Global</a:t>
            </a:r>
            <a:r>
              <a:rPr dirty="0" spc="-5"/>
              <a:t> </a:t>
            </a:r>
            <a:r>
              <a:rPr dirty="0" spc="10"/>
              <a:t>positioning</a:t>
            </a:r>
            <a:r>
              <a:rPr dirty="0" spc="-5"/>
              <a:t> </a:t>
            </a:r>
            <a:r>
              <a:rPr dirty="0" spc="15"/>
              <a:t>system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9590" y="401063"/>
            <a:ext cx="3943985" cy="134556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29845" marR="17780" indent="-5080">
              <a:lnSpc>
                <a:spcPts val="1390"/>
              </a:lnSpc>
              <a:spcBef>
                <a:spcPts val="180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Assuming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that the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clocks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of the satellites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are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accurate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and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synchronized</a:t>
            </a:r>
            <a:endParaRPr sz="1200">
              <a:latin typeface="Arial"/>
              <a:cs typeface="Arial"/>
            </a:endParaRPr>
          </a:p>
          <a:p>
            <a:pPr marL="307340" indent="-168275">
              <a:lnSpc>
                <a:spcPts val="1200"/>
              </a:lnSpc>
              <a:spcBef>
                <a:spcPts val="745"/>
              </a:spcBef>
              <a:buClr>
                <a:srgbClr val="3333B2"/>
              </a:buClr>
              <a:buChar char="►"/>
              <a:tabLst>
                <a:tab pos="307975" algn="l"/>
              </a:tabLst>
            </a:pPr>
            <a:r>
              <a:rPr dirty="0" sz="1000" spc="-5">
                <a:latin typeface="Arial"/>
                <a:cs typeface="Arial"/>
              </a:rPr>
              <a:t>It </a:t>
            </a:r>
            <a:r>
              <a:rPr dirty="0" sz="1000" spc="-10">
                <a:latin typeface="Arial"/>
                <a:cs typeface="Arial"/>
              </a:rPr>
              <a:t>takes</a:t>
            </a:r>
            <a:r>
              <a:rPr dirty="0" sz="1000" spc="-5">
                <a:latin typeface="Arial"/>
                <a:cs typeface="Arial"/>
              </a:rPr>
              <a:t>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while </a:t>
            </a:r>
            <a:r>
              <a:rPr dirty="0" sz="1000" spc="-10">
                <a:latin typeface="Arial"/>
                <a:cs typeface="Arial"/>
              </a:rPr>
              <a:t>before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signal reaches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receiver</a:t>
            </a:r>
            <a:endParaRPr sz="1000">
              <a:latin typeface="Arial"/>
              <a:cs typeface="Arial"/>
            </a:endParaRPr>
          </a:p>
          <a:p>
            <a:pPr marL="30734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07975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receiver’s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clock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definitely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sync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satellite</a:t>
            </a:r>
            <a:endParaRPr sz="1000">
              <a:latin typeface="Arial"/>
              <a:cs typeface="Arial"/>
            </a:endParaRPr>
          </a:p>
          <a:p>
            <a:pPr marL="29845">
              <a:lnSpc>
                <a:spcPct val="100000"/>
              </a:lnSpc>
              <a:spcBef>
                <a:spcPts val="120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Basics</a:t>
            </a:r>
            <a:endParaRPr sz="1200">
              <a:latin typeface="Arial"/>
              <a:cs typeface="Arial"/>
            </a:endParaRPr>
          </a:p>
          <a:p>
            <a:pPr marL="307340" indent="-168275">
              <a:lnSpc>
                <a:spcPct val="1000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307975" algn="l"/>
              </a:tabLst>
            </a:pPr>
            <a:r>
              <a:rPr dirty="0" sz="1000" spc="215">
                <a:solidFill>
                  <a:srgbClr val="FA0000"/>
                </a:solidFill>
                <a:latin typeface="Arial"/>
                <a:cs typeface="Arial"/>
              </a:rPr>
              <a:t>∆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unkn</a:t>
            </a:r>
            <a:r>
              <a:rPr dirty="0" sz="1000" spc="-20">
                <a:solidFill>
                  <a:srgbClr val="FA0000"/>
                </a:solidFill>
                <a:latin typeface="Arial"/>
                <a:cs typeface="Arial"/>
              </a:rPr>
              <a:t>o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wn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d</a:t>
            </a:r>
            <a:r>
              <a:rPr dirty="0" sz="1000" spc="-35">
                <a:solidFill>
                  <a:srgbClr val="FA0000"/>
                </a:solidFill>
                <a:latin typeface="Arial"/>
                <a:cs typeface="Arial"/>
              </a:rPr>
              <a:t>e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viation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</a:t>
            </a:r>
            <a:r>
              <a:rPr dirty="0" sz="1000" spc="-30">
                <a:latin typeface="Arial"/>
                <a:cs typeface="Arial"/>
              </a:rPr>
              <a:t>v</a:t>
            </a:r>
            <a:r>
              <a:rPr dirty="0" sz="1000" spc="-5">
                <a:latin typeface="Arial"/>
                <a:cs typeface="Arial"/>
              </a:rPr>
              <a:t>er</a:t>
            </a:r>
            <a:r>
              <a:rPr dirty="0" sz="1000" spc="-55">
                <a:latin typeface="Arial"/>
                <a:cs typeface="Arial"/>
              </a:rPr>
              <a:t>’</a:t>
            </a:r>
            <a:r>
              <a:rPr dirty="0" sz="1000" spc="-5">
                <a:latin typeface="Arial"/>
                <a:cs typeface="Arial"/>
              </a:rPr>
              <a:t>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clo</a:t>
            </a:r>
            <a:r>
              <a:rPr dirty="0" sz="1000" spc="-25">
                <a:latin typeface="Arial"/>
                <a:cs typeface="Arial"/>
              </a:rPr>
              <a:t>c</a:t>
            </a:r>
            <a:r>
              <a:rPr dirty="0" sz="1000" spc="-5">
                <a:latin typeface="Arial"/>
                <a:cs typeface="Arial"/>
              </a:rPr>
              <a:t>k.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347294" y="2951857"/>
            <a:ext cx="845185" cy="2139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3750" y="3127802"/>
            <a:ext cx="3721735" cy="26797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00" spc="-5">
                <a:latin typeface="Arial"/>
                <a:cs typeface="Arial"/>
              </a:rPr>
              <a:t>4 satellites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5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4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equations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4 unknowns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114">
                <a:solidFill>
                  <a:srgbClr val="FA0000"/>
                </a:solidFill>
                <a:latin typeface="Arial"/>
                <a:cs typeface="Arial"/>
              </a:rPr>
              <a:t>∆</a:t>
            </a:r>
            <a:r>
              <a:rPr dirty="0" baseline="-11904" sz="1050" spc="172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322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them)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6929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Location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GPS: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Global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Positioning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Global</a:t>
            </a:r>
            <a:r>
              <a:rPr dirty="0" spc="-5"/>
              <a:t> </a:t>
            </a:r>
            <a:r>
              <a:rPr dirty="0" spc="10"/>
              <a:t>positioning</a:t>
            </a:r>
            <a:r>
              <a:rPr dirty="0" spc="-5"/>
              <a:t> </a:t>
            </a:r>
            <a:r>
              <a:rPr dirty="0" spc="15"/>
              <a:t>system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9590" y="401063"/>
            <a:ext cx="3943985" cy="149733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29845" marR="17780" indent="-5080">
              <a:lnSpc>
                <a:spcPts val="1390"/>
              </a:lnSpc>
              <a:spcBef>
                <a:spcPts val="180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Assuming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that the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clocks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of the satellites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are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accurate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and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synchronized</a:t>
            </a:r>
            <a:endParaRPr sz="1200">
              <a:latin typeface="Arial"/>
              <a:cs typeface="Arial"/>
            </a:endParaRPr>
          </a:p>
          <a:p>
            <a:pPr marL="307340" indent="-168275">
              <a:lnSpc>
                <a:spcPts val="1200"/>
              </a:lnSpc>
              <a:spcBef>
                <a:spcPts val="745"/>
              </a:spcBef>
              <a:buClr>
                <a:srgbClr val="3333B2"/>
              </a:buClr>
              <a:buChar char="►"/>
              <a:tabLst>
                <a:tab pos="307975" algn="l"/>
              </a:tabLst>
            </a:pPr>
            <a:r>
              <a:rPr dirty="0" sz="1000" spc="-5">
                <a:latin typeface="Arial"/>
                <a:cs typeface="Arial"/>
              </a:rPr>
              <a:t>It </a:t>
            </a:r>
            <a:r>
              <a:rPr dirty="0" sz="1000" spc="-10">
                <a:latin typeface="Arial"/>
                <a:cs typeface="Arial"/>
              </a:rPr>
              <a:t>takes</a:t>
            </a:r>
            <a:r>
              <a:rPr dirty="0" sz="1000" spc="-5">
                <a:latin typeface="Arial"/>
                <a:cs typeface="Arial"/>
              </a:rPr>
              <a:t>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while </a:t>
            </a:r>
            <a:r>
              <a:rPr dirty="0" sz="1000" spc="-10">
                <a:latin typeface="Arial"/>
                <a:cs typeface="Arial"/>
              </a:rPr>
              <a:t>before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signal reaches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receiver</a:t>
            </a:r>
            <a:endParaRPr sz="1000">
              <a:latin typeface="Arial"/>
              <a:cs typeface="Arial"/>
            </a:endParaRPr>
          </a:p>
          <a:p>
            <a:pPr marL="30734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07975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receiver’s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clock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definitely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sync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satellite</a:t>
            </a:r>
            <a:endParaRPr sz="1000">
              <a:latin typeface="Arial"/>
              <a:cs typeface="Arial"/>
            </a:endParaRPr>
          </a:p>
          <a:p>
            <a:pPr marL="29845">
              <a:lnSpc>
                <a:spcPct val="100000"/>
              </a:lnSpc>
              <a:spcBef>
                <a:spcPts val="120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Basics</a:t>
            </a:r>
            <a:endParaRPr sz="1200">
              <a:latin typeface="Arial"/>
              <a:cs typeface="Arial"/>
            </a:endParaRPr>
          </a:p>
          <a:p>
            <a:pPr marL="307340" indent="-168275">
              <a:lnSpc>
                <a:spcPts val="12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307975" algn="l"/>
              </a:tabLst>
            </a:pPr>
            <a:r>
              <a:rPr dirty="0" sz="1000" spc="215">
                <a:solidFill>
                  <a:srgbClr val="FA0000"/>
                </a:solidFill>
                <a:latin typeface="Arial"/>
                <a:cs typeface="Arial"/>
              </a:rPr>
              <a:t>∆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unkn</a:t>
            </a:r>
            <a:r>
              <a:rPr dirty="0" sz="1000" spc="-20">
                <a:solidFill>
                  <a:srgbClr val="FA0000"/>
                </a:solidFill>
                <a:latin typeface="Arial"/>
                <a:cs typeface="Arial"/>
              </a:rPr>
              <a:t>o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wn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d</a:t>
            </a:r>
            <a:r>
              <a:rPr dirty="0" sz="1000" spc="-35">
                <a:solidFill>
                  <a:srgbClr val="FA0000"/>
                </a:solidFill>
                <a:latin typeface="Arial"/>
                <a:cs typeface="Arial"/>
              </a:rPr>
              <a:t>e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viation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</a:t>
            </a:r>
            <a:r>
              <a:rPr dirty="0" sz="1000" spc="-30">
                <a:latin typeface="Arial"/>
                <a:cs typeface="Arial"/>
              </a:rPr>
              <a:t>v</a:t>
            </a:r>
            <a:r>
              <a:rPr dirty="0" sz="1000" spc="-5">
                <a:latin typeface="Arial"/>
                <a:cs typeface="Arial"/>
              </a:rPr>
              <a:t>er</a:t>
            </a:r>
            <a:r>
              <a:rPr dirty="0" sz="1000" spc="-55">
                <a:latin typeface="Arial"/>
                <a:cs typeface="Arial"/>
              </a:rPr>
              <a:t>’</a:t>
            </a:r>
            <a:r>
              <a:rPr dirty="0" sz="1000" spc="-5">
                <a:latin typeface="Arial"/>
                <a:cs typeface="Arial"/>
              </a:rPr>
              <a:t>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clo</a:t>
            </a:r>
            <a:r>
              <a:rPr dirty="0" sz="1000" spc="-25">
                <a:latin typeface="Arial"/>
                <a:cs typeface="Arial"/>
              </a:rPr>
              <a:t>c</a:t>
            </a:r>
            <a:r>
              <a:rPr dirty="0" sz="1000" spc="-5">
                <a:latin typeface="Arial"/>
                <a:cs typeface="Arial"/>
              </a:rPr>
              <a:t>k.</a:t>
            </a:r>
            <a:endParaRPr sz="1000">
              <a:latin typeface="Arial"/>
              <a:cs typeface="Arial"/>
            </a:endParaRPr>
          </a:p>
          <a:p>
            <a:pPr marL="307340" indent="-168275">
              <a:lnSpc>
                <a:spcPts val="1200"/>
              </a:lnSpc>
              <a:buClr>
                <a:srgbClr val="3333B2"/>
              </a:buClr>
              <a:buFont typeface="Arial"/>
              <a:buChar char="►"/>
              <a:tabLst>
                <a:tab pos="307975" algn="l"/>
              </a:tabLst>
            </a:pP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x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y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z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unkn</a:t>
            </a:r>
            <a:r>
              <a:rPr dirty="0" sz="1000" spc="-20">
                <a:solidFill>
                  <a:srgbClr val="FA0000"/>
                </a:solidFill>
                <a:latin typeface="Arial"/>
                <a:cs typeface="Arial"/>
              </a:rPr>
              <a:t>o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wn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coordinates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</a:t>
            </a:r>
            <a:r>
              <a:rPr dirty="0" sz="1000" spc="-30">
                <a:latin typeface="Arial"/>
                <a:cs typeface="Arial"/>
              </a:rPr>
              <a:t>v</a:t>
            </a:r>
            <a:r>
              <a:rPr dirty="0" sz="1000" spc="-5">
                <a:latin typeface="Arial"/>
                <a:cs typeface="Arial"/>
              </a:rPr>
              <a:t>e</a:t>
            </a:r>
            <a:r>
              <a:rPr dirty="0" sz="1000" spc="-55">
                <a:latin typeface="Arial"/>
                <a:cs typeface="Arial"/>
              </a:rPr>
              <a:t>r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347294" y="2951857"/>
            <a:ext cx="845185" cy="2139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3750" y="3127802"/>
            <a:ext cx="3721735" cy="26797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00" spc="-5">
                <a:latin typeface="Arial"/>
                <a:cs typeface="Arial"/>
              </a:rPr>
              <a:t>4 satellites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5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4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equations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4 unknowns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114">
                <a:solidFill>
                  <a:srgbClr val="FA0000"/>
                </a:solidFill>
                <a:latin typeface="Arial"/>
                <a:cs typeface="Arial"/>
              </a:rPr>
              <a:t>∆</a:t>
            </a:r>
            <a:r>
              <a:rPr dirty="0" baseline="-11904" sz="1050" spc="172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322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them)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6929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Location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GPS: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Global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Positioning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Global</a:t>
            </a:r>
            <a:r>
              <a:rPr dirty="0" spc="-5"/>
              <a:t> </a:t>
            </a:r>
            <a:r>
              <a:rPr dirty="0" spc="10"/>
              <a:t>positioning</a:t>
            </a:r>
            <a:r>
              <a:rPr dirty="0" spc="-5"/>
              <a:t> </a:t>
            </a:r>
            <a:r>
              <a:rPr dirty="0" spc="15"/>
              <a:t>system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9590" y="401063"/>
            <a:ext cx="3943985" cy="164909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29845" marR="17780" indent="-5080">
              <a:lnSpc>
                <a:spcPts val="1390"/>
              </a:lnSpc>
              <a:spcBef>
                <a:spcPts val="180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Assuming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that the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clocks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of the satellites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are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accurate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and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synchronized</a:t>
            </a:r>
            <a:endParaRPr sz="1200">
              <a:latin typeface="Arial"/>
              <a:cs typeface="Arial"/>
            </a:endParaRPr>
          </a:p>
          <a:p>
            <a:pPr marL="307340" indent="-168275">
              <a:lnSpc>
                <a:spcPts val="1200"/>
              </a:lnSpc>
              <a:spcBef>
                <a:spcPts val="745"/>
              </a:spcBef>
              <a:buClr>
                <a:srgbClr val="3333B2"/>
              </a:buClr>
              <a:buChar char="►"/>
              <a:tabLst>
                <a:tab pos="307975" algn="l"/>
              </a:tabLst>
            </a:pPr>
            <a:r>
              <a:rPr dirty="0" sz="1000" spc="-5">
                <a:latin typeface="Arial"/>
                <a:cs typeface="Arial"/>
              </a:rPr>
              <a:t>It </a:t>
            </a:r>
            <a:r>
              <a:rPr dirty="0" sz="1000" spc="-10">
                <a:latin typeface="Arial"/>
                <a:cs typeface="Arial"/>
              </a:rPr>
              <a:t>takes</a:t>
            </a:r>
            <a:r>
              <a:rPr dirty="0" sz="1000" spc="-5">
                <a:latin typeface="Arial"/>
                <a:cs typeface="Arial"/>
              </a:rPr>
              <a:t>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while </a:t>
            </a:r>
            <a:r>
              <a:rPr dirty="0" sz="1000" spc="-10">
                <a:latin typeface="Arial"/>
                <a:cs typeface="Arial"/>
              </a:rPr>
              <a:t>before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signal reaches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receiver</a:t>
            </a:r>
            <a:endParaRPr sz="1000">
              <a:latin typeface="Arial"/>
              <a:cs typeface="Arial"/>
            </a:endParaRPr>
          </a:p>
          <a:p>
            <a:pPr marL="30734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07975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receiver’s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clock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definitely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sync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satellite</a:t>
            </a:r>
            <a:endParaRPr sz="1000">
              <a:latin typeface="Arial"/>
              <a:cs typeface="Arial"/>
            </a:endParaRPr>
          </a:p>
          <a:p>
            <a:pPr marL="29845">
              <a:lnSpc>
                <a:spcPct val="100000"/>
              </a:lnSpc>
              <a:spcBef>
                <a:spcPts val="120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Basics</a:t>
            </a:r>
            <a:endParaRPr sz="1200">
              <a:latin typeface="Arial"/>
              <a:cs typeface="Arial"/>
            </a:endParaRPr>
          </a:p>
          <a:p>
            <a:pPr marL="307340" indent="-168275">
              <a:lnSpc>
                <a:spcPts val="12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307975" algn="l"/>
              </a:tabLst>
            </a:pPr>
            <a:r>
              <a:rPr dirty="0" sz="1000" spc="215">
                <a:solidFill>
                  <a:srgbClr val="FA0000"/>
                </a:solidFill>
                <a:latin typeface="Arial"/>
                <a:cs typeface="Arial"/>
              </a:rPr>
              <a:t>∆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unkn</a:t>
            </a:r>
            <a:r>
              <a:rPr dirty="0" sz="1000" spc="-20">
                <a:solidFill>
                  <a:srgbClr val="FA0000"/>
                </a:solidFill>
                <a:latin typeface="Arial"/>
                <a:cs typeface="Arial"/>
              </a:rPr>
              <a:t>o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wn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d</a:t>
            </a:r>
            <a:r>
              <a:rPr dirty="0" sz="1000" spc="-35">
                <a:solidFill>
                  <a:srgbClr val="FA0000"/>
                </a:solidFill>
                <a:latin typeface="Arial"/>
                <a:cs typeface="Arial"/>
              </a:rPr>
              <a:t>e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viation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</a:t>
            </a:r>
            <a:r>
              <a:rPr dirty="0" sz="1000" spc="-30">
                <a:latin typeface="Arial"/>
                <a:cs typeface="Arial"/>
              </a:rPr>
              <a:t>v</a:t>
            </a:r>
            <a:r>
              <a:rPr dirty="0" sz="1000" spc="-5">
                <a:latin typeface="Arial"/>
                <a:cs typeface="Arial"/>
              </a:rPr>
              <a:t>er</a:t>
            </a:r>
            <a:r>
              <a:rPr dirty="0" sz="1000" spc="-55">
                <a:latin typeface="Arial"/>
                <a:cs typeface="Arial"/>
              </a:rPr>
              <a:t>’</a:t>
            </a:r>
            <a:r>
              <a:rPr dirty="0" sz="1000" spc="-5">
                <a:latin typeface="Arial"/>
                <a:cs typeface="Arial"/>
              </a:rPr>
              <a:t>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clo</a:t>
            </a:r>
            <a:r>
              <a:rPr dirty="0" sz="1000" spc="-25">
                <a:latin typeface="Arial"/>
                <a:cs typeface="Arial"/>
              </a:rPr>
              <a:t>c</a:t>
            </a:r>
            <a:r>
              <a:rPr dirty="0" sz="1000" spc="-5">
                <a:latin typeface="Arial"/>
                <a:cs typeface="Arial"/>
              </a:rPr>
              <a:t>k.</a:t>
            </a:r>
            <a:endParaRPr sz="1000">
              <a:latin typeface="Arial"/>
              <a:cs typeface="Arial"/>
            </a:endParaRPr>
          </a:p>
          <a:p>
            <a:pPr marL="307340" indent="-168275">
              <a:lnSpc>
                <a:spcPts val="1195"/>
              </a:lnSpc>
              <a:buClr>
                <a:srgbClr val="3333B2"/>
              </a:buClr>
              <a:buFont typeface="Arial"/>
              <a:buChar char="►"/>
              <a:tabLst>
                <a:tab pos="307975" algn="l"/>
              </a:tabLst>
            </a:pP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x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y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z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unkn</a:t>
            </a:r>
            <a:r>
              <a:rPr dirty="0" sz="1000" spc="-20">
                <a:solidFill>
                  <a:srgbClr val="FA0000"/>
                </a:solidFill>
                <a:latin typeface="Arial"/>
                <a:cs typeface="Arial"/>
              </a:rPr>
              <a:t>o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wn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coordinates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</a:t>
            </a:r>
            <a:r>
              <a:rPr dirty="0" sz="1000" spc="-30">
                <a:latin typeface="Arial"/>
                <a:cs typeface="Arial"/>
              </a:rPr>
              <a:t>v</a:t>
            </a:r>
            <a:r>
              <a:rPr dirty="0" sz="1000" spc="-5">
                <a:latin typeface="Arial"/>
                <a:cs typeface="Arial"/>
              </a:rPr>
              <a:t>e</a:t>
            </a:r>
            <a:r>
              <a:rPr dirty="0" sz="1000" spc="-55">
                <a:latin typeface="Arial"/>
                <a:cs typeface="Arial"/>
              </a:rPr>
              <a:t>r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07340" indent="-168275">
              <a:lnSpc>
                <a:spcPts val="1200"/>
              </a:lnSpc>
              <a:buClr>
                <a:srgbClr val="3333B2"/>
              </a:buClr>
              <a:buFont typeface="Arial"/>
              <a:buChar char="►"/>
              <a:tabLst>
                <a:tab pos="307975" algn="l"/>
              </a:tabLst>
            </a:pPr>
            <a:r>
              <a:rPr dirty="0" sz="1000" i="1">
                <a:latin typeface="Arial"/>
                <a:cs typeface="Arial"/>
              </a:rPr>
              <a:t>T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timestamp 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message 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satellite </a:t>
            </a:r>
            <a:r>
              <a:rPr dirty="0" sz="1000" spc="-5" i="1">
                <a:latin typeface="Arial"/>
                <a:cs typeface="Arial"/>
              </a:rPr>
              <a:t>i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347294" y="2951857"/>
            <a:ext cx="845185" cy="2139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3750" y="3127802"/>
            <a:ext cx="3721735" cy="26797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00" spc="-5">
                <a:latin typeface="Arial"/>
                <a:cs typeface="Arial"/>
              </a:rPr>
              <a:t>4 satellites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5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4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equations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4 unknowns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114">
                <a:solidFill>
                  <a:srgbClr val="FA0000"/>
                </a:solidFill>
                <a:latin typeface="Arial"/>
                <a:cs typeface="Arial"/>
              </a:rPr>
              <a:t>∆</a:t>
            </a:r>
            <a:r>
              <a:rPr dirty="0" baseline="-11904" sz="1050" spc="172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322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them)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6929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Location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GPS: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Global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Positioning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Global</a:t>
            </a:r>
            <a:r>
              <a:rPr dirty="0" spc="-5"/>
              <a:t> </a:t>
            </a:r>
            <a:r>
              <a:rPr dirty="0" spc="10"/>
              <a:t>positioning</a:t>
            </a:r>
            <a:r>
              <a:rPr dirty="0" spc="-5"/>
              <a:t> </a:t>
            </a:r>
            <a:r>
              <a:rPr dirty="0" spc="15"/>
              <a:t>system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4190" y="401063"/>
            <a:ext cx="3994785" cy="195262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55244" marR="43180" indent="-5080">
              <a:lnSpc>
                <a:spcPts val="1390"/>
              </a:lnSpc>
              <a:spcBef>
                <a:spcPts val="180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Assuming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that the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clocks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of the satellites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are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accurate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and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synchronized</a:t>
            </a:r>
            <a:endParaRPr sz="1200">
              <a:latin typeface="Arial"/>
              <a:cs typeface="Arial"/>
            </a:endParaRPr>
          </a:p>
          <a:p>
            <a:pPr marL="332740" indent="-168275">
              <a:lnSpc>
                <a:spcPts val="1200"/>
              </a:lnSpc>
              <a:spcBef>
                <a:spcPts val="745"/>
              </a:spcBef>
              <a:buClr>
                <a:srgbClr val="3333B2"/>
              </a:buClr>
              <a:buChar char="►"/>
              <a:tabLst>
                <a:tab pos="333375" algn="l"/>
              </a:tabLst>
            </a:pPr>
            <a:r>
              <a:rPr dirty="0" sz="1000" spc="-5">
                <a:latin typeface="Arial"/>
                <a:cs typeface="Arial"/>
              </a:rPr>
              <a:t>It </a:t>
            </a:r>
            <a:r>
              <a:rPr dirty="0" sz="1000" spc="-10">
                <a:latin typeface="Arial"/>
                <a:cs typeface="Arial"/>
              </a:rPr>
              <a:t>takes</a:t>
            </a:r>
            <a:r>
              <a:rPr dirty="0" sz="1000" spc="-5">
                <a:latin typeface="Arial"/>
                <a:cs typeface="Arial"/>
              </a:rPr>
              <a:t>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while </a:t>
            </a:r>
            <a:r>
              <a:rPr dirty="0" sz="1000" spc="-10">
                <a:latin typeface="Arial"/>
                <a:cs typeface="Arial"/>
              </a:rPr>
              <a:t>before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signal reaches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receiver</a:t>
            </a:r>
            <a:endParaRPr sz="1000">
              <a:latin typeface="Arial"/>
              <a:cs typeface="Arial"/>
            </a:endParaRPr>
          </a:p>
          <a:p>
            <a:pPr marL="33274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33375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receiver’s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clock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definitely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sync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satellite</a:t>
            </a:r>
            <a:endParaRPr sz="1000">
              <a:latin typeface="Arial"/>
              <a:cs typeface="Arial"/>
            </a:endParaRPr>
          </a:p>
          <a:p>
            <a:pPr marL="55244">
              <a:lnSpc>
                <a:spcPct val="100000"/>
              </a:lnSpc>
              <a:spcBef>
                <a:spcPts val="120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Basics</a:t>
            </a:r>
            <a:endParaRPr sz="1200">
              <a:latin typeface="Arial"/>
              <a:cs typeface="Arial"/>
            </a:endParaRPr>
          </a:p>
          <a:p>
            <a:pPr marL="332740" indent="-168275">
              <a:lnSpc>
                <a:spcPts val="12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333375" algn="l"/>
              </a:tabLst>
            </a:pPr>
            <a:r>
              <a:rPr dirty="0" sz="1000" spc="215">
                <a:solidFill>
                  <a:srgbClr val="FA0000"/>
                </a:solidFill>
                <a:latin typeface="Arial"/>
                <a:cs typeface="Arial"/>
              </a:rPr>
              <a:t>∆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unkn</a:t>
            </a:r>
            <a:r>
              <a:rPr dirty="0" sz="1000" spc="-20">
                <a:solidFill>
                  <a:srgbClr val="FA0000"/>
                </a:solidFill>
                <a:latin typeface="Arial"/>
                <a:cs typeface="Arial"/>
              </a:rPr>
              <a:t>o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wn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d</a:t>
            </a:r>
            <a:r>
              <a:rPr dirty="0" sz="1000" spc="-35">
                <a:solidFill>
                  <a:srgbClr val="FA0000"/>
                </a:solidFill>
                <a:latin typeface="Arial"/>
                <a:cs typeface="Arial"/>
              </a:rPr>
              <a:t>e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viation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</a:t>
            </a:r>
            <a:r>
              <a:rPr dirty="0" sz="1000" spc="-30">
                <a:latin typeface="Arial"/>
                <a:cs typeface="Arial"/>
              </a:rPr>
              <a:t>v</a:t>
            </a:r>
            <a:r>
              <a:rPr dirty="0" sz="1000" spc="-5">
                <a:latin typeface="Arial"/>
                <a:cs typeface="Arial"/>
              </a:rPr>
              <a:t>er</a:t>
            </a:r>
            <a:r>
              <a:rPr dirty="0" sz="1000" spc="-55">
                <a:latin typeface="Arial"/>
                <a:cs typeface="Arial"/>
              </a:rPr>
              <a:t>’</a:t>
            </a:r>
            <a:r>
              <a:rPr dirty="0" sz="1000" spc="-5">
                <a:latin typeface="Arial"/>
                <a:cs typeface="Arial"/>
              </a:rPr>
              <a:t>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clo</a:t>
            </a:r>
            <a:r>
              <a:rPr dirty="0" sz="1000" spc="-25">
                <a:latin typeface="Arial"/>
                <a:cs typeface="Arial"/>
              </a:rPr>
              <a:t>c</a:t>
            </a:r>
            <a:r>
              <a:rPr dirty="0" sz="1000" spc="-5">
                <a:latin typeface="Arial"/>
                <a:cs typeface="Arial"/>
              </a:rPr>
              <a:t>k.</a:t>
            </a:r>
            <a:endParaRPr sz="1000">
              <a:latin typeface="Arial"/>
              <a:cs typeface="Arial"/>
            </a:endParaRPr>
          </a:p>
          <a:p>
            <a:pPr marL="332740" indent="-168275">
              <a:lnSpc>
                <a:spcPts val="1195"/>
              </a:lnSpc>
              <a:buClr>
                <a:srgbClr val="3333B2"/>
              </a:buClr>
              <a:buFont typeface="Arial"/>
              <a:buChar char="►"/>
              <a:tabLst>
                <a:tab pos="333375" algn="l"/>
              </a:tabLst>
            </a:pP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x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y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z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unkn</a:t>
            </a:r>
            <a:r>
              <a:rPr dirty="0" sz="1000" spc="-20">
                <a:solidFill>
                  <a:srgbClr val="FA0000"/>
                </a:solidFill>
                <a:latin typeface="Arial"/>
                <a:cs typeface="Arial"/>
              </a:rPr>
              <a:t>o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wn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coordinates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</a:t>
            </a:r>
            <a:r>
              <a:rPr dirty="0" sz="1000" spc="-30">
                <a:latin typeface="Arial"/>
                <a:cs typeface="Arial"/>
              </a:rPr>
              <a:t>v</a:t>
            </a:r>
            <a:r>
              <a:rPr dirty="0" sz="1000" spc="-5">
                <a:latin typeface="Arial"/>
                <a:cs typeface="Arial"/>
              </a:rPr>
              <a:t>e</a:t>
            </a:r>
            <a:r>
              <a:rPr dirty="0" sz="1000" spc="-55">
                <a:latin typeface="Arial"/>
                <a:cs typeface="Arial"/>
              </a:rPr>
              <a:t>r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32740" indent="-168275">
              <a:lnSpc>
                <a:spcPts val="1195"/>
              </a:lnSpc>
              <a:buClr>
                <a:srgbClr val="3333B2"/>
              </a:buClr>
              <a:buFont typeface="Arial"/>
              <a:buChar char="►"/>
              <a:tabLst>
                <a:tab pos="333375" algn="l"/>
              </a:tabLst>
            </a:pPr>
            <a:r>
              <a:rPr dirty="0" sz="1000" i="1">
                <a:latin typeface="Arial"/>
                <a:cs typeface="Arial"/>
              </a:rPr>
              <a:t>T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timestamp 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message 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satellite </a:t>
            </a:r>
            <a:r>
              <a:rPr dirty="0" sz="1000" spc="-5" i="1">
                <a:latin typeface="Arial"/>
                <a:cs typeface="Arial"/>
              </a:rPr>
              <a:t>i</a:t>
            </a:r>
            <a:endParaRPr sz="1000">
              <a:latin typeface="Arial"/>
              <a:cs typeface="Arial"/>
            </a:endParaRPr>
          </a:p>
          <a:p>
            <a:pPr marL="332740" marR="147955" indent="-168275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333375" algn="l"/>
              </a:tabLst>
            </a:pPr>
            <a:r>
              <a:rPr dirty="0" sz="1000" spc="110">
                <a:solidFill>
                  <a:srgbClr val="0000FA"/>
                </a:solidFill>
                <a:latin typeface="Arial"/>
                <a:cs typeface="Arial"/>
              </a:rPr>
              <a:t>∆</a:t>
            </a:r>
            <a:r>
              <a:rPr dirty="0" baseline="-15873" sz="1050" spc="165" i="1">
                <a:solidFill>
                  <a:srgbClr val="0000FA"/>
                </a:solidFill>
                <a:latin typeface="Arial"/>
                <a:cs typeface="Arial"/>
              </a:rPr>
              <a:t>i</a:t>
            </a:r>
            <a:r>
              <a:rPr dirty="0" baseline="-15873" sz="1050" spc="209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20">
                <a:latin typeface="Arial"/>
                <a:cs typeface="Arial"/>
              </a:rPr>
              <a:t>(</a:t>
            </a:r>
            <a:r>
              <a:rPr dirty="0" sz="1000" spc="20" i="1">
                <a:latin typeface="Arial"/>
                <a:cs typeface="Arial"/>
              </a:rPr>
              <a:t>T</a:t>
            </a:r>
            <a:r>
              <a:rPr dirty="0" baseline="-11904" sz="1050" spc="30" i="1">
                <a:latin typeface="Arial"/>
                <a:cs typeface="Arial"/>
              </a:rPr>
              <a:t>now</a:t>
            </a:r>
            <a:r>
              <a:rPr dirty="0" baseline="-11904" sz="1050" spc="97" i="1">
                <a:latin typeface="Arial"/>
                <a:cs typeface="Arial"/>
              </a:rPr>
              <a:t> </a:t>
            </a:r>
            <a:r>
              <a:rPr dirty="0" sz="1000" spc="35" i="1">
                <a:latin typeface="メイリオ"/>
                <a:cs typeface="メイリオ"/>
              </a:rPr>
              <a:t>−</a:t>
            </a:r>
            <a:r>
              <a:rPr dirty="0" sz="1000" spc="35" i="1">
                <a:latin typeface="Arial"/>
                <a:cs typeface="Arial"/>
              </a:rPr>
              <a:t>T</a:t>
            </a:r>
            <a:r>
              <a:rPr dirty="0" baseline="-15873" sz="1050" spc="52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85">
                <a:latin typeface="Arial"/>
                <a:cs typeface="Arial"/>
              </a:rPr>
              <a:t>+</a:t>
            </a:r>
            <a:r>
              <a:rPr dirty="0" sz="1000" spc="185">
                <a:solidFill>
                  <a:srgbClr val="FA0000"/>
                </a:solidFill>
                <a:latin typeface="Arial"/>
                <a:cs typeface="Arial"/>
              </a:rPr>
              <a:t>∆</a:t>
            </a:r>
            <a:r>
              <a:rPr dirty="0" baseline="-11904" sz="1050" spc="277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measured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delay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the message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sent </a:t>
            </a:r>
            <a:r>
              <a:rPr dirty="0" sz="1000" spc="-15">
                <a:latin typeface="Arial"/>
                <a:cs typeface="Arial"/>
              </a:rPr>
              <a:t>by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satellite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i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347294" y="2951857"/>
            <a:ext cx="845185" cy="2139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3750" y="3127802"/>
            <a:ext cx="3721735" cy="26797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00" spc="-5">
                <a:latin typeface="Arial"/>
                <a:cs typeface="Arial"/>
              </a:rPr>
              <a:t>4 satellites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5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4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equations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4 unknowns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114">
                <a:solidFill>
                  <a:srgbClr val="FA0000"/>
                </a:solidFill>
                <a:latin typeface="Arial"/>
                <a:cs typeface="Arial"/>
              </a:rPr>
              <a:t>∆</a:t>
            </a:r>
            <a:r>
              <a:rPr dirty="0" baseline="-11904" sz="1050" spc="172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322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them)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6929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Location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GPS: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Global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Positioning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Global</a:t>
            </a:r>
            <a:r>
              <a:rPr dirty="0" spc="-5"/>
              <a:t> </a:t>
            </a:r>
            <a:r>
              <a:rPr dirty="0" spc="10"/>
              <a:t>positioning</a:t>
            </a:r>
            <a:r>
              <a:rPr dirty="0" spc="-5"/>
              <a:t> </a:t>
            </a:r>
            <a:r>
              <a:rPr dirty="0" spc="15"/>
              <a:t>system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4190" y="401063"/>
            <a:ext cx="3994785" cy="210439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55244" marR="43180" indent="-5080">
              <a:lnSpc>
                <a:spcPts val="1390"/>
              </a:lnSpc>
              <a:spcBef>
                <a:spcPts val="180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Assuming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that the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clocks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of the satellites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are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accurate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and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synchronized</a:t>
            </a:r>
            <a:endParaRPr sz="1200">
              <a:latin typeface="Arial"/>
              <a:cs typeface="Arial"/>
            </a:endParaRPr>
          </a:p>
          <a:p>
            <a:pPr marL="332740" indent="-168275">
              <a:lnSpc>
                <a:spcPts val="1200"/>
              </a:lnSpc>
              <a:spcBef>
                <a:spcPts val="745"/>
              </a:spcBef>
              <a:buClr>
                <a:srgbClr val="3333B2"/>
              </a:buClr>
              <a:buChar char="►"/>
              <a:tabLst>
                <a:tab pos="333375" algn="l"/>
              </a:tabLst>
            </a:pPr>
            <a:r>
              <a:rPr dirty="0" sz="1000" spc="-5">
                <a:latin typeface="Arial"/>
                <a:cs typeface="Arial"/>
              </a:rPr>
              <a:t>It </a:t>
            </a:r>
            <a:r>
              <a:rPr dirty="0" sz="1000" spc="-10">
                <a:latin typeface="Arial"/>
                <a:cs typeface="Arial"/>
              </a:rPr>
              <a:t>takes</a:t>
            </a:r>
            <a:r>
              <a:rPr dirty="0" sz="1000" spc="-5">
                <a:latin typeface="Arial"/>
                <a:cs typeface="Arial"/>
              </a:rPr>
              <a:t>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while </a:t>
            </a:r>
            <a:r>
              <a:rPr dirty="0" sz="1000" spc="-10">
                <a:latin typeface="Arial"/>
                <a:cs typeface="Arial"/>
              </a:rPr>
              <a:t>before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signal reaches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receiver</a:t>
            </a:r>
            <a:endParaRPr sz="1000">
              <a:latin typeface="Arial"/>
              <a:cs typeface="Arial"/>
            </a:endParaRPr>
          </a:p>
          <a:p>
            <a:pPr marL="33274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33375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receiver’s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clock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definitely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sync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satellite</a:t>
            </a:r>
            <a:endParaRPr sz="1000">
              <a:latin typeface="Arial"/>
              <a:cs typeface="Arial"/>
            </a:endParaRPr>
          </a:p>
          <a:p>
            <a:pPr marL="55244">
              <a:lnSpc>
                <a:spcPct val="100000"/>
              </a:lnSpc>
              <a:spcBef>
                <a:spcPts val="120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Basics</a:t>
            </a:r>
            <a:endParaRPr sz="1200">
              <a:latin typeface="Arial"/>
              <a:cs typeface="Arial"/>
            </a:endParaRPr>
          </a:p>
          <a:p>
            <a:pPr marL="332740" indent="-168275">
              <a:lnSpc>
                <a:spcPts val="12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333375" algn="l"/>
              </a:tabLst>
            </a:pPr>
            <a:r>
              <a:rPr dirty="0" sz="1000" spc="215">
                <a:solidFill>
                  <a:srgbClr val="FA0000"/>
                </a:solidFill>
                <a:latin typeface="Arial"/>
                <a:cs typeface="Arial"/>
              </a:rPr>
              <a:t>∆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unkn</a:t>
            </a:r>
            <a:r>
              <a:rPr dirty="0" sz="1000" spc="-20">
                <a:solidFill>
                  <a:srgbClr val="FA0000"/>
                </a:solidFill>
                <a:latin typeface="Arial"/>
                <a:cs typeface="Arial"/>
              </a:rPr>
              <a:t>o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wn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d</a:t>
            </a:r>
            <a:r>
              <a:rPr dirty="0" sz="1000" spc="-35">
                <a:solidFill>
                  <a:srgbClr val="FA0000"/>
                </a:solidFill>
                <a:latin typeface="Arial"/>
                <a:cs typeface="Arial"/>
              </a:rPr>
              <a:t>e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viation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</a:t>
            </a:r>
            <a:r>
              <a:rPr dirty="0" sz="1000" spc="-30">
                <a:latin typeface="Arial"/>
                <a:cs typeface="Arial"/>
              </a:rPr>
              <a:t>v</a:t>
            </a:r>
            <a:r>
              <a:rPr dirty="0" sz="1000" spc="-5">
                <a:latin typeface="Arial"/>
                <a:cs typeface="Arial"/>
              </a:rPr>
              <a:t>er</a:t>
            </a:r>
            <a:r>
              <a:rPr dirty="0" sz="1000" spc="-55">
                <a:latin typeface="Arial"/>
                <a:cs typeface="Arial"/>
              </a:rPr>
              <a:t>’</a:t>
            </a:r>
            <a:r>
              <a:rPr dirty="0" sz="1000" spc="-5">
                <a:latin typeface="Arial"/>
                <a:cs typeface="Arial"/>
              </a:rPr>
              <a:t>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clo</a:t>
            </a:r>
            <a:r>
              <a:rPr dirty="0" sz="1000" spc="-25">
                <a:latin typeface="Arial"/>
                <a:cs typeface="Arial"/>
              </a:rPr>
              <a:t>c</a:t>
            </a:r>
            <a:r>
              <a:rPr dirty="0" sz="1000" spc="-5">
                <a:latin typeface="Arial"/>
                <a:cs typeface="Arial"/>
              </a:rPr>
              <a:t>k.</a:t>
            </a:r>
            <a:endParaRPr sz="1000">
              <a:latin typeface="Arial"/>
              <a:cs typeface="Arial"/>
            </a:endParaRPr>
          </a:p>
          <a:p>
            <a:pPr marL="332740" indent="-168275">
              <a:lnSpc>
                <a:spcPts val="1195"/>
              </a:lnSpc>
              <a:buClr>
                <a:srgbClr val="3333B2"/>
              </a:buClr>
              <a:buFont typeface="Arial"/>
              <a:buChar char="►"/>
              <a:tabLst>
                <a:tab pos="333375" algn="l"/>
              </a:tabLst>
            </a:pP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x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y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z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unkn</a:t>
            </a:r>
            <a:r>
              <a:rPr dirty="0" sz="1000" spc="-20">
                <a:solidFill>
                  <a:srgbClr val="FA0000"/>
                </a:solidFill>
                <a:latin typeface="Arial"/>
                <a:cs typeface="Arial"/>
              </a:rPr>
              <a:t>o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wn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coordinates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</a:t>
            </a:r>
            <a:r>
              <a:rPr dirty="0" sz="1000" spc="-30">
                <a:latin typeface="Arial"/>
                <a:cs typeface="Arial"/>
              </a:rPr>
              <a:t>v</a:t>
            </a:r>
            <a:r>
              <a:rPr dirty="0" sz="1000" spc="-5">
                <a:latin typeface="Arial"/>
                <a:cs typeface="Arial"/>
              </a:rPr>
              <a:t>e</a:t>
            </a:r>
            <a:r>
              <a:rPr dirty="0" sz="1000" spc="-55">
                <a:latin typeface="Arial"/>
                <a:cs typeface="Arial"/>
              </a:rPr>
              <a:t>r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32740" indent="-168275">
              <a:lnSpc>
                <a:spcPts val="1195"/>
              </a:lnSpc>
              <a:buClr>
                <a:srgbClr val="3333B2"/>
              </a:buClr>
              <a:buFont typeface="Arial"/>
              <a:buChar char="►"/>
              <a:tabLst>
                <a:tab pos="333375" algn="l"/>
              </a:tabLst>
            </a:pPr>
            <a:r>
              <a:rPr dirty="0" sz="1000" i="1">
                <a:latin typeface="Arial"/>
                <a:cs typeface="Arial"/>
              </a:rPr>
              <a:t>T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timestamp 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message 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satellite </a:t>
            </a:r>
            <a:r>
              <a:rPr dirty="0" sz="1000" spc="-5" i="1">
                <a:latin typeface="Arial"/>
                <a:cs typeface="Arial"/>
              </a:rPr>
              <a:t>i</a:t>
            </a:r>
            <a:endParaRPr sz="1000">
              <a:latin typeface="Arial"/>
              <a:cs typeface="Arial"/>
            </a:endParaRPr>
          </a:p>
          <a:p>
            <a:pPr marL="332740" marR="147955" indent="-168275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333375" algn="l"/>
              </a:tabLst>
            </a:pPr>
            <a:r>
              <a:rPr dirty="0" sz="1000" spc="110">
                <a:solidFill>
                  <a:srgbClr val="0000FA"/>
                </a:solidFill>
                <a:latin typeface="Arial"/>
                <a:cs typeface="Arial"/>
              </a:rPr>
              <a:t>∆</a:t>
            </a:r>
            <a:r>
              <a:rPr dirty="0" baseline="-15873" sz="1050" spc="165" i="1">
                <a:solidFill>
                  <a:srgbClr val="0000FA"/>
                </a:solidFill>
                <a:latin typeface="Arial"/>
                <a:cs typeface="Arial"/>
              </a:rPr>
              <a:t>i</a:t>
            </a:r>
            <a:r>
              <a:rPr dirty="0" baseline="-15873" sz="1050" spc="209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20">
                <a:latin typeface="Arial"/>
                <a:cs typeface="Arial"/>
              </a:rPr>
              <a:t>(</a:t>
            </a:r>
            <a:r>
              <a:rPr dirty="0" sz="1000" spc="20" i="1">
                <a:latin typeface="Arial"/>
                <a:cs typeface="Arial"/>
              </a:rPr>
              <a:t>T</a:t>
            </a:r>
            <a:r>
              <a:rPr dirty="0" baseline="-11904" sz="1050" spc="30" i="1">
                <a:latin typeface="Arial"/>
                <a:cs typeface="Arial"/>
              </a:rPr>
              <a:t>now</a:t>
            </a:r>
            <a:r>
              <a:rPr dirty="0" baseline="-11904" sz="1050" spc="97" i="1">
                <a:latin typeface="Arial"/>
                <a:cs typeface="Arial"/>
              </a:rPr>
              <a:t> </a:t>
            </a:r>
            <a:r>
              <a:rPr dirty="0" sz="1000" spc="35" i="1">
                <a:latin typeface="メイリオ"/>
                <a:cs typeface="メイリオ"/>
              </a:rPr>
              <a:t>−</a:t>
            </a:r>
            <a:r>
              <a:rPr dirty="0" sz="1000" spc="35" i="1">
                <a:latin typeface="Arial"/>
                <a:cs typeface="Arial"/>
              </a:rPr>
              <a:t>T</a:t>
            </a:r>
            <a:r>
              <a:rPr dirty="0" baseline="-15873" sz="1050" spc="52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85">
                <a:latin typeface="Arial"/>
                <a:cs typeface="Arial"/>
              </a:rPr>
              <a:t>+</a:t>
            </a:r>
            <a:r>
              <a:rPr dirty="0" sz="1000" spc="185">
                <a:solidFill>
                  <a:srgbClr val="FA0000"/>
                </a:solidFill>
                <a:latin typeface="Arial"/>
                <a:cs typeface="Arial"/>
              </a:rPr>
              <a:t>∆</a:t>
            </a:r>
            <a:r>
              <a:rPr dirty="0" baseline="-11904" sz="1050" spc="277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measured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delay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the message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sent </a:t>
            </a:r>
            <a:r>
              <a:rPr dirty="0" sz="1000" spc="-15">
                <a:latin typeface="Arial"/>
                <a:cs typeface="Arial"/>
              </a:rPr>
              <a:t>by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satellite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i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32740" indent="-168275">
              <a:lnSpc>
                <a:spcPts val="1150"/>
              </a:lnSpc>
              <a:buClr>
                <a:srgbClr val="3333B2"/>
              </a:buClr>
              <a:buChar char="►"/>
              <a:tabLst>
                <a:tab pos="33337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Measured distance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satellite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i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sz="1000" spc="-85" i="1">
                <a:latin typeface="Arial"/>
                <a:cs typeface="Arial"/>
              </a:rPr>
              <a:t> </a:t>
            </a:r>
            <a:r>
              <a:rPr dirty="0" sz="1000" spc="-30" i="1">
                <a:latin typeface="メイリオ"/>
                <a:cs typeface="メイリオ"/>
              </a:rPr>
              <a:t>×</a:t>
            </a:r>
            <a:r>
              <a:rPr dirty="0" sz="1000" spc="-200" i="1">
                <a:latin typeface="メイリオ"/>
                <a:cs typeface="メイリオ"/>
              </a:rPr>
              <a:t> </a:t>
            </a:r>
            <a:r>
              <a:rPr dirty="0" sz="1000" spc="110">
                <a:solidFill>
                  <a:srgbClr val="0000FA"/>
                </a:solidFill>
                <a:latin typeface="Arial"/>
                <a:cs typeface="Arial"/>
              </a:rPr>
              <a:t>∆</a:t>
            </a:r>
            <a:r>
              <a:rPr dirty="0" baseline="-15873" sz="1050" spc="165" i="1">
                <a:solidFill>
                  <a:srgbClr val="0000FA"/>
                </a:solidFill>
                <a:latin typeface="Arial"/>
                <a:cs typeface="Arial"/>
              </a:rPr>
              <a:t>i</a:t>
            </a:r>
            <a:r>
              <a:rPr dirty="0" baseline="-15873" sz="1050" spc="300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sz="1000" spc="5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speed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light)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347294" y="2951857"/>
            <a:ext cx="845185" cy="2139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3750" y="3127802"/>
            <a:ext cx="3721735" cy="26797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00" spc="-5">
                <a:latin typeface="Arial"/>
                <a:cs typeface="Arial"/>
              </a:rPr>
              <a:t>4 satellites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5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4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equations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4 unknowns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114">
                <a:solidFill>
                  <a:srgbClr val="FA0000"/>
                </a:solidFill>
                <a:latin typeface="Arial"/>
                <a:cs typeface="Arial"/>
              </a:rPr>
              <a:t>∆</a:t>
            </a:r>
            <a:r>
              <a:rPr dirty="0" baseline="-11904" sz="1050" spc="172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322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them)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6929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Location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GPS: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Global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Positioning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Global</a:t>
            </a:r>
            <a:r>
              <a:rPr dirty="0" spc="-5"/>
              <a:t> </a:t>
            </a:r>
            <a:r>
              <a:rPr dirty="0" spc="10"/>
              <a:t>positioning</a:t>
            </a:r>
            <a:r>
              <a:rPr dirty="0" spc="-5"/>
              <a:t> </a:t>
            </a:r>
            <a:r>
              <a:rPr dirty="0" spc="15"/>
              <a:t>system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6090" y="401063"/>
            <a:ext cx="4070985" cy="240792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93345" marR="81280" indent="-5080">
              <a:lnSpc>
                <a:spcPts val="1390"/>
              </a:lnSpc>
              <a:spcBef>
                <a:spcPts val="180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Assuming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that the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clocks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of the satellites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are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accurate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and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synchronized</a:t>
            </a:r>
            <a:endParaRPr sz="1200">
              <a:latin typeface="Arial"/>
              <a:cs typeface="Arial"/>
            </a:endParaRPr>
          </a:p>
          <a:p>
            <a:pPr marL="370840" indent="-168275">
              <a:lnSpc>
                <a:spcPts val="1200"/>
              </a:lnSpc>
              <a:spcBef>
                <a:spcPts val="745"/>
              </a:spcBef>
              <a:buClr>
                <a:srgbClr val="3333B2"/>
              </a:buClr>
              <a:buChar char="►"/>
              <a:tabLst>
                <a:tab pos="371475" algn="l"/>
              </a:tabLst>
            </a:pPr>
            <a:r>
              <a:rPr dirty="0" sz="1000" spc="-5">
                <a:latin typeface="Arial"/>
                <a:cs typeface="Arial"/>
              </a:rPr>
              <a:t>It </a:t>
            </a:r>
            <a:r>
              <a:rPr dirty="0" sz="1000" spc="-10">
                <a:latin typeface="Arial"/>
                <a:cs typeface="Arial"/>
              </a:rPr>
              <a:t>takes</a:t>
            </a:r>
            <a:r>
              <a:rPr dirty="0" sz="1000" spc="-5">
                <a:latin typeface="Arial"/>
                <a:cs typeface="Arial"/>
              </a:rPr>
              <a:t>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while </a:t>
            </a:r>
            <a:r>
              <a:rPr dirty="0" sz="1000" spc="-10">
                <a:latin typeface="Arial"/>
                <a:cs typeface="Arial"/>
              </a:rPr>
              <a:t>before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signal reaches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receiver</a:t>
            </a:r>
            <a:endParaRPr sz="1000">
              <a:latin typeface="Arial"/>
              <a:cs typeface="Arial"/>
            </a:endParaRPr>
          </a:p>
          <a:p>
            <a:pPr marL="37084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71475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receiver’s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clock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definitely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sync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satellite</a:t>
            </a:r>
            <a:endParaRPr sz="1000">
              <a:latin typeface="Arial"/>
              <a:cs typeface="Arial"/>
            </a:endParaRPr>
          </a:p>
          <a:p>
            <a:pPr marL="93345">
              <a:lnSpc>
                <a:spcPct val="100000"/>
              </a:lnSpc>
              <a:spcBef>
                <a:spcPts val="120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Basics</a:t>
            </a:r>
            <a:endParaRPr sz="1200">
              <a:latin typeface="Arial"/>
              <a:cs typeface="Arial"/>
            </a:endParaRPr>
          </a:p>
          <a:p>
            <a:pPr marL="370840" indent="-168275">
              <a:lnSpc>
                <a:spcPts val="12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371475" algn="l"/>
              </a:tabLst>
            </a:pPr>
            <a:r>
              <a:rPr dirty="0" sz="1000" spc="215">
                <a:solidFill>
                  <a:srgbClr val="FA0000"/>
                </a:solidFill>
                <a:latin typeface="Arial"/>
                <a:cs typeface="Arial"/>
              </a:rPr>
              <a:t>∆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unkn</a:t>
            </a:r>
            <a:r>
              <a:rPr dirty="0" sz="1000" spc="-20">
                <a:solidFill>
                  <a:srgbClr val="FA0000"/>
                </a:solidFill>
                <a:latin typeface="Arial"/>
                <a:cs typeface="Arial"/>
              </a:rPr>
              <a:t>o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wn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d</a:t>
            </a:r>
            <a:r>
              <a:rPr dirty="0" sz="1000" spc="-35">
                <a:solidFill>
                  <a:srgbClr val="FA0000"/>
                </a:solidFill>
                <a:latin typeface="Arial"/>
                <a:cs typeface="Arial"/>
              </a:rPr>
              <a:t>e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viation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</a:t>
            </a:r>
            <a:r>
              <a:rPr dirty="0" sz="1000" spc="-30">
                <a:latin typeface="Arial"/>
                <a:cs typeface="Arial"/>
              </a:rPr>
              <a:t>v</a:t>
            </a:r>
            <a:r>
              <a:rPr dirty="0" sz="1000" spc="-5">
                <a:latin typeface="Arial"/>
                <a:cs typeface="Arial"/>
              </a:rPr>
              <a:t>er</a:t>
            </a:r>
            <a:r>
              <a:rPr dirty="0" sz="1000" spc="-55">
                <a:latin typeface="Arial"/>
                <a:cs typeface="Arial"/>
              </a:rPr>
              <a:t>’</a:t>
            </a:r>
            <a:r>
              <a:rPr dirty="0" sz="1000" spc="-5">
                <a:latin typeface="Arial"/>
                <a:cs typeface="Arial"/>
              </a:rPr>
              <a:t>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clo</a:t>
            </a:r>
            <a:r>
              <a:rPr dirty="0" sz="1000" spc="-25">
                <a:latin typeface="Arial"/>
                <a:cs typeface="Arial"/>
              </a:rPr>
              <a:t>c</a:t>
            </a:r>
            <a:r>
              <a:rPr dirty="0" sz="1000" spc="-5">
                <a:latin typeface="Arial"/>
                <a:cs typeface="Arial"/>
              </a:rPr>
              <a:t>k.</a:t>
            </a:r>
            <a:endParaRPr sz="1000">
              <a:latin typeface="Arial"/>
              <a:cs typeface="Arial"/>
            </a:endParaRPr>
          </a:p>
          <a:p>
            <a:pPr marL="370840" indent="-168275">
              <a:lnSpc>
                <a:spcPts val="1195"/>
              </a:lnSpc>
              <a:buClr>
                <a:srgbClr val="3333B2"/>
              </a:buClr>
              <a:buFont typeface="Arial"/>
              <a:buChar char="►"/>
              <a:tabLst>
                <a:tab pos="371475" algn="l"/>
              </a:tabLst>
            </a:pP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x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y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z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unkn</a:t>
            </a:r>
            <a:r>
              <a:rPr dirty="0" sz="1000" spc="-20">
                <a:solidFill>
                  <a:srgbClr val="FA0000"/>
                </a:solidFill>
                <a:latin typeface="Arial"/>
                <a:cs typeface="Arial"/>
              </a:rPr>
              <a:t>o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wn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coordinates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</a:t>
            </a:r>
            <a:r>
              <a:rPr dirty="0" sz="1000" spc="-30">
                <a:latin typeface="Arial"/>
                <a:cs typeface="Arial"/>
              </a:rPr>
              <a:t>v</a:t>
            </a:r>
            <a:r>
              <a:rPr dirty="0" sz="1000" spc="-5">
                <a:latin typeface="Arial"/>
                <a:cs typeface="Arial"/>
              </a:rPr>
              <a:t>e</a:t>
            </a:r>
            <a:r>
              <a:rPr dirty="0" sz="1000" spc="-55">
                <a:latin typeface="Arial"/>
                <a:cs typeface="Arial"/>
              </a:rPr>
              <a:t>r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70840" indent="-168275">
              <a:lnSpc>
                <a:spcPts val="1195"/>
              </a:lnSpc>
              <a:buClr>
                <a:srgbClr val="3333B2"/>
              </a:buClr>
              <a:buFont typeface="Arial"/>
              <a:buChar char="►"/>
              <a:tabLst>
                <a:tab pos="371475" algn="l"/>
              </a:tabLst>
            </a:pPr>
            <a:r>
              <a:rPr dirty="0" sz="1000" i="1">
                <a:latin typeface="Arial"/>
                <a:cs typeface="Arial"/>
              </a:rPr>
              <a:t>T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timestamp 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message 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satellite </a:t>
            </a:r>
            <a:r>
              <a:rPr dirty="0" sz="1000" spc="-5" i="1">
                <a:latin typeface="Arial"/>
                <a:cs typeface="Arial"/>
              </a:rPr>
              <a:t>i</a:t>
            </a:r>
            <a:endParaRPr sz="1000">
              <a:latin typeface="Arial"/>
              <a:cs typeface="Arial"/>
            </a:endParaRPr>
          </a:p>
          <a:p>
            <a:pPr marL="370840" marR="186055" indent="-168275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371475" algn="l"/>
              </a:tabLst>
            </a:pPr>
            <a:r>
              <a:rPr dirty="0" sz="1000" spc="110">
                <a:solidFill>
                  <a:srgbClr val="0000FA"/>
                </a:solidFill>
                <a:latin typeface="Arial"/>
                <a:cs typeface="Arial"/>
              </a:rPr>
              <a:t>∆</a:t>
            </a:r>
            <a:r>
              <a:rPr dirty="0" baseline="-15873" sz="1050" spc="165" i="1">
                <a:solidFill>
                  <a:srgbClr val="0000FA"/>
                </a:solidFill>
                <a:latin typeface="Arial"/>
                <a:cs typeface="Arial"/>
              </a:rPr>
              <a:t>i</a:t>
            </a:r>
            <a:r>
              <a:rPr dirty="0" baseline="-15873" sz="1050" spc="209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20">
                <a:latin typeface="Arial"/>
                <a:cs typeface="Arial"/>
              </a:rPr>
              <a:t>(</a:t>
            </a:r>
            <a:r>
              <a:rPr dirty="0" sz="1000" spc="20" i="1">
                <a:latin typeface="Arial"/>
                <a:cs typeface="Arial"/>
              </a:rPr>
              <a:t>T</a:t>
            </a:r>
            <a:r>
              <a:rPr dirty="0" baseline="-11904" sz="1050" spc="30" i="1">
                <a:latin typeface="Arial"/>
                <a:cs typeface="Arial"/>
              </a:rPr>
              <a:t>now</a:t>
            </a:r>
            <a:r>
              <a:rPr dirty="0" baseline="-11904" sz="1050" spc="97" i="1">
                <a:latin typeface="Arial"/>
                <a:cs typeface="Arial"/>
              </a:rPr>
              <a:t> </a:t>
            </a:r>
            <a:r>
              <a:rPr dirty="0" sz="1000" spc="35" i="1">
                <a:latin typeface="メイリオ"/>
                <a:cs typeface="メイリオ"/>
              </a:rPr>
              <a:t>−</a:t>
            </a:r>
            <a:r>
              <a:rPr dirty="0" sz="1000" spc="35" i="1">
                <a:latin typeface="Arial"/>
                <a:cs typeface="Arial"/>
              </a:rPr>
              <a:t>T</a:t>
            </a:r>
            <a:r>
              <a:rPr dirty="0" baseline="-15873" sz="1050" spc="52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85">
                <a:latin typeface="Arial"/>
                <a:cs typeface="Arial"/>
              </a:rPr>
              <a:t>+</a:t>
            </a:r>
            <a:r>
              <a:rPr dirty="0" sz="1000" spc="185">
                <a:solidFill>
                  <a:srgbClr val="FA0000"/>
                </a:solidFill>
                <a:latin typeface="Arial"/>
                <a:cs typeface="Arial"/>
              </a:rPr>
              <a:t>∆</a:t>
            </a:r>
            <a:r>
              <a:rPr dirty="0" baseline="-11904" sz="1050" spc="277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measured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delay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the message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sent </a:t>
            </a:r>
            <a:r>
              <a:rPr dirty="0" sz="1000" spc="-15">
                <a:latin typeface="Arial"/>
                <a:cs typeface="Arial"/>
              </a:rPr>
              <a:t>by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satellite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i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70840" indent="-168275">
              <a:lnSpc>
                <a:spcPts val="1150"/>
              </a:lnSpc>
              <a:buClr>
                <a:srgbClr val="3333B2"/>
              </a:buClr>
              <a:buChar char="►"/>
              <a:tabLst>
                <a:tab pos="37147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Measured distance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satellite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i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sz="1000" spc="-85" i="1">
                <a:latin typeface="Arial"/>
                <a:cs typeface="Arial"/>
              </a:rPr>
              <a:t> </a:t>
            </a:r>
            <a:r>
              <a:rPr dirty="0" sz="1000" spc="-30" i="1">
                <a:latin typeface="メイリオ"/>
                <a:cs typeface="メイリオ"/>
              </a:rPr>
              <a:t>×</a:t>
            </a:r>
            <a:r>
              <a:rPr dirty="0" sz="1000" spc="-200" i="1">
                <a:latin typeface="メイリオ"/>
                <a:cs typeface="メイリオ"/>
              </a:rPr>
              <a:t> </a:t>
            </a:r>
            <a:r>
              <a:rPr dirty="0" sz="1000" spc="110">
                <a:solidFill>
                  <a:srgbClr val="0000FA"/>
                </a:solidFill>
                <a:latin typeface="Arial"/>
                <a:cs typeface="Arial"/>
              </a:rPr>
              <a:t>∆</a:t>
            </a:r>
            <a:r>
              <a:rPr dirty="0" baseline="-15873" sz="1050" spc="165" i="1">
                <a:solidFill>
                  <a:srgbClr val="0000FA"/>
                </a:solidFill>
                <a:latin typeface="Arial"/>
                <a:cs typeface="Arial"/>
              </a:rPr>
              <a:t>i</a:t>
            </a:r>
            <a:r>
              <a:rPr dirty="0" baseline="-15873" sz="1050" spc="300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sz="1000" spc="5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speed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light)</a:t>
            </a:r>
            <a:endParaRPr sz="1000">
              <a:latin typeface="Arial"/>
              <a:cs typeface="Arial"/>
            </a:endParaRPr>
          </a:p>
          <a:p>
            <a:pPr marL="37084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371475" algn="l"/>
                <a:tab pos="1479550" algn="l"/>
                <a:tab pos="3274695" algn="l"/>
              </a:tabLst>
            </a:pPr>
            <a:r>
              <a:rPr dirty="0" sz="1000" spc="-5">
                <a:latin typeface="Arial"/>
                <a:cs typeface="Arial"/>
              </a:rPr>
              <a:t>Real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distance:	</a:t>
            </a:r>
            <a:r>
              <a:rPr dirty="0" u="sng" sz="10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370840">
              <a:lnSpc>
                <a:spcPts val="1200"/>
              </a:lnSpc>
            </a:pP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d</a:t>
            </a:r>
            <a:r>
              <a:rPr dirty="0" baseline="-15873" sz="1050" spc="7" i="1">
                <a:solidFill>
                  <a:srgbClr val="FA0000"/>
                </a:solidFill>
                <a:latin typeface="Arial"/>
                <a:cs typeface="Arial"/>
              </a:rPr>
              <a:t>i</a:t>
            </a:r>
            <a:r>
              <a:rPr dirty="0" baseline="-15873" sz="1050" spc="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baseline="-15873" sz="1050" spc="-82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45" i="1">
                <a:latin typeface="Arial"/>
                <a:cs typeface="Arial"/>
              </a:rPr>
              <a:t>c</a:t>
            </a:r>
            <a:r>
              <a:rPr dirty="0" sz="1000" spc="215">
                <a:solidFill>
                  <a:srgbClr val="0000FA"/>
                </a:solidFill>
                <a:latin typeface="Arial"/>
                <a:cs typeface="Arial"/>
              </a:rPr>
              <a:t>∆</a:t>
            </a:r>
            <a:r>
              <a:rPr dirty="0" baseline="-15873" sz="1050" spc="7" i="1">
                <a:solidFill>
                  <a:srgbClr val="0000FA"/>
                </a:solidFill>
                <a:latin typeface="Arial"/>
                <a:cs typeface="Arial"/>
              </a:rPr>
              <a:t>i</a:t>
            </a:r>
            <a:r>
              <a:rPr dirty="0" baseline="-15873" sz="1050" spc="82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45" i="1">
                <a:latin typeface="Arial"/>
                <a:cs typeface="Arial"/>
              </a:rPr>
              <a:t>c</a:t>
            </a:r>
            <a:r>
              <a:rPr dirty="0" sz="1000" spc="215">
                <a:solidFill>
                  <a:srgbClr val="FA0000"/>
                </a:solidFill>
                <a:latin typeface="Arial"/>
                <a:cs typeface="Arial"/>
              </a:rPr>
              <a:t>∆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baseline="-11904" sz="1050" spc="-52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baseline="50000" sz="1500" spc="352">
                <a:latin typeface="Arial Unicode MS"/>
                <a:cs typeface="Arial Unicode MS"/>
              </a:rPr>
              <a:t>✓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solidFill>
                  <a:srgbClr val="0000FA"/>
                </a:solidFill>
                <a:latin typeface="Arial"/>
                <a:cs typeface="Arial"/>
              </a:rPr>
              <a:t>x</a:t>
            </a:r>
            <a:r>
              <a:rPr dirty="0" baseline="-15873" sz="1050" spc="7" i="1">
                <a:solidFill>
                  <a:srgbClr val="0000FA"/>
                </a:solidFill>
                <a:latin typeface="Arial"/>
                <a:cs typeface="Arial"/>
              </a:rPr>
              <a:t>i</a:t>
            </a:r>
            <a:r>
              <a:rPr dirty="0" baseline="-15873" sz="1050" spc="82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x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baseline="23809" sz="1050" spc="30">
                <a:latin typeface="Arial"/>
                <a:cs typeface="Arial"/>
              </a:rPr>
              <a:t>2</a:t>
            </a:r>
            <a:r>
              <a:rPr dirty="0" baseline="23809" sz="1050" spc="-15">
                <a:latin typeface="Arial"/>
                <a:cs typeface="Arial"/>
              </a:rPr>
              <a:t> </a:t>
            </a:r>
            <a:r>
              <a:rPr dirty="0" sz="1000" spc="325">
                <a:latin typeface="Arial"/>
                <a:cs typeface="Arial"/>
              </a:rPr>
              <a:t>+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solidFill>
                  <a:srgbClr val="0000FA"/>
                </a:solidFill>
                <a:latin typeface="Arial"/>
                <a:cs typeface="Arial"/>
              </a:rPr>
              <a:t>y</a:t>
            </a:r>
            <a:r>
              <a:rPr dirty="0" baseline="-15873" sz="1050" spc="7" i="1">
                <a:solidFill>
                  <a:srgbClr val="0000FA"/>
                </a:solidFill>
                <a:latin typeface="Arial"/>
                <a:cs typeface="Arial"/>
              </a:rPr>
              <a:t>i</a:t>
            </a:r>
            <a:r>
              <a:rPr dirty="0" baseline="-15873" sz="1050" spc="82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y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baseline="23809" sz="1050" spc="30">
                <a:latin typeface="Arial"/>
                <a:cs typeface="Arial"/>
              </a:rPr>
              <a:t>2</a:t>
            </a:r>
            <a:r>
              <a:rPr dirty="0" baseline="23809" sz="1050" spc="-15">
                <a:latin typeface="Arial"/>
                <a:cs typeface="Arial"/>
              </a:rPr>
              <a:t> </a:t>
            </a:r>
            <a:r>
              <a:rPr dirty="0" sz="1000" spc="325">
                <a:latin typeface="Arial"/>
                <a:cs typeface="Arial"/>
              </a:rPr>
              <a:t>+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solidFill>
                  <a:srgbClr val="0000FA"/>
                </a:solidFill>
                <a:latin typeface="Arial"/>
                <a:cs typeface="Arial"/>
              </a:rPr>
              <a:t>z</a:t>
            </a:r>
            <a:r>
              <a:rPr dirty="0" baseline="-15873" sz="1050" spc="7" i="1">
                <a:solidFill>
                  <a:srgbClr val="0000FA"/>
                </a:solidFill>
                <a:latin typeface="Arial"/>
                <a:cs typeface="Arial"/>
              </a:rPr>
              <a:t>i</a:t>
            </a:r>
            <a:r>
              <a:rPr dirty="0" baseline="-15873" sz="1050" spc="82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z</a:t>
            </a:r>
            <a:r>
              <a:rPr dirty="0" baseline="-11904" sz="1050" spc="15" i="1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baseline="-11904" sz="1050" spc="-9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baseline="23809" sz="1050" spc="30">
                <a:latin typeface="Arial"/>
                <a:cs typeface="Arial"/>
              </a:rPr>
              <a:t>2</a:t>
            </a:r>
            <a:endParaRPr baseline="23809" sz="10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1036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Location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0201" y="716"/>
            <a:ext cx="94170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When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GPS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is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not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an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option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34950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WiFi-based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location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services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4769" y="270059"/>
            <a:ext cx="3980815" cy="1783714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marL="45085">
              <a:lnSpc>
                <a:spcPct val="100000"/>
              </a:lnSpc>
              <a:spcBef>
                <a:spcPts val="75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Basic</a:t>
            </a:r>
            <a:r>
              <a:rPr dirty="0" sz="12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idea</a:t>
            </a:r>
            <a:endParaRPr sz="1200">
              <a:latin typeface="Arial"/>
              <a:cs typeface="Arial"/>
            </a:endParaRPr>
          </a:p>
          <a:p>
            <a:pPr marL="321945" marR="79375" indent="-168275">
              <a:lnSpc>
                <a:spcPct val="1000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322580" algn="l"/>
              </a:tabLst>
            </a:pPr>
            <a:r>
              <a:rPr dirty="0" sz="1000" spc="-5">
                <a:latin typeface="Arial"/>
                <a:cs typeface="Arial"/>
              </a:rPr>
              <a:t>Assume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database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 spc="-10">
                <a:latin typeface="Arial"/>
                <a:cs typeface="Arial"/>
              </a:rPr>
              <a:t>known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points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(APs)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coordinates</a:t>
            </a:r>
            <a:endParaRPr sz="1000">
              <a:latin typeface="Arial"/>
              <a:cs typeface="Arial"/>
            </a:endParaRPr>
          </a:p>
          <a:p>
            <a:pPr marL="321945" indent="-168275">
              <a:lnSpc>
                <a:spcPts val="1190"/>
              </a:lnSpc>
              <a:buClr>
                <a:srgbClr val="3333B2"/>
              </a:buClr>
              <a:buChar char="►"/>
              <a:tabLst>
                <a:tab pos="322580" algn="l"/>
              </a:tabLst>
            </a:pPr>
            <a:r>
              <a:rPr dirty="0" sz="1000" spc="-5">
                <a:latin typeface="Arial"/>
                <a:cs typeface="Arial"/>
              </a:rPr>
              <a:t>Assume</a:t>
            </a:r>
            <a:r>
              <a:rPr dirty="0" sz="1000" spc="-10">
                <a:latin typeface="Arial"/>
                <a:cs typeface="Arial"/>
              </a:rPr>
              <a:t> we</a:t>
            </a:r>
            <a:r>
              <a:rPr dirty="0" sz="1000" spc="-5">
                <a:latin typeface="Arial"/>
                <a:cs typeface="Arial"/>
              </a:rPr>
              <a:t> can estimate distance to an AP</a:t>
            </a:r>
            <a:endParaRPr sz="1000">
              <a:latin typeface="Arial"/>
              <a:cs typeface="Arial"/>
            </a:endParaRPr>
          </a:p>
          <a:p>
            <a:pPr marL="321945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22580" algn="l"/>
              </a:tabLst>
            </a:pPr>
            <a:r>
              <a:rPr dirty="0" sz="1000" spc="-5">
                <a:latin typeface="Arial"/>
                <a:cs typeface="Arial"/>
              </a:rPr>
              <a:t>Then: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 3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detected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points,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compute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position.</a:t>
            </a:r>
            <a:endParaRPr sz="1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600"/>
              </a:spcBef>
            </a:pP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War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driving:</a:t>
            </a:r>
            <a:r>
              <a:rPr dirty="0" sz="1200" spc="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locating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access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points</a:t>
            </a:r>
            <a:endParaRPr sz="1200">
              <a:latin typeface="Arial"/>
              <a:cs typeface="Arial"/>
            </a:endParaRPr>
          </a:p>
          <a:p>
            <a:pPr marL="321945" marR="39370" indent="-168275">
              <a:lnSpc>
                <a:spcPct val="100000"/>
              </a:lnSpc>
              <a:spcBef>
                <a:spcPts val="785"/>
              </a:spcBef>
              <a:buClr>
                <a:srgbClr val="3333B2"/>
              </a:buClr>
              <a:buChar char="►"/>
              <a:tabLst>
                <a:tab pos="322580" algn="l"/>
              </a:tabLst>
            </a:pPr>
            <a:r>
              <a:rPr dirty="0" sz="1000" spc="-5">
                <a:latin typeface="Arial"/>
                <a:cs typeface="Arial"/>
              </a:rPr>
              <a:t>Use a WiFi-enabled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device</a:t>
            </a:r>
            <a:r>
              <a:rPr dirty="0" sz="1000" spc="-5">
                <a:latin typeface="Arial"/>
                <a:cs typeface="Arial"/>
              </a:rPr>
              <a:t> along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GPS </a:t>
            </a:r>
            <a:r>
              <a:rPr dirty="0" sz="1000" spc="-15">
                <a:latin typeface="Arial"/>
                <a:cs typeface="Arial"/>
              </a:rPr>
              <a:t>receiver,</a:t>
            </a:r>
            <a:r>
              <a:rPr dirty="0" sz="1000" spc="-5">
                <a:latin typeface="Arial"/>
                <a:cs typeface="Arial"/>
              </a:rPr>
              <a:t>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move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through an area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while recording observed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 points.</a:t>
            </a:r>
            <a:endParaRPr sz="1000">
              <a:latin typeface="Arial"/>
              <a:cs typeface="Arial"/>
            </a:endParaRPr>
          </a:p>
          <a:p>
            <a:pPr marL="321945" indent="-168275">
              <a:lnSpc>
                <a:spcPts val="1190"/>
              </a:lnSpc>
              <a:buClr>
                <a:srgbClr val="3333B2"/>
              </a:buClr>
              <a:buChar char="►"/>
              <a:tabLst>
                <a:tab pos="322580" algn="l"/>
              </a:tabLst>
            </a:pPr>
            <a:r>
              <a:rPr dirty="0" sz="1000" spc="-5">
                <a:latin typeface="Arial"/>
                <a:cs typeface="Arial"/>
              </a:rPr>
              <a:t>Compute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centroid: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assume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 access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point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AP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been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6295" y="2027826"/>
            <a:ext cx="3712845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 marR="4318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detected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N</a:t>
            </a:r>
            <a:r>
              <a:rPr dirty="0" sz="1000" spc="7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dif</a:t>
            </a:r>
            <a:r>
              <a:rPr dirty="0" sz="1000" spc="-35">
                <a:latin typeface="Arial"/>
                <a:cs typeface="Arial"/>
              </a:rPr>
              <a:t>f</a:t>
            </a:r>
            <a:r>
              <a:rPr dirty="0" sz="1000" spc="-5">
                <a:latin typeface="Arial"/>
                <a:cs typeface="Arial"/>
              </a:rPr>
              <a:t>erent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locations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5" i="1">
                <a:latin typeface="メイリオ"/>
                <a:cs typeface="メイリオ"/>
              </a:rPr>
              <a:t>{</a:t>
            </a:r>
            <a:r>
              <a:rPr dirty="0" sz="1000" spc="-450" i="1">
                <a:latin typeface="Arial"/>
                <a:cs typeface="Arial"/>
              </a:rPr>
              <a:t>x</a:t>
            </a:r>
            <a:r>
              <a:rPr dirty="0" baseline="5555" sz="1500" spc="-172" i="1">
                <a:latin typeface="Arial"/>
                <a:cs typeface="Arial"/>
              </a:rPr>
              <a:t>_</a:t>
            </a:r>
            <a:r>
              <a:rPr dirty="0" baseline="-15873" sz="1050" spc="97">
                <a:latin typeface="Arial"/>
                <a:cs typeface="Arial"/>
              </a:rPr>
              <a:t>1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450" i="1">
                <a:latin typeface="Arial"/>
                <a:cs typeface="Arial"/>
              </a:rPr>
              <a:t>x</a:t>
            </a:r>
            <a:r>
              <a:rPr dirty="0" baseline="5555" sz="1500" spc="-172" i="1">
                <a:latin typeface="Arial"/>
                <a:cs typeface="Arial"/>
              </a:rPr>
              <a:t>_</a:t>
            </a:r>
            <a:r>
              <a:rPr dirty="0" baseline="-15873" sz="1050" spc="97">
                <a:latin typeface="Arial"/>
                <a:cs typeface="Arial"/>
              </a:rPr>
              <a:t>2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.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.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.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360" i="1">
                <a:latin typeface="Arial"/>
                <a:cs typeface="Arial"/>
              </a:rPr>
              <a:t>x</a:t>
            </a:r>
            <a:r>
              <a:rPr dirty="0" baseline="5555" sz="1500" spc="-307" i="1">
                <a:latin typeface="Arial"/>
                <a:cs typeface="Arial"/>
              </a:rPr>
              <a:t>_</a:t>
            </a:r>
            <a:r>
              <a:rPr dirty="0" baseline="-15873" sz="1050" spc="37" i="1">
                <a:latin typeface="Arial"/>
                <a:cs typeface="Arial"/>
              </a:rPr>
              <a:t>N</a:t>
            </a:r>
            <a:r>
              <a:rPr dirty="0" baseline="-15873" sz="1050" spc="-135" i="1">
                <a:latin typeface="Arial"/>
                <a:cs typeface="Arial"/>
              </a:rPr>
              <a:t> </a:t>
            </a:r>
            <a:r>
              <a:rPr dirty="0" sz="1000" spc="-105" i="1">
                <a:latin typeface="メイリオ"/>
                <a:cs typeface="メイリオ"/>
              </a:rPr>
              <a:t>}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kn</a:t>
            </a:r>
            <a:r>
              <a:rPr dirty="0" sz="1000" spc="-25">
                <a:latin typeface="Arial"/>
                <a:cs typeface="Arial"/>
              </a:rPr>
              <a:t>o</a:t>
            </a:r>
            <a:r>
              <a:rPr dirty="0" sz="1000" spc="-10">
                <a:latin typeface="Arial"/>
                <a:cs typeface="Arial"/>
              </a:rPr>
              <a:t>wn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GPS  </a:t>
            </a:r>
            <a:r>
              <a:rPr dirty="0" sz="1000" spc="-5">
                <a:latin typeface="Arial"/>
                <a:cs typeface="Arial"/>
              </a:rPr>
              <a:t>location.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29599" y="2415307"/>
            <a:ext cx="15049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20" i="1">
                <a:latin typeface="Arial"/>
                <a:cs typeface="Arial"/>
              </a:rPr>
              <a:t>AP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6704" y="2358280"/>
            <a:ext cx="206311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0340" indent="-16827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180975" algn="l"/>
                <a:tab pos="1951355" algn="l"/>
              </a:tabLst>
            </a:pPr>
            <a:r>
              <a:rPr dirty="0" sz="1000" spc="-5">
                <a:latin typeface="Arial"/>
                <a:cs typeface="Arial"/>
              </a:rPr>
              <a:t>Compute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location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AP</a:t>
            </a:r>
            <a:r>
              <a:rPr dirty="0" sz="1000" spc="6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 spc="-130">
                <a:latin typeface="Arial"/>
                <a:cs typeface="Arial"/>
              </a:rPr>
              <a:t> </a:t>
            </a:r>
            <a:r>
              <a:rPr dirty="0" baseline="5555" sz="1500" spc="-644" i="1">
                <a:latin typeface="Arial"/>
                <a:cs typeface="Arial"/>
              </a:rPr>
              <a:t>_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sz="1000" i="1">
                <a:latin typeface="Arial"/>
                <a:cs typeface="Arial"/>
              </a:rPr>
              <a:t>	</a:t>
            </a:r>
            <a:r>
              <a:rPr dirty="0" sz="1000" spc="190">
                <a:latin typeface="Arial"/>
                <a:cs typeface="Arial"/>
              </a:rPr>
              <a:t>=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37205" y="2323245"/>
            <a:ext cx="92710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25">
                <a:latin typeface="Times New Roman"/>
                <a:cs typeface="Times New Roman"/>
              </a:rPr>
              <a:t>∑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03957" y="2299848"/>
            <a:ext cx="806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 i="1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03957" y="2369672"/>
            <a:ext cx="15430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 i="1">
                <a:latin typeface="Arial"/>
                <a:cs typeface="Arial"/>
              </a:rPr>
              <a:t>i</a:t>
            </a:r>
            <a:r>
              <a:rPr dirty="0" sz="600" spc="-120" i="1">
                <a:latin typeface="Arial"/>
                <a:cs typeface="Arial"/>
              </a:rPr>
              <a:t> </a:t>
            </a:r>
            <a:r>
              <a:rPr dirty="0" sz="600" spc="140">
                <a:latin typeface="Arial"/>
                <a:cs typeface="Arial"/>
              </a:rPr>
              <a:t>=</a:t>
            </a:r>
            <a:r>
              <a:rPr dirty="0" sz="600" spc="-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47340" y="2316336"/>
            <a:ext cx="7429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baseline="3968" sz="1050" spc="-577" i="1">
                <a:latin typeface="Arial"/>
                <a:cs typeface="Arial"/>
              </a:rPr>
              <a:t>_</a:t>
            </a:r>
            <a:r>
              <a:rPr dirty="0" sz="700" spc="15" i="1">
                <a:latin typeface="Arial"/>
                <a:cs typeface="Arial"/>
              </a:rPr>
              <a:t>x</a:t>
            </a:r>
            <a:endParaRPr sz="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95828" y="2356693"/>
            <a:ext cx="425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 i="1">
                <a:latin typeface="Arial"/>
                <a:cs typeface="Arial"/>
              </a:rPr>
              <a:t>i</a:t>
            </a:r>
            <a:endParaRPr sz="6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549905" y="2465882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 h="0">
                <a:moveTo>
                  <a:pt x="0" y="0"/>
                </a:moveTo>
                <a:lnTo>
                  <a:pt x="2883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643962" y="2434840"/>
            <a:ext cx="9334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25" i="1">
                <a:latin typeface="Arial"/>
                <a:cs typeface="Arial"/>
              </a:rPr>
              <a:t>N</a:t>
            </a:r>
            <a:endParaRPr sz="7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6704" y="3143510"/>
            <a:ext cx="123825" cy="2114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20">
                <a:solidFill>
                  <a:srgbClr val="FA0000"/>
                </a:solidFill>
                <a:latin typeface="Arial"/>
                <a:cs typeface="Arial"/>
              </a:rPr>
              <a:t>►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4395" y="3165648"/>
            <a:ext cx="3094990" cy="182245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00" spc="-5">
                <a:latin typeface="Arial"/>
                <a:cs typeface="Arial"/>
              </a:rPr>
              <a:t>Number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sampled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detection points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N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too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low.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45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40723" y="2358293"/>
            <a:ext cx="609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1894" y="2521005"/>
            <a:ext cx="3359150" cy="664210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50"/>
              </a:spcBef>
            </a:pPr>
            <a:r>
              <a:rPr dirty="0" sz="1200" spc="-10">
                <a:solidFill>
                  <a:srgbClr val="FA0000"/>
                </a:solidFill>
                <a:latin typeface="Arial"/>
                <a:cs typeface="Arial"/>
              </a:rPr>
              <a:t>Problems</a:t>
            </a:r>
            <a:endParaRPr sz="1200">
              <a:latin typeface="Arial"/>
              <a:cs typeface="Arial"/>
            </a:endParaRPr>
          </a:p>
          <a:p>
            <a:pPr marL="314960" indent="-168275">
              <a:lnSpc>
                <a:spcPts val="1200"/>
              </a:lnSpc>
              <a:spcBef>
                <a:spcPts val="545"/>
              </a:spcBef>
              <a:buClr>
                <a:srgbClr val="FA0000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Limited accuracy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each GPS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detection point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baseline="5555" sz="1500" spc="-262" i="1">
                <a:latin typeface="Arial"/>
                <a:cs typeface="Arial"/>
              </a:rPr>
              <a:t>_</a:t>
            </a:r>
            <a:r>
              <a:rPr dirty="0" sz="1000" spc="-175" i="1">
                <a:latin typeface="Arial"/>
                <a:cs typeface="Arial"/>
              </a:rPr>
              <a:t>x</a:t>
            </a:r>
            <a:r>
              <a:rPr dirty="0" baseline="-15873" sz="1050" spc="-262" i="1">
                <a:latin typeface="Arial"/>
                <a:cs typeface="Arial"/>
              </a:rPr>
              <a:t>i</a:t>
            </a:r>
            <a:endParaRPr baseline="-15873" sz="1050">
              <a:latin typeface="Arial"/>
              <a:cs typeface="Arial"/>
            </a:endParaRPr>
          </a:p>
          <a:p>
            <a:pPr marL="314960" indent="-168275">
              <a:lnSpc>
                <a:spcPts val="1200"/>
              </a:lnSpc>
              <a:buClr>
                <a:srgbClr val="FA0000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 point has a nonuniform transmission range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1036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Location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79096" y="716"/>
            <a:ext cx="9626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Logical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positioning of nodes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88846"/>
            <a:ext cx="1914525" cy="115062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ts val="157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Computing</a:t>
            </a:r>
            <a:r>
              <a:rPr dirty="0" sz="14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position</a:t>
            </a:r>
            <a:endParaRPr sz="1400">
              <a:latin typeface="Arial"/>
              <a:cs typeface="Arial"/>
            </a:endParaRPr>
          </a:p>
          <a:p>
            <a:pPr marL="234315">
              <a:lnSpc>
                <a:spcPts val="1330"/>
              </a:lnSpc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Problems</a:t>
            </a:r>
            <a:endParaRPr sz="1200">
              <a:latin typeface="Arial"/>
              <a:cs typeface="Arial"/>
            </a:endParaRPr>
          </a:p>
          <a:p>
            <a:pPr marL="511809" marR="156845" indent="-168275">
              <a:lnSpc>
                <a:spcPct val="100000"/>
              </a:lnSpc>
              <a:spcBef>
                <a:spcPts val="540"/>
              </a:spcBef>
              <a:buClr>
                <a:srgbClr val="3333B2"/>
              </a:buClr>
              <a:buChar char="►"/>
              <a:tabLst>
                <a:tab pos="512445" algn="l"/>
              </a:tabLst>
            </a:pPr>
            <a:r>
              <a:rPr dirty="0" sz="1000" spc="-5">
                <a:latin typeface="Arial"/>
                <a:cs typeface="Arial"/>
              </a:rPr>
              <a:t>Measured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latencies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landmarks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fluctuate</a:t>
            </a:r>
            <a:endParaRPr sz="1000">
              <a:latin typeface="Arial"/>
              <a:cs typeface="Arial"/>
            </a:endParaRPr>
          </a:p>
          <a:p>
            <a:pPr marL="511809" marR="3048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12445" algn="l"/>
              </a:tabLst>
            </a:pPr>
            <a:r>
              <a:rPr dirty="0" sz="1000" spc="-5">
                <a:latin typeface="Arial"/>
                <a:cs typeface="Arial"/>
              </a:rPr>
              <a:t>Computed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distances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will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even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consistent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46490" y="349234"/>
            <a:ext cx="1915795" cy="38481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 marR="5080">
              <a:lnSpc>
                <a:spcPts val="1390"/>
              </a:lnSpc>
              <a:spcBef>
                <a:spcPts val="18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Inconsistent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distances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in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1D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space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382507" y="1399654"/>
            <a:ext cx="1897380" cy="0"/>
          </a:xfrm>
          <a:custGeom>
            <a:avLst/>
            <a:gdLst/>
            <a:ahLst/>
            <a:cxnLst/>
            <a:rect l="l" t="t" r="r" b="b"/>
            <a:pathLst>
              <a:path w="1897379" h="0">
                <a:moveTo>
                  <a:pt x="0" y="0"/>
                </a:moveTo>
                <a:lnTo>
                  <a:pt x="1897379" y="0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721159" y="1403819"/>
            <a:ext cx="81915" cy="25336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7145">
              <a:lnSpc>
                <a:spcPct val="100000"/>
              </a:lnSpc>
              <a:spcBef>
                <a:spcPts val="2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97433" y="1403819"/>
            <a:ext cx="460375" cy="25336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9685">
              <a:lnSpc>
                <a:spcPct val="100000"/>
              </a:lnSpc>
              <a:spcBef>
                <a:spcPts val="210"/>
              </a:spcBef>
              <a:tabLst>
                <a:tab pos="400050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Q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61676" y="1403819"/>
            <a:ext cx="86360" cy="25336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4604">
              <a:lnSpc>
                <a:spcPct val="100000"/>
              </a:lnSpc>
              <a:spcBef>
                <a:spcPts val="2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R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761983" y="908192"/>
            <a:ext cx="1138555" cy="295910"/>
            <a:chOff x="2761983" y="908192"/>
            <a:chExt cx="1138555" cy="295910"/>
          </a:xfrm>
        </p:grpSpPr>
        <p:sp>
          <p:nvSpPr>
            <p:cNvPr id="11" name="object 11"/>
            <p:cNvSpPr/>
            <p:nvPr/>
          </p:nvSpPr>
          <p:spPr>
            <a:xfrm>
              <a:off x="2799362" y="1171968"/>
              <a:ext cx="304800" cy="0"/>
            </a:xfrm>
            <a:custGeom>
              <a:avLst/>
              <a:gdLst/>
              <a:ahLst/>
              <a:cxnLst/>
              <a:rect l="l" t="t" r="r" b="b"/>
              <a:pathLst>
                <a:path w="304800" h="0">
                  <a:moveTo>
                    <a:pt x="0" y="0"/>
                  </a:moveTo>
                  <a:lnTo>
                    <a:pt x="304717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61983" y="1140094"/>
              <a:ext cx="74376" cy="6374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67083" y="1140094"/>
              <a:ext cx="74376" cy="6374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178838" y="1171968"/>
              <a:ext cx="684530" cy="0"/>
            </a:xfrm>
            <a:custGeom>
              <a:avLst/>
              <a:gdLst/>
              <a:ahLst/>
              <a:cxnLst/>
              <a:rect l="l" t="t" r="r" b="b"/>
              <a:pathLst>
                <a:path w="684529" h="0">
                  <a:moveTo>
                    <a:pt x="0" y="0"/>
                  </a:moveTo>
                  <a:lnTo>
                    <a:pt x="684194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141459" y="1140094"/>
              <a:ext cx="74376" cy="63747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826034" y="1140094"/>
              <a:ext cx="74377" cy="63747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2799362" y="940066"/>
              <a:ext cx="1064260" cy="0"/>
            </a:xfrm>
            <a:custGeom>
              <a:avLst/>
              <a:gdLst/>
              <a:ahLst/>
              <a:cxnLst/>
              <a:rect l="l" t="t" r="r" b="b"/>
              <a:pathLst>
                <a:path w="1064260" h="0">
                  <a:moveTo>
                    <a:pt x="1063670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826034" y="908192"/>
              <a:ext cx="74377" cy="63751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61983" y="908192"/>
              <a:ext cx="74376" cy="63751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3297839" y="809313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2.8</a:t>
            </a:r>
            <a:endParaRPr sz="6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80411" y="1036995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1.0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73730" y="1036995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2.0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761983" y="868387"/>
            <a:ext cx="1138555" cy="569595"/>
          </a:xfrm>
          <a:custGeom>
            <a:avLst/>
            <a:gdLst/>
            <a:ahLst/>
            <a:cxnLst/>
            <a:rect l="l" t="t" r="r" b="b"/>
            <a:pathLst>
              <a:path w="1138554" h="569594">
                <a:moveTo>
                  <a:pt x="0" y="569213"/>
                </a:moveTo>
                <a:lnTo>
                  <a:pt x="0" y="0"/>
                </a:lnTo>
              </a:path>
              <a:path w="1138554" h="569594">
                <a:moveTo>
                  <a:pt x="379475" y="227689"/>
                </a:moveTo>
                <a:lnTo>
                  <a:pt x="379475" y="569213"/>
                </a:lnTo>
              </a:path>
              <a:path w="1138554" h="569594">
                <a:moveTo>
                  <a:pt x="1138427" y="0"/>
                </a:moveTo>
                <a:lnTo>
                  <a:pt x="1138427" y="569213"/>
                </a:lnTo>
              </a:path>
            </a:pathLst>
          </a:custGeom>
          <a:ln w="5270">
            <a:solidFill>
              <a:srgbClr val="231F2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321894" y="1676899"/>
            <a:ext cx="3733165" cy="815975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5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Solution:</a:t>
            </a:r>
            <a:r>
              <a:rPr dirty="0" sz="1200" spc="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minimize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errors</a:t>
            </a:r>
            <a:endParaRPr sz="1200">
              <a:latin typeface="Arial"/>
              <a:cs typeface="Arial"/>
            </a:endParaRPr>
          </a:p>
          <a:p>
            <a:pPr marL="314960" indent="-168275">
              <a:lnSpc>
                <a:spcPts val="12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Use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N</a:t>
            </a:r>
            <a:r>
              <a:rPr dirty="0" sz="1000" spc="7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special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landma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r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k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nodes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L</a:t>
            </a:r>
            <a:r>
              <a:rPr dirty="0" baseline="-15873" sz="1050" spc="97" i="1">
                <a:latin typeface="Arial"/>
                <a:cs typeface="Arial"/>
              </a:rPr>
              <a:t>1</a:t>
            </a:r>
            <a:r>
              <a:rPr dirty="0" sz="1000" spc="105" i="1">
                <a:latin typeface="Arial"/>
                <a:cs typeface="Arial"/>
              </a:rPr>
              <a:t>,...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L</a:t>
            </a:r>
            <a:r>
              <a:rPr dirty="0" baseline="-15873" sz="1050" spc="37" i="1">
                <a:latin typeface="Arial"/>
                <a:cs typeface="Arial"/>
              </a:rPr>
              <a:t>N</a:t>
            </a:r>
            <a:r>
              <a:rPr dirty="0" baseline="-15873" sz="1050" spc="-13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Landmarks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measure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their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pairwise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latencies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40" i="1">
                <a:latin typeface="Arial"/>
                <a:cs typeface="Arial"/>
              </a:rPr>
              <a:t>d</a:t>
            </a:r>
            <a:r>
              <a:rPr dirty="0" baseline="16666" sz="1500" spc="-60">
                <a:latin typeface="Arial"/>
                <a:cs typeface="Arial"/>
              </a:rPr>
              <a:t>˜</a:t>
            </a:r>
            <a:r>
              <a:rPr dirty="0" sz="1000" spc="-40">
                <a:latin typeface="Arial"/>
                <a:cs typeface="Arial"/>
              </a:rPr>
              <a:t>(</a:t>
            </a:r>
            <a:r>
              <a:rPr dirty="0" sz="1000" spc="-40" i="1">
                <a:latin typeface="Arial"/>
                <a:cs typeface="Arial"/>
              </a:rPr>
              <a:t>L</a:t>
            </a:r>
            <a:r>
              <a:rPr dirty="0" baseline="-15873" sz="1050" spc="-60" i="1">
                <a:latin typeface="Arial"/>
                <a:cs typeface="Arial"/>
              </a:rPr>
              <a:t>i</a:t>
            </a:r>
            <a:r>
              <a:rPr dirty="0" baseline="-15873" sz="1050" spc="-12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central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computes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coordinates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landmark,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24395" y="2467424"/>
            <a:ext cx="6584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minimizing: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77568" y="2695599"/>
            <a:ext cx="37465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0">
                <a:latin typeface="Times New Roman"/>
                <a:cs typeface="Times New Roman"/>
              </a:rPr>
              <a:t>∑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∑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565440" y="2892561"/>
            <a:ext cx="45021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5" i="1">
                <a:latin typeface="Arial"/>
                <a:cs typeface="Arial"/>
              </a:rPr>
              <a:t>i</a:t>
            </a:r>
            <a:r>
              <a:rPr dirty="0" sz="700" spc="-135" i="1">
                <a:latin typeface="Arial"/>
                <a:cs typeface="Arial"/>
              </a:rPr>
              <a:t> </a:t>
            </a:r>
            <a:r>
              <a:rPr dirty="0" sz="700" spc="165">
                <a:latin typeface="Arial"/>
                <a:cs typeface="Arial"/>
              </a:rPr>
              <a:t>=</a:t>
            </a:r>
            <a:r>
              <a:rPr dirty="0" sz="700" spc="20">
                <a:latin typeface="Arial"/>
                <a:cs typeface="Arial"/>
              </a:rPr>
              <a:t>1</a:t>
            </a:r>
            <a:r>
              <a:rPr dirty="0" sz="700" spc="-85">
                <a:latin typeface="Arial"/>
                <a:cs typeface="Arial"/>
              </a:rPr>
              <a:t> </a:t>
            </a:r>
            <a:r>
              <a:rPr dirty="0" sz="700" spc="5" i="1">
                <a:latin typeface="Arial"/>
                <a:cs typeface="Arial"/>
              </a:rPr>
              <a:t>j</a:t>
            </a:r>
            <a:r>
              <a:rPr dirty="0" sz="700" spc="-135" i="1">
                <a:latin typeface="Arial"/>
                <a:cs typeface="Arial"/>
              </a:rPr>
              <a:t> </a:t>
            </a:r>
            <a:r>
              <a:rPr dirty="0" sz="700" spc="165">
                <a:latin typeface="Arial"/>
                <a:cs typeface="Arial"/>
              </a:rPr>
              <a:t>=</a:t>
            </a:r>
            <a:r>
              <a:rPr dirty="0" sz="700" spc="5" i="1">
                <a:latin typeface="Arial"/>
                <a:cs typeface="Arial"/>
              </a:rPr>
              <a:t>i</a:t>
            </a:r>
            <a:r>
              <a:rPr dirty="0" sz="700" spc="-135" i="1">
                <a:latin typeface="Arial"/>
                <a:cs typeface="Arial"/>
              </a:rPr>
              <a:t> </a:t>
            </a:r>
            <a:r>
              <a:rPr dirty="0" sz="700" spc="165">
                <a:latin typeface="Arial"/>
                <a:cs typeface="Arial"/>
              </a:rPr>
              <a:t>+</a:t>
            </a:r>
            <a:r>
              <a:rPr dirty="0" sz="700" spc="2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05076" y="2596101"/>
            <a:ext cx="6057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31775" algn="l"/>
                <a:tab pos="528955" algn="l"/>
              </a:tabLst>
            </a:pPr>
            <a:r>
              <a:rPr dirty="0" baseline="3968" sz="1050" spc="37" i="1">
                <a:latin typeface="Arial"/>
                <a:cs typeface="Arial"/>
              </a:rPr>
              <a:t>N</a:t>
            </a:r>
            <a:r>
              <a:rPr dirty="0" baseline="3968" sz="1050" spc="37" i="1">
                <a:latin typeface="Arial"/>
                <a:cs typeface="Arial"/>
              </a:rPr>
              <a:t>	</a:t>
            </a:r>
            <a:r>
              <a:rPr dirty="0" baseline="3968" sz="1050" spc="37" i="1">
                <a:latin typeface="Arial"/>
                <a:cs typeface="Arial"/>
              </a:rPr>
              <a:t>N</a:t>
            </a:r>
            <a:r>
              <a:rPr dirty="0" baseline="3968" sz="1050" spc="37" i="1">
                <a:latin typeface="Arial"/>
                <a:cs typeface="Arial"/>
              </a:rPr>
              <a:t>	</a:t>
            </a:r>
            <a:r>
              <a:rPr dirty="0" sz="1000" spc="165">
                <a:latin typeface="Arial"/>
                <a:cs typeface="Arial"/>
              </a:rPr>
              <a:t>˜</a:t>
            </a:r>
            <a:endParaRPr sz="1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314105" y="2688294"/>
            <a:ext cx="20129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167005" algn="l"/>
              </a:tabLst>
            </a:pPr>
            <a:r>
              <a:rPr dirty="0" sz="700" spc="5" i="1">
                <a:latin typeface="Arial"/>
                <a:cs typeface="Arial"/>
              </a:rPr>
              <a:t>i</a:t>
            </a:r>
            <a:r>
              <a:rPr dirty="0" sz="700" spc="5" i="1">
                <a:latin typeface="Arial"/>
                <a:cs typeface="Arial"/>
              </a:rPr>
              <a:t>	</a:t>
            </a:r>
            <a:r>
              <a:rPr dirty="0" sz="700" spc="5" i="1">
                <a:latin typeface="Arial"/>
                <a:cs typeface="Arial"/>
              </a:rPr>
              <a:t>j</a:t>
            </a:r>
            <a:endParaRPr sz="7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696159" y="2596101"/>
            <a:ext cx="889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65">
                <a:latin typeface="Arial"/>
                <a:cs typeface="Arial"/>
              </a:rPr>
              <a:t>ˆ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888589" y="2688294"/>
            <a:ext cx="20129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167005" algn="l"/>
              </a:tabLst>
            </a:pPr>
            <a:r>
              <a:rPr dirty="0" sz="700" spc="5" i="1">
                <a:latin typeface="Arial"/>
                <a:cs typeface="Arial"/>
              </a:rPr>
              <a:t>i</a:t>
            </a:r>
            <a:r>
              <a:rPr dirty="0" sz="700" spc="5" i="1">
                <a:latin typeface="Arial"/>
                <a:cs typeface="Arial"/>
              </a:rPr>
              <a:t>	</a:t>
            </a:r>
            <a:r>
              <a:rPr dirty="0" sz="700" spc="5" i="1">
                <a:latin typeface="Arial"/>
                <a:cs typeface="Arial"/>
              </a:rPr>
              <a:t>j</a:t>
            </a:r>
            <a:endParaRPr sz="7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112060" y="2631280"/>
            <a:ext cx="10414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d</a:t>
            </a:r>
            <a:r>
              <a:rPr dirty="0" sz="1000" spc="-185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L</a:t>
            </a:r>
            <a:r>
              <a:rPr dirty="0" sz="1000" spc="-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L</a:t>
            </a:r>
            <a:r>
              <a:rPr dirty="0" sz="1000" spc="-5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30" i="1">
                <a:latin typeface="メイリオ"/>
                <a:cs typeface="メイリオ"/>
              </a:rPr>
              <a:t>−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d</a:t>
            </a:r>
            <a:r>
              <a:rPr dirty="0" sz="1000" spc="-185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L</a:t>
            </a:r>
            <a:r>
              <a:rPr dirty="0" sz="1000" spc="-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L</a:t>
            </a:r>
            <a:r>
              <a:rPr dirty="0" sz="1000" spc="-5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003755" y="2545796"/>
            <a:ext cx="125793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1151255" algn="l"/>
              </a:tabLst>
            </a:pPr>
            <a:r>
              <a:rPr dirty="0" sz="1000" spc="455">
                <a:latin typeface="Arial Unicode MS"/>
                <a:cs typeface="Arial Unicode MS"/>
              </a:rPr>
              <a:t> </a:t>
            </a:r>
            <a:r>
              <a:rPr dirty="0" sz="1000" spc="455">
                <a:latin typeface="Arial Unicode MS"/>
                <a:cs typeface="Arial Unicode MS"/>
              </a:rPr>
              <a:t>	</a:t>
            </a:r>
            <a:r>
              <a:rPr dirty="0" sz="1000" spc="455">
                <a:latin typeface="Arial Unicode MS"/>
                <a:cs typeface="Arial Unicode MS"/>
              </a:rPr>
              <a:t> 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124760" y="2831858"/>
            <a:ext cx="1016000" cy="0"/>
          </a:xfrm>
          <a:custGeom>
            <a:avLst/>
            <a:gdLst/>
            <a:ahLst/>
            <a:cxnLst/>
            <a:rect l="l" t="t" r="r" b="b"/>
            <a:pathLst>
              <a:path w="1016000" h="0">
                <a:moveTo>
                  <a:pt x="0" y="0"/>
                </a:moveTo>
                <a:lnTo>
                  <a:pt x="101550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373896" y="2831127"/>
            <a:ext cx="5175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-484" i="1">
                <a:latin typeface="Arial"/>
                <a:cs typeface="Arial"/>
              </a:rPr>
              <a:t>d</a:t>
            </a:r>
            <a:r>
              <a:rPr dirty="0" baseline="16666" sz="1500" spc="359">
                <a:latin typeface="Arial"/>
                <a:cs typeface="Arial"/>
              </a:rPr>
              <a:t>˜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L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L</a:t>
            </a:r>
            <a:r>
              <a:rPr dirty="0" baseline="-15873" sz="1050" spc="7" i="1">
                <a:latin typeface="Arial"/>
                <a:cs typeface="Arial"/>
              </a:rPr>
              <a:t>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235871" y="2609833"/>
            <a:ext cx="77470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2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1313" y="3081636"/>
            <a:ext cx="3899535" cy="372745"/>
          </a:xfrm>
          <a:prstGeom prst="rect">
            <a:avLst/>
          </a:prstGeom>
        </p:spPr>
        <p:txBody>
          <a:bodyPr wrap="square" lIns="0" tIns="33655" rIns="0" bIns="0" rtlCol="0" vert="horz">
            <a:spAutoFit/>
          </a:bodyPr>
          <a:lstStyle/>
          <a:p>
            <a:pPr marL="591185">
              <a:lnSpc>
                <a:spcPct val="100000"/>
              </a:lnSpc>
              <a:spcBef>
                <a:spcPts val="265"/>
              </a:spcBef>
            </a:pPr>
            <a:r>
              <a:rPr dirty="0" sz="1000" spc="-5">
                <a:latin typeface="Arial"/>
                <a:cs typeface="Arial"/>
              </a:rPr>
              <a:t>where </a:t>
            </a:r>
            <a:r>
              <a:rPr dirty="0" sz="1000" spc="-40" i="1">
                <a:latin typeface="Arial"/>
                <a:cs typeface="Arial"/>
              </a:rPr>
              <a:t>d</a:t>
            </a:r>
            <a:r>
              <a:rPr dirty="0" baseline="16666" sz="1500" spc="-60">
                <a:latin typeface="Arial"/>
                <a:cs typeface="Arial"/>
              </a:rPr>
              <a:t>ˆ</a:t>
            </a:r>
            <a:r>
              <a:rPr dirty="0" sz="1000" spc="-40">
                <a:latin typeface="Arial"/>
                <a:cs typeface="Arial"/>
              </a:rPr>
              <a:t>(</a:t>
            </a:r>
            <a:r>
              <a:rPr dirty="0" sz="1000" spc="-40" i="1">
                <a:latin typeface="Arial"/>
                <a:cs typeface="Arial"/>
              </a:rPr>
              <a:t>L</a:t>
            </a:r>
            <a:r>
              <a:rPr dirty="0" baseline="-15873" sz="1050" spc="-6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distance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after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i="1">
                <a:latin typeface="Arial"/>
                <a:cs typeface="Arial"/>
              </a:rPr>
              <a:t>L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300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been</a:t>
            </a:r>
            <a:endParaRPr sz="1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Centralized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8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posit</a:t>
            </a:r>
            <a:r>
              <a:rPr dirty="0" baseline="8333" sz="1500" spc="-120">
                <a:latin typeface="Arial"/>
                <a:cs typeface="Arial"/>
                <a:hlinkClick r:id="rId4" action="ppaction://hlinksldjump"/>
              </a:rPr>
              <a:t>p</a:t>
            </a:r>
            <a:r>
              <a:rPr dirty="0" sz="600" spc="-8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ion</a:t>
            </a:r>
            <a:r>
              <a:rPr dirty="0" baseline="8333" sz="1500" spc="-120">
                <a:latin typeface="Arial"/>
                <a:cs typeface="Arial"/>
                <a:hlinkClick r:id="rId4" action="ppaction://hlinksldjump"/>
              </a:rPr>
              <a:t>o</a:t>
            </a:r>
            <a:r>
              <a:rPr dirty="0" sz="600" spc="-8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in</a:t>
            </a:r>
            <a:r>
              <a:rPr dirty="0" baseline="8333" sz="1500" spc="-120">
                <a:latin typeface="Arial"/>
                <a:cs typeface="Arial"/>
                <a:hlinkClick r:id="rId4" action="ppaction://hlinksldjump"/>
              </a:rPr>
              <a:t>s</a:t>
            </a:r>
            <a:r>
              <a:rPr dirty="0" sz="600" spc="-8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g</a:t>
            </a:r>
            <a:r>
              <a:rPr dirty="0" baseline="8333" sz="1500" spc="-120">
                <a:latin typeface="Arial"/>
                <a:cs typeface="Arial"/>
              </a:rPr>
              <a:t>itioned.</a:t>
            </a:r>
            <a:endParaRPr baseline="8333" sz="15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46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1036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Location 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79096" y="716"/>
            <a:ext cx="9626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Logical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positioning of nodes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051300" cy="13163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Computing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position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115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Choosing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dimension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 i="1">
                <a:solidFill>
                  <a:srgbClr val="3333B2"/>
                </a:solidFill>
                <a:latin typeface="Arial"/>
                <a:cs typeface="Arial"/>
              </a:rPr>
              <a:t>m</a:t>
            </a:r>
            <a:endParaRPr sz="1200">
              <a:latin typeface="Arial"/>
              <a:cs typeface="Arial"/>
            </a:endParaRPr>
          </a:p>
          <a:p>
            <a:pPr marL="264160" marR="5080" indent="-4445">
              <a:lnSpc>
                <a:spcPct val="100000"/>
              </a:lnSpc>
              <a:spcBef>
                <a:spcPts val="195"/>
              </a:spcBef>
            </a:pPr>
            <a:r>
              <a:rPr dirty="0" sz="1000" spc="-5">
                <a:latin typeface="Arial"/>
                <a:cs typeface="Arial"/>
              </a:rPr>
              <a:t>The hidden parameter is the dimension </a:t>
            </a:r>
            <a:r>
              <a:rPr dirty="0" sz="1000" spc="-5" i="1">
                <a:latin typeface="Arial"/>
                <a:cs typeface="Arial"/>
              </a:rPr>
              <a:t>m </a:t>
            </a:r>
            <a:r>
              <a:rPr dirty="0" sz="1000" spc="-5">
                <a:latin typeface="Arial"/>
                <a:cs typeface="Arial"/>
              </a:rPr>
              <a:t>with </a:t>
            </a:r>
            <a:r>
              <a:rPr dirty="0" sz="1000" spc="-5" i="1">
                <a:latin typeface="Arial"/>
                <a:cs typeface="Arial"/>
              </a:rPr>
              <a:t>N </a:t>
            </a:r>
            <a:r>
              <a:rPr dirty="0" sz="1000" spc="190" i="1">
                <a:latin typeface="Arial"/>
                <a:cs typeface="Arial"/>
              </a:rPr>
              <a:t>&gt; </a:t>
            </a:r>
            <a:r>
              <a:rPr dirty="0" sz="1000" spc="5" i="1">
                <a:latin typeface="Arial"/>
                <a:cs typeface="Arial"/>
              </a:rPr>
              <a:t>m</a:t>
            </a:r>
            <a:r>
              <a:rPr dirty="0" sz="1000" spc="5">
                <a:latin typeface="Arial"/>
                <a:cs typeface="Arial"/>
              </a:rPr>
              <a:t>. </a:t>
            </a:r>
            <a:r>
              <a:rPr dirty="0" sz="1000" spc="-5">
                <a:latin typeface="Arial"/>
                <a:cs typeface="Arial"/>
              </a:rPr>
              <a:t>A node </a:t>
            </a:r>
            <a:r>
              <a:rPr dirty="0" sz="1000" spc="-5" i="1">
                <a:latin typeface="Arial"/>
                <a:cs typeface="Arial"/>
              </a:rPr>
              <a:t>P 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measures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distance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N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landmarks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computes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coordinates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minimizing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13877" y="1608400"/>
            <a:ext cx="9334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25" i="1">
                <a:latin typeface="Arial"/>
                <a:cs typeface="Arial"/>
              </a:rPr>
              <a:t>N</a:t>
            </a:r>
            <a:endParaRPr sz="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74241" y="1682037"/>
            <a:ext cx="179705" cy="33528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4765">
              <a:lnSpc>
                <a:spcPts val="1614"/>
              </a:lnSpc>
              <a:spcBef>
                <a:spcPts val="135"/>
              </a:spcBef>
            </a:pPr>
            <a:r>
              <a:rPr dirty="0" sz="1400" spc="20">
                <a:latin typeface="Times New Roman"/>
                <a:cs typeface="Times New Roman"/>
              </a:rPr>
              <a:t>∑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775"/>
              </a:lnSpc>
            </a:pPr>
            <a:r>
              <a:rPr dirty="0" sz="700" spc="5" i="1">
                <a:latin typeface="Arial"/>
                <a:cs typeface="Arial"/>
              </a:rPr>
              <a:t>i</a:t>
            </a:r>
            <a:r>
              <a:rPr dirty="0" sz="700" spc="-135" i="1">
                <a:latin typeface="Arial"/>
                <a:cs typeface="Arial"/>
              </a:rPr>
              <a:t> </a:t>
            </a:r>
            <a:r>
              <a:rPr dirty="0" sz="700" spc="165">
                <a:latin typeface="Arial"/>
                <a:cs typeface="Arial"/>
              </a:rPr>
              <a:t>=</a:t>
            </a:r>
            <a:r>
              <a:rPr dirty="0" sz="700" spc="2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52739" y="1682060"/>
            <a:ext cx="4635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5" i="1"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60308" y="1589854"/>
            <a:ext cx="6508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74675" algn="l"/>
              </a:tabLst>
            </a:pPr>
            <a:r>
              <a:rPr dirty="0" sz="1000" spc="165">
                <a:latin typeface="Arial"/>
                <a:cs typeface="Arial"/>
              </a:rPr>
              <a:t>˜</a:t>
            </a:r>
            <a:r>
              <a:rPr dirty="0" sz="1000" spc="165">
                <a:latin typeface="Arial"/>
                <a:cs typeface="Arial"/>
              </a:rPr>
              <a:t>	</a:t>
            </a:r>
            <a:r>
              <a:rPr dirty="0" sz="1000" spc="165">
                <a:latin typeface="Arial"/>
                <a:cs typeface="Arial"/>
              </a:rPr>
              <a:t>ˆ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14955" y="1682060"/>
            <a:ext cx="4635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5" i="1"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50694" y="1625033"/>
            <a:ext cx="10166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d</a:t>
            </a:r>
            <a:r>
              <a:rPr dirty="0" sz="1000" spc="-185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L</a:t>
            </a:r>
            <a:r>
              <a:rPr dirty="0" sz="1000" spc="-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60" i="1">
                <a:latin typeface="Arial"/>
                <a:cs typeface="Arial"/>
              </a:rPr>
              <a:t>P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30" i="1">
                <a:latin typeface="メイリオ"/>
                <a:cs typeface="メイリオ"/>
              </a:rPr>
              <a:t>−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d</a:t>
            </a:r>
            <a:r>
              <a:rPr dirty="0" sz="1000" spc="-185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L</a:t>
            </a:r>
            <a:r>
              <a:rPr dirty="0" sz="1000" spc="-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60" i="1">
                <a:latin typeface="Arial"/>
                <a:cs typeface="Arial"/>
              </a:rPr>
              <a:t>P</a:t>
            </a:r>
            <a:r>
              <a:rPr dirty="0" sz="1000" spc="5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63394" y="1818284"/>
            <a:ext cx="991235" cy="0"/>
          </a:xfrm>
          <a:custGeom>
            <a:avLst/>
            <a:gdLst/>
            <a:ahLst/>
            <a:cxnLst/>
            <a:rect l="l" t="t" r="r" b="b"/>
            <a:pathLst>
              <a:path w="991235" h="0">
                <a:moveTo>
                  <a:pt x="0" y="0"/>
                </a:moveTo>
                <a:lnTo>
                  <a:pt x="99098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106396" y="1817565"/>
            <a:ext cx="505459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-484" i="1">
                <a:latin typeface="Arial"/>
                <a:cs typeface="Arial"/>
              </a:rPr>
              <a:t>d</a:t>
            </a:r>
            <a:r>
              <a:rPr dirty="0" baseline="16666" sz="1500" spc="359">
                <a:latin typeface="Arial"/>
                <a:cs typeface="Arial"/>
              </a:rPr>
              <a:t>˜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L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60" i="1">
                <a:latin typeface="Arial"/>
                <a:cs typeface="Arial"/>
              </a:rPr>
              <a:t>P</a:t>
            </a:r>
            <a:r>
              <a:rPr dirty="0" sz="1000" spc="5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42389" y="1532234"/>
            <a:ext cx="123317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1126490" algn="l"/>
              </a:tabLst>
            </a:pPr>
            <a:r>
              <a:rPr dirty="0" sz="1000" spc="455">
                <a:latin typeface="Arial Unicode MS"/>
                <a:cs typeface="Arial Unicode MS"/>
              </a:rPr>
              <a:t> </a:t>
            </a:r>
            <a:r>
              <a:rPr dirty="0" sz="1000" spc="455">
                <a:latin typeface="Arial Unicode MS"/>
                <a:cs typeface="Arial Unicode MS"/>
              </a:rPr>
              <a:t>	</a:t>
            </a:r>
            <a:r>
              <a:rPr dirty="0" sz="1000" spc="455">
                <a:latin typeface="Arial Unicode MS"/>
                <a:cs typeface="Arial Unicode MS"/>
              </a:rPr>
              <a:t> 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49981" y="1596271"/>
            <a:ext cx="77470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2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7294" y="2225672"/>
            <a:ext cx="3745229" cy="5048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Practice </a:t>
            </a:r>
            <a:r>
              <a:rPr dirty="0" sz="1000" spc="-10">
                <a:latin typeface="Arial"/>
                <a:cs typeface="Arial"/>
              </a:rPr>
              <a:t>shows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</a:t>
            </a:r>
            <a:r>
              <a:rPr dirty="0" sz="1000" spc="-5" i="1">
                <a:latin typeface="Arial"/>
                <a:cs typeface="Arial"/>
              </a:rPr>
              <a:t>m</a:t>
            </a:r>
            <a:r>
              <a:rPr dirty="0" sz="1000" spc="2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 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small 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6 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7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achieve</a:t>
            </a:r>
            <a:r>
              <a:rPr dirty="0" sz="1000" spc="-5">
                <a:latin typeface="Arial"/>
                <a:cs typeface="Arial"/>
              </a:rPr>
              <a:t> latency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estimations within a </a:t>
            </a:r>
            <a:r>
              <a:rPr dirty="0" sz="1000" spc="-10">
                <a:latin typeface="Arial"/>
                <a:cs typeface="Arial"/>
              </a:rPr>
              <a:t>factor</a:t>
            </a:r>
            <a:r>
              <a:rPr dirty="0" sz="1000" spc="-5">
                <a:latin typeface="Arial"/>
                <a:cs typeface="Arial"/>
              </a:rPr>
              <a:t> 2 of the actual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value.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713" y="3327684"/>
            <a:ext cx="791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Centralized</a:t>
            </a:r>
            <a:r>
              <a:rPr dirty="0" sz="600" spc="-2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positioning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2488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Location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Logical positioning of nodes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55753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Vi</a:t>
            </a:r>
            <a:r>
              <a:rPr dirty="0" spc="-25"/>
              <a:t>v</a:t>
            </a:r>
            <a:r>
              <a:rPr dirty="0" spc="10"/>
              <a:t>aldi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3847" y="486544"/>
            <a:ext cx="3625850" cy="259778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06045" marR="186690">
              <a:lnSpc>
                <a:spcPct val="106400"/>
              </a:lnSpc>
              <a:spcBef>
                <a:spcPts val="23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Principle:</a:t>
            </a:r>
            <a:r>
              <a:rPr dirty="0" sz="1200" spc="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network of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springs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exerting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forces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Consider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collection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N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nodes </a:t>
            </a:r>
            <a:r>
              <a:rPr dirty="0" sz="1000" spc="70" i="1">
                <a:latin typeface="Arial"/>
                <a:cs typeface="Arial"/>
              </a:rPr>
              <a:t>P</a:t>
            </a:r>
            <a:r>
              <a:rPr dirty="0" baseline="-15873" sz="1050" spc="104" i="1">
                <a:latin typeface="Arial"/>
                <a:cs typeface="Arial"/>
              </a:rPr>
              <a:t>1</a:t>
            </a:r>
            <a:r>
              <a:rPr dirty="0" sz="1000" spc="70" i="1">
                <a:latin typeface="Arial"/>
                <a:cs typeface="Arial"/>
              </a:rPr>
              <a:t>,...,</a:t>
            </a:r>
            <a:r>
              <a:rPr dirty="0" sz="1000" spc="-165" i="1">
                <a:latin typeface="Arial"/>
                <a:cs typeface="Arial"/>
              </a:rPr>
              <a:t> </a:t>
            </a:r>
            <a:r>
              <a:rPr dirty="0" sz="1000" spc="10" i="1">
                <a:latin typeface="Arial"/>
                <a:cs typeface="Arial"/>
              </a:rPr>
              <a:t>P</a:t>
            </a:r>
            <a:r>
              <a:rPr dirty="0" baseline="-15873" sz="1050" spc="15" i="1">
                <a:latin typeface="Arial"/>
                <a:cs typeface="Arial"/>
              </a:rPr>
              <a:t>N</a:t>
            </a:r>
            <a:r>
              <a:rPr dirty="0" baseline="-15873" sz="1050" spc="-13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each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22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having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coordinates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baseline="5555" sz="1500" spc="-262" i="1">
                <a:latin typeface="Arial"/>
                <a:cs typeface="Arial"/>
              </a:rPr>
              <a:t>_</a:t>
            </a:r>
            <a:r>
              <a:rPr dirty="0" sz="1000" spc="-175" i="1">
                <a:latin typeface="Arial"/>
                <a:cs typeface="Arial"/>
              </a:rPr>
              <a:t>x</a:t>
            </a:r>
            <a:r>
              <a:rPr dirty="0" baseline="-15873" sz="1050" spc="-262" i="1">
                <a:latin typeface="Arial"/>
                <a:cs typeface="Arial"/>
              </a:rPr>
              <a:t>i</a:t>
            </a:r>
            <a:r>
              <a:rPr dirty="0" baseline="-15873" sz="1050" spc="-24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Two</a:t>
            </a:r>
            <a:r>
              <a:rPr dirty="0" sz="1000" spc="-5">
                <a:latin typeface="Arial"/>
                <a:cs typeface="Arial"/>
              </a:rPr>
              <a:t> nodes </a:t>
            </a:r>
            <a:r>
              <a:rPr dirty="0" sz="1000" spc="-10">
                <a:latin typeface="Arial"/>
                <a:cs typeface="Arial"/>
              </a:rPr>
              <a:t>exert</a:t>
            </a:r>
            <a:r>
              <a:rPr dirty="0" sz="1000" spc="-5">
                <a:latin typeface="Arial"/>
                <a:cs typeface="Arial"/>
              </a:rPr>
              <a:t> a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mutual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force</a:t>
            </a:r>
            <a:r>
              <a:rPr dirty="0" sz="1000" spc="-10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101600" marR="448309" indent="883919">
              <a:lnSpc>
                <a:spcPct val="174800"/>
              </a:lnSpc>
              <a:spcBef>
                <a:spcPts val="95"/>
              </a:spcBef>
            </a:pPr>
            <a:r>
              <a:rPr dirty="0" baseline="16666" sz="1500" spc="-750" i="1">
                <a:latin typeface="Arial"/>
                <a:cs typeface="Arial"/>
              </a:rPr>
              <a:t>_</a:t>
            </a:r>
            <a:r>
              <a:rPr dirty="0" sz="1000" spc="-5" i="1">
                <a:latin typeface="Arial"/>
                <a:cs typeface="Arial"/>
              </a:rPr>
              <a:t>F</a:t>
            </a:r>
            <a:r>
              <a:rPr dirty="0" baseline="-15873" sz="1050" spc="7" i="1">
                <a:latin typeface="Arial"/>
                <a:cs typeface="Arial"/>
              </a:rPr>
              <a:t>ij</a:t>
            </a:r>
            <a:r>
              <a:rPr dirty="0" baseline="-15873" sz="1050" i="1">
                <a:latin typeface="Arial"/>
                <a:cs typeface="Arial"/>
              </a:rPr>
              <a:t> </a:t>
            </a:r>
            <a:r>
              <a:rPr dirty="0" baseline="-15873" sz="1050" spc="-82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baseline="44444" sz="1500" spc="262">
                <a:latin typeface="Arial Unicode MS"/>
                <a:cs typeface="Arial Unicode MS"/>
              </a:rPr>
              <a:t> </a:t>
            </a:r>
            <a:r>
              <a:rPr dirty="0" sz="1000" spc="-484" i="1">
                <a:latin typeface="Arial"/>
                <a:cs typeface="Arial"/>
              </a:rPr>
              <a:t>d</a:t>
            </a:r>
            <a:r>
              <a:rPr dirty="0" baseline="16666" sz="1500" spc="359">
                <a:latin typeface="Arial"/>
                <a:cs typeface="Arial"/>
              </a:rPr>
              <a:t>˜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30" i="1">
                <a:latin typeface="メイリオ"/>
                <a:cs typeface="メイリオ"/>
              </a:rPr>
              <a:t>−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484" i="1">
                <a:latin typeface="Arial"/>
                <a:cs typeface="Arial"/>
              </a:rPr>
              <a:t>d</a:t>
            </a:r>
            <a:r>
              <a:rPr dirty="0" baseline="16666" sz="1500" spc="359">
                <a:latin typeface="Arial"/>
                <a:cs typeface="Arial"/>
              </a:rPr>
              <a:t>ˆ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baseline="44444" sz="1500" spc="262">
                <a:latin typeface="Arial Unicode MS"/>
                <a:cs typeface="Arial Unicode MS"/>
              </a:rPr>
              <a:t> </a:t>
            </a:r>
            <a:r>
              <a:rPr dirty="0" baseline="44444" sz="1500" spc="-209">
                <a:latin typeface="Arial Unicode MS"/>
                <a:cs typeface="Arial Unicode MS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×</a:t>
            </a:r>
            <a:r>
              <a:rPr dirty="0" sz="1000" spc="35" i="1">
                <a:latin typeface="Arial"/>
                <a:cs typeface="Arial"/>
              </a:rPr>
              <a:t>u</a:t>
            </a:r>
            <a:r>
              <a:rPr dirty="0" sz="1000" spc="10">
                <a:latin typeface="Arial"/>
                <a:cs typeface="Arial"/>
              </a:rPr>
              <a:t>(</a:t>
            </a:r>
            <a:r>
              <a:rPr dirty="0" baseline="5555" sz="1500" spc="-787" i="1">
                <a:latin typeface="Arial"/>
                <a:cs typeface="Arial"/>
              </a:rPr>
              <a:t>_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82" i="1">
                <a:latin typeface="Arial"/>
                <a:cs typeface="Arial"/>
              </a:rPr>
              <a:t> </a:t>
            </a:r>
            <a:r>
              <a:rPr dirty="0" sz="1000" spc="-30" i="1">
                <a:latin typeface="メイリオ"/>
                <a:cs typeface="メイリオ"/>
              </a:rPr>
              <a:t>−</a:t>
            </a:r>
            <a:r>
              <a:rPr dirty="0" sz="1000" spc="-240" i="1">
                <a:latin typeface="メイリオ"/>
                <a:cs typeface="メイリオ"/>
              </a:rPr>
              <a:t> </a:t>
            </a:r>
            <a:r>
              <a:rPr dirty="0" baseline="5555" sz="1500" spc="-787" i="1">
                <a:latin typeface="Arial"/>
                <a:cs typeface="Arial"/>
              </a:rPr>
              <a:t>_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baseline="-15873" sz="1050" spc="7" i="1">
                <a:latin typeface="Arial"/>
                <a:cs typeface="Arial"/>
              </a:rPr>
              <a:t>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45">
                <a:latin typeface="Arial"/>
                <a:cs typeface="Arial"/>
              </a:rPr>
              <a:t>)  </a:t>
            </a:r>
            <a:r>
              <a:rPr dirty="0" sz="1000" spc="-5">
                <a:latin typeface="Arial"/>
                <a:cs typeface="Arial"/>
              </a:rPr>
              <a:t>with </a:t>
            </a:r>
            <a:r>
              <a:rPr dirty="0" sz="1000" spc="-95" i="1">
                <a:latin typeface="Arial"/>
                <a:cs typeface="Arial"/>
              </a:rPr>
              <a:t>u</a:t>
            </a:r>
            <a:r>
              <a:rPr dirty="0" sz="1000" spc="-95">
                <a:latin typeface="Arial"/>
                <a:cs typeface="Arial"/>
              </a:rPr>
              <a:t>(</a:t>
            </a:r>
            <a:r>
              <a:rPr dirty="0" baseline="5555" sz="1500" spc="-142" i="1">
                <a:latin typeface="Arial"/>
                <a:cs typeface="Arial"/>
              </a:rPr>
              <a:t>_</a:t>
            </a:r>
            <a:r>
              <a:rPr dirty="0" sz="1000" spc="-95" i="1">
                <a:latin typeface="Arial"/>
                <a:cs typeface="Arial"/>
              </a:rPr>
              <a:t>x</a:t>
            </a:r>
            <a:r>
              <a:rPr dirty="0" baseline="-15873" sz="1050" spc="-142" i="1">
                <a:latin typeface="Arial"/>
                <a:cs typeface="Arial"/>
              </a:rPr>
              <a:t>i</a:t>
            </a:r>
            <a:r>
              <a:rPr dirty="0" baseline="-15873" sz="1050" spc="-52" i="1">
                <a:latin typeface="Arial"/>
                <a:cs typeface="Arial"/>
              </a:rPr>
              <a:t> </a:t>
            </a:r>
            <a:r>
              <a:rPr dirty="0" sz="1000" spc="-30" i="1">
                <a:latin typeface="メイリオ"/>
                <a:cs typeface="メイリオ"/>
              </a:rPr>
              <a:t>−</a:t>
            </a:r>
            <a:r>
              <a:rPr dirty="0" sz="1000" spc="-235" i="1">
                <a:latin typeface="メイリオ"/>
                <a:cs typeface="メイリオ"/>
              </a:rPr>
              <a:t> </a:t>
            </a:r>
            <a:r>
              <a:rPr dirty="0" baseline="5555" sz="1500" spc="-262" i="1">
                <a:latin typeface="Arial"/>
                <a:cs typeface="Arial"/>
              </a:rPr>
              <a:t>_</a:t>
            </a:r>
            <a:r>
              <a:rPr dirty="0" sz="1000" spc="-175" i="1">
                <a:latin typeface="Arial"/>
                <a:cs typeface="Arial"/>
              </a:rPr>
              <a:t>x</a:t>
            </a:r>
            <a:r>
              <a:rPr dirty="0" baseline="-15873" sz="1050" spc="-262" i="1">
                <a:latin typeface="Arial"/>
                <a:cs typeface="Arial"/>
              </a:rPr>
              <a:t>j</a:t>
            </a:r>
            <a:r>
              <a:rPr dirty="0" baseline="-15873" sz="1050" spc="-240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unit </a:t>
            </a:r>
            <a:r>
              <a:rPr dirty="0" sz="1000" spc="-10">
                <a:latin typeface="Arial"/>
                <a:cs typeface="Arial"/>
              </a:rPr>
              <a:t>vector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direction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baseline="5555" sz="1500" spc="-262" i="1">
                <a:latin typeface="Arial"/>
                <a:cs typeface="Arial"/>
              </a:rPr>
              <a:t>_</a:t>
            </a:r>
            <a:r>
              <a:rPr dirty="0" sz="1000" spc="-175" i="1">
                <a:latin typeface="Arial"/>
                <a:cs typeface="Arial"/>
              </a:rPr>
              <a:t>x</a:t>
            </a:r>
            <a:r>
              <a:rPr dirty="0" baseline="-15873" sz="1050" spc="-262" i="1">
                <a:latin typeface="Arial"/>
                <a:cs typeface="Arial"/>
              </a:rPr>
              <a:t>i</a:t>
            </a:r>
            <a:r>
              <a:rPr dirty="0" baseline="-15873" sz="1050" spc="-254" i="1">
                <a:latin typeface="Arial"/>
                <a:cs typeface="Arial"/>
              </a:rPr>
              <a:t> </a:t>
            </a:r>
            <a:r>
              <a:rPr dirty="0" sz="1000" spc="-30" i="1">
                <a:latin typeface="メイリオ"/>
                <a:cs typeface="メイリオ"/>
              </a:rPr>
              <a:t>−</a:t>
            </a:r>
            <a:r>
              <a:rPr dirty="0" sz="1000" spc="-240" i="1">
                <a:latin typeface="メイリオ"/>
                <a:cs typeface="メイリオ"/>
              </a:rPr>
              <a:t> </a:t>
            </a:r>
            <a:r>
              <a:rPr dirty="0" baseline="5555" sz="1500" spc="-262" i="1">
                <a:latin typeface="Arial"/>
                <a:cs typeface="Arial"/>
              </a:rPr>
              <a:t>_</a:t>
            </a:r>
            <a:r>
              <a:rPr dirty="0" sz="1000" spc="-175" i="1">
                <a:latin typeface="Arial"/>
                <a:cs typeface="Arial"/>
              </a:rPr>
              <a:t>x</a:t>
            </a:r>
            <a:r>
              <a:rPr dirty="0" baseline="-15873" sz="1050" spc="-262" i="1">
                <a:latin typeface="Arial"/>
                <a:cs typeface="Arial"/>
              </a:rPr>
              <a:t>j </a:t>
            </a:r>
            <a:r>
              <a:rPr dirty="0" baseline="-15873" sz="1050" spc="-254" i="1"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Node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 i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baseline="-15432" sz="1350" spc="-7" i="1">
                <a:solidFill>
                  <a:srgbClr val="3333B2"/>
                </a:solidFill>
                <a:latin typeface="Arial"/>
                <a:cs typeface="Arial"/>
              </a:rPr>
              <a:t>i</a:t>
            </a:r>
            <a:r>
              <a:rPr dirty="0" baseline="-15432" sz="1350" spc="307" i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repeatedly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executes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steps</a:t>
            </a:r>
            <a:endParaRPr sz="1200">
              <a:latin typeface="Arial"/>
              <a:cs typeface="Arial"/>
            </a:endParaRPr>
          </a:p>
          <a:p>
            <a:pPr marL="382905" marR="93980" indent="-175260">
              <a:lnSpc>
                <a:spcPct val="100000"/>
              </a:lnSpc>
              <a:spcBef>
                <a:spcPts val="780"/>
              </a:spcBef>
              <a:buClr>
                <a:srgbClr val="3333B2"/>
              </a:buClr>
              <a:buAutoNum type="arabicPeriod"/>
              <a:tabLst>
                <a:tab pos="383540" algn="l"/>
              </a:tabLst>
            </a:pPr>
            <a:r>
              <a:rPr dirty="0" sz="1000" spc="-5">
                <a:latin typeface="Arial"/>
                <a:cs typeface="Arial"/>
              </a:rPr>
              <a:t>Measure the latency </a:t>
            </a:r>
            <a:r>
              <a:rPr dirty="0" sz="1000" spc="-85" i="1">
                <a:latin typeface="Arial"/>
                <a:cs typeface="Arial"/>
              </a:rPr>
              <a:t>d</a:t>
            </a:r>
            <a:r>
              <a:rPr dirty="0" baseline="16666" sz="1500" spc="-127">
                <a:latin typeface="Arial"/>
                <a:cs typeface="Arial"/>
              </a:rPr>
              <a:t>˜</a:t>
            </a:r>
            <a:r>
              <a:rPr dirty="0" baseline="-15873" sz="1050" spc="-127" i="1">
                <a:latin typeface="Arial"/>
                <a:cs typeface="Arial"/>
              </a:rPr>
              <a:t>ij</a:t>
            </a:r>
            <a:r>
              <a:rPr dirty="0" baseline="-15873" sz="1050" spc="-12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node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j </a:t>
            </a:r>
            <a:r>
              <a:rPr dirty="0" sz="1000" spc="-5">
                <a:latin typeface="Arial"/>
                <a:cs typeface="Arial"/>
              </a:rPr>
              <a:t>, and also </a:t>
            </a:r>
            <a:r>
              <a:rPr dirty="0" sz="1000" spc="-10">
                <a:latin typeface="Arial"/>
                <a:cs typeface="Arial"/>
              </a:rPr>
              <a:t>receive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j </a:t>
            </a:r>
            <a:r>
              <a:rPr dirty="0" sz="1000" spc="-30">
                <a:latin typeface="Arial"/>
                <a:cs typeface="Arial"/>
              </a:rPr>
              <a:t>’s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coordinates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baseline="5555" sz="1500" spc="-262" i="1">
                <a:latin typeface="Arial"/>
                <a:cs typeface="Arial"/>
              </a:rPr>
              <a:t>_</a:t>
            </a:r>
            <a:r>
              <a:rPr dirty="0" sz="1000" spc="-175" i="1">
                <a:latin typeface="Arial"/>
                <a:cs typeface="Arial"/>
              </a:rPr>
              <a:t>x</a:t>
            </a:r>
            <a:r>
              <a:rPr dirty="0" baseline="-15873" sz="1050" spc="-262" i="1">
                <a:latin typeface="Arial"/>
                <a:cs typeface="Arial"/>
              </a:rPr>
              <a:t>j</a:t>
            </a:r>
            <a:r>
              <a:rPr dirty="0" baseline="-15873" sz="1050" spc="-232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82905" indent="-175260">
              <a:lnSpc>
                <a:spcPts val="1200"/>
              </a:lnSpc>
              <a:spcBef>
                <a:spcPts val="204"/>
              </a:spcBef>
              <a:buClr>
                <a:srgbClr val="3333B2"/>
              </a:buClr>
              <a:buAutoNum type="arabicPeriod"/>
              <a:tabLst>
                <a:tab pos="383540" algn="l"/>
              </a:tabLst>
            </a:pPr>
            <a:r>
              <a:rPr dirty="0" sz="1000" spc="-5">
                <a:latin typeface="Arial"/>
                <a:cs typeface="Arial"/>
              </a:rPr>
              <a:t>Compute the error </a:t>
            </a:r>
            <a:r>
              <a:rPr dirty="0" sz="1000" spc="-5" i="1">
                <a:latin typeface="Arial"/>
                <a:cs typeface="Arial"/>
              </a:rPr>
              <a:t>e</a:t>
            </a:r>
            <a:r>
              <a:rPr dirty="0" sz="1000" spc="-40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40" i="1">
                <a:latin typeface="Arial"/>
                <a:cs typeface="Arial"/>
              </a:rPr>
              <a:t>d</a:t>
            </a:r>
            <a:r>
              <a:rPr dirty="0" baseline="16666" sz="1500" spc="-60">
                <a:latin typeface="Arial"/>
                <a:cs typeface="Arial"/>
              </a:rPr>
              <a:t>˜</a:t>
            </a:r>
            <a:r>
              <a:rPr dirty="0" sz="1000" spc="-40">
                <a:latin typeface="Arial"/>
                <a:cs typeface="Arial"/>
              </a:rPr>
              <a:t>(</a:t>
            </a:r>
            <a:r>
              <a:rPr dirty="0" sz="1000" spc="-40" i="1">
                <a:latin typeface="Arial"/>
                <a:cs typeface="Arial"/>
              </a:rPr>
              <a:t>P</a:t>
            </a:r>
            <a:r>
              <a:rPr dirty="0" baseline="-15873" sz="1050" spc="-6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35">
                <a:latin typeface="Arial"/>
                <a:cs typeface="Arial"/>
              </a:rPr>
              <a:t> </a:t>
            </a:r>
            <a:r>
              <a:rPr dirty="0" sz="1000" spc="-30" i="1">
                <a:latin typeface="メイリオ"/>
                <a:cs typeface="メイリオ"/>
              </a:rPr>
              <a:t>−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40" i="1">
                <a:latin typeface="Arial"/>
                <a:cs typeface="Arial"/>
              </a:rPr>
              <a:t>d</a:t>
            </a:r>
            <a:r>
              <a:rPr dirty="0" baseline="16666" sz="1500" spc="-60">
                <a:latin typeface="Arial"/>
                <a:cs typeface="Arial"/>
              </a:rPr>
              <a:t>ˆ</a:t>
            </a:r>
            <a:r>
              <a:rPr dirty="0" sz="1000" spc="-40">
                <a:latin typeface="Arial"/>
                <a:cs typeface="Arial"/>
              </a:rPr>
              <a:t>(</a:t>
            </a:r>
            <a:r>
              <a:rPr dirty="0" sz="1000" spc="-40" i="1">
                <a:latin typeface="Arial"/>
                <a:cs typeface="Arial"/>
              </a:rPr>
              <a:t>P</a:t>
            </a:r>
            <a:r>
              <a:rPr dirty="0" baseline="-15873" sz="1050" spc="-6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  <a:p>
            <a:pPr marL="382905" indent="-175260">
              <a:lnSpc>
                <a:spcPts val="1195"/>
              </a:lnSpc>
              <a:buClr>
                <a:srgbClr val="3333B2"/>
              </a:buClr>
              <a:buAutoNum type="arabicPeriod"/>
              <a:tabLst>
                <a:tab pos="383540" algn="l"/>
              </a:tabLst>
            </a:pPr>
            <a:r>
              <a:rPr dirty="0" sz="1000" spc="-5">
                <a:latin typeface="Arial"/>
                <a:cs typeface="Arial"/>
              </a:rPr>
              <a:t>Compute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direction</a:t>
            </a:r>
            <a:r>
              <a:rPr dirty="0" sz="1000" spc="-130">
                <a:latin typeface="Arial"/>
                <a:cs typeface="Arial"/>
              </a:rPr>
              <a:t> </a:t>
            </a:r>
            <a:r>
              <a:rPr dirty="0" baseline="5555" sz="1500" spc="-652" i="1">
                <a:latin typeface="Arial"/>
                <a:cs typeface="Arial"/>
              </a:rPr>
              <a:t>_</a:t>
            </a:r>
            <a:r>
              <a:rPr dirty="0" sz="1000" spc="-5" i="1">
                <a:latin typeface="Arial"/>
                <a:cs typeface="Arial"/>
              </a:rPr>
              <a:t>u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35" i="1">
                <a:latin typeface="Arial"/>
                <a:cs typeface="Arial"/>
              </a:rPr>
              <a:t>u</a:t>
            </a:r>
            <a:r>
              <a:rPr dirty="0" sz="1000" spc="10">
                <a:latin typeface="Arial"/>
                <a:cs typeface="Arial"/>
              </a:rPr>
              <a:t>(</a:t>
            </a:r>
            <a:r>
              <a:rPr dirty="0" baseline="5555" sz="1500" spc="-787" i="1">
                <a:latin typeface="Arial"/>
                <a:cs typeface="Arial"/>
              </a:rPr>
              <a:t>_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82" i="1">
                <a:latin typeface="Arial"/>
                <a:cs typeface="Arial"/>
              </a:rPr>
              <a:t> </a:t>
            </a:r>
            <a:r>
              <a:rPr dirty="0" sz="1000" spc="-30" i="1">
                <a:latin typeface="メイリオ"/>
                <a:cs typeface="メイリオ"/>
              </a:rPr>
              <a:t>−</a:t>
            </a:r>
            <a:r>
              <a:rPr dirty="0" sz="1000" spc="-240" i="1">
                <a:latin typeface="メイリオ"/>
                <a:cs typeface="メイリオ"/>
              </a:rPr>
              <a:t> </a:t>
            </a:r>
            <a:r>
              <a:rPr dirty="0" baseline="5555" sz="1500" spc="-787" i="1">
                <a:latin typeface="Arial"/>
                <a:cs typeface="Arial"/>
              </a:rPr>
              <a:t>_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baseline="-15873" sz="1050" spc="7" i="1">
                <a:latin typeface="Arial"/>
                <a:cs typeface="Arial"/>
              </a:rPr>
              <a:t>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82905" indent="-175260">
              <a:lnSpc>
                <a:spcPts val="1195"/>
              </a:lnSpc>
              <a:buClr>
                <a:srgbClr val="3333B2"/>
              </a:buClr>
              <a:buAutoNum type="arabicPeriod"/>
              <a:tabLst>
                <a:tab pos="383540" algn="l"/>
              </a:tabLst>
            </a:pPr>
            <a:r>
              <a:rPr dirty="0" sz="1000" spc="-5">
                <a:latin typeface="Arial"/>
                <a:cs typeface="Arial"/>
              </a:rPr>
              <a:t>Compute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f</a:t>
            </a:r>
            <a:r>
              <a:rPr dirty="0" sz="1000" spc="-5">
                <a:latin typeface="Arial"/>
                <a:cs typeface="Arial"/>
              </a:rPr>
              <a:t>orce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v</a:t>
            </a:r>
            <a:r>
              <a:rPr dirty="0" sz="1000" spc="-5">
                <a:latin typeface="Arial"/>
                <a:cs typeface="Arial"/>
              </a:rPr>
              <a:t>ector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F</a:t>
            </a:r>
            <a:r>
              <a:rPr dirty="0" baseline="-15873" sz="1050" spc="7" i="1">
                <a:latin typeface="Arial"/>
                <a:cs typeface="Arial"/>
              </a:rPr>
              <a:t>ij</a:t>
            </a:r>
            <a:r>
              <a:rPr dirty="0" baseline="-15873" sz="1050" i="1">
                <a:latin typeface="Arial"/>
                <a:cs typeface="Arial"/>
              </a:rPr>
              <a:t> </a:t>
            </a:r>
            <a:r>
              <a:rPr dirty="0" baseline="-15873" sz="1050" spc="-82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e</a:t>
            </a:r>
            <a:r>
              <a:rPr dirty="0" sz="1000" spc="-120" i="1">
                <a:latin typeface="Arial"/>
                <a:cs typeface="Arial"/>
              </a:rPr>
              <a:t> </a:t>
            </a:r>
            <a:r>
              <a:rPr dirty="0" sz="1000" spc="-65" i="1">
                <a:latin typeface="メイリオ"/>
                <a:cs typeface="メイリオ"/>
              </a:rPr>
              <a:t>·</a:t>
            </a:r>
            <a:r>
              <a:rPr dirty="0" baseline="5555" sz="1500" spc="-652" i="1">
                <a:latin typeface="Arial"/>
                <a:cs typeface="Arial"/>
              </a:rPr>
              <a:t>_</a:t>
            </a:r>
            <a:r>
              <a:rPr dirty="0" sz="1000" spc="-5" i="1">
                <a:latin typeface="Arial"/>
                <a:cs typeface="Arial"/>
              </a:rPr>
              <a:t>u</a:t>
            </a:r>
            <a:endParaRPr sz="1000">
              <a:latin typeface="Arial"/>
              <a:cs typeface="Arial"/>
            </a:endParaRPr>
          </a:p>
          <a:p>
            <a:pPr marL="382905" indent="-175260">
              <a:lnSpc>
                <a:spcPts val="1195"/>
              </a:lnSpc>
              <a:buClr>
                <a:srgbClr val="3333B2"/>
              </a:buClr>
              <a:buAutoNum type="arabicPeriod"/>
              <a:tabLst>
                <a:tab pos="383540" algn="l"/>
              </a:tabLst>
            </a:pPr>
            <a:r>
              <a:rPr dirty="0" sz="1000" spc="-5">
                <a:latin typeface="Arial"/>
                <a:cs typeface="Arial"/>
              </a:rPr>
              <a:t>Adjust </a:t>
            </a:r>
            <a:r>
              <a:rPr dirty="0" sz="1000" spc="-10">
                <a:latin typeface="Arial"/>
                <a:cs typeface="Arial"/>
              </a:rPr>
              <a:t>own</a:t>
            </a:r>
            <a:r>
              <a:rPr dirty="0" sz="1000" spc="-5">
                <a:latin typeface="Arial"/>
                <a:cs typeface="Arial"/>
              </a:rPr>
              <a:t> position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moving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along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force</a:t>
            </a:r>
            <a:r>
              <a:rPr dirty="0" sz="1000" spc="-5">
                <a:latin typeface="Arial"/>
                <a:cs typeface="Arial"/>
              </a:rPr>
              <a:t> vector:</a:t>
            </a:r>
            <a:endParaRPr sz="1000">
              <a:latin typeface="Arial"/>
              <a:cs typeface="Arial"/>
            </a:endParaRPr>
          </a:p>
          <a:p>
            <a:pPr marL="378460">
              <a:lnSpc>
                <a:spcPts val="1200"/>
              </a:lnSpc>
            </a:pPr>
            <a:r>
              <a:rPr dirty="0" baseline="5555" sz="1500" spc="-787" i="1">
                <a:latin typeface="Arial"/>
                <a:cs typeface="Arial"/>
              </a:rPr>
              <a:t>_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i="1">
                <a:latin typeface="Arial"/>
                <a:cs typeface="Arial"/>
              </a:rPr>
              <a:t> </a:t>
            </a:r>
            <a:r>
              <a:rPr dirty="0" baseline="-15873" sz="1050" spc="-82" i="1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←</a:t>
            </a:r>
            <a:r>
              <a:rPr dirty="0" sz="1000" spc="-160" i="1">
                <a:latin typeface="メイリオ"/>
                <a:cs typeface="メイリオ"/>
              </a:rPr>
              <a:t> </a:t>
            </a:r>
            <a:r>
              <a:rPr dirty="0" baseline="5555" sz="1500" spc="-787" i="1">
                <a:latin typeface="Arial"/>
                <a:cs typeface="Arial"/>
              </a:rPr>
              <a:t>_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82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+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65" i="1">
                <a:latin typeface="Arial"/>
                <a:cs typeface="Arial"/>
              </a:rPr>
              <a:t>δ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spc="-65" i="1">
                <a:latin typeface="メイリオ"/>
                <a:cs typeface="メイリオ"/>
              </a:rPr>
              <a:t>·</a:t>
            </a:r>
            <a:r>
              <a:rPr dirty="0" baseline="5555" sz="1500" spc="-652" i="1">
                <a:latin typeface="Arial"/>
                <a:cs typeface="Arial"/>
              </a:rPr>
              <a:t>_</a:t>
            </a:r>
            <a:r>
              <a:rPr dirty="0" sz="1000" spc="35" i="1">
                <a:latin typeface="Arial"/>
                <a:cs typeface="Arial"/>
              </a:rPr>
              <a:t>u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713" y="3327684"/>
            <a:ext cx="8718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Decentralized</a:t>
            </a:r>
            <a:r>
              <a:rPr dirty="0" sz="600" spc="-2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positioning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48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25349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Clock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synchronization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06768" y="716"/>
            <a:ext cx="11347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 synchronization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algorithms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13487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Keeping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time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without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UTC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294" y="327634"/>
            <a:ext cx="3912870" cy="108331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Principle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Let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 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scan 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machines </a:t>
            </a:r>
            <a:r>
              <a:rPr dirty="0" sz="1000" spc="-10">
                <a:latin typeface="Arial"/>
                <a:cs typeface="Arial"/>
              </a:rPr>
              <a:t>periodically,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calculate an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average,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inform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each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machine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how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should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adjust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its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time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relative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to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its present time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245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Using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time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server</a:t>
            </a:r>
            <a:endParaRPr sz="1200">
              <a:latin typeface="Arial"/>
              <a:cs typeface="Arial"/>
            </a:endParaRPr>
          </a:p>
          <a:p>
            <a:pPr marL="833119">
              <a:lnSpc>
                <a:spcPct val="100000"/>
              </a:lnSpc>
              <a:spcBef>
                <a:spcPts val="875"/>
              </a:spcBef>
            </a:pP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ime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daemon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25085" y="1543087"/>
            <a:ext cx="842644" cy="962025"/>
            <a:chOff x="625085" y="1543087"/>
            <a:chExt cx="842644" cy="962025"/>
          </a:xfrm>
        </p:grpSpPr>
        <p:sp>
          <p:nvSpPr>
            <p:cNvPr id="7" name="object 7"/>
            <p:cNvSpPr/>
            <p:nvPr/>
          </p:nvSpPr>
          <p:spPr>
            <a:xfrm>
              <a:off x="866980" y="1545945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0" y="358558"/>
                  </a:moveTo>
                  <a:lnTo>
                    <a:pt x="358562" y="358558"/>
                  </a:lnTo>
                  <a:lnTo>
                    <a:pt x="358562" y="0"/>
                  </a:lnTo>
                  <a:lnTo>
                    <a:pt x="0" y="0"/>
                  </a:lnTo>
                  <a:lnTo>
                    <a:pt x="0" y="358558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4109" y="1603073"/>
              <a:ext cx="244309" cy="24430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926743" y="1605707"/>
              <a:ext cx="239395" cy="239395"/>
            </a:xfrm>
            <a:custGeom>
              <a:avLst/>
              <a:gdLst/>
              <a:ahLst/>
              <a:cxnLst/>
              <a:rect l="l" t="t" r="r" b="b"/>
              <a:pathLst>
                <a:path w="239394" h="239394">
                  <a:moveTo>
                    <a:pt x="119517" y="0"/>
                  </a:moveTo>
                  <a:lnTo>
                    <a:pt x="119517" y="29877"/>
                  </a:lnTo>
                </a:path>
                <a:path w="239394" h="239394">
                  <a:moveTo>
                    <a:pt x="0" y="119521"/>
                  </a:moveTo>
                  <a:lnTo>
                    <a:pt x="29877" y="119521"/>
                  </a:lnTo>
                </a:path>
                <a:path w="239394" h="239394">
                  <a:moveTo>
                    <a:pt x="119517" y="209156"/>
                  </a:moveTo>
                  <a:lnTo>
                    <a:pt x="119517" y="239037"/>
                  </a:lnTo>
                </a:path>
                <a:path w="239394" h="239394">
                  <a:moveTo>
                    <a:pt x="209160" y="119521"/>
                  </a:moveTo>
                  <a:lnTo>
                    <a:pt x="239041" y="119521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687701" y="1904503"/>
              <a:ext cx="717550" cy="120014"/>
            </a:xfrm>
            <a:custGeom>
              <a:avLst/>
              <a:gdLst/>
              <a:ahLst/>
              <a:cxnLst/>
              <a:rect l="l" t="t" r="r" b="b"/>
              <a:pathLst>
                <a:path w="717550" h="120014">
                  <a:moveTo>
                    <a:pt x="0" y="119521"/>
                  </a:moveTo>
                  <a:lnTo>
                    <a:pt x="717121" y="119521"/>
                  </a:lnTo>
                </a:path>
                <a:path w="717550" h="120014">
                  <a:moveTo>
                    <a:pt x="358559" y="0"/>
                  </a:moveTo>
                  <a:lnTo>
                    <a:pt x="358559" y="119521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627942" y="2143541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0" y="358562"/>
                  </a:moveTo>
                  <a:lnTo>
                    <a:pt x="358562" y="358562"/>
                  </a:lnTo>
                  <a:lnTo>
                    <a:pt x="358562" y="0"/>
                  </a:lnTo>
                  <a:lnTo>
                    <a:pt x="0" y="0"/>
                  </a:lnTo>
                  <a:lnTo>
                    <a:pt x="0" y="358562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5067" y="2200670"/>
              <a:ext cx="244310" cy="244313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687701" y="2203303"/>
              <a:ext cx="239395" cy="239395"/>
            </a:xfrm>
            <a:custGeom>
              <a:avLst/>
              <a:gdLst/>
              <a:ahLst/>
              <a:cxnLst/>
              <a:rect l="l" t="t" r="r" b="b"/>
              <a:pathLst>
                <a:path w="239394" h="239394">
                  <a:moveTo>
                    <a:pt x="119516" y="0"/>
                  </a:moveTo>
                  <a:lnTo>
                    <a:pt x="119516" y="29876"/>
                  </a:lnTo>
                </a:path>
                <a:path w="239394" h="239394">
                  <a:moveTo>
                    <a:pt x="0" y="119524"/>
                  </a:moveTo>
                  <a:lnTo>
                    <a:pt x="29881" y="119524"/>
                  </a:lnTo>
                </a:path>
                <a:path w="239394" h="239394">
                  <a:moveTo>
                    <a:pt x="119516" y="209159"/>
                  </a:moveTo>
                  <a:lnTo>
                    <a:pt x="119516" y="239041"/>
                  </a:lnTo>
                </a:path>
                <a:path w="239394" h="239394">
                  <a:moveTo>
                    <a:pt x="209164" y="119524"/>
                  </a:moveTo>
                  <a:lnTo>
                    <a:pt x="239042" y="119524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807217" y="2024024"/>
              <a:ext cx="0" cy="120014"/>
            </a:xfrm>
            <a:custGeom>
              <a:avLst/>
              <a:gdLst/>
              <a:ahLst/>
              <a:cxnLst/>
              <a:rect l="l" t="t" r="r" b="b"/>
              <a:pathLst>
                <a:path w="0" h="120014">
                  <a:moveTo>
                    <a:pt x="0" y="0"/>
                  </a:moveTo>
                  <a:lnTo>
                    <a:pt x="0" y="119515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106022" y="2143541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0" y="358562"/>
                  </a:moveTo>
                  <a:lnTo>
                    <a:pt x="358558" y="358562"/>
                  </a:lnTo>
                  <a:lnTo>
                    <a:pt x="358558" y="0"/>
                  </a:lnTo>
                  <a:lnTo>
                    <a:pt x="0" y="0"/>
                  </a:lnTo>
                  <a:lnTo>
                    <a:pt x="0" y="358562"/>
                  </a:lnTo>
                  <a:close/>
                </a:path>
                <a:path w="358775" h="358775">
                  <a:moveTo>
                    <a:pt x="179279" y="59762"/>
                  </a:moveTo>
                  <a:lnTo>
                    <a:pt x="225726" y="69181"/>
                  </a:lnTo>
                  <a:lnTo>
                    <a:pt x="263724" y="94838"/>
                  </a:lnTo>
                  <a:lnTo>
                    <a:pt x="289379" y="132838"/>
                  </a:lnTo>
                  <a:lnTo>
                    <a:pt x="298796" y="179282"/>
                  </a:lnTo>
                  <a:lnTo>
                    <a:pt x="289378" y="225730"/>
                  </a:lnTo>
                  <a:lnTo>
                    <a:pt x="263723" y="263731"/>
                  </a:lnTo>
                  <a:lnTo>
                    <a:pt x="225724" y="289389"/>
                  </a:lnTo>
                  <a:lnTo>
                    <a:pt x="179279" y="298808"/>
                  </a:lnTo>
                  <a:lnTo>
                    <a:pt x="132833" y="289387"/>
                  </a:lnTo>
                  <a:lnTo>
                    <a:pt x="94835" y="263729"/>
                  </a:lnTo>
                  <a:lnTo>
                    <a:pt x="69179" y="225729"/>
                  </a:lnTo>
                  <a:lnTo>
                    <a:pt x="59762" y="179282"/>
                  </a:lnTo>
                  <a:lnTo>
                    <a:pt x="69179" y="132837"/>
                  </a:lnTo>
                  <a:lnTo>
                    <a:pt x="94835" y="94839"/>
                  </a:lnTo>
                  <a:lnTo>
                    <a:pt x="132833" y="69184"/>
                  </a:lnTo>
                  <a:lnTo>
                    <a:pt x="179279" y="59766"/>
                  </a:lnTo>
                  <a:close/>
                </a:path>
                <a:path w="358775" h="358775">
                  <a:moveTo>
                    <a:pt x="217523" y="255763"/>
                  </a:moveTo>
                  <a:lnTo>
                    <a:pt x="179279" y="179282"/>
                  </a:lnTo>
                  <a:lnTo>
                    <a:pt x="224769" y="190655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309014" y="2318473"/>
              <a:ext cx="50800" cy="107314"/>
            </a:xfrm>
            <a:custGeom>
              <a:avLst/>
              <a:gdLst/>
              <a:ahLst/>
              <a:cxnLst/>
              <a:rect l="l" t="t" r="r" b="b"/>
              <a:pathLst>
                <a:path w="50800" h="107314">
                  <a:moveTo>
                    <a:pt x="28943" y="73494"/>
                  </a:moveTo>
                  <a:lnTo>
                    <a:pt x="0" y="87972"/>
                  </a:lnTo>
                  <a:lnTo>
                    <a:pt x="27736" y="107276"/>
                  </a:lnTo>
                  <a:lnTo>
                    <a:pt x="28943" y="73494"/>
                  </a:lnTo>
                  <a:close/>
                </a:path>
                <a:path w="50800" h="107314">
                  <a:moveTo>
                    <a:pt x="50431" y="22898"/>
                  </a:moveTo>
                  <a:lnTo>
                    <a:pt x="25577" y="0"/>
                  </a:lnTo>
                  <a:lnTo>
                    <a:pt x="17729" y="31407"/>
                  </a:lnTo>
                  <a:lnTo>
                    <a:pt x="50431" y="2289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165784" y="2203303"/>
              <a:ext cx="239395" cy="239395"/>
            </a:xfrm>
            <a:custGeom>
              <a:avLst/>
              <a:gdLst/>
              <a:ahLst/>
              <a:cxnLst/>
              <a:rect l="l" t="t" r="r" b="b"/>
              <a:pathLst>
                <a:path w="239394" h="239394">
                  <a:moveTo>
                    <a:pt x="119517" y="0"/>
                  </a:moveTo>
                  <a:lnTo>
                    <a:pt x="119517" y="29876"/>
                  </a:lnTo>
                </a:path>
                <a:path w="239394" h="239394">
                  <a:moveTo>
                    <a:pt x="0" y="119524"/>
                  </a:moveTo>
                  <a:lnTo>
                    <a:pt x="29877" y="119524"/>
                  </a:lnTo>
                </a:path>
                <a:path w="239394" h="239394">
                  <a:moveTo>
                    <a:pt x="119517" y="209159"/>
                  </a:moveTo>
                  <a:lnTo>
                    <a:pt x="119517" y="239041"/>
                  </a:lnTo>
                </a:path>
                <a:path w="239394" h="239394">
                  <a:moveTo>
                    <a:pt x="209156" y="119524"/>
                  </a:moveTo>
                  <a:lnTo>
                    <a:pt x="239038" y="119524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285301" y="2024024"/>
              <a:ext cx="0" cy="120014"/>
            </a:xfrm>
            <a:custGeom>
              <a:avLst/>
              <a:gdLst/>
              <a:ahLst/>
              <a:cxnLst/>
              <a:rect l="l" t="t" r="r" b="b"/>
              <a:pathLst>
                <a:path w="0" h="120014">
                  <a:moveTo>
                    <a:pt x="0" y="0"/>
                  </a:moveTo>
                  <a:lnTo>
                    <a:pt x="0" y="119515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/>
          <p:nvPr/>
        </p:nvSpPr>
        <p:spPr>
          <a:xfrm>
            <a:off x="600373" y="1703231"/>
            <a:ext cx="1898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3:00</a:t>
            </a:r>
            <a:endParaRPr sz="6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67094" y="1851982"/>
            <a:ext cx="1898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3:00</a:t>
            </a:r>
            <a:endParaRPr sz="6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92353" y="2494057"/>
            <a:ext cx="1898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3:25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14215" y="2494057"/>
            <a:ext cx="1898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2:50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602133" y="1408849"/>
            <a:ext cx="888365" cy="739775"/>
            <a:chOff x="602133" y="1408849"/>
            <a:chExt cx="888365" cy="739775"/>
          </a:xfrm>
        </p:grpSpPr>
        <p:pic>
          <p:nvPicPr>
            <p:cNvPr id="24" name="object 2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22909" y="1533885"/>
              <a:ext cx="218162" cy="193973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627460" y="1799929"/>
              <a:ext cx="240029" cy="314325"/>
            </a:xfrm>
            <a:custGeom>
              <a:avLst/>
              <a:gdLst/>
              <a:ahLst/>
              <a:cxnLst/>
              <a:rect l="l" t="t" r="r" b="b"/>
              <a:pathLst>
                <a:path w="240030" h="314325">
                  <a:moveTo>
                    <a:pt x="239519" y="0"/>
                  </a:moveTo>
                  <a:lnTo>
                    <a:pt x="59974" y="55322"/>
                  </a:lnTo>
                  <a:lnTo>
                    <a:pt x="0" y="162470"/>
                  </a:lnTo>
                  <a:lnTo>
                    <a:pt x="4453" y="266817"/>
                  </a:lnTo>
                  <a:lnTo>
                    <a:pt x="18192" y="313739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602133" y="2067349"/>
              <a:ext cx="59055" cy="81280"/>
            </a:xfrm>
            <a:custGeom>
              <a:avLst/>
              <a:gdLst/>
              <a:ahLst/>
              <a:cxnLst/>
              <a:rect l="l" t="t" r="r" b="b"/>
              <a:pathLst>
                <a:path w="59054" h="81280">
                  <a:moveTo>
                    <a:pt x="59004" y="0"/>
                  </a:moveTo>
                  <a:lnTo>
                    <a:pt x="46516" y="11569"/>
                  </a:lnTo>
                  <a:lnTo>
                    <a:pt x="32519" y="19449"/>
                  </a:lnTo>
                  <a:lnTo>
                    <a:pt x="17014" y="23640"/>
                  </a:lnTo>
                  <a:lnTo>
                    <a:pt x="0" y="24145"/>
                  </a:lnTo>
                  <a:lnTo>
                    <a:pt x="57670" y="80906"/>
                  </a:lnTo>
                  <a:lnTo>
                    <a:pt x="5900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1225543" y="1799929"/>
              <a:ext cx="240029" cy="314325"/>
            </a:xfrm>
            <a:custGeom>
              <a:avLst/>
              <a:gdLst/>
              <a:ahLst/>
              <a:cxnLst/>
              <a:rect l="l" t="t" r="r" b="b"/>
              <a:pathLst>
                <a:path w="240030" h="314325">
                  <a:moveTo>
                    <a:pt x="0" y="0"/>
                  </a:moveTo>
                  <a:lnTo>
                    <a:pt x="179547" y="55322"/>
                  </a:lnTo>
                  <a:lnTo>
                    <a:pt x="239523" y="162470"/>
                  </a:lnTo>
                  <a:lnTo>
                    <a:pt x="235069" y="266817"/>
                  </a:lnTo>
                  <a:lnTo>
                    <a:pt x="221331" y="313739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1431389" y="2067349"/>
              <a:ext cx="59055" cy="81280"/>
            </a:xfrm>
            <a:custGeom>
              <a:avLst/>
              <a:gdLst/>
              <a:ahLst/>
              <a:cxnLst/>
              <a:rect l="l" t="t" r="r" b="b"/>
              <a:pathLst>
                <a:path w="59055" h="81280">
                  <a:moveTo>
                    <a:pt x="0" y="0"/>
                  </a:moveTo>
                  <a:lnTo>
                    <a:pt x="1330" y="80906"/>
                  </a:lnTo>
                  <a:lnTo>
                    <a:pt x="59001" y="24145"/>
                  </a:lnTo>
                  <a:lnTo>
                    <a:pt x="41986" y="23640"/>
                  </a:lnTo>
                  <a:lnTo>
                    <a:pt x="26481" y="19449"/>
                  </a:lnTo>
                  <a:lnTo>
                    <a:pt x="12486" y="115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1179533" y="1411483"/>
              <a:ext cx="91440" cy="133350"/>
            </a:xfrm>
            <a:custGeom>
              <a:avLst/>
              <a:gdLst/>
              <a:ahLst/>
              <a:cxnLst/>
              <a:rect l="l" t="t" r="r" b="b"/>
              <a:pathLst>
                <a:path w="91440" h="133350">
                  <a:moveTo>
                    <a:pt x="90825" y="0"/>
                  </a:moveTo>
                  <a:lnTo>
                    <a:pt x="0" y="133174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885660" y="2009765"/>
            <a:ext cx="3346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Network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1859103" y="1543943"/>
            <a:ext cx="842644" cy="962025"/>
            <a:chOff x="1859103" y="1543943"/>
            <a:chExt cx="842644" cy="962025"/>
          </a:xfrm>
        </p:grpSpPr>
        <p:sp>
          <p:nvSpPr>
            <p:cNvPr id="32" name="object 32"/>
            <p:cNvSpPr/>
            <p:nvPr/>
          </p:nvSpPr>
          <p:spPr>
            <a:xfrm>
              <a:off x="2100999" y="1546801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0" y="358562"/>
                  </a:moveTo>
                  <a:lnTo>
                    <a:pt x="358562" y="358562"/>
                  </a:lnTo>
                  <a:lnTo>
                    <a:pt x="358562" y="0"/>
                  </a:lnTo>
                  <a:lnTo>
                    <a:pt x="0" y="0"/>
                  </a:lnTo>
                  <a:lnTo>
                    <a:pt x="0" y="358562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3" name="object 3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58123" y="1603926"/>
              <a:ext cx="244310" cy="244309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2160757" y="1606560"/>
              <a:ext cx="239395" cy="239395"/>
            </a:xfrm>
            <a:custGeom>
              <a:avLst/>
              <a:gdLst/>
              <a:ahLst/>
              <a:cxnLst/>
              <a:rect l="l" t="t" r="r" b="b"/>
              <a:pathLst>
                <a:path w="239394" h="239394">
                  <a:moveTo>
                    <a:pt x="119529" y="0"/>
                  </a:moveTo>
                  <a:lnTo>
                    <a:pt x="119529" y="29884"/>
                  </a:lnTo>
                </a:path>
                <a:path w="239394" h="239394">
                  <a:moveTo>
                    <a:pt x="0" y="119524"/>
                  </a:moveTo>
                  <a:lnTo>
                    <a:pt x="29877" y="119524"/>
                  </a:lnTo>
                </a:path>
                <a:path w="239394" h="239394">
                  <a:moveTo>
                    <a:pt x="119529" y="209164"/>
                  </a:moveTo>
                  <a:lnTo>
                    <a:pt x="119529" y="239041"/>
                  </a:lnTo>
                </a:path>
                <a:path w="239394" h="239394">
                  <a:moveTo>
                    <a:pt x="209169" y="119524"/>
                  </a:moveTo>
                  <a:lnTo>
                    <a:pt x="239046" y="119524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1921719" y="1905363"/>
              <a:ext cx="717550" cy="120014"/>
            </a:xfrm>
            <a:custGeom>
              <a:avLst/>
              <a:gdLst/>
              <a:ahLst/>
              <a:cxnLst/>
              <a:rect l="l" t="t" r="r" b="b"/>
              <a:pathLst>
                <a:path w="717550" h="120014">
                  <a:moveTo>
                    <a:pt x="0" y="119517"/>
                  </a:moveTo>
                  <a:lnTo>
                    <a:pt x="717121" y="119517"/>
                  </a:lnTo>
                </a:path>
                <a:path w="717550" h="120014">
                  <a:moveTo>
                    <a:pt x="358567" y="0"/>
                  </a:moveTo>
                  <a:lnTo>
                    <a:pt x="358567" y="119517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1861961" y="2144402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0" y="358558"/>
                  </a:moveTo>
                  <a:lnTo>
                    <a:pt x="358558" y="358558"/>
                  </a:lnTo>
                  <a:lnTo>
                    <a:pt x="358558" y="0"/>
                  </a:lnTo>
                  <a:lnTo>
                    <a:pt x="0" y="0"/>
                  </a:lnTo>
                  <a:lnTo>
                    <a:pt x="0" y="358558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7" name="object 3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919086" y="2201525"/>
              <a:ext cx="244305" cy="244310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1921719" y="2204159"/>
              <a:ext cx="239395" cy="239395"/>
            </a:xfrm>
            <a:custGeom>
              <a:avLst/>
              <a:gdLst/>
              <a:ahLst/>
              <a:cxnLst/>
              <a:rect l="l" t="t" r="r" b="b"/>
              <a:pathLst>
                <a:path w="239394" h="239394">
                  <a:moveTo>
                    <a:pt x="119520" y="0"/>
                  </a:moveTo>
                  <a:lnTo>
                    <a:pt x="119520" y="29881"/>
                  </a:lnTo>
                </a:path>
                <a:path w="239394" h="239394">
                  <a:moveTo>
                    <a:pt x="0" y="119529"/>
                  </a:moveTo>
                  <a:lnTo>
                    <a:pt x="29880" y="119529"/>
                  </a:lnTo>
                </a:path>
                <a:path w="239394" h="239394">
                  <a:moveTo>
                    <a:pt x="119520" y="209160"/>
                  </a:moveTo>
                  <a:lnTo>
                    <a:pt x="119520" y="239042"/>
                  </a:lnTo>
                </a:path>
                <a:path w="239394" h="239394">
                  <a:moveTo>
                    <a:pt x="209161" y="119529"/>
                  </a:moveTo>
                  <a:lnTo>
                    <a:pt x="239037" y="119529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2041240" y="2024880"/>
              <a:ext cx="0" cy="120014"/>
            </a:xfrm>
            <a:custGeom>
              <a:avLst/>
              <a:gdLst/>
              <a:ahLst/>
              <a:cxnLst/>
              <a:rect l="l" t="t" r="r" b="b"/>
              <a:pathLst>
                <a:path w="0" h="120014">
                  <a:moveTo>
                    <a:pt x="0" y="0"/>
                  </a:moveTo>
                  <a:lnTo>
                    <a:pt x="0" y="119521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2340036" y="2144402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0" y="358558"/>
                  </a:moveTo>
                  <a:lnTo>
                    <a:pt x="358558" y="358558"/>
                  </a:lnTo>
                  <a:lnTo>
                    <a:pt x="358558" y="0"/>
                  </a:lnTo>
                  <a:lnTo>
                    <a:pt x="0" y="0"/>
                  </a:lnTo>
                  <a:lnTo>
                    <a:pt x="0" y="358558"/>
                  </a:lnTo>
                  <a:close/>
                </a:path>
                <a:path w="358775" h="358775">
                  <a:moveTo>
                    <a:pt x="179283" y="59757"/>
                  </a:moveTo>
                  <a:lnTo>
                    <a:pt x="225730" y="69176"/>
                  </a:lnTo>
                  <a:lnTo>
                    <a:pt x="263729" y="94833"/>
                  </a:lnTo>
                  <a:lnTo>
                    <a:pt x="289386" y="132834"/>
                  </a:lnTo>
                  <a:lnTo>
                    <a:pt x="298804" y="179283"/>
                  </a:lnTo>
                  <a:lnTo>
                    <a:pt x="289386" y="225728"/>
                  </a:lnTo>
                  <a:lnTo>
                    <a:pt x="263729" y="263727"/>
                  </a:lnTo>
                  <a:lnTo>
                    <a:pt x="225728" y="289382"/>
                  </a:lnTo>
                  <a:lnTo>
                    <a:pt x="179280" y="298800"/>
                  </a:lnTo>
                  <a:lnTo>
                    <a:pt x="132836" y="289382"/>
                  </a:lnTo>
                  <a:lnTo>
                    <a:pt x="94837" y="263727"/>
                  </a:lnTo>
                  <a:lnTo>
                    <a:pt x="69181" y="225728"/>
                  </a:lnTo>
                  <a:lnTo>
                    <a:pt x="59763" y="179283"/>
                  </a:lnTo>
                  <a:lnTo>
                    <a:pt x="69181" y="132834"/>
                  </a:lnTo>
                  <a:lnTo>
                    <a:pt x="94837" y="94833"/>
                  </a:lnTo>
                  <a:lnTo>
                    <a:pt x="132836" y="69176"/>
                  </a:lnTo>
                  <a:lnTo>
                    <a:pt x="179280" y="59757"/>
                  </a:lnTo>
                  <a:close/>
                </a:path>
                <a:path w="358775" h="358775">
                  <a:moveTo>
                    <a:pt x="217528" y="255763"/>
                  </a:moveTo>
                  <a:lnTo>
                    <a:pt x="179283" y="179283"/>
                  </a:lnTo>
                  <a:lnTo>
                    <a:pt x="224771" y="190651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2543022" y="2319324"/>
              <a:ext cx="50800" cy="107314"/>
            </a:xfrm>
            <a:custGeom>
              <a:avLst/>
              <a:gdLst/>
              <a:ahLst/>
              <a:cxnLst/>
              <a:rect l="l" t="t" r="r" b="b"/>
              <a:pathLst>
                <a:path w="50800" h="107314">
                  <a:moveTo>
                    <a:pt x="28956" y="73494"/>
                  </a:moveTo>
                  <a:lnTo>
                    <a:pt x="0" y="87972"/>
                  </a:lnTo>
                  <a:lnTo>
                    <a:pt x="27749" y="107276"/>
                  </a:lnTo>
                  <a:lnTo>
                    <a:pt x="28956" y="73494"/>
                  </a:lnTo>
                  <a:close/>
                </a:path>
                <a:path w="50800" h="107314">
                  <a:moveTo>
                    <a:pt x="50444" y="22898"/>
                  </a:moveTo>
                  <a:lnTo>
                    <a:pt x="25577" y="0"/>
                  </a:lnTo>
                  <a:lnTo>
                    <a:pt x="17729" y="31407"/>
                  </a:lnTo>
                  <a:lnTo>
                    <a:pt x="50444" y="2289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2399804" y="2204159"/>
              <a:ext cx="239395" cy="239395"/>
            </a:xfrm>
            <a:custGeom>
              <a:avLst/>
              <a:gdLst/>
              <a:ahLst/>
              <a:cxnLst/>
              <a:rect l="l" t="t" r="r" b="b"/>
              <a:pathLst>
                <a:path w="239394" h="239394">
                  <a:moveTo>
                    <a:pt x="119515" y="0"/>
                  </a:moveTo>
                  <a:lnTo>
                    <a:pt x="119515" y="29881"/>
                  </a:lnTo>
                </a:path>
                <a:path w="239394" h="239394">
                  <a:moveTo>
                    <a:pt x="0" y="119529"/>
                  </a:moveTo>
                  <a:lnTo>
                    <a:pt x="29876" y="119529"/>
                  </a:lnTo>
                </a:path>
                <a:path w="239394" h="239394">
                  <a:moveTo>
                    <a:pt x="119515" y="209160"/>
                  </a:moveTo>
                  <a:lnTo>
                    <a:pt x="119515" y="239042"/>
                  </a:lnTo>
                </a:path>
                <a:path w="239394" h="239394">
                  <a:moveTo>
                    <a:pt x="209156" y="119529"/>
                  </a:moveTo>
                  <a:lnTo>
                    <a:pt x="239037" y="119529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2519320" y="2024880"/>
              <a:ext cx="0" cy="120014"/>
            </a:xfrm>
            <a:custGeom>
              <a:avLst/>
              <a:gdLst/>
              <a:ahLst/>
              <a:cxnLst/>
              <a:rect l="l" t="t" r="r" b="b"/>
              <a:pathLst>
                <a:path w="0" h="120014">
                  <a:moveTo>
                    <a:pt x="0" y="0"/>
                  </a:moveTo>
                  <a:lnTo>
                    <a:pt x="0" y="119521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/>
          <p:cNvSpPr txBox="1"/>
          <p:nvPr/>
        </p:nvSpPr>
        <p:spPr>
          <a:xfrm>
            <a:off x="953287" y="1420141"/>
            <a:ext cx="142430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247140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3:00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3:00</a:t>
            </a:r>
            <a:endParaRPr sz="6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700853" y="1853503"/>
            <a:ext cx="1689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+25</a:t>
            </a:r>
            <a:endParaRPr sz="6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426112" y="2494816"/>
            <a:ext cx="1898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3:25</a:t>
            </a:r>
            <a:endParaRPr sz="6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948732" y="2494816"/>
            <a:ext cx="1898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2:50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1850536" y="1557056"/>
            <a:ext cx="861060" cy="589280"/>
            <a:chOff x="1850536" y="1557056"/>
            <a:chExt cx="861060" cy="589280"/>
          </a:xfrm>
        </p:grpSpPr>
        <p:pic>
          <p:nvPicPr>
            <p:cNvPr id="49" name="object 4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457471" y="1557056"/>
              <a:ext cx="227934" cy="176110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1853170" y="1799929"/>
              <a:ext cx="219075" cy="344170"/>
            </a:xfrm>
            <a:custGeom>
              <a:avLst/>
              <a:gdLst/>
              <a:ahLst/>
              <a:cxnLst/>
              <a:rect l="l" t="t" r="r" b="b"/>
              <a:pathLst>
                <a:path w="219075" h="344169">
                  <a:moveTo>
                    <a:pt x="218499" y="0"/>
                  </a:moveTo>
                  <a:lnTo>
                    <a:pt x="45521" y="59990"/>
                  </a:lnTo>
                  <a:lnTo>
                    <a:pt x="0" y="177408"/>
                  </a:lnTo>
                  <a:lnTo>
                    <a:pt x="18907" y="292025"/>
                  </a:lnTo>
                  <a:lnTo>
                    <a:pt x="39215" y="343615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1" name="object 5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033318" y="1769685"/>
              <a:ext cx="75692" cy="63690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2489990" y="1799929"/>
              <a:ext cx="219075" cy="344170"/>
            </a:xfrm>
            <a:custGeom>
              <a:avLst/>
              <a:gdLst/>
              <a:ahLst/>
              <a:cxnLst/>
              <a:rect l="l" t="t" r="r" b="b"/>
              <a:pathLst>
                <a:path w="219075" h="344169">
                  <a:moveTo>
                    <a:pt x="0" y="0"/>
                  </a:moveTo>
                  <a:lnTo>
                    <a:pt x="172979" y="59990"/>
                  </a:lnTo>
                  <a:lnTo>
                    <a:pt x="218498" y="177408"/>
                  </a:lnTo>
                  <a:lnTo>
                    <a:pt x="199589" y="292025"/>
                  </a:lnTo>
                  <a:lnTo>
                    <a:pt x="179279" y="343615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3" name="object 5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452645" y="1769685"/>
              <a:ext cx="75692" cy="63695"/>
            </a:xfrm>
            <a:prstGeom prst="rect">
              <a:avLst/>
            </a:prstGeom>
          </p:spPr>
        </p:pic>
      </p:grpSp>
      <p:grpSp>
        <p:nvGrpSpPr>
          <p:cNvPr id="54" name="object 54"/>
          <p:cNvGrpSpPr/>
          <p:nvPr/>
        </p:nvGrpSpPr>
        <p:grpSpPr>
          <a:xfrm>
            <a:off x="3040430" y="1544804"/>
            <a:ext cx="842644" cy="962025"/>
            <a:chOff x="3040430" y="1544804"/>
            <a:chExt cx="842644" cy="962025"/>
          </a:xfrm>
        </p:grpSpPr>
        <p:sp>
          <p:nvSpPr>
            <p:cNvPr id="55" name="object 55"/>
            <p:cNvSpPr/>
            <p:nvPr/>
          </p:nvSpPr>
          <p:spPr>
            <a:xfrm>
              <a:off x="3282329" y="1547662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0" y="358554"/>
                  </a:moveTo>
                  <a:lnTo>
                    <a:pt x="358554" y="358554"/>
                  </a:lnTo>
                  <a:lnTo>
                    <a:pt x="358554" y="0"/>
                  </a:lnTo>
                  <a:lnTo>
                    <a:pt x="0" y="0"/>
                  </a:lnTo>
                  <a:lnTo>
                    <a:pt x="0" y="358554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6" name="object 5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339450" y="1604786"/>
              <a:ext cx="244305" cy="244309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3342084" y="1607420"/>
              <a:ext cx="239395" cy="239395"/>
            </a:xfrm>
            <a:custGeom>
              <a:avLst/>
              <a:gdLst/>
              <a:ahLst/>
              <a:cxnLst/>
              <a:rect l="l" t="t" r="r" b="b"/>
              <a:pathLst>
                <a:path w="239395" h="239394">
                  <a:moveTo>
                    <a:pt x="119520" y="0"/>
                  </a:moveTo>
                  <a:lnTo>
                    <a:pt x="119520" y="29877"/>
                  </a:lnTo>
                </a:path>
                <a:path w="239395" h="239394">
                  <a:moveTo>
                    <a:pt x="0" y="119525"/>
                  </a:moveTo>
                  <a:lnTo>
                    <a:pt x="29880" y="119525"/>
                  </a:lnTo>
                </a:path>
                <a:path w="239395" h="239394">
                  <a:moveTo>
                    <a:pt x="119520" y="209156"/>
                  </a:moveTo>
                  <a:lnTo>
                    <a:pt x="119520" y="239041"/>
                  </a:lnTo>
                </a:path>
                <a:path w="239395" h="239394">
                  <a:moveTo>
                    <a:pt x="209160" y="119525"/>
                  </a:moveTo>
                  <a:lnTo>
                    <a:pt x="239037" y="119525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3103046" y="1906216"/>
              <a:ext cx="717550" cy="120014"/>
            </a:xfrm>
            <a:custGeom>
              <a:avLst/>
              <a:gdLst/>
              <a:ahLst/>
              <a:cxnLst/>
              <a:rect l="l" t="t" r="r" b="b"/>
              <a:pathLst>
                <a:path w="717550" h="120014">
                  <a:moveTo>
                    <a:pt x="0" y="119524"/>
                  </a:moveTo>
                  <a:lnTo>
                    <a:pt x="717121" y="119524"/>
                  </a:lnTo>
                </a:path>
                <a:path w="717550" h="120014">
                  <a:moveTo>
                    <a:pt x="358558" y="0"/>
                  </a:moveTo>
                  <a:lnTo>
                    <a:pt x="358558" y="119524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9" name="object 5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221024" y="2219930"/>
              <a:ext cx="92167" cy="120797"/>
            </a:xfrm>
            <a:prstGeom prst="rect">
              <a:avLst/>
            </a:prstGeom>
          </p:spPr>
        </p:pic>
        <p:sp>
          <p:nvSpPr>
            <p:cNvPr id="60" name="object 60"/>
            <p:cNvSpPr/>
            <p:nvPr/>
          </p:nvSpPr>
          <p:spPr>
            <a:xfrm>
              <a:off x="3043287" y="2145258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0" y="358566"/>
                  </a:moveTo>
                  <a:lnTo>
                    <a:pt x="358558" y="358566"/>
                  </a:lnTo>
                  <a:lnTo>
                    <a:pt x="358558" y="0"/>
                  </a:lnTo>
                  <a:lnTo>
                    <a:pt x="0" y="0"/>
                  </a:lnTo>
                  <a:lnTo>
                    <a:pt x="0" y="358566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1" name="object 6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100412" y="2202382"/>
              <a:ext cx="244305" cy="244313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3103046" y="2205016"/>
              <a:ext cx="239395" cy="239395"/>
            </a:xfrm>
            <a:custGeom>
              <a:avLst/>
              <a:gdLst/>
              <a:ahLst/>
              <a:cxnLst/>
              <a:rect l="l" t="t" r="r" b="b"/>
              <a:pathLst>
                <a:path w="239395" h="239394">
                  <a:moveTo>
                    <a:pt x="119521" y="0"/>
                  </a:moveTo>
                  <a:lnTo>
                    <a:pt x="119521" y="29880"/>
                  </a:lnTo>
                </a:path>
                <a:path w="239395" h="239394">
                  <a:moveTo>
                    <a:pt x="0" y="119528"/>
                  </a:moveTo>
                  <a:lnTo>
                    <a:pt x="29881" y="119528"/>
                  </a:lnTo>
                </a:path>
                <a:path w="239395" h="239394">
                  <a:moveTo>
                    <a:pt x="119521" y="209159"/>
                  </a:moveTo>
                  <a:lnTo>
                    <a:pt x="119521" y="239041"/>
                  </a:lnTo>
                </a:path>
                <a:path w="239395" h="239394">
                  <a:moveTo>
                    <a:pt x="209160" y="119528"/>
                  </a:moveTo>
                  <a:lnTo>
                    <a:pt x="239038" y="119528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3222567" y="2025740"/>
              <a:ext cx="0" cy="120014"/>
            </a:xfrm>
            <a:custGeom>
              <a:avLst/>
              <a:gdLst/>
              <a:ahLst/>
              <a:cxnLst/>
              <a:rect l="l" t="t" r="r" b="b"/>
              <a:pathLst>
                <a:path w="0" h="120014">
                  <a:moveTo>
                    <a:pt x="0" y="0"/>
                  </a:moveTo>
                  <a:lnTo>
                    <a:pt x="0" y="119517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3521363" y="2145258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0" y="358566"/>
                  </a:moveTo>
                  <a:lnTo>
                    <a:pt x="358562" y="358566"/>
                  </a:lnTo>
                  <a:lnTo>
                    <a:pt x="358562" y="0"/>
                  </a:lnTo>
                  <a:lnTo>
                    <a:pt x="0" y="0"/>
                  </a:lnTo>
                  <a:lnTo>
                    <a:pt x="0" y="358566"/>
                  </a:lnTo>
                  <a:close/>
                </a:path>
                <a:path w="358775" h="358775">
                  <a:moveTo>
                    <a:pt x="179283" y="59758"/>
                  </a:moveTo>
                  <a:lnTo>
                    <a:pt x="225727" y="69177"/>
                  </a:lnTo>
                  <a:lnTo>
                    <a:pt x="263725" y="94835"/>
                  </a:lnTo>
                  <a:lnTo>
                    <a:pt x="289382" y="132836"/>
                  </a:lnTo>
                  <a:lnTo>
                    <a:pt x="298800" y="179283"/>
                  </a:lnTo>
                  <a:lnTo>
                    <a:pt x="289382" y="225727"/>
                  </a:lnTo>
                  <a:lnTo>
                    <a:pt x="263725" y="263727"/>
                  </a:lnTo>
                  <a:lnTo>
                    <a:pt x="225727" y="289385"/>
                  </a:lnTo>
                  <a:lnTo>
                    <a:pt x="179283" y="298804"/>
                  </a:lnTo>
                  <a:lnTo>
                    <a:pt x="132836" y="289384"/>
                  </a:lnTo>
                  <a:lnTo>
                    <a:pt x="94835" y="263727"/>
                  </a:lnTo>
                  <a:lnTo>
                    <a:pt x="69176" y="225729"/>
                  </a:lnTo>
                  <a:lnTo>
                    <a:pt x="59757" y="179283"/>
                  </a:lnTo>
                  <a:lnTo>
                    <a:pt x="69176" y="132837"/>
                  </a:lnTo>
                  <a:lnTo>
                    <a:pt x="94835" y="94837"/>
                  </a:lnTo>
                  <a:lnTo>
                    <a:pt x="132836" y="69180"/>
                  </a:lnTo>
                  <a:lnTo>
                    <a:pt x="179283" y="59762"/>
                  </a:lnTo>
                  <a:close/>
                </a:path>
                <a:path w="358775" h="358775">
                  <a:moveTo>
                    <a:pt x="179283" y="59758"/>
                  </a:moveTo>
                  <a:lnTo>
                    <a:pt x="179283" y="89639"/>
                  </a:lnTo>
                </a:path>
                <a:path w="358775" h="358775">
                  <a:moveTo>
                    <a:pt x="59757" y="179287"/>
                  </a:moveTo>
                  <a:lnTo>
                    <a:pt x="89635" y="179287"/>
                  </a:lnTo>
                </a:path>
                <a:path w="358775" h="358775">
                  <a:moveTo>
                    <a:pt x="179283" y="268918"/>
                  </a:moveTo>
                  <a:lnTo>
                    <a:pt x="179283" y="298800"/>
                  </a:lnTo>
                </a:path>
                <a:path w="358775" h="358775">
                  <a:moveTo>
                    <a:pt x="268923" y="179287"/>
                  </a:moveTo>
                  <a:lnTo>
                    <a:pt x="298804" y="179287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3700646" y="2025740"/>
              <a:ext cx="0" cy="120014"/>
            </a:xfrm>
            <a:custGeom>
              <a:avLst/>
              <a:gdLst/>
              <a:ahLst/>
              <a:cxnLst/>
              <a:rect l="l" t="t" r="r" b="b"/>
              <a:pathLst>
                <a:path w="0" h="120014">
                  <a:moveTo>
                    <a:pt x="0" y="0"/>
                  </a:moveTo>
                  <a:lnTo>
                    <a:pt x="0" y="119517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6" name="object 66"/>
          <p:cNvSpPr txBox="1"/>
          <p:nvPr/>
        </p:nvSpPr>
        <p:spPr>
          <a:xfrm>
            <a:off x="3368867" y="1420900"/>
            <a:ext cx="1898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3:05</a:t>
            </a:r>
            <a:endParaRPr sz="65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362360" y="1450497"/>
            <a:ext cx="253746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245870" algn="l"/>
                <a:tab pos="242760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3:00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+5</a:t>
            </a:r>
            <a:endParaRPr sz="65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834128" y="1704744"/>
            <a:ext cx="13506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19443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-10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+15</a:t>
            </a:r>
            <a:endParaRPr sz="65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881918" y="1854258"/>
            <a:ext cx="1473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-20</a:t>
            </a:r>
            <a:endParaRPr sz="65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607938" y="2495575"/>
            <a:ext cx="1898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3:05</a:t>
            </a:r>
            <a:endParaRPr sz="65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129796" y="2495575"/>
            <a:ext cx="1898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3:05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3017478" y="1535603"/>
            <a:ext cx="888365" cy="805180"/>
            <a:chOff x="3017478" y="1535603"/>
            <a:chExt cx="888365" cy="805180"/>
          </a:xfrm>
        </p:grpSpPr>
        <p:pic>
          <p:nvPicPr>
            <p:cNvPr id="73" name="object 7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638250" y="1535603"/>
              <a:ext cx="218162" cy="193967"/>
            </a:xfrm>
            <a:prstGeom prst="rect">
              <a:avLst/>
            </a:prstGeom>
          </p:spPr>
        </p:pic>
        <p:sp>
          <p:nvSpPr>
            <p:cNvPr id="74" name="object 74"/>
            <p:cNvSpPr/>
            <p:nvPr/>
          </p:nvSpPr>
          <p:spPr>
            <a:xfrm>
              <a:off x="3042800" y="1801642"/>
              <a:ext cx="240029" cy="314325"/>
            </a:xfrm>
            <a:custGeom>
              <a:avLst/>
              <a:gdLst/>
              <a:ahLst/>
              <a:cxnLst/>
              <a:rect l="l" t="t" r="r" b="b"/>
              <a:pathLst>
                <a:path w="240029" h="314325">
                  <a:moveTo>
                    <a:pt x="239529" y="0"/>
                  </a:moveTo>
                  <a:lnTo>
                    <a:pt x="59978" y="55322"/>
                  </a:lnTo>
                  <a:lnTo>
                    <a:pt x="0" y="162470"/>
                  </a:lnTo>
                  <a:lnTo>
                    <a:pt x="4451" y="266817"/>
                  </a:lnTo>
                  <a:lnTo>
                    <a:pt x="18188" y="313739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3017478" y="2069062"/>
              <a:ext cx="59055" cy="81280"/>
            </a:xfrm>
            <a:custGeom>
              <a:avLst/>
              <a:gdLst/>
              <a:ahLst/>
              <a:cxnLst/>
              <a:rect l="l" t="t" r="r" b="b"/>
              <a:pathLst>
                <a:path w="59055" h="81280">
                  <a:moveTo>
                    <a:pt x="59000" y="0"/>
                  </a:moveTo>
                  <a:lnTo>
                    <a:pt x="46514" y="11570"/>
                  </a:lnTo>
                  <a:lnTo>
                    <a:pt x="32519" y="19452"/>
                  </a:lnTo>
                  <a:lnTo>
                    <a:pt x="17014" y="23645"/>
                  </a:lnTo>
                  <a:lnTo>
                    <a:pt x="0" y="24149"/>
                  </a:lnTo>
                  <a:lnTo>
                    <a:pt x="57670" y="80906"/>
                  </a:lnTo>
                  <a:lnTo>
                    <a:pt x="5900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3640884" y="1801642"/>
              <a:ext cx="240029" cy="314325"/>
            </a:xfrm>
            <a:custGeom>
              <a:avLst/>
              <a:gdLst/>
              <a:ahLst/>
              <a:cxnLst/>
              <a:rect l="l" t="t" r="r" b="b"/>
              <a:pathLst>
                <a:path w="240029" h="314325">
                  <a:moveTo>
                    <a:pt x="0" y="0"/>
                  </a:moveTo>
                  <a:lnTo>
                    <a:pt x="179548" y="55322"/>
                  </a:lnTo>
                  <a:lnTo>
                    <a:pt x="239525" y="162470"/>
                  </a:lnTo>
                  <a:lnTo>
                    <a:pt x="235073" y="266817"/>
                  </a:lnTo>
                  <a:lnTo>
                    <a:pt x="221335" y="313739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3846734" y="2069062"/>
              <a:ext cx="59055" cy="81280"/>
            </a:xfrm>
            <a:custGeom>
              <a:avLst/>
              <a:gdLst/>
              <a:ahLst/>
              <a:cxnLst/>
              <a:rect l="l" t="t" r="r" b="b"/>
              <a:pathLst>
                <a:path w="59054" h="81280">
                  <a:moveTo>
                    <a:pt x="0" y="0"/>
                  </a:moveTo>
                  <a:lnTo>
                    <a:pt x="1326" y="80906"/>
                  </a:lnTo>
                  <a:lnTo>
                    <a:pt x="59000" y="24149"/>
                  </a:lnTo>
                  <a:lnTo>
                    <a:pt x="41985" y="23643"/>
                  </a:lnTo>
                  <a:lnTo>
                    <a:pt x="26480" y="19451"/>
                  </a:lnTo>
                  <a:lnTo>
                    <a:pt x="12484" y="115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8" name="object 78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699103" y="2219930"/>
              <a:ext cx="92167" cy="120797"/>
            </a:xfrm>
            <a:prstGeom prst="rect">
              <a:avLst/>
            </a:prstGeom>
          </p:spPr>
        </p:pic>
      </p:grpSp>
      <p:sp>
        <p:nvSpPr>
          <p:cNvPr id="79" name="object 79"/>
          <p:cNvSpPr txBox="1"/>
          <p:nvPr/>
        </p:nvSpPr>
        <p:spPr>
          <a:xfrm>
            <a:off x="66713" y="3331252"/>
            <a:ext cx="80518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7" action="ppaction://hlinksldjump"/>
              </a:rPr>
              <a:t>The</a:t>
            </a:r>
            <a:r>
              <a:rPr dirty="0" sz="600" spc="-25">
                <a:solidFill>
                  <a:srgbClr val="3333B2"/>
                </a:solidFill>
                <a:latin typeface="Arial"/>
                <a:cs typeface="Arial"/>
                <a:hlinkClick r:id="rId17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7" action="ppaction://hlinksldjump"/>
              </a:rPr>
              <a:t>Berkeley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17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7" action="ppaction://hlinksldjump"/>
              </a:rPr>
              <a:t>algorithm</a:t>
            </a:r>
            <a:endParaRPr sz="6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325963" y="3331252"/>
            <a:ext cx="2159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6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198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Gossip-based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coordination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99422" y="716"/>
            <a:ext cx="8420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peer-sampling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service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16400" cy="22847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Example</a:t>
            </a:r>
            <a:r>
              <a:rPr dirty="0" sz="1400" spc="-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applications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400">
              <a:latin typeface="Arial"/>
              <a:cs typeface="Arial"/>
            </a:endParaRPr>
          </a:p>
          <a:p>
            <a:pPr marL="272415">
              <a:lnSpc>
                <a:spcPct val="100000"/>
              </a:lnSpc>
            </a:pP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Typical</a:t>
            </a:r>
            <a:r>
              <a:rPr dirty="0" sz="12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apps</a:t>
            </a:r>
            <a:endParaRPr sz="1200">
              <a:latin typeface="Arial"/>
              <a:cs typeface="Arial"/>
            </a:endParaRPr>
          </a:p>
          <a:p>
            <a:pPr marL="554355" marR="109855" indent="-168275">
              <a:lnSpc>
                <a:spcPct val="100000"/>
              </a:lnSpc>
              <a:spcBef>
                <a:spcPts val="78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Data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dissemination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Perhaps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most</a:t>
            </a:r>
            <a:r>
              <a:rPr dirty="0" sz="1000">
                <a:latin typeface="Arial"/>
                <a:cs typeface="Arial"/>
              </a:rPr>
              <a:t> important </a:t>
            </a:r>
            <a:r>
              <a:rPr dirty="0" sz="1000" spc="-10">
                <a:latin typeface="Arial"/>
                <a:cs typeface="Arial"/>
              </a:rPr>
              <a:t>one.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there are </a:t>
            </a: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 spc="-5">
                <a:latin typeface="Arial"/>
                <a:cs typeface="Arial"/>
              </a:rPr>
              <a:t> variants of dissemination.</a:t>
            </a:r>
            <a:endParaRPr sz="1000">
              <a:latin typeface="Arial"/>
              <a:cs typeface="Arial"/>
            </a:endParaRPr>
          </a:p>
          <a:p>
            <a:pPr marL="554355" marR="43180" indent="-168275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Aggregation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every</a:t>
            </a:r>
            <a:r>
              <a:rPr dirty="0" sz="1000" spc="-5">
                <a:latin typeface="Arial"/>
                <a:cs typeface="Arial"/>
              </a:rPr>
              <a:t> node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maintain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10">
                <a:latin typeface="Arial"/>
                <a:cs typeface="Arial"/>
              </a:rPr>
              <a:t>variable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v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When </a:t>
            </a:r>
            <a:r>
              <a:rPr dirty="0" sz="1000" spc="-10">
                <a:latin typeface="Arial"/>
                <a:cs typeface="Arial"/>
              </a:rPr>
              <a:t>two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nodes </a:t>
            </a:r>
            <a:r>
              <a:rPr dirty="0" sz="1000" spc="-10">
                <a:latin typeface="Arial"/>
                <a:cs typeface="Arial"/>
              </a:rPr>
              <a:t>gossip,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they</a:t>
            </a:r>
            <a:r>
              <a:rPr dirty="0" sz="1000" spc="-5">
                <a:latin typeface="Arial"/>
                <a:cs typeface="Arial"/>
              </a:rPr>
              <a:t> each reset their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variable</a:t>
            </a:r>
            <a:r>
              <a:rPr dirty="0" sz="1000" spc="-5">
                <a:latin typeface="Arial"/>
                <a:cs typeface="Arial"/>
              </a:rPr>
              <a:t> to</a:t>
            </a:r>
            <a:endParaRPr sz="1000">
              <a:latin typeface="Arial"/>
              <a:cs typeface="Arial"/>
            </a:endParaRPr>
          </a:p>
          <a:p>
            <a:pPr marL="1864360">
              <a:lnSpc>
                <a:spcPct val="100000"/>
              </a:lnSpc>
              <a:spcBef>
                <a:spcPts val="990"/>
              </a:spcBef>
            </a:pPr>
            <a:r>
              <a:rPr dirty="0" sz="1000" spc="-5" i="1">
                <a:latin typeface="Arial"/>
                <a:cs typeface="Arial"/>
              </a:rPr>
              <a:t>v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v</a:t>
            </a:r>
            <a:r>
              <a:rPr dirty="0" baseline="-15873" sz="1050" spc="7" i="1">
                <a:latin typeface="Arial"/>
                <a:cs typeface="Arial"/>
              </a:rPr>
              <a:t>j</a:t>
            </a:r>
            <a:r>
              <a:rPr dirty="0" baseline="-15873" sz="1050" i="1">
                <a:latin typeface="Arial"/>
                <a:cs typeface="Arial"/>
              </a:rPr>
              <a:t> </a:t>
            </a:r>
            <a:r>
              <a:rPr dirty="0" baseline="-15873" sz="1050" spc="-82" i="1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←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v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82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+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v</a:t>
            </a:r>
            <a:r>
              <a:rPr dirty="0" baseline="-15873" sz="1050" spc="7" i="1">
                <a:latin typeface="Arial"/>
                <a:cs typeface="Arial"/>
              </a:rPr>
              <a:t>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220" i="1">
                <a:latin typeface="Arial"/>
                <a:cs typeface="Arial"/>
              </a:rPr>
              <a:t>/</a:t>
            </a:r>
            <a:r>
              <a:rPr dirty="0" sz="1000" spc="-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554355">
              <a:lnSpc>
                <a:spcPct val="100000"/>
              </a:lnSpc>
              <a:spcBef>
                <a:spcPts val="990"/>
              </a:spcBef>
            </a:pPr>
            <a:r>
              <a:rPr dirty="0" sz="1000" spc="-5">
                <a:latin typeface="Arial"/>
                <a:cs typeface="Arial"/>
              </a:rPr>
              <a:t>Result: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end each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 will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 spc="-5">
                <a:latin typeface="Arial"/>
                <a:cs typeface="Arial"/>
              </a:rPr>
              <a:t> computed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average</a:t>
            </a:r>
            <a:endParaRPr sz="1000">
              <a:latin typeface="Arial"/>
              <a:cs typeface="Arial"/>
            </a:endParaRPr>
          </a:p>
          <a:p>
            <a:pPr marL="554355">
              <a:lnSpc>
                <a:spcPct val="100000"/>
              </a:lnSpc>
              <a:spcBef>
                <a:spcPts val="70"/>
              </a:spcBef>
            </a:pPr>
            <a:r>
              <a:rPr dirty="0" baseline="2777" sz="1500" spc="-682" i="1">
                <a:latin typeface="Arial"/>
                <a:cs typeface="Arial"/>
              </a:rPr>
              <a:t>v</a:t>
            </a:r>
            <a:r>
              <a:rPr dirty="0" baseline="8333" sz="1500" spc="-82">
                <a:latin typeface="Arial"/>
                <a:cs typeface="Arial"/>
              </a:rPr>
              <a:t>¯</a:t>
            </a:r>
            <a:r>
              <a:rPr dirty="0" baseline="8333" sz="1500" spc="-15">
                <a:latin typeface="Arial"/>
                <a:cs typeface="Arial"/>
              </a:rPr>
              <a:t> </a:t>
            </a:r>
            <a:r>
              <a:rPr dirty="0" baseline="2777" sz="1500" spc="284">
                <a:latin typeface="Arial"/>
                <a:cs typeface="Arial"/>
              </a:rPr>
              <a:t>=</a:t>
            </a:r>
            <a:r>
              <a:rPr dirty="0" baseline="2777" sz="1500" spc="-89">
                <a:latin typeface="Arial"/>
                <a:cs typeface="Arial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∑</a:t>
            </a:r>
            <a:r>
              <a:rPr dirty="0" baseline="-11904" sz="1050" spc="7" i="1">
                <a:latin typeface="Arial"/>
                <a:cs typeface="Arial"/>
              </a:rPr>
              <a:t>i</a:t>
            </a:r>
            <a:r>
              <a:rPr dirty="0" baseline="-11904" sz="1050" spc="37" i="1">
                <a:latin typeface="Arial"/>
                <a:cs typeface="Arial"/>
              </a:rPr>
              <a:t> </a:t>
            </a:r>
            <a:r>
              <a:rPr dirty="0" baseline="2777" sz="1500" spc="-7" i="1">
                <a:latin typeface="Arial"/>
                <a:cs typeface="Arial"/>
              </a:rPr>
              <a:t>v</a:t>
            </a:r>
            <a:r>
              <a:rPr dirty="0" baseline="-7936" sz="1050" spc="7" i="1">
                <a:latin typeface="Arial"/>
                <a:cs typeface="Arial"/>
              </a:rPr>
              <a:t>i</a:t>
            </a:r>
            <a:r>
              <a:rPr dirty="0" baseline="-7936" sz="1050" spc="-127" i="1">
                <a:latin typeface="Arial"/>
                <a:cs typeface="Arial"/>
              </a:rPr>
              <a:t> </a:t>
            </a:r>
            <a:r>
              <a:rPr dirty="0" baseline="2777" sz="1500" spc="330" i="1">
                <a:latin typeface="Arial"/>
                <a:cs typeface="Arial"/>
              </a:rPr>
              <a:t>/</a:t>
            </a:r>
            <a:r>
              <a:rPr dirty="0" baseline="2777" sz="1500" spc="104" i="1">
                <a:latin typeface="Arial"/>
                <a:cs typeface="Arial"/>
              </a:rPr>
              <a:t>N</a:t>
            </a:r>
            <a:r>
              <a:rPr dirty="0" baseline="2777" sz="1500" spc="-7">
                <a:latin typeface="Arial"/>
                <a:cs typeface="Arial"/>
              </a:rPr>
              <a:t>.</a:t>
            </a:r>
            <a:endParaRPr baseline="2777" sz="15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198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6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Gossip-based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coordination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99422" y="716"/>
            <a:ext cx="8420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peer-sampling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service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16400" cy="25031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Example</a:t>
            </a:r>
            <a:r>
              <a:rPr dirty="0" sz="14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applications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400">
              <a:latin typeface="Arial"/>
              <a:cs typeface="Arial"/>
            </a:endParaRPr>
          </a:p>
          <a:p>
            <a:pPr marL="272415">
              <a:lnSpc>
                <a:spcPct val="100000"/>
              </a:lnSpc>
            </a:pP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Typical</a:t>
            </a:r>
            <a:r>
              <a:rPr dirty="0" sz="12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apps</a:t>
            </a:r>
            <a:endParaRPr sz="1200">
              <a:latin typeface="Arial"/>
              <a:cs typeface="Arial"/>
            </a:endParaRPr>
          </a:p>
          <a:p>
            <a:pPr marL="554355" marR="109855" indent="-168275">
              <a:lnSpc>
                <a:spcPct val="100000"/>
              </a:lnSpc>
              <a:spcBef>
                <a:spcPts val="78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Data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dissemination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Perhaps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most</a:t>
            </a:r>
            <a:r>
              <a:rPr dirty="0" sz="1000">
                <a:latin typeface="Arial"/>
                <a:cs typeface="Arial"/>
              </a:rPr>
              <a:t> important </a:t>
            </a:r>
            <a:r>
              <a:rPr dirty="0" sz="1000" spc="-10">
                <a:latin typeface="Arial"/>
                <a:cs typeface="Arial"/>
              </a:rPr>
              <a:t>one.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there are </a:t>
            </a: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 spc="-5">
                <a:latin typeface="Arial"/>
                <a:cs typeface="Arial"/>
              </a:rPr>
              <a:t> variants of dissemination.</a:t>
            </a:r>
            <a:endParaRPr sz="1000">
              <a:latin typeface="Arial"/>
              <a:cs typeface="Arial"/>
            </a:endParaRPr>
          </a:p>
          <a:p>
            <a:pPr marL="554355" marR="43180" indent="-168275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Aggregation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every</a:t>
            </a:r>
            <a:r>
              <a:rPr dirty="0" sz="1000" spc="-5">
                <a:latin typeface="Arial"/>
                <a:cs typeface="Arial"/>
              </a:rPr>
              <a:t> node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maintain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10">
                <a:latin typeface="Arial"/>
                <a:cs typeface="Arial"/>
              </a:rPr>
              <a:t>variable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v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When </a:t>
            </a:r>
            <a:r>
              <a:rPr dirty="0" sz="1000" spc="-10">
                <a:latin typeface="Arial"/>
                <a:cs typeface="Arial"/>
              </a:rPr>
              <a:t>two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nodes </a:t>
            </a:r>
            <a:r>
              <a:rPr dirty="0" sz="1000" spc="-10">
                <a:latin typeface="Arial"/>
                <a:cs typeface="Arial"/>
              </a:rPr>
              <a:t>gossip,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they</a:t>
            </a:r>
            <a:r>
              <a:rPr dirty="0" sz="1000" spc="-5">
                <a:latin typeface="Arial"/>
                <a:cs typeface="Arial"/>
              </a:rPr>
              <a:t> each reset their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variable</a:t>
            </a:r>
            <a:r>
              <a:rPr dirty="0" sz="1000" spc="-5">
                <a:latin typeface="Arial"/>
                <a:cs typeface="Arial"/>
              </a:rPr>
              <a:t> to</a:t>
            </a:r>
            <a:endParaRPr sz="1000">
              <a:latin typeface="Arial"/>
              <a:cs typeface="Arial"/>
            </a:endParaRPr>
          </a:p>
          <a:p>
            <a:pPr marL="1864360">
              <a:lnSpc>
                <a:spcPct val="100000"/>
              </a:lnSpc>
              <a:spcBef>
                <a:spcPts val="990"/>
              </a:spcBef>
            </a:pPr>
            <a:r>
              <a:rPr dirty="0" sz="1000" spc="-5" i="1">
                <a:latin typeface="Arial"/>
                <a:cs typeface="Arial"/>
              </a:rPr>
              <a:t>v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v</a:t>
            </a:r>
            <a:r>
              <a:rPr dirty="0" baseline="-15873" sz="1050" spc="7" i="1">
                <a:latin typeface="Arial"/>
                <a:cs typeface="Arial"/>
              </a:rPr>
              <a:t>j</a:t>
            </a:r>
            <a:r>
              <a:rPr dirty="0" baseline="-15873" sz="1050" i="1">
                <a:latin typeface="Arial"/>
                <a:cs typeface="Arial"/>
              </a:rPr>
              <a:t> </a:t>
            </a:r>
            <a:r>
              <a:rPr dirty="0" baseline="-15873" sz="1050" spc="-82" i="1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←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v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82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+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v</a:t>
            </a:r>
            <a:r>
              <a:rPr dirty="0" baseline="-15873" sz="1050" spc="7" i="1">
                <a:latin typeface="Arial"/>
                <a:cs typeface="Arial"/>
              </a:rPr>
              <a:t>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220" i="1">
                <a:latin typeface="Arial"/>
                <a:cs typeface="Arial"/>
              </a:rPr>
              <a:t>/</a:t>
            </a:r>
            <a:r>
              <a:rPr dirty="0" sz="1000" spc="-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554355">
              <a:lnSpc>
                <a:spcPct val="100000"/>
              </a:lnSpc>
              <a:spcBef>
                <a:spcPts val="990"/>
              </a:spcBef>
            </a:pPr>
            <a:r>
              <a:rPr dirty="0" sz="1000" spc="-5">
                <a:latin typeface="Arial"/>
                <a:cs typeface="Arial"/>
              </a:rPr>
              <a:t>Result: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end each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 will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 spc="-5">
                <a:latin typeface="Arial"/>
                <a:cs typeface="Arial"/>
              </a:rPr>
              <a:t> computed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average</a:t>
            </a:r>
            <a:endParaRPr sz="1000">
              <a:latin typeface="Arial"/>
              <a:cs typeface="Arial"/>
            </a:endParaRPr>
          </a:p>
          <a:p>
            <a:pPr marL="554355">
              <a:lnSpc>
                <a:spcPct val="100000"/>
              </a:lnSpc>
              <a:spcBef>
                <a:spcPts val="70"/>
              </a:spcBef>
            </a:pPr>
            <a:r>
              <a:rPr dirty="0" baseline="2777" sz="1500" spc="-682" i="1">
                <a:latin typeface="Arial"/>
                <a:cs typeface="Arial"/>
              </a:rPr>
              <a:t>v</a:t>
            </a:r>
            <a:r>
              <a:rPr dirty="0" baseline="8333" sz="1500" spc="-82">
                <a:latin typeface="Arial"/>
                <a:cs typeface="Arial"/>
              </a:rPr>
              <a:t>¯</a:t>
            </a:r>
            <a:r>
              <a:rPr dirty="0" baseline="8333" sz="1500" spc="-15">
                <a:latin typeface="Arial"/>
                <a:cs typeface="Arial"/>
              </a:rPr>
              <a:t> </a:t>
            </a:r>
            <a:r>
              <a:rPr dirty="0" baseline="2777" sz="1500" spc="284">
                <a:latin typeface="Arial"/>
                <a:cs typeface="Arial"/>
              </a:rPr>
              <a:t>=</a:t>
            </a:r>
            <a:r>
              <a:rPr dirty="0" baseline="2777" sz="1500" spc="-89">
                <a:latin typeface="Arial"/>
                <a:cs typeface="Arial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∑</a:t>
            </a:r>
            <a:r>
              <a:rPr dirty="0" baseline="-11904" sz="1050" spc="7" i="1">
                <a:latin typeface="Arial"/>
                <a:cs typeface="Arial"/>
              </a:rPr>
              <a:t>i</a:t>
            </a:r>
            <a:r>
              <a:rPr dirty="0" baseline="-11904" sz="1050" spc="37" i="1">
                <a:latin typeface="Arial"/>
                <a:cs typeface="Arial"/>
              </a:rPr>
              <a:t> </a:t>
            </a:r>
            <a:r>
              <a:rPr dirty="0" baseline="2777" sz="1500" spc="-7" i="1">
                <a:latin typeface="Arial"/>
                <a:cs typeface="Arial"/>
              </a:rPr>
              <a:t>v</a:t>
            </a:r>
            <a:r>
              <a:rPr dirty="0" baseline="-7936" sz="1050" spc="7" i="1">
                <a:latin typeface="Arial"/>
                <a:cs typeface="Arial"/>
              </a:rPr>
              <a:t>i</a:t>
            </a:r>
            <a:r>
              <a:rPr dirty="0" baseline="-7936" sz="1050" spc="-127" i="1">
                <a:latin typeface="Arial"/>
                <a:cs typeface="Arial"/>
              </a:rPr>
              <a:t> </a:t>
            </a:r>
            <a:r>
              <a:rPr dirty="0" baseline="2777" sz="1500" spc="330" i="1">
                <a:latin typeface="Arial"/>
                <a:cs typeface="Arial"/>
              </a:rPr>
              <a:t>/</a:t>
            </a:r>
            <a:r>
              <a:rPr dirty="0" baseline="2777" sz="1500" spc="104" i="1">
                <a:latin typeface="Arial"/>
                <a:cs typeface="Arial"/>
              </a:rPr>
              <a:t>N</a:t>
            </a:r>
            <a:r>
              <a:rPr dirty="0" baseline="2777" sz="1500" spc="-7">
                <a:latin typeface="Arial"/>
                <a:cs typeface="Arial"/>
              </a:rPr>
              <a:t>.</a:t>
            </a:r>
            <a:endParaRPr baseline="2777" sz="1500">
              <a:latin typeface="Arial"/>
              <a:cs typeface="Arial"/>
            </a:endParaRPr>
          </a:p>
          <a:p>
            <a:pPr marL="554355" indent="-168275">
              <a:lnSpc>
                <a:spcPct val="100000"/>
              </a:lnSpc>
              <a:spcBef>
                <a:spcPts val="52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What happens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case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initially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v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217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v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209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0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j</a:t>
            </a:r>
            <a:r>
              <a:rPr dirty="0" sz="1000" spc="30" i="1">
                <a:latin typeface="Arial"/>
                <a:cs typeface="Arial"/>
              </a:rPr>
              <a:t> </a:t>
            </a:r>
            <a:r>
              <a:rPr dirty="0" sz="1000" spc="90" i="1">
                <a:latin typeface="メイリオ"/>
                <a:cs typeface="メイリオ"/>
              </a:rPr>
              <a:t>I</a:t>
            </a:r>
            <a:r>
              <a:rPr dirty="0" sz="1000" spc="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i</a:t>
            </a:r>
            <a:r>
              <a:rPr dirty="0" sz="1000" spc="-19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?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25349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Clock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synchronization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06768" y="716"/>
            <a:ext cx="11347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 synchronization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algorithms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13487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Keeping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time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without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UTC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294" y="327634"/>
            <a:ext cx="3912870" cy="108331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Principle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Let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 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scan 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machines </a:t>
            </a:r>
            <a:r>
              <a:rPr dirty="0" sz="1000" spc="-10">
                <a:latin typeface="Arial"/>
                <a:cs typeface="Arial"/>
              </a:rPr>
              <a:t>periodically,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calculate an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average,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inform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each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machine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how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should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adjust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its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time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relative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to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its present time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245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Using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time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server</a:t>
            </a:r>
            <a:endParaRPr sz="1200">
              <a:latin typeface="Arial"/>
              <a:cs typeface="Arial"/>
            </a:endParaRPr>
          </a:p>
          <a:p>
            <a:pPr marL="833119">
              <a:lnSpc>
                <a:spcPct val="100000"/>
              </a:lnSpc>
              <a:spcBef>
                <a:spcPts val="875"/>
              </a:spcBef>
            </a:pP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ime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daemon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25085" y="1543087"/>
            <a:ext cx="842644" cy="962025"/>
            <a:chOff x="625085" y="1543087"/>
            <a:chExt cx="842644" cy="962025"/>
          </a:xfrm>
        </p:grpSpPr>
        <p:sp>
          <p:nvSpPr>
            <p:cNvPr id="7" name="object 7"/>
            <p:cNvSpPr/>
            <p:nvPr/>
          </p:nvSpPr>
          <p:spPr>
            <a:xfrm>
              <a:off x="866980" y="1545945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0" y="358558"/>
                  </a:moveTo>
                  <a:lnTo>
                    <a:pt x="358562" y="358558"/>
                  </a:lnTo>
                  <a:lnTo>
                    <a:pt x="358562" y="0"/>
                  </a:lnTo>
                  <a:lnTo>
                    <a:pt x="0" y="0"/>
                  </a:lnTo>
                  <a:lnTo>
                    <a:pt x="0" y="358558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4109" y="1603073"/>
              <a:ext cx="244309" cy="24430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926743" y="1605707"/>
              <a:ext cx="239395" cy="239395"/>
            </a:xfrm>
            <a:custGeom>
              <a:avLst/>
              <a:gdLst/>
              <a:ahLst/>
              <a:cxnLst/>
              <a:rect l="l" t="t" r="r" b="b"/>
              <a:pathLst>
                <a:path w="239394" h="239394">
                  <a:moveTo>
                    <a:pt x="119517" y="0"/>
                  </a:moveTo>
                  <a:lnTo>
                    <a:pt x="119517" y="29877"/>
                  </a:lnTo>
                </a:path>
                <a:path w="239394" h="239394">
                  <a:moveTo>
                    <a:pt x="0" y="119521"/>
                  </a:moveTo>
                  <a:lnTo>
                    <a:pt x="29877" y="119521"/>
                  </a:lnTo>
                </a:path>
                <a:path w="239394" h="239394">
                  <a:moveTo>
                    <a:pt x="119517" y="209156"/>
                  </a:moveTo>
                  <a:lnTo>
                    <a:pt x="119517" y="239037"/>
                  </a:lnTo>
                </a:path>
                <a:path w="239394" h="239394">
                  <a:moveTo>
                    <a:pt x="209160" y="119521"/>
                  </a:moveTo>
                  <a:lnTo>
                    <a:pt x="239041" y="119521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687701" y="1904503"/>
              <a:ext cx="717550" cy="120014"/>
            </a:xfrm>
            <a:custGeom>
              <a:avLst/>
              <a:gdLst/>
              <a:ahLst/>
              <a:cxnLst/>
              <a:rect l="l" t="t" r="r" b="b"/>
              <a:pathLst>
                <a:path w="717550" h="120014">
                  <a:moveTo>
                    <a:pt x="0" y="119521"/>
                  </a:moveTo>
                  <a:lnTo>
                    <a:pt x="717121" y="119521"/>
                  </a:lnTo>
                </a:path>
                <a:path w="717550" h="120014">
                  <a:moveTo>
                    <a:pt x="358559" y="0"/>
                  </a:moveTo>
                  <a:lnTo>
                    <a:pt x="358559" y="119521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627942" y="2143541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0" y="358562"/>
                  </a:moveTo>
                  <a:lnTo>
                    <a:pt x="358562" y="358562"/>
                  </a:lnTo>
                  <a:lnTo>
                    <a:pt x="358562" y="0"/>
                  </a:lnTo>
                  <a:lnTo>
                    <a:pt x="0" y="0"/>
                  </a:lnTo>
                  <a:lnTo>
                    <a:pt x="0" y="358562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5067" y="2200670"/>
              <a:ext cx="244310" cy="244313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687701" y="2203303"/>
              <a:ext cx="239395" cy="239395"/>
            </a:xfrm>
            <a:custGeom>
              <a:avLst/>
              <a:gdLst/>
              <a:ahLst/>
              <a:cxnLst/>
              <a:rect l="l" t="t" r="r" b="b"/>
              <a:pathLst>
                <a:path w="239394" h="239394">
                  <a:moveTo>
                    <a:pt x="119516" y="0"/>
                  </a:moveTo>
                  <a:lnTo>
                    <a:pt x="119516" y="29876"/>
                  </a:lnTo>
                </a:path>
                <a:path w="239394" h="239394">
                  <a:moveTo>
                    <a:pt x="0" y="119524"/>
                  </a:moveTo>
                  <a:lnTo>
                    <a:pt x="29881" y="119524"/>
                  </a:lnTo>
                </a:path>
                <a:path w="239394" h="239394">
                  <a:moveTo>
                    <a:pt x="119516" y="209159"/>
                  </a:moveTo>
                  <a:lnTo>
                    <a:pt x="119516" y="239041"/>
                  </a:lnTo>
                </a:path>
                <a:path w="239394" h="239394">
                  <a:moveTo>
                    <a:pt x="209164" y="119524"/>
                  </a:moveTo>
                  <a:lnTo>
                    <a:pt x="239042" y="119524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807217" y="2024024"/>
              <a:ext cx="0" cy="120014"/>
            </a:xfrm>
            <a:custGeom>
              <a:avLst/>
              <a:gdLst/>
              <a:ahLst/>
              <a:cxnLst/>
              <a:rect l="l" t="t" r="r" b="b"/>
              <a:pathLst>
                <a:path w="0" h="120014">
                  <a:moveTo>
                    <a:pt x="0" y="0"/>
                  </a:moveTo>
                  <a:lnTo>
                    <a:pt x="0" y="119515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106022" y="2143541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0" y="358562"/>
                  </a:moveTo>
                  <a:lnTo>
                    <a:pt x="358558" y="358562"/>
                  </a:lnTo>
                  <a:lnTo>
                    <a:pt x="358558" y="0"/>
                  </a:lnTo>
                  <a:lnTo>
                    <a:pt x="0" y="0"/>
                  </a:lnTo>
                  <a:lnTo>
                    <a:pt x="0" y="358562"/>
                  </a:lnTo>
                  <a:close/>
                </a:path>
                <a:path w="358775" h="358775">
                  <a:moveTo>
                    <a:pt x="179279" y="59762"/>
                  </a:moveTo>
                  <a:lnTo>
                    <a:pt x="225726" y="69181"/>
                  </a:lnTo>
                  <a:lnTo>
                    <a:pt x="263724" y="94838"/>
                  </a:lnTo>
                  <a:lnTo>
                    <a:pt x="289379" y="132838"/>
                  </a:lnTo>
                  <a:lnTo>
                    <a:pt x="298796" y="179282"/>
                  </a:lnTo>
                  <a:lnTo>
                    <a:pt x="289378" y="225730"/>
                  </a:lnTo>
                  <a:lnTo>
                    <a:pt x="263723" y="263731"/>
                  </a:lnTo>
                  <a:lnTo>
                    <a:pt x="225724" y="289389"/>
                  </a:lnTo>
                  <a:lnTo>
                    <a:pt x="179279" y="298808"/>
                  </a:lnTo>
                  <a:lnTo>
                    <a:pt x="132833" y="289387"/>
                  </a:lnTo>
                  <a:lnTo>
                    <a:pt x="94835" y="263729"/>
                  </a:lnTo>
                  <a:lnTo>
                    <a:pt x="69179" y="225729"/>
                  </a:lnTo>
                  <a:lnTo>
                    <a:pt x="59762" y="179282"/>
                  </a:lnTo>
                  <a:lnTo>
                    <a:pt x="69179" y="132837"/>
                  </a:lnTo>
                  <a:lnTo>
                    <a:pt x="94835" y="94839"/>
                  </a:lnTo>
                  <a:lnTo>
                    <a:pt x="132833" y="69184"/>
                  </a:lnTo>
                  <a:lnTo>
                    <a:pt x="179279" y="59766"/>
                  </a:lnTo>
                  <a:close/>
                </a:path>
                <a:path w="358775" h="358775">
                  <a:moveTo>
                    <a:pt x="217523" y="255763"/>
                  </a:moveTo>
                  <a:lnTo>
                    <a:pt x="179279" y="179282"/>
                  </a:lnTo>
                  <a:lnTo>
                    <a:pt x="224769" y="190655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309014" y="2318473"/>
              <a:ext cx="50800" cy="107314"/>
            </a:xfrm>
            <a:custGeom>
              <a:avLst/>
              <a:gdLst/>
              <a:ahLst/>
              <a:cxnLst/>
              <a:rect l="l" t="t" r="r" b="b"/>
              <a:pathLst>
                <a:path w="50800" h="107314">
                  <a:moveTo>
                    <a:pt x="28943" y="73494"/>
                  </a:moveTo>
                  <a:lnTo>
                    <a:pt x="0" y="87972"/>
                  </a:lnTo>
                  <a:lnTo>
                    <a:pt x="27736" y="107276"/>
                  </a:lnTo>
                  <a:lnTo>
                    <a:pt x="28943" y="73494"/>
                  </a:lnTo>
                  <a:close/>
                </a:path>
                <a:path w="50800" h="107314">
                  <a:moveTo>
                    <a:pt x="50431" y="22898"/>
                  </a:moveTo>
                  <a:lnTo>
                    <a:pt x="25577" y="0"/>
                  </a:lnTo>
                  <a:lnTo>
                    <a:pt x="17729" y="31407"/>
                  </a:lnTo>
                  <a:lnTo>
                    <a:pt x="50431" y="2289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165784" y="2203303"/>
              <a:ext cx="239395" cy="239395"/>
            </a:xfrm>
            <a:custGeom>
              <a:avLst/>
              <a:gdLst/>
              <a:ahLst/>
              <a:cxnLst/>
              <a:rect l="l" t="t" r="r" b="b"/>
              <a:pathLst>
                <a:path w="239394" h="239394">
                  <a:moveTo>
                    <a:pt x="119517" y="0"/>
                  </a:moveTo>
                  <a:lnTo>
                    <a:pt x="119517" y="29876"/>
                  </a:lnTo>
                </a:path>
                <a:path w="239394" h="239394">
                  <a:moveTo>
                    <a:pt x="0" y="119524"/>
                  </a:moveTo>
                  <a:lnTo>
                    <a:pt x="29877" y="119524"/>
                  </a:lnTo>
                </a:path>
                <a:path w="239394" h="239394">
                  <a:moveTo>
                    <a:pt x="119517" y="209159"/>
                  </a:moveTo>
                  <a:lnTo>
                    <a:pt x="119517" y="239041"/>
                  </a:lnTo>
                </a:path>
                <a:path w="239394" h="239394">
                  <a:moveTo>
                    <a:pt x="209156" y="119524"/>
                  </a:moveTo>
                  <a:lnTo>
                    <a:pt x="239038" y="119524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285301" y="2024024"/>
              <a:ext cx="0" cy="120014"/>
            </a:xfrm>
            <a:custGeom>
              <a:avLst/>
              <a:gdLst/>
              <a:ahLst/>
              <a:cxnLst/>
              <a:rect l="l" t="t" r="r" b="b"/>
              <a:pathLst>
                <a:path w="0" h="120014">
                  <a:moveTo>
                    <a:pt x="0" y="0"/>
                  </a:moveTo>
                  <a:lnTo>
                    <a:pt x="0" y="119515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/>
          <p:nvPr/>
        </p:nvSpPr>
        <p:spPr>
          <a:xfrm>
            <a:off x="600373" y="1703231"/>
            <a:ext cx="1898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3:00</a:t>
            </a:r>
            <a:endParaRPr sz="6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67094" y="1851982"/>
            <a:ext cx="1898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3:00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602133" y="1408849"/>
            <a:ext cx="888365" cy="739775"/>
            <a:chOff x="602133" y="1408849"/>
            <a:chExt cx="888365" cy="739775"/>
          </a:xfrm>
        </p:grpSpPr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22909" y="1533885"/>
              <a:ext cx="218162" cy="193973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627460" y="1799929"/>
              <a:ext cx="240029" cy="314325"/>
            </a:xfrm>
            <a:custGeom>
              <a:avLst/>
              <a:gdLst/>
              <a:ahLst/>
              <a:cxnLst/>
              <a:rect l="l" t="t" r="r" b="b"/>
              <a:pathLst>
                <a:path w="240030" h="314325">
                  <a:moveTo>
                    <a:pt x="239519" y="0"/>
                  </a:moveTo>
                  <a:lnTo>
                    <a:pt x="59974" y="55322"/>
                  </a:lnTo>
                  <a:lnTo>
                    <a:pt x="0" y="162470"/>
                  </a:lnTo>
                  <a:lnTo>
                    <a:pt x="4453" y="266817"/>
                  </a:lnTo>
                  <a:lnTo>
                    <a:pt x="18192" y="313739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602133" y="2067349"/>
              <a:ext cx="59055" cy="81280"/>
            </a:xfrm>
            <a:custGeom>
              <a:avLst/>
              <a:gdLst/>
              <a:ahLst/>
              <a:cxnLst/>
              <a:rect l="l" t="t" r="r" b="b"/>
              <a:pathLst>
                <a:path w="59054" h="81280">
                  <a:moveTo>
                    <a:pt x="59004" y="0"/>
                  </a:moveTo>
                  <a:lnTo>
                    <a:pt x="46516" y="11569"/>
                  </a:lnTo>
                  <a:lnTo>
                    <a:pt x="32519" y="19449"/>
                  </a:lnTo>
                  <a:lnTo>
                    <a:pt x="17014" y="23640"/>
                  </a:lnTo>
                  <a:lnTo>
                    <a:pt x="0" y="24145"/>
                  </a:lnTo>
                  <a:lnTo>
                    <a:pt x="57670" y="80906"/>
                  </a:lnTo>
                  <a:lnTo>
                    <a:pt x="5900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1225543" y="1799929"/>
              <a:ext cx="240029" cy="314325"/>
            </a:xfrm>
            <a:custGeom>
              <a:avLst/>
              <a:gdLst/>
              <a:ahLst/>
              <a:cxnLst/>
              <a:rect l="l" t="t" r="r" b="b"/>
              <a:pathLst>
                <a:path w="240030" h="314325">
                  <a:moveTo>
                    <a:pt x="0" y="0"/>
                  </a:moveTo>
                  <a:lnTo>
                    <a:pt x="179547" y="55322"/>
                  </a:lnTo>
                  <a:lnTo>
                    <a:pt x="239523" y="162470"/>
                  </a:lnTo>
                  <a:lnTo>
                    <a:pt x="235069" y="266817"/>
                  </a:lnTo>
                  <a:lnTo>
                    <a:pt x="221331" y="313739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1431389" y="2067349"/>
              <a:ext cx="59055" cy="81280"/>
            </a:xfrm>
            <a:custGeom>
              <a:avLst/>
              <a:gdLst/>
              <a:ahLst/>
              <a:cxnLst/>
              <a:rect l="l" t="t" r="r" b="b"/>
              <a:pathLst>
                <a:path w="59055" h="81280">
                  <a:moveTo>
                    <a:pt x="0" y="0"/>
                  </a:moveTo>
                  <a:lnTo>
                    <a:pt x="1330" y="80906"/>
                  </a:lnTo>
                  <a:lnTo>
                    <a:pt x="59001" y="24145"/>
                  </a:lnTo>
                  <a:lnTo>
                    <a:pt x="41986" y="23640"/>
                  </a:lnTo>
                  <a:lnTo>
                    <a:pt x="26481" y="19449"/>
                  </a:lnTo>
                  <a:lnTo>
                    <a:pt x="12486" y="115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1179533" y="1411483"/>
              <a:ext cx="91440" cy="133350"/>
            </a:xfrm>
            <a:custGeom>
              <a:avLst/>
              <a:gdLst/>
              <a:ahLst/>
              <a:cxnLst/>
              <a:rect l="l" t="t" r="r" b="b"/>
              <a:pathLst>
                <a:path w="91440" h="133350">
                  <a:moveTo>
                    <a:pt x="90825" y="0"/>
                  </a:moveTo>
                  <a:lnTo>
                    <a:pt x="0" y="133174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/>
          <p:cNvSpPr txBox="1"/>
          <p:nvPr/>
        </p:nvSpPr>
        <p:spPr>
          <a:xfrm>
            <a:off x="885660" y="2009765"/>
            <a:ext cx="3346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Network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1859103" y="1543943"/>
            <a:ext cx="842644" cy="962025"/>
            <a:chOff x="1859103" y="1543943"/>
            <a:chExt cx="842644" cy="962025"/>
          </a:xfrm>
        </p:grpSpPr>
        <p:sp>
          <p:nvSpPr>
            <p:cNvPr id="30" name="object 30"/>
            <p:cNvSpPr/>
            <p:nvPr/>
          </p:nvSpPr>
          <p:spPr>
            <a:xfrm>
              <a:off x="2100999" y="1546801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0" y="358562"/>
                  </a:moveTo>
                  <a:lnTo>
                    <a:pt x="358562" y="358562"/>
                  </a:lnTo>
                  <a:lnTo>
                    <a:pt x="358562" y="0"/>
                  </a:lnTo>
                  <a:lnTo>
                    <a:pt x="0" y="0"/>
                  </a:lnTo>
                  <a:lnTo>
                    <a:pt x="0" y="358562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1" name="object 3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58123" y="1603926"/>
              <a:ext cx="244310" cy="244309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2160757" y="1606560"/>
              <a:ext cx="239395" cy="239395"/>
            </a:xfrm>
            <a:custGeom>
              <a:avLst/>
              <a:gdLst/>
              <a:ahLst/>
              <a:cxnLst/>
              <a:rect l="l" t="t" r="r" b="b"/>
              <a:pathLst>
                <a:path w="239394" h="239394">
                  <a:moveTo>
                    <a:pt x="119529" y="0"/>
                  </a:moveTo>
                  <a:lnTo>
                    <a:pt x="119529" y="29884"/>
                  </a:lnTo>
                </a:path>
                <a:path w="239394" h="239394">
                  <a:moveTo>
                    <a:pt x="0" y="119524"/>
                  </a:moveTo>
                  <a:lnTo>
                    <a:pt x="29877" y="119524"/>
                  </a:lnTo>
                </a:path>
                <a:path w="239394" h="239394">
                  <a:moveTo>
                    <a:pt x="119529" y="209164"/>
                  </a:moveTo>
                  <a:lnTo>
                    <a:pt x="119529" y="239041"/>
                  </a:lnTo>
                </a:path>
                <a:path w="239394" h="239394">
                  <a:moveTo>
                    <a:pt x="209169" y="119524"/>
                  </a:moveTo>
                  <a:lnTo>
                    <a:pt x="239046" y="119524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1921719" y="1905363"/>
              <a:ext cx="717550" cy="120014"/>
            </a:xfrm>
            <a:custGeom>
              <a:avLst/>
              <a:gdLst/>
              <a:ahLst/>
              <a:cxnLst/>
              <a:rect l="l" t="t" r="r" b="b"/>
              <a:pathLst>
                <a:path w="717550" h="120014">
                  <a:moveTo>
                    <a:pt x="0" y="119517"/>
                  </a:moveTo>
                  <a:lnTo>
                    <a:pt x="717121" y="119517"/>
                  </a:lnTo>
                </a:path>
                <a:path w="717550" h="120014">
                  <a:moveTo>
                    <a:pt x="358567" y="0"/>
                  </a:moveTo>
                  <a:lnTo>
                    <a:pt x="358567" y="119517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1861961" y="2144402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0" y="358558"/>
                  </a:moveTo>
                  <a:lnTo>
                    <a:pt x="358558" y="358558"/>
                  </a:lnTo>
                  <a:lnTo>
                    <a:pt x="358558" y="0"/>
                  </a:lnTo>
                  <a:lnTo>
                    <a:pt x="0" y="0"/>
                  </a:lnTo>
                  <a:lnTo>
                    <a:pt x="0" y="358558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5" name="object 3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919086" y="2201525"/>
              <a:ext cx="244305" cy="244310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1921719" y="2204159"/>
              <a:ext cx="239395" cy="239395"/>
            </a:xfrm>
            <a:custGeom>
              <a:avLst/>
              <a:gdLst/>
              <a:ahLst/>
              <a:cxnLst/>
              <a:rect l="l" t="t" r="r" b="b"/>
              <a:pathLst>
                <a:path w="239394" h="239394">
                  <a:moveTo>
                    <a:pt x="119520" y="0"/>
                  </a:moveTo>
                  <a:lnTo>
                    <a:pt x="119520" y="29881"/>
                  </a:lnTo>
                </a:path>
                <a:path w="239394" h="239394">
                  <a:moveTo>
                    <a:pt x="0" y="119529"/>
                  </a:moveTo>
                  <a:lnTo>
                    <a:pt x="29880" y="119529"/>
                  </a:lnTo>
                </a:path>
                <a:path w="239394" h="239394">
                  <a:moveTo>
                    <a:pt x="119520" y="209160"/>
                  </a:moveTo>
                  <a:lnTo>
                    <a:pt x="119520" y="239042"/>
                  </a:lnTo>
                </a:path>
                <a:path w="239394" h="239394">
                  <a:moveTo>
                    <a:pt x="209161" y="119529"/>
                  </a:moveTo>
                  <a:lnTo>
                    <a:pt x="239037" y="119529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2041240" y="2024880"/>
              <a:ext cx="0" cy="120014"/>
            </a:xfrm>
            <a:custGeom>
              <a:avLst/>
              <a:gdLst/>
              <a:ahLst/>
              <a:cxnLst/>
              <a:rect l="l" t="t" r="r" b="b"/>
              <a:pathLst>
                <a:path w="0" h="120014">
                  <a:moveTo>
                    <a:pt x="0" y="0"/>
                  </a:moveTo>
                  <a:lnTo>
                    <a:pt x="0" y="119521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2340036" y="2144402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0" y="358558"/>
                  </a:moveTo>
                  <a:lnTo>
                    <a:pt x="358558" y="358558"/>
                  </a:lnTo>
                  <a:lnTo>
                    <a:pt x="358558" y="0"/>
                  </a:lnTo>
                  <a:lnTo>
                    <a:pt x="0" y="0"/>
                  </a:lnTo>
                  <a:lnTo>
                    <a:pt x="0" y="358558"/>
                  </a:lnTo>
                  <a:close/>
                </a:path>
                <a:path w="358775" h="358775">
                  <a:moveTo>
                    <a:pt x="179283" y="59757"/>
                  </a:moveTo>
                  <a:lnTo>
                    <a:pt x="225730" y="69176"/>
                  </a:lnTo>
                  <a:lnTo>
                    <a:pt x="263729" y="94833"/>
                  </a:lnTo>
                  <a:lnTo>
                    <a:pt x="289386" y="132834"/>
                  </a:lnTo>
                  <a:lnTo>
                    <a:pt x="298804" y="179283"/>
                  </a:lnTo>
                  <a:lnTo>
                    <a:pt x="289386" y="225728"/>
                  </a:lnTo>
                  <a:lnTo>
                    <a:pt x="263729" y="263727"/>
                  </a:lnTo>
                  <a:lnTo>
                    <a:pt x="225728" y="289382"/>
                  </a:lnTo>
                  <a:lnTo>
                    <a:pt x="179280" y="298800"/>
                  </a:lnTo>
                  <a:lnTo>
                    <a:pt x="132836" y="289382"/>
                  </a:lnTo>
                  <a:lnTo>
                    <a:pt x="94837" y="263727"/>
                  </a:lnTo>
                  <a:lnTo>
                    <a:pt x="69181" y="225728"/>
                  </a:lnTo>
                  <a:lnTo>
                    <a:pt x="59763" y="179283"/>
                  </a:lnTo>
                  <a:lnTo>
                    <a:pt x="69181" y="132834"/>
                  </a:lnTo>
                  <a:lnTo>
                    <a:pt x="94837" y="94833"/>
                  </a:lnTo>
                  <a:lnTo>
                    <a:pt x="132836" y="69176"/>
                  </a:lnTo>
                  <a:lnTo>
                    <a:pt x="179280" y="59757"/>
                  </a:lnTo>
                  <a:close/>
                </a:path>
                <a:path w="358775" h="358775">
                  <a:moveTo>
                    <a:pt x="217528" y="255763"/>
                  </a:moveTo>
                  <a:lnTo>
                    <a:pt x="179283" y="179283"/>
                  </a:lnTo>
                  <a:lnTo>
                    <a:pt x="224771" y="190651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2543022" y="2319324"/>
              <a:ext cx="50800" cy="107314"/>
            </a:xfrm>
            <a:custGeom>
              <a:avLst/>
              <a:gdLst/>
              <a:ahLst/>
              <a:cxnLst/>
              <a:rect l="l" t="t" r="r" b="b"/>
              <a:pathLst>
                <a:path w="50800" h="107314">
                  <a:moveTo>
                    <a:pt x="28956" y="73494"/>
                  </a:moveTo>
                  <a:lnTo>
                    <a:pt x="0" y="87972"/>
                  </a:lnTo>
                  <a:lnTo>
                    <a:pt x="27749" y="107276"/>
                  </a:lnTo>
                  <a:lnTo>
                    <a:pt x="28956" y="73494"/>
                  </a:lnTo>
                  <a:close/>
                </a:path>
                <a:path w="50800" h="107314">
                  <a:moveTo>
                    <a:pt x="50444" y="22898"/>
                  </a:moveTo>
                  <a:lnTo>
                    <a:pt x="25577" y="0"/>
                  </a:lnTo>
                  <a:lnTo>
                    <a:pt x="17729" y="31407"/>
                  </a:lnTo>
                  <a:lnTo>
                    <a:pt x="50444" y="2289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2399804" y="2204159"/>
              <a:ext cx="239395" cy="239395"/>
            </a:xfrm>
            <a:custGeom>
              <a:avLst/>
              <a:gdLst/>
              <a:ahLst/>
              <a:cxnLst/>
              <a:rect l="l" t="t" r="r" b="b"/>
              <a:pathLst>
                <a:path w="239394" h="239394">
                  <a:moveTo>
                    <a:pt x="119515" y="0"/>
                  </a:moveTo>
                  <a:lnTo>
                    <a:pt x="119515" y="29881"/>
                  </a:lnTo>
                </a:path>
                <a:path w="239394" h="239394">
                  <a:moveTo>
                    <a:pt x="0" y="119529"/>
                  </a:moveTo>
                  <a:lnTo>
                    <a:pt x="29876" y="119529"/>
                  </a:lnTo>
                </a:path>
                <a:path w="239394" h="239394">
                  <a:moveTo>
                    <a:pt x="119515" y="209160"/>
                  </a:moveTo>
                  <a:lnTo>
                    <a:pt x="119515" y="239042"/>
                  </a:lnTo>
                </a:path>
                <a:path w="239394" h="239394">
                  <a:moveTo>
                    <a:pt x="209156" y="119529"/>
                  </a:moveTo>
                  <a:lnTo>
                    <a:pt x="239037" y="119529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2519320" y="2024880"/>
              <a:ext cx="0" cy="120014"/>
            </a:xfrm>
            <a:custGeom>
              <a:avLst/>
              <a:gdLst/>
              <a:ahLst/>
              <a:cxnLst/>
              <a:rect l="l" t="t" r="r" b="b"/>
              <a:pathLst>
                <a:path w="0" h="120014">
                  <a:moveTo>
                    <a:pt x="0" y="0"/>
                  </a:moveTo>
                  <a:lnTo>
                    <a:pt x="0" y="119521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2" name="object 42"/>
          <p:cNvSpPr txBox="1"/>
          <p:nvPr/>
        </p:nvSpPr>
        <p:spPr>
          <a:xfrm>
            <a:off x="953287" y="1420141"/>
            <a:ext cx="142430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247140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3:00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3:00</a:t>
            </a:r>
            <a:endParaRPr sz="6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700853" y="1853503"/>
            <a:ext cx="1689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+25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1850536" y="1557056"/>
            <a:ext cx="861060" cy="589280"/>
            <a:chOff x="1850536" y="1557056"/>
            <a:chExt cx="861060" cy="589280"/>
          </a:xfrm>
        </p:grpSpPr>
        <p:pic>
          <p:nvPicPr>
            <p:cNvPr id="45" name="object 4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457471" y="1557056"/>
              <a:ext cx="227934" cy="176110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1853170" y="1799929"/>
              <a:ext cx="219075" cy="344170"/>
            </a:xfrm>
            <a:custGeom>
              <a:avLst/>
              <a:gdLst/>
              <a:ahLst/>
              <a:cxnLst/>
              <a:rect l="l" t="t" r="r" b="b"/>
              <a:pathLst>
                <a:path w="219075" h="344169">
                  <a:moveTo>
                    <a:pt x="218499" y="0"/>
                  </a:moveTo>
                  <a:lnTo>
                    <a:pt x="45521" y="59990"/>
                  </a:lnTo>
                  <a:lnTo>
                    <a:pt x="0" y="177408"/>
                  </a:lnTo>
                  <a:lnTo>
                    <a:pt x="18907" y="292025"/>
                  </a:lnTo>
                  <a:lnTo>
                    <a:pt x="39215" y="343615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7" name="object 4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033318" y="1769685"/>
              <a:ext cx="75692" cy="63690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2489990" y="1799929"/>
              <a:ext cx="219075" cy="344170"/>
            </a:xfrm>
            <a:custGeom>
              <a:avLst/>
              <a:gdLst/>
              <a:ahLst/>
              <a:cxnLst/>
              <a:rect l="l" t="t" r="r" b="b"/>
              <a:pathLst>
                <a:path w="219075" h="344169">
                  <a:moveTo>
                    <a:pt x="0" y="0"/>
                  </a:moveTo>
                  <a:lnTo>
                    <a:pt x="172979" y="59990"/>
                  </a:lnTo>
                  <a:lnTo>
                    <a:pt x="218498" y="177408"/>
                  </a:lnTo>
                  <a:lnTo>
                    <a:pt x="199589" y="292025"/>
                  </a:lnTo>
                  <a:lnTo>
                    <a:pt x="179279" y="343615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9" name="object 4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452645" y="1769685"/>
              <a:ext cx="75692" cy="63695"/>
            </a:xfrm>
            <a:prstGeom prst="rect">
              <a:avLst/>
            </a:prstGeom>
          </p:spPr>
        </p:pic>
      </p:grpSp>
      <p:grpSp>
        <p:nvGrpSpPr>
          <p:cNvPr id="50" name="object 50"/>
          <p:cNvGrpSpPr/>
          <p:nvPr/>
        </p:nvGrpSpPr>
        <p:grpSpPr>
          <a:xfrm>
            <a:off x="3040430" y="1544804"/>
            <a:ext cx="842644" cy="962025"/>
            <a:chOff x="3040430" y="1544804"/>
            <a:chExt cx="842644" cy="962025"/>
          </a:xfrm>
        </p:grpSpPr>
        <p:sp>
          <p:nvSpPr>
            <p:cNvPr id="51" name="object 51"/>
            <p:cNvSpPr/>
            <p:nvPr/>
          </p:nvSpPr>
          <p:spPr>
            <a:xfrm>
              <a:off x="3282329" y="1547662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0" y="358554"/>
                  </a:moveTo>
                  <a:lnTo>
                    <a:pt x="358554" y="358554"/>
                  </a:lnTo>
                  <a:lnTo>
                    <a:pt x="358554" y="0"/>
                  </a:lnTo>
                  <a:lnTo>
                    <a:pt x="0" y="0"/>
                  </a:lnTo>
                  <a:lnTo>
                    <a:pt x="0" y="358554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2" name="object 5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339450" y="1604786"/>
              <a:ext cx="244305" cy="244309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3342084" y="1607420"/>
              <a:ext cx="239395" cy="239395"/>
            </a:xfrm>
            <a:custGeom>
              <a:avLst/>
              <a:gdLst/>
              <a:ahLst/>
              <a:cxnLst/>
              <a:rect l="l" t="t" r="r" b="b"/>
              <a:pathLst>
                <a:path w="239395" h="239394">
                  <a:moveTo>
                    <a:pt x="119520" y="0"/>
                  </a:moveTo>
                  <a:lnTo>
                    <a:pt x="119520" y="29877"/>
                  </a:lnTo>
                </a:path>
                <a:path w="239395" h="239394">
                  <a:moveTo>
                    <a:pt x="0" y="119525"/>
                  </a:moveTo>
                  <a:lnTo>
                    <a:pt x="29880" y="119525"/>
                  </a:lnTo>
                </a:path>
                <a:path w="239395" h="239394">
                  <a:moveTo>
                    <a:pt x="119520" y="209156"/>
                  </a:moveTo>
                  <a:lnTo>
                    <a:pt x="119520" y="239041"/>
                  </a:lnTo>
                </a:path>
                <a:path w="239395" h="239394">
                  <a:moveTo>
                    <a:pt x="209160" y="119525"/>
                  </a:moveTo>
                  <a:lnTo>
                    <a:pt x="239037" y="119525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3103046" y="1906216"/>
              <a:ext cx="717550" cy="120014"/>
            </a:xfrm>
            <a:custGeom>
              <a:avLst/>
              <a:gdLst/>
              <a:ahLst/>
              <a:cxnLst/>
              <a:rect l="l" t="t" r="r" b="b"/>
              <a:pathLst>
                <a:path w="717550" h="120014">
                  <a:moveTo>
                    <a:pt x="0" y="119524"/>
                  </a:moveTo>
                  <a:lnTo>
                    <a:pt x="717121" y="119524"/>
                  </a:lnTo>
                </a:path>
                <a:path w="717550" h="120014">
                  <a:moveTo>
                    <a:pt x="358558" y="0"/>
                  </a:moveTo>
                  <a:lnTo>
                    <a:pt x="358558" y="119524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5" name="object 5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221024" y="2219930"/>
              <a:ext cx="92167" cy="120797"/>
            </a:xfrm>
            <a:prstGeom prst="rect">
              <a:avLst/>
            </a:prstGeom>
          </p:spPr>
        </p:pic>
        <p:sp>
          <p:nvSpPr>
            <p:cNvPr id="56" name="object 56"/>
            <p:cNvSpPr/>
            <p:nvPr/>
          </p:nvSpPr>
          <p:spPr>
            <a:xfrm>
              <a:off x="3043287" y="2145258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0" y="358566"/>
                  </a:moveTo>
                  <a:lnTo>
                    <a:pt x="358558" y="358566"/>
                  </a:lnTo>
                  <a:lnTo>
                    <a:pt x="358558" y="0"/>
                  </a:lnTo>
                  <a:lnTo>
                    <a:pt x="0" y="0"/>
                  </a:lnTo>
                  <a:lnTo>
                    <a:pt x="0" y="358566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7" name="object 5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100412" y="2202382"/>
              <a:ext cx="244305" cy="244313"/>
            </a:xfrm>
            <a:prstGeom prst="rect">
              <a:avLst/>
            </a:prstGeom>
          </p:spPr>
        </p:pic>
        <p:sp>
          <p:nvSpPr>
            <p:cNvPr id="58" name="object 58"/>
            <p:cNvSpPr/>
            <p:nvPr/>
          </p:nvSpPr>
          <p:spPr>
            <a:xfrm>
              <a:off x="3103046" y="2205016"/>
              <a:ext cx="239395" cy="239395"/>
            </a:xfrm>
            <a:custGeom>
              <a:avLst/>
              <a:gdLst/>
              <a:ahLst/>
              <a:cxnLst/>
              <a:rect l="l" t="t" r="r" b="b"/>
              <a:pathLst>
                <a:path w="239395" h="239394">
                  <a:moveTo>
                    <a:pt x="119521" y="0"/>
                  </a:moveTo>
                  <a:lnTo>
                    <a:pt x="119521" y="29880"/>
                  </a:lnTo>
                </a:path>
                <a:path w="239395" h="239394">
                  <a:moveTo>
                    <a:pt x="0" y="119528"/>
                  </a:moveTo>
                  <a:lnTo>
                    <a:pt x="29881" y="119528"/>
                  </a:lnTo>
                </a:path>
                <a:path w="239395" h="239394">
                  <a:moveTo>
                    <a:pt x="119521" y="209159"/>
                  </a:moveTo>
                  <a:lnTo>
                    <a:pt x="119521" y="239041"/>
                  </a:lnTo>
                </a:path>
                <a:path w="239395" h="239394">
                  <a:moveTo>
                    <a:pt x="209160" y="119528"/>
                  </a:moveTo>
                  <a:lnTo>
                    <a:pt x="239038" y="119528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3222567" y="2025740"/>
              <a:ext cx="0" cy="120014"/>
            </a:xfrm>
            <a:custGeom>
              <a:avLst/>
              <a:gdLst/>
              <a:ahLst/>
              <a:cxnLst/>
              <a:rect l="l" t="t" r="r" b="b"/>
              <a:pathLst>
                <a:path w="0" h="120014">
                  <a:moveTo>
                    <a:pt x="0" y="0"/>
                  </a:moveTo>
                  <a:lnTo>
                    <a:pt x="0" y="119517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3521363" y="2145258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0" y="358566"/>
                  </a:moveTo>
                  <a:lnTo>
                    <a:pt x="358562" y="358566"/>
                  </a:lnTo>
                  <a:lnTo>
                    <a:pt x="358562" y="0"/>
                  </a:lnTo>
                  <a:lnTo>
                    <a:pt x="0" y="0"/>
                  </a:lnTo>
                  <a:lnTo>
                    <a:pt x="0" y="358566"/>
                  </a:lnTo>
                  <a:close/>
                </a:path>
                <a:path w="358775" h="358775">
                  <a:moveTo>
                    <a:pt x="179283" y="59758"/>
                  </a:moveTo>
                  <a:lnTo>
                    <a:pt x="225727" y="69177"/>
                  </a:lnTo>
                  <a:lnTo>
                    <a:pt x="263725" y="94835"/>
                  </a:lnTo>
                  <a:lnTo>
                    <a:pt x="289382" y="132836"/>
                  </a:lnTo>
                  <a:lnTo>
                    <a:pt x="298800" y="179283"/>
                  </a:lnTo>
                  <a:lnTo>
                    <a:pt x="289382" y="225727"/>
                  </a:lnTo>
                  <a:lnTo>
                    <a:pt x="263725" y="263727"/>
                  </a:lnTo>
                  <a:lnTo>
                    <a:pt x="225727" y="289385"/>
                  </a:lnTo>
                  <a:lnTo>
                    <a:pt x="179283" y="298804"/>
                  </a:lnTo>
                  <a:lnTo>
                    <a:pt x="132836" y="289384"/>
                  </a:lnTo>
                  <a:lnTo>
                    <a:pt x="94835" y="263727"/>
                  </a:lnTo>
                  <a:lnTo>
                    <a:pt x="69176" y="225729"/>
                  </a:lnTo>
                  <a:lnTo>
                    <a:pt x="59757" y="179283"/>
                  </a:lnTo>
                  <a:lnTo>
                    <a:pt x="69176" y="132837"/>
                  </a:lnTo>
                  <a:lnTo>
                    <a:pt x="94835" y="94837"/>
                  </a:lnTo>
                  <a:lnTo>
                    <a:pt x="132836" y="69180"/>
                  </a:lnTo>
                  <a:lnTo>
                    <a:pt x="179283" y="59762"/>
                  </a:lnTo>
                  <a:close/>
                </a:path>
                <a:path w="358775" h="358775">
                  <a:moveTo>
                    <a:pt x="179283" y="59758"/>
                  </a:moveTo>
                  <a:lnTo>
                    <a:pt x="179283" y="89639"/>
                  </a:lnTo>
                </a:path>
                <a:path w="358775" h="358775">
                  <a:moveTo>
                    <a:pt x="59757" y="179287"/>
                  </a:moveTo>
                  <a:lnTo>
                    <a:pt x="89635" y="179287"/>
                  </a:lnTo>
                </a:path>
                <a:path w="358775" h="358775">
                  <a:moveTo>
                    <a:pt x="179283" y="268918"/>
                  </a:moveTo>
                  <a:lnTo>
                    <a:pt x="179283" y="298800"/>
                  </a:lnTo>
                </a:path>
                <a:path w="358775" h="358775">
                  <a:moveTo>
                    <a:pt x="268923" y="179287"/>
                  </a:moveTo>
                  <a:lnTo>
                    <a:pt x="298804" y="179287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3700646" y="2025740"/>
              <a:ext cx="0" cy="120014"/>
            </a:xfrm>
            <a:custGeom>
              <a:avLst/>
              <a:gdLst/>
              <a:ahLst/>
              <a:cxnLst/>
              <a:rect l="l" t="t" r="r" b="b"/>
              <a:pathLst>
                <a:path w="0" h="120014">
                  <a:moveTo>
                    <a:pt x="0" y="0"/>
                  </a:moveTo>
                  <a:lnTo>
                    <a:pt x="0" y="119517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2" name="object 62"/>
          <p:cNvSpPr txBox="1"/>
          <p:nvPr/>
        </p:nvSpPr>
        <p:spPr>
          <a:xfrm>
            <a:off x="3368867" y="1420900"/>
            <a:ext cx="1898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3:05</a:t>
            </a:r>
            <a:endParaRPr sz="65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362360" y="1450497"/>
            <a:ext cx="253746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245870" algn="l"/>
                <a:tab pos="242760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3:00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+5</a:t>
            </a:r>
            <a:endParaRPr sz="65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834128" y="1704744"/>
            <a:ext cx="13506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19443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-10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+15</a:t>
            </a:r>
            <a:endParaRPr sz="65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881918" y="1854258"/>
            <a:ext cx="1473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-20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3017478" y="1535603"/>
            <a:ext cx="888365" cy="805180"/>
            <a:chOff x="3017478" y="1535603"/>
            <a:chExt cx="888365" cy="805180"/>
          </a:xfrm>
        </p:grpSpPr>
        <p:pic>
          <p:nvPicPr>
            <p:cNvPr id="67" name="object 6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638250" y="1535603"/>
              <a:ext cx="218162" cy="193967"/>
            </a:xfrm>
            <a:prstGeom prst="rect">
              <a:avLst/>
            </a:prstGeom>
          </p:spPr>
        </p:pic>
        <p:sp>
          <p:nvSpPr>
            <p:cNvPr id="68" name="object 68"/>
            <p:cNvSpPr/>
            <p:nvPr/>
          </p:nvSpPr>
          <p:spPr>
            <a:xfrm>
              <a:off x="3042800" y="1801642"/>
              <a:ext cx="240029" cy="314325"/>
            </a:xfrm>
            <a:custGeom>
              <a:avLst/>
              <a:gdLst/>
              <a:ahLst/>
              <a:cxnLst/>
              <a:rect l="l" t="t" r="r" b="b"/>
              <a:pathLst>
                <a:path w="240029" h="314325">
                  <a:moveTo>
                    <a:pt x="239529" y="0"/>
                  </a:moveTo>
                  <a:lnTo>
                    <a:pt x="59978" y="55322"/>
                  </a:lnTo>
                  <a:lnTo>
                    <a:pt x="0" y="162470"/>
                  </a:lnTo>
                  <a:lnTo>
                    <a:pt x="4451" y="266817"/>
                  </a:lnTo>
                  <a:lnTo>
                    <a:pt x="18188" y="313739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3017478" y="2069062"/>
              <a:ext cx="59055" cy="81280"/>
            </a:xfrm>
            <a:custGeom>
              <a:avLst/>
              <a:gdLst/>
              <a:ahLst/>
              <a:cxnLst/>
              <a:rect l="l" t="t" r="r" b="b"/>
              <a:pathLst>
                <a:path w="59055" h="81280">
                  <a:moveTo>
                    <a:pt x="59000" y="0"/>
                  </a:moveTo>
                  <a:lnTo>
                    <a:pt x="46514" y="11570"/>
                  </a:lnTo>
                  <a:lnTo>
                    <a:pt x="32519" y="19452"/>
                  </a:lnTo>
                  <a:lnTo>
                    <a:pt x="17014" y="23645"/>
                  </a:lnTo>
                  <a:lnTo>
                    <a:pt x="0" y="24149"/>
                  </a:lnTo>
                  <a:lnTo>
                    <a:pt x="57670" y="80906"/>
                  </a:lnTo>
                  <a:lnTo>
                    <a:pt x="5900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3640884" y="1801642"/>
              <a:ext cx="240029" cy="314325"/>
            </a:xfrm>
            <a:custGeom>
              <a:avLst/>
              <a:gdLst/>
              <a:ahLst/>
              <a:cxnLst/>
              <a:rect l="l" t="t" r="r" b="b"/>
              <a:pathLst>
                <a:path w="240029" h="314325">
                  <a:moveTo>
                    <a:pt x="0" y="0"/>
                  </a:moveTo>
                  <a:lnTo>
                    <a:pt x="179548" y="55322"/>
                  </a:lnTo>
                  <a:lnTo>
                    <a:pt x="239525" y="162470"/>
                  </a:lnTo>
                  <a:lnTo>
                    <a:pt x="235073" y="266817"/>
                  </a:lnTo>
                  <a:lnTo>
                    <a:pt x="221335" y="313739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3846734" y="2069062"/>
              <a:ext cx="59055" cy="81280"/>
            </a:xfrm>
            <a:custGeom>
              <a:avLst/>
              <a:gdLst/>
              <a:ahLst/>
              <a:cxnLst/>
              <a:rect l="l" t="t" r="r" b="b"/>
              <a:pathLst>
                <a:path w="59054" h="81280">
                  <a:moveTo>
                    <a:pt x="0" y="0"/>
                  </a:moveTo>
                  <a:lnTo>
                    <a:pt x="1326" y="80906"/>
                  </a:lnTo>
                  <a:lnTo>
                    <a:pt x="59000" y="24149"/>
                  </a:lnTo>
                  <a:lnTo>
                    <a:pt x="41985" y="23643"/>
                  </a:lnTo>
                  <a:lnTo>
                    <a:pt x="26480" y="19451"/>
                  </a:lnTo>
                  <a:lnTo>
                    <a:pt x="12484" y="115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2" name="object 7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699103" y="2219930"/>
              <a:ext cx="92167" cy="120797"/>
            </a:xfrm>
            <a:prstGeom prst="rect">
              <a:avLst/>
            </a:prstGeom>
          </p:spPr>
        </p:pic>
      </p:grpSp>
      <p:sp>
        <p:nvSpPr>
          <p:cNvPr id="73" name="object 73"/>
          <p:cNvSpPr txBox="1"/>
          <p:nvPr/>
        </p:nvSpPr>
        <p:spPr>
          <a:xfrm>
            <a:off x="343128" y="2495575"/>
            <a:ext cx="3661410" cy="7664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3540">
              <a:lnSpc>
                <a:spcPct val="100000"/>
              </a:lnSpc>
              <a:spcBef>
                <a:spcPts val="110"/>
              </a:spcBef>
              <a:tabLst>
                <a:tab pos="861694" algn="l"/>
                <a:tab pos="1617980" algn="l"/>
                <a:tab pos="2095500" algn="l"/>
                <a:tab pos="2799080" algn="l"/>
                <a:tab pos="327723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2:50	3:25	2:50	3:25	3:05	3:05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700">
              <a:latin typeface="Arial"/>
              <a:cs typeface="Arial"/>
            </a:endParaRPr>
          </a:p>
          <a:p>
            <a:pPr marL="16510">
              <a:lnSpc>
                <a:spcPts val="1410"/>
              </a:lnSpc>
              <a:spcBef>
                <a:spcPts val="459"/>
              </a:spcBef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Fundamental</a:t>
            </a:r>
            <a:endParaRPr sz="1200">
              <a:latin typeface="Arial"/>
              <a:cs typeface="Arial"/>
            </a:endParaRPr>
          </a:p>
          <a:p>
            <a:pPr marL="16510" marR="5080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30">
                <a:latin typeface="Arial"/>
                <a:cs typeface="Arial"/>
              </a:rPr>
              <a:t>You’ll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take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account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setting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back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never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allowed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5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smooth adjustments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(i.e., </a:t>
            </a:r>
            <a:r>
              <a:rPr dirty="0" sz="1000">
                <a:latin typeface="Arial"/>
                <a:cs typeface="Arial"/>
              </a:rPr>
              <a:t>run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faster</a:t>
            </a:r>
            <a:r>
              <a:rPr dirty="0" sz="1000" spc="-5">
                <a:latin typeface="Arial"/>
                <a:cs typeface="Arial"/>
              </a:rPr>
              <a:t> 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slower).</a:t>
            </a:r>
            <a:endParaRPr sz="10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6713" y="3331252"/>
            <a:ext cx="80518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7" action="ppaction://hlinksldjump"/>
              </a:rPr>
              <a:t>The</a:t>
            </a:r>
            <a:r>
              <a:rPr dirty="0" sz="600" spc="-25">
                <a:solidFill>
                  <a:srgbClr val="3333B2"/>
                </a:solidFill>
                <a:latin typeface="Arial"/>
                <a:cs typeface="Arial"/>
                <a:hlinkClick r:id="rId17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7" action="ppaction://hlinksldjump"/>
              </a:rPr>
              <a:t>Berkeley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17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7" action="ppaction://hlinksldjump"/>
              </a:rPr>
              <a:t>algorithm</a:t>
            </a:r>
            <a:endParaRPr sz="6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325963" y="3331252"/>
            <a:ext cx="2159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6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25349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Coordination:</a:t>
            </a:r>
            <a:r>
              <a:rPr dirty="0" sz="600" spc="1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Clock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synchronization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06768" y="716"/>
            <a:ext cx="11347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Clock synchronization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algorithms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88846"/>
            <a:ext cx="4036060" cy="9359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ts val="162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Reference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broadcast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synchronization</a:t>
            </a:r>
            <a:endParaRPr sz="1400">
              <a:latin typeface="Arial"/>
              <a:cs typeface="Arial"/>
            </a:endParaRPr>
          </a:p>
          <a:p>
            <a:pPr marL="289560">
              <a:lnSpc>
                <a:spcPts val="138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567055" marR="30480" indent="-168275">
              <a:lnSpc>
                <a:spcPct val="100000"/>
              </a:lnSpc>
              <a:spcBef>
                <a:spcPts val="54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broadcasts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reference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m</a:t>
            </a:r>
            <a:r>
              <a:rPr dirty="0" sz="1000" spc="20" i="1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each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receiving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sz="1000" spc="2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records the time </a:t>
            </a:r>
            <a:r>
              <a:rPr dirty="0" sz="1000" spc="15" i="1">
                <a:latin typeface="Arial"/>
                <a:cs typeface="Arial"/>
              </a:rPr>
              <a:t>T</a:t>
            </a:r>
            <a:r>
              <a:rPr dirty="0" baseline="-11904" sz="1050" spc="22" i="1">
                <a:latin typeface="Arial"/>
                <a:cs typeface="Arial"/>
              </a:rPr>
              <a:t>p,m</a:t>
            </a:r>
            <a:r>
              <a:rPr dirty="0" baseline="-11904" sz="1050" spc="209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it received </a:t>
            </a:r>
            <a:r>
              <a:rPr dirty="0" sz="1000" spc="5" i="1">
                <a:latin typeface="Arial"/>
                <a:cs typeface="Arial"/>
              </a:rPr>
              <a:t>m</a:t>
            </a:r>
            <a:r>
              <a:rPr dirty="0" sz="1000" spc="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190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Note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15" i="1">
                <a:latin typeface="Arial"/>
                <a:cs typeface="Arial"/>
              </a:rPr>
              <a:t>T</a:t>
            </a:r>
            <a:r>
              <a:rPr dirty="0" baseline="-11904" sz="1050" spc="22" i="1">
                <a:latin typeface="Arial"/>
                <a:cs typeface="Arial"/>
              </a:rPr>
              <a:t>p,m</a:t>
            </a:r>
            <a:r>
              <a:rPr dirty="0" baseline="-11904" sz="1050" spc="21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read from </a:t>
            </a:r>
            <a:r>
              <a:rPr dirty="0" sz="1000" spc="-15" i="1">
                <a:latin typeface="Arial"/>
                <a:cs typeface="Arial"/>
              </a:rPr>
              <a:t>p</a:t>
            </a:r>
            <a:r>
              <a:rPr dirty="0" sz="1000" spc="-15">
                <a:latin typeface="Arial"/>
                <a:cs typeface="Arial"/>
              </a:rPr>
              <a:t>’s</a:t>
            </a:r>
            <a:r>
              <a:rPr dirty="0" sz="1000" spc="-5">
                <a:latin typeface="Arial"/>
                <a:cs typeface="Arial"/>
              </a:rPr>
              <a:t> local clock.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2100" y="1196451"/>
            <a:ext cx="184721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Problem:</a:t>
            </a:r>
            <a:r>
              <a:rPr dirty="0" sz="1200" spc="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averaging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will not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2100" y="1373591"/>
            <a:ext cx="172402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capture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drift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 i="1">
                <a:solidFill>
                  <a:srgbClr val="3333B2"/>
                </a:solidFill>
                <a:latin typeface="メイリオ"/>
                <a:cs typeface="メイリオ"/>
              </a:rPr>
              <a:t>⇒</a:t>
            </a:r>
            <a:r>
              <a:rPr dirty="0" sz="1200" spc="-90" i="1">
                <a:solidFill>
                  <a:srgbClr val="3333B2"/>
                </a:solidFill>
                <a:latin typeface="メイリオ"/>
                <a:cs typeface="メイリオ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use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linear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2100" y="1550731"/>
            <a:ext cx="73279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g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ression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95183" y="2025786"/>
            <a:ext cx="92710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25">
                <a:latin typeface="Times New Roman"/>
                <a:cs typeface="Times New Roman"/>
              </a:rPr>
              <a:t>∑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61934" y="2002388"/>
            <a:ext cx="889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 i="1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95183" y="2072213"/>
            <a:ext cx="74549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32155" algn="l"/>
              </a:tabLst>
            </a:pPr>
            <a:r>
              <a:rPr dirty="0" u="sng" sz="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dirty="0" u="sng" sz="600" spc="-7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600" spc="-5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</a:t>
            </a:r>
            <a:r>
              <a:rPr dirty="0" u="sng" sz="600" spc="-110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00" spc="14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=</a:t>
            </a:r>
            <a:r>
              <a:rPr dirty="0" u="sng" sz="6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12556" y="2059233"/>
            <a:ext cx="37782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9715" algn="l"/>
              </a:tabLst>
            </a:pPr>
            <a:r>
              <a:rPr dirty="0" sz="600" spc="10" i="1">
                <a:latin typeface="Arial"/>
                <a:cs typeface="Arial"/>
              </a:rPr>
              <a:t>p</a:t>
            </a:r>
            <a:r>
              <a:rPr dirty="0" sz="600" spc="-5" i="1">
                <a:latin typeface="Arial"/>
                <a:cs typeface="Arial"/>
              </a:rPr>
              <a:t>,</a:t>
            </a:r>
            <a:r>
              <a:rPr dirty="0" sz="600" spc="-5" i="1">
                <a:latin typeface="Arial"/>
                <a:cs typeface="Arial"/>
              </a:rPr>
              <a:t>k</a:t>
            </a:r>
            <a:r>
              <a:rPr dirty="0" sz="600" i="1">
                <a:latin typeface="Arial"/>
                <a:cs typeface="Arial"/>
              </a:rPr>
              <a:t>	</a:t>
            </a:r>
            <a:r>
              <a:rPr dirty="0" sz="600" spc="20" i="1">
                <a:latin typeface="Arial"/>
                <a:cs typeface="Arial"/>
              </a:rPr>
              <a:t>q</a:t>
            </a:r>
            <a:r>
              <a:rPr dirty="0" sz="600" spc="-5" i="1">
                <a:latin typeface="Arial"/>
                <a:cs typeface="Arial"/>
              </a:rPr>
              <a:t>,</a:t>
            </a:r>
            <a:r>
              <a:rPr dirty="0" sz="600" spc="-5" i="1">
                <a:latin typeface="Arial"/>
                <a:cs typeface="Arial"/>
              </a:rPr>
              <a:t>k</a:t>
            </a:r>
            <a:endParaRPr sz="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18754" y="2018877"/>
            <a:ext cx="521970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50">
                <a:latin typeface="Arial"/>
                <a:cs typeface="Arial"/>
              </a:rPr>
              <a:t>(</a:t>
            </a:r>
            <a:r>
              <a:rPr dirty="0" sz="700" spc="20" i="1">
                <a:latin typeface="Arial"/>
                <a:cs typeface="Arial"/>
              </a:rPr>
              <a:t>T</a:t>
            </a:r>
            <a:r>
              <a:rPr dirty="0" sz="700" spc="20" i="1">
                <a:latin typeface="Arial"/>
                <a:cs typeface="Arial"/>
              </a:rPr>
              <a:t>    </a:t>
            </a:r>
            <a:r>
              <a:rPr dirty="0" sz="700" spc="-50" i="1">
                <a:latin typeface="Arial"/>
                <a:cs typeface="Arial"/>
              </a:rPr>
              <a:t> </a:t>
            </a:r>
            <a:r>
              <a:rPr dirty="0" sz="700" spc="10" i="1">
                <a:latin typeface="メイリオ"/>
                <a:cs typeface="メイリオ"/>
              </a:rPr>
              <a:t>−</a:t>
            </a:r>
            <a:r>
              <a:rPr dirty="0" sz="700" spc="20" i="1">
                <a:latin typeface="Arial"/>
                <a:cs typeface="Arial"/>
              </a:rPr>
              <a:t>T</a:t>
            </a:r>
            <a:r>
              <a:rPr dirty="0" sz="700" i="1">
                <a:latin typeface="Arial"/>
                <a:cs typeface="Arial"/>
              </a:rPr>
              <a:t>    </a:t>
            </a:r>
            <a:r>
              <a:rPr dirty="0" sz="700" spc="-40" i="1">
                <a:latin typeface="Arial"/>
                <a:cs typeface="Arial"/>
              </a:rPr>
              <a:t> </a:t>
            </a:r>
            <a:r>
              <a:rPr dirty="0" sz="700" spc="50">
                <a:latin typeface="Arial"/>
                <a:cs typeface="Arial"/>
              </a:rPr>
              <a:t>)</a:t>
            </a:r>
            <a:endParaRPr sz="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12365" y="2140212"/>
            <a:ext cx="10350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30" i="1">
                <a:latin typeface="Arial"/>
                <a:cs typeface="Arial"/>
              </a:rPr>
              <a:t>M</a:t>
            </a:r>
            <a:endParaRPr sz="7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5371" y="2033302"/>
            <a:ext cx="1322070" cy="389890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  <a:tabLst>
                <a:tab pos="427355" algn="l"/>
              </a:tabLst>
            </a:pPr>
            <a:r>
              <a:rPr dirty="0" sz="1000" spc="-5">
                <a:latin typeface="Arial"/>
                <a:cs typeface="Arial"/>
              </a:rPr>
              <a:t>NO:</a:t>
            </a:r>
            <a:r>
              <a:rPr dirty="0" sz="1000" spc="-5">
                <a:latin typeface="Arial"/>
                <a:cs typeface="Arial"/>
              </a:rPr>
              <a:t>	</a:t>
            </a:r>
            <a:r>
              <a:rPr dirty="0" sz="1000" spc="-5" i="1">
                <a:latin typeface="Arial"/>
                <a:cs typeface="Arial"/>
              </a:rPr>
              <a:t>Offset</a:t>
            </a:r>
            <a:r>
              <a:rPr dirty="0" sz="1000" spc="5">
                <a:latin typeface="Arial"/>
                <a:cs typeface="Arial"/>
              </a:rPr>
              <a:t>[</a:t>
            </a:r>
            <a:r>
              <a:rPr dirty="0" sz="1000" spc="20" i="1">
                <a:latin typeface="Arial"/>
                <a:cs typeface="Arial"/>
              </a:rPr>
              <a:t>p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40" i="1">
                <a:latin typeface="Arial"/>
                <a:cs typeface="Arial"/>
              </a:rPr>
              <a:t>q</a:t>
            </a:r>
            <a:r>
              <a:rPr dirty="0" sz="1000" spc="30">
                <a:latin typeface="Arial"/>
                <a:cs typeface="Arial"/>
              </a:rPr>
              <a:t>](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-190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34"/>
              </a:spcBef>
            </a:pPr>
            <a:r>
              <a:rPr dirty="0" sz="1000" spc="-5">
                <a:latin typeface="Arial"/>
                <a:cs typeface="Arial"/>
              </a:rPr>
              <a:t>YES: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70242" y="2245860"/>
            <a:ext cx="12750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Offset</a:t>
            </a:r>
            <a:r>
              <a:rPr dirty="0" sz="1000" spc="5">
                <a:latin typeface="Arial"/>
                <a:cs typeface="Arial"/>
              </a:rPr>
              <a:t>[</a:t>
            </a:r>
            <a:r>
              <a:rPr dirty="0" sz="1000" spc="20" i="1">
                <a:latin typeface="Arial"/>
                <a:cs typeface="Arial"/>
              </a:rPr>
              <a:t>p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40" i="1">
                <a:latin typeface="Arial"/>
                <a:cs typeface="Arial"/>
              </a:rPr>
              <a:t>q</a:t>
            </a:r>
            <a:r>
              <a:rPr dirty="0" sz="1000" spc="30">
                <a:latin typeface="Arial"/>
                <a:cs typeface="Arial"/>
              </a:rPr>
              <a:t>](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-190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35" i="1">
                <a:latin typeface="Arial"/>
                <a:cs typeface="Arial"/>
              </a:rPr>
              <a:t>α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-50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+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β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40914" y="1198661"/>
            <a:ext cx="1527175" cy="38481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 marR="5080">
              <a:lnSpc>
                <a:spcPts val="1390"/>
              </a:lnSpc>
              <a:spcBef>
                <a:spcPts val="18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RBS</a:t>
            </a:r>
            <a:r>
              <a:rPr dirty="0" sz="1200" spc="-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minimizes</a:t>
            </a:r>
            <a:r>
              <a:rPr dirty="0" sz="1200" spc="-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critical </a:t>
            </a:r>
            <a:r>
              <a:rPr dirty="0" sz="1200" spc="-3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path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667007" y="2011848"/>
            <a:ext cx="1682114" cy="790575"/>
            <a:chOff x="2667007" y="2011848"/>
            <a:chExt cx="1682114" cy="790575"/>
          </a:xfrm>
        </p:grpSpPr>
        <p:sp>
          <p:nvSpPr>
            <p:cNvPr id="18" name="object 18"/>
            <p:cNvSpPr/>
            <p:nvPr/>
          </p:nvSpPr>
          <p:spPr>
            <a:xfrm>
              <a:off x="2670252" y="2162323"/>
              <a:ext cx="1235710" cy="0"/>
            </a:xfrm>
            <a:custGeom>
              <a:avLst/>
              <a:gdLst/>
              <a:ahLst/>
              <a:cxnLst/>
              <a:rect l="l" t="t" r="r" b="b"/>
              <a:pathLst>
                <a:path w="1235710" h="0">
                  <a:moveTo>
                    <a:pt x="0" y="0"/>
                  </a:moveTo>
                  <a:lnTo>
                    <a:pt x="1235108" y="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2784058" y="2048479"/>
              <a:ext cx="721360" cy="152400"/>
            </a:xfrm>
            <a:custGeom>
              <a:avLst/>
              <a:gdLst/>
              <a:ahLst/>
              <a:cxnLst/>
              <a:rect l="l" t="t" r="r" b="b"/>
              <a:pathLst>
                <a:path w="721360" h="152400">
                  <a:moveTo>
                    <a:pt x="0" y="0"/>
                  </a:moveTo>
                  <a:lnTo>
                    <a:pt x="0" y="151796"/>
                  </a:lnTo>
                </a:path>
                <a:path w="721360" h="152400">
                  <a:moveTo>
                    <a:pt x="265633" y="0"/>
                  </a:moveTo>
                  <a:lnTo>
                    <a:pt x="265633" y="151796"/>
                  </a:lnTo>
                </a:path>
                <a:path w="721360" h="152400">
                  <a:moveTo>
                    <a:pt x="721008" y="0"/>
                  </a:moveTo>
                  <a:lnTo>
                    <a:pt x="721008" y="151796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2669865" y="2471151"/>
              <a:ext cx="1675764" cy="0"/>
            </a:xfrm>
            <a:custGeom>
              <a:avLst/>
              <a:gdLst/>
              <a:ahLst/>
              <a:cxnLst/>
              <a:rect l="l" t="t" r="r" b="b"/>
              <a:pathLst>
                <a:path w="1675764" h="0">
                  <a:moveTo>
                    <a:pt x="0" y="0"/>
                  </a:moveTo>
                  <a:lnTo>
                    <a:pt x="1675631" y="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3505067" y="2162324"/>
              <a:ext cx="701675" cy="347345"/>
            </a:xfrm>
            <a:custGeom>
              <a:avLst/>
              <a:gdLst/>
              <a:ahLst/>
              <a:cxnLst/>
              <a:rect l="l" t="t" r="r" b="b"/>
              <a:pathLst>
                <a:path w="701675" h="347344">
                  <a:moveTo>
                    <a:pt x="511838" y="194983"/>
                  </a:moveTo>
                  <a:lnTo>
                    <a:pt x="511838" y="346782"/>
                  </a:lnTo>
                </a:path>
                <a:path w="701675" h="347344">
                  <a:moveTo>
                    <a:pt x="701576" y="194983"/>
                  </a:moveTo>
                  <a:lnTo>
                    <a:pt x="701576" y="346782"/>
                  </a:lnTo>
                </a:path>
                <a:path w="701675" h="347344">
                  <a:moveTo>
                    <a:pt x="0" y="0"/>
                  </a:moveTo>
                  <a:lnTo>
                    <a:pt x="48541" y="9843"/>
                  </a:lnTo>
                  <a:lnTo>
                    <a:pt x="90419" y="24125"/>
                  </a:lnTo>
                  <a:lnTo>
                    <a:pt x="126630" y="42088"/>
                  </a:lnTo>
                  <a:lnTo>
                    <a:pt x="186052" y="86028"/>
                  </a:lnTo>
                  <a:lnTo>
                    <a:pt x="234800" y="135604"/>
                  </a:lnTo>
                  <a:lnTo>
                    <a:pt x="257669" y="160613"/>
                  </a:lnTo>
                  <a:lnTo>
                    <a:pt x="280866" y="184759"/>
                  </a:lnTo>
                  <a:lnTo>
                    <a:pt x="332242" y="227435"/>
                  </a:lnTo>
                  <a:lnTo>
                    <a:pt x="396920" y="257573"/>
                  </a:lnTo>
                  <a:lnTo>
                    <a:pt x="436745" y="266048"/>
                  </a:lnTo>
                  <a:lnTo>
                    <a:pt x="482892" y="269116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2669865" y="2761053"/>
              <a:ext cx="1675764" cy="0"/>
            </a:xfrm>
            <a:custGeom>
              <a:avLst/>
              <a:gdLst/>
              <a:ahLst/>
              <a:cxnLst/>
              <a:rect l="l" t="t" r="r" b="b"/>
              <a:pathLst>
                <a:path w="1675764" h="0">
                  <a:moveTo>
                    <a:pt x="0" y="0"/>
                  </a:moveTo>
                  <a:lnTo>
                    <a:pt x="1675631" y="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2822006" y="2086427"/>
              <a:ext cx="1348740" cy="713105"/>
            </a:xfrm>
            <a:custGeom>
              <a:avLst/>
              <a:gdLst/>
              <a:ahLst/>
              <a:cxnLst/>
              <a:rect l="l" t="t" r="r" b="b"/>
              <a:pathLst>
                <a:path w="1348739" h="713105">
                  <a:moveTo>
                    <a:pt x="1159007" y="560774"/>
                  </a:moveTo>
                  <a:lnTo>
                    <a:pt x="1159007" y="712573"/>
                  </a:lnTo>
                </a:path>
                <a:path w="1348739" h="713105">
                  <a:moveTo>
                    <a:pt x="1348745" y="560774"/>
                  </a:moveTo>
                  <a:lnTo>
                    <a:pt x="1348745" y="712573"/>
                  </a:lnTo>
                </a:path>
                <a:path w="1348739" h="713105">
                  <a:moveTo>
                    <a:pt x="683060" y="75897"/>
                  </a:moveTo>
                  <a:lnTo>
                    <a:pt x="719751" y="92045"/>
                  </a:lnTo>
                  <a:lnTo>
                    <a:pt x="751852" y="113201"/>
                  </a:lnTo>
                  <a:lnTo>
                    <a:pt x="804336" y="168008"/>
                  </a:lnTo>
                  <a:lnTo>
                    <a:pt x="825744" y="200397"/>
                  </a:lnTo>
                  <a:lnTo>
                    <a:pt x="844614" y="235269"/>
                  </a:lnTo>
                  <a:lnTo>
                    <a:pt x="861456" y="271992"/>
                  </a:lnTo>
                  <a:lnTo>
                    <a:pt x="876784" y="309935"/>
                  </a:lnTo>
                  <a:lnTo>
                    <a:pt x="891111" y="348468"/>
                  </a:lnTo>
                  <a:lnTo>
                    <a:pt x="904948" y="386959"/>
                  </a:lnTo>
                  <a:lnTo>
                    <a:pt x="918808" y="424778"/>
                  </a:lnTo>
                  <a:lnTo>
                    <a:pt x="933203" y="461292"/>
                  </a:lnTo>
                  <a:lnTo>
                    <a:pt x="965651" y="527884"/>
                  </a:lnTo>
                  <a:lnTo>
                    <a:pt x="1006391" y="581688"/>
                  </a:lnTo>
                  <a:lnTo>
                    <a:pt x="1059522" y="617655"/>
                  </a:lnTo>
                  <a:lnTo>
                    <a:pt x="1092015" y="627372"/>
                  </a:lnTo>
                  <a:lnTo>
                    <a:pt x="1129144" y="630736"/>
                  </a:lnTo>
                </a:path>
                <a:path w="1348739" h="713105">
                  <a:moveTo>
                    <a:pt x="0" y="0"/>
                  </a:moveTo>
                  <a:lnTo>
                    <a:pt x="189737" y="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2784792" y="2065007"/>
              <a:ext cx="264160" cy="43180"/>
            </a:xfrm>
            <a:custGeom>
              <a:avLst/>
              <a:gdLst/>
              <a:ahLst/>
              <a:cxnLst/>
              <a:rect l="l" t="t" r="r" b="b"/>
              <a:pathLst>
                <a:path w="264160" h="43180">
                  <a:moveTo>
                    <a:pt x="52438" y="0"/>
                  </a:moveTo>
                  <a:lnTo>
                    <a:pt x="0" y="21424"/>
                  </a:lnTo>
                  <a:lnTo>
                    <a:pt x="52438" y="42849"/>
                  </a:lnTo>
                  <a:lnTo>
                    <a:pt x="39992" y="21424"/>
                  </a:lnTo>
                  <a:lnTo>
                    <a:pt x="52438" y="0"/>
                  </a:lnTo>
                  <a:close/>
                </a:path>
                <a:path w="264160" h="43180">
                  <a:moveTo>
                    <a:pt x="264160" y="21424"/>
                  </a:moveTo>
                  <a:lnTo>
                    <a:pt x="211721" y="0"/>
                  </a:lnTo>
                  <a:lnTo>
                    <a:pt x="224167" y="21424"/>
                  </a:lnTo>
                  <a:lnTo>
                    <a:pt x="211721" y="42849"/>
                  </a:lnTo>
                  <a:lnTo>
                    <a:pt x="264160" y="2142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3087643" y="2086427"/>
              <a:ext cx="379730" cy="0"/>
            </a:xfrm>
            <a:custGeom>
              <a:avLst/>
              <a:gdLst/>
              <a:ahLst/>
              <a:cxnLst/>
              <a:rect l="l" t="t" r="r" b="b"/>
              <a:pathLst>
                <a:path w="379729" h="0">
                  <a:moveTo>
                    <a:pt x="0" y="0"/>
                  </a:moveTo>
                  <a:lnTo>
                    <a:pt x="379475" y="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3050413" y="2065007"/>
              <a:ext cx="454025" cy="43180"/>
            </a:xfrm>
            <a:custGeom>
              <a:avLst/>
              <a:gdLst/>
              <a:ahLst/>
              <a:cxnLst/>
              <a:rect l="l" t="t" r="r" b="b"/>
              <a:pathLst>
                <a:path w="454025" h="43180">
                  <a:moveTo>
                    <a:pt x="52451" y="0"/>
                  </a:moveTo>
                  <a:lnTo>
                    <a:pt x="0" y="21424"/>
                  </a:lnTo>
                  <a:lnTo>
                    <a:pt x="52451" y="42849"/>
                  </a:lnTo>
                  <a:lnTo>
                    <a:pt x="40005" y="21424"/>
                  </a:lnTo>
                  <a:lnTo>
                    <a:pt x="52451" y="0"/>
                  </a:lnTo>
                  <a:close/>
                </a:path>
                <a:path w="454025" h="43180">
                  <a:moveTo>
                    <a:pt x="453910" y="21424"/>
                  </a:moveTo>
                  <a:lnTo>
                    <a:pt x="401472" y="0"/>
                  </a:lnTo>
                  <a:lnTo>
                    <a:pt x="413918" y="21424"/>
                  </a:lnTo>
                  <a:lnTo>
                    <a:pt x="401472" y="42849"/>
                  </a:lnTo>
                  <a:lnTo>
                    <a:pt x="453910" y="2142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4054863" y="2395252"/>
              <a:ext cx="114300" cy="0"/>
            </a:xfrm>
            <a:custGeom>
              <a:avLst/>
              <a:gdLst/>
              <a:ahLst/>
              <a:cxnLst/>
              <a:rect l="l" t="t" r="r" b="b"/>
              <a:pathLst>
                <a:path w="114300" h="0">
                  <a:moveTo>
                    <a:pt x="0" y="0"/>
                  </a:moveTo>
                  <a:lnTo>
                    <a:pt x="113832" y="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3961676" y="2373833"/>
              <a:ext cx="244475" cy="79375"/>
            </a:xfrm>
            <a:custGeom>
              <a:avLst/>
              <a:gdLst/>
              <a:ahLst/>
              <a:cxnLst/>
              <a:rect l="l" t="t" r="r" b="b"/>
              <a:pathLst>
                <a:path w="244475" h="79375">
                  <a:moveTo>
                    <a:pt x="52539" y="57365"/>
                  </a:moveTo>
                  <a:lnTo>
                    <a:pt x="0" y="36195"/>
                  </a:lnTo>
                  <a:lnTo>
                    <a:pt x="12547" y="57556"/>
                  </a:lnTo>
                  <a:lnTo>
                    <a:pt x="215" y="79032"/>
                  </a:lnTo>
                  <a:lnTo>
                    <a:pt x="52539" y="57365"/>
                  </a:lnTo>
                  <a:close/>
                </a:path>
                <a:path w="244475" h="79375">
                  <a:moveTo>
                    <a:pt x="108407" y="0"/>
                  </a:moveTo>
                  <a:lnTo>
                    <a:pt x="55956" y="21424"/>
                  </a:lnTo>
                  <a:lnTo>
                    <a:pt x="108407" y="42849"/>
                  </a:lnTo>
                  <a:lnTo>
                    <a:pt x="95948" y="21424"/>
                  </a:lnTo>
                  <a:lnTo>
                    <a:pt x="108407" y="0"/>
                  </a:lnTo>
                  <a:close/>
                </a:path>
                <a:path w="244475" h="79375">
                  <a:moveTo>
                    <a:pt x="244233" y="21424"/>
                  </a:moveTo>
                  <a:lnTo>
                    <a:pt x="191795" y="0"/>
                  </a:lnTo>
                  <a:lnTo>
                    <a:pt x="204241" y="21424"/>
                  </a:lnTo>
                  <a:lnTo>
                    <a:pt x="191795" y="42849"/>
                  </a:lnTo>
                  <a:lnTo>
                    <a:pt x="244233" y="2142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4016178" y="2685149"/>
              <a:ext cx="114300" cy="0"/>
            </a:xfrm>
            <a:custGeom>
              <a:avLst/>
              <a:gdLst/>
              <a:ahLst/>
              <a:cxnLst/>
              <a:rect l="l" t="t" r="r" b="b"/>
              <a:pathLst>
                <a:path w="114300" h="0">
                  <a:moveTo>
                    <a:pt x="0" y="0"/>
                  </a:moveTo>
                  <a:lnTo>
                    <a:pt x="113842" y="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3978948" y="2663736"/>
              <a:ext cx="188595" cy="43180"/>
            </a:xfrm>
            <a:custGeom>
              <a:avLst/>
              <a:gdLst/>
              <a:ahLst/>
              <a:cxnLst/>
              <a:rect l="l" t="t" r="r" b="b"/>
              <a:pathLst>
                <a:path w="188595" h="43180">
                  <a:moveTo>
                    <a:pt x="52451" y="0"/>
                  </a:moveTo>
                  <a:lnTo>
                    <a:pt x="0" y="21424"/>
                  </a:lnTo>
                  <a:lnTo>
                    <a:pt x="52451" y="42849"/>
                  </a:lnTo>
                  <a:lnTo>
                    <a:pt x="40005" y="21424"/>
                  </a:lnTo>
                  <a:lnTo>
                    <a:pt x="52451" y="0"/>
                  </a:lnTo>
                  <a:close/>
                </a:path>
                <a:path w="188595" h="43180">
                  <a:moveTo>
                    <a:pt x="188277" y="21424"/>
                  </a:moveTo>
                  <a:lnTo>
                    <a:pt x="135839" y="0"/>
                  </a:lnTo>
                  <a:lnTo>
                    <a:pt x="148285" y="21424"/>
                  </a:lnTo>
                  <a:lnTo>
                    <a:pt x="135839" y="42849"/>
                  </a:lnTo>
                  <a:lnTo>
                    <a:pt x="188277" y="2142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3277381" y="2014706"/>
              <a:ext cx="172720" cy="71755"/>
            </a:xfrm>
            <a:custGeom>
              <a:avLst/>
              <a:gdLst/>
              <a:ahLst/>
              <a:cxnLst/>
              <a:rect l="l" t="t" r="r" b="b"/>
              <a:pathLst>
                <a:path w="172720" h="71755">
                  <a:moveTo>
                    <a:pt x="172468" y="0"/>
                  </a:moveTo>
                  <a:lnTo>
                    <a:pt x="0" y="7172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4246889" y="2162323"/>
              <a:ext cx="99060" cy="0"/>
            </a:xfrm>
            <a:custGeom>
              <a:avLst/>
              <a:gdLst/>
              <a:ahLst/>
              <a:cxnLst/>
              <a:rect l="l" t="t" r="r" b="b"/>
              <a:pathLst>
                <a:path w="99060" h="0">
                  <a:moveTo>
                    <a:pt x="0" y="0"/>
                  </a:moveTo>
                  <a:lnTo>
                    <a:pt x="98995" y="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/>
          <p:cNvSpPr txBox="1"/>
          <p:nvPr/>
        </p:nvSpPr>
        <p:spPr>
          <a:xfrm>
            <a:off x="2559636" y="1811290"/>
            <a:ext cx="1529715" cy="2032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9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Message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preparation</a:t>
            </a:r>
            <a:endParaRPr sz="650">
              <a:latin typeface="Arial"/>
              <a:cs typeface="Arial"/>
            </a:endParaRPr>
          </a:p>
          <a:p>
            <a:pPr marL="844550">
              <a:lnSpc>
                <a:spcPts val="690"/>
              </a:lnSpc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Time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spent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NIC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2781231" y="1952484"/>
            <a:ext cx="1466215" cy="1164590"/>
            <a:chOff x="2781231" y="1952484"/>
            <a:chExt cx="1466215" cy="1164590"/>
          </a:xfrm>
        </p:grpSpPr>
        <p:sp>
          <p:nvSpPr>
            <p:cNvPr id="35" name="object 35"/>
            <p:cNvSpPr/>
            <p:nvPr/>
          </p:nvSpPr>
          <p:spPr>
            <a:xfrm>
              <a:off x="2870190" y="1955118"/>
              <a:ext cx="1251585" cy="511175"/>
            </a:xfrm>
            <a:custGeom>
              <a:avLst/>
              <a:gdLst/>
              <a:ahLst/>
              <a:cxnLst/>
              <a:rect l="l" t="t" r="r" b="b"/>
              <a:pathLst>
                <a:path w="1251585" h="511175">
                  <a:moveTo>
                    <a:pt x="0" y="0"/>
                  </a:moveTo>
                  <a:lnTo>
                    <a:pt x="65654" y="131309"/>
                  </a:lnTo>
                </a:path>
                <a:path w="1251585" h="511175">
                  <a:moveTo>
                    <a:pt x="1251218" y="341270"/>
                  </a:moveTo>
                  <a:lnTo>
                    <a:pt x="1222968" y="510783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3505070" y="2200271"/>
              <a:ext cx="0" cy="739140"/>
            </a:xfrm>
            <a:custGeom>
              <a:avLst/>
              <a:gdLst/>
              <a:ahLst/>
              <a:cxnLst/>
              <a:rect l="l" t="t" r="r" b="b"/>
              <a:pathLst>
                <a:path w="0" h="739139">
                  <a:moveTo>
                    <a:pt x="0" y="0"/>
                  </a:moveTo>
                  <a:lnTo>
                    <a:pt x="0" y="738899"/>
                  </a:lnTo>
                </a:path>
              </a:pathLst>
            </a:custGeom>
            <a:ln w="5267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2783865" y="2199851"/>
              <a:ext cx="0" cy="917575"/>
            </a:xfrm>
            <a:custGeom>
              <a:avLst/>
              <a:gdLst/>
              <a:ahLst/>
              <a:cxnLst/>
              <a:rect l="l" t="t" r="r" b="b"/>
              <a:pathLst>
                <a:path w="0" h="917575">
                  <a:moveTo>
                    <a:pt x="0" y="0"/>
                  </a:moveTo>
                  <a:lnTo>
                    <a:pt x="0" y="917170"/>
                  </a:lnTo>
                </a:path>
              </a:pathLst>
            </a:custGeom>
            <a:ln w="5267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4208694" y="2489936"/>
              <a:ext cx="0" cy="627380"/>
            </a:xfrm>
            <a:custGeom>
              <a:avLst/>
              <a:gdLst/>
              <a:ahLst/>
              <a:cxnLst/>
              <a:rect l="l" t="t" r="r" b="b"/>
              <a:pathLst>
                <a:path w="0" h="627380">
                  <a:moveTo>
                    <a:pt x="0" y="0"/>
                  </a:moveTo>
                  <a:lnTo>
                    <a:pt x="0" y="627085"/>
                  </a:lnTo>
                </a:path>
              </a:pathLst>
            </a:custGeom>
            <a:ln w="5267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3544710" y="2836948"/>
              <a:ext cx="638175" cy="0"/>
            </a:xfrm>
            <a:custGeom>
              <a:avLst/>
              <a:gdLst/>
              <a:ahLst/>
              <a:cxnLst/>
              <a:rect l="l" t="t" r="r" b="b"/>
              <a:pathLst>
                <a:path w="638175" h="0">
                  <a:moveTo>
                    <a:pt x="0" y="0"/>
                  </a:moveTo>
                  <a:lnTo>
                    <a:pt x="637762" y="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2817217" y="3021094"/>
              <a:ext cx="1370965" cy="0"/>
            </a:xfrm>
            <a:custGeom>
              <a:avLst/>
              <a:gdLst/>
              <a:ahLst/>
              <a:cxnLst/>
              <a:rect l="l" t="t" r="r" b="b"/>
              <a:pathLst>
                <a:path w="1370964" h="0">
                  <a:moveTo>
                    <a:pt x="0" y="0"/>
                  </a:moveTo>
                  <a:lnTo>
                    <a:pt x="1370426" y="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2790990" y="2695752"/>
              <a:ext cx="1423035" cy="347345"/>
            </a:xfrm>
            <a:custGeom>
              <a:avLst/>
              <a:gdLst/>
              <a:ahLst/>
              <a:cxnLst/>
              <a:rect l="l" t="t" r="r" b="b"/>
              <a:pathLst>
                <a:path w="1423035" h="347344">
                  <a:moveTo>
                    <a:pt x="52438" y="303923"/>
                  </a:moveTo>
                  <a:lnTo>
                    <a:pt x="0" y="325348"/>
                  </a:lnTo>
                  <a:lnTo>
                    <a:pt x="52438" y="346773"/>
                  </a:lnTo>
                  <a:lnTo>
                    <a:pt x="40005" y="325348"/>
                  </a:lnTo>
                  <a:lnTo>
                    <a:pt x="52438" y="303923"/>
                  </a:lnTo>
                  <a:close/>
                </a:path>
                <a:path w="1423035" h="347344">
                  <a:moveTo>
                    <a:pt x="766152" y="119773"/>
                  </a:moveTo>
                  <a:lnTo>
                    <a:pt x="713714" y="141198"/>
                  </a:lnTo>
                  <a:lnTo>
                    <a:pt x="766152" y="162623"/>
                  </a:lnTo>
                  <a:lnTo>
                    <a:pt x="753719" y="141198"/>
                  </a:lnTo>
                  <a:lnTo>
                    <a:pt x="766152" y="119773"/>
                  </a:lnTo>
                  <a:close/>
                </a:path>
                <a:path w="1423035" h="347344">
                  <a:moveTo>
                    <a:pt x="1186535" y="22237"/>
                  </a:moveTo>
                  <a:lnTo>
                    <a:pt x="1134440" y="0"/>
                  </a:lnTo>
                  <a:lnTo>
                    <a:pt x="1146530" y="21615"/>
                  </a:lnTo>
                  <a:lnTo>
                    <a:pt x="1133767" y="42837"/>
                  </a:lnTo>
                  <a:lnTo>
                    <a:pt x="1186535" y="22237"/>
                  </a:lnTo>
                  <a:close/>
                </a:path>
                <a:path w="1423035" h="347344">
                  <a:moveTo>
                    <a:pt x="1417701" y="141198"/>
                  </a:moveTo>
                  <a:lnTo>
                    <a:pt x="1365262" y="119773"/>
                  </a:lnTo>
                  <a:lnTo>
                    <a:pt x="1377696" y="141198"/>
                  </a:lnTo>
                  <a:lnTo>
                    <a:pt x="1365262" y="162623"/>
                  </a:lnTo>
                  <a:lnTo>
                    <a:pt x="1417701" y="141198"/>
                  </a:lnTo>
                  <a:close/>
                </a:path>
                <a:path w="1423035" h="347344">
                  <a:moveTo>
                    <a:pt x="1422857" y="325348"/>
                  </a:moveTo>
                  <a:lnTo>
                    <a:pt x="1370418" y="303923"/>
                  </a:lnTo>
                  <a:lnTo>
                    <a:pt x="1382864" y="325348"/>
                  </a:lnTo>
                  <a:lnTo>
                    <a:pt x="1370418" y="346773"/>
                  </a:lnTo>
                  <a:lnTo>
                    <a:pt x="1422857" y="32534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2784058" y="2162324"/>
              <a:ext cx="1423035" cy="598805"/>
            </a:xfrm>
            <a:custGeom>
              <a:avLst/>
              <a:gdLst/>
              <a:ahLst/>
              <a:cxnLst/>
              <a:rect l="l" t="t" r="r" b="b"/>
              <a:pathLst>
                <a:path w="1423035" h="598805">
                  <a:moveTo>
                    <a:pt x="0" y="0"/>
                  </a:moveTo>
                  <a:lnTo>
                    <a:pt x="721008" y="0"/>
                  </a:lnTo>
                </a:path>
                <a:path w="1423035" h="598805">
                  <a:moveTo>
                    <a:pt x="1232846" y="308825"/>
                  </a:moveTo>
                  <a:lnTo>
                    <a:pt x="1422584" y="308825"/>
                  </a:lnTo>
                </a:path>
                <a:path w="1423035" h="598805">
                  <a:moveTo>
                    <a:pt x="1194899" y="598728"/>
                  </a:moveTo>
                  <a:lnTo>
                    <a:pt x="1384637" y="598728"/>
                  </a:lnTo>
                </a:path>
              </a:pathLst>
            </a:custGeom>
            <a:ln w="2108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3905360" y="2124372"/>
              <a:ext cx="341630" cy="76200"/>
            </a:xfrm>
            <a:custGeom>
              <a:avLst/>
              <a:gdLst/>
              <a:ahLst/>
              <a:cxnLst/>
              <a:rect l="l" t="t" r="r" b="b"/>
              <a:pathLst>
                <a:path w="341629" h="76200">
                  <a:moveTo>
                    <a:pt x="341528" y="0"/>
                  </a:moveTo>
                  <a:lnTo>
                    <a:pt x="0" y="0"/>
                  </a:lnTo>
                  <a:lnTo>
                    <a:pt x="0" y="75899"/>
                  </a:lnTo>
                  <a:lnTo>
                    <a:pt x="341528" y="75899"/>
                  </a:lnTo>
                  <a:lnTo>
                    <a:pt x="3415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/>
          <p:cNvSpPr txBox="1"/>
          <p:nvPr/>
        </p:nvSpPr>
        <p:spPr>
          <a:xfrm>
            <a:off x="2543673" y="2065298"/>
            <a:ext cx="8191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sz="6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543323" y="2374125"/>
            <a:ext cx="86360" cy="41655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C</a:t>
            </a:r>
            <a:endParaRPr sz="6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925348" y="2051640"/>
            <a:ext cx="5130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Deli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time</a:t>
            </a:r>
            <a:endParaRPr sz="6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925348" y="2151821"/>
            <a:ext cx="2806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sz="6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130334" y="2848758"/>
            <a:ext cx="1049655" cy="29845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9433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Critical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path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RBS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Usual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critical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path</a:t>
            </a:r>
            <a:endParaRPr sz="6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6713" y="3327684"/>
            <a:ext cx="146304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Clock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synchronization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in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wireless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networks</a:t>
            </a:r>
            <a:endParaRPr sz="6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325963" y="3327684"/>
            <a:ext cx="2159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Systems   (3rd Edition)</dc:title>
  <dcterms:created xsi:type="dcterms:W3CDTF">2022-03-20T07:21:15Z</dcterms:created>
  <dcterms:modified xsi:type="dcterms:W3CDTF">2022-03-20T07:21:15Z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2022-03-20T00:00:00Z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2022-03-20T00:00:00Z</vt:filetime>
  </property>
</Properties>
</file>