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188846"/>
            <a:ext cx="182308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1315" y="1464099"/>
            <a:ext cx="2107565" cy="784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8348" y="3331252"/>
            <a:ext cx="283210" cy="119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3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3.xml"/><Relationship Id="rId4" Type="http://schemas.openxmlformats.org/officeDocument/2006/relationships/image" Target="../media/image31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3.xml"/><Relationship Id="rId4" Type="http://schemas.openxmlformats.org/officeDocument/2006/relationships/slide" Target="slide15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3.xml"/><Relationship Id="rId4" Type="http://schemas.openxmlformats.org/officeDocument/2006/relationships/slide" Target="slide15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3.xml"/><Relationship Id="rId4" Type="http://schemas.openxmlformats.org/officeDocument/2006/relationships/slide" Target="slide15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3.xml"/><Relationship Id="rId4" Type="http://schemas.openxmlformats.org/officeDocument/2006/relationships/slide" Target="slide15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3.xml"/><Relationship Id="rId4" Type="http://schemas.openxmlformats.org/officeDocument/2006/relationships/slide" Target="slide19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3.xml"/><Relationship Id="rId4" Type="http://schemas.openxmlformats.org/officeDocument/2006/relationships/slide" Target="slide19.xml"/><Relationship Id="rId5" Type="http://schemas.openxmlformats.org/officeDocument/2006/relationships/slide" Target="slide20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3.xml"/><Relationship Id="rId4" Type="http://schemas.openxmlformats.org/officeDocument/2006/relationships/slide" Target="slide21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3.xml"/><Relationship Id="rId4" Type="http://schemas.openxmlformats.org/officeDocument/2006/relationships/slide" Target="slide21.xml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8" Type="http://schemas.openxmlformats.org/officeDocument/2006/relationships/slide" Target="slide22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image" Target="../media/image39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3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25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25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25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25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2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25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25.xml"/><Relationship Id="rId5" Type="http://schemas.openxmlformats.org/officeDocument/2006/relationships/slide" Target="slide31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32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32.xml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2.png"/><Relationship Id="rId8" Type="http://schemas.openxmlformats.org/officeDocument/2006/relationships/slide" Target="slide33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32.xml"/><Relationship Id="rId5" Type="http://schemas.openxmlformats.org/officeDocument/2006/relationships/slide" Target="slide34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32.xml"/><Relationship Id="rId5" Type="http://schemas.openxmlformats.org/officeDocument/2006/relationships/image" Target="../media/image42.png"/><Relationship Id="rId6" Type="http://schemas.openxmlformats.org/officeDocument/2006/relationships/image" Target="../media/image43.png"/><Relationship Id="rId7" Type="http://schemas.openxmlformats.org/officeDocument/2006/relationships/image" Target="../media/image44.png"/><Relationship Id="rId8" Type="http://schemas.openxmlformats.org/officeDocument/2006/relationships/image" Target="../media/image45.png"/><Relationship Id="rId9" Type="http://schemas.openxmlformats.org/officeDocument/2006/relationships/image" Target="../media/image46.png"/><Relationship Id="rId10" Type="http://schemas.openxmlformats.org/officeDocument/2006/relationships/slide" Target="slide34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36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36.xml"/><Relationship Id="rId5" Type="http://schemas.openxmlformats.org/officeDocument/2006/relationships/image" Target="../media/image47.png"/><Relationship Id="rId6" Type="http://schemas.openxmlformats.org/officeDocument/2006/relationships/image" Target="../media/image48.png"/><Relationship Id="rId7" Type="http://schemas.openxmlformats.org/officeDocument/2006/relationships/image" Target="../media/image49.png"/><Relationship Id="rId8" Type="http://schemas.openxmlformats.org/officeDocument/2006/relationships/image" Target="../media/image50.png"/><Relationship Id="rId9" Type="http://schemas.openxmlformats.org/officeDocument/2006/relationships/image" Target="../media/image51.png"/><Relationship Id="rId10" Type="http://schemas.openxmlformats.org/officeDocument/2006/relationships/image" Target="../media/image52.png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36.xml"/><Relationship Id="rId5" Type="http://schemas.openxmlformats.org/officeDocument/2006/relationships/slide" Target="slide38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3.xml"/><Relationship Id="rId4" Type="http://schemas.openxmlformats.org/officeDocument/2006/relationships/slide" Target="slide36.xml"/><Relationship Id="rId5" Type="http://schemas.openxmlformats.org/officeDocument/2006/relationships/image" Target="../media/image53.png"/><Relationship Id="rId6" Type="http://schemas.openxmlformats.org/officeDocument/2006/relationships/image" Target="../media/image54.png"/><Relationship Id="rId7" Type="http://schemas.openxmlformats.org/officeDocument/2006/relationships/image" Target="../media/image55.png"/><Relationship Id="rId8" Type="http://schemas.openxmlformats.org/officeDocument/2006/relationships/image" Target="../media/image56.png"/><Relationship Id="rId9" Type="http://schemas.openxmlformats.org/officeDocument/2006/relationships/image" Target="../media/image57.png"/><Relationship Id="rId10" Type="http://schemas.openxmlformats.org/officeDocument/2006/relationships/slide" Target="slide39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image" Target="../media/image58.png"/><Relationship Id="rId5" Type="http://schemas.openxmlformats.org/officeDocument/2006/relationships/image" Target="../media/image59.png"/><Relationship Id="rId6" Type="http://schemas.openxmlformats.org/officeDocument/2006/relationships/image" Target="../media/image60.png"/><Relationship Id="rId7" Type="http://schemas.openxmlformats.org/officeDocument/2006/relationships/image" Target="../media/image61.png"/><Relationship Id="rId8" Type="http://schemas.openxmlformats.org/officeDocument/2006/relationships/slide" Target="slide42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3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3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5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5.xml"/><Relationship Id="rId5" Type="http://schemas.openxmlformats.org/officeDocument/2006/relationships/slide" Target="slide46.xml"/></Relationships>
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5.xml"/><Relationship Id="rId5" Type="http://schemas.openxmlformats.org/officeDocument/2006/relationships/slide" Target="slide46.xml"/></Relationships>
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5.xml"/><Relationship Id="rId5" Type="http://schemas.openxmlformats.org/officeDocument/2006/relationships/slide" Target="slide46.xml"/></Relationships>
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5.xml"/><Relationship Id="rId5" Type="http://schemas.openxmlformats.org/officeDocument/2006/relationships/slide" Target="slide46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5.xml"/></Relationships>
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5.xml"/><Relationship Id="rId5" Type="http://schemas.openxmlformats.org/officeDocument/2006/relationships/slide" Target="slide46.xml"/></Relationships>
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5.xml"/><Relationship Id="rId5" Type="http://schemas.openxmlformats.org/officeDocument/2006/relationships/slide" Target="slide46.xml"/></Relationships>
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5.xml"/><Relationship Id="rId5" Type="http://schemas.openxmlformats.org/officeDocument/2006/relationships/slide" Target="slide46.xml"/></Relationships>
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5.xml"/><Relationship Id="rId5" Type="http://schemas.openxmlformats.org/officeDocument/2006/relationships/slide" Target="slide53.xml"/></Relationships>
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0.xml"/><Relationship Id="rId4" Type="http://schemas.openxmlformats.org/officeDocument/2006/relationships/slide" Target="slide45.xml"/><Relationship Id="rId5" Type="http://schemas.openxmlformats.org/officeDocument/2006/relationships/slide" Target="slide53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slide" Target="slide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Relationship Id="rId11" Type="http://schemas.openxmlformats.org/officeDocument/2006/relationships/image" Target="../media/image18.png"/><Relationship Id="rId12" Type="http://schemas.openxmlformats.org/officeDocument/2006/relationships/image" Target="../media/image19.png"/><Relationship Id="rId13" Type="http://schemas.openxmlformats.org/officeDocument/2006/relationships/image" Target="../media/image20.png"/><Relationship Id="rId14" Type="http://schemas.openxmlformats.org/officeDocument/2006/relationships/image" Target="../media/image21.png"/><Relationship Id="rId15" Type="http://schemas.openxmlformats.org/officeDocument/2006/relationships/image" Target="../media/image22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image" Target="../media/image23.png"/><Relationship Id="rId5" Type="http://schemas.openxmlformats.org/officeDocument/2006/relationships/image" Target="../media/image12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Relationship Id="rId11" Type="http://schemas.openxmlformats.org/officeDocument/2006/relationships/image" Target="../media/image18.png"/><Relationship Id="rId12" Type="http://schemas.openxmlformats.org/officeDocument/2006/relationships/image" Target="../media/image19.png"/><Relationship Id="rId13" Type="http://schemas.openxmlformats.org/officeDocument/2006/relationships/image" Target="../media/image27.png"/><Relationship Id="rId14" Type="http://schemas.openxmlformats.org/officeDocument/2006/relationships/image" Target="../media/image21.png"/><Relationship Id="rId15" Type="http://schemas.openxmlformats.org/officeDocument/2006/relationships/image" Target="../media/image22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28.png"/><Relationship Id="rId8" Type="http://schemas.openxmlformats.org/officeDocument/2006/relationships/image" Target="../media/image29.png"/><Relationship Id="rId9" Type="http://schemas.openxmlformats.org/officeDocument/2006/relationships/image" Target="../media/image30.png"/><Relationship Id="rId10" Type="http://schemas.openxmlformats.org/officeDocument/2006/relationships/image" Target="../media/image17.png"/><Relationship Id="rId11" Type="http://schemas.openxmlformats.org/officeDocument/2006/relationships/image" Target="../media/image18.png"/><Relationship Id="rId12" Type="http://schemas.openxmlformats.org/officeDocument/2006/relationships/image" Target="../media/image19.png"/><Relationship Id="rId13" Type="http://schemas.openxmlformats.org/officeDocument/2006/relationships/image" Target="../media/image20.png"/><Relationship Id="rId14" Type="http://schemas.openxmlformats.org/officeDocument/2006/relationships/image" Target="../media/image21.png"/><Relationship Id="rId15" Type="http://schemas.openxmlformats.org/officeDocument/2006/relationships/image" Target="../media/image2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12303" y="503866"/>
            <a:ext cx="1783714" cy="554355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70"/>
              </a:spcBef>
            </a:pPr>
            <a:r>
              <a:rPr dirty="0" sz="1400" spc="10" b="1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-3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 b="1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 algn="ctr" marL="3810">
              <a:lnSpc>
                <a:spcPct val="100000"/>
              </a:lnSpc>
              <a:spcBef>
                <a:spcPts val="509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(3rd</a:t>
            </a:r>
            <a:r>
              <a:rPr dirty="0" sz="10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Edition)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52131" y="2243770"/>
            <a:ext cx="2303780" cy="52133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latin typeface="Arial"/>
                <a:cs typeface="Arial"/>
              </a:rPr>
              <a:t>Chapter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04:</a:t>
            </a:r>
            <a:r>
              <a:rPr dirty="0" sz="1400" spc="75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Communication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69"/>
              </a:spcBef>
            </a:pPr>
            <a:r>
              <a:rPr dirty="0" sz="1100" spc="-20">
                <a:latin typeface="Arial"/>
                <a:cs typeface="Arial"/>
              </a:rPr>
              <a:t>Version: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March </a:t>
            </a:r>
            <a:r>
              <a:rPr dirty="0" sz="1100" spc="-5">
                <a:latin typeface="Arial"/>
                <a:cs typeface="Arial"/>
              </a:rPr>
              <a:t>20,</a:t>
            </a:r>
            <a:r>
              <a:rPr dirty="0" sz="1100" spc="-10">
                <a:latin typeface="Arial"/>
                <a:cs typeface="Arial"/>
              </a:rPr>
              <a:t> 2022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287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Foundations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86225" y="716"/>
            <a:ext cx="855344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Types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053840" cy="169481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Client/Server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Some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observations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Client/Server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generally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based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transient </a:t>
            </a:r>
            <a:r>
              <a:rPr dirty="0" sz="1000" spc="-2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synchronous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communication</a:t>
            </a:r>
            <a:r>
              <a:rPr dirty="0" sz="1000" spc="-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554355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Client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</a:t>
            </a:r>
            <a:r>
              <a:rPr dirty="0" sz="1000" spc="-10">
                <a:latin typeface="Arial"/>
                <a:cs typeface="Arial"/>
              </a:rPr>
              <a:t>active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endParaRPr sz="1000">
              <a:latin typeface="Arial"/>
              <a:cs typeface="Arial"/>
            </a:endParaRPr>
          </a:p>
          <a:p>
            <a:pPr marL="5543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Client issues request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10">
                <a:latin typeface="Arial"/>
                <a:cs typeface="Arial"/>
              </a:rPr>
              <a:t>blocks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until 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receives reply</a:t>
            </a:r>
            <a:endParaRPr sz="1000">
              <a:latin typeface="Arial"/>
              <a:cs typeface="Arial"/>
            </a:endParaRPr>
          </a:p>
          <a:p>
            <a:pPr marL="554355" marR="382905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Server essentially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waits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incoming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subsequently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 them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287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Foundations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86225" y="716"/>
            <a:ext cx="855344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Types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079240" cy="26238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Client/Server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Some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observations</a:t>
            </a:r>
            <a:endParaRPr sz="1200">
              <a:latin typeface="Arial"/>
              <a:cs typeface="Arial"/>
            </a:endParaRPr>
          </a:p>
          <a:p>
            <a:pPr marL="289560" marR="55880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Client/Server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generally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based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transient </a:t>
            </a:r>
            <a:r>
              <a:rPr dirty="0" sz="1000" spc="-2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synchronous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communication</a:t>
            </a:r>
            <a:r>
              <a:rPr dirty="0" sz="1000" spc="-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Client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</a:t>
            </a:r>
            <a:r>
              <a:rPr dirty="0" sz="1000" spc="-10">
                <a:latin typeface="Arial"/>
                <a:cs typeface="Arial"/>
              </a:rPr>
              <a:t>active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Client issues request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10">
                <a:latin typeface="Arial"/>
                <a:cs typeface="Arial"/>
              </a:rPr>
              <a:t>blocks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until 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receives reply</a:t>
            </a:r>
            <a:endParaRPr sz="1000">
              <a:latin typeface="Arial"/>
              <a:cs typeface="Arial"/>
            </a:endParaRPr>
          </a:p>
          <a:p>
            <a:pPr marL="567055" marR="395605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Server essentially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waits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incoming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subsequently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 them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333B2"/>
              </a:buClr>
              <a:buFont typeface="Arial"/>
              <a:buChar char="►"/>
            </a:pPr>
            <a:endParaRPr sz="125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Drawbacks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synchronous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Client cannot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 </a:t>
            </a:r>
            <a:r>
              <a:rPr dirty="0" sz="1000" spc="-10">
                <a:latin typeface="Arial"/>
                <a:cs typeface="Arial"/>
              </a:rPr>
              <a:t>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work while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waiting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reply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0">
                <a:latin typeface="Arial"/>
                <a:cs typeface="Arial"/>
              </a:rPr>
              <a:t>Failures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handled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immediately: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waiting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appropriate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(mail,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news)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287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Foundations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86225" y="716"/>
            <a:ext cx="855344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Types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90678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Messaging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728" y="1156072"/>
            <a:ext cx="3968115" cy="94551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33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Message-oriented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middleware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dirty="0" sz="1000" spc="-5">
                <a:latin typeface="Arial"/>
                <a:cs typeface="Arial"/>
              </a:rPr>
              <a:t>Aims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high-level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persistent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asynchronous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communication</a:t>
            </a:r>
            <a:r>
              <a:rPr dirty="0" sz="1000" spc="-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318770" indent="-168275">
              <a:lnSpc>
                <a:spcPts val="12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5">
                <a:latin typeface="Arial"/>
                <a:cs typeface="Arial"/>
              </a:rPr>
              <a:t>Processes send 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 messages,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queued</a:t>
            </a:r>
            <a:endParaRPr sz="1000">
              <a:latin typeface="Arial"/>
              <a:cs typeface="Arial"/>
            </a:endParaRPr>
          </a:p>
          <a:p>
            <a:pPr marL="31877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10">
                <a:latin typeface="Arial"/>
                <a:cs typeface="Arial"/>
              </a:rPr>
              <a:t>Sender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wait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immediate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reply,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things</a:t>
            </a:r>
            <a:endParaRPr sz="1000">
              <a:latin typeface="Arial"/>
              <a:cs typeface="Arial"/>
            </a:endParaRPr>
          </a:p>
          <a:p>
            <a:pPr marL="31877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10">
                <a:latin typeface="Arial"/>
                <a:cs typeface="Arial"/>
              </a:rPr>
              <a:t>Middleware</a:t>
            </a:r>
            <a:r>
              <a:rPr dirty="0" sz="1000" spc="-5">
                <a:latin typeface="Arial"/>
                <a:cs typeface="Arial"/>
              </a:rPr>
              <a:t> 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ensures </a:t>
            </a:r>
            <a:r>
              <a:rPr dirty="0" sz="1000" spc="-10">
                <a:latin typeface="Arial"/>
                <a:cs typeface="Arial"/>
              </a:rPr>
              <a:t>fault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tolerance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3766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Remote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procedure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call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2081" y="716"/>
            <a:ext cx="7296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Basic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RPC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operation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173854" cy="14579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RPC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operation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Observations</a:t>
            </a:r>
            <a:endParaRPr sz="1200">
              <a:latin typeface="Arial"/>
              <a:cs typeface="Arial"/>
            </a:endParaRPr>
          </a:p>
          <a:p>
            <a:pPr marL="554355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Application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developers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familiar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procedure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model</a:t>
            </a:r>
            <a:endParaRPr sz="1000">
              <a:latin typeface="Arial"/>
              <a:cs typeface="Arial"/>
            </a:endParaRPr>
          </a:p>
          <a:p>
            <a:pPr marL="5543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Well-engineered procedures operate in isolation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(black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box)</a:t>
            </a:r>
            <a:endParaRPr sz="1000">
              <a:latin typeface="Arial"/>
              <a:cs typeface="Arial"/>
            </a:endParaRPr>
          </a:p>
          <a:p>
            <a:pPr marL="554355" marR="158750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There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fundamental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reason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execute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procedures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separate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7304" y="1997402"/>
            <a:ext cx="1872614" cy="657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Conclusion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Communication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caller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&amp;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callee can be hidden </a:t>
            </a:r>
            <a:r>
              <a:rPr dirty="0" sz="1000" spc="-15">
                <a:latin typeface="Arial"/>
                <a:cs typeface="Arial"/>
              </a:rPr>
              <a:t>by </a:t>
            </a:r>
            <a:r>
              <a:rPr dirty="0" sz="1000" spc="-5">
                <a:latin typeface="Arial"/>
                <a:cs typeface="Arial"/>
              </a:rPr>
              <a:t>using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procedure-call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mechanism.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264" y="2604404"/>
            <a:ext cx="77089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57150" marR="5080" indent="-4508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Call</a:t>
            </a:r>
            <a:r>
              <a:rPr dirty="0" sz="650" spc="-4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local</a:t>
            </a:r>
            <a:r>
              <a:rPr dirty="0" sz="650" spc="-3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procedure </a:t>
            </a:r>
            <a:r>
              <a:rPr dirty="0" sz="650" spc="-16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and</a:t>
            </a:r>
            <a:r>
              <a:rPr dirty="0" sz="650" spc="-2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return</a:t>
            </a:r>
            <a:r>
              <a:rPr dirty="0" sz="650" spc="-2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results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13750" y="2006803"/>
            <a:ext cx="45656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Call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remote 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procedure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04374" y="2021745"/>
            <a:ext cx="34417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Return </a:t>
            </a: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from</a:t>
            </a: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call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29891" y="1827524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Client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07975" y="2350423"/>
            <a:ext cx="339725" cy="1270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Request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40031" y="2380305"/>
            <a:ext cx="241300" cy="1270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Reply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4945" y="2514765"/>
            <a:ext cx="274320" cy="1270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Server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13530" y="2619347"/>
            <a:ext cx="210185" cy="1270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650" spc="-20">
                <a:solidFill>
                  <a:srgbClr val="231F20"/>
                </a:solidFill>
                <a:latin typeface="Helvetica"/>
                <a:cs typeface="Helvetica"/>
              </a:rPr>
              <a:t>T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ime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76892" y="1752827"/>
            <a:ext cx="5429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Wait</a:t>
            </a:r>
            <a:r>
              <a:rPr dirty="0" sz="650" spc="-3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for</a:t>
            </a:r>
            <a:r>
              <a:rPr dirty="0" sz="650" spc="-3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result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744600" y="1893842"/>
            <a:ext cx="1520825" cy="690880"/>
            <a:chOff x="2744600" y="1893842"/>
            <a:chExt cx="1520825" cy="690880"/>
          </a:xfrm>
        </p:grpSpPr>
        <p:sp>
          <p:nvSpPr>
            <p:cNvPr id="16" name="object 16"/>
            <p:cNvSpPr/>
            <p:nvPr/>
          </p:nvSpPr>
          <p:spPr>
            <a:xfrm>
              <a:off x="3201824" y="1904384"/>
              <a:ext cx="541020" cy="0"/>
            </a:xfrm>
            <a:custGeom>
              <a:avLst/>
              <a:gdLst/>
              <a:ahLst/>
              <a:cxnLst/>
              <a:rect l="l" t="t" r="r" b="b"/>
              <a:pathLst>
                <a:path w="541020" h="0">
                  <a:moveTo>
                    <a:pt x="0" y="0"/>
                  </a:moveTo>
                  <a:lnTo>
                    <a:pt x="540978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742371" y="1904384"/>
              <a:ext cx="523240" cy="0"/>
            </a:xfrm>
            <a:custGeom>
              <a:avLst/>
              <a:gdLst/>
              <a:ahLst/>
              <a:cxnLst/>
              <a:rect l="l" t="t" r="r" b="b"/>
              <a:pathLst>
                <a:path w="523239" h="0">
                  <a:moveTo>
                    <a:pt x="522896" y="0"/>
                  </a:moveTo>
                  <a:lnTo>
                    <a:pt x="0" y="0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201824" y="1904384"/>
              <a:ext cx="139700" cy="612140"/>
            </a:xfrm>
            <a:custGeom>
              <a:avLst/>
              <a:gdLst/>
              <a:ahLst/>
              <a:cxnLst/>
              <a:rect l="l" t="t" r="r" b="b"/>
              <a:pathLst>
                <a:path w="139700" h="612139">
                  <a:moveTo>
                    <a:pt x="0" y="0"/>
                  </a:moveTo>
                  <a:lnTo>
                    <a:pt x="139112" y="61171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744600" y="2575487"/>
              <a:ext cx="1517015" cy="0"/>
            </a:xfrm>
            <a:custGeom>
              <a:avLst/>
              <a:gdLst/>
              <a:ahLst/>
              <a:cxnLst/>
              <a:rect l="l" t="t" r="r" b="b"/>
              <a:pathLst>
                <a:path w="1517014" h="0">
                  <a:moveTo>
                    <a:pt x="1516862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301647" y="2472947"/>
              <a:ext cx="62230" cy="80010"/>
            </a:xfrm>
            <a:custGeom>
              <a:avLst/>
              <a:gdLst/>
              <a:ahLst/>
              <a:cxnLst/>
              <a:rect l="l" t="t" r="r" b="b"/>
              <a:pathLst>
                <a:path w="62229" h="80010">
                  <a:moveTo>
                    <a:pt x="0" y="14135"/>
                  </a:moveTo>
                  <a:lnTo>
                    <a:pt x="47574" y="79597"/>
                  </a:lnTo>
                  <a:lnTo>
                    <a:pt x="59151" y="16431"/>
                  </a:lnTo>
                  <a:lnTo>
                    <a:pt x="16865" y="16431"/>
                  </a:lnTo>
                  <a:lnTo>
                    <a:pt x="0" y="14135"/>
                  </a:lnTo>
                  <a:close/>
                </a:path>
                <a:path w="62229" h="80010">
                  <a:moveTo>
                    <a:pt x="62163" y="0"/>
                  </a:moveTo>
                  <a:lnTo>
                    <a:pt x="47947" y="9363"/>
                  </a:lnTo>
                  <a:lnTo>
                    <a:pt x="32848" y="14840"/>
                  </a:lnTo>
                  <a:lnTo>
                    <a:pt x="16865" y="16431"/>
                  </a:lnTo>
                  <a:lnTo>
                    <a:pt x="59151" y="16431"/>
                  </a:lnTo>
                  <a:lnTo>
                    <a:pt x="6216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580029" y="1946094"/>
              <a:ext cx="139700" cy="626745"/>
            </a:xfrm>
            <a:custGeom>
              <a:avLst/>
              <a:gdLst/>
              <a:ahLst/>
              <a:cxnLst/>
              <a:rect l="l" t="t" r="r" b="b"/>
              <a:pathLst>
                <a:path w="139700" h="626744">
                  <a:moveTo>
                    <a:pt x="139288" y="0"/>
                  </a:moveTo>
                  <a:lnTo>
                    <a:pt x="0" y="62660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680169" y="1909609"/>
              <a:ext cx="62230" cy="80010"/>
            </a:xfrm>
            <a:custGeom>
              <a:avLst/>
              <a:gdLst/>
              <a:ahLst/>
              <a:cxnLst/>
              <a:rect l="l" t="t" r="r" b="b"/>
              <a:pathLst>
                <a:path w="62229" h="80010">
                  <a:moveTo>
                    <a:pt x="59180" y="63314"/>
                  </a:moveTo>
                  <a:lnTo>
                    <a:pt x="16857" y="63314"/>
                  </a:lnTo>
                  <a:lnTo>
                    <a:pt x="32848" y="64827"/>
                  </a:lnTo>
                  <a:lnTo>
                    <a:pt x="47974" y="70231"/>
                  </a:lnTo>
                  <a:lnTo>
                    <a:pt x="62234" y="79526"/>
                  </a:lnTo>
                  <a:lnTo>
                    <a:pt x="59180" y="63314"/>
                  </a:lnTo>
                  <a:close/>
                </a:path>
                <a:path w="62229" h="80010">
                  <a:moveTo>
                    <a:pt x="47255" y="0"/>
                  </a:moveTo>
                  <a:lnTo>
                    <a:pt x="0" y="65691"/>
                  </a:lnTo>
                  <a:lnTo>
                    <a:pt x="16857" y="63314"/>
                  </a:lnTo>
                  <a:lnTo>
                    <a:pt x="59180" y="63314"/>
                  </a:lnTo>
                  <a:lnTo>
                    <a:pt x="4725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745704" y="1904384"/>
              <a:ext cx="836930" cy="669925"/>
            </a:xfrm>
            <a:custGeom>
              <a:avLst/>
              <a:gdLst/>
              <a:ahLst/>
              <a:cxnLst/>
              <a:rect l="l" t="t" r="r" b="b"/>
              <a:pathLst>
                <a:path w="836929" h="669925">
                  <a:moveTo>
                    <a:pt x="836886" y="669377"/>
                  </a:moveTo>
                  <a:lnTo>
                    <a:pt x="603517" y="669377"/>
                  </a:lnTo>
                </a:path>
                <a:path w="836929" h="669925">
                  <a:moveTo>
                    <a:pt x="456120" y="0"/>
                  </a:moveTo>
                  <a:lnTo>
                    <a:pt x="0" y="0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3115858" y="1921117"/>
              <a:ext cx="716280" cy="108585"/>
            </a:xfrm>
            <a:custGeom>
              <a:avLst/>
              <a:gdLst/>
              <a:ahLst/>
              <a:cxnLst/>
              <a:rect l="l" t="t" r="r" b="b"/>
              <a:pathLst>
                <a:path w="716279" h="108585">
                  <a:moveTo>
                    <a:pt x="0" y="90451"/>
                  </a:moveTo>
                  <a:lnTo>
                    <a:pt x="77632" y="0"/>
                  </a:lnTo>
                </a:path>
                <a:path w="716279" h="108585">
                  <a:moveTo>
                    <a:pt x="716153" y="108016"/>
                  </a:moveTo>
                  <a:lnTo>
                    <a:pt x="625764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/>
          <p:cNvGrpSpPr/>
          <p:nvPr/>
        </p:nvGrpSpPr>
        <p:grpSpPr>
          <a:xfrm>
            <a:off x="4240243" y="2659251"/>
            <a:ext cx="276225" cy="64135"/>
            <a:chOff x="4240243" y="2659251"/>
            <a:chExt cx="276225" cy="64135"/>
          </a:xfrm>
        </p:grpSpPr>
        <p:sp>
          <p:nvSpPr>
            <p:cNvPr id="26" name="object 26"/>
            <p:cNvSpPr/>
            <p:nvPr/>
          </p:nvSpPr>
          <p:spPr>
            <a:xfrm>
              <a:off x="4240243" y="2691125"/>
              <a:ext cx="238760" cy="0"/>
            </a:xfrm>
            <a:custGeom>
              <a:avLst/>
              <a:gdLst/>
              <a:ahLst/>
              <a:cxnLst/>
              <a:rect l="l" t="t" r="r" b="b"/>
              <a:pathLst>
                <a:path w="238760" h="0">
                  <a:moveTo>
                    <a:pt x="0" y="0"/>
                  </a:moveTo>
                  <a:lnTo>
                    <a:pt x="23841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4441661" y="2659251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29" h="64135">
                  <a:moveTo>
                    <a:pt x="0" y="0"/>
                  </a:moveTo>
                  <a:lnTo>
                    <a:pt x="5976" y="15938"/>
                  </a:lnTo>
                  <a:lnTo>
                    <a:pt x="7968" y="31876"/>
                  </a:lnTo>
                  <a:lnTo>
                    <a:pt x="5976" y="47815"/>
                  </a:lnTo>
                  <a:lnTo>
                    <a:pt x="0" y="63756"/>
                  </a:lnTo>
                  <a:lnTo>
                    <a:pt x="74377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3766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Remote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procedure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call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2081" y="716"/>
            <a:ext cx="7296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Basic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RPC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operation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71513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RPC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operation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60241" y="1845791"/>
            <a:ext cx="1962150" cy="379730"/>
            <a:chOff x="960241" y="1845791"/>
            <a:chExt cx="1962150" cy="379730"/>
          </a:xfrm>
        </p:grpSpPr>
        <p:sp>
          <p:nvSpPr>
            <p:cNvPr id="6" name="object 6"/>
            <p:cNvSpPr/>
            <p:nvPr/>
          </p:nvSpPr>
          <p:spPr>
            <a:xfrm>
              <a:off x="963098" y="1848648"/>
              <a:ext cx="1927860" cy="374015"/>
            </a:xfrm>
            <a:custGeom>
              <a:avLst/>
              <a:gdLst/>
              <a:ahLst/>
              <a:cxnLst/>
              <a:rect l="l" t="t" r="r" b="b"/>
              <a:pathLst>
                <a:path w="1927860" h="374014">
                  <a:moveTo>
                    <a:pt x="0" y="0"/>
                  </a:moveTo>
                  <a:lnTo>
                    <a:pt x="0" y="283861"/>
                  </a:lnTo>
                  <a:lnTo>
                    <a:pt x="5515" y="323080"/>
                  </a:lnTo>
                  <a:lnTo>
                    <a:pt x="22064" y="351092"/>
                  </a:lnTo>
                  <a:lnTo>
                    <a:pt x="49647" y="367899"/>
                  </a:lnTo>
                  <a:lnTo>
                    <a:pt x="88268" y="373501"/>
                  </a:lnTo>
                  <a:lnTo>
                    <a:pt x="1838980" y="373501"/>
                  </a:lnTo>
                  <a:lnTo>
                    <a:pt x="1877602" y="367899"/>
                  </a:lnTo>
                  <a:lnTo>
                    <a:pt x="1905190" y="351092"/>
                  </a:lnTo>
                  <a:lnTo>
                    <a:pt x="1921743" y="323080"/>
                  </a:lnTo>
                  <a:lnTo>
                    <a:pt x="1927261" y="283861"/>
                  </a:lnTo>
                  <a:lnTo>
                    <a:pt x="1927261" y="3737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58484" y="1848648"/>
              <a:ext cx="63741" cy="74375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2571526" y="1095026"/>
            <a:ext cx="642620" cy="26924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213995" marR="14604" indent="-171450">
              <a:lnSpc>
                <a:spcPts val="740"/>
              </a:lnSpc>
              <a:spcBef>
                <a:spcPts val="40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Implementation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doit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0163" y="1975724"/>
            <a:ext cx="3867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89299" y="1969095"/>
            <a:ext cx="4191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6531" y="690883"/>
            <a:ext cx="5835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18587" y="684254"/>
            <a:ext cx="6159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6771" y="989683"/>
            <a:ext cx="5600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43890" y="953181"/>
            <a:ext cx="5924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47988" y="1064380"/>
            <a:ext cx="57467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02235" marR="5080" indent="-901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1.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call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to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procedure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47988" y="1661985"/>
            <a:ext cx="53276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02235" marR="5080" indent="-901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2.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Stub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builds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message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86636" y="1603850"/>
            <a:ext cx="62611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02235" marR="5080" indent="-901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5.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Stub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unpacks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message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75242" y="1124139"/>
            <a:ext cx="74803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02235" marR="5080" indent="-901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6. Stub  makes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call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“doit”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37639" y="2319336"/>
            <a:ext cx="82296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02235" marR="5080" indent="-901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3. Message is sent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across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90183" y="1915953"/>
            <a:ext cx="71056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02235" marR="5080" indent="-901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4. Server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 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hands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message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79823" y="2104369"/>
            <a:ext cx="5365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stub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92812" y="1314961"/>
            <a:ext cx="725805" cy="2647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68605">
              <a:lnSpc>
                <a:spcPct val="1207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stub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stub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94905" y="833901"/>
            <a:ext cx="3283585" cy="1463040"/>
            <a:chOff x="394905" y="833901"/>
            <a:chExt cx="3283585" cy="1463040"/>
          </a:xfrm>
        </p:grpSpPr>
        <p:sp>
          <p:nvSpPr>
            <p:cNvPr id="24" name="object 24"/>
            <p:cNvSpPr/>
            <p:nvPr/>
          </p:nvSpPr>
          <p:spPr>
            <a:xfrm>
              <a:off x="401345" y="839298"/>
              <a:ext cx="3046095" cy="1279525"/>
            </a:xfrm>
            <a:custGeom>
              <a:avLst/>
              <a:gdLst/>
              <a:ahLst/>
              <a:cxnLst/>
              <a:rect l="l" t="t" r="r" b="b"/>
              <a:pathLst>
                <a:path w="3046095" h="1279525">
                  <a:moveTo>
                    <a:pt x="0" y="1279521"/>
                  </a:moveTo>
                  <a:lnTo>
                    <a:pt x="0" y="6630"/>
                  </a:lnTo>
                  <a:lnTo>
                    <a:pt x="1103168" y="6630"/>
                  </a:lnTo>
                  <a:lnTo>
                    <a:pt x="1103168" y="1279521"/>
                  </a:lnTo>
                  <a:lnTo>
                    <a:pt x="0" y="1279521"/>
                  </a:lnTo>
                  <a:close/>
                </a:path>
                <a:path w="3046095" h="1279525">
                  <a:moveTo>
                    <a:pt x="1942495" y="1272891"/>
                  </a:moveTo>
                  <a:lnTo>
                    <a:pt x="1942495" y="0"/>
                  </a:lnTo>
                  <a:lnTo>
                    <a:pt x="3045663" y="0"/>
                  </a:lnTo>
                  <a:lnTo>
                    <a:pt x="3045663" y="1272891"/>
                  </a:lnTo>
                  <a:lnTo>
                    <a:pt x="1942495" y="1272891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97763" y="957716"/>
              <a:ext cx="3045460" cy="995680"/>
            </a:xfrm>
            <a:custGeom>
              <a:avLst/>
              <a:gdLst/>
              <a:ahLst/>
              <a:cxnLst/>
              <a:rect l="l" t="t" r="r" b="b"/>
              <a:pathLst>
                <a:path w="3045460" h="995680">
                  <a:moveTo>
                    <a:pt x="173300" y="995515"/>
                  </a:moveTo>
                  <a:lnTo>
                    <a:pt x="937033" y="995515"/>
                  </a:lnTo>
                  <a:lnTo>
                    <a:pt x="937033" y="4892"/>
                  </a:lnTo>
                  <a:lnTo>
                    <a:pt x="173300" y="4892"/>
                  </a:lnTo>
                  <a:lnTo>
                    <a:pt x="173300" y="995515"/>
                  </a:lnTo>
                  <a:close/>
                </a:path>
                <a:path w="3045460" h="995680">
                  <a:moveTo>
                    <a:pt x="2115798" y="995515"/>
                  </a:moveTo>
                  <a:lnTo>
                    <a:pt x="2879522" y="995515"/>
                  </a:lnTo>
                  <a:lnTo>
                    <a:pt x="2879522" y="0"/>
                  </a:lnTo>
                  <a:lnTo>
                    <a:pt x="2115798" y="0"/>
                  </a:lnTo>
                  <a:lnTo>
                    <a:pt x="2115798" y="995515"/>
                  </a:lnTo>
                  <a:close/>
                </a:path>
                <a:path w="3045460" h="995680">
                  <a:moveTo>
                    <a:pt x="0" y="995515"/>
                  </a:moveTo>
                  <a:lnTo>
                    <a:pt x="1103166" y="995515"/>
                  </a:lnTo>
                </a:path>
                <a:path w="3045460" h="995680">
                  <a:moveTo>
                    <a:pt x="1942198" y="995515"/>
                  </a:moveTo>
                  <a:lnTo>
                    <a:pt x="3045377" y="99551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571063" y="1466879"/>
              <a:ext cx="2706370" cy="5080"/>
            </a:xfrm>
            <a:custGeom>
              <a:avLst/>
              <a:gdLst/>
              <a:ahLst/>
              <a:cxnLst/>
              <a:rect l="l" t="t" r="r" b="b"/>
              <a:pathLst>
                <a:path w="2706370" h="5080">
                  <a:moveTo>
                    <a:pt x="0" y="4892"/>
                  </a:moveTo>
                  <a:lnTo>
                    <a:pt x="153734" y="4892"/>
                  </a:lnTo>
                </a:path>
                <a:path w="2706370" h="5080">
                  <a:moveTo>
                    <a:pt x="631064" y="4892"/>
                  </a:moveTo>
                  <a:lnTo>
                    <a:pt x="763732" y="4892"/>
                  </a:lnTo>
                </a:path>
                <a:path w="2706370" h="5080">
                  <a:moveTo>
                    <a:pt x="1942497" y="0"/>
                  </a:moveTo>
                  <a:lnTo>
                    <a:pt x="2085580" y="0"/>
                  </a:lnTo>
                </a:path>
                <a:path w="2706370" h="5080">
                  <a:moveTo>
                    <a:pt x="2562919" y="0"/>
                  </a:moveTo>
                  <a:lnTo>
                    <a:pt x="2706224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340618" y="1534909"/>
              <a:ext cx="205740" cy="64135"/>
            </a:xfrm>
            <a:custGeom>
              <a:avLst/>
              <a:gdLst/>
              <a:ahLst/>
              <a:cxnLst/>
              <a:rect l="l" t="t" r="r" b="b"/>
              <a:pathLst>
                <a:path w="205740" h="64134">
                  <a:moveTo>
                    <a:pt x="205142" y="0"/>
                  </a:moveTo>
                  <a:lnTo>
                    <a:pt x="0" y="6367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541190" y="2112189"/>
              <a:ext cx="3129280" cy="176530"/>
            </a:xfrm>
            <a:custGeom>
              <a:avLst/>
              <a:gdLst/>
              <a:ahLst/>
              <a:cxnLst/>
              <a:rect l="l" t="t" r="r" b="b"/>
              <a:pathLst>
                <a:path w="3129279" h="176530">
                  <a:moveTo>
                    <a:pt x="0" y="176347"/>
                  </a:moveTo>
                  <a:lnTo>
                    <a:pt x="3129182" y="176347"/>
                  </a:lnTo>
                </a:path>
                <a:path w="3129279" h="176530">
                  <a:moveTo>
                    <a:pt x="379916" y="6630"/>
                  </a:moveTo>
                  <a:lnTo>
                    <a:pt x="379916" y="176347"/>
                  </a:lnTo>
                </a:path>
                <a:path w="3129279" h="176530">
                  <a:moveTo>
                    <a:pt x="2396667" y="0"/>
                  </a:moveTo>
                  <a:lnTo>
                    <a:pt x="2396667" y="169722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724798" y="1430332"/>
              <a:ext cx="1785620" cy="170815"/>
            </a:xfrm>
            <a:custGeom>
              <a:avLst/>
              <a:gdLst/>
              <a:ahLst/>
              <a:cxnLst/>
              <a:rect l="l" t="t" r="r" b="b"/>
              <a:pathLst>
                <a:path w="1785620" h="170815">
                  <a:moveTo>
                    <a:pt x="1525449" y="36777"/>
                  </a:moveTo>
                  <a:lnTo>
                    <a:pt x="1785464" y="170302"/>
                  </a:lnTo>
                </a:path>
                <a:path w="1785620" h="170815">
                  <a:moveTo>
                    <a:pt x="0" y="84853"/>
                  </a:moveTo>
                  <a:lnTo>
                    <a:pt x="0" y="0"/>
                  </a:lnTo>
                  <a:lnTo>
                    <a:pt x="477330" y="0"/>
                  </a:lnTo>
                  <a:lnTo>
                    <a:pt x="477330" y="84853"/>
                  </a:lnTo>
                  <a:lnTo>
                    <a:pt x="0" y="8485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768890" y="1404392"/>
            <a:ext cx="40513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5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1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doit(a,b)</a:t>
            </a:r>
            <a:endParaRPr sz="55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656645" y="1428319"/>
            <a:ext cx="477520" cy="85090"/>
          </a:xfrm>
          <a:custGeom>
            <a:avLst/>
            <a:gdLst/>
            <a:ahLst/>
            <a:cxnLst/>
            <a:rect l="l" t="t" r="r" b="b"/>
            <a:pathLst>
              <a:path w="477519" h="85090">
                <a:moveTo>
                  <a:pt x="0" y="84849"/>
                </a:moveTo>
                <a:lnTo>
                  <a:pt x="0" y="0"/>
                </a:lnTo>
                <a:lnTo>
                  <a:pt x="477338" y="0"/>
                </a:lnTo>
                <a:lnTo>
                  <a:pt x="477338" y="84849"/>
                </a:lnTo>
                <a:lnTo>
                  <a:pt x="0" y="84849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700739" y="1402374"/>
            <a:ext cx="40513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5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1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doit(a,b)</a:t>
            </a:r>
            <a:endParaRPr sz="550">
              <a:latin typeface="Arial"/>
              <a:cs typeface="Arial"/>
            </a:endParaRP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721417" y="1575208"/>
          <a:ext cx="486409" cy="270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8155"/>
              </a:tblGrid>
              <a:tr h="91440">
                <a:tc>
                  <a:txBody>
                    <a:bodyPr/>
                    <a:lstStyle/>
                    <a:p>
                      <a:pPr algn="ctr" marR="635">
                        <a:lnSpc>
                          <a:spcPts val="620"/>
                        </a:lnSpc>
                      </a:pP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proc:</a:t>
                      </a:r>
                      <a:r>
                        <a:rPr dirty="0" sz="55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“doit”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</a:pP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type1:</a:t>
                      </a:r>
                      <a:r>
                        <a:rPr dirty="0" sz="550" spc="1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val(a)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ts val="590"/>
                        </a:lnSpc>
                        <a:spcBef>
                          <a:spcPts val="15"/>
                        </a:spcBef>
                      </a:pP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type2:</a:t>
                      </a:r>
                      <a:r>
                        <a:rPr dirty="0" sz="550" spc="1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val(b)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4" name="object 34"/>
          <p:cNvSpPr/>
          <p:nvPr/>
        </p:nvSpPr>
        <p:spPr>
          <a:xfrm>
            <a:off x="1676521" y="1915605"/>
            <a:ext cx="478155" cy="271145"/>
          </a:xfrm>
          <a:custGeom>
            <a:avLst/>
            <a:gdLst/>
            <a:ahLst/>
            <a:cxnLst/>
            <a:rect l="l" t="t" r="r" b="b"/>
            <a:pathLst>
              <a:path w="478155" h="271144">
                <a:moveTo>
                  <a:pt x="0" y="270808"/>
                </a:moveTo>
                <a:lnTo>
                  <a:pt x="478075" y="270808"/>
                </a:lnTo>
                <a:lnTo>
                  <a:pt x="478075" y="0"/>
                </a:lnTo>
                <a:lnTo>
                  <a:pt x="0" y="0"/>
                </a:lnTo>
                <a:lnTo>
                  <a:pt x="0" y="270808"/>
                </a:lnTo>
                <a:close/>
              </a:path>
              <a:path w="478155" h="271144">
                <a:moveTo>
                  <a:pt x="737" y="91525"/>
                </a:moveTo>
                <a:lnTo>
                  <a:pt x="478076" y="91525"/>
                </a:lnTo>
              </a:path>
              <a:path w="478155" h="271144">
                <a:moveTo>
                  <a:pt x="737" y="181168"/>
                </a:moveTo>
                <a:lnTo>
                  <a:pt x="478076" y="181168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722103" y="1893972"/>
            <a:ext cx="37846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proc:</a:t>
            </a:r>
            <a:r>
              <a:rPr dirty="0" sz="5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“doit”</a:t>
            </a:r>
            <a:endParaRPr sz="5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86650" y="1973446"/>
            <a:ext cx="45212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17800"/>
              </a:lnSpc>
              <a:spcBef>
                <a:spcPts val="90"/>
              </a:spcBef>
            </a:pP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type1:</a:t>
            </a:r>
            <a:r>
              <a:rPr dirty="0" sz="550" spc="1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val(a) </a:t>
            </a:r>
            <a:r>
              <a:rPr dirty="0" sz="550" spc="-1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type2:</a:t>
            </a:r>
            <a:r>
              <a:rPr dirty="0" sz="550" spc="1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val(b)</a:t>
            </a:r>
            <a:endParaRPr sz="550">
              <a:latin typeface="Arial"/>
              <a:cs typeface="Arial"/>
            </a:endParaRPr>
          </a:p>
        </p:txBody>
      </p:sp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2653640" y="1573569"/>
          <a:ext cx="486409" cy="270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8155"/>
              </a:tblGrid>
              <a:tr h="91440">
                <a:tc>
                  <a:txBody>
                    <a:bodyPr/>
                    <a:lstStyle/>
                    <a:p>
                      <a:pPr algn="ctr" marR="635">
                        <a:lnSpc>
                          <a:spcPts val="620"/>
                        </a:lnSpc>
                      </a:pP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proc:</a:t>
                      </a:r>
                      <a:r>
                        <a:rPr dirty="0" sz="55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“doit”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</a:pP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type1:</a:t>
                      </a:r>
                      <a:r>
                        <a:rPr dirty="0" sz="550" spc="1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val(a)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ts val="590"/>
                        </a:lnSpc>
                        <a:spcBef>
                          <a:spcPts val="15"/>
                        </a:spcBef>
                      </a:pP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type2:</a:t>
                      </a:r>
                      <a:r>
                        <a:rPr dirty="0" sz="550" spc="1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val(b)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8" name="object 38"/>
          <p:cNvSpPr txBox="1"/>
          <p:nvPr/>
        </p:nvSpPr>
        <p:spPr>
          <a:xfrm>
            <a:off x="470700" y="2631514"/>
            <a:ext cx="1660525" cy="868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5735" indent="-153670">
              <a:lnSpc>
                <a:spcPts val="955"/>
              </a:lnSpc>
              <a:spcBef>
                <a:spcPts val="95"/>
              </a:spcBef>
              <a:buClr>
                <a:srgbClr val="3333B2"/>
              </a:buClr>
              <a:buAutoNum type="arabicPeriod"/>
              <a:tabLst>
                <a:tab pos="166370" algn="l"/>
              </a:tabLst>
            </a:pPr>
            <a:r>
              <a:rPr dirty="0" sz="800" spc="-5">
                <a:latin typeface="Arial"/>
                <a:cs typeface="Arial"/>
              </a:rPr>
              <a:t>Client procedure calls client </a:t>
            </a:r>
            <a:r>
              <a:rPr dirty="0" sz="800" spc="-10">
                <a:latin typeface="Arial"/>
                <a:cs typeface="Arial"/>
              </a:rPr>
              <a:t>stub.</a:t>
            </a:r>
            <a:endParaRPr sz="800">
              <a:latin typeface="Arial"/>
              <a:cs typeface="Arial"/>
            </a:endParaRPr>
          </a:p>
          <a:p>
            <a:pPr marL="166370" marR="53340" indent="-154305">
              <a:lnSpc>
                <a:spcPts val="950"/>
              </a:lnSpc>
              <a:spcBef>
                <a:spcPts val="35"/>
              </a:spcBef>
              <a:buClr>
                <a:srgbClr val="3333B2"/>
              </a:buClr>
              <a:buAutoNum type="arabicPeriod"/>
              <a:tabLst>
                <a:tab pos="166370" algn="l"/>
              </a:tabLst>
            </a:pPr>
            <a:r>
              <a:rPr dirty="0" sz="800" spc="-5">
                <a:latin typeface="Arial"/>
                <a:cs typeface="Arial"/>
              </a:rPr>
              <a:t>Stub builds message; calls local </a:t>
            </a:r>
            <a:r>
              <a:rPr dirty="0" sz="800" spc="-210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OS.</a:t>
            </a:r>
            <a:endParaRPr sz="800">
              <a:latin typeface="Arial"/>
              <a:cs typeface="Arial"/>
            </a:endParaRPr>
          </a:p>
          <a:p>
            <a:pPr marL="165735" indent="-153670">
              <a:lnSpc>
                <a:spcPts val="905"/>
              </a:lnSpc>
              <a:buClr>
                <a:srgbClr val="3333B2"/>
              </a:buClr>
              <a:buAutoNum type="arabicPeriod"/>
              <a:tabLst>
                <a:tab pos="166370" algn="l"/>
              </a:tabLst>
            </a:pPr>
            <a:r>
              <a:rPr dirty="0" sz="800" spc="-5">
                <a:latin typeface="Arial"/>
                <a:cs typeface="Arial"/>
              </a:rPr>
              <a:t>OS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sends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message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to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remote</a:t>
            </a:r>
            <a:endParaRPr sz="800">
              <a:latin typeface="Arial"/>
              <a:cs typeface="Arial"/>
            </a:endParaRPr>
          </a:p>
          <a:p>
            <a:pPr marL="166370">
              <a:lnSpc>
                <a:spcPts val="944"/>
              </a:lnSpc>
            </a:pPr>
            <a:r>
              <a:rPr dirty="0" sz="800" spc="-10">
                <a:latin typeface="Arial"/>
                <a:cs typeface="Arial"/>
              </a:rPr>
              <a:t>OS.</a:t>
            </a:r>
            <a:endParaRPr sz="800">
              <a:latin typeface="Arial"/>
              <a:cs typeface="Arial"/>
            </a:endParaRPr>
          </a:p>
          <a:p>
            <a:pPr marL="166370" marR="144145" indent="-154305">
              <a:lnSpc>
                <a:spcPts val="950"/>
              </a:lnSpc>
              <a:spcBef>
                <a:spcPts val="30"/>
              </a:spcBef>
              <a:buClr>
                <a:srgbClr val="3333B2"/>
              </a:buClr>
              <a:buAutoNum type="arabicPeriod" startAt="4"/>
              <a:tabLst>
                <a:tab pos="166370" algn="l"/>
              </a:tabLst>
            </a:pPr>
            <a:r>
              <a:rPr dirty="0" sz="800" spc="-5">
                <a:latin typeface="Arial"/>
                <a:cs typeface="Arial"/>
              </a:rPr>
              <a:t>Remote OS </a:t>
            </a:r>
            <a:r>
              <a:rPr dirty="0" sz="800" spc="-10">
                <a:latin typeface="Arial"/>
                <a:cs typeface="Arial"/>
              </a:rPr>
              <a:t>gives </a:t>
            </a:r>
            <a:r>
              <a:rPr dirty="0" sz="800" spc="-5">
                <a:latin typeface="Arial"/>
                <a:cs typeface="Arial"/>
              </a:rPr>
              <a:t>message to </a:t>
            </a:r>
            <a:r>
              <a:rPr dirty="0" sz="800" spc="-21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stub.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315845" y="2751707"/>
            <a:ext cx="1960245" cy="7480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22250" marR="5080" indent="-154305">
              <a:lnSpc>
                <a:spcPts val="950"/>
              </a:lnSpc>
              <a:spcBef>
                <a:spcPts val="135"/>
              </a:spcBef>
              <a:buClr>
                <a:srgbClr val="3333B2"/>
              </a:buClr>
              <a:buAutoNum type="arabicPeriod" startAt="6"/>
              <a:tabLst>
                <a:tab pos="222885" algn="l"/>
              </a:tabLst>
            </a:pPr>
            <a:r>
              <a:rPr dirty="0" sz="800" spc="-5">
                <a:latin typeface="Arial"/>
                <a:cs typeface="Arial"/>
              </a:rPr>
              <a:t>Server does local call; </a:t>
            </a:r>
            <a:r>
              <a:rPr dirty="0" sz="800">
                <a:latin typeface="Arial"/>
                <a:cs typeface="Arial"/>
              </a:rPr>
              <a:t>returns </a:t>
            </a:r>
            <a:r>
              <a:rPr dirty="0" sz="800" spc="-5">
                <a:latin typeface="Arial"/>
                <a:cs typeface="Arial"/>
              </a:rPr>
              <a:t>result to </a:t>
            </a:r>
            <a:r>
              <a:rPr dirty="0" sz="800" spc="-210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stub.</a:t>
            </a:r>
            <a:endParaRPr sz="800">
              <a:latin typeface="Arial"/>
              <a:cs typeface="Arial"/>
            </a:endParaRPr>
          </a:p>
          <a:p>
            <a:pPr marL="222250" indent="-154305">
              <a:lnSpc>
                <a:spcPts val="905"/>
              </a:lnSpc>
              <a:buClr>
                <a:srgbClr val="3333B2"/>
              </a:buClr>
              <a:buAutoNum type="arabicPeriod" startAt="6"/>
              <a:tabLst>
                <a:tab pos="222885" algn="l"/>
              </a:tabLst>
            </a:pPr>
            <a:r>
              <a:rPr dirty="0" sz="800" spc="-5">
                <a:latin typeface="Arial"/>
                <a:cs typeface="Arial"/>
              </a:rPr>
              <a:t>Stub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builds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message;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calls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OS.</a:t>
            </a:r>
            <a:endParaRPr sz="800">
              <a:latin typeface="Arial"/>
              <a:cs typeface="Arial"/>
            </a:endParaRPr>
          </a:p>
          <a:p>
            <a:pPr marL="222250" indent="-154305">
              <a:lnSpc>
                <a:spcPts val="944"/>
              </a:lnSpc>
              <a:buClr>
                <a:srgbClr val="3333B2"/>
              </a:buClr>
              <a:buAutoNum type="arabicPeriod" startAt="6"/>
              <a:tabLst>
                <a:tab pos="222885" algn="l"/>
              </a:tabLst>
            </a:pPr>
            <a:r>
              <a:rPr dirty="0" sz="800" spc="-5">
                <a:latin typeface="Arial"/>
                <a:cs typeface="Arial"/>
              </a:rPr>
              <a:t>OS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sends message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to </a:t>
            </a:r>
            <a:r>
              <a:rPr dirty="0" sz="800" spc="-10">
                <a:latin typeface="Arial"/>
                <a:cs typeface="Arial"/>
              </a:rPr>
              <a:t>client’s OS.</a:t>
            </a:r>
            <a:endParaRPr sz="800">
              <a:latin typeface="Arial"/>
              <a:cs typeface="Arial"/>
            </a:endParaRPr>
          </a:p>
          <a:p>
            <a:pPr marL="222250" indent="-154305">
              <a:lnSpc>
                <a:spcPts val="944"/>
              </a:lnSpc>
              <a:buClr>
                <a:srgbClr val="3333B2"/>
              </a:buClr>
              <a:buAutoNum type="arabicPeriod" startAt="6"/>
              <a:tabLst>
                <a:tab pos="222885" algn="l"/>
              </a:tabLst>
            </a:pPr>
            <a:r>
              <a:rPr dirty="0" sz="800" spc="-10">
                <a:latin typeface="Arial"/>
                <a:cs typeface="Arial"/>
              </a:rPr>
              <a:t>Client’s </a:t>
            </a:r>
            <a:r>
              <a:rPr dirty="0" sz="800" spc="-5">
                <a:latin typeface="Arial"/>
                <a:cs typeface="Arial"/>
              </a:rPr>
              <a:t>OS </a:t>
            </a:r>
            <a:r>
              <a:rPr dirty="0" sz="800" spc="-10">
                <a:latin typeface="Arial"/>
                <a:cs typeface="Arial"/>
              </a:rPr>
              <a:t>gives</a:t>
            </a:r>
            <a:r>
              <a:rPr dirty="0" sz="800" spc="-5">
                <a:latin typeface="Arial"/>
                <a:cs typeface="Arial"/>
              </a:rPr>
              <a:t> message to </a:t>
            </a:r>
            <a:r>
              <a:rPr dirty="0" sz="800" spc="-10">
                <a:latin typeface="Arial"/>
                <a:cs typeface="Arial"/>
              </a:rPr>
              <a:t>stub.</a:t>
            </a:r>
            <a:endParaRPr sz="800">
              <a:latin typeface="Arial"/>
              <a:cs typeface="Arial"/>
            </a:endParaRPr>
          </a:p>
          <a:p>
            <a:pPr marL="222250" indent="-210185">
              <a:lnSpc>
                <a:spcPts val="955"/>
              </a:lnSpc>
              <a:buClr>
                <a:srgbClr val="3333B2"/>
              </a:buClr>
              <a:buAutoNum type="arabicPeriod" startAt="6"/>
              <a:tabLst>
                <a:tab pos="222885" algn="l"/>
              </a:tabLst>
            </a:pPr>
            <a:r>
              <a:rPr dirty="0" sz="800" spc="-5">
                <a:latin typeface="Arial"/>
                <a:cs typeface="Arial"/>
              </a:rPr>
              <a:t>Client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stub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unpacks result;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returns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to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3766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Remote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procedure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call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2606" y="716"/>
            <a:ext cx="6591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Parameter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passing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200" y="188846"/>
            <a:ext cx="4123054" cy="28803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RPC: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Parameter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passing</a:t>
            </a:r>
            <a:endParaRPr sz="1400">
              <a:latin typeface="Arial"/>
              <a:cs typeface="Arial"/>
            </a:endParaRPr>
          </a:p>
          <a:p>
            <a:pPr marL="302260" marR="435609" indent="-5080">
              <a:lnSpc>
                <a:spcPts val="1390"/>
              </a:lnSpc>
              <a:spcBef>
                <a:spcPts val="1180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There’s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more than just wrapping parameters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into a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message</a:t>
            </a:r>
            <a:endParaRPr sz="1200">
              <a:latin typeface="Arial"/>
              <a:cs typeface="Arial"/>
            </a:endParaRPr>
          </a:p>
          <a:p>
            <a:pPr marL="579755" marR="657225" indent="-168275">
              <a:lnSpc>
                <a:spcPct val="100000"/>
              </a:lnSpc>
              <a:spcBef>
                <a:spcPts val="755"/>
              </a:spcBef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5">
                <a:latin typeface="Arial"/>
                <a:cs typeface="Arial"/>
              </a:rPr>
              <a:t>Client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server machines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different data </a:t>
            </a:r>
            <a:r>
              <a:rPr dirty="0" sz="1000" spc="-2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representations </a:t>
            </a:r>
            <a:r>
              <a:rPr dirty="0" sz="1000" spc="-5">
                <a:latin typeface="Arial"/>
                <a:cs typeface="Arial"/>
              </a:rPr>
              <a:t>(think of </a:t>
            </a:r>
            <a:r>
              <a:rPr dirty="0" sz="1000" spc="-10">
                <a:latin typeface="Arial"/>
                <a:cs typeface="Arial"/>
              </a:rPr>
              <a:t>byte</a:t>
            </a:r>
            <a:r>
              <a:rPr dirty="0" sz="1000" spc="-5">
                <a:latin typeface="Arial"/>
                <a:cs typeface="Arial"/>
              </a:rPr>
              <a:t> ordering)</a:t>
            </a:r>
            <a:endParaRPr sz="1000">
              <a:latin typeface="Arial"/>
              <a:cs typeface="Arial"/>
            </a:endParaRPr>
          </a:p>
          <a:p>
            <a:pPr marL="579755" marR="342900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5">
                <a:latin typeface="Arial"/>
                <a:cs typeface="Arial"/>
              </a:rPr>
              <a:t>Wrapping a parameter means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transforming a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value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into a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sequence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of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bytes</a:t>
            </a:r>
            <a:endParaRPr sz="1000">
              <a:latin typeface="Arial"/>
              <a:cs typeface="Arial"/>
            </a:endParaRPr>
          </a:p>
          <a:p>
            <a:pPr marL="579755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5">
                <a:latin typeface="Arial"/>
                <a:cs typeface="Arial"/>
              </a:rPr>
              <a:t>Client and 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to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agree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on the same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encoding</a:t>
            </a:r>
            <a:r>
              <a:rPr dirty="0" sz="1000" spc="-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579755" marR="414655" indent="-168275">
              <a:lnSpc>
                <a:spcPct val="100000"/>
              </a:lnSpc>
              <a:spcBef>
                <a:spcPts val="1190"/>
              </a:spcBef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basic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data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values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represented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(integers,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floats,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characters)</a:t>
            </a:r>
            <a:endParaRPr sz="1000">
              <a:latin typeface="Arial"/>
              <a:cs typeface="Arial"/>
            </a:endParaRPr>
          </a:p>
          <a:p>
            <a:pPr marL="579755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complex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data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values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represented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(arrays,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unions)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Arial"/>
              <a:cs typeface="Arial"/>
            </a:endParaRPr>
          </a:p>
          <a:p>
            <a:pPr marL="302260">
              <a:lnSpc>
                <a:spcPts val="141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Conclusion</a:t>
            </a:r>
            <a:endParaRPr sz="1200">
              <a:latin typeface="Arial"/>
              <a:cs typeface="Arial"/>
            </a:endParaRPr>
          </a:p>
          <a:p>
            <a:pPr marL="302260" marR="177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properly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interpret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messages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transforming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them into machine-dependent representations.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2841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Remote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procedure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call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Parameter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passing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031364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20"/>
              <a:t>RPC:</a:t>
            </a:r>
            <a:r>
              <a:rPr dirty="0" spc="-15"/>
              <a:t> </a:t>
            </a:r>
            <a:r>
              <a:rPr dirty="0" spc="5"/>
              <a:t>Parameter</a:t>
            </a:r>
            <a:r>
              <a:rPr dirty="0" spc="-15"/>
              <a:t> </a:t>
            </a:r>
            <a:r>
              <a:rPr dirty="0" spc="15"/>
              <a:t>passing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4594" y="577415"/>
            <a:ext cx="3938270" cy="913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Some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  <a:p>
            <a:pPr marL="302260" marR="1778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25">
                <a:solidFill>
                  <a:srgbClr val="0000FA"/>
                </a:solidFill>
                <a:latin typeface="Arial"/>
                <a:cs typeface="Arial"/>
              </a:rPr>
              <a:t>Copy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in/copy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out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semantics: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while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procedure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executed,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nothing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assumed about parameter </a:t>
            </a:r>
            <a:r>
              <a:rPr dirty="0" sz="1000" spc="-10">
                <a:latin typeface="Arial"/>
                <a:cs typeface="Arial"/>
              </a:rPr>
              <a:t>values.</a:t>
            </a:r>
            <a:endParaRPr sz="1000">
              <a:latin typeface="Arial"/>
              <a:cs typeface="Arial"/>
            </a:endParaRPr>
          </a:p>
          <a:p>
            <a:pPr marL="302260" marR="363855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All </a:t>
            </a:r>
            <a:r>
              <a:rPr dirty="0" sz="1000" spc="-5">
                <a:latin typeface="Arial"/>
                <a:cs typeface="Arial"/>
              </a:rPr>
              <a:t>data that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be operated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is passed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parameters.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Excludes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passing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references to (global) data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2841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Remote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procedure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call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Parameter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passing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031364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20"/>
              <a:t>RPC:</a:t>
            </a:r>
            <a:r>
              <a:rPr dirty="0" spc="-15"/>
              <a:t> </a:t>
            </a:r>
            <a:r>
              <a:rPr dirty="0" spc="5"/>
              <a:t>Parameter</a:t>
            </a:r>
            <a:r>
              <a:rPr dirty="0" spc="-15"/>
              <a:t> </a:t>
            </a:r>
            <a:r>
              <a:rPr dirty="0" spc="15"/>
              <a:t>passing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1894" y="577415"/>
            <a:ext cx="3963670" cy="14357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Some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  <a:p>
            <a:pPr marL="314960" marR="3048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25">
                <a:solidFill>
                  <a:srgbClr val="0000FA"/>
                </a:solidFill>
                <a:latin typeface="Arial"/>
                <a:cs typeface="Arial"/>
              </a:rPr>
              <a:t>Copy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in/copy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out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semantics: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while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procedure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executed,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nothing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assumed about parameter </a:t>
            </a:r>
            <a:r>
              <a:rPr dirty="0" sz="1000" spc="-10">
                <a:latin typeface="Arial"/>
                <a:cs typeface="Arial"/>
              </a:rPr>
              <a:t>values.</a:t>
            </a:r>
            <a:endParaRPr sz="1000">
              <a:latin typeface="Arial"/>
              <a:cs typeface="Arial"/>
            </a:endParaRPr>
          </a:p>
          <a:p>
            <a:pPr marL="314960" marR="376555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All </a:t>
            </a:r>
            <a:r>
              <a:rPr dirty="0" sz="1000" spc="-5">
                <a:latin typeface="Arial"/>
                <a:cs typeface="Arial"/>
              </a:rPr>
              <a:t>data that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be operated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is passed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parameters.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Excludes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passing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references to (global) data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Arial"/>
              <a:cs typeface="Arial"/>
            </a:endParaRPr>
          </a:p>
          <a:p>
            <a:pPr marL="38100">
              <a:lnSpc>
                <a:spcPts val="142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Conclusion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180"/>
              </a:lnSpc>
            </a:pPr>
            <a:r>
              <a:rPr dirty="0" sz="1000" spc="-5">
                <a:latin typeface="Arial"/>
                <a:cs typeface="Arial"/>
              </a:rPr>
              <a:t>Full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 transparency cannot be realized.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2841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Remote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procedure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call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Parameter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passing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031364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20"/>
              <a:t>RPC:</a:t>
            </a:r>
            <a:r>
              <a:rPr dirty="0" spc="-15"/>
              <a:t> </a:t>
            </a:r>
            <a:r>
              <a:rPr dirty="0" spc="5"/>
              <a:t>Parameter</a:t>
            </a:r>
            <a:r>
              <a:rPr dirty="0" spc="-15"/>
              <a:t> </a:t>
            </a:r>
            <a:r>
              <a:rPr dirty="0" spc="15"/>
              <a:t>passing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4190" y="577415"/>
            <a:ext cx="3980815" cy="24371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Some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  <a:p>
            <a:pPr marL="332740" marR="3048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25">
                <a:solidFill>
                  <a:srgbClr val="0000FA"/>
                </a:solidFill>
                <a:latin typeface="Arial"/>
                <a:cs typeface="Arial"/>
              </a:rPr>
              <a:t>Copy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in/copy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out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semantics: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while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procedure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executed,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nothing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assumed about parameter </a:t>
            </a:r>
            <a:r>
              <a:rPr dirty="0" sz="1000" spc="-10">
                <a:latin typeface="Arial"/>
                <a:cs typeface="Arial"/>
              </a:rPr>
              <a:t>values.</a:t>
            </a:r>
            <a:endParaRPr sz="1000">
              <a:latin typeface="Arial"/>
              <a:cs typeface="Arial"/>
            </a:endParaRPr>
          </a:p>
          <a:p>
            <a:pPr marL="332740" marR="376555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All </a:t>
            </a:r>
            <a:r>
              <a:rPr dirty="0" sz="1000" spc="-5">
                <a:latin typeface="Arial"/>
                <a:cs typeface="Arial"/>
              </a:rPr>
              <a:t>data that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be operated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is passed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parameters.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Excludes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passing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references to (global) data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333B2"/>
              </a:buClr>
              <a:buFont typeface="Arial"/>
              <a:buChar char="►"/>
            </a:pPr>
            <a:endParaRPr sz="1250">
              <a:latin typeface="Arial"/>
              <a:cs typeface="Arial"/>
            </a:endParaRPr>
          </a:p>
          <a:p>
            <a:pPr marL="55244">
              <a:lnSpc>
                <a:spcPts val="142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Conclusion</a:t>
            </a:r>
            <a:endParaRPr sz="1200">
              <a:latin typeface="Arial"/>
              <a:cs typeface="Arial"/>
            </a:endParaRPr>
          </a:p>
          <a:p>
            <a:pPr marL="55244">
              <a:lnSpc>
                <a:spcPts val="1180"/>
              </a:lnSpc>
            </a:pPr>
            <a:r>
              <a:rPr dirty="0" sz="1000" spc="-5">
                <a:latin typeface="Arial"/>
                <a:cs typeface="Arial"/>
              </a:rPr>
              <a:t>Full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 transparency cannot be realized.</a:t>
            </a:r>
            <a:endParaRPr sz="1000">
              <a:latin typeface="Arial"/>
              <a:cs typeface="Arial"/>
            </a:endParaRPr>
          </a:p>
          <a:p>
            <a:pPr marL="55244" marR="593725" indent="-5080">
              <a:lnSpc>
                <a:spcPts val="1390"/>
              </a:lnSpc>
              <a:spcBef>
                <a:spcPts val="77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</a:t>
            </a:r>
            <a:r>
              <a:rPr dirty="0" sz="1200" spc="-5">
                <a:solidFill>
                  <a:srgbClr val="0000FA"/>
                </a:solidFill>
                <a:latin typeface="Arial"/>
                <a:cs typeface="Arial"/>
              </a:rPr>
              <a:t>remote </a:t>
            </a:r>
            <a:r>
              <a:rPr dirty="0" sz="1200" spc="-10">
                <a:solidFill>
                  <a:srgbClr val="0000FA"/>
                </a:solidFill>
                <a:latin typeface="Arial"/>
                <a:cs typeface="Arial"/>
              </a:rPr>
              <a:t>reference</a:t>
            </a:r>
            <a:r>
              <a:rPr dirty="0" sz="12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mechanism enhances access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transparency</a:t>
            </a:r>
            <a:endParaRPr sz="1200">
              <a:latin typeface="Arial"/>
              <a:cs typeface="Arial"/>
            </a:endParaRPr>
          </a:p>
          <a:p>
            <a:pPr marL="332740" indent="-168275">
              <a:lnSpc>
                <a:spcPts val="1200"/>
              </a:lnSpc>
              <a:spcBef>
                <a:spcPts val="745"/>
              </a:spcBef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latin typeface="Arial"/>
                <a:cs typeface="Arial"/>
              </a:rPr>
              <a:t>Remote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reference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offers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unified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access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remote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</a:t>
            </a:r>
            <a:endParaRPr sz="1000">
              <a:latin typeface="Arial"/>
              <a:cs typeface="Arial"/>
            </a:endParaRPr>
          </a:p>
          <a:p>
            <a:pPr marL="33274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latin typeface="Arial"/>
                <a:cs typeface="Arial"/>
              </a:rPr>
              <a:t>Remote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references can be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passed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 parameter </a:t>
            </a:r>
            <a:r>
              <a:rPr dirty="0" sz="1000" spc="-5">
                <a:latin typeface="Arial"/>
                <a:cs typeface="Arial"/>
              </a:rPr>
              <a:t>in RPCs</a:t>
            </a:r>
            <a:endParaRPr sz="1000">
              <a:latin typeface="Arial"/>
              <a:cs typeface="Arial"/>
            </a:endParaRPr>
          </a:p>
          <a:p>
            <a:pPr marL="3327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stubs can sometimes be used as such references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3766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Remote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procedure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call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95664" y="716"/>
            <a:ext cx="64579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Variations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on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RPC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869690" cy="1087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Asynchronous</a:t>
            </a:r>
            <a:r>
              <a:rPr dirty="0" sz="14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RPCs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264160" marR="50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35">
                <a:latin typeface="Arial"/>
                <a:cs typeface="Arial"/>
              </a:rPr>
              <a:t>Try</a:t>
            </a:r>
            <a:r>
              <a:rPr dirty="0" sz="1000" spc="-5">
                <a:latin typeface="Arial"/>
                <a:cs typeface="Arial"/>
              </a:rPr>
              <a:t>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get </a:t>
            </a:r>
            <a:r>
              <a:rPr dirty="0" sz="1000">
                <a:latin typeface="Arial"/>
                <a:cs typeface="Arial"/>
              </a:rPr>
              <a:t>rid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strict </a:t>
            </a:r>
            <a:r>
              <a:rPr dirty="0" sz="1000" spc="-5">
                <a:latin typeface="Arial"/>
                <a:cs typeface="Arial"/>
              </a:rPr>
              <a:t>request-reply </a:t>
            </a:r>
            <a:r>
              <a:rPr dirty="0" sz="1000" spc="-10">
                <a:latin typeface="Arial"/>
                <a:cs typeface="Arial"/>
              </a:rPr>
              <a:t>behavior,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let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continue without waiting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an </a:t>
            </a:r>
            <a:r>
              <a:rPr dirty="0" sz="1000" spc="-10">
                <a:latin typeface="Arial"/>
                <a:cs typeface="Arial"/>
              </a:rPr>
              <a:t>answer</a:t>
            </a:r>
            <a:r>
              <a:rPr dirty="0" sz="1000" spc="-5">
                <a:latin typeface="Arial"/>
                <a:cs typeface="Arial"/>
              </a:rPr>
              <a:t> from the </a:t>
            </a:r>
            <a:r>
              <a:rPr dirty="0" sz="1000" spc="-10">
                <a:latin typeface="Arial"/>
                <a:cs typeface="Arial"/>
              </a:rPr>
              <a:t>server.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9012" y="2526708"/>
            <a:ext cx="7708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Call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procedure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9735" y="1933419"/>
            <a:ext cx="456565" cy="211454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 marR="5080" indent="-635">
              <a:lnSpc>
                <a:spcPts val="660"/>
              </a:lnSpc>
              <a:spcBef>
                <a:spcPts val="23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Call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remote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procedure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05383" y="1926493"/>
            <a:ext cx="349885" cy="21653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8415" marR="5080" indent="-6350">
              <a:lnSpc>
                <a:spcPts val="710"/>
              </a:lnSpc>
              <a:spcBef>
                <a:spcPts val="1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Return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call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4610" y="1656265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8385" y="2316518"/>
            <a:ext cx="3397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14591" y="2226878"/>
            <a:ext cx="313055" cy="215265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9050" marR="5080" indent="-6985">
              <a:lnSpc>
                <a:spcPts val="700"/>
              </a:lnSpc>
              <a:spcBef>
                <a:spcPts val="20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Accept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92302" y="2524053"/>
            <a:ext cx="274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06432" y="2525679"/>
            <a:ext cx="2101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ime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01003" y="1597812"/>
            <a:ext cx="457200" cy="21653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 indent="73025">
              <a:lnSpc>
                <a:spcPts val="710"/>
              </a:lnSpc>
              <a:spcBef>
                <a:spcPts val="195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Wait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acceptance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85891" y="1597771"/>
            <a:ext cx="66294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Callback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41589" y="2046010"/>
            <a:ext cx="278765" cy="21653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5240" marR="5080" indent="-3175">
              <a:lnSpc>
                <a:spcPts val="710"/>
              </a:lnSpc>
              <a:spcBef>
                <a:spcPts val="1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Return  results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173337" y="1701520"/>
            <a:ext cx="2326640" cy="915669"/>
            <a:chOff x="1173337" y="1701520"/>
            <a:chExt cx="2326640" cy="915669"/>
          </a:xfrm>
        </p:grpSpPr>
        <p:sp>
          <p:nvSpPr>
            <p:cNvPr id="17" name="object 17"/>
            <p:cNvSpPr/>
            <p:nvPr/>
          </p:nvSpPr>
          <p:spPr>
            <a:xfrm>
              <a:off x="1644725" y="1815911"/>
              <a:ext cx="360045" cy="1270"/>
            </a:xfrm>
            <a:custGeom>
              <a:avLst/>
              <a:gdLst/>
              <a:ahLst/>
              <a:cxnLst/>
              <a:rect l="l" t="t" r="r" b="b"/>
              <a:pathLst>
                <a:path w="360044" h="1269">
                  <a:moveTo>
                    <a:pt x="0" y="0"/>
                  </a:moveTo>
                  <a:lnTo>
                    <a:pt x="359551" y="1102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917608" y="1817014"/>
              <a:ext cx="360045" cy="1270"/>
            </a:xfrm>
            <a:custGeom>
              <a:avLst/>
              <a:gdLst/>
              <a:ahLst/>
              <a:cxnLst/>
              <a:rect l="l" t="t" r="r" b="b"/>
              <a:pathLst>
                <a:path w="360045" h="1269">
                  <a:moveTo>
                    <a:pt x="0" y="0"/>
                  </a:moveTo>
                  <a:lnTo>
                    <a:pt x="359553" y="1099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005195" y="1817014"/>
              <a:ext cx="1484630" cy="1270"/>
            </a:xfrm>
            <a:custGeom>
              <a:avLst/>
              <a:gdLst/>
              <a:ahLst/>
              <a:cxnLst/>
              <a:rect l="l" t="t" r="r" b="b"/>
              <a:pathLst>
                <a:path w="1484629" h="1269">
                  <a:moveTo>
                    <a:pt x="1038599" y="0"/>
                  </a:moveTo>
                  <a:lnTo>
                    <a:pt x="0" y="0"/>
                  </a:lnTo>
                </a:path>
                <a:path w="1484629" h="1269">
                  <a:moveTo>
                    <a:pt x="1484114" y="0"/>
                  </a:moveTo>
                  <a:lnTo>
                    <a:pt x="1091641" y="1099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173337" y="2502574"/>
              <a:ext cx="2326005" cy="0"/>
            </a:xfrm>
            <a:custGeom>
              <a:avLst/>
              <a:gdLst/>
              <a:ahLst/>
              <a:cxnLst/>
              <a:rect l="l" t="t" r="r" b="b"/>
              <a:pathLst>
                <a:path w="2326004" h="0">
                  <a:moveTo>
                    <a:pt x="2325859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825916" y="1851507"/>
              <a:ext cx="170180" cy="651510"/>
            </a:xfrm>
            <a:custGeom>
              <a:avLst/>
              <a:gdLst/>
              <a:ahLst/>
              <a:cxnLst/>
              <a:rect l="l" t="t" r="r" b="b"/>
              <a:pathLst>
                <a:path w="170180" h="651510">
                  <a:moveTo>
                    <a:pt x="0" y="651075"/>
                  </a:moveTo>
                  <a:lnTo>
                    <a:pt x="16984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955578" y="1815342"/>
              <a:ext cx="62230" cy="80010"/>
            </a:xfrm>
            <a:custGeom>
              <a:avLst/>
              <a:gdLst/>
              <a:ahLst/>
              <a:cxnLst/>
              <a:rect l="l" t="t" r="r" b="b"/>
              <a:pathLst>
                <a:path w="62230" h="80010">
                  <a:moveTo>
                    <a:pt x="49616" y="0"/>
                  </a:moveTo>
                  <a:lnTo>
                    <a:pt x="0" y="63921"/>
                  </a:lnTo>
                  <a:lnTo>
                    <a:pt x="16930" y="62160"/>
                  </a:lnTo>
                  <a:lnTo>
                    <a:pt x="32854" y="64256"/>
                  </a:lnTo>
                  <a:lnTo>
                    <a:pt x="47772" y="70207"/>
                  </a:lnTo>
                  <a:lnTo>
                    <a:pt x="61684" y="80013"/>
                  </a:lnTo>
                  <a:lnTo>
                    <a:pt x="4961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871712" y="1851507"/>
              <a:ext cx="170180" cy="651510"/>
            </a:xfrm>
            <a:custGeom>
              <a:avLst/>
              <a:gdLst/>
              <a:ahLst/>
              <a:cxnLst/>
              <a:rect l="l" t="t" r="r" b="b"/>
              <a:pathLst>
                <a:path w="170180" h="651510">
                  <a:moveTo>
                    <a:pt x="0" y="651075"/>
                  </a:moveTo>
                  <a:lnTo>
                    <a:pt x="16984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3001377" y="1815342"/>
              <a:ext cx="62230" cy="80010"/>
            </a:xfrm>
            <a:custGeom>
              <a:avLst/>
              <a:gdLst/>
              <a:ahLst/>
              <a:cxnLst/>
              <a:rect l="l" t="t" r="r" b="b"/>
              <a:pathLst>
                <a:path w="62230" h="80010">
                  <a:moveTo>
                    <a:pt x="49616" y="0"/>
                  </a:moveTo>
                  <a:lnTo>
                    <a:pt x="0" y="63921"/>
                  </a:lnTo>
                  <a:lnTo>
                    <a:pt x="16929" y="62160"/>
                  </a:lnTo>
                  <a:lnTo>
                    <a:pt x="32854" y="64256"/>
                  </a:lnTo>
                  <a:lnTo>
                    <a:pt x="47773" y="70207"/>
                  </a:lnTo>
                  <a:lnTo>
                    <a:pt x="61685" y="80013"/>
                  </a:lnTo>
                  <a:lnTo>
                    <a:pt x="4961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1646636" y="1815342"/>
              <a:ext cx="141605" cy="650875"/>
            </a:xfrm>
            <a:custGeom>
              <a:avLst/>
              <a:gdLst/>
              <a:ahLst/>
              <a:cxnLst/>
              <a:rect l="l" t="t" r="r" b="b"/>
              <a:pathLst>
                <a:path w="141605" h="650875">
                  <a:moveTo>
                    <a:pt x="0" y="0"/>
                  </a:moveTo>
                  <a:lnTo>
                    <a:pt x="141459" y="65071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749090" y="2423130"/>
              <a:ext cx="62865" cy="80010"/>
            </a:xfrm>
            <a:custGeom>
              <a:avLst/>
              <a:gdLst/>
              <a:ahLst/>
              <a:cxnLst/>
              <a:rect l="l" t="t" r="r" b="b"/>
              <a:pathLst>
                <a:path w="62864" h="80010">
                  <a:moveTo>
                    <a:pt x="62295" y="0"/>
                  </a:moveTo>
                  <a:lnTo>
                    <a:pt x="47988" y="9226"/>
                  </a:lnTo>
                  <a:lnTo>
                    <a:pt x="32838" y="14558"/>
                  </a:lnTo>
                  <a:lnTo>
                    <a:pt x="16842" y="15997"/>
                  </a:lnTo>
                  <a:lnTo>
                    <a:pt x="0" y="13543"/>
                  </a:lnTo>
                  <a:lnTo>
                    <a:pt x="46944" y="79452"/>
                  </a:lnTo>
                  <a:lnTo>
                    <a:pt x="6229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188609" y="1815911"/>
              <a:ext cx="1682114" cy="685165"/>
            </a:xfrm>
            <a:custGeom>
              <a:avLst/>
              <a:gdLst/>
              <a:ahLst/>
              <a:cxnLst/>
              <a:rect l="l" t="t" r="r" b="b"/>
              <a:pathLst>
                <a:path w="1682114" h="685164">
                  <a:moveTo>
                    <a:pt x="1681911" y="684929"/>
                  </a:moveTo>
                  <a:lnTo>
                    <a:pt x="637306" y="684929"/>
                  </a:lnTo>
                </a:path>
                <a:path w="1682114" h="685164">
                  <a:moveTo>
                    <a:pt x="456116" y="0"/>
                  </a:moveTo>
                  <a:lnTo>
                    <a:pt x="0" y="0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3249955" y="2584980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5" h="0">
                  <a:moveTo>
                    <a:pt x="0" y="0"/>
                  </a:moveTo>
                  <a:lnTo>
                    <a:pt x="20102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413984" y="2553101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29" h="64135">
                  <a:moveTo>
                    <a:pt x="0" y="0"/>
                  </a:moveTo>
                  <a:lnTo>
                    <a:pt x="5976" y="15938"/>
                  </a:lnTo>
                  <a:lnTo>
                    <a:pt x="7968" y="31876"/>
                  </a:lnTo>
                  <a:lnTo>
                    <a:pt x="5976" y="47814"/>
                  </a:lnTo>
                  <a:lnTo>
                    <a:pt x="0" y="63752"/>
                  </a:lnTo>
                  <a:lnTo>
                    <a:pt x="74377" y="318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556997" y="1704155"/>
              <a:ext cx="1485265" cy="231140"/>
            </a:xfrm>
            <a:custGeom>
              <a:avLst/>
              <a:gdLst/>
              <a:ahLst/>
              <a:cxnLst/>
              <a:rect l="l" t="t" r="r" b="b"/>
              <a:pathLst>
                <a:path w="1485264" h="231139">
                  <a:moveTo>
                    <a:pt x="0" y="230703"/>
                  </a:moveTo>
                  <a:lnTo>
                    <a:pt x="89639" y="111186"/>
                  </a:lnTo>
                </a:path>
                <a:path w="1485264" h="231139">
                  <a:moveTo>
                    <a:pt x="537837" y="230703"/>
                  </a:moveTo>
                  <a:lnTo>
                    <a:pt x="448198" y="111186"/>
                  </a:lnTo>
                </a:path>
                <a:path w="1485264" h="231139">
                  <a:moveTo>
                    <a:pt x="1441703" y="0"/>
                  </a:moveTo>
                  <a:lnTo>
                    <a:pt x="1484868" y="10874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66713" y="3327684"/>
            <a:ext cx="68834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Asynchronous</a:t>
            </a:r>
            <a:r>
              <a:rPr dirty="0" sz="600" spc="-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RPC</a:t>
            </a:r>
            <a:endParaRPr sz="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0287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Foundations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07891" y="716"/>
            <a:ext cx="6337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Layered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95072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networking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model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8503" y="2017948"/>
            <a:ext cx="29400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Physical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1674" y="1850235"/>
            <a:ext cx="30607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Data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link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67760" y="1675351"/>
            <a:ext cx="29019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Network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6557" y="1493714"/>
            <a:ext cx="33147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-15">
                <a:solidFill>
                  <a:srgbClr val="231F20"/>
                </a:solidFill>
                <a:latin typeface="Helvetica"/>
                <a:cs typeface="Helvetica"/>
              </a:rPr>
              <a:t>T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ransport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68503" y="1302266"/>
            <a:ext cx="28257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Session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72278" y="946320"/>
            <a:ext cx="37846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Application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0124" y="1125438"/>
            <a:ext cx="43053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Presentation</a:t>
            </a:r>
            <a:endParaRPr sz="550">
              <a:latin typeface="Helvetica"/>
              <a:cs typeface="Helvetic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637083" y="722549"/>
            <a:ext cx="1733550" cy="1560830"/>
            <a:chOff x="1637083" y="722549"/>
            <a:chExt cx="1733550" cy="1560830"/>
          </a:xfrm>
        </p:grpSpPr>
        <p:sp>
          <p:nvSpPr>
            <p:cNvPr id="13" name="object 13"/>
            <p:cNvSpPr/>
            <p:nvPr/>
          </p:nvSpPr>
          <p:spPr>
            <a:xfrm>
              <a:off x="1754572" y="761990"/>
              <a:ext cx="1498600" cy="1518285"/>
            </a:xfrm>
            <a:custGeom>
              <a:avLst/>
              <a:gdLst/>
              <a:ahLst/>
              <a:cxnLst/>
              <a:rect l="l" t="t" r="r" b="b"/>
              <a:pathLst>
                <a:path w="1498600" h="1518285">
                  <a:moveTo>
                    <a:pt x="0" y="0"/>
                  </a:moveTo>
                  <a:lnTo>
                    <a:pt x="0" y="1517932"/>
                  </a:lnTo>
                  <a:lnTo>
                    <a:pt x="1498075" y="1517932"/>
                  </a:lnTo>
                  <a:lnTo>
                    <a:pt x="1498075" y="10360"/>
                  </a:lnTo>
                </a:path>
              </a:pathLst>
            </a:custGeom>
            <a:ln w="686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730806" y="722553"/>
              <a:ext cx="1545590" cy="53975"/>
            </a:xfrm>
            <a:custGeom>
              <a:avLst/>
              <a:gdLst/>
              <a:ahLst/>
              <a:cxnLst/>
              <a:rect l="l" t="t" r="r" b="b"/>
              <a:pathLst>
                <a:path w="1545589" h="53975">
                  <a:moveTo>
                    <a:pt x="47510" y="43180"/>
                  </a:moveTo>
                  <a:lnTo>
                    <a:pt x="23761" y="0"/>
                  </a:lnTo>
                  <a:lnTo>
                    <a:pt x="0" y="43180"/>
                  </a:lnTo>
                  <a:lnTo>
                    <a:pt x="47510" y="43180"/>
                  </a:lnTo>
                  <a:close/>
                </a:path>
                <a:path w="1545589" h="53975">
                  <a:moveTo>
                    <a:pt x="1545590" y="53543"/>
                  </a:moveTo>
                  <a:lnTo>
                    <a:pt x="1521828" y="10350"/>
                  </a:lnTo>
                  <a:lnTo>
                    <a:pt x="1498079" y="53543"/>
                  </a:lnTo>
                  <a:lnTo>
                    <a:pt x="1545590" y="5354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639337" y="929923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230469" y="0"/>
                  </a:moveTo>
                  <a:lnTo>
                    <a:pt x="0" y="0"/>
                  </a:lnTo>
                  <a:lnTo>
                    <a:pt x="0" y="115237"/>
                  </a:lnTo>
                  <a:lnTo>
                    <a:pt x="230469" y="115237"/>
                  </a:lnTo>
                  <a:lnTo>
                    <a:pt x="2304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639337" y="929923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0" y="0"/>
                  </a:moveTo>
                  <a:lnTo>
                    <a:pt x="230469" y="0"/>
                  </a:lnTo>
                  <a:lnTo>
                    <a:pt x="230469" y="115237"/>
                  </a:lnTo>
                  <a:lnTo>
                    <a:pt x="0" y="115237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639337" y="1109045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230469" y="0"/>
                  </a:moveTo>
                  <a:lnTo>
                    <a:pt x="0" y="0"/>
                  </a:lnTo>
                  <a:lnTo>
                    <a:pt x="0" y="115228"/>
                  </a:lnTo>
                  <a:lnTo>
                    <a:pt x="230469" y="115228"/>
                  </a:lnTo>
                  <a:lnTo>
                    <a:pt x="2304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639337" y="1109045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0" y="0"/>
                  </a:moveTo>
                  <a:lnTo>
                    <a:pt x="230469" y="0"/>
                  </a:lnTo>
                  <a:lnTo>
                    <a:pt x="230469" y="115228"/>
                  </a:lnTo>
                  <a:lnTo>
                    <a:pt x="0" y="115228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137419" y="929923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230474" y="0"/>
                  </a:moveTo>
                  <a:lnTo>
                    <a:pt x="0" y="0"/>
                  </a:lnTo>
                  <a:lnTo>
                    <a:pt x="0" y="115237"/>
                  </a:lnTo>
                  <a:lnTo>
                    <a:pt x="230474" y="115237"/>
                  </a:lnTo>
                  <a:lnTo>
                    <a:pt x="2304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137419" y="929923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0" y="0"/>
                  </a:moveTo>
                  <a:lnTo>
                    <a:pt x="230474" y="0"/>
                  </a:lnTo>
                  <a:lnTo>
                    <a:pt x="230474" y="115237"/>
                  </a:lnTo>
                  <a:lnTo>
                    <a:pt x="0" y="115237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137419" y="1109045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230474" y="0"/>
                  </a:moveTo>
                  <a:lnTo>
                    <a:pt x="0" y="0"/>
                  </a:lnTo>
                  <a:lnTo>
                    <a:pt x="0" y="115228"/>
                  </a:lnTo>
                  <a:lnTo>
                    <a:pt x="230474" y="115228"/>
                  </a:lnTo>
                  <a:lnTo>
                    <a:pt x="2304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137419" y="1109045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0" y="0"/>
                  </a:moveTo>
                  <a:lnTo>
                    <a:pt x="230474" y="0"/>
                  </a:lnTo>
                  <a:lnTo>
                    <a:pt x="230474" y="115228"/>
                  </a:lnTo>
                  <a:lnTo>
                    <a:pt x="0" y="115228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639337" y="1300404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230469" y="0"/>
                  </a:moveTo>
                  <a:lnTo>
                    <a:pt x="0" y="0"/>
                  </a:lnTo>
                  <a:lnTo>
                    <a:pt x="0" y="115237"/>
                  </a:lnTo>
                  <a:lnTo>
                    <a:pt x="230469" y="115237"/>
                  </a:lnTo>
                  <a:lnTo>
                    <a:pt x="2304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639337" y="1300404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0" y="0"/>
                  </a:moveTo>
                  <a:lnTo>
                    <a:pt x="230469" y="0"/>
                  </a:lnTo>
                  <a:lnTo>
                    <a:pt x="230469" y="115237"/>
                  </a:lnTo>
                  <a:lnTo>
                    <a:pt x="0" y="115237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137419" y="1300404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230474" y="0"/>
                  </a:moveTo>
                  <a:lnTo>
                    <a:pt x="0" y="0"/>
                  </a:lnTo>
                  <a:lnTo>
                    <a:pt x="0" y="115237"/>
                  </a:lnTo>
                  <a:lnTo>
                    <a:pt x="230474" y="115237"/>
                  </a:lnTo>
                  <a:lnTo>
                    <a:pt x="2304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137419" y="1300404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0" y="0"/>
                  </a:moveTo>
                  <a:lnTo>
                    <a:pt x="230474" y="0"/>
                  </a:lnTo>
                  <a:lnTo>
                    <a:pt x="230474" y="115237"/>
                  </a:lnTo>
                  <a:lnTo>
                    <a:pt x="0" y="115237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639337" y="1473260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230469" y="0"/>
                  </a:moveTo>
                  <a:lnTo>
                    <a:pt x="0" y="0"/>
                  </a:lnTo>
                  <a:lnTo>
                    <a:pt x="0" y="115238"/>
                  </a:lnTo>
                  <a:lnTo>
                    <a:pt x="230469" y="115238"/>
                  </a:lnTo>
                  <a:lnTo>
                    <a:pt x="2304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639337" y="1473260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0" y="0"/>
                  </a:moveTo>
                  <a:lnTo>
                    <a:pt x="230469" y="0"/>
                  </a:lnTo>
                  <a:lnTo>
                    <a:pt x="230469" y="115238"/>
                  </a:lnTo>
                  <a:lnTo>
                    <a:pt x="0" y="115238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137419" y="1473260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230474" y="0"/>
                  </a:moveTo>
                  <a:lnTo>
                    <a:pt x="0" y="0"/>
                  </a:lnTo>
                  <a:lnTo>
                    <a:pt x="0" y="115238"/>
                  </a:lnTo>
                  <a:lnTo>
                    <a:pt x="230474" y="115238"/>
                  </a:lnTo>
                  <a:lnTo>
                    <a:pt x="2304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137419" y="1473260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0" y="0"/>
                  </a:moveTo>
                  <a:lnTo>
                    <a:pt x="230474" y="0"/>
                  </a:lnTo>
                  <a:lnTo>
                    <a:pt x="230474" y="115238"/>
                  </a:lnTo>
                  <a:lnTo>
                    <a:pt x="0" y="115238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639337" y="1646118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230469" y="0"/>
                  </a:moveTo>
                  <a:lnTo>
                    <a:pt x="0" y="0"/>
                  </a:lnTo>
                  <a:lnTo>
                    <a:pt x="0" y="115238"/>
                  </a:lnTo>
                  <a:lnTo>
                    <a:pt x="230469" y="115238"/>
                  </a:lnTo>
                  <a:lnTo>
                    <a:pt x="2304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639337" y="1646118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0" y="0"/>
                  </a:moveTo>
                  <a:lnTo>
                    <a:pt x="230469" y="0"/>
                  </a:lnTo>
                  <a:lnTo>
                    <a:pt x="230469" y="115238"/>
                  </a:lnTo>
                  <a:lnTo>
                    <a:pt x="0" y="115238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3137419" y="1646118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230474" y="0"/>
                  </a:moveTo>
                  <a:lnTo>
                    <a:pt x="0" y="0"/>
                  </a:lnTo>
                  <a:lnTo>
                    <a:pt x="0" y="115238"/>
                  </a:lnTo>
                  <a:lnTo>
                    <a:pt x="230474" y="115238"/>
                  </a:lnTo>
                  <a:lnTo>
                    <a:pt x="2304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3137419" y="1646118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0" y="0"/>
                  </a:moveTo>
                  <a:lnTo>
                    <a:pt x="230474" y="0"/>
                  </a:lnTo>
                  <a:lnTo>
                    <a:pt x="230474" y="115238"/>
                  </a:lnTo>
                  <a:lnTo>
                    <a:pt x="0" y="115238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639337" y="1818973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230469" y="0"/>
                  </a:moveTo>
                  <a:lnTo>
                    <a:pt x="0" y="0"/>
                  </a:lnTo>
                  <a:lnTo>
                    <a:pt x="0" y="115234"/>
                  </a:lnTo>
                  <a:lnTo>
                    <a:pt x="230469" y="115234"/>
                  </a:lnTo>
                  <a:lnTo>
                    <a:pt x="2304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1639337" y="1818973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0" y="0"/>
                  </a:moveTo>
                  <a:lnTo>
                    <a:pt x="230469" y="0"/>
                  </a:lnTo>
                  <a:lnTo>
                    <a:pt x="230469" y="115234"/>
                  </a:lnTo>
                  <a:lnTo>
                    <a:pt x="0" y="115234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3137419" y="1818973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230474" y="0"/>
                  </a:moveTo>
                  <a:lnTo>
                    <a:pt x="0" y="0"/>
                  </a:lnTo>
                  <a:lnTo>
                    <a:pt x="0" y="115234"/>
                  </a:lnTo>
                  <a:lnTo>
                    <a:pt x="230474" y="115234"/>
                  </a:lnTo>
                  <a:lnTo>
                    <a:pt x="2304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3137419" y="1818973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0" y="0"/>
                  </a:moveTo>
                  <a:lnTo>
                    <a:pt x="230474" y="0"/>
                  </a:lnTo>
                  <a:lnTo>
                    <a:pt x="230474" y="115234"/>
                  </a:lnTo>
                  <a:lnTo>
                    <a:pt x="0" y="115234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1639337" y="1991832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230469" y="0"/>
                  </a:moveTo>
                  <a:lnTo>
                    <a:pt x="0" y="0"/>
                  </a:lnTo>
                  <a:lnTo>
                    <a:pt x="0" y="115234"/>
                  </a:lnTo>
                  <a:lnTo>
                    <a:pt x="230469" y="115234"/>
                  </a:lnTo>
                  <a:lnTo>
                    <a:pt x="2304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1639337" y="1991832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5" h="115569">
                  <a:moveTo>
                    <a:pt x="0" y="0"/>
                  </a:moveTo>
                  <a:lnTo>
                    <a:pt x="230469" y="0"/>
                  </a:lnTo>
                  <a:lnTo>
                    <a:pt x="230469" y="115234"/>
                  </a:lnTo>
                  <a:lnTo>
                    <a:pt x="0" y="115234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3137419" y="1991832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230474" y="0"/>
                  </a:moveTo>
                  <a:lnTo>
                    <a:pt x="0" y="0"/>
                  </a:lnTo>
                  <a:lnTo>
                    <a:pt x="0" y="115234"/>
                  </a:lnTo>
                  <a:lnTo>
                    <a:pt x="230474" y="115234"/>
                  </a:lnTo>
                  <a:lnTo>
                    <a:pt x="2304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3137419" y="1991832"/>
              <a:ext cx="230504" cy="115570"/>
            </a:xfrm>
            <a:custGeom>
              <a:avLst/>
              <a:gdLst/>
              <a:ahLst/>
              <a:cxnLst/>
              <a:rect l="l" t="t" r="r" b="b"/>
              <a:pathLst>
                <a:path w="230504" h="115569">
                  <a:moveTo>
                    <a:pt x="0" y="0"/>
                  </a:moveTo>
                  <a:lnTo>
                    <a:pt x="230474" y="0"/>
                  </a:lnTo>
                  <a:lnTo>
                    <a:pt x="230474" y="115234"/>
                  </a:lnTo>
                  <a:lnTo>
                    <a:pt x="0" y="115234"/>
                  </a:lnTo>
                  <a:lnTo>
                    <a:pt x="0" y="0"/>
                  </a:lnTo>
                  <a:close/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901784" y="987541"/>
              <a:ext cx="1203960" cy="0"/>
            </a:xfrm>
            <a:custGeom>
              <a:avLst/>
              <a:gdLst/>
              <a:ahLst/>
              <a:cxnLst/>
              <a:rect l="l" t="t" r="r" b="b"/>
              <a:pathLst>
                <a:path w="1203960" h="0">
                  <a:moveTo>
                    <a:pt x="0" y="0"/>
                  </a:moveTo>
                  <a:lnTo>
                    <a:pt x="1203651" y="0"/>
                  </a:lnTo>
                </a:path>
              </a:pathLst>
            </a:custGeom>
            <a:ln w="450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1869795" y="960285"/>
              <a:ext cx="1268095" cy="54610"/>
            </a:xfrm>
            <a:custGeom>
              <a:avLst/>
              <a:gdLst/>
              <a:ahLst/>
              <a:cxnLst/>
              <a:rect l="l" t="t" r="r" b="b"/>
              <a:pathLst>
                <a:path w="1268095" h="54609">
                  <a:moveTo>
                    <a:pt x="63627" y="0"/>
                  </a:moveTo>
                  <a:lnTo>
                    <a:pt x="0" y="27266"/>
                  </a:lnTo>
                  <a:lnTo>
                    <a:pt x="63627" y="54533"/>
                  </a:lnTo>
                  <a:lnTo>
                    <a:pt x="58521" y="40894"/>
                  </a:lnTo>
                  <a:lnTo>
                    <a:pt x="56819" y="27266"/>
                  </a:lnTo>
                  <a:lnTo>
                    <a:pt x="58521" y="13627"/>
                  </a:lnTo>
                  <a:lnTo>
                    <a:pt x="63627" y="0"/>
                  </a:lnTo>
                  <a:close/>
                </a:path>
                <a:path w="1268095" h="54609">
                  <a:moveTo>
                    <a:pt x="1267612" y="27266"/>
                  </a:moveTo>
                  <a:lnTo>
                    <a:pt x="1203985" y="0"/>
                  </a:lnTo>
                  <a:lnTo>
                    <a:pt x="1209090" y="13627"/>
                  </a:lnTo>
                  <a:lnTo>
                    <a:pt x="1210805" y="27266"/>
                  </a:lnTo>
                  <a:lnTo>
                    <a:pt x="1209090" y="40894"/>
                  </a:lnTo>
                  <a:lnTo>
                    <a:pt x="1203985" y="54533"/>
                  </a:lnTo>
                  <a:lnTo>
                    <a:pt x="1267612" y="2726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1901784" y="1166655"/>
              <a:ext cx="1203960" cy="0"/>
            </a:xfrm>
            <a:custGeom>
              <a:avLst/>
              <a:gdLst/>
              <a:ahLst/>
              <a:cxnLst/>
              <a:rect l="l" t="t" r="r" b="b"/>
              <a:pathLst>
                <a:path w="1203960" h="0">
                  <a:moveTo>
                    <a:pt x="0" y="0"/>
                  </a:moveTo>
                  <a:lnTo>
                    <a:pt x="1203651" y="0"/>
                  </a:lnTo>
                </a:path>
              </a:pathLst>
            </a:custGeom>
            <a:ln w="450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869795" y="1139393"/>
              <a:ext cx="1268095" cy="54610"/>
            </a:xfrm>
            <a:custGeom>
              <a:avLst/>
              <a:gdLst/>
              <a:ahLst/>
              <a:cxnLst/>
              <a:rect l="l" t="t" r="r" b="b"/>
              <a:pathLst>
                <a:path w="1268095" h="54609">
                  <a:moveTo>
                    <a:pt x="63627" y="0"/>
                  </a:moveTo>
                  <a:lnTo>
                    <a:pt x="0" y="27266"/>
                  </a:lnTo>
                  <a:lnTo>
                    <a:pt x="63627" y="54533"/>
                  </a:lnTo>
                  <a:lnTo>
                    <a:pt x="58521" y="40906"/>
                  </a:lnTo>
                  <a:lnTo>
                    <a:pt x="56819" y="27266"/>
                  </a:lnTo>
                  <a:lnTo>
                    <a:pt x="58521" y="13639"/>
                  </a:lnTo>
                  <a:lnTo>
                    <a:pt x="63627" y="0"/>
                  </a:lnTo>
                  <a:close/>
                </a:path>
                <a:path w="1268095" h="54609">
                  <a:moveTo>
                    <a:pt x="1267612" y="27266"/>
                  </a:moveTo>
                  <a:lnTo>
                    <a:pt x="1203985" y="0"/>
                  </a:lnTo>
                  <a:lnTo>
                    <a:pt x="1209090" y="13639"/>
                  </a:lnTo>
                  <a:lnTo>
                    <a:pt x="1210805" y="27266"/>
                  </a:lnTo>
                  <a:lnTo>
                    <a:pt x="1209090" y="40906"/>
                  </a:lnTo>
                  <a:lnTo>
                    <a:pt x="1203985" y="54533"/>
                  </a:lnTo>
                  <a:lnTo>
                    <a:pt x="1267612" y="2726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1901784" y="1358023"/>
              <a:ext cx="1203960" cy="0"/>
            </a:xfrm>
            <a:custGeom>
              <a:avLst/>
              <a:gdLst/>
              <a:ahLst/>
              <a:cxnLst/>
              <a:rect l="l" t="t" r="r" b="b"/>
              <a:pathLst>
                <a:path w="1203960" h="0">
                  <a:moveTo>
                    <a:pt x="0" y="0"/>
                  </a:moveTo>
                  <a:lnTo>
                    <a:pt x="1203651" y="0"/>
                  </a:lnTo>
                </a:path>
              </a:pathLst>
            </a:custGeom>
            <a:ln w="450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869795" y="1330756"/>
              <a:ext cx="1268095" cy="54610"/>
            </a:xfrm>
            <a:custGeom>
              <a:avLst/>
              <a:gdLst/>
              <a:ahLst/>
              <a:cxnLst/>
              <a:rect l="l" t="t" r="r" b="b"/>
              <a:pathLst>
                <a:path w="1268095" h="54609">
                  <a:moveTo>
                    <a:pt x="63627" y="0"/>
                  </a:moveTo>
                  <a:lnTo>
                    <a:pt x="0" y="27266"/>
                  </a:lnTo>
                  <a:lnTo>
                    <a:pt x="63627" y="54533"/>
                  </a:lnTo>
                  <a:lnTo>
                    <a:pt x="58521" y="40894"/>
                  </a:lnTo>
                  <a:lnTo>
                    <a:pt x="56819" y="27266"/>
                  </a:lnTo>
                  <a:lnTo>
                    <a:pt x="58521" y="13627"/>
                  </a:lnTo>
                  <a:lnTo>
                    <a:pt x="63627" y="0"/>
                  </a:lnTo>
                  <a:close/>
                </a:path>
                <a:path w="1268095" h="54609">
                  <a:moveTo>
                    <a:pt x="1267612" y="27266"/>
                  </a:moveTo>
                  <a:lnTo>
                    <a:pt x="1203985" y="0"/>
                  </a:lnTo>
                  <a:lnTo>
                    <a:pt x="1209090" y="13627"/>
                  </a:lnTo>
                  <a:lnTo>
                    <a:pt x="1210805" y="27266"/>
                  </a:lnTo>
                  <a:lnTo>
                    <a:pt x="1209090" y="40894"/>
                  </a:lnTo>
                  <a:lnTo>
                    <a:pt x="1203985" y="54533"/>
                  </a:lnTo>
                  <a:lnTo>
                    <a:pt x="1267612" y="2726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1901784" y="1530870"/>
              <a:ext cx="1203960" cy="0"/>
            </a:xfrm>
            <a:custGeom>
              <a:avLst/>
              <a:gdLst/>
              <a:ahLst/>
              <a:cxnLst/>
              <a:rect l="l" t="t" r="r" b="b"/>
              <a:pathLst>
                <a:path w="1203960" h="0">
                  <a:moveTo>
                    <a:pt x="0" y="0"/>
                  </a:moveTo>
                  <a:lnTo>
                    <a:pt x="1203651" y="0"/>
                  </a:lnTo>
                </a:path>
              </a:pathLst>
            </a:custGeom>
            <a:ln w="450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1869795" y="1503603"/>
              <a:ext cx="1268095" cy="54610"/>
            </a:xfrm>
            <a:custGeom>
              <a:avLst/>
              <a:gdLst/>
              <a:ahLst/>
              <a:cxnLst/>
              <a:rect l="l" t="t" r="r" b="b"/>
              <a:pathLst>
                <a:path w="1268095" h="54609">
                  <a:moveTo>
                    <a:pt x="63627" y="0"/>
                  </a:moveTo>
                  <a:lnTo>
                    <a:pt x="0" y="27279"/>
                  </a:lnTo>
                  <a:lnTo>
                    <a:pt x="63627" y="54546"/>
                  </a:lnTo>
                  <a:lnTo>
                    <a:pt x="58521" y="40906"/>
                  </a:lnTo>
                  <a:lnTo>
                    <a:pt x="56819" y="27279"/>
                  </a:lnTo>
                  <a:lnTo>
                    <a:pt x="58521" y="13639"/>
                  </a:lnTo>
                  <a:lnTo>
                    <a:pt x="63627" y="0"/>
                  </a:lnTo>
                  <a:close/>
                </a:path>
                <a:path w="1268095" h="54609">
                  <a:moveTo>
                    <a:pt x="1267612" y="27279"/>
                  </a:moveTo>
                  <a:lnTo>
                    <a:pt x="1203985" y="0"/>
                  </a:lnTo>
                  <a:lnTo>
                    <a:pt x="1209090" y="13639"/>
                  </a:lnTo>
                  <a:lnTo>
                    <a:pt x="1210805" y="27279"/>
                  </a:lnTo>
                  <a:lnTo>
                    <a:pt x="1209090" y="40906"/>
                  </a:lnTo>
                  <a:lnTo>
                    <a:pt x="1203985" y="54546"/>
                  </a:lnTo>
                  <a:lnTo>
                    <a:pt x="1267612" y="2727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1901784" y="1703725"/>
              <a:ext cx="1203960" cy="0"/>
            </a:xfrm>
            <a:custGeom>
              <a:avLst/>
              <a:gdLst/>
              <a:ahLst/>
              <a:cxnLst/>
              <a:rect l="l" t="t" r="r" b="b"/>
              <a:pathLst>
                <a:path w="1203960" h="0">
                  <a:moveTo>
                    <a:pt x="0" y="0"/>
                  </a:moveTo>
                  <a:lnTo>
                    <a:pt x="1203651" y="0"/>
                  </a:lnTo>
                </a:path>
              </a:pathLst>
            </a:custGeom>
            <a:ln w="450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1869795" y="1676463"/>
              <a:ext cx="1268095" cy="54610"/>
            </a:xfrm>
            <a:custGeom>
              <a:avLst/>
              <a:gdLst/>
              <a:ahLst/>
              <a:cxnLst/>
              <a:rect l="l" t="t" r="r" b="b"/>
              <a:pathLst>
                <a:path w="1268095" h="54610">
                  <a:moveTo>
                    <a:pt x="63627" y="0"/>
                  </a:moveTo>
                  <a:lnTo>
                    <a:pt x="0" y="27266"/>
                  </a:lnTo>
                  <a:lnTo>
                    <a:pt x="63627" y="54533"/>
                  </a:lnTo>
                  <a:lnTo>
                    <a:pt x="58521" y="40894"/>
                  </a:lnTo>
                  <a:lnTo>
                    <a:pt x="56819" y="27266"/>
                  </a:lnTo>
                  <a:lnTo>
                    <a:pt x="58521" y="13627"/>
                  </a:lnTo>
                  <a:lnTo>
                    <a:pt x="63627" y="0"/>
                  </a:lnTo>
                  <a:close/>
                </a:path>
                <a:path w="1268095" h="54610">
                  <a:moveTo>
                    <a:pt x="1267612" y="27266"/>
                  </a:moveTo>
                  <a:lnTo>
                    <a:pt x="1203985" y="0"/>
                  </a:lnTo>
                  <a:lnTo>
                    <a:pt x="1209090" y="13627"/>
                  </a:lnTo>
                  <a:lnTo>
                    <a:pt x="1210805" y="27266"/>
                  </a:lnTo>
                  <a:lnTo>
                    <a:pt x="1209090" y="40894"/>
                  </a:lnTo>
                  <a:lnTo>
                    <a:pt x="1203985" y="54533"/>
                  </a:lnTo>
                  <a:lnTo>
                    <a:pt x="1267612" y="2726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1901784" y="1876573"/>
              <a:ext cx="1203960" cy="0"/>
            </a:xfrm>
            <a:custGeom>
              <a:avLst/>
              <a:gdLst/>
              <a:ahLst/>
              <a:cxnLst/>
              <a:rect l="l" t="t" r="r" b="b"/>
              <a:pathLst>
                <a:path w="1203960" h="0">
                  <a:moveTo>
                    <a:pt x="0" y="0"/>
                  </a:moveTo>
                  <a:lnTo>
                    <a:pt x="1203651" y="0"/>
                  </a:lnTo>
                </a:path>
              </a:pathLst>
            </a:custGeom>
            <a:ln w="450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1869795" y="1849310"/>
              <a:ext cx="1268095" cy="54610"/>
            </a:xfrm>
            <a:custGeom>
              <a:avLst/>
              <a:gdLst/>
              <a:ahLst/>
              <a:cxnLst/>
              <a:rect l="l" t="t" r="r" b="b"/>
              <a:pathLst>
                <a:path w="1268095" h="54610">
                  <a:moveTo>
                    <a:pt x="63627" y="0"/>
                  </a:moveTo>
                  <a:lnTo>
                    <a:pt x="0" y="27266"/>
                  </a:lnTo>
                  <a:lnTo>
                    <a:pt x="63627" y="54533"/>
                  </a:lnTo>
                  <a:lnTo>
                    <a:pt x="58521" y="40906"/>
                  </a:lnTo>
                  <a:lnTo>
                    <a:pt x="56819" y="27266"/>
                  </a:lnTo>
                  <a:lnTo>
                    <a:pt x="58521" y="13639"/>
                  </a:lnTo>
                  <a:lnTo>
                    <a:pt x="63627" y="0"/>
                  </a:lnTo>
                  <a:close/>
                </a:path>
                <a:path w="1268095" h="54610">
                  <a:moveTo>
                    <a:pt x="1267612" y="27266"/>
                  </a:moveTo>
                  <a:lnTo>
                    <a:pt x="1203985" y="0"/>
                  </a:lnTo>
                  <a:lnTo>
                    <a:pt x="1209090" y="13639"/>
                  </a:lnTo>
                  <a:lnTo>
                    <a:pt x="1210805" y="27266"/>
                  </a:lnTo>
                  <a:lnTo>
                    <a:pt x="1209090" y="40906"/>
                  </a:lnTo>
                  <a:lnTo>
                    <a:pt x="1203985" y="54533"/>
                  </a:lnTo>
                  <a:lnTo>
                    <a:pt x="1267612" y="2726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1901784" y="2049425"/>
              <a:ext cx="1203960" cy="0"/>
            </a:xfrm>
            <a:custGeom>
              <a:avLst/>
              <a:gdLst/>
              <a:ahLst/>
              <a:cxnLst/>
              <a:rect l="l" t="t" r="r" b="b"/>
              <a:pathLst>
                <a:path w="1203960" h="0">
                  <a:moveTo>
                    <a:pt x="0" y="0"/>
                  </a:moveTo>
                  <a:lnTo>
                    <a:pt x="1203651" y="0"/>
                  </a:lnTo>
                </a:path>
              </a:pathLst>
            </a:custGeom>
            <a:ln w="450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1869795" y="2022170"/>
              <a:ext cx="1268095" cy="54610"/>
            </a:xfrm>
            <a:custGeom>
              <a:avLst/>
              <a:gdLst/>
              <a:ahLst/>
              <a:cxnLst/>
              <a:rect l="l" t="t" r="r" b="b"/>
              <a:pathLst>
                <a:path w="1268095" h="54610">
                  <a:moveTo>
                    <a:pt x="63627" y="0"/>
                  </a:moveTo>
                  <a:lnTo>
                    <a:pt x="0" y="27266"/>
                  </a:lnTo>
                  <a:lnTo>
                    <a:pt x="63627" y="54533"/>
                  </a:lnTo>
                  <a:lnTo>
                    <a:pt x="58521" y="40894"/>
                  </a:lnTo>
                  <a:lnTo>
                    <a:pt x="56819" y="27266"/>
                  </a:lnTo>
                  <a:lnTo>
                    <a:pt x="58521" y="13627"/>
                  </a:lnTo>
                  <a:lnTo>
                    <a:pt x="63627" y="0"/>
                  </a:lnTo>
                  <a:close/>
                </a:path>
                <a:path w="1268095" h="54610">
                  <a:moveTo>
                    <a:pt x="1267612" y="27266"/>
                  </a:moveTo>
                  <a:lnTo>
                    <a:pt x="1203985" y="0"/>
                  </a:lnTo>
                  <a:lnTo>
                    <a:pt x="1209090" y="13627"/>
                  </a:lnTo>
                  <a:lnTo>
                    <a:pt x="1210805" y="27266"/>
                  </a:lnTo>
                  <a:lnTo>
                    <a:pt x="1209090" y="40894"/>
                  </a:lnTo>
                  <a:lnTo>
                    <a:pt x="1203985" y="54533"/>
                  </a:lnTo>
                  <a:lnTo>
                    <a:pt x="1267612" y="2726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/>
          <p:cNvSpPr txBox="1"/>
          <p:nvPr/>
        </p:nvSpPr>
        <p:spPr>
          <a:xfrm>
            <a:off x="2169809" y="884978"/>
            <a:ext cx="65532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Application</a:t>
            </a:r>
            <a:r>
              <a:rPr dirty="0" sz="550" spc="-2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protocol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6713" y="3331252"/>
            <a:ext cx="87566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The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OSI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reference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model</a:t>
            </a:r>
            <a:endParaRPr sz="6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169809" y="1064092"/>
            <a:ext cx="70739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Presentation</a:t>
            </a:r>
            <a:r>
              <a:rPr dirty="0" sz="550" spc="-2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protocol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243999" y="1256581"/>
            <a:ext cx="55880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Session</a:t>
            </a:r>
            <a:r>
              <a:rPr dirty="0" sz="550" spc="-2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protocol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193169" y="1430559"/>
            <a:ext cx="60833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Transport</a:t>
            </a:r>
            <a:r>
              <a:rPr dirty="0" sz="550" spc="-4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protocol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213898" y="1604538"/>
            <a:ext cx="56705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Network</a:t>
            </a:r>
            <a:r>
              <a:rPr dirty="0" sz="550" spc="-2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protocol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205860" y="1778520"/>
            <a:ext cx="58293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Data</a:t>
            </a:r>
            <a:r>
              <a:rPr dirty="0" sz="550" spc="-1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link</a:t>
            </a:r>
            <a:r>
              <a:rPr dirty="0" sz="550" spc="-1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protocol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211883" y="1951639"/>
            <a:ext cx="57086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Physical</a:t>
            </a:r>
            <a:r>
              <a:rPr dirty="0" sz="550" spc="-3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protocol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290908" y="2273543"/>
            <a:ext cx="29019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Network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415554" y="2009095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1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415554" y="1837378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2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415554" y="1664755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3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415554" y="1493946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4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415554" y="1321355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5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415762" y="952017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7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415762" y="1131132"/>
            <a:ext cx="660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6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21894" y="2469369"/>
            <a:ext cx="2693670" cy="81597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5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Drawbacks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0">
                <a:latin typeface="Arial"/>
                <a:cs typeface="Arial"/>
              </a:rPr>
              <a:t>Focus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message-passing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unneeded or unwanted functionality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Violates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transparency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3766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Remote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procedure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call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95664" y="716"/>
            <a:ext cx="64579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Variations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on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RPC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905125" cy="87121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Sending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out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multiple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RPCs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>
              <a:latin typeface="Arial"/>
              <a:cs typeface="Arial"/>
            </a:endParaRPr>
          </a:p>
          <a:p>
            <a:pPr marL="264160">
              <a:lnSpc>
                <a:spcPts val="142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264160">
              <a:lnSpc>
                <a:spcPts val="1180"/>
              </a:lnSpc>
            </a:pPr>
            <a:r>
              <a:rPr dirty="0" sz="1000" spc="-5">
                <a:latin typeface="Arial"/>
                <a:cs typeface="Arial"/>
              </a:rPr>
              <a:t>Sending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 RPC request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 group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servers.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16399" y="2630334"/>
            <a:ext cx="7708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Call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procedure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1301" y="1375375"/>
            <a:ext cx="7708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Call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procedure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6087" y="1910557"/>
            <a:ext cx="456565" cy="4813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68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50">
              <a:latin typeface="Arial"/>
              <a:cs typeface="Arial"/>
            </a:endParaRPr>
          </a:p>
          <a:p>
            <a:pPr marL="12700" marR="5715" indent="-635">
              <a:lnSpc>
                <a:spcPts val="66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Call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remote  procedures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73217" y="2627678"/>
            <a:ext cx="274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83701" y="1375376"/>
            <a:ext cx="274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53000" y="2631157"/>
            <a:ext cx="2101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ime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28117" y="1791035"/>
            <a:ext cx="7054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Callbacks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196404" y="1519976"/>
            <a:ext cx="1953260" cy="1202690"/>
            <a:chOff x="1196404" y="1519976"/>
            <a:chExt cx="1953260" cy="1202690"/>
          </a:xfrm>
        </p:grpSpPr>
        <p:sp>
          <p:nvSpPr>
            <p:cNvPr id="13" name="object 13"/>
            <p:cNvSpPr/>
            <p:nvPr/>
          </p:nvSpPr>
          <p:spPr>
            <a:xfrm>
              <a:off x="1671078" y="2068374"/>
              <a:ext cx="1079500" cy="1270"/>
            </a:xfrm>
            <a:custGeom>
              <a:avLst/>
              <a:gdLst/>
              <a:ahLst/>
              <a:cxnLst/>
              <a:rect l="l" t="t" r="r" b="b"/>
              <a:pathLst>
                <a:path w="1079500" h="1269">
                  <a:moveTo>
                    <a:pt x="0" y="0"/>
                  </a:moveTo>
                  <a:lnTo>
                    <a:pt x="1079086" y="1099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746127" y="2072677"/>
              <a:ext cx="393065" cy="1270"/>
            </a:xfrm>
            <a:custGeom>
              <a:avLst/>
              <a:gdLst/>
              <a:ahLst/>
              <a:cxnLst/>
              <a:rect l="l" t="t" r="r" b="b"/>
              <a:pathLst>
                <a:path w="393064" h="1269">
                  <a:moveTo>
                    <a:pt x="392473" y="0"/>
                  </a:moveTo>
                  <a:lnTo>
                    <a:pt x="0" y="1099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196404" y="2606200"/>
              <a:ext cx="1942464" cy="0"/>
            </a:xfrm>
            <a:custGeom>
              <a:avLst/>
              <a:gdLst/>
              <a:ahLst/>
              <a:cxnLst/>
              <a:rect l="l" t="t" r="r" b="b"/>
              <a:pathLst>
                <a:path w="1942464" h="0">
                  <a:moveTo>
                    <a:pt x="1942196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672989" y="2062395"/>
              <a:ext cx="169545" cy="508634"/>
            </a:xfrm>
            <a:custGeom>
              <a:avLst/>
              <a:gdLst/>
              <a:ahLst/>
              <a:cxnLst/>
              <a:rect l="l" t="t" r="r" b="b"/>
              <a:pathLst>
                <a:path w="169544" h="508635">
                  <a:moveTo>
                    <a:pt x="0" y="0"/>
                  </a:moveTo>
                  <a:lnTo>
                    <a:pt x="168981" y="50833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800053" y="2525574"/>
              <a:ext cx="60960" cy="80645"/>
            </a:xfrm>
            <a:custGeom>
              <a:avLst/>
              <a:gdLst/>
              <a:ahLst/>
              <a:cxnLst/>
              <a:rect l="l" t="t" r="r" b="b"/>
              <a:pathLst>
                <a:path w="60960" h="80644">
                  <a:moveTo>
                    <a:pt x="60495" y="0"/>
                  </a:moveTo>
                  <a:lnTo>
                    <a:pt x="47255" y="10698"/>
                  </a:lnTo>
                  <a:lnTo>
                    <a:pt x="32759" y="17616"/>
                  </a:lnTo>
                  <a:lnTo>
                    <a:pt x="17007" y="20752"/>
                  </a:lnTo>
                  <a:lnTo>
                    <a:pt x="0" y="20110"/>
                  </a:lnTo>
                  <a:lnTo>
                    <a:pt x="53709" y="80634"/>
                  </a:lnTo>
                  <a:lnTo>
                    <a:pt x="6049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569386" y="2097864"/>
              <a:ext cx="169545" cy="508634"/>
            </a:xfrm>
            <a:custGeom>
              <a:avLst/>
              <a:gdLst/>
              <a:ahLst/>
              <a:cxnLst/>
              <a:rect l="l" t="t" r="r" b="b"/>
              <a:pathLst>
                <a:path w="169544" h="508635">
                  <a:moveTo>
                    <a:pt x="0" y="508343"/>
                  </a:moveTo>
                  <a:lnTo>
                    <a:pt x="168982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696458" y="2062395"/>
              <a:ext cx="60960" cy="80645"/>
            </a:xfrm>
            <a:custGeom>
              <a:avLst/>
              <a:gdLst/>
              <a:ahLst/>
              <a:cxnLst/>
              <a:rect l="l" t="t" r="r" b="b"/>
              <a:pathLst>
                <a:path w="60960" h="80644">
                  <a:moveTo>
                    <a:pt x="53706" y="0"/>
                  </a:moveTo>
                  <a:lnTo>
                    <a:pt x="0" y="60524"/>
                  </a:lnTo>
                  <a:lnTo>
                    <a:pt x="17007" y="59879"/>
                  </a:lnTo>
                  <a:lnTo>
                    <a:pt x="32757" y="63016"/>
                  </a:lnTo>
                  <a:lnTo>
                    <a:pt x="47252" y="69933"/>
                  </a:lnTo>
                  <a:lnTo>
                    <a:pt x="60494" y="80631"/>
                  </a:lnTo>
                  <a:lnTo>
                    <a:pt x="5370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848983" y="2604466"/>
              <a:ext cx="721995" cy="0"/>
            </a:xfrm>
            <a:custGeom>
              <a:avLst/>
              <a:gdLst/>
              <a:ahLst/>
              <a:cxnLst/>
              <a:rect l="l" t="t" r="r" b="b"/>
              <a:pathLst>
                <a:path w="721994" h="0">
                  <a:moveTo>
                    <a:pt x="721900" y="0"/>
                  </a:moveTo>
                  <a:lnTo>
                    <a:pt x="0" y="0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196404" y="1528789"/>
              <a:ext cx="1942464" cy="0"/>
            </a:xfrm>
            <a:custGeom>
              <a:avLst/>
              <a:gdLst/>
              <a:ahLst/>
              <a:cxnLst/>
              <a:rect l="l" t="t" r="r" b="b"/>
              <a:pathLst>
                <a:path w="1942464" h="0">
                  <a:moveTo>
                    <a:pt x="1942196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672989" y="1560022"/>
              <a:ext cx="169545" cy="508634"/>
            </a:xfrm>
            <a:custGeom>
              <a:avLst/>
              <a:gdLst/>
              <a:ahLst/>
              <a:cxnLst/>
              <a:rect l="l" t="t" r="r" b="b"/>
              <a:pathLst>
                <a:path w="169544" h="508635">
                  <a:moveTo>
                    <a:pt x="0" y="508344"/>
                  </a:moveTo>
                  <a:lnTo>
                    <a:pt x="168981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800053" y="1524551"/>
              <a:ext cx="60960" cy="80645"/>
            </a:xfrm>
            <a:custGeom>
              <a:avLst/>
              <a:gdLst/>
              <a:ahLst/>
              <a:cxnLst/>
              <a:rect l="l" t="t" r="r" b="b"/>
              <a:pathLst>
                <a:path w="60960" h="80644">
                  <a:moveTo>
                    <a:pt x="53709" y="0"/>
                  </a:moveTo>
                  <a:lnTo>
                    <a:pt x="0" y="60526"/>
                  </a:lnTo>
                  <a:lnTo>
                    <a:pt x="17007" y="59884"/>
                  </a:lnTo>
                  <a:lnTo>
                    <a:pt x="32759" y="63020"/>
                  </a:lnTo>
                  <a:lnTo>
                    <a:pt x="47255" y="69937"/>
                  </a:lnTo>
                  <a:lnTo>
                    <a:pt x="60495" y="80638"/>
                  </a:lnTo>
                  <a:lnTo>
                    <a:pt x="5370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479745" y="1530528"/>
              <a:ext cx="169545" cy="508634"/>
            </a:xfrm>
            <a:custGeom>
              <a:avLst/>
              <a:gdLst/>
              <a:ahLst/>
              <a:cxnLst/>
              <a:rect l="l" t="t" r="r" b="b"/>
              <a:pathLst>
                <a:path w="169544" h="508635">
                  <a:moveTo>
                    <a:pt x="0" y="0"/>
                  </a:moveTo>
                  <a:lnTo>
                    <a:pt x="168982" y="50833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606817" y="1993706"/>
              <a:ext cx="60960" cy="80645"/>
            </a:xfrm>
            <a:custGeom>
              <a:avLst/>
              <a:gdLst/>
              <a:ahLst/>
              <a:cxnLst/>
              <a:rect l="l" t="t" r="r" b="b"/>
              <a:pathLst>
                <a:path w="60960" h="80644">
                  <a:moveTo>
                    <a:pt x="60484" y="0"/>
                  </a:moveTo>
                  <a:lnTo>
                    <a:pt x="47247" y="10699"/>
                  </a:lnTo>
                  <a:lnTo>
                    <a:pt x="32756" y="17617"/>
                  </a:lnTo>
                  <a:lnTo>
                    <a:pt x="17007" y="20753"/>
                  </a:lnTo>
                  <a:lnTo>
                    <a:pt x="0" y="20111"/>
                  </a:lnTo>
                  <a:lnTo>
                    <a:pt x="53706" y="80634"/>
                  </a:lnTo>
                  <a:lnTo>
                    <a:pt x="6048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214962" y="1530517"/>
              <a:ext cx="1266825" cy="538480"/>
            </a:xfrm>
            <a:custGeom>
              <a:avLst/>
              <a:gdLst/>
              <a:ahLst/>
              <a:cxnLst/>
              <a:rect l="l" t="t" r="r" b="b"/>
              <a:pathLst>
                <a:path w="1266825" h="538480">
                  <a:moveTo>
                    <a:pt x="1266280" y="0"/>
                  </a:moveTo>
                  <a:lnTo>
                    <a:pt x="634020" y="0"/>
                  </a:lnTo>
                </a:path>
                <a:path w="1266825" h="538480">
                  <a:moveTo>
                    <a:pt x="456116" y="537856"/>
                  </a:moveTo>
                  <a:lnTo>
                    <a:pt x="0" y="537856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896515" y="2690458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 h="0">
                  <a:moveTo>
                    <a:pt x="0" y="0"/>
                  </a:moveTo>
                  <a:lnTo>
                    <a:pt x="20103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3060554" y="2658580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76" y="15938"/>
                  </a:lnTo>
                  <a:lnTo>
                    <a:pt x="7968" y="31876"/>
                  </a:lnTo>
                  <a:lnTo>
                    <a:pt x="5976" y="47814"/>
                  </a:lnTo>
                  <a:lnTo>
                    <a:pt x="0" y="63752"/>
                  </a:lnTo>
                  <a:lnTo>
                    <a:pt x="74377" y="318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583349" y="2062395"/>
              <a:ext cx="90170" cy="120014"/>
            </a:xfrm>
            <a:custGeom>
              <a:avLst/>
              <a:gdLst/>
              <a:ahLst/>
              <a:cxnLst/>
              <a:rect l="l" t="t" r="r" b="b"/>
              <a:pathLst>
                <a:path w="90169" h="120014">
                  <a:moveTo>
                    <a:pt x="0" y="119517"/>
                  </a:moveTo>
                  <a:lnTo>
                    <a:pt x="8963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660524" y="1918968"/>
              <a:ext cx="149860" cy="149860"/>
            </a:xfrm>
            <a:custGeom>
              <a:avLst/>
              <a:gdLst/>
              <a:ahLst/>
              <a:cxnLst/>
              <a:rect l="l" t="t" r="r" b="b"/>
              <a:pathLst>
                <a:path w="149860" h="149860">
                  <a:moveTo>
                    <a:pt x="89640" y="0"/>
                  </a:moveTo>
                  <a:lnTo>
                    <a:pt x="0" y="149398"/>
                  </a:lnTo>
                </a:path>
                <a:path w="149860" h="149860">
                  <a:moveTo>
                    <a:pt x="149397" y="0"/>
                  </a:moveTo>
                  <a:lnTo>
                    <a:pt x="89640" y="14939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66713" y="3327684"/>
            <a:ext cx="5067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Multicast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RPC</a:t>
            </a:r>
            <a:endParaRPr sz="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3766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Remote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procedure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call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1743" y="716"/>
            <a:ext cx="7099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DCE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RPC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28968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RPC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practice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76772" y="1927897"/>
            <a:ext cx="37020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10">
                <a:solidFill>
                  <a:srgbClr val="231F20"/>
                </a:solidFill>
                <a:latin typeface="Helvetica"/>
                <a:cs typeface="Helvetica"/>
              </a:rPr>
              <a:t>C</a:t>
            </a:r>
            <a:r>
              <a:rPr dirty="0" sz="550" spc="-4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compiler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83786" y="733433"/>
            <a:ext cx="2946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Uuidgen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02911" y="1270198"/>
            <a:ext cx="43053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IDL</a:t>
            </a:r>
            <a:r>
              <a:rPr dirty="0" sz="550" spc="-3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compiler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3506" y="1927899"/>
            <a:ext cx="37020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10">
                <a:solidFill>
                  <a:srgbClr val="231F20"/>
                </a:solidFill>
                <a:latin typeface="Helvetica"/>
                <a:cs typeface="Helvetica"/>
              </a:rPr>
              <a:t>C</a:t>
            </a:r>
            <a:r>
              <a:rPr dirty="0" sz="550" spc="-4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compiler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57742" y="1927899"/>
            <a:ext cx="37020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10">
                <a:solidFill>
                  <a:srgbClr val="231F20"/>
                </a:solidFill>
                <a:latin typeface="Helvetica"/>
                <a:cs typeface="Helvetica"/>
              </a:rPr>
              <a:t>C</a:t>
            </a:r>
            <a:r>
              <a:rPr dirty="0" sz="550" spc="-4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compiler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19381" y="2617101"/>
            <a:ext cx="22225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Linker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99662" y="2617101"/>
            <a:ext cx="22225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Linker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14885" y="1927899"/>
            <a:ext cx="370205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10">
                <a:solidFill>
                  <a:srgbClr val="231F20"/>
                </a:solidFill>
                <a:latin typeface="Helvetica"/>
                <a:cs typeface="Helvetica"/>
              </a:rPr>
              <a:t>C</a:t>
            </a:r>
            <a:r>
              <a:rPr dirty="0" sz="550" spc="-4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compiler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32494" y="2227563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5080" rIns="0" bIns="0" rtlCol="0" vert="horz">
            <a:spAutoFit/>
          </a:bodyPr>
          <a:lstStyle/>
          <a:p>
            <a:pPr marL="80010" marR="37465" indent="-32384">
              <a:lnSpc>
                <a:spcPts val="630"/>
              </a:lnSpc>
              <a:spcBef>
                <a:spcPts val="40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Server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stub 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object</a:t>
            </a:r>
            <a:r>
              <a:rPr dirty="0" sz="550" spc="-2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file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70609" y="2227563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5080" rIns="0" bIns="0" rtlCol="0" vert="horz">
            <a:spAutoFit/>
          </a:bodyPr>
          <a:lstStyle/>
          <a:p>
            <a:pPr marL="80010" marR="69850" indent="45720">
              <a:lnSpc>
                <a:spcPts val="630"/>
              </a:lnSpc>
              <a:spcBef>
                <a:spcPts val="40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Server </a:t>
            </a:r>
            <a:r>
              <a:rPr dirty="0" sz="5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object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file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35442" y="2592517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marL="134620" marR="87630" indent="-36195">
              <a:lnSpc>
                <a:spcPts val="630"/>
              </a:lnSpc>
              <a:spcBef>
                <a:spcPts val="35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Runtime 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library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79680" y="2946395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5080" rIns="0" bIns="0" rtlCol="0" vert="horz">
            <a:spAutoFit/>
          </a:bodyPr>
          <a:lstStyle/>
          <a:p>
            <a:pPr marL="132080" marR="117475" indent="-8255">
              <a:lnSpc>
                <a:spcPts val="630"/>
              </a:lnSpc>
              <a:spcBef>
                <a:spcPts val="40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Server 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binary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99400" y="2946395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5080" rIns="0" bIns="0" rtlCol="0" vert="horz">
            <a:spAutoFit/>
          </a:bodyPr>
          <a:lstStyle/>
          <a:p>
            <a:pPr marL="133350" marR="125095" indent="5715">
              <a:lnSpc>
                <a:spcPts val="630"/>
              </a:lnSpc>
              <a:spcBef>
                <a:spcPts val="40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Client  binary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25490" y="2592517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marL="134620" marR="87630" indent="-36195">
              <a:lnSpc>
                <a:spcPts val="630"/>
              </a:lnSpc>
              <a:spcBef>
                <a:spcPts val="35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Runtime 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library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13472" y="2227563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5080" rIns="0" bIns="0" rtlCol="0" vert="horz">
            <a:spAutoFit/>
          </a:bodyPr>
          <a:lstStyle/>
          <a:p>
            <a:pPr marL="80010" marR="51435" indent="-18415">
              <a:lnSpc>
                <a:spcPts val="630"/>
              </a:lnSpc>
              <a:spcBef>
                <a:spcPts val="40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Client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stub 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object</a:t>
            </a:r>
            <a:r>
              <a:rPr dirty="0" sz="550" spc="-3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file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8306" y="2229565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5080" rIns="0" bIns="0" rtlCol="0" vert="horz">
            <a:spAutoFit/>
          </a:bodyPr>
          <a:lstStyle/>
          <a:p>
            <a:pPr marL="80010" marR="69850" indent="59690">
              <a:lnSpc>
                <a:spcPts val="630"/>
              </a:lnSpc>
              <a:spcBef>
                <a:spcPts val="40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Client </a:t>
            </a:r>
            <a:r>
              <a:rPr dirty="0" sz="5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object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file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16417" y="1539953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62230">
              <a:lnSpc>
                <a:spcPct val="100000"/>
              </a:lnSpc>
              <a:spcBef>
                <a:spcPts val="365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Client</a:t>
            </a:r>
            <a:r>
              <a:rPr dirty="0" sz="550" spc="-3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stub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2177" y="1539953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52069">
              <a:lnSpc>
                <a:spcPct val="100000"/>
              </a:lnSpc>
              <a:spcBef>
                <a:spcPts val="365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Client</a:t>
            </a:r>
            <a:r>
              <a:rPr dirty="0" sz="550" spc="-3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code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83530" y="1539953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112395">
              <a:lnSpc>
                <a:spcPct val="100000"/>
              </a:lnSpc>
              <a:spcBef>
                <a:spcPts val="365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Header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35442" y="1539953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48260">
              <a:lnSpc>
                <a:spcPct val="100000"/>
              </a:lnSpc>
              <a:spcBef>
                <a:spcPts val="365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Server</a:t>
            </a:r>
            <a:r>
              <a:rPr dirty="0" sz="550" spc="-2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stub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83530" y="959232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33655" marR="19685" indent="59690">
              <a:lnSpc>
                <a:spcPts val="630"/>
              </a:lnSpc>
              <a:spcBef>
                <a:spcPts val="95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Interface </a:t>
            </a:r>
            <a:r>
              <a:rPr dirty="0" sz="5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definition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file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73566" y="1539953"/>
            <a:ext cx="462915" cy="181610"/>
          </a:xfrm>
          <a:prstGeom prst="rect">
            <a:avLst/>
          </a:prstGeom>
          <a:ln w="4508">
            <a:solidFill>
              <a:srgbClr val="231F2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65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Server</a:t>
            </a:r>
            <a:r>
              <a:rPr dirty="0" sz="550" spc="-2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code</a:t>
            </a:r>
            <a:endParaRPr sz="550">
              <a:latin typeface="Helvetica"/>
              <a:cs typeface="Helvetic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085811" y="730137"/>
            <a:ext cx="458470" cy="229235"/>
            <a:chOff x="2085811" y="730137"/>
            <a:chExt cx="458470" cy="229235"/>
          </a:xfrm>
        </p:grpSpPr>
        <p:sp>
          <p:nvSpPr>
            <p:cNvPr id="28" name="object 28"/>
            <p:cNvSpPr/>
            <p:nvPr/>
          </p:nvSpPr>
          <p:spPr>
            <a:xfrm>
              <a:off x="2088065" y="732391"/>
              <a:ext cx="454025" cy="194945"/>
            </a:xfrm>
            <a:custGeom>
              <a:avLst/>
              <a:gdLst/>
              <a:ahLst/>
              <a:cxnLst/>
              <a:rect l="l" t="t" r="r" b="b"/>
              <a:pathLst>
                <a:path w="454025" h="194944">
                  <a:moveTo>
                    <a:pt x="27222" y="0"/>
                  </a:moveTo>
                  <a:lnTo>
                    <a:pt x="426468" y="0"/>
                  </a:lnTo>
                  <a:lnTo>
                    <a:pt x="437040" y="2147"/>
                  </a:lnTo>
                  <a:lnTo>
                    <a:pt x="445695" y="7993"/>
                  </a:lnTo>
                  <a:lnTo>
                    <a:pt x="451543" y="16646"/>
                  </a:lnTo>
                  <a:lnTo>
                    <a:pt x="453690" y="27213"/>
                  </a:lnTo>
                  <a:lnTo>
                    <a:pt x="453690" y="81657"/>
                  </a:lnTo>
                  <a:lnTo>
                    <a:pt x="451543" y="92229"/>
                  </a:lnTo>
                  <a:lnTo>
                    <a:pt x="445695" y="100885"/>
                  </a:lnTo>
                  <a:lnTo>
                    <a:pt x="437040" y="106732"/>
                  </a:lnTo>
                  <a:lnTo>
                    <a:pt x="426468" y="108880"/>
                  </a:lnTo>
                  <a:lnTo>
                    <a:pt x="27222" y="108880"/>
                  </a:lnTo>
                  <a:lnTo>
                    <a:pt x="16654" y="106732"/>
                  </a:lnTo>
                  <a:lnTo>
                    <a:pt x="7998" y="100885"/>
                  </a:lnTo>
                  <a:lnTo>
                    <a:pt x="2148" y="92229"/>
                  </a:lnTo>
                  <a:lnTo>
                    <a:pt x="0" y="81657"/>
                  </a:lnTo>
                  <a:lnTo>
                    <a:pt x="0" y="27213"/>
                  </a:lnTo>
                  <a:lnTo>
                    <a:pt x="2148" y="16646"/>
                  </a:lnTo>
                  <a:lnTo>
                    <a:pt x="7998" y="7993"/>
                  </a:lnTo>
                  <a:lnTo>
                    <a:pt x="16654" y="2147"/>
                  </a:lnTo>
                  <a:lnTo>
                    <a:pt x="27222" y="0"/>
                  </a:lnTo>
                  <a:close/>
                </a:path>
                <a:path w="454025" h="194944">
                  <a:moveTo>
                    <a:pt x="226849" y="108880"/>
                  </a:moveTo>
                  <a:lnTo>
                    <a:pt x="226849" y="194866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2287639" y="895608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10" h="64134">
                  <a:moveTo>
                    <a:pt x="0" y="0"/>
                  </a:moveTo>
                  <a:lnTo>
                    <a:pt x="27276" y="63623"/>
                  </a:lnTo>
                  <a:lnTo>
                    <a:pt x="51622" y="6816"/>
                  </a:lnTo>
                  <a:lnTo>
                    <a:pt x="27275" y="6816"/>
                  </a:lnTo>
                  <a:lnTo>
                    <a:pt x="13638" y="5112"/>
                  </a:lnTo>
                  <a:lnTo>
                    <a:pt x="0" y="0"/>
                  </a:lnTo>
                  <a:close/>
                </a:path>
                <a:path w="54610" h="64134">
                  <a:moveTo>
                    <a:pt x="54543" y="0"/>
                  </a:moveTo>
                  <a:lnTo>
                    <a:pt x="40909" y="5112"/>
                  </a:lnTo>
                  <a:lnTo>
                    <a:pt x="27275" y="6816"/>
                  </a:lnTo>
                  <a:lnTo>
                    <a:pt x="51622" y="6816"/>
                  </a:lnTo>
                  <a:lnTo>
                    <a:pt x="5454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0" name="object 30"/>
          <p:cNvGrpSpPr/>
          <p:nvPr/>
        </p:nvGrpSpPr>
        <p:grpSpPr>
          <a:xfrm>
            <a:off x="1788629" y="1140708"/>
            <a:ext cx="1061720" cy="407034"/>
            <a:chOff x="1788629" y="1140708"/>
            <a:chExt cx="1061720" cy="407034"/>
          </a:xfrm>
        </p:grpSpPr>
        <p:sp>
          <p:nvSpPr>
            <p:cNvPr id="31" name="object 31"/>
            <p:cNvSpPr/>
            <p:nvPr/>
          </p:nvSpPr>
          <p:spPr>
            <a:xfrm>
              <a:off x="1819224" y="1276810"/>
              <a:ext cx="722630" cy="254000"/>
            </a:xfrm>
            <a:custGeom>
              <a:avLst/>
              <a:gdLst/>
              <a:ahLst/>
              <a:cxnLst/>
              <a:rect l="l" t="t" r="r" b="b"/>
              <a:pathLst>
                <a:path w="722630" h="254000">
                  <a:moveTo>
                    <a:pt x="296064" y="0"/>
                  </a:moveTo>
                  <a:lnTo>
                    <a:pt x="695309" y="0"/>
                  </a:lnTo>
                  <a:lnTo>
                    <a:pt x="705881" y="2148"/>
                  </a:lnTo>
                  <a:lnTo>
                    <a:pt x="714537" y="7998"/>
                  </a:lnTo>
                  <a:lnTo>
                    <a:pt x="720384" y="16654"/>
                  </a:lnTo>
                  <a:lnTo>
                    <a:pt x="722532" y="27222"/>
                  </a:lnTo>
                  <a:lnTo>
                    <a:pt x="722532" y="81666"/>
                  </a:lnTo>
                  <a:lnTo>
                    <a:pt x="720384" y="92238"/>
                  </a:lnTo>
                  <a:lnTo>
                    <a:pt x="714537" y="100894"/>
                  </a:lnTo>
                  <a:lnTo>
                    <a:pt x="705881" y="106741"/>
                  </a:lnTo>
                  <a:lnTo>
                    <a:pt x="695309" y="108889"/>
                  </a:lnTo>
                  <a:lnTo>
                    <a:pt x="296064" y="108889"/>
                  </a:lnTo>
                  <a:lnTo>
                    <a:pt x="285495" y="106741"/>
                  </a:lnTo>
                  <a:lnTo>
                    <a:pt x="276839" y="100894"/>
                  </a:lnTo>
                  <a:lnTo>
                    <a:pt x="270990" y="92238"/>
                  </a:lnTo>
                  <a:lnTo>
                    <a:pt x="268841" y="81666"/>
                  </a:lnTo>
                  <a:lnTo>
                    <a:pt x="268841" y="27222"/>
                  </a:lnTo>
                  <a:lnTo>
                    <a:pt x="270990" y="16654"/>
                  </a:lnTo>
                  <a:lnTo>
                    <a:pt x="276839" y="7998"/>
                  </a:lnTo>
                  <a:lnTo>
                    <a:pt x="285495" y="2148"/>
                  </a:lnTo>
                  <a:lnTo>
                    <a:pt x="296064" y="0"/>
                  </a:lnTo>
                  <a:close/>
                </a:path>
                <a:path w="722630" h="254000">
                  <a:moveTo>
                    <a:pt x="477540" y="108889"/>
                  </a:moveTo>
                  <a:lnTo>
                    <a:pt x="0" y="253855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788629" y="1495382"/>
              <a:ext cx="69215" cy="52705"/>
            </a:xfrm>
            <a:custGeom>
              <a:avLst/>
              <a:gdLst/>
              <a:ahLst/>
              <a:cxnLst/>
              <a:rect l="l" t="t" r="r" b="b"/>
              <a:pathLst>
                <a:path w="69214" h="52705">
                  <a:moveTo>
                    <a:pt x="52965" y="0"/>
                  </a:moveTo>
                  <a:lnTo>
                    <a:pt x="0" y="44571"/>
                  </a:lnTo>
                  <a:lnTo>
                    <a:pt x="68808" y="52181"/>
                  </a:lnTo>
                  <a:lnTo>
                    <a:pt x="59952" y="40622"/>
                  </a:lnTo>
                  <a:lnTo>
                    <a:pt x="54361" y="28072"/>
                  </a:lnTo>
                  <a:lnTo>
                    <a:pt x="52032" y="14531"/>
                  </a:lnTo>
                  <a:lnTo>
                    <a:pt x="5296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342137" y="1385700"/>
              <a:ext cx="478155" cy="145415"/>
            </a:xfrm>
            <a:custGeom>
              <a:avLst/>
              <a:gdLst/>
              <a:ahLst/>
              <a:cxnLst/>
              <a:rect l="l" t="t" r="r" b="b"/>
              <a:pathLst>
                <a:path w="478155" h="145415">
                  <a:moveTo>
                    <a:pt x="0" y="0"/>
                  </a:moveTo>
                  <a:lnTo>
                    <a:pt x="477531" y="144966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781464" y="1495382"/>
              <a:ext cx="69215" cy="52705"/>
            </a:xfrm>
            <a:custGeom>
              <a:avLst/>
              <a:gdLst/>
              <a:ahLst/>
              <a:cxnLst/>
              <a:rect l="l" t="t" r="r" b="b"/>
              <a:pathLst>
                <a:path w="69214" h="52705">
                  <a:moveTo>
                    <a:pt x="15842" y="0"/>
                  </a:moveTo>
                  <a:lnTo>
                    <a:pt x="16774" y="14531"/>
                  </a:lnTo>
                  <a:lnTo>
                    <a:pt x="14444" y="28072"/>
                  </a:lnTo>
                  <a:lnTo>
                    <a:pt x="8852" y="40622"/>
                  </a:lnTo>
                  <a:lnTo>
                    <a:pt x="0" y="52181"/>
                  </a:lnTo>
                  <a:lnTo>
                    <a:pt x="68799" y="44571"/>
                  </a:lnTo>
                  <a:lnTo>
                    <a:pt x="1584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314915" y="1140708"/>
              <a:ext cx="0" cy="104139"/>
            </a:xfrm>
            <a:custGeom>
              <a:avLst/>
              <a:gdLst/>
              <a:ahLst/>
              <a:cxnLst/>
              <a:rect l="l" t="t" r="r" b="b"/>
              <a:pathLst>
                <a:path w="0" h="104140">
                  <a:moveTo>
                    <a:pt x="0" y="0"/>
                  </a:moveTo>
                  <a:lnTo>
                    <a:pt x="0" y="104137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287639" y="1213186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10" h="64134">
                  <a:moveTo>
                    <a:pt x="0" y="0"/>
                  </a:moveTo>
                  <a:lnTo>
                    <a:pt x="27276" y="63623"/>
                  </a:lnTo>
                  <a:lnTo>
                    <a:pt x="51619" y="6823"/>
                  </a:lnTo>
                  <a:lnTo>
                    <a:pt x="27275" y="6823"/>
                  </a:lnTo>
                  <a:lnTo>
                    <a:pt x="13638" y="5117"/>
                  </a:lnTo>
                  <a:lnTo>
                    <a:pt x="0" y="0"/>
                  </a:lnTo>
                  <a:close/>
                </a:path>
                <a:path w="54610" h="64134">
                  <a:moveTo>
                    <a:pt x="54543" y="0"/>
                  </a:moveTo>
                  <a:lnTo>
                    <a:pt x="40909" y="5117"/>
                  </a:lnTo>
                  <a:lnTo>
                    <a:pt x="27275" y="6823"/>
                  </a:lnTo>
                  <a:lnTo>
                    <a:pt x="51619" y="6823"/>
                  </a:lnTo>
                  <a:lnTo>
                    <a:pt x="5454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314915" y="1385700"/>
              <a:ext cx="0" cy="122555"/>
            </a:xfrm>
            <a:custGeom>
              <a:avLst/>
              <a:gdLst/>
              <a:ahLst/>
              <a:cxnLst/>
              <a:rect l="l" t="t" r="r" b="b"/>
              <a:pathLst>
                <a:path w="0" h="122555">
                  <a:moveTo>
                    <a:pt x="0" y="0"/>
                  </a:moveTo>
                  <a:lnTo>
                    <a:pt x="0" y="122279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2287639" y="1476329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10" h="64134">
                  <a:moveTo>
                    <a:pt x="0" y="0"/>
                  </a:moveTo>
                  <a:lnTo>
                    <a:pt x="27276" y="63623"/>
                  </a:lnTo>
                  <a:lnTo>
                    <a:pt x="51622" y="6816"/>
                  </a:lnTo>
                  <a:lnTo>
                    <a:pt x="27275" y="6816"/>
                  </a:lnTo>
                  <a:lnTo>
                    <a:pt x="13638" y="5112"/>
                  </a:lnTo>
                  <a:lnTo>
                    <a:pt x="0" y="0"/>
                  </a:lnTo>
                  <a:close/>
                </a:path>
                <a:path w="54610" h="64134">
                  <a:moveTo>
                    <a:pt x="54543" y="0"/>
                  </a:moveTo>
                  <a:lnTo>
                    <a:pt x="40909" y="5112"/>
                  </a:lnTo>
                  <a:lnTo>
                    <a:pt x="27275" y="6816"/>
                  </a:lnTo>
                  <a:lnTo>
                    <a:pt x="51622" y="6816"/>
                  </a:lnTo>
                  <a:lnTo>
                    <a:pt x="5454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9" name="object 39"/>
          <p:cNvGrpSpPr/>
          <p:nvPr/>
        </p:nvGrpSpPr>
        <p:grpSpPr>
          <a:xfrm>
            <a:off x="3271312" y="1721430"/>
            <a:ext cx="458470" cy="508634"/>
            <a:chOff x="3271312" y="1721430"/>
            <a:chExt cx="458470" cy="508634"/>
          </a:xfrm>
        </p:grpSpPr>
        <p:sp>
          <p:nvSpPr>
            <p:cNvPr id="40" name="object 40"/>
            <p:cNvSpPr/>
            <p:nvPr/>
          </p:nvSpPr>
          <p:spPr>
            <a:xfrm>
              <a:off x="3273566" y="1721430"/>
              <a:ext cx="454025" cy="327025"/>
            </a:xfrm>
            <a:custGeom>
              <a:avLst/>
              <a:gdLst/>
              <a:ahLst/>
              <a:cxnLst/>
              <a:rect l="l" t="t" r="r" b="b"/>
              <a:pathLst>
                <a:path w="454025" h="327025">
                  <a:moveTo>
                    <a:pt x="27213" y="217778"/>
                  </a:moveTo>
                  <a:lnTo>
                    <a:pt x="426459" y="217778"/>
                  </a:lnTo>
                  <a:lnTo>
                    <a:pt x="437027" y="219925"/>
                  </a:lnTo>
                  <a:lnTo>
                    <a:pt x="445683" y="225773"/>
                  </a:lnTo>
                  <a:lnTo>
                    <a:pt x="451532" y="234428"/>
                  </a:lnTo>
                  <a:lnTo>
                    <a:pt x="453681" y="245000"/>
                  </a:lnTo>
                  <a:lnTo>
                    <a:pt x="453681" y="299436"/>
                  </a:lnTo>
                  <a:lnTo>
                    <a:pt x="451532" y="310004"/>
                  </a:lnTo>
                  <a:lnTo>
                    <a:pt x="445683" y="318660"/>
                  </a:lnTo>
                  <a:lnTo>
                    <a:pt x="437027" y="324510"/>
                  </a:lnTo>
                  <a:lnTo>
                    <a:pt x="426459" y="326658"/>
                  </a:lnTo>
                  <a:lnTo>
                    <a:pt x="27213" y="326658"/>
                  </a:lnTo>
                  <a:lnTo>
                    <a:pt x="16646" y="324510"/>
                  </a:lnTo>
                  <a:lnTo>
                    <a:pt x="7993" y="318660"/>
                  </a:lnTo>
                  <a:lnTo>
                    <a:pt x="2147" y="310004"/>
                  </a:lnTo>
                  <a:lnTo>
                    <a:pt x="0" y="299436"/>
                  </a:lnTo>
                  <a:lnTo>
                    <a:pt x="0" y="245000"/>
                  </a:lnTo>
                  <a:lnTo>
                    <a:pt x="2147" y="234428"/>
                  </a:lnTo>
                  <a:lnTo>
                    <a:pt x="7993" y="225773"/>
                  </a:lnTo>
                  <a:lnTo>
                    <a:pt x="16646" y="219925"/>
                  </a:lnTo>
                  <a:lnTo>
                    <a:pt x="27213" y="217778"/>
                  </a:lnTo>
                  <a:close/>
                </a:path>
                <a:path w="454025" h="327025">
                  <a:moveTo>
                    <a:pt x="237498" y="0"/>
                  </a:moveTo>
                  <a:lnTo>
                    <a:pt x="237498" y="185795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3483798" y="1875575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10" h="64135">
                  <a:moveTo>
                    <a:pt x="0" y="0"/>
                  </a:moveTo>
                  <a:lnTo>
                    <a:pt x="27267" y="63632"/>
                  </a:lnTo>
                  <a:lnTo>
                    <a:pt x="51613" y="6816"/>
                  </a:lnTo>
                  <a:lnTo>
                    <a:pt x="27270" y="6816"/>
                  </a:lnTo>
                  <a:lnTo>
                    <a:pt x="13637" y="5112"/>
                  </a:lnTo>
                  <a:lnTo>
                    <a:pt x="0" y="0"/>
                  </a:lnTo>
                  <a:close/>
                </a:path>
                <a:path w="54610" h="64135">
                  <a:moveTo>
                    <a:pt x="54534" y="0"/>
                  </a:moveTo>
                  <a:lnTo>
                    <a:pt x="40902" y="5112"/>
                  </a:lnTo>
                  <a:lnTo>
                    <a:pt x="27270" y="6816"/>
                  </a:lnTo>
                  <a:lnTo>
                    <a:pt x="51613" y="6816"/>
                  </a:lnTo>
                  <a:lnTo>
                    <a:pt x="5453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3511065" y="2048088"/>
              <a:ext cx="0" cy="149860"/>
            </a:xfrm>
            <a:custGeom>
              <a:avLst/>
              <a:gdLst/>
              <a:ahLst/>
              <a:cxnLst/>
              <a:rect l="l" t="t" r="r" b="b"/>
              <a:pathLst>
                <a:path w="0" h="149860">
                  <a:moveTo>
                    <a:pt x="0" y="0"/>
                  </a:moveTo>
                  <a:lnTo>
                    <a:pt x="0" y="149501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483798" y="2165941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10" h="64135">
                  <a:moveTo>
                    <a:pt x="0" y="0"/>
                  </a:moveTo>
                  <a:lnTo>
                    <a:pt x="27267" y="63623"/>
                  </a:lnTo>
                  <a:lnTo>
                    <a:pt x="51613" y="6816"/>
                  </a:lnTo>
                  <a:lnTo>
                    <a:pt x="27270" y="6816"/>
                  </a:lnTo>
                  <a:lnTo>
                    <a:pt x="13637" y="5112"/>
                  </a:lnTo>
                  <a:lnTo>
                    <a:pt x="0" y="0"/>
                  </a:lnTo>
                  <a:close/>
                </a:path>
                <a:path w="54610" h="64135">
                  <a:moveTo>
                    <a:pt x="54534" y="0"/>
                  </a:moveTo>
                  <a:lnTo>
                    <a:pt x="40902" y="5112"/>
                  </a:lnTo>
                  <a:lnTo>
                    <a:pt x="27270" y="6816"/>
                  </a:lnTo>
                  <a:lnTo>
                    <a:pt x="51613" y="6816"/>
                  </a:lnTo>
                  <a:lnTo>
                    <a:pt x="5453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4" name="object 44"/>
          <p:cNvGrpSpPr/>
          <p:nvPr/>
        </p:nvGrpSpPr>
        <p:grpSpPr>
          <a:xfrm>
            <a:off x="901683" y="2408788"/>
            <a:ext cx="843915" cy="537845"/>
            <a:chOff x="901683" y="2408788"/>
            <a:chExt cx="843915" cy="537845"/>
          </a:xfrm>
        </p:grpSpPr>
        <p:sp>
          <p:nvSpPr>
            <p:cNvPr id="45" name="object 45"/>
            <p:cNvSpPr/>
            <p:nvPr/>
          </p:nvSpPr>
          <p:spPr>
            <a:xfrm>
              <a:off x="903937" y="2411043"/>
              <a:ext cx="454025" cy="320040"/>
            </a:xfrm>
            <a:custGeom>
              <a:avLst/>
              <a:gdLst/>
              <a:ahLst/>
              <a:cxnLst/>
              <a:rect l="l" t="t" r="r" b="b"/>
              <a:pathLst>
                <a:path w="454025" h="320039">
                  <a:moveTo>
                    <a:pt x="27220" y="211051"/>
                  </a:moveTo>
                  <a:lnTo>
                    <a:pt x="426468" y="211051"/>
                  </a:lnTo>
                  <a:lnTo>
                    <a:pt x="437038" y="213199"/>
                  </a:lnTo>
                  <a:lnTo>
                    <a:pt x="445693" y="219047"/>
                  </a:lnTo>
                  <a:lnTo>
                    <a:pt x="451541" y="227703"/>
                  </a:lnTo>
                  <a:lnTo>
                    <a:pt x="453689" y="238274"/>
                  </a:lnTo>
                  <a:lnTo>
                    <a:pt x="453689" y="292714"/>
                  </a:lnTo>
                  <a:lnTo>
                    <a:pt x="451541" y="303286"/>
                  </a:lnTo>
                  <a:lnTo>
                    <a:pt x="445693" y="311942"/>
                  </a:lnTo>
                  <a:lnTo>
                    <a:pt x="437038" y="317790"/>
                  </a:lnTo>
                  <a:lnTo>
                    <a:pt x="426468" y="319938"/>
                  </a:lnTo>
                  <a:lnTo>
                    <a:pt x="27220" y="319938"/>
                  </a:lnTo>
                  <a:lnTo>
                    <a:pt x="16651" y="317790"/>
                  </a:lnTo>
                  <a:lnTo>
                    <a:pt x="7996" y="311942"/>
                  </a:lnTo>
                  <a:lnTo>
                    <a:pt x="2148" y="303286"/>
                  </a:lnTo>
                  <a:lnTo>
                    <a:pt x="0" y="292714"/>
                  </a:lnTo>
                  <a:lnTo>
                    <a:pt x="0" y="238274"/>
                  </a:lnTo>
                  <a:lnTo>
                    <a:pt x="2148" y="227703"/>
                  </a:lnTo>
                  <a:lnTo>
                    <a:pt x="7996" y="219047"/>
                  </a:lnTo>
                  <a:lnTo>
                    <a:pt x="16651" y="213199"/>
                  </a:lnTo>
                  <a:lnTo>
                    <a:pt x="27220" y="211051"/>
                  </a:lnTo>
                  <a:close/>
                </a:path>
                <a:path w="454025" h="320039">
                  <a:moveTo>
                    <a:pt x="226844" y="0"/>
                  </a:moveTo>
                  <a:lnTo>
                    <a:pt x="226844" y="176719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103515" y="2556114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09" h="64135">
                  <a:moveTo>
                    <a:pt x="0" y="0"/>
                  </a:moveTo>
                  <a:lnTo>
                    <a:pt x="27266" y="63619"/>
                  </a:lnTo>
                  <a:lnTo>
                    <a:pt x="51611" y="6815"/>
                  </a:lnTo>
                  <a:lnTo>
                    <a:pt x="27265" y="6815"/>
                  </a:lnTo>
                  <a:lnTo>
                    <a:pt x="13632" y="5111"/>
                  </a:lnTo>
                  <a:lnTo>
                    <a:pt x="0" y="0"/>
                  </a:lnTo>
                  <a:close/>
                </a:path>
                <a:path w="54609" h="64135">
                  <a:moveTo>
                    <a:pt x="54532" y="0"/>
                  </a:moveTo>
                  <a:lnTo>
                    <a:pt x="40898" y="5111"/>
                  </a:lnTo>
                  <a:lnTo>
                    <a:pt x="27265" y="6815"/>
                  </a:lnTo>
                  <a:lnTo>
                    <a:pt x="51611" y="6815"/>
                  </a:lnTo>
                  <a:lnTo>
                    <a:pt x="5453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1130782" y="2728621"/>
              <a:ext cx="0" cy="186055"/>
            </a:xfrm>
            <a:custGeom>
              <a:avLst/>
              <a:gdLst/>
              <a:ahLst/>
              <a:cxnLst/>
              <a:rect l="l" t="t" r="r" b="b"/>
              <a:pathLst>
                <a:path w="0" h="186055">
                  <a:moveTo>
                    <a:pt x="0" y="0"/>
                  </a:moveTo>
                  <a:lnTo>
                    <a:pt x="0" y="185795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103515" y="2882770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09" h="64135">
                  <a:moveTo>
                    <a:pt x="0" y="0"/>
                  </a:moveTo>
                  <a:lnTo>
                    <a:pt x="27266" y="63625"/>
                  </a:lnTo>
                  <a:lnTo>
                    <a:pt x="51610" y="6818"/>
                  </a:lnTo>
                  <a:lnTo>
                    <a:pt x="27265" y="6818"/>
                  </a:lnTo>
                  <a:lnTo>
                    <a:pt x="13632" y="5113"/>
                  </a:lnTo>
                  <a:lnTo>
                    <a:pt x="0" y="0"/>
                  </a:lnTo>
                  <a:close/>
                </a:path>
                <a:path w="54609" h="64135">
                  <a:moveTo>
                    <a:pt x="54532" y="0"/>
                  </a:moveTo>
                  <a:lnTo>
                    <a:pt x="40898" y="5113"/>
                  </a:lnTo>
                  <a:lnTo>
                    <a:pt x="27265" y="6818"/>
                  </a:lnTo>
                  <a:lnTo>
                    <a:pt x="51610" y="6818"/>
                  </a:lnTo>
                  <a:lnTo>
                    <a:pt x="5453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1372088" y="2411043"/>
              <a:ext cx="371475" cy="202565"/>
            </a:xfrm>
            <a:custGeom>
              <a:avLst/>
              <a:gdLst/>
              <a:ahLst/>
              <a:cxnLst/>
              <a:rect l="l" t="t" r="r" b="b"/>
              <a:pathLst>
                <a:path w="371475" h="202564">
                  <a:moveTo>
                    <a:pt x="371176" y="0"/>
                  </a:moveTo>
                  <a:lnTo>
                    <a:pt x="0" y="202460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1344016" y="2574409"/>
              <a:ext cx="69215" cy="54610"/>
            </a:xfrm>
            <a:custGeom>
              <a:avLst/>
              <a:gdLst/>
              <a:ahLst/>
              <a:cxnLst/>
              <a:rect l="l" t="t" r="r" b="b"/>
              <a:pathLst>
                <a:path w="69215" h="54610">
                  <a:moveTo>
                    <a:pt x="42799" y="0"/>
                  </a:moveTo>
                  <a:lnTo>
                    <a:pt x="0" y="54404"/>
                  </a:lnTo>
                  <a:lnTo>
                    <a:pt x="68913" y="47874"/>
                  </a:lnTo>
                  <a:lnTo>
                    <a:pt x="57897" y="38352"/>
                  </a:lnTo>
                  <a:lnTo>
                    <a:pt x="49871" y="27200"/>
                  </a:lnTo>
                  <a:lnTo>
                    <a:pt x="44838" y="14416"/>
                  </a:lnTo>
                  <a:lnTo>
                    <a:pt x="4279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1385065" y="2683254"/>
              <a:ext cx="140970" cy="0"/>
            </a:xfrm>
            <a:custGeom>
              <a:avLst/>
              <a:gdLst/>
              <a:ahLst/>
              <a:cxnLst/>
              <a:rect l="l" t="t" r="r" b="b"/>
              <a:pathLst>
                <a:path w="140969" h="0">
                  <a:moveTo>
                    <a:pt x="140425" y="0"/>
                  </a:moveTo>
                  <a:lnTo>
                    <a:pt x="0" y="0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1353090" y="2655988"/>
              <a:ext cx="64135" cy="54610"/>
            </a:xfrm>
            <a:custGeom>
              <a:avLst/>
              <a:gdLst/>
              <a:ahLst/>
              <a:cxnLst/>
              <a:rect l="l" t="t" r="r" b="b"/>
              <a:pathLst>
                <a:path w="64134" h="54610">
                  <a:moveTo>
                    <a:pt x="63625" y="0"/>
                  </a:moveTo>
                  <a:lnTo>
                    <a:pt x="0" y="27265"/>
                  </a:lnTo>
                  <a:lnTo>
                    <a:pt x="63625" y="54531"/>
                  </a:lnTo>
                  <a:lnTo>
                    <a:pt x="58510" y="40897"/>
                  </a:lnTo>
                  <a:lnTo>
                    <a:pt x="56804" y="27264"/>
                  </a:lnTo>
                  <a:lnTo>
                    <a:pt x="58510" y="13631"/>
                  </a:lnTo>
                  <a:lnTo>
                    <a:pt x="6362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3" name="object 53"/>
          <p:cNvGrpSpPr/>
          <p:nvPr/>
        </p:nvGrpSpPr>
        <p:grpSpPr>
          <a:xfrm>
            <a:off x="2869109" y="2408788"/>
            <a:ext cx="871219" cy="537845"/>
            <a:chOff x="2869109" y="2408788"/>
            <a:chExt cx="871219" cy="537845"/>
          </a:xfrm>
        </p:grpSpPr>
        <p:sp>
          <p:nvSpPr>
            <p:cNvPr id="54" name="object 54"/>
            <p:cNvSpPr/>
            <p:nvPr/>
          </p:nvSpPr>
          <p:spPr>
            <a:xfrm>
              <a:off x="3284225" y="2411043"/>
              <a:ext cx="454025" cy="320040"/>
            </a:xfrm>
            <a:custGeom>
              <a:avLst/>
              <a:gdLst/>
              <a:ahLst/>
              <a:cxnLst/>
              <a:rect l="l" t="t" r="r" b="b"/>
              <a:pathLst>
                <a:path w="454025" h="320039">
                  <a:moveTo>
                    <a:pt x="27213" y="211051"/>
                  </a:moveTo>
                  <a:lnTo>
                    <a:pt x="426468" y="211051"/>
                  </a:lnTo>
                  <a:lnTo>
                    <a:pt x="437034" y="213199"/>
                  </a:lnTo>
                  <a:lnTo>
                    <a:pt x="445687" y="219047"/>
                  </a:lnTo>
                  <a:lnTo>
                    <a:pt x="451534" y="227703"/>
                  </a:lnTo>
                  <a:lnTo>
                    <a:pt x="453681" y="238274"/>
                  </a:lnTo>
                  <a:lnTo>
                    <a:pt x="453681" y="292714"/>
                  </a:lnTo>
                  <a:lnTo>
                    <a:pt x="451534" y="303286"/>
                  </a:lnTo>
                  <a:lnTo>
                    <a:pt x="445687" y="311942"/>
                  </a:lnTo>
                  <a:lnTo>
                    <a:pt x="437034" y="317790"/>
                  </a:lnTo>
                  <a:lnTo>
                    <a:pt x="426468" y="319938"/>
                  </a:lnTo>
                  <a:lnTo>
                    <a:pt x="27213" y="319938"/>
                  </a:lnTo>
                  <a:lnTo>
                    <a:pt x="16650" y="317790"/>
                  </a:lnTo>
                  <a:lnTo>
                    <a:pt x="7996" y="311942"/>
                  </a:lnTo>
                  <a:lnTo>
                    <a:pt x="2148" y="303286"/>
                  </a:lnTo>
                  <a:lnTo>
                    <a:pt x="0" y="292714"/>
                  </a:lnTo>
                  <a:lnTo>
                    <a:pt x="0" y="238274"/>
                  </a:lnTo>
                  <a:lnTo>
                    <a:pt x="2148" y="227703"/>
                  </a:lnTo>
                  <a:lnTo>
                    <a:pt x="7996" y="219047"/>
                  </a:lnTo>
                  <a:lnTo>
                    <a:pt x="16650" y="213199"/>
                  </a:lnTo>
                  <a:lnTo>
                    <a:pt x="27213" y="211051"/>
                  </a:lnTo>
                  <a:close/>
                </a:path>
                <a:path w="454025" h="320039">
                  <a:moveTo>
                    <a:pt x="226840" y="0"/>
                  </a:moveTo>
                  <a:lnTo>
                    <a:pt x="226840" y="176719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3483798" y="2556114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10" h="64135">
                  <a:moveTo>
                    <a:pt x="0" y="0"/>
                  </a:moveTo>
                  <a:lnTo>
                    <a:pt x="27267" y="63619"/>
                  </a:lnTo>
                  <a:lnTo>
                    <a:pt x="51613" y="6815"/>
                  </a:lnTo>
                  <a:lnTo>
                    <a:pt x="27270" y="6815"/>
                  </a:lnTo>
                  <a:lnTo>
                    <a:pt x="13637" y="5111"/>
                  </a:lnTo>
                  <a:lnTo>
                    <a:pt x="0" y="0"/>
                  </a:lnTo>
                  <a:close/>
                </a:path>
                <a:path w="54610" h="64135">
                  <a:moveTo>
                    <a:pt x="54534" y="0"/>
                  </a:moveTo>
                  <a:lnTo>
                    <a:pt x="40902" y="5111"/>
                  </a:lnTo>
                  <a:lnTo>
                    <a:pt x="27270" y="6815"/>
                  </a:lnTo>
                  <a:lnTo>
                    <a:pt x="51613" y="6815"/>
                  </a:lnTo>
                  <a:lnTo>
                    <a:pt x="5453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3511065" y="2728621"/>
              <a:ext cx="0" cy="186055"/>
            </a:xfrm>
            <a:custGeom>
              <a:avLst/>
              <a:gdLst/>
              <a:ahLst/>
              <a:cxnLst/>
              <a:rect l="l" t="t" r="r" b="b"/>
              <a:pathLst>
                <a:path w="0" h="186055">
                  <a:moveTo>
                    <a:pt x="0" y="0"/>
                  </a:moveTo>
                  <a:lnTo>
                    <a:pt x="0" y="185795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3483798" y="2882770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10" h="64135">
                  <a:moveTo>
                    <a:pt x="0" y="0"/>
                  </a:moveTo>
                  <a:lnTo>
                    <a:pt x="27267" y="63625"/>
                  </a:lnTo>
                  <a:lnTo>
                    <a:pt x="51612" y="6818"/>
                  </a:lnTo>
                  <a:lnTo>
                    <a:pt x="27270" y="6818"/>
                  </a:lnTo>
                  <a:lnTo>
                    <a:pt x="13637" y="5113"/>
                  </a:lnTo>
                  <a:lnTo>
                    <a:pt x="0" y="0"/>
                  </a:lnTo>
                  <a:close/>
                </a:path>
                <a:path w="54610" h="64135">
                  <a:moveTo>
                    <a:pt x="54534" y="0"/>
                  </a:moveTo>
                  <a:lnTo>
                    <a:pt x="40902" y="5113"/>
                  </a:lnTo>
                  <a:lnTo>
                    <a:pt x="27270" y="6818"/>
                  </a:lnTo>
                  <a:lnTo>
                    <a:pt x="51612" y="6818"/>
                  </a:lnTo>
                  <a:lnTo>
                    <a:pt x="5453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3098213" y="2683254"/>
              <a:ext cx="158750" cy="0"/>
            </a:xfrm>
            <a:custGeom>
              <a:avLst/>
              <a:gdLst/>
              <a:ahLst/>
              <a:cxnLst/>
              <a:rect l="l" t="t" r="r" b="b"/>
              <a:pathLst>
                <a:path w="158750" h="0">
                  <a:moveTo>
                    <a:pt x="0" y="0"/>
                  </a:moveTo>
                  <a:lnTo>
                    <a:pt x="158572" y="0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3225136" y="2655988"/>
              <a:ext cx="64135" cy="54610"/>
            </a:xfrm>
            <a:custGeom>
              <a:avLst/>
              <a:gdLst/>
              <a:ahLst/>
              <a:cxnLst/>
              <a:rect l="l" t="t" r="r" b="b"/>
              <a:pathLst>
                <a:path w="64135" h="54610">
                  <a:moveTo>
                    <a:pt x="0" y="0"/>
                  </a:moveTo>
                  <a:lnTo>
                    <a:pt x="5112" y="13631"/>
                  </a:lnTo>
                  <a:lnTo>
                    <a:pt x="6816" y="27265"/>
                  </a:lnTo>
                  <a:lnTo>
                    <a:pt x="5112" y="40897"/>
                  </a:lnTo>
                  <a:lnTo>
                    <a:pt x="0" y="54531"/>
                  </a:lnTo>
                  <a:lnTo>
                    <a:pt x="63623" y="272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2871363" y="2411043"/>
              <a:ext cx="389255" cy="203200"/>
            </a:xfrm>
            <a:custGeom>
              <a:avLst/>
              <a:gdLst/>
              <a:ahLst/>
              <a:cxnLst/>
              <a:rect l="l" t="t" r="r" b="b"/>
              <a:pathLst>
                <a:path w="389254" h="203200">
                  <a:moveTo>
                    <a:pt x="0" y="0"/>
                  </a:moveTo>
                  <a:lnTo>
                    <a:pt x="389047" y="202978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3219735" y="2575205"/>
              <a:ext cx="69215" cy="53975"/>
            </a:xfrm>
            <a:custGeom>
              <a:avLst/>
              <a:gdLst/>
              <a:ahLst/>
              <a:cxnLst/>
              <a:rect l="l" t="t" r="r" b="b"/>
              <a:pathLst>
                <a:path w="69214" h="53975">
                  <a:moveTo>
                    <a:pt x="25229" y="0"/>
                  </a:moveTo>
                  <a:lnTo>
                    <a:pt x="23454" y="14453"/>
                  </a:lnTo>
                  <a:lnTo>
                    <a:pt x="18657" y="27329"/>
                  </a:lnTo>
                  <a:lnTo>
                    <a:pt x="10838" y="38627"/>
                  </a:lnTo>
                  <a:lnTo>
                    <a:pt x="0" y="48350"/>
                  </a:lnTo>
                  <a:lnTo>
                    <a:pt x="69025" y="53608"/>
                  </a:lnTo>
                  <a:lnTo>
                    <a:pt x="2522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/>
          <p:cNvSpPr/>
          <p:nvPr/>
        </p:nvSpPr>
        <p:spPr>
          <a:xfrm>
            <a:off x="2559907" y="1721430"/>
            <a:ext cx="907415" cy="129539"/>
          </a:xfrm>
          <a:custGeom>
            <a:avLst/>
            <a:gdLst/>
            <a:ahLst/>
            <a:cxnLst/>
            <a:rect l="l" t="t" r="r" b="b"/>
            <a:pathLst>
              <a:path w="907414" h="129539">
                <a:moveTo>
                  <a:pt x="907380" y="0"/>
                </a:moveTo>
                <a:lnTo>
                  <a:pt x="585686" y="129160"/>
                </a:lnTo>
                <a:lnTo>
                  <a:pt x="293764" y="121364"/>
                </a:lnTo>
                <a:lnTo>
                  <a:pt x="81806" y="57423"/>
                </a:lnTo>
                <a:lnTo>
                  <a:pt x="0" y="18151"/>
                </a:lnTo>
              </a:path>
            </a:pathLst>
          </a:custGeom>
          <a:ln w="450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3" name="object 63"/>
          <p:cNvGrpSpPr/>
          <p:nvPr/>
        </p:nvGrpSpPr>
        <p:grpSpPr>
          <a:xfrm>
            <a:off x="2532306" y="1721430"/>
            <a:ext cx="559435" cy="508634"/>
            <a:chOff x="2532306" y="1721430"/>
            <a:chExt cx="559435" cy="508634"/>
          </a:xfrm>
        </p:grpSpPr>
        <p:sp>
          <p:nvSpPr>
            <p:cNvPr id="64" name="object 64"/>
            <p:cNvSpPr/>
            <p:nvPr/>
          </p:nvSpPr>
          <p:spPr>
            <a:xfrm>
              <a:off x="2635442" y="1721430"/>
              <a:ext cx="454025" cy="327025"/>
            </a:xfrm>
            <a:custGeom>
              <a:avLst/>
              <a:gdLst/>
              <a:ahLst/>
              <a:cxnLst/>
              <a:rect l="l" t="t" r="r" b="b"/>
              <a:pathLst>
                <a:path w="454025" h="327025">
                  <a:moveTo>
                    <a:pt x="27222" y="217778"/>
                  </a:moveTo>
                  <a:lnTo>
                    <a:pt x="426468" y="217778"/>
                  </a:lnTo>
                  <a:lnTo>
                    <a:pt x="437040" y="219925"/>
                  </a:lnTo>
                  <a:lnTo>
                    <a:pt x="445695" y="225773"/>
                  </a:lnTo>
                  <a:lnTo>
                    <a:pt x="451543" y="234428"/>
                  </a:lnTo>
                  <a:lnTo>
                    <a:pt x="453690" y="245000"/>
                  </a:lnTo>
                  <a:lnTo>
                    <a:pt x="453690" y="299436"/>
                  </a:lnTo>
                  <a:lnTo>
                    <a:pt x="451543" y="310004"/>
                  </a:lnTo>
                  <a:lnTo>
                    <a:pt x="445695" y="318660"/>
                  </a:lnTo>
                  <a:lnTo>
                    <a:pt x="437040" y="324510"/>
                  </a:lnTo>
                  <a:lnTo>
                    <a:pt x="426468" y="326658"/>
                  </a:lnTo>
                  <a:lnTo>
                    <a:pt x="27222" y="326658"/>
                  </a:lnTo>
                  <a:lnTo>
                    <a:pt x="16654" y="324510"/>
                  </a:lnTo>
                  <a:lnTo>
                    <a:pt x="7998" y="318660"/>
                  </a:lnTo>
                  <a:lnTo>
                    <a:pt x="2148" y="310004"/>
                  </a:lnTo>
                  <a:lnTo>
                    <a:pt x="0" y="299436"/>
                  </a:lnTo>
                  <a:lnTo>
                    <a:pt x="0" y="245000"/>
                  </a:lnTo>
                  <a:lnTo>
                    <a:pt x="2148" y="234428"/>
                  </a:lnTo>
                  <a:lnTo>
                    <a:pt x="7998" y="225773"/>
                  </a:lnTo>
                  <a:lnTo>
                    <a:pt x="16654" y="219925"/>
                  </a:lnTo>
                  <a:lnTo>
                    <a:pt x="27222" y="217778"/>
                  </a:lnTo>
                  <a:close/>
                </a:path>
                <a:path w="454025" h="327025">
                  <a:moveTo>
                    <a:pt x="226849" y="0"/>
                  </a:moveTo>
                  <a:lnTo>
                    <a:pt x="226849" y="185795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2835025" y="1875575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10" h="64135">
                  <a:moveTo>
                    <a:pt x="0" y="0"/>
                  </a:moveTo>
                  <a:lnTo>
                    <a:pt x="27267" y="63632"/>
                  </a:lnTo>
                  <a:lnTo>
                    <a:pt x="51613" y="6816"/>
                  </a:lnTo>
                  <a:lnTo>
                    <a:pt x="27267" y="6816"/>
                  </a:lnTo>
                  <a:lnTo>
                    <a:pt x="13633" y="5112"/>
                  </a:lnTo>
                  <a:lnTo>
                    <a:pt x="0" y="0"/>
                  </a:lnTo>
                  <a:close/>
                </a:path>
                <a:path w="54610" h="64135">
                  <a:moveTo>
                    <a:pt x="54534" y="0"/>
                  </a:moveTo>
                  <a:lnTo>
                    <a:pt x="40901" y="5112"/>
                  </a:lnTo>
                  <a:lnTo>
                    <a:pt x="27267" y="6816"/>
                  </a:lnTo>
                  <a:lnTo>
                    <a:pt x="51613" y="6816"/>
                  </a:lnTo>
                  <a:lnTo>
                    <a:pt x="5453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2862292" y="2048088"/>
              <a:ext cx="0" cy="149860"/>
            </a:xfrm>
            <a:custGeom>
              <a:avLst/>
              <a:gdLst/>
              <a:ahLst/>
              <a:cxnLst/>
              <a:rect l="l" t="t" r="r" b="b"/>
              <a:pathLst>
                <a:path w="0" h="149860">
                  <a:moveTo>
                    <a:pt x="0" y="0"/>
                  </a:moveTo>
                  <a:lnTo>
                    <a:pt x="0" y="149501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2532303" y="1723440"/>
              <a:ext cx="357505" cy="506730"/>
            </a:xfrm>
            <a:custGeom>
              <a:avLst/>
              <a:gdLst/>
              <a:ahLst/>
              <a:cxnLst/>
              <a:rect l="l" t="t" r="r" b="b"/>
              <a:pathLst>
                <a:path w="357505" h="506730">
                  <a:moveTo>
                    <a:pt x="68681" y="8585"/>
                  </a:moveTo>
                  <a:lnTo>
                    <a:pt x="0" y="0"/>
                  </a:lnTo>
                  <a:lnTo>
                    <a:pt x="41148" y="55664"/>
                  </a:lnTo>
                  <a:lnTo>
                    <a:pt x="43624" y="41313"/>
                  </a:lnTo>
                  <a:lnTo>
                    <a:pt x="49034" y="28676"/>
                  </a:lnTo>
                  <a:lnTo>
                    <a:pt x="57391" y="17780"/>
                  </a:lnTo>
                  <a:lnTo>
                    <a:pt x="68681" y="8585"/>
                  </a:lnTo>
                  <a:close/>
                </a:path>
                <a:path w="357505" h="506730">
                  <a:moveTo>
                    <a:pt x="357251" y="442506"/>
                  </a:moveTo>
                  <a:lnTo>
                    <a:pt x="343611" y="447624"/>
                  </a:lnTo>
                  <a:lnTo>
                    <a:pt x="329984" y="449326"/>
                  </a:lnTo>
                  <a:lnTo>
                    <a:pt x="316344" y="447624"/>
                  </a:lnTo>
                  <a:lnTo>
                    <a:pt x="302717" y="442506"/>
                  </a:lnTo>
                  <a:lnTo>
                    <a:pt x="329984" y="506133"/>
                  </a:lnTo>
                  <a:lnTo>
                    <a:pt x="354330" y="449326"/>
                  </a:lnTo>
                  <a:lnTo>
                    <a:pt x="357251" y="44250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8" name="object 68"/>
          <p:cNvGrpSpPr/>
          <p:nvPr/>
        </p:nvGrpSpPr>
        <p:grpSpPr>
          <a:xfrm>
            <a:off x="869923" y="1719175"/>
            <a:ext cx="1236980" cy="510540"/>
            <a:chOff x="869923" y="1719175"/>
            <a:chExt cx="1236980" cy="510540"/>
          </a:xfrm>
        </p:grpSpPr>
        <p:sp>
          <p:nvSpPr>
            <p:cNvPr id="69" name="object 69"/>
            <p:cNvSpPr/>
            <p:nvPr/>
          </p:nvSpPr>
          <p:spPr>
            <a:xfrm>
              <a:off x="872177" y="1721430"/>
              <a:ext cx="454025" cy="327025"/>
            </a:xfrm>
            <a:custGeom>
              <a:avLst/>
              <a:gdLst/>
              <a:ahLst/>
              <a:cxnLst/>
              <a:rect l="l" t="t" r="r" b="b"/>
              <a:pathLst>
                <a:path w="454025" h="327025">
                  <a:moveTo>
                    <a:pt x="27223" y="217778"/>
                  </a:moveTo>
                  <a:lnTo>
                    <a:pt x="426472" y="217778"/>
                  </a:lnTo>
                  <a:lnTo>
                    <a:pt x="437040" y="219925"/>
                  </a:lnTo>
                  <a:lnTo>
                    <a:pt x="445694" y="225773"/>
                  </a:lnTo>
                  <a:lnTo>
                    <a:pt x="451541" y="234428"/>
                  </a:lnTo>
                  <a:lnTo>
                    <a:pt x="453688" y="245000"/>
                  </a:lnTo>
                  <a:lnTo>
                    <a:pt x="453688" y="299436"/>
                  </a:lnTo>
                  <a:lnTo>
                    <a:pt x="451541" y="310004"/>
                  </a:lnTo>
                  <a:lnTo>
                    <a:pt x="445694" y="318660"/>
                  </a:lnTo>
                  <a:lnTo>
                    <a:pt x="437040" y="324510"/>
                  </a:lnTo>
                  <a:lnTo>
                    <a:pt x="426472" y="326658"/>
                  </a:lnTo>
                  <a:lnTo>
                    <a:pt x="27223" y="326658"/>
                  </a:lnTo>
                  <a:lnTo>
                    <a:pt x="16654" y="324510"/>
                  </a:lnTo>
                  <a:lnTo>
                    <a:pt x="7998" y="318660"/>
                  </a:lnTo>
                  <a:lnTo>
                    <a:pt x="2148" y="310004"/>
                  </a:lnTo>
                  <a:lnTo>
                    <a:pt x="0" y="299436"/>
                  </a:lnTo>
                  <a:lnTo>
                    <a:pt x="0" y="245000"/>
                  </a:lnTo>
                  <a:lnTo>
                    <a:pt x="2148" y="234428"/>
                  </a:lnTo>
                  <a:lnTo>
                    <a:pt x="7998" y="225773"/>
                  </a:lnTo>
                  <a:lnTo>
                    <a:pt x="16654" y="219925"/>
                  </a:lnTo>
                  <a:lnTo>
                    <a:pt x="27223" y="217778"/>
                  </a:lnTo>
                  <a:close/>
                </a:path>
                <a:path w="454025" h="327025">
                  <a:moveTo>
                    <a:pt x="258605" y="0"/>
                  </a:moveTo>
                  <a:lnTo>
                    <a:pt x="258605" y="185795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1103515" y="1875575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09" h="64135">
                  <a:moveTo>
                    <a:pt x="0" y="0"/>
                  </a:moveTo>
                  <a:lnTo>
                    <a:pt x="27266" y="63632"/>
                  </a:lnTo>
                  <a:lnTo>
                    <a:pt x="51611" y="6816"/>
                  </a:lnTo>
                  <a:lnTo>
                    <a:pt x="27265" y="6816"/>
                  </a:lnTo>
                  <a:lnTo>
                    <a:pt x="13632" y="5112"/>
                  </a:lnTo>
                  <a:lnTo>
                    <a:pt x="0" y="0"/>
                  </a:lnTo>
                  <a:close/>
                </a:path>
                <a:path w="54609" h="64135">
                  <a:moveTo>
                    <a:pt x="54532" y="0"/>
                  </a:moveTo>
                  <a:lnTo>
                    <a:pt x="40898" y="5112"/>
                  </a:lnTo>
                  <a:lnTo>
                    <a:pt x="27265" y="6816"/>
                  </a:lnTo>
                  <a:lnTo>
                    <a:pt x="51611" y="6816"/>
                  </a:lnTo>
                  <a:lnTo>
                    <a:pt x="5453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1130782" y="2048088"/>
              <a:ext cx="0" cy="149860"/>
            </a:xfrm>
            <a:custGeom>
              <a:avLst/>
              <a:gdLst/>
              <a:ahLst/>
              <a:cxnLst/>
              <a:rect l="l" t="t" r="r" b="b"/>
              <a:pathLst>
                <a:path w="0" h="149860">
                  <a:moveTo>
                    <a:pt x="0" y="0"/>
                  </a:moveTo>
                  <a:lnTo>
                    <a:pt x="0" y="149501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1103515" y="2165941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09" h="64135">
                  <a:moveTo>
                    <a:pt x="0" y="0"/>
                  </a:moveTo>
                  <a:lnTo>
                    <a:pt x="27266" y="63623"/>
                  </a:lnTo>
                  <a:lnTo>
                    <a:pt x="51610" y="6816"/>
                  </a:lnTo>
                  <a:lnTo>
                    <a:pt x="27265" y="6816"/>
                  </a:lnTo>
                  <a:lnTo>
                    <a:pt x="13632" y="5112"/>
                  </a:lnTo>
                  <a:lnTo>
                    <a:pt x="0" y="0"/>
                  </a:lnTo>
                  <a:close/>
                </a:path>
                <a:path w="54609" h="64135">
                  <a:moveTo>
                    <a:pt x="54532" y="0"/>
                  </a:moveTo>
                  <a:lnTo>
                    <a:pt x="40898" y="5112"/>
                  </a:lnTo>
                  <a:lnTo>
                    <a:pt x="27265" y="6816"/>
                  </a:lnTo>
                  <a:lnTo>
                    <a:pt x="51610" y="6816"/>
                  </a:lnTo>
                  <a:lnTo>
                    <a:pt x="5453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1516417" y="1721430"/>
              <a:ext cx="454025" cy="327025"/>
            </a:xfrm>
            <a:custGeom>
              <a:avLst/>
              <a:gdLst/>
              <a:ahLst/>
              <a:cxnLst/>
              <a:rect l="l" t="t" r="r" b="b"/>
              <a:pathLst>
                <a:path w="454025" h="327025">
                  <a:moveTo>
                    <a:pt x="27223" y="217778"/>
                  </a:moveTo>
                  <a:lnTo>
                    <a:pt x="426465" y="217778"/>
                  </a:lnTo>
                  <a:lnTo>
                    <a:pt x="437037" y="219925"/>
                  </a:lnTo>
                  <a:lnTo>
                    <a:pt x="445692" y="225773"/>
                  </a:lnTo>
                  <a:lnTo>
                    <a:pt x="451540" y="234428"/>
                  </a:lnTo>
                  <a:lnTo>
                    <a:pt x="453687" y="245000"/>
                  </a:lnTo>
                  <a:lnTo>
                    <a:pt x="453687" y="299436"/>
                  </a:lnTo>
                  <a:lnTo>
                    <a:pt x="451540" y="310004"/>
                  </a:lnTo>
                  <a:lnTo>
                    <a:pt x="445692" y="318660"/>
                  </a:lnTo>
                  <a:lnTo>
                    <a:pt x="437037" y="324510"/>
                  </a:lnTo>
                  <a:lnTo>
                    <a:pt x="426465" y="326658"/>
                  </a:lnTo>
                  <a:lnTo>
                    <a:pt x="27223" y="326658"/>
                  </a:lnTo>
                  <a:lnTo>
                    <a:pt x="16654" y="324510"/>
                  </a:lnTo>
                  <a:lnTo>
                    <a:pt x="7997" y="318660"/>
                  </a:lnTo>
                  <a:lnTo>
                    <a:pt x="2148" y="310004"/>
                  </a:lnTo>
                  <a:lnTo>
                    <a:pt x="0" y="299436"/>
                  </a:lnTo>
                  <a:lnTo>
                    <a:pt x="0" y="245000"/>
                  </a:lnTo>
                  <a:lnTo>
                    <a:pt x="2148" y="234428"/>
                  </a:lnTo>
                  <a:lnTo>
                    <a:pt x="7997" y="225773"/>
                  </a:lnTo>
                  <a:lnTo>
                    <a:pt x="16654" y="219925"/>
                  </a:lnTo>
                  <a:lnTo>
                    <a:pt x="27223" y="217778"/>
                  </a:lnTo>
                  <a:close/>
                </a:path>
                <a:path w="454025" h="327025">
                  <a:moveTo>
                    <a:pt x="226847" y="0"/>
                  </a:moveTo>
                  <a:lnTo>
                    <a:pt x="226847" y="185795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1715995" y="1875575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10" h="64135">
                  <a:moveTo>
                    <a:pt x="0" y="0"/>
                  </a:moveTo>
                  <a:lnTo>
                    <a:pt x="27270" y="63632"/>
                  </a:lnTo>
                  <a:lnTo>
                    <a:pt x="51615" y="6816"/>
                  </a:lnTo>
                  <a:lnTo>
                    <a:pt x="27268" y="6816"/>
                  </a:lnTo>
                  <a:lnTo>
                    <a:pt x="13634" y="5112"/>
                  </a:lnTo>
                  <a:lnTo>
                    <a:pt x="0" y="0"/>
                  </a:lnTo>
                  <a:close/>
                </a:path>
                <a:path w="54610" h="64135">
                  <a:moveTo>
                    <a:pt x="54536" y="0"/>
                  </a:moveTo>
                  <a:lnTo>
                    <a:pt x="40902" y="5112"/>
                  </a:lnTo>
                  <a:lnTo>
                    <a:pt x="27268" y="6816"/>
                  </a:lnTo>
                  <a:lnTo>
                    <a:pt x="51615" y="6816"/>
                  </a:lnTo>
                  <a:lnTo>
                    <a:pt x="5453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1743265" y="2048088"/>
              <a:ext cx="0" cy="149860"/>
            </a:xfrm>
            <a:custGeom>
              <a:avLst/>
              <a:gdLst/>
              <a:ahLst/>
              <a:cxnLst/>
              <a:rect l="l" t="t" r="r" b="b"/>
              <a:pathLst>
                <a:path w="0" h="149860">
                  <a:moveTo>
                    <a:pt x="0" y="0"/>
                  </a:moveTo>
                  <a:lnTo>
                    <a:pt x="0" y="149501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1715995" y="2165941"/>
              <a:ext cx="54610" cy="64135"/>
            </a:xfrm>
            <a:custGeom>
              <a:avLst/>
              <a:gdLst/>
              <a:ahLst/>
              <a:cxnLst/>
              <a:rect l="l" t="t" r="r" b="b"/>
              <a:pathLst>
                <a:path w="54610" h="64135">
                  <a:moveTo>
                    <a:pt x="0" y="0"/>
                  </a:moveTo>
                  <a:lnTo>
                    <a:pt x="27270" y="63623"/>
                  </a:lnTo>
                  <a:lnTo>
                    <a:pt x="51615" y="6816"/>
                  </a:lnTo>
                  <a:lnTo>
                    <a:pt x="27268" y="6816"/>
                  </a:lnTo>
                  <a:lnTo>
                    <a:pt x="13634" y="5112"/>
                  </a:lnTo>
                  <a:lnTo>
                    <a:pt x="0" y="0"/>
                  </a:lnTo>
                  <a:close/>
                </a:path>
                <a:path w="54610" h="64135">
                  <a:moveTo>
                    <a:pt x="54536" y="0"/>
                  </a:moveTo>
                  <a:lnTo>
                    <a:pt x="40902" y="5112"/>
                  </a:lnTo>
                  <a:lnTo>
                    <a:pt x="27268" y="6816"/>
                  </a:lnTo>
                  <a:lnTo>
                    <a:pt x="51615" y="6816"/>
                  </a:lnTo>
                  <a:lnTo>
                    <a:pt x="5453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1171615" y="1721430"/>
              <a:ext cx="907415" cy="129539"/>
            </a:xfrm>
            <a:custGeom>
              <a:avLst/>
              <a:gdLst/>
              <a:ahLst/>
              <a:cxnLst/>
              <a:rect l="l" t="t" r="r" b="b"/>
              <a:pathLst>
                <a:path w="907414" h="129539">
                  <a:moveTo>
                    <a:pt x="0" y="0"/>
                  </a:moveTo>
                  <a:lnTo>
                    <a:pt x="321693" y="129160"/>
                  </a:lnTo>
                  <a:lnTo>
                    <a:pt x="613613" y="121364"/>
                  </a:lnTo>
                  <a:lnTo>
                    <a:pt x="825572" y="57423"/>
                  </a:lnTo>
                  <a:lnTo>
                    <a:pt x="907378" y="18151"/>
                  </a:lnTo>
                </a:path>
              </a:pathLst>
            </a:custGeom>
            <a:ln w="450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2037904" y="1723431"/>
              <a:ext cx="69215" cy="55880"/>
            </a:xfrm>
            <a:custGeom>
              <a:avLst/>
              <a:gdLst/>
              <a:ahLst/>
              <a:cxnLst/>
              <a:rect l="l" t="t" r="r" b="b"/>
              <a:pathLst>
                <a:path w="69214" h="55880">
                  <a:moveTo>
                    <a:pt x="68691" y="0"/>
                  </a:moveTo>
                  <a:lnTo>
                    <a:pt x="0" y="8593"/>
                  </a:lnTo>
                  <a:lnTo>
                    <a:pt x="11300" y="17778"/>
                  </a:lnTo>
                  <a:lnTo>
                    <a:pt x="19655" y="28685"/>
                  </a:lnTo>
                  <a:lnTo>
                    <a:pt x="25067" y="41313"/>
                  </a:lnTo>
                  <a:lnTo>
                    <a:pt x="27537" y="55661"/>
                  </a:lnTo>
                  <a:lnTo>
                    <a:pt x="6869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9" name="object 79"/>
          <p:cNvSpPr txBox="1"/>
          <p:nvPr/>
        </p:nvSpPr>
        <p:spPr>
          <a:xfrm>
            <a:off x="2905975" y="1743057"/>
            <a:ext cx="2946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#include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423499" y="1743057"/>
            <a:ext cx="294640" cy="1123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#i</a:t>
            </a:r>
            <a:r>
              <a:rPr dirty="0" sz="550" spc="5">
                <a:solidFill>
                  <a:srgbClr val="231F20"/>
                </a:solidFill>
                <a:latin typeface="Helvetica"/>
                <a:cs typeface="Helvetica"/>
              </a:rPr>
              <a:t>nclude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6713" y="3327684"/>
            <a:ext cx="99758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Writing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 Client and a Server</a:t>
            </a:r>
            <a:endParaRPr sz="6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18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3766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Remote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procedure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call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1743" y="716"/>
            <a:ext cx="7099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DCE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RPC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837304" cy="82041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Client-to-server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binding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(DCE)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Arial"/>
              <a:cs typeface="Arial"/>
            </a:endParaRPr>
          </a:p>
          <a:p>
            <a:pPr marL="264160">
              <a:lnSpc>
                <a:spcPts val="142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Issues</a:t>
            </a:r>
            <a:endParaRPr sz="1200">
              <a:latin typeface="Arial"/>
              <a:cs typeface="Arial"/>
            </a:endParaRPr>
          </a:p>
          <a:p>
            <a:pPr marL="260350">
              <a:lnSpc>
                <a:spcPts val="1180"/>
              </a:lnSpc>
            </a:pPr>
            <a:r>
              <a:rPr dirty="0" sz="1000" spc="-5">
                <a:latin typeface="Arial"/>
                <a:cs typeface="Arial"/>
              </a:rPr>
              <a:t>(1) 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locate 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machine,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(2)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server.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0044" y="2623342"/>
            <a:ext cx="208279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Port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table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65390" y="2055404"/>
            <a:ext cx="466725" cy="28702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600">
              <a:latin typeface="Times New Roman"/>
              <a:cs typeface="Times New Roman"/>
            </a:endParaRPr>
          </a:p>
          <a:p>
            <a:pPr marL="109220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72804" y="2488882"/>
            <a:ext cx="330200" cy="22097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6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DCE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6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daemon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6195" y="2122137"/>
            <a:ext cx="466725" cy="28702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650">
              <a:latin typeface="Times New Roman"/>
              <a:cs typeface="Times New Roman"/>
            </a:endParaRPr>
          </a:p>
          <a:p>
            <a:pPr marL="113030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55468" y="2100446"/>
            <a:ext cx="6019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1.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Register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port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73020" y="2488886"/>
            <a:ext cx="5461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4.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Ask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port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52308" y="2085507"/>
            <a:ext cx="4286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5.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Do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RPC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69421" y="1975754"/>
            <a:ext cx="3167380" cy="806450"/>
            <a:chOff x="469421" y="1975754"/>
            <a:chExt cx="3167380" cy="806450"/>
          </a:xfrm>
        </p:grpSpPr>
        <p:sp>
          <p:nvSpPr>
            <p:cNvPr id="13" name="object 13"/>
            <p:cNvSpPr/>
            <p:nvPr/>
          </p:nvSpPr>
          <p:spPr>
            <a:xfrm>
              <a:off x="2961638" y="2416050"/>
              <a:ext cx="466725" cy="287020"/>
            </a:xfrm>
            <a:custGeom>
              <a:avLst/>
              <a:gdLst/>
              <a:ahLst/>
              <a:cxnLst/>
              <a:rect l="l" t="t" r="r" b="b"/>
              <a:pathLst>
                <a:path w="466725" h="287019">
                  <a:moveTo>
                    <a:pt x="0" y="286402"/>
                  </a:moveTo>
                  <a:lnTo>
                    <a:pt x="466723" y="286402"/>
                  </a:lnTo>
                  <a:lnTo>
                    <a:pt x="466723" y="0"/>
                  </a:lnTo>
                  <a:lnTo>
                    <a:pt x="0" y="0"/>
                  </a:lnTo>
                  <a:lnTo>
                    <a:pt x="0" y="28640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92359" y="2455842"/>
              <a:ext cx="443923" cy="25985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74819" y="1981151"/>
              <a:ext cx="3048635" cy="795655"/>
            </a:xfrm>
            <a:custGeom>
              <a:avLst/>
              <a:gdLst/>
              <a:ahLst/>
              <a:cxnLst/>
              <a:rect l="l" t="t" r="r" b="b"/>
              <a:pathLst>
                <a:path w="3048635" h="795655">
                  <a:moveTo>
                    <a:pt x="2391169" y="795549"/>
                  </a:moveTo>
                  <a:lnTo>
                    <a:pt x="3048532" y="795549"/>
                  </a:lnTo>
                  <a:lnTo>
                    <a:pt x="3048532" y="0"/>
                  </a:lnTo>
                  <a:lnTo>
                    <a:pt x="2391169" y="0"/>
                  </a:lnTo>
                  <a:lnTo>
                    <a:pt x="2391169" y="795549"/>
                  </a:lnTo>
                  <a:close/>
                </a:path>
                <a:path w="3048635" h="795655">
                  <a:moveTo>
                    <a:pt x="0" y="501636"/>
                  </a:moveTo>
                  <a:lnTo>
                    <a:pt x="689480" y="501636"/>
                  </a:lnTo>
                  <a:lnTo>
                    <a:pt x="689480" y="66734"/>
                  </a:lnTo>
                  <a:lnTo>
                    <a:pt x="0" y="66734"/>
                  </a:lnTo>
                  <a:lnTo>
                    <a:pt x="0" y="501636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1837872" y="1538731"/>
            <a:ext cx="466725" cy="28702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45719" rIns="0" bIns="0" rtlCol="0" vert="horz">
            <a:spAutoFit/>
          </a:bodyPr>
          <a:lstStyle/>
          <a:p>
            <a:pPr marL="118745" marR="53975" indent="-52069">
              <a:lnSpc>
                <a:spcPts val="740"/>
              </a:lnSpc>
              <a:spcBef>
                <a:spcPts val="359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Directory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050288" y="1459211"/>
            <a:ext cx="2593975" cy="1090930"/>
            <a:chOff x="1050288" y="1459211"/>
            <a:chExt cx="2593975" cy="1090930"/>
          </a:xfrm>
        </p:grpSpPr>
        <p:sp>
          <p:nvSpPr>
            <p:cNvPr id="18" name="object 18"/>
            <p:cNvSpPr/>
            <p:nvPr/>
          </p:nvSpPr>
          <p:spPr>
            <a:xfrm>
              <a:off x="3432114" y="2203905"/>
              <a:ext cx="209550" cy="265430"/>
            </a:xfrm>
            <a:custGeom>
              <a:avLst/>
              <a:gdLst/>
              <a:ahLst/>
              <a:cxnLst/>
              <a:rect l="l" t="t" r="r" b="b"/>
              <a:pathLst>
                <a:path w="209550" h="265430">
                  <a:moveTo>
                    <a:pt x="0" y="0"/>
                  </a:moveTo>
                  <a:lnTo>
                    <a:pt x="209164" y="81709"/>
                  </a:lnTo>
                  <a:lnTo>
                    <a:pt x="193582" y="168391"/>
                  </a:lnTo>
                  <a:lnTo>
                    <a:pt x="86511" y="237173"/>
                  </a:lnTo>
                  <a:lnTo>
                    <a:pt x="21208" y="26518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418200" y="2426493"/>
              <a:ext cx="81280" cy="60325"/>
            </a:xfrm>
            <a:custGeom>
              <a:avLst/>
              <a:gdLst/>
              <a:ahLst/>
              <a:cxnLst/>
              <a:rect l="l" t="t" r="r" b="b"/>
              <a:pathLst>
                <a:path w="81279" h="60325">
                  <a:moveTo>
                    <a:pt x="59008" y="0"/>
                  </a:moveTo>
                  <a:lnTo>
                    <a:pt x="0" y="55368"/>
                  </a:lnTo>
                  <a:lnTo>
                    <a:pt x="80796" y="59910"/>
                  </a:lnTo>
                  <a:lnTo>
                    <a:pt x="69733" y="46973"/>
                  </a:lnTo>
                  <a:lnTo>
                    <a:pt x="62411" y="32675"/>
                  </a:lnTo>
                  <a:lnTo>
                    <a:pt x="58836" y="17017"/>
                  </a:lnTo>
                  <a:lnTo>
                    <a:pt x="5900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726486" y="1464482"/>
              <a:ext cx="689610" cy="434975"/>
            </a:xfrm>
            <a:custGeom>
              <a:avLst/>
              <a:gdLst/>
              <a:ahLst/>
              <a:cxnLst/>
              <a:rect l="l" t="t" r="r" b="b"/>
              <a:pathLst>
                <a:path w="689610" h="434975">
                  <a:moveTo>
                    <a:pt x="0" y="434898"/>
                  </a:moveTo>
                  <a:lnTo>
                    <a:pt x="689484" y="434898"/>
                  </a:lnTo>
                  <a:lnTo>
                    <a:pt x="689484" y="0"/>
                  </a:lnTo>
                  <a:lnTo>
                    <a:pt x="0" y="0"/>
                  </a:lnTo>
                  <a:lnTo>
                    <a:pt x="0" y="434898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338022" y="1746397"/>
              <a:ext cx="633095" cy="316865"/>
            </a:xfrm>
            <a:custGeom>
              <a:avLst/>
              <a:gdLst/>
              <a:ahLst/>
              <a:cxnLst/>
              <a:rect l="l" t="t" r="r" b="b"/>
              <a:pathLst>
                <a:path w="633094" h="316864">
                  <a:moveTo>
                    <a:pt x="632544" y="316611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304596" y="1729668"/>
              <a:ext cx="81280" cy="62230"/>
            </a:xfrm>
            <a:custGeom>
              <a:avLst/>
              <a:gdLst/>
              <a:ahLst/>
              <a:cxnLst/>
              <a:rect l="l" t="t" r="r" b="b"/>
              <a:pathLst>
                <a:path w="81280" h="62230">
                  <a:moveTo>
                    <a:pt x="0" y="0"/>
                  </a:moveTo>
                  <a:lnTo>
                    <a:pt x="52241" y="61790"/>
                  </a:lnTo>
                  <a:lnTo>
                    <a:pt x="54030" y="44862"/>
                  </a:lnTo>
                  <a:lnTo>
                    <a:pt x="59381" y="29718"/>
                  </a:lnTo>
                  <a:lnTo>
                    <a:pt x="68296" y="16359"/>
                  </a:lnTo>
                  <a:lnTo>
                    <a:pt x="80775" y="47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052923" y="1779600"/>
              <a:ext cx="752475" cy="417195"/>
            </a:xfrm>
            <a:custGeom>
              <a:avLst/>
              <a:gdLst/>
              <a:ahLst/>
              <a:cxnLst/>
              <a:rect l="l" t="t" r="r" b="b"/>
              <a:pathLst>
                <a:path w="752475" h="417194">
                  <a:moveTo>
                    <a:pt x="0" y="416790"/>
                  </a:moveTo>
                  <a:lnTo>
                    <a:pt x="752251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57360" y="1761492"/>
              <a:ext cx="80512" cy="63924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052923" y="2197831"/>
              <a:ext cx="1882775" cy="73025"/>
            </a:xfrm>
            <a:custGeom>
              <a:avLst/>
              <a:gdLst/>
              <a:ahLst/>
              <a:cxnLst/>
              <a:rect l="l" t="t" r="r" b="b"/>
              <a:pathLst>
                <a:path w="1882775" h="73025">
                  <a:moveTo>
                    <a:pt x="0" y="72806"/>
                  </a:moveTo>
                  <a:lnTo>
                    <a:pt x="1882583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97306" y="2167414"/>
              <a:ext cx="75557" cy="63703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052923" y="2344891"/>
              <a:ext cx="1872614" cy="177165"/>
            </a:xfrm>
            <a:custGeom>
              <a:avLst/>
              <a:gdLst/>
              <a:ahLst/>
              <a:cxnLst/>
              <a:rect l="l" t="t" r="r" b="b"/>
              <a:pathLst>
                <a:path w="1872614" h="177164">
                  <a:moveTo>
                    <a:pt x="0" y="0"/>
                  </a:moveTo>
                  <a:lnTo>
                    <a:pt x="1872116" y="17681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885205" y="2486490"/>
              <a:ext cx="77470" cy="63500"/>
            </a:xfrm>
            <a:custGeom>
              <a:avLst/>
              <a:gdLst/>
              <a:ahLst/>
              <a:cxnLst/>
              <a:rect l="l" t="t" r="r" b="b"/>
              <a:pathLst>
                <a:path w="77469" h="63500">
                  <a:moveTo>
                    <a:pt x="5997" y="0"/>
                  </a:moveTo>
                  <a:lnTo>
                    <a:pt x="10448" y="16429"/>
                  </a:lnTo>
                  <a:lnTo>
                    <a:pt x="10932" y="32484"/>
                  </a:lnTo>
                  <a:lnTo>
                    <a:pt x="7449" y="48164"/>
                  </a:lnTo>
                  <a:lnTo>
                    <a:pt x="0" y="63471"/>
                  </a:lnTo>
                  <a:lnTo>
                    <a:pt x="77044" y="38729"/>
                  </a:lnTo>
                  <a:lnTo>
                    <a:pt x="599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2539546" y="1663803"/>
            <a:ext cx="974725" cy="32448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2.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Register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endParaRPr sz="650">
              <a:latin typeface="Arial"/>
              <a:cs typeface="Arial"/>
            </a:endParaRPr>
          </a:p>
          <a:p>
            <a:pPr marL="370840">
              <a:lnSpc>
                <a:spcPct val="100000"/>
              </a:lnSpc>
              <a:spcBef>
                <a:spcPts val="40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2653" y="1708627"/>
            <a:ext cx="1125220" cy="3244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47675">
              <a:lnSpc>
                <a:spcPct val="1508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3.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Look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02918" y="1323563"/>
            <a:ext cx="7048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Directory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713" y="3327684"/>
            <a:ext cx="9207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Binding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a client to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a server</a:t>
            </a:r>
            <a:endParaRPr sz="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752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52755" y="716"/>
            <a:ext cx="13887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Simple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transient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messaging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with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sockets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62640"/>
            <a:ext cx="2416810" cy="474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Tr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ansient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messaging: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sockets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7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Berkeley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socket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interface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44753" y="748982"/>
          <a:ext cx="3521075" cy="1225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000"/>
                <a:gridCol w="2878454"/>
              </a:tblGrid>
              <a:tr h="132080">
                <a:tc>
                  <a:txBody>
                    <a:bodyPr/>
                    <a:lstStyle/>
                    <a:p>
                      <a:pPr marL="78105">
                        <a:lnSpc>
                          <a:spcPts val="844"/>
                        </a:lnSpc>
                      </a:pPr>
                      <a:r>
                        <a:rPr dirty="0" sz="800" spc="-5" b="1">
                          <a:latin typeface="Arial"/>
                          <a:cs typeface="Arial"/>
                        </a:rPr>
                        <a:t>Operation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844"/>
                        </a:lnSpc>
                      </a:pPr>
                      <a:r>
                        <a:rPr dirty="0" sz="800" spc="-5" b="1">
                          <a:latin typeface="Arial"/>
                          <a:cs typeface="Arial"/>
                        </a:rPr>
                        <a:t>Description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3470">
                <a:tc>
                  <a:txBody>
                    <a:bodyPr/>
                    <a:lstStyle/>
                    <a:p>
                      <a:pPr marL="73025">
                        <a:lnSpc>
                          <a:spcPts val="890"/>
                        </a:lnSpc>
                      </a:pPr>
                      <a:r>
                        <a:rPr dirty="0" sz="800" spc="70">
                          <a:latin typeface="Times New Roman"/>
                          <a:cs typeface="Times New Roman"/>
                        </a:rPr>
                        <a:t>socket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73025" marR="240029">
                        <a:lnSpc>
                          <a:spcPts val="950"/>
                        </a:lnSpc>
                        <a:spcBef>
                          <a:spcPts val="30"/>
                        </a:spcBef>
                      </a:pPr>
                      <a:r>
                        <a:rPr dirty="0" sz="800" spc="60">
                          <a:latin typeface="Times New Roman"/>
                          <a:cs typeface="Times New Roman"/>
                        </a:rPr>
                        <a:t>bind </a:t>
                      </a:r>
                      <a:r>
                        <a:rPr dirty="0" sz="8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80">
                          <a:latin typeface="Times New Roman"/>
                          <a:cs typeface="Times New Roman"/>
                        </a:rPr>
                        <a:t>li</a:t>
                      </a:r>
                      <a:r>
                        <a:rPr dirty="0" sz="800" spc="-8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800" spc="-8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800" spc="-8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800">
                          <a:latin typeface="Times New Roman"/>
                          <a:cs typeface="Times New Roman"/>
                        </a:rPr>
                        <a:t>n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73025" marR="189230">
                        <a:lnSpc>
                          <a:spcPts val="950"/>
                        </a:lnSpc>
                      </a:pPr>
                      <a:r>
                        <a:rPr dirty="0" sz="800" spc="70">
                          <a:latin typeface="Times New Roman"/>
                          <a:cs typeface="Times New Roman"/>
                        </a:rPr>
                        <a:t>accept </a:t>
                      </a:r>
                      <a:r>
                        <a:rPr dirty="0" sz="8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8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800" spc="-80">
                          <a:latin typeface="Times New Roman"/>
                          <a:cs typeface="Times New Roman"/>
                        </a:rPr>
                        <a:t>onn</a:t>
                      </a:r>
                      <a:r>
                        <a:rPr dirty="0" sz="800" spc="-8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dirty="0" sz="800">
                          <a:latin typeface="Times New Roman"/>
                          <a:cs typeface="Times New Roman"/>
                        </a:rPr>
                        <a:t>t  </a:t>
                      </a:r>
                      <a:r>
                        <a:rPr dirty="0" sz="800" spc="50">
                          <a:latin typeface="Times New Roman"/>
                          <a:cs typeface="Times New Roman"/>
                        </a:rPr>
                        <a:t>send </a:t>
                      </a:r>
                      <a:r>
                        <a:rPr dirty="0" sz="8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8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800" spc="-80">
                          <a:latin typeface="Times New Roman"/>
                          <a:cs typeface="Times New Roman"/>
                        </a:rPr>
                        <a:t>ece</a:t>
                      </a:r>
                      <a:r>
                        <a:rPr dirty="0" sz="800" spc="-8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800" spc="-8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z="800">
                          <a:latin typeface="Times New Roman"/>
                          <a:cs typeface="Times New Roman"/>
                        </a:rPr>
                        <a:t>e  </a:t>
                      </a:r>
                      <a:r>
                        <a:rPr dirty="0" sz="800" spc="85">
                          <a:latin typeface="Times New Roman"/>
                          <a:cs typeface="Times New Roman"/>
                        </a:rPr>
                        <a:t>close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890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Create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new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 communication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end point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ts val="94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Attach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 local address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to a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socket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8105" marR="95885">
                        <a:lnSpc>
                          <a:spcPts val="950"/>
                        </a:lnSpc>
                        <a:spcBef>
                          <a:spcPts val="30"/>
                        </a:spcBef>
                      </a:pPr>
                      <a:r>
                        <a:rPr dirty="0" sz="800" spc="-30">
                          <a:latin typeface="Arial"/>
                          <a:cs typeface="Arial"/>
                        </a:rPr>
                        <a:t>Tell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 operating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system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what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maximum number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pending </a:t>
                      </a:r>
                      <a:r>
                        <a:rPr dirty="0" sz="800" spc="-20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connection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requests should be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ts val="905"/>
                        </a:lnSpc>
                      </a:pPr>
                      <a:r>
                        <a:rPr dirty="0" sz="800" spc="-10">
                          <a:latin typeface="Arial"/>
                          <a:cs typeface="Arial"/>
                        </a:rPr>
                        <a:t>Block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caller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until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connection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request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arrives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8105" marR="939800">
                        <a:lnSpc>
                          <a:spcPts val="950"/>
                        </a:lnSpc>
                        <a:spcBef>
                          <a:spcPts val="3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Actively attempt to establish a connection </a:t>
                      </a:r>
                      <a:r>
                        <a:rPr dirty="0" sz="800" spc="-2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Send some data </a:t>
                      </a:r>
                      <a:r>
                        <a:rPr dirty="0" sz="800" spc="-15">
                          <a:latin typeface="Arial"/>
                          <a:cs typeface="Arial"/>
                        </a:rPr>
                        <a:t>over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 the connection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Receive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some data </a:t>
                      </a:r>
                      <a:r>
                        <a:rPr dirty="0" sz="800" spc="-15">
                          <a:latin typeface="Arial"/>
                          <a:cs typeface="Arial"/>
                        </a:rPr>
                        <a:t>over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 the connection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Release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the connection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022785" y="3058579"/>
            <a:ext cx="3213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connect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918" y="3055434"/>
            <a:ext cx="26924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socket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39898" y="2575189"/>
            <a:ext cx="2971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receive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34357" y="3055241"/>
            <a:ext cx="2971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receive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93622" y="2577355"/>
            <a:ext cx="20827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send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55924" y="3053867"/>
            <a:ext cx="20827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send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52673" y="2580498"/>
            <a:ext cx="274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accept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93826" y="2602820"/>
            <a:ext cx="328930" cy="9017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3660">
              <a:lnSpc>
                <a:spcPts val="70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close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93826" y="3080899"/>
            <a:ext cx="328930" cy="9017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3025">
              <a:lnSpc>
                <a:spcPts val="7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close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3613" y="2385241"/>
            <a:ext cx="308610" cy="320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1435" marR="5080" indent="-39370">
              <a:lnSpc>
                <a:spcPct val="1484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socket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3613" y="3207984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41326" y="2580497"/>
            <a:ext cx="861694" cy="3657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7561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bind	listen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42545">
              <a:lnSpc>
                <a:spcPct val="100000"/>
              </a:lnSpc>
              <a:spcBef>
                <a:spcPts val="41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Synchronization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point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39915" y="2849417"/>
            <a:ext cx="61150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Communication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83679" y="2450791"/>
            <a:ext cx="3110230" cy="859155"/>
            <a:chOff x="583679" y="2450791"/>
            <a:chExt cx="3110230" cy="859155"/>
          </a:xfrm>
        </p:grpSpPr>
        <p:sp>
          <p:nvSpPr>
            <p:cNvPr id="20" name="object 20"/>
            <p:cNvSpPr/>
            <p:nvPr/>
          </p:nvSpPr>
          <p:spPr>
            <a:xfrm>
              <a:off x="2199829" y="2729843"/>
              <a:ext cx="0" cy="313690"/>
            </a:xfrm>
            <a:custGeom>
              <a:avLst/>
              <a:gdLst/>
              <a:ahLst/>
              <a:cxnLst/>
              <a:rect l="l" t="t" r="r" b="b"/>
              <a:pathLst>
                <a:path w="0" h="313689">
                  <a:moveTo>
                    <a:pt x="0" y="313673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67964" y="3006520"/>
              <a:ext cx="63741" cy="74379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67964" y="2692464"/>
              <a:ext cx="63741" cy="74376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914992" y="2602820"/>
              <a:ext cx="1434465" cy="523240"/>
            </a:xfrm>
            <a:custGeom>
              <a:avLst/>
              <a:gdLst/>
              <a:ahLst/>
              <a:cxnLst/>
              <a:rect l="l" t="t" r="r" b="b"/>
              <a:pathLst>
                <a:path w="1434464" h="523239">
                  <a:moveTo>
                    <a:pt x="1114937" y="286868"/>
                  </a:moveTo>
                  <a:lnTo>
                    <a:pt x="1278322" y="287749"/>
                  </a:lnTo>
                </a:path>
                <a:path w="1434464" h="523239">
                  <a:moveTo>
                    <a:pt x="1105566" y="89643"/>
                  </a:moveTo>
                  <a:lnTo>
                    <a:pt x="1434244" y="89643"/>
                  </a:lnTo>
                  <a:lnTo>
                    <a:pt x="1434244" y="0"/>
                  </a:lnTo>
                  <a:lnTo>
                    <a:pt x="1105566" y="0"/>
                  </a:lnTo>
                  <a:lnTo>
                    <a:pt x="1105566" y="89643"/>
                  </a:lnTo>
                  <a:close/>
                </a:path>
                <a:path w="1434464" h="523239">
                  <a:moveTo>
                    <a:pt x="0" y="522899"/>
                  </a:moveTo>
                  <a:lnTo>
                    <a:pt x="1083124" y="52289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45401" y="3093842"/>
              <a:ext cx="74366" cy="63751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586315" y="2602820"/>
              <a:ext cx="1763395" cy="568325"/>
            </a:xfrm>
            <a:custGeom>
              <a:avLst/>
              <a:gdLst/>
              <a:ahLst/>
              <a:cxnLst/>
              <a:rect l="l" t="t" r="r" b="b"/>
              <a:pathLst>
                <a:path w="1763395" h="568325">
                  <a:moveTo>
                    <a:pt x="0" y="567719"/>
                  </a:moveTo>
                  <a:lnTo>
                    <a:pt x="328677" y="567719"/>
                  </a:lnTo>
                  <a:lnTo>
                    <a:pt x="328677" y="478079"/>
                  </a:lnTo>
                  <a:lnTo>
                    <a:pt x="0" y="478079"/>
                  </a:lnTo>
                  <a:lnTo>
                    <a:pt x="0" y="567719"/>
                  </a:lnTo>
                  <a:close/>
                </a:path>
                <a:path w="1763395" h="568325">
                  <a:moveTo>
                    <a:pt x="1434243" y="567719"/>
                  </a:moveTo>
                  <a:lnTo>
                    <a:pt x="1762921" y="567719"/>
                  </a:lnTo>
                  <a:lnTo>
                    <a:pt x="1762921" y="478079"/>
                  </a:lnTo>
                  <a:lnTo>
                    <a:pt x="1434243" y="478079"/>
                  </a:lnTo>
                  <a:lnTo>
                    <a:pt x="1434243" y="567719"/>
                  </a:lnTo>
                  <a:close/>
                </a:path>
                <a:path w="1763395" h="568325">
                  <a:moveTo>
                    <a:pt x="0" y="89643"/>
                  </a:moveTo>
                  <a:lnTo>
                    <a:pt x="328677" y="89643"/>
                  </a:lnTo>
                  <a:lnTo>
                    <a:pt x="328677" y="0"/>
                  </a:lnTo>
                  <a:lnTo>
                    <a:pt x="0" y="0"/>
                  </a:lnTo>
                  <a:lnTo>
                    <a:pt x="0" y="89643"/>
                  </a:lnTo>
                  <a:close/>
                </a:path>
                <a:path w="1763395" h="568325">
                  <a:moveTo>
                    <a:pt x="478075" y="89643"/>
                  </a:moveTo>
                  <a:lnTo>
                    <a:pt x="806757" y="89643"/>
                  </a:lnTo>
                  <a:lnTo>
                    <a:pt x="806757" y="0"/>
                  </a:lnTo>
                  <a:lnTo>
                    <a:pt x="478075" y="0"/>
                  </a:lnTo>
                  <a:lnTo>
                    <a:pt x="478075" y="89643"/>
                  </a:lnTo>
                  <a:close/>
                </a:path>
                <a:path w="1763395" h="568325">
                  <a:moveTo>
                    <a:pt x="328677" y="44824"/>
                  </a:moveTo>
                  <a:lnTo>
                    <a:pt x="440700" y="4482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990019" y="2615770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73" y="15935"/>
                  </a:lnTo>
                  <a:lnTo>
                    <a:pt x="7964" y="31872"/>
                  </a:lnTo>
                  <a:lnTo>
                    <a:pt x="5973" y="47811"/>
                  </a:lnTo>
                  <a:lnTo>
                    <a:pt x="0" y="63751"/>
                  </a:lnTo>
                  <a:lnTo>
                    <a:pt x="74372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393072" y="2602820"/>
              <a:ext cx="478155" cy="90170"/>
            </a:xfrm>
            <a:custGeom>
              <a:avLst/>
              <a:gdLst/>
              <a:ahLst/>
              <a:cxnLst/>
              <a:rect l="l" t="t" r="r" b="b"/>
              <a:pathLst>
                <a:path w="478155" h="90169">
                  <a:moveTo>
                    <a:pt x="149398" y="89643"/>
                  </a:moveTo>
                  <a:lnTo>
                    <a:pt x="478080" y="89643"/>
                  </a:lnTo>
                  <a:lnTo>
                    <a:pt x="478080" y="0"/>
                  </a:lnTo>
                  <a:lnTo>
                    <a:pt x="149398" y="0"/>
                  </a:lnTo>
                  <a:lnTo>
                    <a:pt x="149398" y="89643"/>
                  </a:lnTo>
                  <a:close/>
                </a:path>
                <a:path w="478155" h="90169">
                  <a:moveTo>
                    <a:pt x="0" y="44824"/>
                  </a:moveTo>
                  <a:lnTo>
                    <a:pt x="112014" y="4482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468094" y="2615770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77" y="15935"/>
                  </a:lnTo>
                  <a:lnTo>
                    <a:pt x="7970" y="31872"/>
                  </a:lnTo>
                  <a:lnTo>
                    <a:pt x="5977" y="47811"/>
                  </a:lnTo>
                  <a:lnTo>
                    <a:pt x="0" y="63751"/>
                  </a:lnTo>
                  <a:lnTo>
                    <a:pt x="74376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871150" y="2647644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4" h="0">
                  <a:moveTo>
                    <a:pt x="0" y="0"/>
                  </a:moveTo>
                  <a:lnTo>
                    <a:pt x="11201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946171" y="2615770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76" y="15935"/>
                  </a:lnTo>
                  <a:lnTo>
                    <a:pt x="7968" y="31872"/>
                  </a:lnTo>
                  <a:lnTo>
                    <a:pt x="5976" y="47811"/>
                  </a:lnTo>
                  <a:lnTo>
                    <a:pt x="0" y="63751"/>
                  </a:lnTo>
                  <a:lnTo>
                    <a:pt x="74387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662969" y="2728559"/>
              <a:ext cx="95250" cy="352425"/>
            </a:xfrm>
            <a:custGeom>
              <a:avLst/>
              <a:gdLst/>
              <a:ahLst/>
              <a:cxnLst/>
              <a:rect l="l" t="t" r="r" b="b"/>
              <a:pathLst>
                <a:path w="95250" h="352425">
                  <a:moveTo>
                    <a:pt x="0" y="352340"/>
                  </a:moveTo>
                  <a:lnTo>
                    <a:pt x="94868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2717434" y="2692464"/>
              <a:ext cx="61594" cy="80645"/>
            </a:xfrm>
            <a:custGeom>
              <a:avLst/>
              <a:gdLst/>
              <a:ahLst/>
              <a:cxnLst/>
              <a:rect l="l" t="t" r="r" b="b"/>
              <a:pathLst>
                <a:path w="61594" h="80644">
                  <a:moveTo>
                    <a:pt x="50122" y="0"/>
                  </a:moveTo>
                  <a:lnTo>
                    <a:pt x="0" y="63534"/>
                  </a:lnTo>
                  <a:lnTo>
                    <a:pt x="16944" y="61905"/>
                  </a:lnTo>
                  <a:lnTo>
                    <a:pt x="32851" y="64125"/>
                  </a:lnTo>
                  <a:lnTo>
                    <a:pt x="47722" y="70193"/>
                  </a:lnTo>
                  <a:lnTo>
                    <a:pt x="61559" y="80108"/>
                  </a:lnTo>
                  <a:lnTo>
                    <a:pt x="5012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522116" y="2453426"/>
              <a:ext cx="1002030" cy="170180"/>
            </a:xfrm>
            <a:custGeom>
              <a:avLst/>
              <a:gdLst/>
              <a:ahLst/>
              <a:cxnLst/>
              <a:rect l="l" t="t" r="r" b="b"/>
              <a:pathLst>
                <a:path w="1002029" h="170180">
                  <a:moveTo>
                    <a:pt x="935201" y="169714"/>
                  </a:moveTo>
                  <a:lnTo>
                    <a:pt x="974531" y="158357"/>
                  </a:lnTo>
                  <a:lnTo>
                    <a:pt x="999768" y="129630"/>
                  </a:lnTo>
                  <a:lnTo>
                    <a:pt x="1001741" y="117580"/>
                  </a:lnTo>
                  <a:lnTo>
                    <a:pt x="999312" y="104787"/>
                  </a:lnTo>
                  <a:lnTo>
                    <a:pt x="958524" y="64926"/>
                  </a:lnTo>
                  <a:lnTo>
                    <a:pt x="896326" y="40084"/>
                  </a:lnTo>
                  <a:lnTo>
                    <a:pt x="852599" y="29073"/>
                  </a:lnTo>
                  <a:lnTo>
                    <a:pt x="799507" y="19398"/>
                  </a:lnTo>
                  <a:lnTo>
                    <a:pt x="736341" y="11357"/>
                  </a:lnTo>
                  <a:lnTo>
                    <a:pt x="662393" y="5245"/>
                  </a:lnTo>
                  <a:lnTo>
                    <a:pt x="576953" y="1360"/>
                  </a:lnTo>
                  <a:lnTo>
                    <a:pt x="479313" y="0"/>
                  </a:lnTo>
                  <a:lnTo>
                    <a:pt x="382282" y="1030"/>
                  </a:lnTo>
                  <a:lnTo>
                    <a:pt x="298559" y="3986"/>
                  </a:lnTo>
                  <a:lnTo>
                    <a:pt x="227273" y="8661"/>
                  </a:lnTo>
                  <a:lnTo>
                    <a:pt x="167550" y="14849"/>
                  </a:lnTo>
                  <a:lnTo>
                    <a:pt x="118519" y="22345"/>
                  </a:lnTo>
                  <a:lnTo>
                    <a:pt x="79307" y="30943"/>
                  </a:lnTo>
                  <a:lnTo>
                    <a:pt x="26850" y="50621"/>
                  </a:lnTo>
                  <a:lnTo>
                    <a:pt x="0" y="83261"/>
                  </a:lnTo>
                  <a:lnTo>
                    <a:pt x="1382" y="94150"/>
                  </a:lnTo>
                  <a:lnTo>
                    <a:pt x="35315" y="132271"/>
                  </a:lnTo>
                  <a:lnTo>
                    <a:pt x="66159" y="14939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541832" y="2559128"/>
              <a:ext cx="81280" cy="59055"/>
            </a:xfrm>
            <a:custGeom>
              <a:avLst/>
              <a:gdLst/>
              <a:ahLst/>
              <a:cxnLst/>
              <a:rect l="l" t="t" r="r" b="b"/>
              <a:pathLst>
                <a:path w="81280" h="59055">
                  <a:moveTo>
                    <a:pt x="24623" y="0"/>
                  </a:moveTo>
                  <a:lnTo>
                    <a:pt x="23979" y="17009"/>
                  </a:lnTo>
                  <a:lnTo>
                    <a:pt x="19660" y="32479"/>
                  </a:lnTo>
                  <a:lnTo>
                    <a:pt x="11666" y="46410"/>
                  </a:lnTo>
                  <a:lnTo>
                    <a:pt x="0" y="58802"/>
                  </a:lnTo>
                  <a:lnTo>
                    <a:pt x="80912" y="58136"/>
                  </a:lnTo>
                  <a:lnTo>
                    <a:pt x="2462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429666" y="2602820"/>
              <a:ext cx="1158875" cy="704215"/>
            </a:xfrm>
            <a:custGeom>
              <a:avLst/>
              <a:gdLst/>
              <a:ahLst/>
              <a:cxnLst/>
              <a:rect l="l" t="t" r="r" b="b"/>
              <a:pathLst>
                <a:path w="1158875" h="704214">
                  <a:moveTo>
                    <a:pt x="188483" y="89643"/>
                  </a:moveTo>
                  <a:lnTo>
                    <a:pt x="517165" y="89643"/>
                  </a:lnTo>
                  <a:lnTo>
                    <a:pt x="517165" y="0"/>
                  </a:lnTo>
                  <a:lnTo>
                    <a:pt x="188483" y="0"/>
                  </a:lnTo>
                  <a:lnTo>
                    <a:pt x="188483" y="89643"/>
                  </a:lnTo>
                  <a:close/>
                </a:path>
                <a:path w="1158875" h="704214">
                  <a:moveTo>
                    <a:pt x="39085" y="582657"/>
                  </a:moveTo>
                  <a:lnTo>
                    <a:pt x="10720" y="609251"/>
                  </a:lnTo>
                  <a:lnTo>
                    <a:pt x="0" y="635265"/>
                  </a:lnTo>
                  <a:lnTo>
                    <a:pt x="2737" y="644270"/>
                  </a:lnTo>
                  <a:lnTo>
                    <a:pt x="41175" y="670134"/>
                  </a:lnTo>
                  <a:lnTo>
                    <a:pt x="100051" y="684873"/>
                  </a:lnTo>
                  <a:lnTo>
                    <a:pt x="141884" y="691030"/>
                  </a:lnTo>
                  <a:lnTo>
                    <a:pt x="193056" y="696172"/>
                  </a:lnTo>
                  <a:lnTo>
                    <a:pt x="254372" y="700147"/>
                  </a:lnTo>
                  <a:lnTo>
                    <a:pt x="326640" y="702799"/>
                  </a:lnTo>
                  <a:lnTo>
                    <a:pt x="410666" y="703975"/>
                  </a:lnTo>
                  <a:lnTo>
                    <a:pt x="507256" y="703520"/>
                  </a:lnTo>
                  <a:lnTo>
                    <a:pt x="617217" y="701281"/>
                  </a:lnTo>
                  <a:lnTo>
                    <a:pt x="1023786" y="669128"/>
                  </a:lnTo>
                  <a:lnTo>
                    <a:pt x="1158281" y="619076"/>
                  </a:lnTo>
                  <a:lnTo>
                    <a:pt x="1146630" y="573001"/>
                  </a:lnTo>
                  <a:lnTo>
                    <a:pt x="1114762" y="55278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19925" y="3160567"/>
              <a:ext cx="76685" cy="73333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2498624" y="3080899"/>
              <a:ext cx="328930" cy="90170"/>
            </a:xfrm>
            <a:custGeom>
              <a:avLst/>
              <a:gdLst/>
              <a:ahLst/>
              <a:cxnLst/>
              <a:rect l="l" t="t" r="r" b="b"/>
              <a:pathLst>
                <a:path w="328930" h="90169">
                  <a:moveTo>
                    <a:pt x="0" y="89639"/>
                  </a:moveTo>
                  <a:lnTo>
                    <a:pt x="328677" y="89639"/>
                  </a:lnTo>
                  <a:lnTo>
                    <a:pt x="328677" y="0"/>
                  </a:lnTo>
                  <a:lnTo>
                    <a:pt x="0" y="0"/>
                  </a:lnTo>
                  <a:lnTo>
                    <a:pt x="0" y="89639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3305390" y="2692464"/>
              <a:ext cx="108585" cy="353060"/>
            </a:xfrm>
            <a:custGeom>
              <a:avLst/>
              <a:gdLst/>
              <a:ahLst/>
              <a:cxnLst/>
              <a:rect l="l" t="t" r="r" b="b"/>
              <a:pathLst>
                <a:path w="108585" h="353060">
                  <a:moveTo>
                    <a:pt x="0" y="0"/>
                  </a:moveTo>
                  <a:lnTo>
                    <a:pt x="108530" y="352712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372568" y="3000434"/>
              <a:ext cx="60960" cy="80645"/>
            </a:xfrm>
            <a:custGeom>
              <a:avLst/>
              <a:gdLst/>
              <a:ahLst/>
              <a:cxnLst/>
              <a:rect l="l" t="t" r="r" b="b"/>
              <a:pathLst>
                <a:path w="60960" h="80644">
                  <a:moveTo>
                    <a:pt x="60926" y="0"/>
                  </a:moveTo>
                  <a:lnTo>
                    <a:pt x="47453" y="10404"/>
                  </a:lnTo>
                  <a:lnTo>
                    <a:pt x="32807" y="16996"/>
                  </a:lnTo>
                  <a:lnTo>
                    <a:pt x="16989" y="19780"/>
                  </a:lnTo>
                  <a:lnTo>
                    <a:pt x="0" y="18755"/>
                  </a:lnTo>
                  <a:lnTo>
                    <a:pt x="52336" y="80465"/>
                  </a:lnTo>
                  <a:lnTo>
                    <a:pt x="6092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349227" y="2602820"/>
              <a:ext cx="1195705" cy="568325"/>
            </a:xfrm>
            <a:custGeom>
              <a:avLst/>
              <a:gdLst/>
              <a:ahLst/>
              <a:cxnLst/>
              <a:rect l="l" t="t" r="r" b="b"/>
              <a:pathLst>
                <a:path w="1195704" h="568325">
                  <a:moveTo>
                    <a:pt x="776882" y="89643"/>
                  </a:moveTo>
                  <a:lnTo>
                    <a:pt x="1105564" y="89643"/>
                  </a:lnTo>
                  <a:lnTo>
                    <a:pt x="1105564" y="0"/>
                  </a:lnTo>
                  <a:lnTo>
                    <a:pt x="776882" y="0"/>
                  </a:lnTo>
                  <a:lnTo>
                    <a:pt x="776882" y="89643"/>
                  </a:lnTo>
                  <a:close/>
                </a:path>
                <a:path w="1195704" h="568325">
                  <a:moveTo>
                    <a:pt x="866522" y="567719"/>
                  </a:moveTo>
                  <a:lnTo>
                    <a:pt x="1195204" y="567719"/>
                  </a:lnTo>
                  <a:lnTo>
                    <a:pt x="1195204" y="478079"/>
                  </a:lnTo>
                  <a:lnTo>
                    <a:pt x="866522" y="478079"/>
                  </a:lnTo>
                  <a:lnTo>
                    <a:pt x="866522" y="567719"/>
                  </a:lnTo>
                  <a:close/>
                </a:path>
                <a:path w="1195704" h="568325">
                  <a:moveTo>
                    <a:pt x="0" y="44824"/>
                  </a:moveTo>
                  <a:lnTo>
                    <a:pt x="231543" y="4482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2543772" y="2615770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76" y="15935"/>
                  </a:lnTo>
                  <a:lnTo>
                    <a:pt x="7968" y="31872"/>
                  </a:lnTo>
                  <a:lnTo>
                    <a:pt x="5976" y="47811"/>
                  </a:lnTo>
                  <a:lnTo>
                    <a:pt x="0" y="63751"/>
                  </a:lnTo>
                  <a:lnTo>
                    <a:pt x="74377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349227" y="3125720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4" h="0">
                  <a:moveTo>
                    <a:pt x="0" y="0"/>
                  </a:moveTo>
                  <a:lnTo>
                    <a:pt x="11201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2424258" y="3093842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70" y="15940"/>
                  </a:lnTo>
                  <a:lnTo>
                    <a:pt x="7961" y="31879"/>
                  </a:lnTo>
                  <a:lnTo>
                    <a:pt x="5970" y="47816"/>
                  </a:lnTo>
                  <a:lnTo>
                    <a:pt x="0" y="63751"/>
                  </a:lnTo>
                  <a:lnTo>
                    <a:pt x="74366" y="318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2827303" y="3125720"/>
              <a:ext cx="351155" cy="0"/>
            </a:xfrm>
            <a:custGeom>
              <a:avLst/>
              <a:gdLst/>
              <a:ahLst/>
              <a:cxnLst/>
              <a:rect l="l" t="t" r="r" b="b"/>
              <a:pathLst>
                <a:path w="351155" h="0">
                  <a:moveTo>
                    <a:pt x="0" y="0"/>
                  </a:moveTo>
                  <a:lnTo>
                    <a:pt x="35106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41372" y="3093842"/>
              <a:ext cx="74377" cy="63751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2946828" y="2647644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39" h="0">
                  <a:moveTo>
                    <a:pt x="0" y="0"/>
                  </a:moveTo>
                  <a:lnTo>
                    <a:pt x="141902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3051732" y="2615770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76" y="15935"/>
                  </a:lnTo>
                  <a:lnTo>
                    <a:pt x="7968" y="31872"/>
                  </a:lnTo>
                  <a:lnTo>
                    <a:pt x="5976" y="47811"/>
                  </a:lnTo>
                  <a:lnTo>
                    <a:pt x="0" y="63751"/>
                  </a:lnTo>
                  <a:lnTo>
                    <a:pt x="74377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3454788" y="2647644"/>
              <a:ext cx="201930" cy="0"/>
            </a:xfrm>
            <a:custGeom>
              <a:avLst/>
              <a:gdLst/>
              <a:ahLst/>
              <a:cxnLst/>
              <a:rect l="l" t="t" r="r" b="b"/>
              <a:pathLst>
                <a:path w="201929" h="0">
                  <a:moveTo>
                    <a:pt x="0" y="0"/>
                  </a:moveTo>
                  <a:lnTo>
                    <a:pt x="20165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3619449" y="2615770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29" h="64135">
                  <a:moveTo>
                    <a:pt x="0" y="0"/>
                  </a:moveTo>
                  <a:lnTo>
                    <a:pt x="5976" y="15935"/>
                  </a:lnTo>
                  <a:lnTo>
                    <a:pt x="7968" y="31872"/>
                  </a:lnTo>
                  <a:lnTo>
                    <a:pt x="5976" y="47811"/>
                  </a:lnTo>
                  <a:lnTo>
                    <a:pt x="0" y="63751"/>
                  </a:lnTo>
                  <a:lnTo>
                    <a:pt x="74377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3544428" y="3125720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 h="0">
                  <a:moveTo>
                    <a:pt x="0" y="0"/>
                  </a:moveTo>
                  <a:lnTo>
                    <a:pt x="11201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619449" y="3093842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29" h="64135">
                  <a:moveTo>
                    <a:pt x="0" y="0"/>
                  </a:moveTo>
                  <a:lnTo>
                    <a:pt x="5976" y="15940"/>
                  </a:lnTo>
                  <a:lnTo>
                    <a:pt x="7968" y="31879"/>
                  </a:lnTo>
                  <a:lnTo>
                    <a:pt x="5976" y="47816"/>
                  </a:lnTo>
                  <a:lnTo>
                    <a:pt x="0" y="63751"/>
                  </a:lnTo>
                  <a:lnTo>
                    <a:pt x="74377" y="318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9816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2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Simple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transient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messaging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with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sockets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79260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5"/>
              <a:t>Sockets:</a:t>
            </a:r>
            <a:r>
              <a:rPr dirty="0" spc="80"/>
              <a:t> </a:t>
            </a:r>
            <a:r>
              <a:rPr dirty="0" spc="15"/>
              <a:t>Python</a:t>
            </a:r>
            <a:r>
              <a:rPr dirty="0" spc="-10"/>
              <a:t> </a:t>
            </a:r>
            <a:r>
              <a:rPr dirty="0" spc="15"/>
              <a:t>code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1894" y="590814"/>
            <a:ext cx="3450590" cy="857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39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Server</a:t>
            </a:r>
            <a:endParaRPr sz="1200">
              <a:latin typeface="Arial"/>
              <a:cs typeface="Arial"/>
            </a:endParaRPr>
          </a:p>
          <a:p>
            <a:pPr marL="42545">
              <a:lnSpc>
                <a:spcPts val="855"/>
              </a:lnSpc>
            </a:pPr>
            <a:r>
              <a:rPr dirty="0" sz="600" spc="55">
                <a:latin typeface="Times New Roman"/>
                <a:cs typeface="Times New Roman"/>
              </a:rPr>
              <a:t>1 </a:t>
            </a:r>
            <a:r>
              <a:rPr dirty="0" sz="600" spc="160">
                <a:latin typeface="Times New Roman"/>
                <a:cs typeface="Times New Roman"/>
              </a:rPr>
              <a:t> </a:t>
            </a:r>
            <a:r>
              <a:rPr dirty="0" sz="800" spc="5" b="1">
                <a:solidFill>
                  <a:srgbClr val="FF0059"/>
                </a:solidFill>
                <a:latin typeface="Times New Roman"/>
                <a:cs typeface="Times New Roman"/>
              </a:rPr>
              <a:t>from</a:t>
            </a:r>
            <a:r>
              <a:rPr dirty="0" sz="800" spc="6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socket </a:t>
            </a:r>
            <a:r>
              <a:rPr dirty="0" sz="800" spc="170">
                <a:latin typeface="Times New Roman"/>
                <a:cs typeface="Times New Roman"/>
              </a:rPr>
              <a:t> </a:t>
            </a:r>
            <a:r>
              <a:rPr dirty="0" sz="800" spc="25" b="1">
                <a:solidFill>
                  <a:srgbClr val="FF0059"/>
                </a:solidFill>
                <a:latin typeface="Times New Roman"/>
                <a:cs typeface="Times New Roman"/>
              </a:rPr>
              <a:t>import</a:t>
            </a:r>
            <a:r>
              <a:rPr dirty="0" sz="800" spc="8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baseline="-10416" sz="1200" spc="112">
                <a:latin typeface="Times New Roman"/>
                <a:cs typeface="Times New Roman"/>
              </a:rPr>
              <a:t>*</a:t>
            </a:r>
            <a:endParaRPr baseline="-10416" sz="1200">
              <a:latin typeface="Times New Roman"/>
              <a:cs typeface="Times New Roman"/>
            </a:endParaRPr>
          </a:p>
          <a:p>
            <a:pPr marL="4254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2 </a:t>
            </a:r>
            <a:r>
              <a:rPr dirty="0" sz="600" spc="200">
                <a:latin typeface="Times New Roman"/>
                <a:cs typeface="Times New Roman"/>
              </a:rPr>
              <a:t> </a:t>
            </a:r>
            <a:r>
              <a:rPr dirty="0" sz="800" spc="165">
                <a:latin typeface="Times New Roman"/>
                <a:cs typeface="Times New Roman"/>
              </a:rPr>
              <a:t>s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15">
                <a:latin typeface="Times New Roman"/>
                <a:cs typeface="Times New Roman"/>
              </a:rPr>
              <a:t>socket(AF_INET,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100">
                <a:latin typeface="Times New Roman"/>
                <a:cs typeface="Times New Roman"/>
              </a:rPr>
              <a:t>SOCK_STREAM)</a:t>
            </a:r>
            <a:endParaRPr sz="800">
              <a:latin typeface="Times New Roman"/>
              <a:cs typeface="Times New Roman"/>
            </a:endParaRPr>
          </a:p>
          <a:p>
            <a:pPr marL="4254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3 </a:t>
            </a:r>
            <a:r>
              <a:rPr dirty="0" sz="600" spc="165">
                <a:latin typeface="Times New Roman"/>
                <a:cs typeface="Times New Roman"/>
              </a:rPr>
              <a:t> </a:t>
            </a:r>
            <a:r>
              <a:rPr dirty="0" sz="800" spc="35">
                <a:latin typeface="Times New Roman"/>
                <a:cs typeface="Times New Roman"/>
              </a:rPr>
              <a:t>s.bind((HOST,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-15">
                <a:latin typeface="Times New Roman"/>
                <a:cs typeface="Times New Roman"/>
              </a:rPr>
              <a:t>PORT))</a:t>
            </a:r>
            <a:endParaRPr sz="800">
              <a:latin typeface="Times New Roman"/>
              <a:cs typeface="Times New Roman"/>
            </a:endParaRPr>
          </a:p>
          <a:p>
            <a:pPr marL="4254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4 </a:t>
            </a:r>
            <a:r>
              <a:rPr dirty="0" sz="600" spc="145">
                <a:latin typeface="Times New Roman"/>
                <a:cs typeface="Times New Roman"/>
              </a:rPr>
              <a:t> </a:t>
            </a:r>
            <a:r>
              <a:rPr dirty="0" sz="800" spc="114">
                <a:latin typeface="Times New Roman"/>
                <a:cs typeface="Times New Roman"/>
              </a:rPr>
              <a:t>s.listen(1)</a:t>
            </a:r>
            <a:endParaRPr sz="800">
              <a:latin typeface="Times New Roman"/>
              <a:cs typeface="Times New Roman"/>
            </a:endParaRPr>
          </a:p>
          <a:p>
            <a:pPr marL="4254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5 </a:t>
            </a:r>
            <a:r>
              <a:rPr dirty="0" sz="600" spc="200"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(conn,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80">
                <a:latin typeface="Times New Roman"/>
                <a:cs typeface="Times New Roman"/>
              </a:rPr>
              <a:t>addr)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14">
                <a:latin typeface="Times New Roman"/>
                <a:cs typeface="Times New Roman"/>
              </a:rPr>
              <a:t> </a:t>
            </a:r>
            <a:r>
              <a:rPr dirty="0" sz="800" spc="95">
                <a:latin typeface="Times New Roman"/>
                <a:cs typeface="Times New Roman"/>
              </a:rPr>
              <a:t>s.accept() </a:t>
            </a:r>
            <a:r>
              <a:rPr dirty="0" sz="800" spc="210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returns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" i="1">
                <a:solidFill>
                  <a:srgbClr val="009600"/>
                </a:solidFill>
                <a:latin typeface="Times New Roman"/>
                <a:cs typeface="Times New Roman"/>
              </a:rPr>
              <a:t>new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addr.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20" i="1">
                <a:solidFill>
                  <a:srgbClr val="009600"/>
                </a:solidFill>
                <a:latin typeface="Times New Roman"/>
                <a:cs typeface="Times New Roman"/>
              </a:rPr>
              <a:t>client</a:t>
            </a:r>
            <a:endParaRPr sz="800">
              <a:latin typeface="Times New Roman"/>
              <a:cs typeface="Times New Roman"/>
            </a:endParaRPr>
          </a:p>
          <a:p>
            <a:pPr marL="42545">
              <a:lnSpc>
                <a:spcPts val="905"/>
              </a:lnSpc>
              <a:tabLst>
                <a:tab pos="1525905" algn="l"/>
              </a:tabLst>
            </a:pPr>
            <a:r>
              <a:rPr dirty="0" sz="600" spc="55">
                <a:latin typeface="Times New Roman"/>
                <a:cs typeface="Times New Roman"/>
              </a:rPr>
              <a:t>6 </a:t>
            </a:r>
            <a:r>
              <a:rPr dirty="0" sz="600" spc="185">
                <a:latin typeface="Times New Roman"/>
                <a:cs typeface="Times New Roman"/>
              </a:rPr>
              <a:t> </a:t>
            </a:r>
            <a:r>
              <a:rPr dirty="0" sz="800" spc="55" b="1">
                <a:solidFill>
                  <a:srgbClr val="FF0059"/>
                </a:solidFill>
                <a:latin typeface="Times New Roman"/>
                <a:cs typeface="Times New Roman"/>
              </a:rPr>
              <a:t>while</a:t>
            </a:r>
            <a:r>
              <a:rPr dirty="0" sz="800" spc="7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True:	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3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forever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953" y="1409940"/>
            <a:ext cx="262382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80795" algn="l"/>
              </a:tabLst>
            </a:pPr>
            <a:r>
              <a:rPr dirty="0" sz="800" spc="95">
                <a:latin typeface="Times New Roman"/>
                <a:cs typeface="Times New Roman"/>
              </a:rPr>
              <a:t>data</a:t>
            </a:r>
            <a:r>
              <a:rPr dirty="0" sz="800" spc="11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14">
                <a:latin typeface="Times New Roman"/>
                <a:cs typeface="Times New Roman"/>
              </a:rPr>
              <a:t> </a:t>
            </a:r>
            <a:r>
              <a:rPr dirty="0" sz="800" spc="50">
                <a:latin typeface="Times New Roman"/>
                <a:cs typeface="Times New Roman"/>
              </a:rPr>
              <a:t>conn.recv(1024)	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receive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data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from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20" i="1">
                <a:solidFill>
                  <a:srgbClr val="009600"/>
                </a:solidFill>
                <a:latin typeface="Times New Roman"/>
                <a:cs typeface="Times New Roman"/>
              </a:rPr>
              <a:t>client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4261" y="1435244"/>
            <a:ext cx="3128645" cy="3384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ts val="685"/>
              </a:lnSpc>
              <a:spcBef>
                <a:spcPts val="95"/>
              </a:spcBef>
            </a:pPr>
            <a:r>
              <a:rPr dirty="0" sz="600" spc="55">
                <a:latin typeface="Times New Roman"/>
                <a:cs typeface="Times New Roman"/>
              </a:rPr>
              <a:t>7</a:t>
            </a:r>
            <a:endParaRPr sz="600">
              <a:latin typeface="Times New Roman"/>
              <a:cs typeface="Times New Roman"/>
            </a:endParaRPr>
          </a:p>
          <a:p>
            <a:pPr marL="50800">
              <a:lnSpc>
                <a:spcPts val="869"/>
              </a:lnSpc>
              <a:tabLst>
                <a:tab pos="266065" algn="l"/>
                <a:tab pos="1533525" algn="l"/>
              </a:tabLst>
            </a:pPr>
            <a:r>
              <a:rPr dirty="0" sz="600" spc="55">
                <a:latin typeface="Times New Roman"/>
                <a:cs typeface="Times New Roman"/>
              </a:rPr>
              <a:t>8	</a:t>
            </a:r>
            <a:r>
              <a:rPr dirty="0" sz="800" spc="204" b="1">
                <a:solidFill>
                  <a:srgbClr val="FF0059"/>
                </a:solidFill>
                <a:latin typeface="Times New Roman"/>
                <a:cs typeface="Times New Roman"/>
              </a:rPr>
              <a:t>if</a:t>
            </a:r>
            <a:r>
              <a:rPr dirty="0" sz="800" spc="9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65" b="1">
                <a:solidFill>
                  <a:srgbClr val="FF0059"/>
                </a:solidFill>
                <a:latin typeface="Times New Roman"/>
                <a:cs typeface="Times New Roman"/>
              </a:rPr>
              <a:t>not</a:t>
            </a:r>
            <a:r>
              <a:rPr dirty="0" sz="800" spc="7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105">
                <a:latin typeface="Times New Roman"/>
                <a:cs typeface="Times New Roman"/>
              </a:rPr>
              <a:t>data: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 spc="20" b="1">
                <a:solidFill>
                  <a:srgbClr val="FF0059"/>
                </a:solidFill>
                <a:latin typeface="Times New Roman"/>
                <a:cs typeface="Times New Roman"/>
              </a:rPr>
              <a:t>break	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stop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25" i="1">
                <a:solidFill>
                  <a:srgbClr val="009600"/>
                </a:solidFill>
                <a:latin typeface="Times New Roman"/>
                <a:cs typeface="Times New Roman"/>
              </a:rPr>
              <a:t>if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20" i="1">
                <a:solidFill>
                  <a:srgbClr val="009600"/>
                </a:solidFill>
                <a:latin typeface="Times New Roman"/>
                <a:cs typeface="Times New Roman"/>
              </a:rPr>
              <a:t>client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stopped</a:t>
            </a:r>
            <a:endParaRPr sz="800">
              <a:latin typeface="Times New Roman"/>
              <a:cs typeface="Times New Roman"/>
            </a:endParaRPr>
          </a:p>
          <a:p>
            <a:pPr marL="50800">
              <a:lnSpc>
                <a:spcPts val="905"/>
              </a:lnSpc>
              <a:tabLst>
                <a:tab pos="264795" algn="l"/>
              </a:tabLst>
            </a:pPr>
            <a:r>
              <a:rPr dirty="0" sz="600" spc="55">
                <a:latin typeface="Times New Roman"/>
                <a:cs typeface="Times New Roman"/>
              </a:rPr>
              <a:t>9	</a:t>
            </a:r>
            <a:r>
              <a:rPr dirty="0" sz="800" spc="65">
                <a:latin typeface="Times New Roman"/>
                <a:cs typeface="Times New Roman"/>
              </a:rPr>
              <a:t>conn.send(</a:t>
            </a:r>
            <a:r>
              <a:rPr dirty="0" sz="800" spc="65" b="1">
                <a:solidFill>
                  <a:srgbClr val="FF0059"/>
                </a:solidFill>
                <a:latin typeface="Times New Roman"/>
                <a:cs typeface="Times New Roman"/>
              </a:rPr>
              <a:t>str</a:t>
            </a:r>
            <a:r>
              <a:rPr dirty="0" sz="800" spc="65">
                <a:latin typeface="Times New Roman"/>
                <a:cs typeface="Times New Roman"/>
              </a:rPr>
              <a:t>(data)+</a:t>
            </a:r>
            <a:r>
              <a:rPr dirty="0" sz="800" spc="65">
                <a:solidFill>
                  <a:srgbClr val="FA0000"/>
                </a:solidFill>
                <a:latin typeface="Times New Roman"/>
                <a:cs typeface="Times New Roman"/>
              </a:rPr>
              <a:t>"</a:t>
            </a:r>
            <a:r>
              <a:rPr dirty="0" baseline="-10416" sz="1200" spc="97">
                <a:solidFill>
                  <a:srgbClr val="FA0000"/>
                </a:solidFill>
                <a:latin typeface="Times New Roman"/>
                <a:cs typeface="Times New Roman"/>
              </a:rPr>
              <a:t>*</a:t>
            </a:r>
            <a:r>
              <a:rPr dirty="0" sz="800" spc="65">
                <a:solidFill>
                  <a:srgbClr val="FA0000"/>
                </a:solidFill>
                <a:latin typeface="Times New Roman"/>
                <a:cs typeface="Times New Roman"/>
              </a:rPr>
              <a:t>"</a:t>
            </a:r>
            <a:r>
              <a:rPr dirty="0" sz="800" spc="65">
                <a:latin typeface="Times New Roman"/>
                <a:cs typeface="Times New Roman"/>
              </a:rPr>
              <a:t>)</a:t>
            </a:r>
            <a:r>
              <a:rPr dirty="0" sz="800" spc="110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return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05" i="1">
                <a:solidFill>
                  <a:srgbClr val="009600"/>
                </a:solidFill>
                <a:latin typeface="Times New Roman"/>
                <a:cs typeface="Times New Roman"/>
              </a:rPr>
              <a:t>sent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data 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plus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an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"</a:t>
            </a:r>
            <a:r>
              <a:rPr dirty="0" baseline="-10416" sz="1200" spc="120" i="1">
                <a:solidFill>
                  <a:srgbClr val="009600"/>
                </a:solidFill>
                <a:latin typeface="Times New Roman"/>
                <a:cs typeface="Times New Roman"/>
              </a:rPr>
              <a:t>*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"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4106" y="1668607"/>
            <a:ext cx="3589020" cy="1036319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615"/>
              </a:spcBef>
              <a:tabLst>
                <a:tab pos="1553210" algn="l"/>
              </a:tabLst>
            </a:pPr>
            <a:r>
              <a:rPr dirty="0" sz="600" spc="55">
                <a:latin typeface="Times New Roman"/>
                <a:cs typeface="Times New Roman"/>
              </a:rPr>
              <a:t>10 </a:t>
            </a:r>
            <a:r>
              <a:rPr dirty="0" sz="600" spc="20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conn.close()	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close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0" i="1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connection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650">
              <a:latin typeface="Times New Roman"/>
              <a:cs typeface="Times New Roman"/>
            </a:endParaRPr>
          </a:p>
          <a:p>
            <a:pPr marL="65405">
              <a:lnSpc>
                <a:spcPts val="139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Client</a:t>
            </a:r>
            <a:endParaRPr sz="1200">
              <a:latin typeface="Arial"/>
              <a:cs typeface="Arial"/>
            </a:endParaRPr>
          </a:p>
          <a:p>
            <a:pPr marL="70485">
              <a:lnSpc>
                <a:spcPts val="855"/>
              </a:lnSpc>
            </a:pPr>
            <a:r>
              <a:rPr dirty="0" sz="600" spc="55">
                <a:latin typeface="Times New Roman"/>
                <a:cs typeface="Times New Roman"/>
              </a:rPr>
              <a:t>1 </a:t>
            </a:r>
            <a:r>
              <a:rPr dirty="0" sz="600" spc="160">
                <a:latin typeface="Times New Roman"/>
                <a:cs typeface="Times New Roman"/>
              </a:rPr>
              <a:t> </a:t>
            </a:r>
            <a:r>
              <a:rPr dirty="0" sz="800" spc="5" b="1">
                <a:solidFill>
                  <a:srgbClr val="FF0059"/>
                </a:solidFill>
                <a:latin typeface="Times New Roman"/>
                <a:cs typeface="Times New Roman"/>
              </a:rPr>
              <a:t>from</a:t>
            </a:r>
            <a:r>
              <a:rPr dirty="0" sz="800" spc="6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socket </a:t>
            </a:r>
            <a:r>
              <a:rPr dirty="0" sz="800" spc="170">
                <a:latin typeface="Times New Roman"/>
                <a:cs typeface="Times New Roman"/>
              </a:rPr>
              <a:t> </a:t>
            </a:r>
            <a:r>
              <a:rPr dirty="0" sz="800" spc="25" b="1">
                <a:solidFill>
                  <a:srgbClr val="FF0059"/>
                </a:solidFill>
                <a:latin typeface="Times New Roman"/>
                <a:cs typeface="Times New Roman"/>
              </a:rPr>
              <a:t>import</a:t>
            </a:r>
            <a:r>
              <a:rPr dirty="0" sz="800" spc="8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baseline="-10416" sz="1200" spc="112">
                <a:latin typeface="Times New Roman"/>
                <a:cs typeface="Times New Roman"/>
              </a:rPr>
              <a:t>*</a:t>
            </a:r>
            <a:endParaRPr baseline="-10416" sz="1200">
              <a:latin typeface="Times New Roman"/>
              <a:cs typeface="Times New Roman"/>
            </a:endParaRPr>
          </a:p>
          <a:p>
            <a:pPr marL="704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2 </a:t>
            </a:r>
            <a:r>
              <a:rPr dirty="0" sz="600" spc="200">
                <a:latin typeface="Times New Roman"/>
                <a:cs typeface="Times New Roman"/>
              </a:rPr>
              <a:t> </a:t>
            </a:r>
            <a:r>
              <a:rPr dirty="0" sz="800" spc="165">
                <a:latin typeface="Times New Roman"/>
                <a:cs typeface="Times New Roman"/>
              </a:rPr>
              <a:t>s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15">
                <a:latin typeface="Times New Roman"/>
                <a:cs typeface="Times New Roman"/>
              </a:rPr>
              <a:t>socket(AF_INET,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100">
                <a:latin typeface="Times New Roman"/>
                <a:cs typeface="Times New Roman"/>
              </a:rPr>
              <a:t>SOCK_STREAM)</a:t>
            </a:r>
            <a:endParaRPr sz="800">
              <a:latin typeface="Times New Roman"/>
              <a:cs typeface="Times New Roman"/>
            </a:endParaRPr>
          </a:p>
          <a:p>
            <a:pPr marL="704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3 </a:t>
            </a:r>
            <a:r>
              <a:rPr dirty="0" sz="600" spc="200">
                <a:latin typeface="Times New Roman"/>
                <a:cs typeface="Times New Roman"/>
              </a:rPr>
              <a:t> </a:t>
            </a:r>
            <a:r>
              <a:rPr dirty="0" sz="800" spc="35">
                <a:latin typeface="Times New Roman"/>
                <a:cs typeface="Times New Roman"/>
              </a:rPr>
              <a:t>s.connect((HOST,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-15">
                <a:latin typeface="Times New Roman"/>
                <a:cs typeface="Times New Roman"/>
              </a:rPr>
              <a:t>PORT))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connect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server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(block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25" i="1">
                <a:solidFill>
                  <a:srgbClr val="009600"/>
                </a:solidFill>
                <a:latin typeface="Times New Roman"/>
                <a:cs typeface="Times New Roman"/>
              </a:rPr>
              <a:t>until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accepted)</a:t>
            </a:r>
            <a:endParaRPr sz="800">
              <a:latin typeface="Times New Roman"/>
              <a:cs typeface="Times New Roman"/>
            </a:endParaRPr>
          </a:p>
          <a:p>
            <a:pPr marL="704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4 </a:t>
            </a:r>
            <a:r>
              <a:rPr dirty="0" sz="600" spc="195">
                <a:latin typeface="Times New Roman"/>
                <a:cs typeface="Times New Roman"/>
              </a:rPr>
              <a:t> </a:t>
            </a:r>
            <a:r>
              <a:rPr dirty="0" sz="800" spc="80">
                <a:latin typeface="Times New Roman"/>
                <a:cs typeface="Times New Roman"/>
              </a:rPr>
              <a:t>s.send(</a:t>
            </a:r>
            <a:r>
              <a:rPr dirty="0" sz="800" spc="80">
                <a:solidFill>
                  <a:srgbClr val="FA0000"/>
                </a:solidFill>
                <a:latin typeface="Times New Roman"/>
                <a:cs typeface="Times New Roman"/>
              </a:rPr>
              <a:t>’Hello,</a:t>
            </a:r>
            <a:r>
              <a:rPr dirty="0" sz="800" spc="9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dirty="0" sz="800" spc="65">
                <a:solidFill>
                  <a:srgbClr val="FA0000"/>
                </a:solidFill>
                <a:latin typeface="Times New Roman"/>
                <a:cs typeface="Times New Roman"/>
              </a:rPr>
              <a:t>world’</a:t>
            </a:r>
            <a:r>
              <a:rPr dirty="0" sz="800" spc="65">
                <a:latin typeface="Times New Roman"/>
                <a:cs typeface="Times New Roman"/>
              </a:rPr>
              <a:t>) </a:t>
            </a:r>
            <a:r>
              <a:rPr dirty="0" sz="800" spc="250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send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5" i="1">
                <a:solidFill>
                  <a:srgbClr val="009600"/>
                </a:solidFill>
                <a:latin typeface="Times New Roman"/>
                <a:cs typeface="Times New Roman"/>
              </a:rPr>
              <a:t>same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data</a:t>
            </a:r>
            <a:endParaRPr sz="800">
              <a:latin typeface="Times New Roman"/>
              <a:cs typeface="Times New Roman"/>
            </a:endParaRPr>
          </a:p>
          <a:p>
            <a:pPr marL="70485">
              <a:lnSpc>
                <a:spcPts val="905"/>
              </a:lnSpc>
              <a:tabLst>
                <a:tab pos="1401445" algn="l"/>
              </a:tabLst>
            </a:pPr>
            <a:r>
              <a:rPr dirty="0" sz="600" spc="55">
                <a:latin typeface="Times New Roman"/>
                <a:cs typeface="Times New Roman"/>
              </a:rPr>
              <a:t>5 </a:t>
            </a:r>
            <a:r>
              <a:rPr dirty="0" sz="600" spc="180">
                <a:latin typeface="Times New Roman"/>
                <a:cs typeface="Times New Roman"/>
              </a:rPr>
              <a:t> </a:t>
            </a:r>
            <a:r>
              <a:rPr dirty="0" sz="800" spc="95">
                <a:latin typeface="Times New Roman"/>
                <a:cs typeface="Times New Roman"/>
              </a:rPr>
              <a:t>data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s.recv(1024)	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receive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0" i="1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response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2361" y="2665690"/>
            <a:ext cx="661670" cy="2552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905"/>
              </a:lnSpc>
              <a:spcBef>
                <a:spcPts val="95"/>
              </a:spcBef>
            </a:pPr>
            <a:r>
              <a:rPr dirty="0" sz="600" spc="55">
                <a:latin typeface="Times New Roman"/>
                <a:cs typeface="Times New Roman"/>
              </a:rPr>
              <a:t>6 </a:t>
            </a:r>
            <a:r>
              <a:rPr dirty="0" sz="600" spc="120">
                <a:latin typeface="Times New Roman"/>
                <a:cs typeface="Times New Roman"/>
              </a:rPr>
              <a:t> </a:t>
            </a:r>
            <a:r>
              <a:rPr dirty="0" sz="800" spc="75" b="1">
                <a:solidFill>
                  <a:srgbClr val="FF0059"/>
                </a:solidFill>
                <a:latin typeface="Times New Roman"/>
                <a:cs typeface="Times New Roman"/>
              </a:rPr>
              <a:t>print</a:t>
            </a:r>
            <a:r>
              <a:rPr dirty="0" sz="800" spc="4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95">
                <a:latin typeface="Times New Roman"/>
                <a:cs typeface="Times New Roman"/>
              </a:rPr>
              <a:t>data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</a:pPr>
            <a:r>
              <a:rPr dirty="0" sz="600" spc="55">
                <a:latin typeface="Times New Roman"/>
                <a:cs typeface="Times New Roman"/>
              </a:rPr>
              <a:t>7 </a:t>
            </a:r>
            <a:r>
              <a:rPr dirty="0" sz="600" spc="145">
                <a:latin typeface="Times New Roman"/>
                <a:cs typeface="Times New Roman"/>
              </a:rPr>
              <a:t> </a:t>
            </a:r>
            <a:r>
              <a:rPr dirty="0" sz="800" spc="105">
                <a:latin typeface="Times New Roman"/>
                <a:cs typeface="Times New Roman"/>
              </a:rPr>
              <a:t>s.close()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83410" y="2665690"/>
            <a:ext cx="1153160" cy="2552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905"/>
              </a:lnSpc>
              <a:spcBef>
                <a:spcPts val="9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0" i="1">
                <a:solidFill>
                  <a:srgbClr val="009600"/>
                </a:solidFill>
                <a:latin typeface="Times New Roman"/>
                <a:cs typeface="Times New Roman"/>
              </a:rPr>
              <a:t>print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0" i="1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4" i="1">
                <a:solidFill>
                  <a:srgbClr val="009600"/>
                </a:solidFill>
                <a:latin typeface="Times New Roman"/>
                <a:cs typeface="Times New Roman"/>
              </a:rPr>
              <a:t>result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close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0" i="1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connection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2306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Using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patterns:</a:t>
            </a:r>
            <a:r>
              <a:rPr dirty="0" sz="600" spc="3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ZeroMQ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2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0558" y="716"/>
            <a:ext cx="106108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Advanced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transient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6400" cy="26784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Making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sockets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easier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to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work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latin typeface="Arial"/>
                <a:cs typeface="Arial"/>
              </a:rPr>
              <a:t>Sockets</a:t>
            </a:r>
            <a:r>
              <a:rPr dirty="0" sz="1000" spc="-5">
                <a:latin typeface="Arial"/>
                <a:cs typeface="Arial"/>
              </a:rPr>
              <a:t> are rather </a:t>
            </a:r>
            <a:r>
              <a:rPr dirty="0" sz="1000" spc="-10">
                <a:latin typeface="Arial"/>
                <a:cs typeface="Arial"/>
              </a:rPr>
              <a:t>low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level</a:t>
            </a:r>
            <a:r>
              <a:rPr dirty="0" sz="1000" spc="-5">
                <a:latin typeface="Arial"/>
                <a:cs typeface="Arial"/>
              </a:rPr>
              <a:t> and programming mistakes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easily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made.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However,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way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used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(such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client-server setting).</a:t>
            </a:r>
            <a:endParaRPr sz="1000">
              <a:latin typeface="Arial"/>
              <a:cs typeface="Arial"/>
            </a:endParaRPr>
          </a:p>
          <a:p>
            <a:pPr marL="271780">
              <a:lnSpc>
                <a:spcPts val="1435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Alternative:</a:t>
            </a:r>
            <a:r>
              <a:rPr dirty="0" sz="1200" spc="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ZeroMQ</a:t>
            </a:r>
            <a:endParaRPr sz="1200">
              <a:latin typeface="Arial"/>
              <a:cs typeface="Arial"/>
            </a:endParaRPr>
          </a:p>
          <a:p>
            <a:pPr marL="276860" marR="74930">
              <a:lnSpc>
                <a:spcPts val="1200"/>
              </a:lnSpc>
              <a:spcBef>
                <a:spcPts val="35"/>
              </a:spcBef>
            </a:pPr>
            <a:r>
              <a:rPr dirty="0" sz="1000" spc="-5">
                <a:latin typeface="Arial"/>
                <a:cs typeface="Arial"/>
              </a:rPr>
              <a:t>Provides a higher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level</a:t>
            </a:r>
            <a:r>
              <a:rPr dirty="0" sz="1000" spc="-5">
                <a:latin typeface="Arial"/>
                <a:cs typeface="Arial"/>
              </a:rPr>
              <a:t> of expression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pairing </a:t>
            </a:r>
            <a:r>
              <a:rPr dirty="0" sz="1000" spc="-10">
                <a:latin typeface="Arial"/>
                <a:cs typeface="Arial"/>
              </a:rPr>
              <a:t>sockets: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 </a:t>
            </a: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corresponding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Q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receiving messages.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 communication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asynchronous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272415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dirty="0" sz="12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patterns</a:t>
            </a:r>
            <a:endParaRPr sz="1200">
              <a:latin typeface="Arial"/>
              <a:cs typeface="Arial"/>
            </a:endParaRPr>
          </a:p>
          <a:p>
            <a:pPr marL="554355" indent="-168275">
              <a:lnSpc>
                <a:spcPts val="12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Request-reply</a:t>
            </a:r>
            <a:endParaRPr sz="1000">
              <a:latin typeface="Arial"/>
              <a:cs typeface="Arial"/>
            </a:endParaRPr>
          </a:p>
          <a:p>
            <a:pPr marL="5543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Publish-subscribe</a:t>
            </a:r>
            <a:endParaRPr sz="1000">
              <a:latin typeface="Arial"/>
              <a:cs typeface="Arial"/>
            </a:endParaRPr>
          </a:p>
          <a:p>
            <a:pPr marL="55435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Pipeline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66713" y="3331252"/>
            <a:ext cx="12306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Using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patterns:</a:t>
            </a:r>
            <a:r>
              <a:rPr dirty="0" sz="600" spc="3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ZeroMQ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2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0558" y="716"/>
            <a:ext cx="106108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Advanced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transient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15951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Request-reply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835759"/>
            <a:ext cx="3096260" cy="7499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39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Server</a:t>
            </a:r>
            <a:endParaRPr sz="1200">
              <a:latin typeface="Arial"/>
              <a:cs typeface="Arial"/>
            </a:endParaRPr>
          </a:p>
          <a:p>
            <a:pPr marL="17145">
              <a:lnSpc>
                <a:spcPts val="855"/>
              </a:lnSpc>
            </a:pPr>
            <a:r>
              <a:rPr dirty="0" sz="600" spc="55">
                <a:latin typeface="Times New Roman"/>
                <a:cs typeface="Times New Roman"/>
              </a:rPr>
              <a:t>1 </a:t>
            </a:r>
            <a:r>
              <a:rPr dirty="0" sz="600" spc="130">
                <a:latin typeface="Times New Roman"/>
                <a:cs typeface="Times New Roman"/>
              </a:rPr>
              <a:t> </a:t>
            </a:r>
            <a:r>
              <a:rPr dirty="0" sz="800" spc="25" b="1">
                <a:solidFill>
                  <a:srgbClr val="FF0059"/>
                </a:solidFill>
                <a:latin typeface="Times New Roman"/>
                <a:cs typeface="Times New Roman"/>
              </a:rPr>
              <a:t>import</a:t>
            </a:r>
            <a:r>
              <a:rPr dirty="0" sz="800" spc="5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-25">
                <a:latin typeface="Times New Roman"/>
                <a:cs typeface="Times New Roman"/>
              </a:rPr>
              <a:t>zmq</a:t>
            </a: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ts val="905"/>
              </a:lnSpc>
            </a:pPr>
            <a:r>
              <a:rPr dirty="0" sz="600" spc="55">
                <a:latin typeface="Times New Roman"/>
                <a:cs typeface="Times New Roman"/>
              </a:rPr>
              <a:t>2 </a:t>
            </a:r>
            <a:r>
              <a:rPr dirty="0" sz="600" spc="16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context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45">
                <a:latin typeface="Times New Roman"/>
                <a:cs typeface="Times New Roman"/>
              </a:rPr>
              <a:t>zmq.Context()</a:t>
            </a: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ts val="685"/>
              </a:lnSpc>
              <a:spcBef>
                <a:spcPts val="90"/>
              </a:spcBef>
            </a:pPr>
            <a:r>
              <a:rPr dirty="0" sz="600" spc="55">
                <a:latin typeface="Times New Roman"/>
                <a:cs typeface="Times New Roman"/>
              </a:rPr>
              <a:t>3</a:t>
            </a:r>
            <a:endParaRPr sz="600">
              <a:latin typeface="Times New Roman"/>
              <a:cs typeface="Times New Roman"/>
            </a:endParaRPr>
          </a:p>
          <a:p>
            <a:pPr marL="17145">
              <a:lnSpc>
                <a:spcPts val="869"/>
              </a:lnSpc>
            </a:pPr>
            <a:r>
              <a:rPr dirty="0" sz="600" spc="55">
                <a:latin typeface="Times New Roman"/>
                <a:cs typeface="Times New Roman"/>
              </a:rPr>
              <a:t>4 </a:t>
            </a:r>
            <a:r>
              <a:rPr dirty="0" sz="600" spc="185">
                <a:latin typeface="Times New Roman"/>
                <a:cs typeface="Times New Roman"/>
              </a:rPr>
              <a:t> </a:t>
            </a:r>
            <a:r>
              <a:rPr dirty="0" sz="800" spc="50">
                <a:latin typeface="Times New Roman"/>
                <a:cs typeface="Times New Roman"/>
              </a:rPr>
              <a:t>p1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14">
                <a:latin typeface="Times New Roman"/>
                <a:cs typeface="Times New Roman"/>
              </a:rPr>
              <a:t> </a:t>
            </a:r>
            <a:r>
              <a:rPr dirty="0" sz="800" spc="100">
                <a:solidFill>
                  <a:srgbClr val="FA0000"/>
                </a:solidFill>
                <a:latin typeface="Times New Roman"/>
                <a:cs typeface="Times New Roman"/>
              </a:rPr>
              <a:t>"tcp://"</a:t>
            </a:r>
            <a:r>
              <a:rPr dirty="0" sz="800" spc="100">
                <a:latin typeface="Times New Roman"/>
                <a:cs typeface="Times New Roman"/>
              </a:rPr>
              <a:t>+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-95">
                <a:latin typeface="Times New Roman"/>
                <a:cs typeface="Times New Roman"/>
              </a:rPr>
              <a:t>HOST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55">
                <a:solidFill>
                  <a:srgbClr val="FA0000"/>
                </a:solidFill>
                <a:latin typeface="Times New Roman"/>
                <a:cs typeface="Times New Roman"/>
              </a:rPr>
              <a:t>":"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-70">
                <a:latin typeface="Times New Roman"/>
                <a:cs typeface="Times New Roman"/>
              </a:rPr>
              <a:t>PORT1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10" i="1">
                <a:solidFill>
                  <a:srgbClr val="009600"/>
                </a:solidFill>
                <a:latin typeface="Times New Roman"/>
                <a:cs typeface="Times New Roman"/>
              </a:rPr>
              <a:t>how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0" i="1">
                <a:solidFill>
                  <a:srgbClr val="009600"/>
                </a:solidFill>
                <a:latin typeface="Times New Roman"/>
                <a:cs typeface="Times New Roman"/>
              </a:rPr>
              <a:t>where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connect</a:t>
            </a: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ts val="905"/>
              </a:lnSpc>
            </a:pPr>
            <a:r>
              <a:rPr dirty="0" sz="600" spc="55">
                <a:latin typeface="Times New Roman"/>
                <a:cs typeface="Times New Roman"/>
              </a:rPr>
              <a:t>5 </a:t>
            </a:r>
            <a:r>
              <a:rPr dirty="0" sz="600" spc="185">
                <a:latin typeface="Times New Roman"/>
                <a:cs typeface="Times New Roman"/>
              </a:rPr>
              <a:t> </a:t>
            </a:r>
            <a:r>
              <a:rPr dirty="0" sz="800" spc="50">
                <a:latin typeface="Times New Roman"/>
                <a:cs typeface="Times New Roman"/>
              </a:rPr>
              <a:t>p2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14">
                <a:latin typeface="Times New Roman"/>
                <a:cs typeface="Times New Roman"/>
              </a:rPr>
              <a:t> </a:t>
            </a:r>
            <a:r>
              <a:rPr dirty="0" sz="800" spc="100">
                <a:solidFill>
                  <a:srgbClr val="FA0000"/>
                </a:solidFill>
                <a:latin typeface="Times New Roman"/>
                <a:cs typeface="Times New Roman"/>
              </a:rPr>
              <a:t>"tcp://"</a:t>
            </a:r>
            <a:r>
              <a:rPr dirty="0" sz="800" spc="100">
                <a:latin typeface="Times New Roman"/>
                <a:cs typeface="Times New Roman"/>
              </a:rPr>
              <a:t>+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-95">
                <a:latin typeface="Times New Roman"/>
                <a:cs typeface="Times New Roman"/>
              </a:rPr>
              <a:t>HOST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55">
                <a:solidFill>
                  <a:srgbClr val="FA0000"/>
                </a:solidFill>
                <a:latin typeface="Times New Roman"/>
                <a:cs typeface="Times New Roman"/>
              </a:rPr>
              <a:t>":"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-70">
                <a:latin typeface="Times New Roman"/>
                <a:cs typeface="Times New Roman"/>
              </a:rPr>
              <a:t>PORT2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10" i="1">
                <a:solidFill>
                  <a:srgbClr val="009600"/>
                </a:solidFill>
                <a:latin typeface="Times New Roman"/>
                <a:cs typeface="Times New Roman"/>
              </a:rPr>
              <a:t>how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0" i="1">
                <a:solidFill>
                  <a:srgbClr val="009600"/>
                </a:solidFill>
                <a:latin typeface="Times New Roman"/>
                <a:cs typeface="Times New Roman"/>
              </a:rPr>
              <a:t>where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connect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88286" y="1546719"/>
            <a:ext cx="110236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create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reply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6806" y="1530693"/>
            <a:ext cx="1614805" cy="59563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220"/>
              </a:spcBef>
            </a:pPr>
            <a:r>
              <a:rPr dirty="0" sz="600" spc="55">
                <a:latin typeface="Times New Roman"/>
                <a:cs typeface="Times New Roman"/>
              </a:rPr>
              <a:t>6 </a:t>
            </a:r>
            <a:r>
              <a:rPr dirty="0" sz="600" spc="180">
                <a:latin typeface="Times New Roman"/>
                <a:cs typeface="Times New Roman"/>
              </a:rPr>
              <a:t> </a:t>
            </a:r>
            <a:r>
              <a:rPr dirty="0" sz="800" spc="165">
                <a:latin typeface="Times New Roman"/>
                <a:cs typeface="Times New Roman"/>
              </a:rPr>
              <a:t>s</a:t>
            </a:r>
            <a:r>
              <a:rPr dirty="0" sz="800" spc="49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45">
                <a:latin typeface="Times New Roman"/>
                <a:cs typeface="Times New Roman"/>
              </a:rPr>
              <a:t>context.socket(zmq.REP)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685"/>
              </a:lnSpc>
              <a:spcBef>
                <a:spcPts val="95"/>
              </a:spcBef>
            </a:pPr>
            <a:r>
              <a:rPr dirty="0" sz="600" spc="55">
                <a:latin typeface="Times New Roman"/>
                <a:cs typeface="Times New Roman"/>
              </a:rPr>
              <a:t>7</a:t>
            </a:r>
            <a:endParaRPr sz="600">
              <a:latin typeface="Times New Roman"/>
              <a:cs typeface="Times New Roman"/>
            </a:endParaRPr>
          </a:p>
          <a:p>
            <a:pPr marL="57785">
              <a:lnSpc>
                <a:spcPts val="869"/>
              </a:lnSpc>
            </a:pPr>
            <a:r>
              <a:rPr dirty="0" sz="600" spc="55">
                <a:latin typeface="Times New Roman"/>
                <a:cs typeface="Times New Roman"/>
              </a:rPr>
              <a:t>8 </a:t>
            </a:r>
            <a:r>
              <a:rPr dirty="0" sz="600" spc="135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s.bind(p1)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9 </a:t>
            </a:r>
            <a:r>
              <a:rPr dirty="0" sz="600" spc="135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s.bind(p2)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</a:pPr>
            <a:r>
              <a:rPr dirty="0" sz="600" spc="55">
                <a:latin typeface="Times New Roman"/>
                <a:cs typeface="Times New Roman"/>
              </a:rPr>
              <a:t>10 </a:t>
            </a:r>
            <a:r>
              <a:rPr dirty="0" sz="600" spc="135">
                <a:latin typeface="Times New Roman"/>
                <a:cs typeface="Times New Roman"/>
              </a:rPr>
              <a:t> </a:t>
            </a:r>
            <a:r>
              <a:rPr dirty="0" sz="800" spc="55" b="1">
                <a:solidFill>
                  <a:srgbClr val="FF0059"/>
                </a:solidFill>
                <a:latin typeface="Times New Roman"/>
                <a:cs typeface="Times New Roman"/>
              </a:rPr>
              <a:t>while</a:t>
            </a:r>
            <a:r>
              <a:rPr dirty="0" sz="800" spc="4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True: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88286" y="1763076"/>
            <a:ext cx="1254125" cy="2552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850"/>
              </a:lnSpc>
              <a:spcBef>
                <a:spcPts val="21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bind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address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bind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address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1406" y="2087612"/>
            <a:ext cx="1627505" cy="5797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905"/>
              </a:lnSpc>
              <a:spcBef>
                <a:spcPts val="95"/>
              </a:spcBef>
              <a:tabLst>
                <a:tab pos="297180" algn="l"/>
              </a:tabLst>
            </a:pPr>
            <a:r>
              <a:rPr dirty="0" sz="600" spc="55">
                <a:latin typeface="Times New Roman"/>
                <a:cs typeface="Times New Roman"/>
              </a:rPr>
              <a:t>11	</a:t>
            </a:r>
            <a:r>
              <a:rPr dirty="0" sz="800" spc="25">
                <a:latin typeface="Times New Roman"/>
                <a:cs typeface="Times New Roman"/>
              </a:rPr>
              <a:t>message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105">
                <a:latin typeface="Times New Roman"/>
                <a:cs typeface="Times New Roman"/>
              </a:rPr>
              <a:t>s.recv()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ts val="850"/>
              </a:lnSpc>
              <a:tabLst>
                <a:tab pos="299085" algn="l"/>
              </a:tabLst>
            </a:pPr>
            <a:r>
              <a:rPr dirty="0" sz="600" spc="55">
                <a:latin typeface="Times New Roman"/>
                <a:cs typeface="Times New Roman"/>
              </a:rPr>
              <a:t>12	</a:t>
            </a:r>
            <a:r>
              <a:rPr dirty="0" sz="800" spc="204" b="1">
                <a:solidFill>
                  <a:srgbClr val="FF0059"/>
                </a:solidFill>
                <a:latin typeface="Times New Roman"/>
                <a:cs typeface="Times New Roman"/>
              </a:rPr>
              <a:t>if</a:t>
            </a:r>
            <a:r>
              <a:rPr dirty="0" sz="800" spc="7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65" b="1">
                <a:solidFill>
                  <a:srgbClr val="FF0059"/>
                </a:solidFill>
                <a:latin typeface="Times New Roman"/>
                <a:cs typeface="Times New Roman"/>
              </a:rPr>
              <a:t>not</a:t>
            </a:r>
            <a:r>
              <a:rPr dirty="0" sz="800" spc="8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-25">
                <a:solidFill>
                  <a:srgbClr val="FA0000"/>
                </a:solidFill>
                <a:latin typeface="Times New Roman"/>
                <a:cs typeface="Times New Roman"/>
              </a:rPr>
              <a:t>"STOP"</a:t>
            </a:r>
            <a:r>
              <a:rPr dirty="0" sz="800" spc="95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dirty="0" sz="800" spc="114" b="1">
                <a:solidFill>
                  <a:srgbClr val="FF0059"/>
                </a:solidFill>
                <a:latin typeface="Times New Roman"/>
                <a:cs typeface="Times New Roman"/>
              </a:rPr>
              <a:t>in</a:t>
            </a:r>
            <a:r>
              <a:rPr dirty="0" sz="800" spc="6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40">
                <a:latin typeface="Times New Roman"/>
                <a:cs typeface="Times New Roman"/>
              </a:rPr>
              <a:t>message: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ts val="850"/>
              </a:lnSpc>
              <a:tabLst>
                <a:tab pos="401955" algn="l"/>
              </a:tabLst>
            </a:pPr>
            <a:r>
              <a:rPr dirty="0" sz="600" spc="55">
                <a:latin typeface="Times New Roman"/>
                <a:cs typeface="Times New Roman"/>
              </a:rPr>
              <a:t>13	</a:t>
            </a:r>
            <a:r>
              <a:rPr dirty="0" sz="800" spc="50">
                <a:latin typeface="Times New Roman"/>
                <a:cs typeface="Times New Roman"/>
              </a:rPr>
              <a:t>s.send(message</a:t>
            </a:r>
            <a:r>
              <a:rPr dirty="0" sz="800" spc="5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+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85">
                <a:solidFill>
                  <a:srgbClr val="FA0000"/>
                </a:solidFill>
                <a:latin typeface="Times New Roman"/>
                <a:cs typeface="Times New Roman"/>
              </a:rPr>
              <a:t>"</a:t>
            </a:r>
            <a:r>
              <a:rPr dirty="0" baseline="-10416" sz="1200" spc="127">
                <a:solidFill>
                  <a:srgbClr val="FA0000"/>
                </a:solidFill>
                <a:latin typeface="Times New Roman"/>
                <a:cs typeface="Times New Roman"/>
              </a:rPr>
              <a:t>*</a:t>
            </a:r>
            <a:r>
              <a:rPr dirty="0" sz="800" spc="85">
                <a:solidFill>
                  <a:srgbClr val="FA0000"/>
                </a:solidFill>
                <a:latin typeface="Times New Roman"/>
                <a:cs typeface="Times New Roman"/>
              </a:rPr>
              <a:t>"</a:t>
            </a:r>
            <a:r>
              <a:rPr dirty="0" sz="800" spc="85"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ts val="850"/>
              </a:lnSpc>
              <a:tabLst>
                <a:tab pos="297815" algn="l"/>
              </a:tabLst>
            </a:pPr>
            <a:r>
              <a:rPr dirty="0" sz="600" spc="55">
                <a:latin typeface="Times New Roman"/>
                <a:cs typeface="Times New Roman"/>
              </a:rPr>
              <a:t>14	</a:t>
            </a:r>
            <a:r>
              <a:rPr dirty="0" sz="800" spc="125" b="1">
                <a:solidFill>
                  <a:srgbClr val="FF0059"/>
                </a:solidFill>
                <a:latin typeface="Times New Roman"/>
                <a:cs typeface="Times New Roman"/>
              </a:rPr>
              <a:t>else</a:t>
            </a:r>
            <a:r>
              <a:rPr dirty="0" sz="800" spc="125">
                <a:latin typeface="Times New Roman"/>
                <a:cs typeface="Times New Roman"/>
              </a:rPr>
              <a:t>: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ts val="905"/>
              </a:lnSpc>
              <a:tabLst>
                <a:tab pos="398780" algn="l"/>
              </a:tabLst>
            </a:pPr>
            <a:r>
              <a:rPr dirty="0" sz="600" spc="55">
                <a:latin typeface="Times New Roman"/>
                <a:cs typeface="Times New Roman"/>
              </a:rPr>
              <a:t>15	</a:t>
            </a:r>
            <a:r>
              <a:rPr dirty="0" sz="800" spc="20" b="1">
                <a:solidFill>
                  <a:srgbClr val="FF0059"/>
                </a:solidFill>
                <a:latin typeface="Times New Roman"/>
                <a:cs typeface="Times New Roman"/>
              </a:rPr>
              <a:t>break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62886" y="2087612"/>
            <a:ext cx="1456690" cy="57975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38100" marR="30480">
              <a:lnSpc>
                <a:spcPts val="850"/>
              </a:lnSpc>
              <a:spcBef>
                <a:spcPts val="21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wait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25" i="1">
                <a:solidFill>
                  <a:srgbClr val="009600"/>
                </a:solidFill>
                <a:latin typeface="Times New Roman"/>
                <a:cs typeface="Times New Roman"/>
              </a:rPr>
              <a:t>for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40" i="1">
                <a:solidFill>
                  <a:srgbClr val="009600"/>
                </a:solidFill>
                <a:latin typeface="Times New Roman"/>
                <a:cs typeface="Times New Roman"/>
              </a:rPr>
              <a:t>incoming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5" i="1">
                <a:solidFill>
                  <a:srgbClr val="009600"/>
                </a:solidFill>
                <a:latin typeface="Times New Roman"/>
                <a:cs typeface="Times New Roman"/>
              </a:rPr>
              <a:t>message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10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25" i="1">
                <a:solidFill>
                  <a:srgbClr val="009600"/>
                </a:solidFill>
                <a:latin typeface="Times New Roman"/>
                <a:cs typeface="Times New Roman"/>
              </a:rPr>
              <a:t>if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not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stop...</a:t>
            </a:r>
            <a:endParaRPr sz="800">
              <a:latin typeface="Times New Roman"/>
              <a:cs typeface="Times New Roman"/>
            </a:endParaRPr>
          </a:p>
          <a:p>
            <a:pPr marL="38100" marR="232410">
              <a:lnSpc>
                <a:spcPts val="850"/>
              </a:lnSpc>
              <a:spcBef>
                <a:spcPts val="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25" i="1">
                <a:solidFill>
                  <a:srgbClr val="009600"/>
                </a:solidFill>
                <a:latin typeface="Times New Roman"/>
                <a:cs typeface="Times New Roman"/>
              </a:rPr>
              <a:t>append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"</a:t>
            </a:r>
            <a:r>
              <a:rPr dirty="0" baseline="-10416" sz="1200" spc="120" i="1">
                <a:solidFill>
                  <a:srgbClr val="009600"/>
                </a:solidFill>
                <a:latin typeface="Times New Roman"/>
                <a:cs typeface="Times New Roman"/>
              </a:rPr>
              <a:t>*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"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5" i="1">
                <a:solidFill>
                  <a:srgbClr val="009600"/>
                </a:solidFill>
                <a:latin typeface="Times New Roman"/>
                <a:cs typeface="Times New Roman"/>
              </a:rPr>
              <a:t>message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50" i="1">
                <a:solidFill>
                  <a:srgbClr val="009600"/>
                </a:solidFill>
                <a:latin typeface="Times New Roman"/>
                <a:cs typeface="Times New Roman"/>
              </a:rPr>
              <a:t>else...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ts val="844"/>
              </a:lnSpc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break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out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of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loop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end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713" y="3331252"/>
            <a:ext cx="12306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Using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patterns:</a:t>
            </a:r>
            <a:r>
              <a:rPr dirty="0" sz="600" spc="3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ZeroMQ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2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0558" y="716"/>
            <a:ext cx="106108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Advanced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transient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15951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Request-reply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1008847"/>
            <a:ext cx="3096260" cy="8528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39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Client</a:t>
            </a:r>
            <a:endParaRPr sz="1200">
              <a:latin typeface="Arial"/>
              <a:cs typeface="Arial"/>
            </a:endParaRPr>
          </a:p>
          <a:p>
            <a:pPr marL="17145">
              <a:lnSpc>
                <a:spcPts val="855"/>
              </a:lnSpc>
            </a:pPr>
            <a:r>
              <a:rPr dirty="0" sz="600" spc="55">
                <a:latin typeface="Times New Roman"/>
                <a:cs typeface="Times New Roman"/>
              </a:rPr>
              <a:t>1 </a:t>
            </a:r>
            <a:r>
              <a:rPr dirty="0" sz="600" spc="130">
                <a:latin typeface="Times New Roman"/>
                <a:cs typeface="Times New Roman"/>
              </a:rPr>
              <a:t> </a:t>
            </a:r>
            <a:r>
              <a:rPr dirty="0" sz="800" spc="25" b="1">
                <a:solidFill>
                  <a:srgbClr val="FF0059"/>
                </a:solidFill>
                <a:latin typeface="Times New Roman"/>
                <a:cs typeface="Times New Roman"/>
              </a:rPr>
              <a:t>import</a:t>
            </a:r>
            <a:r>
              <a:rPr dirty="0" sz="800" spc="5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-25">
                <a:latin typeface="Times New Roman"/>
                <a:cs typeface="Times New Roman"/>
              </a:rPr>
              <a:t>zmq</a:t>
            </a: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ts val="905"/>
              </a:lnSpc>
            </a:pPr>
            <a:r>
              <a:rPr dirty="0" sz="600" spc="55">
                <a:latin typeface="Times New Roman"/>
                <a:cs typeface="Times New Roman"/>
              </a:rPr>
              <a:t>2 </a:t>
            </a:r>
            <a:r>
              <a:rPr dirty="0" sz="600" spc="16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context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45">
                <a:latin typeface="Times New Roman"/>
                <a:cs typeface="Times New Roman"/>
              </a:rPr>
              <a:t>zmq.Context()</a:t>
            </a: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ts val="685"/>
              </a:lnSpc>
              <a:spcBef>
                <a:spcPts val="90"/>
              </a:spcBef>
            </a:pPr>
            <a:r>
              <a:rPr dirty="0" sz="600" spc="55">
                <a:latin typeface="Times New Roman"/>
                <a:cs typeface="Times New Roman"/>
              </a:rPr>
              <a:t>3</a:t>
            </a:r>
            <a:endParaRPr sz="600">
              <a:latin typeface="Times New Roman"/>
              <a:cs typeface="Times New Roman"/>
            </a:endParaRPr>
          </a:p>
          <a:p>
            <a:pPr marL="17145">
              <a:lnSpc>
                <a:spcPts val="869"/>
              </a:lnSpc>
            </a:pPr>
            <a:r>
              <a:rPr dirty="0" sz="600" spc="55">
                <a:latin typeface="Times New Roman"/>
                <a:cs typeface="Times New Roman"/>
              </a:rPr>
              <a:t>4 </a:t>
            </a:r>
            <a:r>
              <a:rPr dirty="0" sz="600" spc="180">
                <a:latin typeface="Times New Roman"/>
                <a:cs typeface="Times New Roman"/>
              </a:rPr>
              <a:t> </a:t>
            </a:r>
            <a:r>
              <a:rPr dirty="0" sz="800" spc="35">
                <a:latin typeface="Times New Roman"/>
                <a:cs typeface="Times New Roman"/>
              </a:rPr>
              <a:t>php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14">
                <a:latin typeface="Times New Roman"/>
                <a:cs typeface="Times New Roman"/>
              </a:rPr>
              <a:t> </a:t>
            </a:r>
            <a:r>
              <a:rPr dirty="0" sz="800" spc="100">
                <a:solidFill>
                  <a:srgbClr val="FA0000"/>
                </a:solidFill>
                <a:latin typeface="Times New Roman"/>
                <a:cs typeface="Times New Roman"/>
              </a:rPr>
              <a:t>"tcp://"</a:t>
            </a:r>
            <a:r>
              <a:rPr dirty="0" sz="800" spc="100">
                <a:latin typeface="Times New Roman"/>
                <a:cs typeface="Times New Roman"/>
              </a:rPr>
              <a:t>+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-95">
                <a:latin typeface="Times New Roman"/>
                <a:cs typeface="Times New Roman"/>
              </a:rPr>
              <a:t>HOST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55">
                <a:solidFill>
                  <a:srgbClr val="FA0000"/>
                </a:solidFill>
                <a:latin typeface="Times New Roman"/>
                <a:cs typeface="Times New Roman"/>
              </a:rPr>
              <a:t>":"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-85">
                <a:latin typeface="Times New Roman"/>
                <a:cs typeface="Times New Roman"/>
              </a:rPr>
              <a:t>PORT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10" i="1">
                <a:solidFill>
                  <a:srgbClr val="009600"/>
                </a:solidFill>
                <a:latin typeface="Times New Roman"/>
                <a:cs typeface="Times New Roman"/>
              </a:rPr>
              <a:t>how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0" i="1">
                <a:solidFill>
                  <a:srgbClr val="009600"/>
                </a:solidFill>
                <a:latin typeface="Times New Roman"/>
                <a:cs typeface="Times New Roman"/>
              </a:rPr>
              <a:t>where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connect</a:t>
            </a: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ts val="905"/>
              </a:lnSpc>
              <a:tabLst>
                <a:tab pos="336550" algn="l"/>
                <a:tab pos="1753235" algn="l"/>
              </a:tabLst>
            </a:pPr>
            <a:r>
              <a:rPr dirty="0" sz="600" spc="55">
                <a:latin typeface="Times New Roman"/>
                <a:cs typeface="Times New Roman"/>
              </a:rPr>
              <a:t>5 </a:t>
            </a:r>
            <a:r>
              <a:rPr dirty="0" sz="600" spc="200">
                <a:latin typeface="Times New Roman"/>
                <a:cs typeface="Times New Roman"/>
              </a:rPr>
              <a:t> </a:t>
            </a:r>
            <a:r>
              <a:rPr dirty="0" sz="800" spc="165">
                <a:latin typeface="Times New Roman"/>
                <a:cs typeface="Times New Roman"/>
              </a:rPr>
              <a:t>s	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40">
                <a:latin typeface="Times New Roman"/>
                <a:cs typeface="Times New Roman"/>
              </a:rPr>
              <a:t>context.socket(zmq.REQ)	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create</a:t>
            </a:r>
            <a:r>
              <a:rPr dirty="0" sz="800" spc="3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  <a:spcBef>
                <a:spcPts val="95"/>
              </a:spcBef>
            </a:pPr>
            <a:r>
              <a:rPr dirty="0" sz="600" spc="55">
                <a:latin typeface="Times New Roman"/>
                <a:cs typeface="Times New Roman"/>
              </a:rPr>
              <a:t>6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6806" y="1827973"/>
            <a:ext cx="1260475" cy="5797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7785">
              <a:lnSpc>
                <a:spcPts val="905"/>
              </a:lnSpc>
              <a:spcBef>
                <a:spcPts val="95"/>
              </a:spcBef>
            </a:pPr>
            <a:r>
              <a:rPr dirty="0" sz="600" spc="55">
                <a:latin typeface="Times New Roman"/>
                <a:cs typeface="Times New Roman"/>
              </a:rPr>
              <a:t>7 </a:t>
            </a:r>
            <a:r>
              <a:rPr dirty="0" sz="600" spc="175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s.connect(php)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8 </a:t>
            </a:r>
            <a:r>
              <a:rPr dirty="0" sz="600" spc="160"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s.send(</a:t>
            </a:r>
            <a:r>
              <a:rPr dirty="0" sz="800" spc="70">
                <a:solidFill>
                  <a:srgbClr val="FA0000"/>
                </a:solidFill>
                <a:latin typeface="Times New Roman"/>
                <a:cs typeface="Times New Roman"/>
              </a:rPr>
              <a:t>"Hello</a:t>
            </a:r>
            <a:r>
              <a:rPr dirty="0" sz="800" spc="5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dirty="0" sz="800" spc="30">
                <a:solidFill>
                  <a:srgbClr val="FA0000"/>
                </a:solidFill>
                <a:latin typeface="Times New Roman"/>
                <a:cs typeface="Times New Roman"/>
              </a:rPr>
              <a:t>World"</a:t>
            </a:r>
            <a:r>
              <a:rPr dirty="0" sz="800" spc="30"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9 </a:t>
            </a:r>
            <a:r>
              <a:rPr dirty="0" sz="600" spc="14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message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 spc="105">
                <a:latin typeface="Times New Roman"/>
                <a:cs typeface="Times New Roman"/>
              </a:rPr>
              <a:t>s.recv()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10 </a:t>
            </a:r>
            <a:r>
              <a:rPr dirty="0" sz="600" spc="155">
                <a:latin typeface="Times New Roman"/>
                <a:cs typeface="Times New Roman"/>
              </a:rPr>
              <a:t> </a:t>
            </a:r>
            <a:r>
              <a:rPr dirty="0" sz="800" spc="35">
                <a:latin typeface="Times New Roman"/>
                <a:cs typeface="Times New Roman"/>
              </a:rPr>
              <a:t>s.send(</a:t>
            </a:r>
            <a:r>
              <a:rPr dirty="0" sz="800" spc="35">
                <a:solidFill>
                  <a:srgbClr val="FA0000"/>
                </a:solidFill>
                <a:latin typeface="Times New Roman"/>
                <a:cs typeface="Times New Roman"/>
              </a:rPr>
              <a:t>"STOP"</a:t>
            </a:r>
            <a:r>
              <a:rPr dirty="0" sz="800" spc="35"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</a:pPr>
            <a:r>
              <a:rPr dirty="0" sz="600" spc="55">
                <a:latin typeface="Times New Roman"/>
                <a:cs typeface="Times New Roman"/>
              </a:rPr>
              <a:t>11 </a:t>
            </a:r>
            <a:r>
              <a:rPr dirty="0" sz="600" spc="140">
                <a:latin typeface="Times New Roman"/>
                <a:cs typeface="Times New Roman"/>
              </a:rPr>
              <a:t> </a:t>
            </a:r>
            <a:r>
              <a:rPr dirty="0" sz="800" spc="75" b="1">
                <a:solidFill>
                  <a:srgbClr val="FF0059"/>
                </a:solidFill>
                <a:latin typeface="Times New Roman"/>
                <a:cs typeface="Times New Roman"/>
              </a:rPr>
              <a:t>print</a:t>
            </a:r>
            <a:r>
              <a:rPr dirty="0" sz="800" spc="4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message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8286" y="1827973"/>
            <a:ext cx="1203960" cy="57975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850"/>
              </a:lnSpc>
              <a:spcBef>
                <a:spcPts val="21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block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25" i="1">
                <a:solidFill>
                  <a:srgbClr val="009600"/>
                </a:solidFill>
                <a:latin typeface="Times New Roman"/>
                <a:cs typeface="Times New Roman"/>
              </a:rPr>
              <a:t>until</a:t>
            </a:r>
            <a:r>
              <a:rPr dirty="0" sz="800" spc="4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connected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send </a:t>
            </a:r>
            <a:r>
              <a:rPr dirty="0" sz="800" spc="25" i="1">
                <a:solidFill>
                  <a:srgbClr val="009600"/>
                </a:solidFill>
                <a:latin typeface="Times New Roman"/>
                <a:cs typeface="Times New Roman"/>
              </a:rPr>
              <a:t>message</a:t>
            </a:r>
            <a:endParaRPr sz="800">
              <a:latin typeface="Times New Roman"/>
              <a:cs typeface="Times New Roman"/>
            </a:endParaRPr>
          </a:p>
          <a:p>
            <a:pPr marL="12700" marR="55244">
              <a:lnSpc>
                <a:spcPts val="850"/>
              </a:lnSpc>
              <a:spcBef>
                <a:spcPts val="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block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25" i="1">
                <a:solidFill>
                  <a:srgbClr val="009600"/>
                </a:solidFill>
                <a:latin typeface="Times New Roman"/>
                <a:cs typeface="Times New Roman"/>
              </a:rPr>
              <a:t>until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response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170" i="1">
                <a:solidFill>
                  <a:srgbClr val="009600"/>
                </a:solidFill>
                <a:latin typeface="Times New Roman"/>
                <a:cs typeface="Times New Roman"/>
              </a:rPr>
              <a:t>tell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server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 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stop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0" i="1">
                <a:solidFill>
                  <a:srgbClr val="009600"/>
                </a:solidFill>
                <a:latin typeface="Times New Roman"/>
                <a:cs typeface="Times New Roman"/>
              </a:rPr>
              <a:t>print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4" i="1">
                <a:solidFill>
                  <a:srgbClr val="009600"/>
                </a:solidFill>
                <a:latin typeface="Times New Roman"/>
                <a:cs typeface="Times New Roman"/>
              </a:rPr>
              <a:t>result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66713" y="3331252"/>
            <a:ext cx="12306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Using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patterns:</a:t>
            </a:r>
            <a:r>
              <a:rPr dirty="0" sz="600" spc="3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ZeroMQ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2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0558" y="716"/>
            <a:ext cx="106108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Advanced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transient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88177"/>
            <a:ext cx="1880235" cy="1477645"/>
          </a:xfrm>
          <a:prstGeom prst="rect">
            <a:avLst/>
          </a:prstGeom>
        </p:spPr>
        <p:txBody>
          <a:bodyPr wrap="square" lIns="0" tIns="1174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Publish-subscribe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ts val="1390"/>
              </a:lnSpc>
              <a:spcBef>
                <a:spcPts val="66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Server</a:t>
            </a:r>
            <a:endParaRPr sz="1200">
              <a:latin typeface="Arial"/>
              <a:cs typeface="Arial"/>
            </a:endParaRPr>
          </a:p>
          <a:p>
            <a:pPr marL="269240">
              <a:lnSpc>
                <a:spcPts val="910"/>
              </a:lnSpc>
            </a:pPr>
            <a:r>
              <a:rPr dirty="0" sz="600" spc="55">
                <a:latin typeface="Times New Roman"/>
                <a:cs typeface="Times New Roman"/>
              </a:rPr>
              <a:t>1 </a:t>
            </a:r>
            <a:r>
              <a:rPr dirty="0" sz="600" spc="145">
                <a:latin typeface="Times New Roman"/>
                <a:cs typeface="Times New Roman"/>
              </a:rPr>
              <a:t> </a:t>
            </a:r>
            <a:r>
              <a:rPr dirty="0" sz="800" spc="25" b="1">
                <a:solidFill>
                  <a:srgbClr val="FF0059"/>
                </a:solidFill>
                <a:latin typeface="Times New Roman"/>
                <a:cs typeface="Times New Roman"/>
              </a:rPr>
              <a:t>import</a:t>
            </a:r>
            <a:r>
              <a:rPr dirty="0" sz="800" spc="7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zmq,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time</a:t>
            </a:r>
            <a:endParaRPr sz="800">
              <a:latin typeface="Times New Roman"/>
              <a:cs typeface="Times New Roman"/>
            </a:endParaRPr>
          </a:p>
          <a:p>
            <a:pPr marL="269240">
              <a:lnSpc>
                <a:spcPts val="685"/>
              </a:lnSpc>
              <a:spcBef>
                <a:spcPts val="90"/>
              </a:spcBef>
            </a:pPr>
            <a:r>
              <a:rPr dirty="0" sz="600" spc="55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  <a:p>
            <a:pPr marL="269240">
              <a:lnSpc>
                <a:spcPts val="869"/>
              </a:lnSpc>
            </a:pPr>
            <a:r>
              <a:rPr dirty="0" sz="600" spc="55">
                <a:latin typeface="Times New Roman"/>
                <a:cs typeface="Times New Roman"/>
              </a:rPr>
              <a:t>3 </a:t>
            </a:r>
            <a:r>
              <a:rPr dirty="0" sz="600" spc="16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context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45">
                <a:latin typeface="Times New Roman"/>
                <a:cs typeface="Times New Roman"/>
              </a:rPr>
              <a:t>zmq.Context()</a:t>
            </a:r>
            <a:endParaRPr sz="800">
              <a:latin typeface="Times New Roman"/>
              <a:cs typeface="Times New Roman"/>
            </a:endParaRPr>
          </a:p>
          <a:p>
            <a:pPr marL="269240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4 </a:t>
            </a:r>
            <a:r>
              <a:rPr dirty="0" sz="600" spc="185">
                <a:latin typeface="Times New Roman"/>
                <a:cs typeface="Times New Roman"/>
              </a:rPr>
              <a:t> </a:t>
            </a:r>
            <a:r>
              <a:rPr dirty="0" sz="800" spc="165">
                <a:latin typeface="Times New Roman"/>
                <a:cs typeface="Times New Roman"/>
              </a:rPr>
              <a:t>s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40">
                <a:latin typeface="Times New Roman"/>
                <a:cs typeface="Times New Roman"/>
              </a:rPr>
              <a:t>context.socket(zmq.PUB)</a:t>
            </a:r>
            <a:endParaRPr sz="800">
              <a:latin typeface="Times New Roman"/>
              <a:cs typeface="Times New Roman"/>
            </a:endParaRPr>
          </a:p>
          <a:p>
            <a:pPr marL="269240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5 </a:t>
            </a:r>
            <a:r>
              <a:rPr dirty="0" sz="600" spc="19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p</a:t>
            </a:r>
            <a:r>
              <a:rPr dirty="0" sz="800" spc="11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10">
                <a:latin typeface="Times New Roman"/>
                <a:cs typeface="Times New Roman"/>
              </a:rPr>
              <a:t> </a:t>
            </a:r>
            <a:r>
              <a:rPr dirty="0" sz="800" spc="100">
                <a:solidFill>
                  <a:srgbClr val="FA0000"/>
                </a:solidFill>
                <a:latin typeface="Times New Roman"/>
                <a:cs typeface="Times New Roman"/>
              </a:rPr>
              <a:t>"tcp://"</a:t>
            </a:r>
            <a:r>
              <a:rPr dirty="0" sz="800" spc="100">
                <a:latin typeface="Times New Roman"/>
                <a:cs typeface="Times New Roman"/>
              </a:rPr>
              <a:t>+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95">
                <a:latin typeface="Times New Roman"/>
                <a:cs typeface="Times New Roman"/>
              </a:rPr>
              <a:t>HOST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55">
                <a:solidFill>
                  <a:srgbClr val="FA0000"/>
                </a:solidFill>
                <a:latin typeface="Times New Roman"/>
                <a:cs typeface="Times New Roman"/>
              </a:rPr>
              <a:t>":"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85">
                <a:latin typeface="Times New Roman"/>
                <a:cs typeface="Times New Roman"/>
              </a:rPr>
              <a:t>PORT</a:t>
            </a:r>
            <a:endParaRPr sz="800">
              <a:latin typeface="Times New Roman"/>
              <a:cs typeface="Times New Roman"/>
            </a:endParaRPr>
          </a:p>
          <a:p>
            <a:pPr marL="269240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6 </a:t>
            </a:r>
            <a:r>
              <a:rPr dirty="0" sz="600" spc="145">
                <a:latin typeface="Times New Roman"/>
                <a:cs typeface="Times New Roman"/>
              </a:rPr>
              <a:t> </a:t>
            </a:r>
            <a:r>
              <a:rPr dirty="0" sz="800" spc="85">
                <a:latin typeface="Times New Roman"/>
                <a:cs typeface="Times New Roman"/>
              </a:rPr>
              <a:t>s.bind(p)</a:t>
            </a:r>
            <a:endParaRPr sz="800">
              <a:latin typeface="Times New Roman"/>
              <a:cs typeface="Times New Roman"/>
            </a:endParaRPr>
          </a:p>
          <a:p>
            <a:pPr marL="269240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7 </a:t>
            </a:r>
            <a:r>
              <a:rPr dirty="0" sz="600" spc="135">
                <a:latin typeface="Times New Roman"/>
                <a:cs typeface="Times New Roman"/>
              </a:rPr>
              <a:t> </a:t>
            </a:r>
            <a:r>
              <a:rPr dirty="0" sz="800" spc="55" b="1">
                <a:solidFill>
                  <a:srgbClr val="FF0059"/>
                </a:solidFill>
                <a:latin typeface="Times New Roman"/>
                <a:cs typeface="Times New Roman"/>
              </a:rPr>
              <a:t>while</a:t>
            </a:r>
            <a:r>
              <a:rPr dirty="0" sz="800" spc="4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True:</a:t>
            </a:r>
            <a:endParaRPr sz="800">
              <a:latin typeface="Times New Roman"/>
              <a:cs typeface="Times New Roman"/>
            </a:endParaRPr>
          </a:p>
          <a:p>
            <a:pPr marL="269240">
              <a:lnSpc>
                <a:spcPts val="905"/>
              </a:lnSpc>
              <a:tabLst>
                <a:tab pos="483870" algn="l"/>
              </a:tabLst>
            </a:pPr>
            <a:r>
              <a:rPr dirty="0" sz="600" spc="55">
                <a:latin typeface="Times New Roman"/>
                <a:cs typeface="Times New Roman"/>
              </a:rPr>
              <a:t>8	</a:t>
            </a:r>
            <a:r>
              <a:rPr dirty="0" sz="800" spc="80">
                <a:latin typeface="Times New Roman"/>
                <a:cs typeface="Times New Roman"/>
              </a:rPr>
              <a:t>time.sleep(5)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40127" y="985963"/>
            <a:ext cx="1558290" cy="3632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905"/>
              </a:lnSpc>
              <a:spcBef>
                <a:spcPts val="9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create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a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publisher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ts val="850"/>
              </a:lnSpc>
              <a:spcBef>
                <a:spcPts val="6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10" i="1">
                <a:solidFill>
                  <a:srgbClr val="009600"/>
                </a:solidFill>
                <a:latin typeface="Times New Roman"/>
                <a:cs typeface="Times New Roman"/>
              </a:rPr>
              <a:t>how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0" i="1">
                <a:solidFill>
                  <a:srgbClr val="009600"/>
                </a:solidFill>
                <a:latin typeface="Times New Roman"/>
                <a:cs typeface="Times New Roman"/>
              </a:rPr>
              <a:t>where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0" i="1">
                <a:solidFill>
                  <a:srgbClr val="009600"/>
                </a:solidFill>
                <a:latin typeface="Times New Roman"/>
                <a:cs typeface="Times New Roman"/>
              </a:rPr>
              <a:t>communicate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bind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0" i="1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address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40127" y="1418677"/>
            <a:ext cx="115316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wait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every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5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seconds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2361" y="1526856"/>
            <a:ext cx="324231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9870" algn="l"/>
              </a:tabLst>
            </a:pPr>
            <a:r>
              <a:rPr dirty="0" sz="600" spc="55">
                <a:latin typeface="Times New Roman"/>
                <a:cs typeface="Times New Roman"/>
              </a:rPr>
              <a:t>9	</a:t>
            </a:r>
            <a:r>
              <a:rPr dirty="0" sz="800" spc="25">
                <a:latin typeface="Times New Roman"/>
                <a:cs typeface="Times New Roman"/>
              </a:rPr>
              <a:t>s.send(</a:t>
            </a:r>
            <a:r>
              <a:rPr dirty="0" sz="800" spc="25">
                <a:solidFill>
                  <a:srgbClr val="FA0000"/>
                </a:solidFill>
                <a:latin typeface="Times New Roman"/>
                <a:cs typeface="Times New Roman"/>
              </a:rPr>
              <a:t>"TIME</a:t>
            </a:r>
            <a:r>
              <a:rPr dirty="0" sz="800" spc="9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dirty="0" sz="800" spc="150">
                <a:solidFill>
                  <a:srgbClr val="FA0000"/>
                </a:solidFill>
                <a:latin typeface="Times New Roman"/>
                <a:cs typeface="Times New Roman"/>
              </a:rPr>
              <a:t>"</a:t>
            </a:r>
            <a:r>
              <a:rPr dirty="0" sz="800" spc="12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+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80">
                <a:latin typeface="Times New Roman"/>
                <a:cs typeface="Times New Roman"/>
              </a:rPr>
              <a:t>time.asctime())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publish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0" i="1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current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time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294" y="1671203"/>
            <a:ext cx="1628139" cy="857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39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Client</a:t>
            </a:r>
            <a:endParaRPr sz="1200">
              <a:latin typeface="Arial"/>
              <a:cs typeface="Arial"/>
            </a:endParaRPr>
          </a:p>
          <a:p>
            <a:pPr marL="17145">
              <a:lnSpc>
                <a:spcPts val="910"/>
              </a:lnSpc>
            </a:pPr>
            <a:r>
              <a:rPr dirty="0" sz="600" spc="55">
                <a:latin typeface="Times New Roman"/>
                <a:cs typeface="Times New Roman"/>
              </a:rPr>
              <a:t>1 </a:t>
            </a:r>
            <a:r>
              <a:rPr dirty="0" sz="600" spc="130">
                <a:latin typeface="Times New Roman"/>
                <a:cs typeface="Times New Roman"/>
              </a:rPr>
              <a:t> </a:t>
            </a:r>
            <a:r>
              <a:rPr dirty="0" sz="800" spc="25" b="1">
                <a:solidFill>
                  <a:srgbClr val="FF0059"/>
                </a:solidFill>
                <a:latin typeface="Times New Roman"/>
                <a:cs typeface="Times New Roman"/>
              </a:rPr>
              <a:t>import</a:t>
            </a:r>
            <a:r>
              <a:rPr dirty="0" sz="800" spc="5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-25">
                <a:latin typeface="Times New Roman"/>
                <a:cs typeface="Times New Roman"/>
              </a:rPr>
              <a:t>zmq</a:t>
            </a: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ts val="685"/>
              </a:lnSpc>
              <a:spcBef>
                <a:spcPts val="90"/>
              </a:spcBef>
            </a:pPr>
            <a:r>
              <a:rPr dirty="0" sz="600" spc="55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  <a:p>
            <a:pPr marL="17145">
              <a:lnSpc>
                <a:spcPts val="869"/>
              </a:lnSpc>
            </a:pPr>
            <a:r>
              <a:rPr dirty="0" sz="600" spc="55">
                <a:latin typeface="Times New Roman"/>
                <a:cs typeface="Times New Roman"/>
              </a:rPr>
              <a:t>3 </a:t>
            </a:r>
            <a:r>
              <a:rPr dirty="0" sz="600" spc="16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context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45">
                <a:latin typeface="Times New Roman"/>
                <a:cs typeface="Times New Roman"/>
              </a:rPr>
              <a:t>zmq.Context()</a:t>
            </a: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4 </a:t>
            </a:r>
            <a:r>
              <a:rPr dirty="0" sz="600" spc="185">
                <a:latin typeface="Times New Roman"/>
                <a:cs typeface="Times New Roman"/>
              </a:rPr>
              <a:t> </a:t>
            </a:r>
            <a:r>
              <a:rPr dirty="0" sz="800" spc="165">
                <a:latin typeface="Times New Roman"/>
                <a:cs typeface="Times New Roman"/>
              </a:rPr>
              <a:t>s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40">
                <a:latin typeface="Times New Roman"/>
                <a:cs typeface="Times New Roman"/>
              </a:rPr>
              <a:t>context.socket(zmq.SUB)</a:t>
            </a: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5 </a:t>
            </a:r>
            <a:r>
              <a:rPr dirty="0" sz="600" spc="19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p</a:t>
            </a:r>
            <a:r>
              <a:rPr dirty="0" sz="800" spc="11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10">
                <a:latin typeface="Times New Roman"/>
                <a:cs typeface="Times New Roman"/>
              </a:rPr>
              <a:t> </a:t>
            </a:r>
            <a:r>
              <a:rPr dirty="0" sz="800" spc="100">
                <a:solidFill>
                  <a:srgbClr val="FA0000"/>
                </a:solidFill>
                <a:latin typeface="Times New Roman"/>
                <a:cs typeface="Times New Roman"/>
              </a:rPr>
              <a:t>"tcp://"</a:t>
            </a:r>
            <a:r>
              <a:rPr dirty="0" sz="800" spc="100">
                <a:latin typeface="Times New Roman"/>
                <a:cs typeface="Times New Roman"/>
              </a:rPr>
              <a:t>+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95">
                <a:latin typeface="Times New Roman"/>
                <a:cs typeface="Times New Roman"/>
              </a:rPr>
              <a:t>HOST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55">
                <a:solidFill>
                  <a:srgbClr val="FA0000"/>
                </a:solidFill>
                <a:latin typeface="Times New Roman"/>
                <a:cs typeface="Times New Roman"/>
              </a:rPr>
              <a:t>":"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85">
                <a:latin typeface="Times New Roman"/>
                <a:cs typeface="Times New Roman"/>
              </a:rPr>
              <a:t>PORT</a:t>
            </a: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ts val="905"/>
              </a:lnSpc>
            </a:pPr>
            <a:r>
              <a:rPr dirty="0" sz="600" spc="55">
                <a:latin typeface="Times New Roman"/>
                <a:cs typeface="Times New Roman"/>
              </a:rPr>
              <a:t>6 </a:t>
            </a:r>
            <a:r>
              <a:rPr dirty="0" sz="600" spc="135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s.connect(p)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41346" y="2165793"/>
            <a:ext cx="1558290" cy="3632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905"/>
              </a:lnSpc>
              <a:spcBef>
                <a:spcPts val="9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create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a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subscriber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ts val="850"/>
              </a:lnSpc>
              <a:spcBef>
                <a:spcPts val="6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10" i="1">
                <a:solidFill>
                  <a:srgbClr val="009600"/>
                </a:solidFill>
                <a:latin typeface="Times New Roman"/>
                <a:cs typeface="Times New Roman"/>
              </a:rPr>
              <a:t>how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0" i="1">
                <a:solidFill>
                  <a:srgbClr val="009600"/>
                </a:solidFill>
                <a:latin typeface="Times New Roman"/>
                <a:cs typeface="Times New Roman"/>
              </a:rPr>
              <a:t>where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0" i="1">
                <a:solidFill>
                  <a:srgbClr val="009600"/>
                </a:solidFill>
                <a:latin typeface="Times New Roman"/>
                <a:cs typeface="Times New Roman"/>
              </a:rPr>
              <a:t>communicate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connect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10" i="1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server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6806" y="2474303"/>
            <a:ext cx="3491229" cy="59563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220"/>
              </a:spcBef>
            </a:pPr>
            <a:r>
              <a:rPr dirty="0" sz="600" spc="55">
                <a:latin typeface="Times New Roman"/>
                <a:cs typeface="Times New Roman"/>
              </a:rPr>
              <a:t>7 </a:t>
            </a:r>
            <a:r>
              <a:rPr dirty="0" sz="600" spc="210">
                <a:latin typeface="Times New Roman"/>
                <a:cs typeface="Times New Roman"/>
              </a:rPr>
              <a:t> </a:t>
            </a:r>
            <a:r>
              <a:rPr dirty="0" sz="800" spc="15">
                <a:latin typeface="Times New Roman"/>
                <a:cs typeface="Times New Roman"/>
              </a:rPr>
              <a:t>s.setsockopt(zmq.SUBSCRIBE,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-5">
                <a:solidFill>
                  <a:srgbClr val="FA0000"/>
                </a:solidFill>
                <a:latin typeface="Times New Roman"/>
                <a:cs typeface="Times New Roman"/>
              </a:rPr>
              <a:t>"TIME"</a:t>
            </a:r>
            <a:r>
              <a:rPr dirty="0" sz="800" spc="-5">
                <a:latin typeface="Times New Roman"/>
                <a:cs typeface="Times New Roman"/>
              </a:rPr>
              <a:t>)</a:t>
            </a:r>
            <a:r>
              <a:rPr dirty="0" sz="800" spc="535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subscribe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40" i="1">
                <a:solidFill>
                  <a:srgbClr val="009600"/>
                </a:solidFill>
                <a:latin typeface="Times New Roman"/>
                <a:cs typeface="Times New Roman"/>
              </a:rPr>
              <a:t>TIME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0" i="1">
                <a:solidFill>
                  <a:srgbClr val="009600"/>
                </a:solidFill>
                <a:latin typeface="Times New Roman"/>
                <a:cs typeface="Times New Roman"/>
              </a:rPr>
              <a:t>messages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685"/>
              </a:lnSpc>
              <a:spcBef>
                <a:spcPts val="95"/>
              </a:spcBef>
            </a:pPr>
            <a:r>
              <a:rPr dirty="0" sz="600" spc="55">
                <a:latin typeface="Times New Roman"/>
                <a:cs typeface="Times New Roman"/>
              </a:rPr>
              <a:t>8</a:t>
            </a:r>
            <a:endParaRPr sz="600">
              <a:latin typeface="Times New Roman"/>
              <a:cs typeface="Times New Roman"/>
            </a:endParaRPr>
          </a:p>
          <a:p>
            <a:pPr marL="57785">
              <a:lnSpc>
                <a:spcPts val="869"/>
              </a:lnSpc>
            </a:pPr>
            <a:r>
              <a:rPr dirty="0" sz="600" spc="55">
                <a:latin typeface="Times New Roman"/>
                <a:cs typeface="Times New Roman"/>
              </a:rPr>
              <a:t>9 </a:t>
            </a:r>
            <a:r>
              <a:rPr dirty="0" sz="600" spc="180">
                <a:latin typeface="Times New Roman"/>
                <a:cs typeface="Times New Roman"/>
              </a:rPr>
              <a:t> </a:t>
            </a:r>
            <a:r>
              <a:rPr dirty="0" sz="800" spc="95" b="1">
                <a:solidFill>
                  <a:srgbClr val="FF0059"/>
                </a:solidFill>
                <a:latin typeface="Times New Roman"/>
                <a:cs typeface="Times New Roman"/>
              </a:rPr>
              <a:t>for</a:t>
            </a:r>
            <a:r>
              <a:rPr dirty="0" sz="800" spc="10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254">
                <a:latin typeface="Times New Roman"/>
                <a:cs typeface="Times New Roman"/>
              </a:rPr>
              <a:t>i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 spc="114" b="1">
                <a:solidFill>
                  <a:srgbClr val="FF0059"/>
                </a:solidFill>
                <a:latin typeface="Times New Roman"/>
                <a:cs typeface="Times New Roman"/>
              </a:rPr>
              <a:t>in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60" b="1">
                <a:solidFill>
                  <a:srgbClr val="FF0059"/>
                </a:solidFill>
                <a:latin typeface="Times New Roman"/>
                <a:cs typeface="Times New Roman"/>
              </a:rPr>
              <a:t>range</a:t>
            </a:r>
            <a:r>
              <a:rPr dirty="0" sz="800" spc="60">
                <a:latin typeface="Times New Roman"/>
                <a:cs typeface="Times New Roman"/>
              </a:rPr>
              <a:t>(5): 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9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Five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00" i="1">
                <a:solidFill>
                  <a:srgbClr val="009600"/>
                </a:solidFill>
                <a:latin typeface="Times New Roman"/>
                <a:cs typeface="Times New Roman"/>
              </a:rPr>
              <a:t>iterations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50"/>
              </a:lnSpc>
              <a:tabLst>
                <a:tab pos="272415" algn="l"/>
                <a:tab pos="1186180" algn="l"/>
              </a:tabLst>
            </a:pPr>
            <a:r>
              <a:rPr dirty="0" sz="600" spc="55">
                <a:latin typeface="Times New Roman"/>
                <a:cs typeface="Times New Roman"/>
              </a:rPr>
              <a:t>10	</a:t>
            </a:r>
            <a:r>
              <a:rPr dirty="0" sz="800" spc="70">
                <a:latin typeface="Times New Roman"/>
                <a:cs typeface="Times New Roman"/>
              </a:rPr>
              <a:t>time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105">
                <a:latin typeface="Times New Roman"/>
                <a:cs typeface="Times New Roman"/>
              </a:rPr>
              <a:t>s.recv()	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receive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a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5" i="1">
                <a:solidFill>
                  <a:srgbClr val="009600"/>
                </a:solidFill>
                <a:latin typeface="Times New Roman"/>
                <a:cs typeface="Times New Roman"/>
              </a:rPr>
              <a:t>message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  <a:tabLst>
                <a:tab pos="272415" algn="l"/>
              </a:tabLst>
            </a:pPr>
            <a:r>
              <a:rPr dirty="0" sz="600" spc="55">
                <a:latin typeface="Times New Roman"/>
                <a:cs typeface="Times New Roman"/>
              </a:rPr>
              <a:t>11	</a:t>
            </a:r>
            <a:r>
              <a:rPr dirty="0" sz="800" spc="75" b="1">
                <a:solidFill>
                  <a:srgbClr val="FF0059"/>
                </a:solidFill>
                <a:latin typeface="Times New Roman"/>
                <a:cs typeface="Times New Roman"/>
              </a:rPr>
              <a:t>print</a:t>
            </a:r>
            <a:r>
              <a:rPr dirty="0" sz="800" spc="1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time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66713" y="3331252"/>
            <a:ext cx="12306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Using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patterns:</a:t>
            </a:r>
            <a:r>
              <a:rPr dirty="0" sz="600" spc="3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ZeroMQ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2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0558" y="716"/>
            <a:ext cx="106108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Advanced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transient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67373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Pipeline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6806" y="922309"/>
            <a:ext cx="2073910" cy="15074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2705">
              <a:lnSpc>
                <a:spcPts val="139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Source</a:t>
            </a:r>
            <a:endParaRPr sz="1200">
              <a:latin typeface="Arial"/>
              <a:cs typeface="Arial"/>
            </a:endParaRPr>
          </a:p>
          <a:p>
            <a:pPr marL="57785">
              <a:lnSpc>
                <a:spcPts val="910"/>
              </a:lnSpc>
            </a:pPr>
            <a:r>
              <a:rPr dirty="0" sz="600" spc="55">
                <a:latin typeface="Times New Roman"/>
                <a:cs typeface="Times New Roman"/>
              </a:rPr>
              <a:t>1 </a:t>
            </a:r>
            <a:r>
              <a:rPr dirty="0" sz="600" spc="165">
                <a:latin typeface="Times New Roman"/>
                <a:cs typeface="Times New Roman"/>
              </a:rPr>
              <a:t> </a:t>
            </a:r>
            <a:r>
              <a:rPr dirty="0" sz="800" spc="25" b="1">
                <a:solidFill>
                  <a:srgbClr val="FF0059"/>
                </a:solidFill>
                <a:latin typeface="Times New Roman"/>
                <a:cs typeface="Times New Roman"/>
              </a:rPr>
              <a:t>import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zmq,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 spc="90">
                <a:latin typeface="Times New Roman"/>
                <a:cs typeface="Times New Roman"/>
              </a:rPr>
              <a:t>time,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100">
                <a:latin typeface="Times New Roman"/>
                <a:cs typeface="Times New Roman"/>
              </a:rPr>
              <a:t>pickle,</a:t>
            </a:r>
            <a:r>
              <a:rPr dirty="0" sz="800" spc="110">
                <a:latin typeface="Times New Roman"/>
                <a:cs typeface="Times New Roman"/>
              </a:rPr>
              <a:t> sys,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random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685"/>
              </a:lnSpc>
              <a:spcBef>
                <a:spcPts val="90"/>
              </a:spcBef>
            </a:pPr>
            <a:r>
              <a:rPr dirty="0" sz="600" spc="55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  <a:p>
            <a:pPr marL="57785">
              <a:lnSpc>
                <a:spcPts val="869"/>
              </a:lnSpc>
            </a:pPr>
            <a:r>
              <a:rPr dirty="0" sz="600" spc="55">
                <a:latin typeface="Times New Roman"/>
                <a:cs typeface="Times New Roman"/>
              </a:rPr>
              <a:t>3 </a:t>
            </a:r>
            <a:r>
              <a:rPr dirty="0" sz="600" spc="16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context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45">
                <a:latin typeface="Times New Roman"/>
                <a:cs typeface="Times New Roman"/>
              </a:rPr>
              <a:t>zmq.Context()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4 </a:t>
            </a:r>
            <a:r>
              <a:rPr dirty="0" sz="600" spc="155">
                <a:latin typeface="Times New Roman"/>
                <a:cs typeface="Times New Roman"/>
              </a:rPr>
              <a:t> </a:t>
            </a:r>
            <a:r>
              <a:rPr dirty="0" sz="800" spc="-40">
                <a:latin typeface="Times New Roman"/>
                <a:cs typeface="Times New Roman"/>
              </a:rPr>
              <a:t>me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90" b="1">
                <a:solidFill>
                  <a:srgbClr val="FF0059"/>
                </a:solidFill>
                <a:latin typeface="Times New Roman"/>
                <a:cs typeface="Times New Roman"/>
              </a:rPr>
              <a:t>str</a:t>
            </a:r>
            <a:r>
              <a:rPr dirty="0" sz="800" spc="90">
                <a:latin typeface="Times New Roman"/>
                <a:cs typeface="Times New Roman"/>
              </a:rPr>
              <a:t>(sys.argv[1])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  <a:tabLst>
                <a:tab pos="376555" algn="l"/>
              </a:tabLst>
            </a:pPr>
            <a:r>
              <a:rPr dirty="0" sz="600" spc="55">
                <a:latin typeface="Times New Roman"/>
                <a:cs typeface="Times New Roman"/>
              </a:rPr>
              <a:t>5 </a:t>
            </a:r>
            <a:r>
              <a:rPr dirty="0" sz="600" spc="200">
                <a:latin typeface="Times New Roman"/>
                <a:cs typeface="Times New Roman"/>
              </a:rPr>
              <a:t> </a:t>
            </a:r>
            <a:r>
              <a:rPr dirty="0" sz="800" spc="165">
                <a:latin typeface="Times New Roman"/>
                <a:cs typeface="Times New Roman"/>
              </a:rPr>
              <a:t>s	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55">
                <a:latin typeface="Times New Roman"/>
                <a:cs typeface="Times New Roman"/>
              </a:rPr>
              <a:t> </a:t>
            </a:r>
            <a:r>
              <a:rPr dirty="0" sz="800" spc="35">
                <a:latin typeface="Times New Roman"/>
                <a:cs typeface="Times New Roman"/>
              </a:rPr>
              <a:t>context.socket(zmq.PUSH)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6 </a:t>
            </a:r>
            <a:r>
              <a:rPr dirty="0" sz="600" spc="170">
                <a:latin typeface="Times New Roman"/>
                <a:cs typeface="Times New Roman"/>
              </a:rPr>
              <a:t> </a:t>
            </a:r>
            <a:r>
              <a:rPr dirty="0" sz="800" spc="125">
                <a:latin typeface="Times New Roman"/>
                <a:cs typeface="Times New Roman"/>
              </a:rPr>
              <a:t>src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50">
                <a:latin typeface="Times New Roman"/>
                <a:cs typeface="Times New Roman"/>
              </a:rPr>
              <a:t>SRC1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204" b="1">
                <a:solidFill>
                  <a:srgbClr val="FF0059"/>
                </a:solidFill>
                <a:latin typeface="Times New Roman"/>
                <a:cs typeface="Times New Roman"/>
              </a:rPr>
              <a:t>if</a:t>
            </a:r>
            <a:r>
              <a:rPr dirty="0" sz="800" spc="9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-40">
                <a:latin typeface="Times New Roman"/>
                <a:cs typeface="Times New Roman"/>
              </a:rPr>
              <a:t>me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==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110">
                <a:solidFill>
                  <a:srgbClr val="FA0000"/>
                </a:solidFill>
                <a:latin typeface="Times New Roman"/>
                <a:cs typeface="Times New Roman"/>
              </a:rPr>
              <a:t>’1’</a:t>
            </a:r>
            <a:r>
              <a:rPr dirty="0" sz="800" spc="10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dirty="0" sz="800" spc="114" b="1">
                <a:solidFill>
                  <a:srgbClr val="FF0059"/>
                </a:solidFill>
                <a:latin typeface="Times New Roman"/>
                <a:cs typeface="Times New Roman"/>
              </a:rPr>
              <a:t>else</a:t>
            </a:r>
            <a:r>
              <a:rPr dirty="0" sz="800" spc="7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-50">
                <a:latin typeface="Times New Roman"/>
                <a:cs typeface="Times New Roman"/>
              </a:rPr>
              <a:t>SRC2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7 </a:t>
            </a:r>
            <a:r>
              <a:rPr dirty="0" sz="600" spc="175">
                <a:latin typeface="Times New Roman"/>
                <a:cs typeface="Times New Roman"/>
              </a:rPr>
              <a:t> </a:t>
            </a:r>
            <a:r>
              <a:rPr dirty="0" sz="800" spc="140">
                <a:latin typeface="Times New Roman"/>
                <a:cs typeface="Times New Roman"/>
              </a:rPr>
              <a:t>prt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-70">
                <a:latin typeface="Times New Roman"/>
                <a:cs typeface="Times New Roman"/>
              </a:rPr>
              <a:t>PORT1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204" b="1">
                <a:solidFill>
                  <a:srgbClr val="FF0059"/>
                </a:solidFill>
                <a:latin typeface="Times New Roman"/>
                <a:cs typeface="Times New Roman"/>
              </a:rPr>
              <a:t>if</a:t>
            </a:r>
            <a:r>
              <a:rPr dirty="0" sz="800" spc="8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-40">
                <a:latin typeface="Times New Roman"/>
                <a:cs typeface="Times New Roman"/>
              </a:rPr>
              <a:t>me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==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110">
                <a:solidFill>
                  <a:srgbClr val="FA0000"/>
                </a:solidFill>
                <a:latin typeface="Times New Roman"/>
                <a:cs typeface="Times New Roman"/>
              </a:rPr>
              <a:t>’1’</a:t>
            </a:r>
            <a:r>
              <a:rPr dirty="0" sz="800" spc="10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dirty="0" sz="800" spc="114" b="1">
                <a:solidFill>
                  <a:srgbClr val="FF0059"/>
                </a:solidFill>
                <a:latin typeface="Times New Roman"/>
                <a:cs typeface="Times New Roman"/>
              </a:rPr>
              <a:t>else</a:t>
            </a:r>
            <a:r>
              <a:rPr dirty="0" sz="800" spc="6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-70">
                <a:latin typeface="Times New Roman"/>
                <a:cs typeface="Times New Roman"/>
              </a:rPr>
              <a:t>PORT2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850"/>
              </a:lnSpc>
              <a:tabLst>
                <a:tab pos="376555" algn="l"/>
              </a:tabLst>
            </a:pPr>
            <a:r>
              <a:rPr dirty="0" sz="600" spc="55">
                <a:latin typeface="Times New Roman"/>
                <a:cs typeface="Times New Roman"/>
              </a:rPr>
              <a:t>8 </a:t>
            </a:r>
            <a:r>
              <a:rPr dirty="0" sz="600" spc="20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p	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 spc="100">
                <a:solidFill>
                  <a:srgbClr val="FA0000"/>
                </a:solidFill>
                <a:latin typeface="Times New Roman"/>
                <a:cs typeface="Times New Roman"/>
              </a:rPr>
              <a:t>"tcp://"</a:t>
            </a:r>
            <a:r>
              <a:rPr dirty="0" sz="800" spc="100">
                <a:latin typeface="Times New Roman"/>
                <a:cs typeface="Times New Roman"/>
              </a:rPr>
              <a:t>+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125">
                <a:latin typeface="Times New Roman"/>
                <a:cs typeface="Times New Roman"/>
              </a:rPr>
              <a:t>src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55">
                <a:solidFill>
                  <a:srgbClr val="FA0000"/>
                </a:solidFill>
                <a:latin typeface="Times New Roman"/>
                <a:cs typeface="Times New Roman"/>
              </a:rPr>
              <a:t>":"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140">
                <a:latin typeface="Times New Roman"/>
                <a:cs typeface="Times New Roman"/>
              </a:rPr>
              <a:t>prt</a:t>
            </a:r>
            <a:endParaRPr sz="800">
              <a:latin typeface="Times New Roman"/>
              <a:cs typeface="Times New Roman"/>
            </a:endParaRPr>
          </a:p>
          <a:p>
            <a:pPr marL="57785">
              <a:lnSpc>
                <a:spcPts val="905"/>
              </a:lnSpc>
            </a:pPr>
            <a:r>
              <a:rPr dirty="0" sz="600" spc="55">
                <a:latin typeface="Times New Roman"/>
                <a:cs typeface="Times New Roman"/>
              </a:rPr>
              <a:t>9 </a:t>
            </a:r>
            <a:r>
              <a:rPr dirty="0" sz="600" spc="145">
                <a:latin typeface="Times New Roman"/>
                <a:cs typeface="Times New Roman"/>
              </a:rPr>
              <a:t> </a:t>
            </a:r>
            <a:r>
              <a:rPr dirty="0" sz="800" spc="85">
                <a:latin typeface="Times New Roman"/>
                <a:cs typeface="Times New Roman"/>
              </a:rPr>
              <a:t>s.bind(p)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685"/>
              </a:lnSpc>
              <a:spcBef>
                <a:spcPts val="95"/>
              </a:spcBef>
            </a:pPr>
            <a:r>
              <a:rPr dirty="0" sz="600" spc="55">
                <a:latin typeface="Times New Roman"/>
                <a:cs typeface="Times New Roman"/>
              </a:rPr>
              <a:t>10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869"/>
              </a:lnSpc>
            </a:pPr>
            <a:r>
              <a:rPr dirty="0" sz="600" spc="55">
                <a:latin typeface="Times New Roman"/>
                <a:cs typeface="Times New Roman"/>
              </a:rPr>
              <a:t>11 </a:t>
            </a:r>
            <a:r>
              <a:rPr dirty="0" sz="600" spc="165">
                <a:latin typeface="Times New Roman"/>
                <a:cs typeface="Times New Roman"/>
              </a:rPr>
              <a:t> </a:t>
            </a:r>
            <a:r>
              <a:rPr dirty="0" sz="800" spc="95" b="1">
                <a:solidFill>
                  <a:srgbClr val="FF0059"/>
                </a:solidFill>
                <a:latin typeface="Times New Roman"/>
                <a:cs typeface="Times New Roman"/>
              </a:rPr>
              <a:t>for</a:t>
            </a:r>
            <a:r>
              <a:rPr dirty="0" sz="800" spc="8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254">
                <a:latin typeface="Times New Roman"/>
                <a:cs typeface="Times New Roman"/>
              </a:rPr>
              <a:t>i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114" b="1">
                <a:solidFill>
                  <a:srgbClr val="FF0059"/>
                </a:solidFill>
                <a:latin typeface="Times New Roman"/>
                <a:cs typeface="Times New Roman"/>
              </a:rPr>
              <a:t>in</a:t>
            </a:r>
            <a:r>
              <a:rPr dirty="0" sz="800" spc="7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50" b="1">
                <a:solidFill>
                  <a:srgbClr val="FF0059"/>
                </a:solidFill>
                <a:latin typeface="Times New Roman"/>
                <a:cs typeface="Times New Roman"/>
              </a:rPr>
              <a:t>range</a:t>
            </a:r>
            <a:r>
              <a:rPr dirty="0" sz="800" spc="50">
                <a:latin typeface="Times New Roman"/>
                <a:cs typeface="Times New Roman"/>
              </a:rPr>
              <a:t>(100):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  <a:tabLst>
                <a:tab pos="271780" algn="l"/>
              </a:tabLst>
            </a:pPr>
            <a:r>
              <a:rPr dirty="0" sz="600" spc="55">
                <a:latin typeface="Times New Roman"/>
                <a:cs typeface="Times New Roman"/>
              </a:rPr>
              <a:t>12	</a:t>
            </a:r>
            <a:r>
              <a:rPr dirty="0" sz="800" spc="30">
                <a:latin typeface="Times New Roman"/>
                <a:cs typeface="Times New Roman"/>
              </a:rPr>
              <a:t>workload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random.randint(1,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100)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91956" y="1525078"/>
            <a:ext cx="1355725" cy="5797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905"/>
              </a:lnSpc>
              <a:spcBef>
                <a:spcPts val="9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create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a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push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endParaRPr sz="800">
              <a:latin typeface="Times New Roman"/>
              <a:cs typeface="Times New Roman"/>
            </a:endParaRPr>
          </a:p>
          <a:p>
            <a:pPr marL="12700" marR="106680">
              <a:lnSpc>
                <a:spcPts val="850"/>
              </a:lnSpc>
              <a:spcBef>
                <a:spcPts val="6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check </a:t>
            </a:r>
            <a:r>
              <a:rPr dirty="0" sz="800" spc="105" i="1">
                <a:solidFill>
                  <a:srgbClr val="009600"/>
                </a:solidFill>
                <a:latin typeface="Times New Roman"/>
                <a:cs typeface="Times New Roman"/>
              </a:rPr>
              <a:t>task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source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host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check </a:t>
            </a:r>
            <a:r>
              <a:rPr dirty="0" sz="800" spc="105" i="1">
                <a:solidFill>
                  <a:srgbClr val="009600"/>
                </a:solidFill>
                <a:latin typeface="Times New Roman"/>
                <a:cs typeface="Times New Roman"/>
              </a:rPr>
              <a:t>task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source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port</a:t>
            </a: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ts val="850"/>
              </a:lnSpc>
              <a:spcBef>
                <a:spcPts val="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-10" i="1">
                <a:solidFill>
                  <a:srgbClr val="009600"/>
                </a:solidFill>
                <a:latin typeface="Times New Roman"/>
                <a:cs typeface="Times New Roman"/>
              </a:rPr>
              <a:t>how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0" i="1">
                <a:solidFill>
                  <a:srgbClr val="009600"/>
                </a:solidFill>
                <a:latin typeface="Times New Roman"/>
                <a:cs typeface="Times New Roman"/>
              </a:rPr>
              <a:t>where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connect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bind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address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91956" y="2174150"/>
            <a:ext cx="1254760" cy="2552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850"/>
              </a:lnSpc>
              <a:spcBef>
                <a:spcPts val="21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generate </a:t>
            </a:r>
            <a:r>
              <a:rPr dirty="0" sz="800" spc="35" i="1">
                <a:solidFill>
                  <a:srgbClr val="009600"/>
                </a:solidFill>
                <a:latin typeface="Times New Roman"/>
                <a:cs typeface="Times New Roman"/>
              </a:rPr>
              <a:t>100 </a:t>
            </a:r>
            <a:r>
              <a:rPr dirty="0" sz="800" spc="40" i="1">
                <a:solidFill>
                  <a:srgbClr val="009600"/>
                </a:solidFill>
                <a:latin typeface="Times New Roman"/>
                <a:cs typeface="Times New Roman"/>
              </a:rPr>
              <a:t>workloads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5" i="1">
                <a:solidFill>
                  <a:srgbClr val="009600"/>
                </a:solidFill>
                <a:latin typeface="Times New Roman"/>
                <a:cs typeface="Times New Roman"/>
              </a:rPr>
              <a:t>compute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0" i="1">
                <a:solidFill>
                  <a:srgbClr val="009600"/>
                </a:solidFill>
                <a:latin typeface="Times New Roman"/>
                <a:cs typeface="Times New Roman"/>
              </a:rPr>
              <a:t>workload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6806" y="2390507"/>
            <a:ext cx="3389629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5590" algn="l"/>
              </a:tabLst>
            </a:pPr>
            <a:r>
              <a:rPr dirty="0" sz="600" spc="55">
                <a:latin typeface="Times New Roman"/>
                <a:cs typeface="Times New Roman"/>
              </a:rPr>
              <a:t>13	</a:t>
            </a:r>
            <a:r>
              <a:rPr dirty="0" sz="800" spc="50">
                <a:latin typeface="Times New Roman"/>
                <a:cs typeface="Times New Roman"/>
              </a:rPr>
              <a:t>s.send(pickle.dumps((me,workload)))</a:t>
            </a:r>
            <a:r>
              <a:rPr dirty="0" sz="800" spc="114"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114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send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30" i="1">
                <a:solidFill>
                  <a:srgbClr val="009600"/>
                </a:solidFill>
                <a:latin typeface="Times New Roman"/>
                <a:cs typeface="Times New Roman"/>
              </a:rPr>
              <a:t>workload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9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40" i="1">
                <a:solidFill>
                  <a:srgbClr val="009600"/>
                </a:solidFill>
                <a:latin typeface="Times New Roman"/>
                <a:cs typeface="Times New Roman"/>
              </a:rPr>
              <a:t>worker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87566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The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OSI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reference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model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287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Foundations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07891" y="716"/>
            <a:ext cx="6337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Layered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1000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Low-level</a:t>
            </a:r>
            <a:r>
              <a:rPr dirty="0" sz="14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layers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194" y="827237"/>
            <a:ext cx="3989704" cy="18637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Recap</a:t>
            </a:r>
            <a:endParaRPr sz="1200">
              <a:latin typeface="Arial"/>
              <a:cs typeface="Arial"/>
            </a:endParaRPr>
          </a:p>
          <a:p>
            <a:pPr marL="327660" marR="11112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Physical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layer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contains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specification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implementation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bits,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their transmission between sender and receiver</a:t>
            </a:r>
            <a:endParaRPr sz="1000">
              <a:latin typeface="Arial"/>
              <a:cs typeface="Arial"/>
            </a:endParaRPr>
          </a:p>
          <a:p>
            <a:pPr marL="327660" marR="43180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Data link </a:t>
            </a:r>
            <a:r>
              <a:rPr dirty="0" sz="1000" spc="-20">
                <a:solidFill>
                  <a:srgbClr val="0000FA"/>
                </a:solidFill>
                <a:latin typeface="Arial"/>
                <a:cs typeface="Arial"/>
              </a:rPr>
              <a:t>layer</a:t>
            </a:r>
            <a:r>
              <a:rPr dirty="0" sz="1000" spc="-20">
                <a:latin typeface="Arial"/>
                <a:cs typeface="Arial"/>
              </a:rPr>
              <a:t>: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prescribes the transmission of a </a:t>
            </a:r>
            <a:r>
              <a:rPr dirty="0" sz="1000" spc="-5">
                <a:latin typeface="Arial"/>
                <a:cs typeface="Arial"/>
              </a:rPr>
              <a:t>series </a:t>
            </a:r>
            <a:r>
              <a:rPr dirty="0" sz="1000" spc="-10">
                <a:latin typeface="Arial"/>
                <a:cs typeface="Arial"/>
              </a:rPr>
              <a:t>of bits into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frame to allow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error and </a:t>
            </a:r>
            <a:r>
              <a:rPr dirty="0" sz="1000" spc="-10">
                <a:latin typeface="Arial"/>
                <a:cs typeface="Arial"/>
              </a:rPr>
              <a:t>flow</a:t>
            </a:r>
            <a:r>
              <a:rPr dirty="0" sz="1000" spc="-5">
                <a:latin typeface="Arial"/>
                <a:cs typeface="Arial"/>
              </a:rPr>
              <a:t> control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Network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layer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describes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packets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computers</a:t>
            </a:r>
            <a:endParaRPr sz="1000">
              <a:latin typeface="Arial"/>
              <a:cs typeface="Arial"/>
            </a:endParaRPr>
          </a:p>
          <a:p>
            <a:pPr marL="327660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routed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Arial"/>
              <a:cs typeface="Arial"/>
            </a:endParaRPr>
          </a:p>
          <a:p>
            <a:pPr marL="50800">
              <a:lnSpc>
                <a:spcPts val="141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50800" marR="113664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 systems,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lowest-level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interface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the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layer.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713" y="3331252"/>
            <a:ext cx="12306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Using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patterns:</a:t>
            </a:r>
            <a:r>
              <a:rPr dirty="0" sz="600" spc="3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ZeroMQ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27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2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0558" y="716"/>
            <a:ext cx="106108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Advanced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transient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67373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Pipeline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1406" y="922309"/>
            <a:ext cx="1821180" cy="1615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1120">
              <a:lnSpc>
                <a:spcPts val="1390"/>
              </a:lnSpc>
              <a:spcBef>
                <a:spcPts val="9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Worker</a:t>
            </a:r>
            <a:endParaRPr sz="1200">
              <a:latin typeface="Arial"/>
              <a:cs typeface="Arial"/>
            </a:endParaRPr>
          </a:p>
          <a:p>
            <a:pPr marL="83185">
              <a:lnSpc>
                <a:spcPts val="910"/>
              </a:lnSpc>
            </a:pPr>
            <a:r>
              <a:rPr dirty="0" sz="600" spc="55">
                <a:latin typeface="Times New Roman"/>
                <a:cs typeface="Times New Roman"/>
              </a:rPr>
              <a:t>1 </a:t>
            </a:r>
            <a:r>
              <a:rPr dirty="0" sz="600" spc="160">
                <a:latin typeface="Times New Roman"/>
                <a:cs typeface="Times New Roman"/>
              </a:rPr>
              <a:t> </a:t>
            </a:r>
            <a:r>
              <a:rPr dirty="0" sz="800" spc="25" b="1">
                <a:solidFill>
                  <a:srgbClr val="FF0059"/>
                </a:solidFill>
                <a:latin typeface="Times New Roman"/>
                <a:cs typeface="Times New Roman"/>
              </a:rPr>
              <a:t>import</a:t>
            </a:r>
            <a:r>
              <a:rPr dirty="0" sz="800" spc="80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zmq,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 spc="90">
                <a:latin typeface="Times New Roman"/>
                <a:cs typeface="Times New Roman"/>
              </a:rPr>
              <a:t>time, </a:t>
            </a:r>
            <a:r>
              <a:rPr dirty="0" sz="800" spc="100">
                <a:latin typeface="Times New Roman"/>
                <a:cs typeface="Times New Roman"/>
              </a:rPr>
              <a:t>pickle,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95">
                <a:latin typeface="Times New Roman"/>
                <a:cs typeface="Times New Roman"/>
              </a:rPr>
              <a:t>sys</a:t>
            </a:r>
            <a:endParaRPr sz="800">
              <a:latin typeface="Times New Roman"/>
              <a:cs typeface="Times New Roman"/>
            </a:endParaRPr>
          </a:p>
          <a:p>
            <a:pPr marL="83185">
              <a:lnSpc>
                <a:spcPts val="685"/>
              </a:lnSpc>
              <a:spcBef>
                <a:spcPts val="90"/>
              </a:spcBef>
            </a:pPr>
            <a:r>
              <a:rPr dirty="0" sz="600" spc="55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  <a:p>
            <a:pPr marL="83185">
              <a:lnSpc>
                <a:spcPts val="869"/>
              </a:lnSpc>
            </a:pPr>
            <a:r>
              <a:rPr dirty="0" sz="600" spc="55">
                <a:latin typeface="Times New Roman"/>
                <a:cs typeface="Times New Roman"/>
              </a:rPr>
              <a:t>3 </a:t>
            </a:r>
            <a:r>
              <a:rPr dirty="0" sz="600" spc="160">
                <a:latin typeface="Times New Roman"/>
                <a:cs typeface="Times New Roman"/>
              </a:rPr>
              <a:t> </a:t>
            </a:r>
            <a:r>
              <a:rPr dirty="0" sz="800" spc="75">
                <a:latin typeface="Times New Roman"/>
                <a:cs typeface="Times New Roman"/>
              </a:rPr>
              <a:t>context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90">
                <a:latin typeface="Times New Roman"/>
                <a:cs typeface="Times New Roman"/>
              </a:rPr>
              <a:t> </a:t>
            </a:r>
            <a:r>
              <a:rPr dirty="0" sz="800" spc="45">
                <a:latin typeface="Times New Roman"/>
                <a:cs typeface="Times New Roman"/>
              </a:rPr>
              <a:t>zmq.Context()</a:t>
            </a:r>
            <a:endParaRPr sz="800">
              <a:latin typeface="Times New Roman"/>
              <a:cs typeface="Times New Roman"/>
            </a:endParaRPr>
          </a:p>
          <a:p>
            <a:pPr marL="831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4 </a:t>
            </a:r>
            <a:r>
              <a:rPr dirty="0" sz="600" spc="150">
                <a:latin typeface="Times New Roman"/>
                <a:cs typeface="Times New Roman"/>
              </a:rPr>
              <a:t> </a:t>
            </a:r>
            <a:r>
              <a:rPr dirty="0" sz="800" spc="-40">
                <a:latin typeface="Times New Roman"/>
                <a:cs typeface="Times New Roman"/>
              </a:rPr>
              <a:t>me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90" b="1">
                <a:solidFill>
                  <a:srgbClr val="FF0059"/>
                </a:solidFill>
                <a:latin typeface="Times New Roman"/>
                <a:cs typeface="Times New Roman"/>
              </a:rPr>
              <a:t>str</a:t>
            </a:r>
            <a:r>
              <a:rPr dirty="0" sz="800" spc="90">
                <a:latin typeface="Times New Roman"/>
                <a:cs typeface="Times New Roman"/>
              </a:rPr>
              <a:t>(sys.argv[1])</a:t>
            </a:r>
            <a:endParaRPr sz="800">
              <a:latin typeface="Times New Roman"/>
              <a:cs typeface="Times New Roman"/>
            </a:endParaRPr>
          </a:p>
          <a:p>
            <a:pPr marL="831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5 </a:t>
            </a:r>
            <a:r>
              <a:rPr dirty="0" sz="600" spc="195">
                <a:latin typeface="Times New Roman"/>
                <a:cs typeface="Times New Roman"/>
              </a:rPr>
              <a:t> </a:t>
            </a:r>
            <a:r>
              <a:rPr dirty="0" sz="800" spc="210">
                <a:latin typeface="Times New Roman"/>
                <a:cs typeface="Times New Roman"/>
              </a:rPr>
              <a:t>r</a:t>
            </a:r>
            <a:r>
              <a:rPr dirty="0" sz="800" spc="51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35">
                <a:latin typeface="Times New Roman"/>
                <a:cs typeface="Times New Roman"/>
              </a:rPr>
              <a:t>context.socket(zmq.PULL)</a:t>
            </a:r>
            <a:endParaRPr sz="800">
              <a:latin typeface="Times New Roman"/>
              <a:cs typeface="Times New Roman"/>
            </a:endParaRPr>
          </a:p>
          <a:p>
            <a:pPr marL="831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6 </a:t>
            </a:r>
            <a:r>
              <a:rPr dirty="0" sz="600" spc="175">
                <a:latin typeface="Times New Roman"/>
                <a:cs typeface="Times New Roman"/>
              </a:rPr>
              <a:t> </a:t>
            </a:r>
            <a:r>
              <a:rPr dirty="0" sz="800" spc="50">
                <a:latin typeface="Times New Roman"/>
                <a:cs typeface="Times New Roman"/>
              </a:rPr>
              <a:t>p1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10">
                <a:latin typeface="Times New Roman"/>
                <a:cs typeface="Times New Roman"/>
              </a:rPr>
              <a:t> </a:t>
            </a:r>
            <a:r>
              <a:rPr dirty="0" sz="800" spc="100">
                <a:solidFill>
                  <a:srgbClr val="FA0000"/>
                </a:solidFill>
                <a:latin typeface="Times New Roman"/>
                <a:cs typeface="Times New Roman"/>
              </a:rPr>
              <a:t>"tcp://"</a:t>
            </a:r>
            <a:r>
              <a:rPr dirty="0" sz="800" spc="100">
                <a:latin typeface="Times New Roman"/>
                <a:cs typeface="Times New Roman"/>
              </a:rPr>
              <a:t>+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50">
                <a:latin typeface="Times New Roman"/>
                <a:cs typeface="Times New Roman"/>
              </a:rPr>
              <a:t>SRC1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55">
                <a:solidFill>
                  <a:srgbClr val="FA0000"/>
                </a:solidFill>
                <a:latin typeface="Times New Roman"/>
                <a:cs typeface="Times New Roman"/>
              </a:rPr>
              <a:t>":"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70">
                <a:latin typeface="Times New Roman"/>
                <a:cs typeface="Times New Roman"/>
              </a:rPr>
              <a:t>PORT1</a:t>
            </a:r>
            <a:endParaRPr sz="800">
              <a:latin typeface="Times New Roman"/>
              <a:cs typeface="Times New Roman"/>
            </a:endParaRPr>
          </a:p>
          <a:p>
            <a:pPr marL="831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7 </a:t>
            </a:r>
            <a:r>
              <a:rPr dirty="0" sz="600" spc="175">
                <a:latin typeface="Times New Roman"/>
                <a:cs typeface="Times New Roman"/>
              </a:rPr>
              <a:t> </a:t>
            </a:r>
            <a:r>
              <a:rPr dirty="0" sz="800" spc="50">
                <a:latin typeface="Times New Roman"/>
                <a:cs typeface="Times New Roman"/>
              </a:rPr>
              <a:t>p2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110">
                <a:latin typeface="Times New Roman"/>
                <a:cs typeface="Times New Roman"/>
              </a:rPr>
              <a:t> </a:t>
            </a:r>
            <a:r>
              <a:rPr dirty="0" sz="800" spc="100">
                <a:solidFill>
                  <a:srgbClr val="FA0000"/>
                </a:solidFill>
                <a:latin typeface="Times New Roman"/>
                <a:cs typeface="Times New Roman"/>
              </a:rPr>
              <a:t>"tcp://"</a:t>
            </a:r>
            <a:r>
              <a:rPr dirty="0" sz="800" spc="100">
                <a:latin typeface="Times New Roman"/>
                <a:cs typeface="Times New Roman"/>
              </a:rPr>
              <a:t>+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50">
                <a:latin typeface="Times New Roman"/>
                <a:cs typeface="Times New Roman"/>
              </a:rPr>
              <a:t>SRC2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55">
                <a:solidFill>
                  <a:srgbClr val="FA0000"/>
                </a:solidFill>
                <a:latin typeface="Times New Roman"/>
                <a:cs typeface="Times New Roman"/>
              </a:rPr>
              <a:t>":"</a:t>
            </a:r>
            <a:r>
              <a:rPr dirty="0" sz="800" spc="55">
                <a:latin typeface="Times New Roman"/>
                <a:cs typeface="Times New Roman"/>
              </a:rPr>
              <a:t>+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70">
                <a:latin typeface="Times New Roman"/>
                <a:cs typeface="Times New Roman"/>
              </a:rPr>
              <a:t>PORT2</a:t>
            </a:r>
            <a:endParaRPr sz="800">
              <a:latin typeface="Times New Roman"/>
              <a:cs typeface="Times New Roman"/>
            </a:endParaRPr>
          </a:p>
          <a:p>
            <a:pPr marL="83185">
              <a:lnSpc>
                <a:spcPts val="850"/>
              </a:lnSpc>
            </a:pPr>
            <a:r>
              <a:rPr dirty="0" sz="600" spc="55">
                <a:latin typeface="Times New Roman"/>
                <a:cs typeface="Times New Roman"/>
              </a:rPr>
              <a:t>8 </a:t>
            </a:r>
            <a:r>
              <a:rPr dirty="0" sz="600" spc="140"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r.connect(p1)</a:t>
            </a:r>
            <a:endParaRPr sz="800">
              <a:latin typeface="Times New Roman"/>
              <a:cs typeface="Times New Roman"/>
            </a:endParaRPr>
          </a:p>
          <a:p>
            <a:pPr marL="83185">
              <a:lnSpc>
                <a:spcPts val="905"/>
              </a:lnSpc>
            </a:pPr>
            <a:r>
              <a:rPr dirty="0" sz="600" spc="55">
                <a:latin typeface="Times New Roman"/>
                <a:cs typeface="Times New Roman"/>
              </a:rPr>
              <a:t>9 </a:t>
            </a:r>
            <a:r>
              <a:rPr dirty="0" sz="600" spc="140"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r.connect(p2)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ts val="685"/>
              </a:lnSpc>
              <a:spcBef>
                <a:spcPts val="95"/>
              </a:spcBef>
            </a:pPr>
            <a:r>
              <a:rPr dirty="0" sz="600" spc="55">
                <a:latin typeface="Times New Roman"/>
                <a:cs typeface="Times New Roman"/>
              </a:rPr>
              <a:t>10</a:t>
            </a:r>
            <a:endParaRPr sz="600">
              <a:latin typeface="Times New Roman"/>
              <a:cs typeface="Times New Roman"/>
            </a:endParaRPr>
          </a:p>
          <a:p>
            <a:pPr marL="38100">
              <a:lnSpc>
                <a:spcPts val="869"/>
              </a:lnSpc>
            </a:pPr>
            <a:r>
              <a:rPr dirty="0" sz="600" spc="55">
                <a:latin typeface="Times New Roman"/>
                <a:cs typeface="Times New Roman"/>
              </a:rPr>
              <a:t>11 </a:t>
            </a:r>
            <a:r>
              <a:rPr dirty="0" sz="600" spc="135">
                <a:latin typeface="Times New Roman"/>
                <a:cs typeface="Times New Roman"/>
              </a:rPr>
              <a:t> </a:t>
            </a:r>
            <a:r>
              <a:rPr dirty="0" sz="800" spc="55" b="1">
                <a:solidFill>
                  <a:srgbClr val="FF0059"/>
                </a:solidFill>
                <a:latin typeface="Times New Roman"/>
                <a:cs typeface="Times New Roman"/>
              </a:rPr>
              <a:t>while</a:t>
            </a:r>
            <a:r>
              <a:rPr dirty="0" sz="800" spc="45" b="1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dirty="0" sz="800" spc="70">
                <a:latin typeface="Times New Roman"/>
                <a:cs typeface="Times New Roman"/>
              </a:rPr>
              <a:t>True: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ts val="850"/>
              </a:lnSpc>
              <a:tabLst>
                <a:tab pos="297815" algn="l"/>
              </a:tabLst>
            </a:pPr>
            <a:r>
              <a:rPr dirty="0" sz="600" spc="55">
                <a:latin typeface="Times New Roman"/>
                <a:cs typeface="Times New Roman"/>
              </a:rPr>
              <a:t>12	</a:t>
            </a:r>
            <a:r>
              <a:rPr dirty="0" sz="800" spc="15">
                <a:latin typeface="Times New Roman"/>
                <a:cs typeface="Times New Roman"/>
              </a:rPr>
              <a:t>work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=</a:t>
            </a:r>
            <a:r>
              <a:rPr dirty="0" sz="800" spc="65">
                <a:latin typeface="Times New Roman"/>
                <a:cs typeface="Times New Roman"/>
              </a:rPr>
              <a:t> </a:t>
            </a:r>
            <a:r>
              <a:rPr dirty="0" sz="800" spc="95">
                <a:latin typeface="Times New Roman"/>
                <a:cs typeface="Times New Roman"/>
              </a:rPr>
              <a:t>pickle.loads(r.recv())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ts val="905"/>
              </a:lnSpc>
              <a:tabLst>
                <a:tab pos="297815" algn="l"/>
              </a:tabLst>
            </a:pPr>
            <a:r>
              <a:rPr dirty="0" sz="600" spc="55">
                <a:latin typeface="Times New Roman"/>
                <a:cs typeface="Times New Roman"/>
              </a:rPr>
              <a:t>13	</a:t>
            </a:r>
            <a:r>
              <a:rPr dirty="0" sz="800" spc="60">
                <a:latin typeface="Times New Roman"/>
                <a:cs typeface="Times New Roman"/>
              </a:rPr>
              <a:t>time.sleep(work[1]</a:t>
            </a:r>
            <a:r>
              <a:rPr dirty="0" baseline="-10416" sz="1200" spc="89">
                <a:latin typeface="Times New Roman"/>
                <a:cs typeface="Times New Roman"/>
              </a:rPr>
              <a:t>*</a:t>
            </a:r>
            <a:r>
              <a:rPr dirty="0" sz="800" spc="60">
                <a:latin typeface="Times New Roman"/>
                <a:cs typeface="Times New Roman"/>
              </a:rPr>
              <a:t>0.01)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89518" y="1525078"/>
            <a:ext cx="1456690" cy="5797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905"/>
              </a:lnSpc>
              <a:spcBef>
                <a:spcPts val="9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create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a </a:t>
            </a:r>
            <a:r>
              <a:rPr dirty="0" sz="800" spc="114" i="1">
                <a:solidFill>
                  <a:srgbClr val="009600"/>
                </a:solidFill>
                <a:latin typeface="Times New Roman"/>
                <a:cs typeface="Times New Roman"/>
              </a:rPr>
              <a:t>pull</a:t>
            </a:r>
            <a:r>
              <a:rPr dirty="0" sz="800" spc="5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ts val="850"/>
              </a:lnSpc>
              <a:spcBef>
                <a:spcPts val="6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address </a:t>
            </a:r>
            <a:r>
              <a:rPr dirty="0" sz="800" spc="160" i="1">
                <a:solidFill>
                  <a:srgbClr val="009600"/>
                </a:solidFill>
                <a:latin typeface="Times New Roman"/>
                <a:cs typeface="Times New Roman"/>
              </a:rPr>
              <a:t>first </a:t>
            </a:r>
            <a:r>
              <a:rPr dirty="0" sz="800" spc="105" i="1">
                <a:solidFill>
                  <a:srgbClr val="009600"/>
                </a:solidFill>
                <a:latin typeface="Times New Roman"/>
                <a:cs typeface="Times New Roman"/>
              </a:rPr>
              <a:t>task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source 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address </a:t>
            </a:r>
            <a:r>
              <a:rPr dirty="0" sz="800" spc="45" i="1">
                <a:solidFill>
                  <a:srgbClr val="009600"/>
                </a:solidFill>
                <a:latin typeface="Times New Roman"/>
                <a:cs typeface="Times New Roman"/>
              </a:rPr>
              <a:t>second </a:t>
            </a:r>
            <a:r>
              <a:rPr dirty="0" sz="800" spc="105" i="1">
                <a:solidFill>
                  <a:srgbClr val="009600"/>
                </a:solidFill>
                <a:latin typeface="Times New Roman"/>
                <a:cs typeface="Times New Roman"/>
              </a:rPr>
              <a:t>task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source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connect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05" i="1">
                <a:solidFill>
                  <a:srgbClr val="009600"/>
                </a:solidFill>
                <a:latin typeface="Times New Roman"/>
                <a:cs typeface="Times New Roman"/>
              </a:rPr>
              <a:t>task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source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44"/>
              </a:lnSpc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connect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05" i="1">
                <a:solidFill>
                  <a:srgbClr val="009600"/>
                </a:solidFill>
                <a:latin typeface="Times New Roman"/>
                <a:cs typeface="Times New Roman"/>
              </a:rPr>
              <a:t>task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source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89518" y="2282328"/>
            <a:ext cx="1456690" cy="2552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850"/>
              </a:lnSpc>
              <a:spcBef>
                <a:spcPts val="215"/>
              </a:spcBef>
            </a:pP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receive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5" i="1">
                <a:solidFill>
                  <a:srgbClr val="009600"/>
                </a:solidFill>
                <a:latin typeface="Times New Roman"/>
                <a:cs typeface="Times New Roman"/>
              </a:rPr>
              <a:t>work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50" i="1">
                <a:solidFill>
                  <a:srgbClr val="009600"/>
                </a:solidFill>
                <a:latin typeface="Times New Roman"/>
                <a:cs typeface="Times New Roman"/>
              </a:rPr>
              <a:t>from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a</a:t>
            </a:r>
            <a:r>
              <a:rPr dirty="0" sz="800" spc="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0" i="1">
                <a:solidFill>
                  <a:srgbClr val="009600"/>
                </a:solidFill>
                <a:latin typeface="Times New Roman"/>
                <a:cs typeface="Times New Roman"/>
              </a:rPr>
              <a:t>source </a:t>
            </a:r>
            <a:r>
              <a:rPr dirty="0" sz="800" spc="-185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75" i="1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65" i="1">
                <a:solidFill>
                  <a:srgbClr val="009600"/>
                </a:solidFill>
                <a:latin typeface="Times New Roman"/>
                <a:cs typeface="Times New Roman"/>
              </a:rPr>
              <a:t>pretend</a:t>
            </a:r>
            <a:r>
              <a:rPr dirty="0" sz="800" spc="7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135" i="1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dirty="0" sz="800" spc="80" i="1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dirty="0" sz="800" spc="25" i="1">
                <a:solidFill>
                  <a:srgbClr val="009600"/>
                </a:solidFill>
                <a:latin typeface="Times New Roman"/>
                <a:cs typeface="Times New Roman"/>
              </a:rPr>
              <a:t>work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752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0558" y="716"/>
            <a:ext cx="106108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Advanced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transient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62640"/>
            <a:ext cx="3037840" cy="474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MPI: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When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lots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flexibility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is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needed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7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Representative</a:t>
            </a:r>
            <a:r>
              <a:rPr dirty="0" sz="12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1426" y="107938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79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1426" y="12615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79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91426" y="159561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79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91426" y="1929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79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91426" y="211183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79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91426" y="244586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79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91426" y="277989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79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91426" y="2962084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79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413067" y="748157"/>
          <a:ext cx="3784600" cy="2420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8525"/>
                <a:gridCol w="2878454"/>
              </a:tblGrid>
              <a:tr h="193675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Operation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Description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Append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outgoing message to a local send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buffer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 marR="7937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Send 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message and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wait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until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copied to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local or </a:t>
                      </a:r>
                      <a:r>
                        <a:rPr dirty="0" sz="1000" spc="-2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remote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buffer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ss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 marR="32702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Send a message and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wait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until transmission </a:t>
                      </a:r>
                      <a:r>
                        <a:rPr dirty="0" sz="1000" spc="-2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starts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161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nd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v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Send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a message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wait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reply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 marR="461009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5">
                          <a:latin typeface="Arial"/>
                          <a:cs typeface="Arial"/>
                        </a:rPr>
                        <a:t>Pass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reference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to outgoing message, and </a:t>
                      </a:r>
                      <a:r>
                        <a:rPr dirty="0" sz="1000" spc="-2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continue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ss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 marR="202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5">
                          <a:latin typeface="Arial"/>
                          <a:cs typeface="Arial"/>
                        </a:rPr>
                        <a:t>Pass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reference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outgoing message,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wait </a:t>
                      </a:r>
                      <a:r>
                        <a:rPr dirty="0" sz="1000" spc="-2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until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receipt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starts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161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v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Receive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a message;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block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if there is none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1000" spc="-10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v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 marR="205104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Check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if there is an incoming message,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but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do </a:t>
                      </a:r>
                      <a:r>
                        <a:rPr dirty="0" sz="1000" spc="-2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block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66713" y="3331252"/>
            <a:ext cx="129857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The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Message-Passing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Interface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(MPI)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28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85661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Message-queuing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model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7180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2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Message-oriented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persistent</a:t>
            </a:r>
            <a:r>
              <a:rPr dirty="0" sz="600" spc="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46253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Message-oriented</a:t>
            </a:r>
            <a:r>
              <a:rPr dirty="0" spc="-20"/>
              <a:t> </a:t>
            </a:r>
            <a:r>
              <a:rPr dirty="0" spc="10"/>
              <a:t>middleware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3128" y="548904"/>
            <a:ext cx="3362960" cy="9277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16510" marR="50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Asynchronous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persistent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through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support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middleware-level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queues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Queues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correspond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10">
                <a:latin typeface="Arial"/>
                <a:cs typeface="Arial"/>
              </a:rPr>
              <a:t>buffers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servers.</a:t>
            </a:r>
            <a:endParaRPr sz="10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Operations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85000" y="1587538"/>
          <a:ext cx="3641090" cy="1389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380"/>
                <a:gridCol w="2878455"/>
              </a:tblGrid>
              <a:tr h="193675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Operation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Description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000" spc="105">
                          <a:latin typeface="Times New Roman"/>
                          <a:cs typeface="Times New Roman"/>
                        </a:rPr>
                        <a:t>put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Append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a message to a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specified queue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120">
                          <a:latin typeface="Times New Roman"/>
                          <a:cs typeface="Times New Roman"/>
                        </a:rPr>
                        <a:t>get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 marR="9969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Block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until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the specified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queue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nonempty,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000" spc="-2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remove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the first message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130">
                          <a:latin typeface="Times New Roman"/>
                          <a:cs typeface="Times New Roman"/>
                        </a:rPr>
                        <a:t>poll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 marR="3390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Check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a specified queue 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messages, and </a:t>
                      </a:r>
                      <a:r>
                        <a:rPr dirty="0" sz="1000" spc="-2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remove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the first.</a:t>
                      </a:r>
                      <a:r>
                        <a:rPr dirty="0" sz="1000" spc="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Never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block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114">
                          <a:latin typeface="Times New Roman"/>
                          <a:cs typeface="Times New Roman"/>
                        </a:rPr>
                        <a:t>notify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 marR="9842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Install a handler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to be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called when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a message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000" spc="-2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put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into the specified queue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7180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2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Message-oriented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persistent</a:t>
            </a:r>
            <a:r>
              <a:rPr dirty="0" sz="600" spc="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21856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General</a:t>
            </a:r>
            <a:r>
              <a:rPr dirty="0" spc="-60"/>
              <a:t> </a:t>
            </a:r>
            <a:r>
              <a:rPr dirty="0" spc="15"/>
              <a:t>model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7294" y="488840"/>
            <a:ext cx="3824604" cy="566420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Queue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managers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90"/>
              </a:spcBef>
            </a:pPr>
            <a:r>
              <a:rPr dirty="0" sz="1000" spc="-5">
                <a:latin typeface="Arial"/>
                <a:cs typeface="Arial"/>
              </a:rPr>
              <a:t>Queues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managed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queue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managers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 application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 only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into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local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queue.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Getting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possible </a:t>
            </a:r>
            <a:r>
              <a:rPr dirty="0" sz="1000" spc="-15">
                <a:latin typeface="Arial"/>
                <a:cs typeface="Arial"/>
              </a:rPr>
              <a:t>by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1029327"/>
            <a:ext cx="391350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Arial"/>
                <a:cs typeface="Arial"/>
              </a:rPr>
              <a:t>extracting</a:t>
            </a:r>
            <a:r>
              <a:rPr dirty="0" sz="1000" spc="-5">
                <a:latin typeface="Arial"/>
                <a:cs typeface="Arial"/>
              </a:rPr>
              <a:t> 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from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local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queue</a:t>
            </a:r>
            <a:r>
              <a:rPr dirty="0" sz="1000" spc="-5">
                <a:latin typeface="Arial"/>
                <a:cs typeface="Arial"/>
              </a:rPr>
              <a:t> only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10">
                <a:latin typeface="Arial"/>
                <a:cs typeface="Arial"/>
              </a:rPr>
              <a:t>queue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managers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route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4" y="1107345"/>
            <a:ext cx="635635" cy="52197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1000" spc="-5">
                <a:latin typeface="Arial"/>
                <a:cs typeface="Arial"/>
              </a:rPr>
              <a:t>message</a:t>
            </a:r>
            <a:r>
              <a:rPr dirty="0" sz="1000" spc="-20">
                <a:latin typeface="Arial"/>
                <a:cs typeface="Arial"/>
              </a:rPr>
              <a:t>s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Routing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80788" y="1761822"/>
            <a:ext cx="2853690" cy="955675"/>
            <a:chOff x="880788" y="1761822"/>
            <a:chExt cx="2853690" cy="955675"/>
          </a:xfrm>
        </p:grpSpPr>
        <p:sp>
          <p:nvSpPr>
            <p:cNvPr id="8" name="object 8"/>
            <p:cNvSpPr/>
            <p:nvPr/>
          </p:nvSpPr>
          <p:spPr>
            <a:xfrm>
              <a:off x="2782483" y="1764997"/>
              <a:ext cx="949325" cy="949325"/>
            </a:xfrm>
            <a:custGeom>
              <a:avLst/>
              <a:gdLst/>
              <a:ahLst/>
              <a:cxnLst/>
              <a:rect l="l" t="t" r="r" b="b"/>
              <a:pathLst>
                <a:path w="949325" h="949325">
                  <a:moveTo>
                    <a:pt x="0" y="948752"/>
                  </a:moveTo>
                  <a:lnTo>
                    <a:pt x="948752" y="948752"/>
                  </a:lnTo>
                  <a:lnTo>
                    <a:pt x="948752" y="0"/>
                  </a:lnTo>
                  <a:lnTo>
                    <a:pt x="0" y="0"/>
                  </a:lnTo>
                  <a:lnTo>
                    <a:pt x="0" y="948752"/>
                  </a:lnTo>
                  <a:close/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936350" y="1813692"/>
              <a:ext cx="843915" cy="741045"/>
            </a:xfrm>
            <a:custGeom>
              <a:avLst/>
              <a:gdLst/>
              <a:ahLst/>
              <a:cxnLst/>
              <a:rect l="l" t="t" r="r" b="b"/>
              <a:pathLst>
                <a:path w="843914" h="741044">
                  <a:moveTo>
                    <a:pt x="0" y="740604"/>
                  </a:moveTo>
                  <a:lnTo>
                    <a:pt x="843387" y="740604"/>
                  </a:lnTo>
                  <a:lnTo>
                    <a:pt x="843387" y="0"/>
                  </a:lnTo>
                  <a:lnTo>
                    <a:pt x="0" y="0"/>
                  </a:lnTo>
                  <a:lnTo>
                    <a:pt x="0" y="74060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883645" y="2543373"/>
              <a:ext cx="949325" cy="166370"/>
            </a:xfrm>
            <a:custGeom>
              <a:avLst/>
              <a:gdLst/>
              <a:ahLst/>
              <a:cxnLst/>
              <a:rect l="l" t="t" r="r" b="b"/>
              <a:pathLst>
                <a:path w="949325" h="166369">
                  <a:moveTo>
                    <a:pt x="948747" y="0"/>
                  </a:moveTo>
                  <a:lnTo>
                    <a:pt x="0" y="0"/>
                  </a:lnTo>
                  <a:lnTo>
                    <a:pt x="0" y="166362"/>
                  </a:lnTo>
                  <a:lnTo>
                    <a:pt x="948747" y="166362"/>
                  </a:lnTo>
                  <a:lnTo>
                    <a:pt x="94874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883645" y="2543373"/>
              <a:ext cx="949325" cy="166370"/>
            </a:xfrm>
            <a:custGeom>
              <a:avLst/>
              <a:gdLst/>
              <a:ahLst/>
              <a:cxnLst/>
              <a:rect l="l" t="t" r="r" b="b"/>
              <a:pathLst>
                <a:path w="949325" h="166369">
                  <a:moveTo>
                    <a:pt x="0" y="166362"/>
                  </a:moveTo>
                  <a:lnTo>
                    <a:pt x="948747" y="166362"/>
                  </a:lnTo>
                  <a:lnTo>
                    <a:pt x="948747" y="0"/>
                  </a:lnTo>
                  <a:lnTo>
                    <a:pt x="0" y="0"/>
                  </a:lnTo>
                  <a:lnTo>
                    <a:pt x="0" y="16636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888916" y="2568679"/>
            <a:ext cx="938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095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878248" y="1755585"/>
            <a:ext cx="2858770" cy="963930"/>
            <a:chOff x="878248" y="1755585"/>
            <a:chExt cx="2858770" cy="963930"/>
          </a:xfrm>
        </p:grpSpPr>
        <p:sp>
          <p:nvSpPr>
            <p:cNvPr id="14" name="object 14"/>
            <p:cNvSpPr/>
            <p:nvPr/>
          </p:nvSpPr>
          <p:spPr>
            <a:xfrm>
              <a:off x="2835188" y="1817707"/>
              <a:ext cx="843915" cy="741045"/>
            </a:xfrm>
            <a:custGeom>
              <a:avLst/>
              <a:gdLst/>
              <a:ahLst/>
              <a:cxnLst/>
              <a:rect l="l" t="t" r="r" b="b"/>
              <a:pathLst>
                <a:path w="843914" h="741044">
                  <a:moveTo>
                    <a:pt x="0" y="740600"/>
                  </a:moveTo>
                  <a:lnTo>
                    <a:pt x="843383" y="740600"/>
                  </a:lnTo>
                  <a:lnTo>
                    <a:pt x="843383" y="0"/>
                  </a:lnTo>
                  <a:lnTo>
                    <a:pt x="0" y="0"/>
                  </a:lnTo>
                  <a:lnTo>
                    <a:pt x="0" y="7406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782483" y="2547382"/>
              <a:ext cx="949325" cy="166370"/>
            </a:xfrm>
            <a:custGeom>
              <a:avLst/>
              <a:gdLst/>
              <a:ahLst/>
              <a:cxnLst/>
              <a:rect l="l" t="t" r="r" b="b"/>
              <a:pathLst>
                <a:path w="949325" h="166369">
                  <a:moveTo>
                    <a:pt x="948752" y="0"/>
                  </a:moveTo>
                  <a:lnTo>
                    <a:pt x="0" y="0"/>
                  </a:lnTo>
                  <a:lnTo>
                    <a:pt x="0" y="166366"/>
                  </a:lnTo>
                  <a:lnTo>
                    <a:pt x="948752" y="166366"/>
                  </a:lnTo>
                  <a:lnTo>
                    <a:pt x="9487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782483" y="2547382"/>
              <a:ext cx="949325" cy="166370"/>
            </a:xfrm>
            <a:custGeom>
              <a:avLst/>
              <a:gdLst/>
              <a:ahLst/>
              <a:cxnLst/>
              <a:rect l="l" t="t" r="r" b="b"/>
              <a:pathLst>
                <a:path w="949325" h="166369">
                  <a:moveTo>
                    <a:pt x="0" y="166366"/>
                  </a:moveTo>
                  <a:lnTo>
                    <a:pt x="948752" y="166366"/>
                  </a:lnTo>
                  <a:lnTo>
                    <a:pt x="948752" y="0"/>
                  </a:lnTo>
                  <a:lnTo>
                    <a:pt x="0" y="0"/>
                  </a:lnTo>
                  <a:lnTo>
                    <a:pt x="0" y="16636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883645" y="1760982"/>
              <a:ext cx="2847975" cy="953135"/>
            </a:xfrm>
            <a:custGeom>
              <a:avLst/>
              <a:gdLst/>
              <a:ahLst/>
              <a:cxnLst/>
              <a:rect l="l" t="t" r="r" b="b"/>
              <a:pathLst>
                <a:path w="2847975" h="953135">
                  <a:moveTo>
                    <a:pt x="1898837" y="952766"/>
                  </a:moveTo>
                  <a:lnTo>
                    <a:pt x="2847590" y="952766"/>
                  </a:lnTo>
                  <a:lnTo>
                    <a:pt x="2847590" y="4014"/>
                  </a:lnTo>
                  <a:lnTo>
                    <a:pt x="1898837" y="4014"/>
                  </a:lnTo>
                  <a:lnTo>
                    <a:pt x="1898837" y="952766"/>
                  </a:lnTo>
                  <a:close/>
                </a:path>
                <a:path w="2847975" h="953135">
                  <a:moveTo>
                    <a:pt x="0" y="948752"/>
                  </a:moveTo>
                  <a:lnTo>
                    <a:pt x="948747" y="948752"/>
                  </a:lnTo>
                  <a:lnTo>
                    <a:pt x="948747" y="0"/>
                  </a:lnTo>
                  <a:lnTo>
                    <a:pt x="0" y="0"/>
                  </a:lnTo>
                  <a:lnTo>
                    <a:pt x="0" y="948752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938985" y="1807337"/>
            <a:ext cx="83820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24130" marR="28067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Source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manager</a:t>
            </a:r>
            <a:endParaRPr sz="650">
              <a:latin typeface="Arial"/>
              <a:cs typeface="Arial"/>
            </a:endParaRPr>
          </a:p>
        </p:txBody>
      </p:sp>
      <p:pic>
        <p:nvPicPr>
          <p:cNvPr id="19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78213" y="2173891"/>
            <a:ext cx="474771" cy="393325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3417813" y="2802898"/>
            <a:ext cx="32575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Contact  address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48612" y="1810970"/>
            <a:ext cx="70548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Destination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manager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52881" y="2535635"/>
            <a:ext cx="607060" cy="22161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750"/>
              </a:lnSpc>
              <a:spcBef>
                <a:spcPts val="16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lookup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database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11476" y="1707952"/>
            <a:ext cx="3257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Look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11476" y="1802064"/>
            <a:ext cx="824865" cy="65722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20891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contact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address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of destination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manager</a:t>
            </a:r>
            <a:endParaRPr sz="650">
              <a:latin typeface="Arial"/>
              <a:cs typeface="Arial"/>
            </a:endParaRPr>
          </a:p>
          <a:p>
            <a:pPr algn="r" marL="221615" marR="5080" indent="323215">
              <a:lnSpc>
                <a:spcPts val="740"/>
              </a:lnSpc>
              <a:spcBef>
                <a:spcPts val="47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Logical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queue-level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(name)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87754" y="2583659"/>
            <a:ext cx="938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69041" y="2924211"/>
            <a:ext cx="3346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155138" y="1929313"/>
            <a:ext cx="2384425" cy="1002030"/>
            <a:chOff x="1155138" y="1929313"/>
            <a:chExt cx="2384425" cy="1002030"/>
          </a:xfrm>
        </p:grpSpPr>
        <p:sp>
          <p:nvSpPr>
            <p:cNvPr id="28" name="object 28"/>
            <p:cNvSpPr/>
            <p:nvPr/>
          </p:nvSpPr>
          <p:spPr>
            <a:xfrm>
              <a:off x="2739665" y="2238613"/>
              <a:ext cx="796925" cy="565150"/>
            </a:xfrm>
            <a:custGeom>
              <a:avLst/>
              <a:gdLst/>
              <a:ahLst/>
              <a:cxnLst/>
              <a:rect l="l" t="t" r="r" b="b"/>
              <a:pathLst>
                <a:path w="796925" h="565150">
                  <a:moveTo>
                    <a:pt x="481871" y="201535"/>
                  </a:moveTo>
                  <a:lnTo>
                    <a:pt x="481871" y="53034"/>
                  </a:lnTo>
                  <a:lnTo>
                    <a:pt x="609153" y="53034"/>
                  </a:lnTo>
                  <a:lnTo>
                    <a:pt x="609153" y="201535"/>
                  </a:lnTo>
                </a:path>
                <a:path w="796925" h="565150">
                  <a:moveTo>
                    <a:pt x="503079" y="84855"/>
                  </a:moveTo>
                  <a:lnTo>
                    <a:pt x="587934" y="84855"/>
                  </a:lnTo>
                </a:path>
                <a:path w="796925" h="565150">
                  <a:moveTo>
                    <a:pt x="503079" y="116676"/>
                  </a:moveTo>
                  <a:lnTo>
                    <a:pt x="587934" y="116676"/>
                  </a:lnTo>
                </a:path>
                <a:path w="796925" h="565150">
                  <a:moveTo>
                    <a:pt x="503079" y="148493"/>
                  </a:moveTo>
                  <a:lnTo>
                    <a:pt x="587934" y="148493"/>
                  </a:lnTo>
                </a:path>
                <a:path w="796925" h="565150">
                  <a:moveTo>
                    <a:pt x="0" y="145997"/>
                  </a:moveTo>
                  <a:lnTo>
                    <a:pt x="524298" y="0"/>
                  </a:lnTo>
                </a:path>
                <a:path w="796925" h="565150">
                  <a:moveTo>
                    <a:pt x="796646" y="564553"/>
                  </a:moveTo>
                  <a:lnTo>
                    <a:pt x="562857" y="262496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53297" y="2111319"/>
              <a:ext cx="63751" cy="180329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1155138" y="2922872"/>
              <a:ext cx="306070" cy="0"/>
            </a:xfrm>
            <a:custGeom>
              <a:avLst/>
              <a:gdLst/>
              <a:ahLst/>
              <a:cxnLst/>
              <a:rect l="l" t="t" r="r" b="b"/>
              <a:pathLst>
                <a:path w="306069" h="0">
                  <a:moveTo>
                    <a:pt x="0" y="0"/>
                  </a:moveTo>
                  <a:lnTo>
                    <a:pt x="305713" y="0"/>
                  </a:lnTo>
                </a:path>
              </a:pathLst>
            </a:custGeom>
            <a:ln w="1580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133739" y="2922869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39" h="0">
                  <a:moveTo>
                    <a:pt x="0" y="0"/>
                  </a:moveTo>
                  <a:lnTo>
                    <a:pt x="319488" y="0"/>
                  </a:lnTo>
                </a:path>
              </a:pathLst>
            </a:custGeom>
            <a:ln w="1580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471387" y="2922873"/>
              <a:ext cx="1653539" cy="0"/>
            </a:xfrm>
            <a:custGeom>
              <a:avLst/>
              <a:gdLst/>
              <a:ahLst/>
              <a:cxnLst/>
              <a:rect l="l" t="t" r="r" b="b"/>
              <a:pathLst>
                <a:path w="1653539" h="0">
                  <a:moveTo>
                    <a:pt x="0" y="0"/>
                  </a:moveTo>
                  <a:lnTo>
                    <a:pt x="1652977" y="0"/>
                  </a:lnTo>
                </a:path>
              </a:pathLst>
            </a:custGeom>
            <a:ln w="1711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281633" y="2710718"/>
              <a:ext cx="0" cy="212725"/>
            </a:xfrm>
            <a:custGeom>
              <a:avLst/>
              <a:gdLst/>
              <a:ahLst/>
              <a:cxnLst/>
              <a:rect l="l" t="t" r="r" b="b"/>
              <a:pathLst>
                <a:path w="0" h="212725">
                  <a:moveTo>
                    <a:pt x="0" y="0"/>
                  </a:moveTo>
                  <a:lnTo>
                    <a:pt x="0" y="212146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3347797" y="2712033"/>
              <a:ext cx="0" cy="212725"/>
            </a:xfrm>
            <a:custGeom>
              <a:avLst/>
              <a:gdLst/>
              <a:ahLst/>
              <a:cxnLst/>
              <a:rect l="l" t="t" r="r" b="b"/>
              <a:pathLst>
                <a:path w="0" h="212725">
                  <a:moveTo>
                    <a:pt x="0" y="0"/>
                  </a:moveTo>
                  <a:lnTo>
                    <a:pt x="0" y="212153"/>
                  </a:lnTo>
                </a:path>
              </a:pathLst>
            </a:custGeom>
            <a:ln w="1580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340807" y="2559666"/>
              <a:ext cx="1944370" cy="297815"/>
            </a:xfrm>
            <a:custGeom>
              <a:avLst/>
              <a:gdLst/>
              <a:ahLst/>
              <a:cxnLst/>
              <a:rect l="l" t="t" r="r" b="b"/>
              <a:pathLst>
                <a:path w="1944370" h="297814">
                  <a:moveTo>
                    <a:pt x="0" y="4916"/>
                  </a:moveTo>
                  <a:lnTo>
                    <a:pt x="4067" y="173452"/>
                  </a:lnTo>
                  <a:lnTo>
                    <a:pt x="15637" y="224338"/>
                  </a:lnTo>
                  <a:lnTo>
                    <a:pt x="45769" y="263453"/>
                  </a:lnTo>
                  <a:lnTo>
                    <a:pt x="87600" y="288562"/>
                  </a:lnTo>
                  <a:lnTo>
                    <a:pt x="134265" y="297429"/>
                  </a:lnTo>
                  <a:lnTo>
                    <a:pt x="163699" y="297429"/>
                  </a:lnTo>
                  <a:lnTo>
                    <a:pt x="197007" y="297429"/>
                  </a:lnTo>
                  <a:lnTo>
                    <a:pt x="1787536" y="297429"/>
                  </a:lnTo>
                  <a:lnTo>
                    <a:pt x="1839717" y="291706"/>
                  </a:lnTo>
                  <a:lnTo>
                    <a:pt x="1882949" y="275303"/>
                  </a:lnTo>
                  <a:lnTo>
                    <a:pt x="1915710" y="249363"/>
                  </a:lnTo>
                  <a:lnTo>
                    <a:pt x="1936481" y="215031"/>
                  </a:lnTo>
                  <a:lnTo>
                    <a:pt x="1943743" y="173452"/>
                  </a:lnTo>
                  <a:lnTo>
                    <a:pt x="1943743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52685" y="2522286"/>
              <a:ext cx="63741" cy="74375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453280" y="1937512"/>
              <a:ext cx="575945" cy="657860"/>
            </a:xfrm>
            <a:custGeom>
              <a:avLst/>
              <a:gdLst/>
              <a:ahLst/>
              <a:cxnLst/>
              <a:rect l="l" t="t" r="r" b="b"/>
              <a:pathLst>
                <a:path w="575944" h="657860">
                  <a:moveTo>
                    <a:pt x="575690" y="657531"/>
                  </a:moveTo>
                  <a:lnTo>
                    <a:pt x="297070" y="475509"/>
                  </a:lnTo>
                </a:path>
                <a:path w="575944" h="657860">
                  <a:moveTo>
                    <a:pt x="478555" y="0"/>
                  </a:moveTo>
                  <a:lnTo>
                    <a:pt x="214870" y="104127"/>
                  </a:lnTo>
                  <a:lnTo>
                    <a:pt x="71357" y="260786"/>
                  </a:lnTo>
                  <a:lnTo>
                    <a:pt x="11804" y="403519"/>
                  </a:lnTo>
                  <a:lnTo>
                    <a:pt x="0" y="465865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3263964" y="2471969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4">
                  <a:moveTo>
                    <a:pt x="21208" y="0"/>
                  </a:moveTo>
                  <a:lnTo>
                    <a:pt x="12962" y="1672"/>
                  </a:lnTo>
                  <a:lnTo>
                    <a:pt x="6220" y="6228"/>
                  </a:lnTo>
                  <a:lnTo>
                    <a:pt x="1669" y="12974"/>
                  </a:lnTo>
                  <a:lnTo>
                    <a:pt x="0" y="21217"/>
                  </a:lnTo>
                  <a:lnTo>
                    <a:pt x="1671" y="29460"/>
                  </a:lnTo>
                  <a:lnTo>
                    <a:pt x="6224" y="36205"/>
                  </a:lnTo>
                  <a:lnTo>
                    <a:pt x="12967" y="40759"/>
                  </a:lnTo>
                  <a:lnTo>
                    <a:pt x="21208" y="42431"/>
                  </a:lnTo>
                  <a:lnTo>
                    <a:pt x="29455" y="40759"/>
                  </a:lnTo>
                  <a:lnTo>
                    <a:pt x="36201" y="36205"/>
                  </a:lnTo>
                  <a:lnTo>
                    <a:pt x="40755" y="29460"/>
                  </a:lnTo>
                  <a:lnTo>
                    <a:pt x="42427" y="21217"/>
                  </a:lnTo>
                  <a:lnTo>
                    <a:pt x="40755" y="12974"/>
                  </a:lnTo>
                  <a:lnTo>
                    <a:pt x="36201" y="6228"/>
                  </a:lnTo>
                  <a:lnTo>
                    <a:pt x="29455" y="1672"/>
                  </a:lnTo>
                  <a:lnTo>
                    <a:pt x="212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263964" y="2471969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4">
                  <a:moveTo>
                    <a:pt x="21208" y="0"/>
                  </a:moveTo>
                  <a:lnTo>
                    <a:pt x="29455" y="1672"/>
                  </a:lnTo>
                  <a:lnTo>
                    <a:pt x="36201" y="6228"/>
                  </a:lnTo>
                  <a:lnTo>
                    <a:pt x="40755" y="12974"/>
                  </a:lnTo>
                  <a:lnTo>
                    <a:pt x="42427" y="21217"/>
                  </a:lnTo>
                  <a:lnTo>
                    <a:pt x="40755" y="29460"/>
                  </a:lnTo>
                  <a:lnTo>
                    <a:pt x="36201" y="36205"/>
                  </a:lnTo>
                  <a:lnTo>
                    <a:pt x="29455" y="40759"/>
                  </a:lnTo>
                  <a:lnTo>
                    <a:pt x="21208" y="42431"/>
                  </a:lnTo>
                  <a:lnTo>
                    <a:pt x="12967" y="40759"/>
                  </a:lnTo>
                  <a:lnTo>
                    <a:pt x="6224" y="36205"/>
                  </a:lnTo>
                  <a:lnTo>
                    <a:pt x="1671" y="29460"/>
                  </a:lnTo>
                  <a:lnTo>
                    <a:pt x="0" y="21217"/>
                  </a:lnTo>
                  <a:lnTo>
                    <a:pt x="1669" y="12974"/>
                  </a:lnTo>
                  <a:lnTo>
                    <a:pt x="6220" y="6228"/>
                  </a:lnTo>
                  <a:lnTo>
                    <a:pt x="12962" y="1672"/>
                  </a:lnTo>
                  <a:lnTo>
                    <a:pt x="21208" y="0"/>
                  </a:lnTo>
                  <a:close/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285173" y="2429537"/>
              <a:ext cx="0" cy="42545"/>
            </a:xfrm>
            <a:custGeom>
              <a:avLst/>
              <a:gdLst/>
              <a:ahLst/>
              <a:cxnLst/>
              <a:rect l="l" t="t" r="r" b="b"/>
              <a:pathLst>
                <a:path w="0" h="42544">
                  <a:moveTo>
                    <a:pt x="0" y="42431"/>
                  </a:moveTo>
                  <a:lnTo>
                    <a:pt x="0" y="0"/>
                  </a:lnTo>
                </a:path>
              </a:pathLst>
            </a:custGeom>
            <a:ln w="52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/>
          <p:cNvSpPr txBox="1"/>
          <p:nvPr/>
        </p:nvSpPr>
        <p:spPr>
          <a:xfrm>
            <a:off x="66713" y="3327684"/>
            <a:ext cx="17462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General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architecture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of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a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message-queuing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60642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Message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bro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k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2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26203" y="716"/>
            <a:ext cx="15151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Message-oriented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persistent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2842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Message</a:t>
            </a:r>
            <a:r>
              <a:rPr dirty="0" sz="14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broker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888235"/>
            <a:ext cx="3964304" cy="1635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3810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Message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queuing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assume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common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messaging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protocol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applications agree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 format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(i.e., structure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data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representation)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4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Broker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handles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application heterogeneity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in an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MQ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system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20">
                <a:latin typeface="Arial"/>
                <a:cs typeface="Arial"/>
              </a:rPr>
              <a:t>Transforms</a:t>
            </a:r>
            <a:r>
              <a:rPr dirty="0" sz="1000" spc="-5">
                <a:latin typeface="Arial"/>
                <a:cs typeface="Arial"/>
              </a:rPr>
              <a:t> incoming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target format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20">
                <a:latin typeface="Arial"/>
                <a:cs typeface="Arial"/>
              </a:rPr>
              <a:t>Very</a:t>
            </a:r>
            <a:r>
              <a:rPr dirty="0" sz="1000" spc="-5">
                <a:latin typeface="Arial"/>
                <a:cs typeface="Arial"/>
              </a:rPr>
              <a:t> 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 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application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gateway</a:t>
            </a:r>
            <a:endParaRPr sz="1000">
              <a:latin typeface="Arial"/>
              <a:cs typeface="Arial"/>
            </a:endParaRPr>
          </a:p>
          <a:p>
            <a:pPr marL="314960" marR="772795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provide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subject-based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routing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capabilities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(i.e.,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publish-subscribe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capabilities)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7180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2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Message-oriented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persistent</a:t>
            </a:r>
            <a:r>
              <a:rPr dirty="0" sz="600" spc="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305498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Message</a:t>
            </a:r>
            <a:r>
              <a:rPr dirty="0" spc="-5"/>
              <a:t> </a:t>
            </a:r>
            <a:r>
              <a:rPr dirty="0" spc="15"/>
              <a:t>broker:</a:t>
            </a:r>
            <a:r>
              <a:rPr dirty="0" spc="90"/>
              <a:t> </a:t>
            </a:r>
            <a:r>
              <a:rPr dirty="0" spc="10"/>
              <a:t>general</a:t>
            </a:r>
            <a:r>
              <a:rPr dirty="0"/>
              <a:t> </a:t>
            </a:r>
            <a:r>
              <a:rPr dirty="0" spc="15"/>
              <a:t>architecture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56767" y="1354305"/>
            <a:ext cx="807085" cy="902335"/>
            <a:chOff x="656767" y="1354305"/>
            <a:chExt cx="807085" cy="902335"/>
          </a:xfrm>
        </p:grpSpPr>
        <p:sp>
          <p:nvSpPr>
            <p:cNvPr id="5" name="object 5"/>
            <p:cNvSpPr/>
            <p:nvPr/>
          </p:nvSpPr>
          <p:spPr>
            <a:xfrm>
              <a:off x="712333" y="1832669"/>
              <a:ext cx="685800" cy="265430"/>
            </a:xfrm>
            <a:custGeom>
              <a:avLst/>
              <a:gdLst/>
              <a:ahLst/>
              <a:cxnLst/>
              <a:rect l="l" t="t" r="r" b="b"/>
              <a:pathLst>
                <a:path w="685800" h="265430">
                  <a:moveTo>
                    <a:pt x="0" y="265093"/>
                  </a:moveTo>
                  <a:lnTo>
                    <a:pt x="685210" y="265093"/>
                  </a:lnTo>
                  <a:lnTo>
                    <a:pt x="685210" y="0"/>
                  </a:lnTo>
                  <a:lnTo>
                    <a:pt x="0" y="0"/>
                  </a:lnTo>
                  <a:lnTo>
                    <a:pt x="0" y="26509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12333" y="1357162"/>
              <a:ext cx="685800" cy="475615"/>
            </a:xfrm>
            <a:custGeom>
              <a:avLst/>
              <a:gdLst/>
              <a:ahLst/>
              <a:cxnLst/>
              <a:rect l="l" t="t" r="r" b="b"/>
              <a:pathLst>
                <a:path w="685800" h="475614">
                  <a:moveTo>
                    <a:pt x="0" y="475506"/>
                  </a:moveTo>
                  <a:lnTo>
                    <a:pt x="685210" y="475506"/>
                  </a:lnTo>
                  <a:lnTo>
                    <a:pt x="685210" y="0"/>
                  </a:lnTo>
                  <a:lnTo>
                    <a:pt x="0" y="0"/>
                  </a:lnTo>
                  <a:lnTo>
                    <a:pt x="0" y="47550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659624" y="2097762"/>
              <a:ext cx="801370" cy="155575"/>
            </a:xfrm>
            <a:custGeom>
              <a:avLst/>
              <a:gdLst/>
              <a:ahLst/>
              <a:cxnLst/>
              <a:rect l="l" t="t" r="r" b="b"/>
              <a:pathLst>
                <a:path w="801369" h="155575">
                  <a:moveTo>
                    <a:pt x="0" y="155442"/>
                  </a:moveTo>
                  <a:lnTo>
                    <a:pt x="801169" y="155442"/>
                  </a:lnTo>
                  <a:lnTo>
                    <a:pt x="801169" y="0"/>
                  </a:lnTo>
                  <a:lnTo>
                    <a:pt x="0" y="0"/>
                  </a:lnTo>
                  <a:lnTo>
                    <a:pt x="0" y="15544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44104" y="1779956"/>
              <a:ext cx="422275" cy="106045"/>
            </a:xfrm>
            <a:custGeom>
              <a:avLst/>
              <a:gdLst/>
              <a:ahLst/>
              <a:cxnLst/>
              <a:rect l="l" t="t" r="r" b="b"/>
              <a:pathLst>
                <a:path w="422275" h="106044">
                  <a:moveTo>
                    <a:pt x="421668" y="0"/>
                  </a:moveTo>
                  <a:lnTo>
                    <a:pt x="0" y="0"/>
                  </a:lnTo>
                  <a:lnTo>
                    <a:pt x="0" y="105418"/>
                  </a:lnTo>
                  <a:lnTo>
                    <a:pt x="421668" y="105418"/>
                  </a:lnTo>
                  <a:lnTo>
                    <a:pt x="4216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44104" y="1779956"/>
              <a:ext cx="422275" cy="106045"/>
            </a:xfrm>
            <a:custGeom>
              <a:avLst/>
              <a:gdLst/>
              <a:ahLst/>
              <a:cxnLst/>
              <a:rect l="l" t="t" r="r" b="b"/>
              <a:pathLst>
                <a:path w="422275" h="106044">
                  <a:moveTo>
                    <a:pt x="0" y="105418"/>
                  </a:moveTo>
                  <a:lnTo>
                    <a:pt x="421668" y="105418"/>
                  </a:lnTo>
                  <a:lnTo>
                    <a:pt x="421668" y="0"/>
                  </a:lnTo>
                  <a:lnTo>
                    <a:pt x="0" y="0"/>
                  </a:lnTo>
                  <a:lnTo>
                    <a:pt x="0" y="10541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664895" y="2112151"/>
            <a:ext cx="791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095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4969" y="1369010"/>
            <a:ext cx="6800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302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6739" y="1765870"/>
            <a:ext cx="41655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54227" y="1299056"/>
            <a:ext cx="2306955" cy="960119"/>
            <a:chOff x="654227" y="1299056"/>
            <a:chExt cx="2306955" cy="960119"/>
          </a:xfrm>
        </p:grpSpPr>
        <p:sp>
          <p:nvSpPr>
            <p:cNvPr id="14" name="object 14"/>
            <p:cNvSpPr/>
            <p:nvPr/>
          </p:nvSpPr>
          <p:spPr>
            <a:xfrm>
              <a:off x="659624" y="1304453"/>
              <a:ext cx="801370" cy="949325"/>
            </a:xfrm>
            <a:custGeom>
              <a:avLst/>
              <a:gdLst/>
              <a:ahLst/>
              <a:cxnLst/>
              <a:rect l="l" t="t" r="r" b="b"/>
              <a:pathLst>
                <a:path w="801369" h="949325">
                  <a:moveTo>
                    <a:pt x="0" y="948752"/>
                  </a:moveTo>
                  <a:lnTo>
                    <a:pt x="801169" y="948752"/>
                  </a:lnTo>
                  <a:lnTo>
                    <a:pt x="801169" y="0"/>
                  </a:lnTo>
                  <a:lnTo>
                    <a:pt x="0" y="0"/>
                  </a:lnTo>
                  <a:lnTo>
                    <a:pt x="0" y="948752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197253" y="1835021"/>
              <a:ext cx="1697355" cy="265430"/>
            </a:xfrm>
            <a:custGeom>
              <a:avLst/>
              <a:gdLst/>
              <a:ahLst/>
              <a:cxnLst/>
              <a:rect l="l" t="t" r="r" b="b"/>
              <a:pathLst>
                <a:path w="1697355" h="265430">
                  <a:moveTo>
                    <a:pt x="21081" y="186266"/>
                  </a:moveTo>
                  <a:lnTo>
                    <a:pt x="84332" y="186266"/>
                  </a:lnTo>
                </a:path>
                <a:path w="1697355" h="265430">
                  <a:moveTo>
                    <a:pt x="21081" y="165188"/>
                  </a:moveTo>
                  <a:lnTo>
                    <a:pt x="84332" y="165188"/>
                  </a:lnTo>
                </a:path>
                <a:path w="1697355" h="265430">
                  <a:moveTo>
                    <a:pt x="21081" y="144102"/>
                  </a:moveTo>
                  <a:lnTo>
                    <a:pt x="84332" y="144102"/>
                  </a:lnTo>
                </a:path>
                <a:path w="1697355" h="265430">
                  <a:moveTo>
                    <a:pt x="0" y="101926"/>
                  </a:moveTo>
                  <a:lnTo>
                    <a:pt x="0" y="228426"/>
                  </a:lnTo>
                  <a:lnTo>
                    <a:pt x="105414" y="228426"/>
                  </a:lnTo>
                  <a:lnTo>
                    <a:pt x="105414" y="101926"/>
                  </a:lnTo>
                </a:path>
                <a:path w="1697355" h="265430">
                  <a:moveTo>
                    <a:pt x="21081" y="207348"/>
                  </a:moveTo>
                  <a:lnTo>
                    <a:pt x="84332" y="207348"/>
                  </a:lnTo>
                </a:path>
                <a:path w="1697355" h="265430">
                  <a:moveTo>
                    <a:pt x="516541" y="265101"/>
                  </a:moveTo>
                  <a:lnTo>
                    <a:pt x="1697207" y="265101"/>
                  </a:lnTo>
                  <a:lnTo>
                    <a:pt x="1697207" y="0"/>
                  </a:lnTo>
                  <a:lnTo>
                    <a:pt x="516541" y="0"/>
                  </a:lnTo>
                  <a:lnTo>
                    <a:pt x="516541" y="26510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713794" y="1359517"/>
              <a:ext cx="1181100" cy="475615"/>
            </a:xfrm>
            <a:custGeom>
              <a:avLst/>
              <a:gdLst/>
              <a:ahLst/>
              <a:cxnLst/>
              <a:rect l="l" t="t" r="r" b="b"/>
              <a:pathLst>
                <a:path w="1181100" h="475614">
                  <a:moveTo>
                    <a:pt x="0" y="475502"/>
                  </a:moveTo>
                  <a:lnTo>
                    <a:pt x="1180665" y="475502"/>
                  </a:lnTo>
                  <a:lnTo>
                    <a:pt x="1180665" y="0"/>
                  </a:lnTo>
                  <a:lnTo>
                    <a:pt x="0" y="0"/>
                  </a:lnTo>
                  <a:lnTo>
                    <a:pt x="0" y="47550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650544" y="2100123"/>
              <a:ext cx="1307465" cy="155575"/>
            </a:xfrm>
            <a:custGeom>
              <a:avLst/>
              <a:gdLst/>
              <a:ahLst/>
              <a:cxnLst/>
              <a:rect l="l" t="t" r="r" b="b"/>
              <a:pathLst>
                <a:path w="1307464" h="155575">
                  <a:moveTo>
                    <a:pt x="0" y="155438"/>
                  </a:moveTo>
                  <a:lnTo>
                    <a:pt x="1307168" y="155438"/>
                  </a:lnTo>
                  <a:lnTo>
                    <a:pt x="1307168" y="0"/>
                  </a:lnTo>
                  <a:lnTo>
                    <a:pt x="0" y="0"/>
                  </a:lnTo>
                  <a:lnTo>
                    <a:pt x="0" y="15543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1655815" y="2111002"/>
            <a:ext cx="12966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67437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645147" y="1301420"/>
            <a:ext cx="2306955" cy="963930"/>
            <a:chOff x="1645147" y="1301420"/>
            <a:chExt cx="2306955" cy="963930"/>
          </a:xfrm>
        </p:grpSpPr>
        <p:sp>
          <p:nvSpPr>
            <p:cNvPr id="20" name="object 20"/>
            <p:cNvSpPr/>
            <p:nvPr/>
          </p:nvSpPr>
          <p:spPr>
            <a:xfrm>
              <a:off x="1650544" y="1306818"/>
              <a:ext cx="1307465" cy="949325"/>
            </a:xfrm>
            <a:custGeom>
              <a:avLst/>
              <a:gdLst/>
              <a:ahLst/>
              <a:cxnLst/>
              <a:rect l="l" t="t" r="r" b="b"/>
              <a:pathLst>
                <a:path w="1307464" h="949325">
                  <a:moveTo>
                    <a:pt x="0" y="948743"/>
                  </a:moveTo>
                  <a:lnTo>
                    <a:pt x="1307168" y="948743"/>
                  </a:lnTo>
                  <a:lnTo>
                    <a:pt x="1307168" y="0"/>
                  </a:lnTo>
                  <a:lnTo>
                    <a:pt x="0" y="0"/>
                  </a:lnTo>
                  <a:lnTo>
                    <a:pt x="0" y="948743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765793" y="1841361"/>
              <a:ext cx="2119630" cy="265430"/>
            </a:xfrm>
            <a:custGeom>
              <a:avLst/>
              <a:gdLst/>
              <a:ahLst/>
              <a:cxnLst/>
              <a:rect l="l" t="t" r="r" b="b"/>
              <a:pathLst>
                <a:path w="2119629" h="265430">
                  <a:moveTo>
                    <a:pt x="970931" y="179929"/>
                  </a:moveTo>
                  <a:lnTo>
                    <a:pt x="1034177" y="179929"/>
                  </a:lnTo>
                </a:path>
                <a:path w="2119629" h="265430">
                  <a:moveTo>
                    <a:pt x="970931" y="158847"/>
                  </a:moveTo>
                  <a:lnTo>
                    <a:pt x="1034177" y="158847"/>
                  </a:lnTo>
                </a:path>
                <a:path w="2119629" h="265430">
                  <a:moveTo>
                    <a:pt x="970931" y="137765"/>
                  </a:moveTo>
                  <a:lnTo>
                    <a:pt x="1034177" y="137765"/>
                  </a:lnTo>
                </a:path>
                <a:path w="2119629" h="265430">
                  <a:moveTo>
                    <a:pt x="949849" y="95598"/>
                  </a:moveTo>
                  <a:lnTo>
                    <a:pt x="949849" y="222097"/>
                  </a:lnTo>
                  <a:lnTo>
                    <a:pt x="1055259" y="222097"/>
                  </a:lnTo>
                  <a:lnTo>
                    <a:pt x="1055259" y="95598"/>
                  </a:lnTo>
                </a:path>
                <a:path w="2119629" h="265430">
                  <a:moveTo>
                    <a:pt x="970931" y="201011"/>
                  </a:moveTo>
                  <a:lnTo>
                    <a:pt x="1034177" y="201011"/>
                  </a:lnTo>
                </a:path>
                <a:path w="2119629" h="265430">
                  <a:moveTo>
                    <a:pt x="84327" y="137753"/>
                  </a:moveTo>
                  <a:lnTo>
                    <a:pt x="21081" y="137753"/>
                  </a:lnTo>
                </a:path>
                <a:path w="2119629" h="265430">
                  <a:moveTo>
                    <a:pt x="84327" y="158835"/>
                  </a:moveTo>
                  <a:lnTo>
                    <a:pt x="21081" y="158835"/>
                  </a:lnTo>
                </a:path>
                <a:path w="2119629" h="265430">
                  <a:moveTo>
                    <a:pt x="84327" y="179922"/>
                  </a:moveTo>
                  <a:lnTo>
                    <a:pt x="21081" y="179922"/>
                  </a:lnTo>
                </a:path>
                <a:path w="2119629" h="265430">
                  <a:moveTo>
                    <a:pt x="105409" y="222097"/>
                  </a:moveTo>
                  <a:lnTo>
                    <a:pt x="105409" y="95598"/>
                  </a:lnTo>
                  <a:lnTo>
                    <a:pt x="0" y="95598"/>
                  </a:lnTo>
                  <a:lnTo>
                    <a:pt x="0" y="222097"/>
                  </a:lnTo>
                </a:path>
                <a:path w="2119629" h="265430">
                  <a:moveTo>
                    <a:pt x="84327" y="116676"/>
                  </a:moveTo>
                  <a:lnTo>
                    <a:pt x="21081" y="116676"/>
                  </a:lnTo>
                </a:path>
                <a:path w="2119629" h="265430">
                  <a:moveTo>
                    <a:pt x="791007" y="179929"/>
                  </a:moveTo>
                  <a:lnTo>
                    <a:pt x="854263" y="179929"/>
                  </a:lnTo>
                </a:path>
                <a:path w="2119629" h="265430">
                  <a:moveTo>
                    <a:pt x="791007" y="158847"/>
                  </a:moveTo>
                  <a:lnTo>
                    <a:pt x="854263" y="158847"/>
                  </a:lnTo>
                </a:path>
                <a:path w="2119629" h="265430">
                  <a:moveTo>
                    <a:pt x="791007" y="137765"/>
                  </a:moveTo>
                  <a:lnTo>
                    <a:pt x="854263" y="137765"/>
                  </a:lnTo>
                </a:path>
                <a:path w="2119629" h="265430">
                  <a:moveTo>
                    <a:pt x="769925" y="95598"/>
                  </a:moveTo>
                  <a:lnTo>
                    <a:pt x="769925" y="222097"/>
                  </a:lnTo>
                  <a:lnTo>
                    <a:pt x="875345" y="222097"/>
                  </a:lnTo>
                  <a:lnTo>
                    <a:pt x="875345" y="95598"/>
                  </a:lnTo>
                </a:path>
                <a:path w="2119629" h="265430">
                  <a:moveTo>
                    <a:pt x="791007" y="201011"/>
                  </a:moveTo>
                  <a:lnTo>
                    <a:pt x="854263" y="201011"/>
                  </a:lnTo>
                </a:path>
                <a:path w="2119629" h="265430">
                  <a:moveTo>
                    <a:pt x="264252" y="137753"/>
                  </a:moveTo>
                  <a:lnTo>
                    <a:pt x="200995" y="137753"/>
                  </a:lnTo>
                </a:path>
                <a:path w="2119629" h="265430">
                  <a:moveTo>
                    <a:pt x="264252" y="158835"/>
                  </a:moveTo>
                  <a:lnTo>
                    <a:pt x="200995" y="158835"/>
                  </a:lnTo>
                </a:path>
                <a:path w="2119629" h="265430">
                  <a:moveTo>
                    <a:pt x="264252" y="179922"/>
                  </a:moveTo>
                  <a:lnTo>
                    <a:pt x="200995" y="179922"/>
                  </a:lnTo>
                </a:path>
                <a:path w="2119629" h="265430">
                  <a:moveTo>
                    <a:pt x="285334" y="222097"/>
                  </a:moveTo>
                  <a:lnTo>
                    <a:pt x="285334" y="95598"/>
                  </a:lnTo>
                  <a:lnTo>
                    <a:pt x="179913" y="95598"/>
                  </a:lnTo>
                  <a:lnTo>
                    <a:pt x="179913" y="222097"/>
                  </a:lnTo>
                </a:path>
                <a:path w="2119629" h="265430">
                  <a:moveTo>
                    <a:pt x="264252" y="116676"/>
                  </a:moveTo>
                  <a:lnTo>
                    <a:pt x="200995" y="116676"/>
                  </a:lnTo>
                </a:path>
                <a:path w="2119629" h="265430">
                  <a:moveTo>
                    <a:pt x="1434377" y="265093"/>
                  </a:moveTo>
                  <a:lnTo>
                    <a:pt x="2119587" y="265093"/>
                  </a:lnTo>
                  <a:lnTo>
                    <a:pt x="2119587" y="0"/>
                  </a:lnTo>
                  <a:lnTo>
                    <a:pt x="1434377" y="0"/>
                  </a:lnTo>
                  <a:lnTo>
                    <a:pt x="1434377" y="26509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200170" y="1365855"/>
              <a:ext cx="685800" cy="475615"/>
            </a:xfrm>
            <a:custGeom>
              <a:avLst/>
              <a:gdLst/>
              <a:ahLst/>
              <a:cxnLst/>
              <a:rect l="l" t="t" r="r" b="b"/>
              <a:pathLst>
                <a:path w="685800" h="475614">
                  <a:moveTo>
                    <a:pt x="0" y="475506"/>
                  </a:moveTo>
                  <a:lnTo>
                    <a:pt x="685210" y="475506"/>
                  </a:lnTo>
                  <a:lnTo>
                    <a:pt x="685210" y="0"/>
                  </a:lnTo>
                  <a:lnTo>
                    <a:pt x="0" y="0"/>
                  </a:lnTo>
                  <a:lnTo>
                    <a:pt x="0" y="47550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147465" y="2106455"/>
              <a:ext cx="801370" cy="155575"/>
            </a:xfrm>
            <a:custGeom>
              <a:avLst/>
              <a:gdLst/>
              <a:ahLst/>
              <a:cxnLst/>
              <a:rect l="l" t="t" r="r" b="b"/>
              <a:pathLst>
                <a:path w="801370" h="155575">
                  <a:moveTo>
                    <a:pt x="0" y="155442"/>
                  </a:moveTo>
                  <a:lnTo>
                    <a:pt x="801165" y="155442"/>
                  </a:lnTo>
                  <a:lnTo>
                    <a:pt x="801165" y="0"/>
                  </a:lnTo>
                  <a:lnTo>
                    <a:pt x="0" y="0"/>
                  </a:lnTo>
                  <a:lnTo>
                    <a:pt x="0" y="15544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3331933" y="1788648"/>
              <a:ext cx="422275" cy="106045"/>
            </a:xfrm>
            <a:custGeom>
              <a:avLst/>
              <a:gdLst/>
              <a:ahLst/>
              <a:cxnLst/>
              <a:rect l="l" t="t" r="r" b="b"/>
              <a:pathLst>
                <a:path w="422275" h="106044">
                  <a:moveTo>
                    <a:pt x="421668" y="0"/>
                  </a:moveTo>
                  <a:lnTo>
                    <a:pt x="0" y="0"/>
                  </a:lnTo>
                  <a:lnTo>
                    <a:pt x="0" y="105418"/>
                  </a:lnTo>
                  <a:lnTo>
                    <a:pt x="421668" y="105418"/>
                  </a:lnTo>
                  <a:lnTo>
                    <a:pt x="4216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331933" y="1788648"/>
              <a:ext cx="422275" cy="106045"/>
            </a:xfrm>
            <a:custGeom>
              <a:avLst/>
              <a:gdLst/>
              <a:ahLst/>
              <a:cxnLst/>
              <a:rect l="l" t="t" r="r" b="b"/>
              <a:pathLst>
                <a:path w="422275" h="106044">
                  <a:moveTo>
                    <a:pt x="0" y="105418"/>
                  </a:moveTo>
                  <a:lnTo>
                    <a:pt x="421668" y="105418"/>
                  </a:lnTo>
                  <a:lnTo>
                    <a:pt x="421668" y="0"/>
                  </a:lnTo>
                  <a:lnTo>
                    <a:pt x="0" y="0"/>
                  </a:lnTo>
                  <a:lnTo>
                    <a:pt x="0" y="10541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3152736" y="2121690"/>
            <a:ext cx="7912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862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02805" y="1377701"/>
            <a:ext cx="6800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302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34568" y="1774562"/>
            <a:ext cx="41655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789467" y="1307748"/>
            <a:ext cx="2164715" cy="960119"/>
            <a:chOff x="1789467" y="1307748"/>
            <a:chExt cx="2164715" cy="960119"/>
          </a:xfrm>
        </p:grpSpPr>
        <p:sp>
          <p:nvSpPr>
            <p:cNvPr id="30" name="object 30"/>
            <p:cNvSpPr/>
            <p:nvPr/>
          </p:nvSpPr>
          <p:spPr>
            <a:xfrm>
              <a:off x="1792325" y="1430954"/>
              <a:ext cx="1017905" cy="287020"/>
            </a:xfrm>
            <a:custGeom>
              <a:avLst/>
              <a:gdLst/>
              <a:ahLst/>
              <a:cxnLst/>
              <a:rect l="l" t="t" r="r" b="b"/>
              <a:pathLst>
                <a:path w="1017905" h="287019">
                  <a:moveTo>
                    <a:pt x="0" y="286402"/>
                  </a:moveTo>
                  <a:lnTo>
                    <a:pt x="1017799" y="286402"/>
                  </a:lnTo>
                  <a:lnTo>
                    <a:pt x="1017799" y="0"/>
                  </a:lnTo>
                  <a:lnTo>
                    <a:pt x="0" y="0"/>
                  </a:lnTo>
                  <a:lnTo>
                    <a:pt x="0" y="28640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873606" y="1461972"/>
              <a:ext cx="74930" cy="149860"/>
            </a:xfrm>
            <a:custGeom>
              <a:avLst/>
              <a:gdLst/>
              <a:ahLst/>
              <a:cxnLst/>
              <a:rect l="l" t="t" r="r" b="b"/>
              <a:pathLst>
                <a:path w="74930" h="149859">
                  <a:moveTo>
                    <a:pt x="74701" y="0"/>
                  </a:moveTo>
                  <a:lnTo>
                    <a:pt x="0" y="0"/>
                  </a:lnTo>
                  <a:lnTo>
                    <a:pt x="0" y="149394"/>
                  </a:lnTo>
                  <a:lnTo>
                    <a:pt x="74701" y="149394"/>
                  </a:lnTo>
                  <a:lnTo>
                    <a:pt x="74701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873606" y="1461972"/>
              <a:ext cx="74930" cy="149860"/>
            </a:xfrm>
            <a:custGeom>
              <a:avLst/>
              <a:gdLst/>
              <a:ahLst/>
              <a:cxnLst/>
              <a:rect l="l" t="t" r="r" b="b"/>
              <a:pathLst>
                <a:path w="74930" h="149859">
                  <a:moveTo>
                    <a:pt x="0" y="149394"/>
                  </a:moveTo>
                  <a:lnTo>
                    <a:pt x="74701" y="149394"/>
                  </a:lnTo>
                  <a:lnTo>
                    <a:pt x="74701" y="0"/>
                  </a:lnTo>
                  <a:lnTo>
                    <a:pt x="0" y="0"/>
                  </a:lnTo>
                  <a:lnTo>
                    <a:pt x="0" y="14939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989368" y="1461972"/>
              <a:ext cx="74930" cy="149860"/>
            </a:xfrm>
            <a:custGeom>
              <a:avLst/>
              <a:gdLst/>
              <a:ahLst/>
              <a:cxnLst/>
              <a:rect l="l" t="t" r="r" b="b"/>
              <a:pathLst>
                <a:path w="74930" h="149859">
                  <a:moveTo>
                    <a:pt x="74697" y="0"/>
                  </a:moveTo>
                  <a:lnTo>
                    <a:pt x="0" y="0"/>
                  </a:lnTo>
                  <a:lnTo>
                    <a:pt x="0" y="149394"/>
                  </a:lnTo>
                  <a:lnTo>
                    <a:pt x="74697" y="149394"/>
                  </a:lnTo>
                  <a:lnTo>
                    <a:pt x="74697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989368" y="1461972"/>
              <a:ext cx="74930" cy="149860"/>
            </a:xfrm>
            <a:custGeom>
              <a:avLst/>
              <a:gdLst/>
              <a:ahLst/>
              <a:cxnLst/>
              <a:rect l="l" t="t" r="r" b="b"/>
              <a:pathLst>
                <a:path w="74930" h="149859">
                  <a:moveTo>
                    <a:pt x="0" y="149394"/>
                  </a:moveTo>
                  <a:lnTo>
                    <a:pt x="74697" y="149394"/>
                  </a:lnTo>
                  <a:lnTo>
                    <a:pt x="74697" y="0"/>
                  </a:lnTo>
                  <a:lnTo>
                    <a:pt x="0" y="0"/>
                  </a:lnTo>
                  <a:lnTo>
                    <a:pt x="0" y="14939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247106" y="1461972"/>
              <a:ext cx="74930" cy="149860"/>
            </a:xfrm>
            <a:custGeom>
              <a:avLst/>
              <a:gdLst/>
              <a:ahLst/>
              <a:cxnLst/>
              <a:rect l="l" t="t" r="r" b="b"/>
              <a:pathLst>
                <a:path w="74930" h="149859">
                  <a:moveTo>
                    <a:pt x="74701" y="0"/>
                  </a:moveTo>
                  <a:lnTo>
                    <a:pt x="0" y="0"/>
                  </a:lnTo>
                  <a:lnTo>
                    <a:pt x="0" y="149394"/>
                  </a:lnTo>
                  <a:lnTo>
                    <a:pt x="74701" y="149394"/>
                  </a:lnTo>
                  <a:lnTo>
                    <a:pt x="74701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247106" y="1461972"/>
              <a:ext cx="74930" cy="149860"/>
            </a:xfrm>
            <a:custGeom>
              <a:avLst/>
              <a:gdLst/>
              <a:ahLst/>
              <a:cxnLst/>
              <a:rect l="l" t="t" r="r" b="b"/>
              <a:pathLst>
                <a:path w="74930" h="149859">
                  <a:moveTo>
                    <a:pt x="0" y="149394"/>
                  </a:moveTo>
                  <a:lnTo>
                    <a:pt x="74701" y="149394"/>
                  </a:lnTo>
                  <a:lnTo>
                    <a:pt x="74701" y="0"/>
                  </a:lnTo>
                  <a:lnTo>
                    <a:pt x="0" y="0"/>
                  </a:lnTo>
                  <a:lnTo>
                    <a:pt x="0" y="14939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107522" y="1528804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40">
                  <a:moveTo>
                    <a:pt x="11595" y="0"/>
                  </a:moveTo>
                  <a:lnTo>
                    <a:pt x="7473" y="0"/>
                  </a:lnTo>
                  <a:lnTo>
                    <a:pt x="3352" y="0"/>
                  </a:lnTo>
                  <a:lnTo>
                    <a:pt x="0" y="3343"/>
                  </a:lnTo>
                  <a:lnTo>
                    <a:pt x="0" y="11595"/>
                  </a:lnTo>
                  <a:lnTo>
                    <a:pt x="3352" y="14938"/>
                  </a:lnTo>
                  <a:lnTo>
                    <a:pt x="11595" y="14938"/>
                  </a:lnTo>
                  <a:lnTo>
                    <a:pt x="14936" y="11595"/>
                  </a:lnTo>
                  <a:lnTo>
                    <a:pt x="14936" y="3343"/>
                  </a:lnTo>
                  <a:lnTo>
                    <a:pt x="1159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2107522" y="1528804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40">
                  <a:moveTo>
                    <a:pt x="7473" y="0"/>
                  </a:moveTo>
                  <a:lnTo>
                    <a:pt x="11595" y="0"/>
                  </a:lnTo>
                  <a:lnTo>
                    <a:pt x="14936" y="3343"/>
                  </a:lnTo>
                  <a:lnTo>
                    <a:pt x="14936" y="7473"/>
                  </a:lnTo>
                  <a:lnTo>
                    <a:pt x="14936" y="11595"/>
                  </a:lnTo>
                  <a:lnTo>
                    <a:pt x="11595" y="14938"/>
                  </a:lnTo>
                  <a:lnTo>
                    <a:pt x="7473" y="14938"/>
                  </a:lnTo>
                  <a:lnTo>
                    <a:pt x="3352" y="14938"/>
                  </a:lnTo>
                  <a:lnTo>
                    <a:pt x="0" y="11595"/>
                  </a:lnTo>
                  <a:lnTo>
                    <a:pt x="0" y="7473"/>
                  </a:lnTo>
                  <a:lnTo>
                    <a:pt x="0" y="3343"/>
                  </a:lnTo>
                  <a:lnTo>
                    <a:pt x="3352" y="0"/>
                  </a:lnTo>
                  <a:lnTo>
                    <a:pt x="7473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146123" y="1528804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40">
                  <a:moveTo>
                    <a:pt x="11584" y="0"/>
                  </a:moveTo>
                  <a:lnTo>
                    <a:pt x="7463" y="0"/>
                  </a:lnTo>
                  <a:lnTo>
                    <a:pt x="3341" y="0"/>
                  </a:lnTo>
                  <a:lnTo>
                    <a:pt x="0" y="3343"/>
                  </a:lnTo>
                  <a:lnTo>
                    <a:pt x="0" y="11595"/>
                  </a:lnTo>
                  <a:lnTo>
                    <a:pt x="3341" y="14938"/>
                  </a:lnTo>
                  <a:lnTo>
                    <a:pt x="11584" y="14938"/>
                  </a:lnTo>
                  <a:lnTo>
                    <a:pt x="14936" y="11595"/>
                  </a:lnTo>
                  <a:lnTo>
                    <a:pt x="14936" y="3343"/>
                  </a:lnTo>
                  <a:lnTo>
                    <a:pt x="1158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146123" y="1528804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40">
                  <a:moveTo>
                    <a:pt x="7463" y="0"/>
                  </a:moveTo>
                  <a:lnTo>
                    <a:pt x="11584" y="0"/>
                  </a:lnTo>
                  <a:lnTo>
                    <a:pt x="14936" y="3343"/>
                  </a:lnTo>
                  <a:lnTo>
                    <a:pt x="14936" y="7473"/>
                  </a:lnTo>
                  <a:lnTo>
                    <a:pt x="14936" y="11595"/>
                  </a:lnTo>
                  <a:lnTo>
                    <a:pt x="11584" y="14938"/>
                  </a:lnTo>
                  <a:lnTo>
                    <a:pt x="7463" y="14938"/>
                  </a:lnTo>
                  <a:lnTo>
                    <a:pt x="3341" y="14938"/>
                  </a:lnTo>
                  <a:lnTo>
                    <a:pt x="0" y="11595"/>
                  </a:lnTo>
                  <a:lnTo>
                    <a:pt x="0" y="7473"/>
                  </a:lnTo>
                  <a:lnTo>
                    <a:pt x="0" y="3343"/>
                  </a:lnTo>
                  <a:lnTo>
                    <a:pt x="3341" y="0"/>
                  </a:lnTo>
                  <a:lnTo>
                    <a:pt x="7463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2184713" y="1528804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40">
                  <a:moveTo>
                    <a:pt x="11595" y="0"/>
                  </a:moveTo>
                  <a:lnTo>
                    <a:pt x="7473" y="0"/>
                  </a:lnTo>
                  <a:lnTo>
                    <a:pt x="3352" y="0"/>
                  </a:lnTo>
                  <a:lnTo>
                    <a:pt x="0" y="3343"/>
                  </a:lnTo>
                  <a:lnTo>
                    <a:pt x="0" y="11595"/>
                  </a:lnTo>
                  <a:lnTo>
                    <a:pt x="3352" y="14938"/>
                  </a:lnTo>
                  <a:lnTo>
                    <a:pt x="11595" y="14938"/>
                  </a:lnTo>
                  <a:lnTo>
                    <a:pt x="14936" y="11595"/>
                  </a:lnTo>
                  <a:lnTo>
                    <a:pt x="14936" y="3343"/>
                  </a:lnTo>
                  <a:lnTo>
                    <a:pt x="1159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184713" y="1528804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40">
                  <a:moveTo>
                    <a:pt x="7473" y="0"/>
                  </a:moveTo>
                  <a:lnTo>
                    <a:pt x="11595" y="0"/>
                  </a:lnTo>
                  <a:lnTo>
                    <a:pt x="14936" y="3343"/>
                  </a:lnTo>
                  <a:lnTo>
                    <a:pt x="14936" y="7473"/>
                  </a:lnTo>
                  <a:lnTo>
                    <a:pt x="14936" y="11595"/>
                  </a:lnTo>
                  <a:lnTo>
                    <a:pt x="11595" y="14938"/>
                  </a:lnTo>
                  <a:lnTo>
                    <a:pt x="7473" y="14938"/>
                  </a:lnTo>
                  <a:lnTo>
                    <a:pt x="3352" y="14938"/>
                  </a:lnTo>
                  <a:lnTo>
                    <a:pt x="0" y="11595"/>
                  </a:lnTo>
                  <a:lnTo>
                    <a:pt x="0" y="7473"/>
                  </a:lnTo>
                  <a:lnTo>
                    <a:pt x="0" y="3343"/>
                  </a:lnTo>
                  <a:lnTo>
                    <a:pt x="3352" y="0"/>
                  </a:lnTo>
                  <a:lnTo>
                    <a:pt x="7473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147465" y="1313145"/>
              <a:ext cx="801370" cy="949325"/>
            </a:xfrm>
            <a:custGeom>
              <a:avLst/>
              <a:gdLst/>
              <a:ahLst/>
              <a:cxnLst/>
              <a:rect l="l" t="t" r="r" b="b"/>
              <a:pathLst>
                <a:path w="801370" h="949325">
                  <a:moveTo>
                    <a:pt x="0" y="948752"/>
                  </a:moveTo>
                  <a:lnTo>
                    <a:pt x="801165" y="948752"/>
                  </a:lnTo>
                  <a:lnTo>
                    <a:pt x="801165" y="0"/>
                  </a:lnTo>
                  <a:lnTo>
                    <a:pt x="0" y="0"/>
                  </a:lnTo>
                  <a:lnTo>
                    <a:pt x="0" y="948752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3284498" y="1945652"/>
              <a:ext cx="106045" cy="127000"/>
            </a:xfrm>
            <a:custGeom>
              <a:avLst/>
              <a:gdLst/>
              <a:ahLst/>
              <a:cxnLst/>
              <a:rect l="l" t="t" r="r" b="b"/>
              <a:pathLst>
                <a:path w="106045" h="127000">
                  <a:moveTo>
                    <a:pt x="21081" y="42163"/>
                  </a:moveTo>
                  <a:lnTo>
                    <a:pt x="84338" y="42163"/>
                  </a:lnTo>
                </a:path>
                <a:path w="106045" h="127000">
                  <a:moveTo>
                    <a:pt x="21081" y="63250"/>
                  </a:moveTo>
                  <a:lnTo>
                    <a:pt x="84338" y="63250"/>
                  </a:lnTo>
                </a:path>
                <a:path w="106045" h="127000">
                  <a:moveTo>
                    <a:pt x="21081" y="84327"/>
                  </a:moveTo>
                  <a:lnTo>
                    <a:pt x="84338" y="84327"/>
                  </a:lnTo>
                </a:path>
                <a:path w="106045" h="127000">
                  <a:moveTo>
                    <a:pt x="0" y="126499"/>
                  </a:moveTo>
                  <a:lnTo>
                    <a:pt x="0" y="0"/>
                  </a:lnTo>
                  <a:lnTo>
                    <a:pt x="105420" y="0"/>
                  </a:lnTo>
                  <a:lnTo>
                    <a:pt x="105420" y="126499"/>
                  </a:lnTo>
                </a:path>
                <a:path w="106045" h="127000">
                  <a:moveTo>
                    <a:pt x="21081" y="21086"/>
                  </a:moveTo>
                  <a:lnTo>
                    <a:pt x="84338" y="2108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/>
          <p:cNvSpPr txBox="1"/>
          <p:nvPr/>
        </p:nvSpPr>
        <p:spPr>
          <a:xfrm>
            <a:off x="1846644" y="1596057"/>
            <a:ext cx="8718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Broker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plugins  </a:t>
            </a:r>
            <a:r>
              <a:rPr dirty="0" sz="650" spc="114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Rules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996961" y="1470491"/>
            <a:ext cx="2604135" cy="980440"/>
            <a:chOff x="996961" y="1470491"/>
            <a:chExt cx="2604135" cy="980440"/>
          </a:xfrm>
        </p:grpSpPr>
        <p:sp>
          <p:nvSpPr>
            <p:cNvPr id="47" name="object 47"/>
            <p:cNvSpPr/>
            <p:nvPr/>
          </p:nvSpPr>
          <p:spPr>
            <a:xfrm>
              <a:off x="996961" y="2253205"/>
              <a:ext cx="189865" cy="189865"/>
            </a:xfrm>
            <a:custGeom>
              <a:avLst/>
              <a:gdLst/>
              <a:ahLst/>
              <a:cxnLst/>
              <a:rect l="l" t="t" r="r" b="b"/>
              <a:pathLst>
                <a:path w="189865" h="189864">
                  <a:moveTo>
                    <a:pt x="63250" y="0"/>
                  </a:moveTo>
                  <a:lnTo>
                    <a:pt x="63250" y="189750"/>
                  </a:lnTo>
                </a:path>
                <a:path w="189865" h="189864">
                  <a:moveTo>
                    <a:pt x="0" y="189750"/>
                  </a:moveTo>
                  <a:lnTo>
                    <a:pt x="189750" y="18975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8" name="object 4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91245" y="1470491"/>
              <a:ext cx="216101" cy="130753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2177630" y="2253205"/>
              <a:ext cx="253365" cy="189865"/>
            </a:xfrm>
            <a:custGeom>
              <a:avLst/>
              <a:gdLst/>
              <a:ahLst/>
              <a:cxnLst/>
              <a:rect l="l" t="t" r="r" b="b"/>
              <a:pathLst>
                <a:path w="253364" h="189864">
                  <a:moveTo>
                    <a:pt x="126502" y="0"/>
                  </a:moveTo>
                  <a:lnTo>
                    <a:pt x="126502" y="189750"/>
                  </a:lnTo>
                </a:path>
                <a:path w="253364" h="189864">
                  <a:moveTo>
                    <a:pt x="0" y="189750"/>
                  </a:moveTo>
                  <a:lnTo>
                    <a:pt x="252994" y="18975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1186712" y="2442956"/>
              <a:ext cx="991235" cy="0"/>
            </a:xfrm>
            <a:custGeom>
              <a:avLst/>
              <a:gdLst/>
              <a:ahLst/>
              <a:cxnLst/>
              <a:rect l="l" t="t" r="r" b="b"/>
              <a:pathLst>
                <a:path w="991235" h="0">
                  <a:moveTo>
                    <a:pt x="0" y="0"/>
                  </a:moveTo>
                  <a:lnTo>
                    <a:pt x="990918" y="0"/>
                  </a:lnTo>
                </a:path>
              </a:pathLst>
            </a:custGeom>
            <a:ln w="15812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411001" y="2262927"/>
              <a:ext cx="189865" cy="180340"/>
            </a:xfrm>
            <a:custGeom>
              <a:avLst/>
              <a:gdLst/>
              <a:ahLst/>
              <a:cxnLst/>
              <a:rect l="l" t="t" r="r" b="b"/>
              <a:pathLst>
                <a:path w="189864" h="180339">
                  <a:moveTo>
                    <a:pt x="137043" y="0"/>
                  </a:moveTo>
                  <a:lnTo>
                    <a:pt x="137043" y="180028"/>
                  </a:lnTo>
                </a:path>
                <a:path w="189864" h="180339">
                  <a:moveTo>
                    <a:pt x="0" y="180028"/>
                  </a:moveTo>
                  <a:lnTo>
                    <a:pt x="189748" y="180028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2430624" y="2442948"/>
              <a:ext cx="991235" cy="0"/>
            </a:xfrm>
            <a:custGeom>
              <a:avLst/>
              <a:gdLst/>
              <a:ahLst/>
              <a:cxnLst/>
              <a:rect l="l" t="t" r="r" b="b"/>
              <a:pathLst>
                <a:path w="991235" h="0">
                  <a:moveTo>
                    <a:pt x="0" y="0"/>
                  </a:moveTo>
                  <a:lnTo>
                    <a:pt x="990917" y="0"/>
                  </a:lnTo>
                </a:path>
              </a:pathLst>
            </a:custGeom>
            <a:ln w="15812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1249958" y="2063447"/>
              <a:ext cx="569595" cy="316865"/>
            </a:xfrm>
            <a:custGeom>
              <a:avLst/>
              <a:gdLst/>
              <a:ahLst/>
              <a:cxnLst/>
              <a:rect l="l" t="t" r="r" b="b"/>
              <a:pathLst>
                <a:path w="569594" h="316864">
                  <a:moveTo>
                    <a:pt x="84335" y="316258"/>
                  </a:moveTo>
                  <a:lnTo>
                    <a:pt x="35578" y="314940"/>
                  </a:lnTo>
                  <a:lnTo>
                    <a:pt x="10541" y="305716"/>
                  </a:lnTo>
                  <a:lnTo>
                    <a:pt x="1317" y="280679"/>
                  </a:lnTo>
                  <a:lnTo>
                    <a:pt x="0" y="231922"/>
                  </a:lnTo>
                  <a:lnTo>
                    <a:pt x="0" y="0"/>
                  </a:lnTo>
                </a:path>
                <a:path w="569594" h="316864">
                  <a:moveTo>
                    <a:pt x="484918" y="316262"/>
                  </a:moveTo>
                  <a:lnTo>
                    <a:pt x="533670" y="314944"/>
                  </a:lnTo>
                  <a:lnTo>
                    <a:pt x="558705" y="305721"/>
                  </a:lnTo>
                  <a:lnTo>
                    <a:pt x="567929" y="280686"/>
                  </a:lnTo>
                  <a:lnTo>
                    <a:pt x="569246" y="231934"/>
                  </a:lnTo>
                  <a:lnTo>
                    <a:pt x="569246" y="3738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4" name="object 5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87339" y="2063459"/>
              <a:ext cx="63751" cy="74372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1334293" y="2063459"/>
              <a:ext cx="2003425" cy="316865"/>
            </a:xfrm>
            <a:custGeom>
              <a:avLst/>
              <a:gdLst/>
              <a:ahLst/>
              <a:cxnLst/>
              <a:rect l="l" t="t" r="r" b="b"/>
              <a:pathLst>
                <a:path w="2003425" h="316864">
                  <a:moveTo>
                    <a:pt x="0" y="316246"/>
                  </a:moveTo>
                  <a:lnTo>
                    <a:pt x="400583" y="316250"/>
                  </a:lnTo>
                </a:path>
                <a:path w="2003425" h="316864">
                  <a:moveTo>
                    <a:pt x="1518003" y="316250"/>
                  </a:moveTo>
                  <a:lnTo>
                    <a:pt x="1469244" y="314933"/>
                  </a:lnTo>
                  <a:lnTo>
                    <a:pt x="1444206" y="305709"/>
                  </a:lnTo>
                  <a:lnTo>
                    <a:pt x="1434982" y="280675"/>
                  </a:lnTo>
                  <a:lnTo>
                    <a:pt x="1433664" y="231923"/>
                  </a:lnTo>
                  <a:lnTo>
                    <a:pt x="1433664" y="0"/>
                  </a:lnTo>
                </a:path>
                <a:path w="2003425" h="316864">
                  <a:moveTo>
                    <a:pt x="1918582" y="316259"/>
                  </a:moveTo>
                  <a:lnTo>
                    <a:pt x="1967334" y="314941"/>
                  </a:lnTo>
                  <a:lnTo>
                    <a:pt x="1992369" y="305717"/>
                  </a:lnTo>
                  <a:lnTo>
                    <a:pt x="2001592" y="280679"/>
                  </a:lnTo>
                  <a:lnTo>
                    <a:pt x="2002910" y="231923"/>
                  </a:lnTo>
                  <a:lnTo>
                    <a:pt x="2002910" y="3737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6" name="object 5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05338" y="2063459"/>
              <a:ext cx="63751" cy="74380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2852296" y="2379710"/>
              <a:ext cx="400685" cy="635"/>
            </a:xfrm>
            <a:custGeom>
              <a:avLst/>
              <a:gdLst/>
              <a:ahLst/>
              <a:cxnLst/>
              <a:rect l="l" t="t" r="r" b="b"/>
              <a:pathLst>
                <a:path w="400685" h="635">
                  <a:moveTo>
                    <a:pt x="0" y="0"/>
                  </a:moveTo>
                  <a:lnTo>
                    <a:pt x="400579" y="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8" name="object 5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15863" y="1717356"/>
              <a:ext cx="95069" cy="222239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680720" y="1714720"/>
              <a:ext cx="87406" cy="201152"/>
            </a:xfrm>
            <a:prstGeom prst="rect">
              <a:avLst/>
            </a:prstGeom>
          </p:spPr>
        </p:pic>
      </p:grpSp>
      <p:sp>
        <p:nvSpPr>
          <p:cNvPr id="60" name="object 60"/>
          <p:cNvSpPr txBox="1"/>
          <p:nvPr/>
        </p:nvSpPr>
        <p:spPr>
          <a:xfrm>
            <a:off x="2098047" y="1854514"/>
            <a:ext cx="34417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80645" marR="5080" indent="-685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Queuing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endParaRPr sz="6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6713" y="3331252"/>
            <a:ext cx="60642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Message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bro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k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65" name="object 6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685207" y="1163403"/>
            <a:ext cx="29273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Source</a:t>
            </a:r>
            <a:endParaRPr sz="6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149345" y="1164334"/>
            <a:ext cx="4476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Destination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664529" y="1168636"/>
            <a:ext cx="6305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Message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broker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340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O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vi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w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2699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2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4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IBM’s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WebSphere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message-queuing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IBM’s</a:t>
            </a:r>
            <a:r>
              <a:rPr dirty="0" spc="-40"/>
              <a:t> </a:t>
            </a:r>
            <a:r>
              <a:rPr dirty="0" spc="15"/>
              <a:t>WebSphere</a:t>
            </a:r>
            <a:r>
              <a:rPr dirty="0" spc="-35"/>
              <a:t> </a:t>
            </a:r>
            <a:r>
              <a:rPr dirty="0" spc="25"/>
              <a:t>MQ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4594" y="429321"/>
            <a:ext cx="3938270" cy="28689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concepts</a:t>
            </a:r>
            <a:endParaRPr sz="1200">
              <a:latin typeface="Arial"/>
              <a:cs typeface="Arial"/>
            </a:endParaRPr>
          </a:p>
          <a:p>
            <a:pPr marL="302260" marR="17780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Application-specific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messages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into,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removed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queues</a:t>
            </a:r>
            <a:endParaRPr sz="1000">
              <a:latin typeface="Arial"/>
              <a:cs typeface="Arial"/>
            </a:endParaRPr>
          </a:p>
          <a:p>
            <a:pPr marL="30226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Queues reside under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regime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queue manager</a:t>
            </a:r>
            <a:endParaRPr sz="1000">
              <a:latin typeface="Arial"/>
              <a:cs typeface="Arial"/>
            </a:endParaRPr>
          </a:p>
          <a:p>
            <a:pPr marL="302260" marR="17780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Processes can put messages only in local </a:t>
            </a:r>
            <a:r>
              <a:rPr dirty="0" sz="1000" spc="-10">
                <a:latin typeface="Arial"/>
                <a:cs typeface="Arial"/>
              </a:rPr>
              <a:t>queues,</a:t>
            </a:r>
            <a:r>
              <a:rPr dirty="0" sz="1000" spc="-5">
                <a:latin typeface="Arial"/>
                <a:cs typeface="Arial"/>
              </a:rPr>
              <a:t> or through an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RPC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mechanism</a:t>
            </a:r>
            <a:endParaRPr sz="1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96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Message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transfer</a:t>
            </a:r>
            <a:endParaRPr sz="1200">
              <a:latin typeface="Arial"/>
              <a:cs typeface="Arial"/>
            </a:endParaRPr>
          </a:p>
          <a:p>
            <a:pPr marL="302260" indent="-168275">
              <a:lnSpc>
                <a:spcPts val="12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Messages are </a:t>
            </a:r>
            <a:r>
              <a:rPr dirty="0" sz="1000" spc="-10">
                <a:latin typeface="Arial"/>
                <a:cs typeface="Arial"/>
              </a:rPr>
              <a:t>transferred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 queues</a:t>
            </a:r>
            <a:endParaRPr sz="1000">
              <a:latin typeface="Arial"/>
              <a:cs typeface="Arial"/>
            </a:endParaRPr>
          </a:p>
          <a:p>
            <a:pPr marL="302260" marR="418465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Message</a:t>
            </a:r>
            <a:r>
              <a:rPr dirty="0" sz="1000" spc="-10">
                <a:latin typeface="Arial"/>
                <a:cs typeface="Arial"/>
              </a:rPr>
              <a:t> transfer</a:t>
            </a:r>
            <a:r>
              <a:rPr dirty="0" sz="1000" spc="-5">
                <a:latin typeface="Arial"/>
                <a:cs typeface="Arial"/>
              </a:rPr>
              <a:t> between queues at different processes,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channel</a:t>
            </a:r>
            <a:endParaRPr sz="1000">
              <a:latin typeface="Arial"/>
              <a:cs typeface="Arial"/>
            </a:endParaRPr>
          </a:p>
          <a:p>
            <a:pPr marL="30226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At 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end point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channel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message channel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agent</a:t>
            </a:r>
            <a:endParaRPr sz="1000">
              <a:latin typeface="Arial"/>
              <a:cs typeface="Arial"/>
            </a:endParaRPr>
          </a:p>
          <a:p>
            <a:pPr marL="3022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Message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channel agents are responsible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for:</a:t>
            </a:r>
            <a:endParaRPr sz="1000">
              <a:latin typeface="Arial"/>
              <a:cs typeface="Arial"/>
            </a:endParaRPr>
          </a:p>
          <a:p>
            <a:pPr lvl="1" marL="579120" marR="793115" indent="-168275">
              <a:lnSpc>
                <a:spcPct val="100000"/>
              </a:lnSpc>
              <a:spcBef>
                <a:spcPts val="195"/>
              </a:spcBef>
              <a:buClr>
                <a:srgbClr val="3333B2"/>
              </a:buClr>
              <a:buChar char="►"/>
              <a:tabLst>
                <a:tab pos="579755" algn="l"/>
              </a:tabLst>
            </a:pPr>
            <a:r>
              <a:rPr dirty="0" sz="1000" spc="-5">
                <a:latin typeface="Arial"/>
                <a:cs typeface="Arial"/>
              </a:rPr>
              <a:t>Setting up channels using </a:t>
            </a:r>
            <a:r>
              <a:rPr dirty="0" sz="1000" spc="-10">
                <a:latin typeface="Arial"/>
                <a:cs typeface="Arial"/>
              </a:rPr>
              <a:t>lower-level</a:t>
            </a:r>
            <a:r>
              <a:rPr dirty="0" sz="1000" spc="-5">
                <a:latin typeface="Arial"/>
                <a:cs typeface="Arial"/>
              </a:rPr>
              <a:t> network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facilities (e.g.,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TCP/IP)</a:t>
            </a:r>
            <a:endParaRPr sz="1000">
              <a:latin typeface="Arial"/>
              <a:cs typeface="Arial"/>
            </a:endParaRPr>
          </a:p>
          <a:p>
            <a:pPr lvl="1" marL="57912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579755" algn="l"/>
              </a:tabLst>
            </a:pPr>
            <a:r>
              <a:rPr dirty="0" sz="1000" spc="-5">
                <a:latin typeface="Arial"/>
                <a:cs typeface="Arial"/>
              </a:rPr>
              <a:t>(Un)wrapping messages from/in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transport-level </a:t>
            </a:r>
            <a:r>
              <a:rPr dirty="0" sz="1000" spc="-10">
                <a:latin typeface="Arial"/>
                <a:cs typeface="Arial"/>
              </a:rPr>
              <a:t>packets</a:t>
            </a:r>
            <a:endParaRPr sz="1000">
              <a:latin typeface="Arial"/>
              <a:cs typeface="Arial"/>
            </a:endParaRPr>
          </a:p>
          <a:p>
            <a:pPr lvl="1" marL="57912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79755" algn="l"/>
              </a:tabLst>
            </a:pPr>
            <a:r>
              <a:rPr dirty="0" sz="1000" spc="-5">
                <a:latin typeface="Arial"/>
                <a:cs typeface="Arial"/>
              </a:rPr>
              <a:t>Sending/receiving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packets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752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81699" y="716"/>
            <a:ext cx="1859914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4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IBM’s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WebSphere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message-queuing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82308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ts val="1470"/>
              </a:lnSpc>
              <a:spcBef>
                <a:spcPts val="135"/>
              </a:spcBef>
            </a:pP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IBM’s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WebSphere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5">
                <a:solidFill>
                  <a:srgbClr val="3333B2"/>
                </a:solidFill>
                <a:latin typeface="Arial"/>
                <a:cs typeface="Arial"/>
              </a:rPr>
              <a:t>MQ</a:t>
            </a:r>
            <a:endParaRPr sz="1400">
              <a:latin typeface="Arial"/>
              <a:cs typeface="Arial"/>
            </a:endParaRPr>
          </a:p>
          <a:p>
            <a:pPr algn="ctr" marL="51435">
              <a:lnSpc>
                <a:spcPts val="123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Schematic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overview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67760" y="1055268"/>
            <a:ext cx="1819275" cy="975994"/>
            <a:chOff x="367760" y="1055268"/>
            <a:chExt cx="1819275" cy="975994"/>
          </a:xfrm>
        </p:grpSpPr>
        <p:sp>
          <p:nvSpPr>
            <p:cNvPr id="6" name="object 6"/>
            <p:cNvSpPr/>
            <p:nvPr/>
          </p:nvSpPr>
          <p:spPr>
            <a:xfrm>
              <a:off x="1171782" y="1058126"/>
              <a:ext cx="1012190" cy="970280"/>
            </a:xfrm>
            <a:custGeom>
              <a:avLst/>
              <a:gdLst/>
              <a:ahLst/>
              <a:cxnLst/>
              <a:rect l="l" t="t" r="r" b="b"/>
              <a:pathLst>
                <a:path w="1012189" h="970280">
                  <a:moveTo>
                    <a:pt x="0" y="969834"/>
                  </a:moveTo>
                  <a:lnTo>
                    <a:pt x="1012002" y="969834"/>
                  </a:lnTo>
                  <a:lnTo>
                    <a:pt x="1012002" y="0"/>
                  </a:lnTo>
                  <a:lnTo>
                    <a:pt x="0" y="0"/>
                  </a:lnTo>
                  <a:lnTo>
                    <a:pt x="0" y="96983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213951" y="1100298"/>
              <a:ext cx="927735" cy="758825"/>
            </a:xfrm>
            <a:custGeom>
              <a:avLst/>
              <a:gdLst/>
              <a:ahLst/>
              <a:cxnLst/>
              <a:rect l="l" t="t" r="r" b="b"/>
              <a:pathLst>
                <a:path w="927735" h="758825">
                  <a:moveTo>
                    <a:pt x="927668" y="0"/>
                  </a:moveTo>
                  <a:lnTo>
                    <a:pt x="927668" y="758787"/>
                  </a:lnTo>
                  <a:lnTo>
                    <a:pt x="0" y="758787"/>
                  </a:lnTo>
                  <a:lnTo>
                    <a:pt x="0" y="0"/>
                  </a:lnTo>
                  <a:lnTo>
                    <a:pt x="927668" y="0"/>
                  </a:lnTo>
                  <a:close/>
                </a:path>
              </a:pathLst>
            </a:custGeom>
            <a:ln w="44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656815" y="1648466"/>
              <a:ext cx="425450" cy="210820"/>
            </a:xfrm>
            <a:custGeom>
              <a:avLst/>
              <a:gdLst/>
              <a:ahLst/>
              <a:cxnLst/>
              <a:rect l="l" t="t" r="r" b="b"/>
              <a:pathLst>
                <a:path w="425450" h="210819">
                  <a:moveTo>
                    <a:pt x="0" y="210620"/>
                  </a:moveTo>
                  <a:lnTo>
                    <a:pt x="0" y="0"/>
                  </a:lnTo>
                  <a:lnTo>
                    <a:pt x="197671" y="0"/>
                  </a:lnTo>
                  <a:lnTo>
                    <a:pt x="197671" y="210620"/>
                  </a:lnTo>
                  <a:lnTo>
                    <a:pt x="0" y="210620"/>
                  </a:lnTo>
                  <a:close/>
                </a:path>
                <a:path w="425450" h="210819">
                  <a:moveTo>
                    <a:pt x="227325" y="210620"/>
                  </a:moveTo>
                  <a:lnTo>
                    <a:pt x="227325" y="0"/>
                  </a:lnTo>
                  <a:lnTo>
                    <a:pt x="425006" y="0"/>
                  </a:lnTo>
                  <a:lnTo>
                    <a:pt x="425006" y="210620"/>
                  </a:lnTo>
                  <a:lnTo>
                    <a:pt x="227325" y="210620"/>
                  </a:lnTo>
                  <a:close/>
                </a:path>
              </a:pathLst>
            </a:custGeom>
            <a:ln w="555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469012" y="1384584"/>
              <a:ext cx="553720" cy="264160"/>
            </a:xfrm>
            <a:custGeom>
              <a:avLst/>
              <a:gdLst/>
              <a:ahLst/>
              <a:cxnLst/>
              <a:rect l="l" t="t" r="r" b="b"/>
              <a:pathLst>
                <a:path w="553719" h="264160">
                  <a:moveTo>
                    <a:pt x="474429" y="66277"/>
                  </a:moveTo>
                  <a:lnTo>
                    <a:pt x="474429" y="204173"/>
                  </a:lnTo>
                  <a:lnTo>
                    <a:pt x="553507" y="204173"/>
                  </a:lnTo>
                  <a:lnTo>
                    <a:pt x="553507" y="66277"/>
                  </a:lnTo>
                </a:path>
                <a:path w="553719" h="264160">
                  <a:moveTo>
                    <a:pt x="484306" y="172361"/>
                  </a:moveTo>
                  <a:lnTo>
                    <a:pt x="543620" y="172361"/>
                  </a:lnTo>
                </a:path>
                <a:path w="553719" h="264160">
                  <a:moveTo>
                    <a:pt x="484306" y="140532"/>
                  </a:moveTo>
                  <a:lnTo>
                    <a:pt x="543620" y="140532"/>
                  </a:lnTo>
                </a:path>
                <a:path w="553719" h="264160">
                  <a:moveTo>
                    <a:pt x="484306" y="108704"/>
                  </a:moveTo>
                  <a:lnTo>
                    <a:pt x="543620" y="108704"/>
                  </a:lnTo>
                </a:path>
                <a:path w="553719" h="264160">
                  <a:moveTo>
                    <a:pt x="247102" y="66277"/>
                  </a:moveTo>
                  <a:lnTo>
                    <a:pt x="247102" y="204173"/>
                  </a:lnTo>
                  <a:lnTo>
                    <a:pt x="326170" y="204173"/>
                  </a:lnTo>
                  <a:lnTo>
                    <a:pt x="326170" y="66277"/>
                  </a:lnTo>
                </a:path>
                <a:path w="553719" h="264160">
                  <a:moveTo>
                    <a:pt x="256979" y="172361"/>
                  </a:moveTo>
                  <a:lnTo>
                    <a:pt x="316293" y="172361"/>
                  </a:lnTo>
                </a:path>
                <a:path w="553719" h="264160">
                  <a:moveTo>
                    <a:pt x="256979" y="140532"/>
                  </a:moveTo>
                  <a:lnTo>
                    <a:pt x="316293" y="140532"/>
                  </a:lnTo>
                </a:path>
                <a:path w="553719" h="264160">
                  <a:moveTo>
                    <a:pt x="256979" y="108704"/>
                  </a:moveTo>
                  <a:lnTo>
                    <a:pt x="316293" y="108704"/>
                  </a:lnTo>
                </a:path>
                <a:path w="553719" h="264160">
                  <a:moveTo>
                    <a:pt x="0" y="263553"/>
                  </a:moveTo>
                  <a:lnTo>
                    <a:pt x="2905" y="221229"/>
                  </a:lnTo>
                  <a:lnTo>
                    <a:pt x="12111" y="179259"/>
                  </a:lnTo>
                  <a:lnTo>
                    <a:pt x="26806" y="138888"/>
                  </a:lnTo>
                  <a:lnTo>
                    <a:pt x="46178" y="101362"/>
                  </a:lnTo>
                  <a:lnTo>
                    <a:pt x="69415" y="67926"/>
                  </a:lnTo>
                  <a:lnTo>
                    <a:pt x="95703" y="39827"/>
                  </a:lnTo>
                  <a:lnTo>
                    <a:pt x="154184" y="4618"/>
                  </a:lnTo>
                  <a:lnTo>
                    <a:pt x="184752" y="0"/>
                  </a:lnTo>
                  <a:lnTo>
                    <a:pt x="215123" y="5700"/>
                  </a:lnTo>
                  <a:lnTo>
                    <a:pt x="244483" y="22964"/>
                  </a:lnTo>
                  <a:lnTo>
                    <a:pt x="272021" y="5303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93588" y="1388986"/>
              <a:ext cx="69170" cy="7905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409713" y="1311465"/>
              <a:ext cx="563245" cy="337185"/>
            </a:xfrm>
            <a:custGeom>
              <a:avLst/>
              <a:gdLst/>
              <a:ahLst/>
              <a:cxnLst/>
              <a:rect l="l" t="t" r="r" b="b"/>
              <a:pathLst>
                <a:path w="563244" h="337185">
                  <a:moveTo>
                    <a:pt x="0" y="336671"/>
                  </a:moveTo>
                  <a:lnTo>
                    <a:pt x="2248" y="284786"/>
                  </a:lnTo>
                  <a:lnTo>
                    <a:pt x="10351" y="237432"/>
                  </a:lnTo>
                  <a:lnTo>
                    <a:pt x="23774" y="194554"/>
                  </a:lnTo>
                  <a:lnTo>
                    <a:pt x="41980" y="156098"/>
                  </a:lnTo>
                  <a:lnTo>
                    <a:pt x="64432" y="122009"/>
                  </a:lnTo>
                  <a:lnTo>
                    <a:pt x="90593" y="92234"/>
                  </a:lnTo>
                  <a:lnTo>
                    <a:pt x="119927" y="66717"/>
                  </a:lnTo>
                  <a:lnTo>
                    <a:pt x="151897" y="45404"/>
                  </a:lnTo>
                  <a:lnTo>
                    <a:pt x="185967" y="28242"/>
                  </a:lnTo>
                  <a:lnTo>
                    <a:pt x="258259" y="6148"/>
                  </a:lnTo>
                  <a:lnTo>
                    <a:pt x="332509" y="0"/>
                  </a:lnTo>
                  <a:lnTo>
                    <a:pt x="369027" y="2769"/>
                  </a:lnTo>
                  <a:lnTo>
                    <a:pt x="438167" y="19723"/>
                  </a:lnTo>
                  <a:lnTo>
                    <a:pt x="498534" y="51535"/>
                  </a:lnTo>
                  <a:lnTo>
                    <a:pt x="545834" y="97768"/>
                  </a:lnTo>
                  <a:lnTo>
                    <a:pt x="563243" y="12615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927894" y="1390282"/>
              <a:ext cx="62230" cy="81280"/>
            </a:xfrm>
            <a:custGeom>
              <a:avLst/>
              <a:gdLst/>
              <a:ahLst/>
              <a:cxnLst/>
              <a:rect l="l" t="t" r="r" b="b"/>
              <a:pathLst>
                <a:path w="62230" h="81280">
                  <a:moveTo>
                    <a:pt x="57016" y="0"/>
                  </a:moveTo>
                  <a:lnTo>
                    <a:pt x="45436" y="12471"/>
                  </a:lnTo>
                  <a:lnTo>
                    <a:pt x="32073" y="21378"/>
                  </a:lnTo>
                  <a:lnTo>
                    <a:pt x="16928" y="26721"/>
                  </a:lnTo>
                  <a:lnTo>
                    <a:pt x="0" y="28502"/>
                  </a:lnTo>
                  <a:lnTo>
                    <a:pt x="61770" y="80775"/>
                  </a:lnTo>
                  <a:lnTo>
                    <a:pt x="5701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260854" y="1648138"/>
              <a:ext cx="375285" cy="211454"/>
            </a:xfrm>
            <a:custGeom>
              <a:avLst/>
              <a:gdLst/>
              <a:ahLst/>
              <a:cxnLst/>
              <a:rect l="l" t="t" r="r" b="b"/>
              <a:pathLst>
                <a:path w="375285" h="211455">
                  <a:moveTo>
                    <a:pt x="374769" y="0"/>
                  </a:moveTo>
                  <a:lnTo>
                    <a:pt x="0" y="0"/>
                  </a:lnTo>
                  <a:lnTo>
                    <a:pt x="0" y="211157"/>
                  </a:lnTo>
                  <a:lnTo>
                    <a:pt x="374769" y="211157"/>
                  </a:lnTo>
                  <a:lnTo>
                    <a:pt x="3747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260854" y="1648140"/>
              <a:ext cx="375285" cy="211454"/>
            </a:xfrm>
            <a:custGeom>
              <a:avLst/>
              <a:gdLst/>
              <a:ahLst/>
              <a:cxnLst/>
              <a:rect l="l" t="t" r="r" b="b"/>
              <a:pathLst>
                <a:path w="375285" h="211455">
                  <a:moveTo>
                    <a:pt x="374767" y="0"/>
                  </a:moveTo>
                  <a:lnTo>
                    <a:pt x="374767" y="211156"/>
                  </a:lnTo>
                  <a:lnTo>
                    <a:pt x="0" y="211156"/>
                  </a:lnTo>
                  <a:lnTo>
                    <a:pt x="0" y="0"/>
                  </a:lnTo>
                  <a:lnTo>
                    <a:pt x="374767" y="0"/>
                  </a:lnTo>
                  <a:close/>
                </a:path>
              </a:pathLst>
            </a:custGeom>
            <a:ln w="575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755643" y="1122035"/>
              <a:ext cx="336550" cy="520065"/>
            </a:xfrm>
            <a:custGeom>
              <a:avLst/>
              <a:gdLst/>
              <a:ahLst/>
              <a:cxnLst/>
              <a:rect l="l" t="t" r="r" b="b"/>
              <a:pathLst>
                <a:path w="336550" h="520064">
                  <a:moveTo>
                    <a:pt x="0" y="466722"/>
                  </a:moveTo>
                  <a:lnTo>
                    <a:pt x="0" y="519761"/>
                  </a:lnTo>
                </a:path>
                <a:path w="336550" h="520064">
                  <a:moveTo>
                    <a:pt x="227337" y="466722"/>
                  </a:moveTo>
                  <a:lnTo>
                    <a:pt x="227337" y="519761"/>
                  </a:lnTo>
                </a:path>
                <a:path w="336550" h="520064">
                  <a:moveTo>
                    <a:pt x="98842" y="190939"/>
                  </a:moveTo>
                  <a:lnTo>
                    <a:pt x="336052" y="190939"/>
                  </a:lnTo>
                  <a:lnTo>
                    <a:pt x="336052" y="3"/>
                  </a:lnTo>
                  <a:lnTo>
                    <a:pt x="98842" y="3"/>
                  </a:lnTo>
                  <a:lnTo>
                    <a:pt x="98842" y="190939"/>
                  </a:lnTo>
                  <a:close/>
                </a:path>
                <a:path w="336550" h="520064">
                  <a:moveTo>
                    <a:pt x="98842" y="63636"/>
                  </a:moveTo>
                  <a:lnTo>
                    <a:pt x="336057" y="63636"/>
                  </a:lnTo>
                </a:path>
                <a:path w="336550" h="520064">
                  <a:moveTo>
                    <a:pt x="98842" y="127282"/>
                  </a:moveTo>
                  <a:lnTo>
                    <a:pt x="336057" y="127282"/>
                  </a:lnTo>
                </a:path>
                <a:path w="336550" h="520064">
                  <a:moveTo>
                    <a:pt x="217450" y="0"/>
                  </a:moveTo>
                  <a:lnTo>
                    <a:pt x="217450" y="19093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70617" y="1058127"/>
              <a:ext cx="716915" cy="970280"/>
            </a:xfrm>
            <a:custGeom>
              <a:avLst/>
              <a:gdLst/>
              <a:ahLst/>
              <a:cxnLst/>
              <a:rect l="l" t="t" r="r" b="b"/>
              <a:pathLst>
                <a:path w="716915" h="970280">
                  <a:moveTo>
                    <a:pt x="0" y="0"/>
                  </a:moveTo>
                  <a:lnTo>
                    <a:pt x="716831" y="0"/>
                  </a:lnTo>
                  <a:lnTo>
                    <a:pt x="716831" y="969832"/>
                  </a:lnTo>
                  <a:lnTo>
                    <a:pt x="0" y="969832"/>
                  </a:lnTo>
                  <a:lnTo>
                    <a:pt x="0" y="0"/>
                  </a:lnTo>
                  <a:close/>
                </a:path>
              </a:pathLst>
            </a:custGeom>
            <a:ln w="511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12785" y="1100818"/>
              <a:ext cx="633095" cy="758825"/>
            </a:xfrm>
            <a:custGeom>
              <a:avLst/>
              <a:gdLst/>
              <a:ahLst/>
              <a:cxnLst/>
              <a:rect l="l" t="t" r="r" b="b"/>
              <a:pathLst>
                <a:path w="633094" h="758825">
                  <a:moveTo>
                    <a:pt x="632498" y="0"/>
                  </a:moveTo>
                  <a:lnTo>
                    <a:pt x="632498" y="758793"/>
                  </a:lnTo>
                  <a:lnTo>
                    <a:pt x="0" y="758793"/>
                  </a:lnTo>
                  <a:lnTo>
                    <a:pt x="0" y="0"/>
                  </a:lnTo>
                  <a:lnTo>
                    <a:pt x="632498" y="0"/>
                  </a:lnTo>
                  <a:close/>
                </a:path>
              </a:pathLst>
            </a:custGeom>
            <a:ln w="55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539286" y="1648465"/>
              <a:ext cx="375285" cy="211454"/>
            </a:xfrm>
            <a:custGeom>
              <a:avLst/>
              <a:gdLst/>
              <a:ahLst/>
              <a:cxnLst/>
              <a:rect l="l" t="t" r="r" b="b"/>
              <a:pathLst>
                <a:path w="375284" h="211455">
                  <a:moveTo>
                    <a:pt x="374757" y="0"/>
                  </a:moveTo>
                  <a:lnTo>
                    <a:pt x="374757" y="211148"/>
                  </a:lnTo>
                  <a:lnTo>
                    <a:pt x="0" y="211148"/>
                  </a:lnTo>
                  <a:lnTo>
                    <a:pt x="0" y="0"/>
                  </a:lnTo>
                  <a:lnTo>
                    <a:pt x="374757" y="0"/>
                  </a:lnTo>
                  <a:close/>
                </a:path>
              </a:pathLst>
            </a:custGeom>
            <a:ln w="575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633339" y="1491887"/>
              <a:ext cx="66040" cy="125095"/>
            </a:xfrm>
            <a:custGeom>
              <a:avLst/>
              <a:gdLst/>
              <a:ahLst/>
              <a:cxnLst/>
              <a:rect l="l" t="t" r="r" b="b"/>
              <a:pathLst>
                <a:path w="66040" h="125094">
                  <a:moveTo>
                    <a:pt x="0" y="0"/>
                  </a:moveTo>
                  <a:lnTo>
                    <a:pt x="65502" y="12475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1655168" y="1678415"/>
            <a:ext cx="4394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MCA</a:t>
            </a:r>
            <a:r>
              <a:rPr dirty="0" sz="650" spc="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MCA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1049" y="1378090"/>
            <a:ext cx="5251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30">
                <a:solidFill>
                  <a:srgbClr val="231F20"/>
                </a:solidFill>
                <a:latin typeface="Arial"/>
                <a:cs typeface="Arial"/>
              </a:rPr>
              <a:t>MQ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5594" y="1693595"/>
            <a:ext cx="199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Stub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39792" y="1102187"/>
            <a:ext cx="35877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Queue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manager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65220" y="1052728"/>
            <a:ext cx="1824355" cy="981075"/>
            <a:chOff x="365220" y="1052728"/>
            <a:chExt cx="1824355" cy="981075"/>
          </a:xfrm>
        </p:grpSpPr>
        <p:sp>
          <p:nvSpPr>
            <p:cNvPr id="25" name="object 25"/>
            <p:cNvSpPr/>
            <p:nvPr/>
          </p:nvSpPr>
          <p:spPr>
            <a:xfrm>
              <a:off x="1171782" y="1859295"/>
              <a:ext cx="1012190" cy="168910"/>
            </a:xfrm>
            <a:custGeom>
              <a:avLst/>
              <a:gdLst/>
              <a:ahLst/>
              <a:cxnLst/>
              <a:rect l="l" t="t" r="r" b="b"/>
              <a:pathLst>
                <a:path w="1012189" h="168910">
                  <a:moveTo>
                    <a:pt x="0" y="168664"/>
                  </a:moveTo>
                  <a:lnTo>
                    <a:pt x="1012002" y="168664"/>
                  </a:lnTo>
                  <a:lnTo>
                    <a:pt x="1012002" y="0"/>
                  </a:lnTo>
                  <a:lnTo>
                    <a:pt x="0" y="0"/>
                  </a:lnTo>
                  <a:lnTo>
                    <a:pt x="0" y="16866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171784" y="1058128"/>
              <a:ext cx="1012190" cy="970280"/>
            </a:xfrm>
            <a:custGeom>
              <a:avLst/>
              <a:gdLst/>
              <a:ahLst/>
              <a:cxnLst/>
              <a:rect l="l" t="t" r="r" b="b"/>
              <a:pathLst>
                <a:path w="1012189" h="970280">
                  <a:moveTo>
                    <a:pt x="0" y="0"/>
                  </a:moveTo>
                  <a:lnTo>
                    <a:pt x="1012017" y="0"/>
                  </a:lnTo>
                  <a:lnTo>
                    <a:pt x="1012017" y="969831"/>
                  </a:lnTo>
                  <a:lnTo>
                    <a:pt x="0" y="969831"/>
                  </a:lnTo>
                  <a:lnTo>
                    <a:pt x="0" y="0"/>
                  </a:lnTo>
                  <a:close/>
                </a:path>
              </a:pathLst>
            </a:custGeom>
            <a:ln w="1041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427923" y="1838209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12874" y="1657"/>
                  </a:lnTo>
                  <a:lnTo>
                    <a:pt x="6173" y="6176"/>
                  </a:lnTo>
                  <a:lnTo>
                    <a:pt x="1656" y="12878"/>
                  </a:lnTo>
                  <a:lnTo>
                    <a:pt x="0" y="21086"/>
                  </a:lnTo>
                  <a:lnTo>
                    <a:pt x="1656" y="29291"/>
                  </a:lnTo>
                  <a:lnTo>
                    <a:pt x="6173" y="35994"/>
                  </a:lnTo>
                  <a:lnTo>
                    <a:pt x="12874" y="40514"/>
                  </a:lnTo>
                  <a:lnTo>
                    <a:pt x="21081" y="42172"/>
                  </a:lnTo>
                  <a:lnTo>
                    <a:pt x="29289" y="40514"/>
                  </a:lnTo>
                  <a:lnTo>
                    <a:pt x="35990" y="35994"/>
                  </a:lnTo>
                  <a:lnTo>
                    <a:pt x="40507" y="29291"/>
                  </a:lnTo>
                  <a:lnTo>
                    <a:pt x="42163" y="21086"/>
                  </a:lnTo>
                  <a:lnTo>
                    <a:pt x="40507" y="12878"/>
                  </a:lnTo>
                  <a:lnTo>
                    <a:pt x="35990" y="6176"/>
                  </a:lnTo>
                  <a:lnTo>
                    <a:pt x="29289" y="1657"/>
                  </a:lnTo>
                  <a:lnTo>
                    <a:pt x="210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427923" y="1838209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29289" y="1657"/>
                  </a:lnTo>
                  <a:lnTo>
                    <a:pt x="35990" y="6176"/>
                  </a:lnTo>
                  <a:lnTo>
                    <a:pt x="40507" y="12878"/>
                  </a:lnTo>
                  <a:lnTo>
                    <a:pt x="42163" y="21086"/>
                  </a:lnTo>
                  <a:lnTo>
                    <a:pt x="40507" y="29291"/>
                  </a:lnTo>
                  <a:lnTo>
                    <a:pt x="35990" y="35994"/>
                  </a:lnTo>
                  <a:lnTo>
                    <a:pt x="29289" y="40514"/>
                  </a:lnTo>
                  <a:lnTo>
                    <a:pt x="21081" y="42172"/>
                  </a:lnTo>
                  <a:lnTo>
                    <a:pt x="12874" y="40514"/>
                  </a:lnTo>
                  <a:lnTo>
                    <a:pt x="6173" y="35994"/>
                  </a:lnTo>
                  <a:lnTo>
                    <a:pt x="1656" y="29291"/>
                  </a:lnTo>
                  <a:lnTo>
                    <a:pt x="0" y="21086"/>
                  </a:lnTo>
                  <a:lnTo>
                    <a:pt x="1656" y="12878"/>
                  </a:lnTo>
                  <a:lnTo>
                    <a:pt x="6173" y="6176"/>
                  </a:lnTo>
                  <a:lnTo>
                    <a:pt x="12874" y="1657"/>
                  </a:lnTo>
                  <a:lnTo>
                    <a:pt x="2108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70617" y="1859613"/>
              <a:ext cx="716915" cy="168910"/>
            </a:xfrm>
            <a:custGeom>
              <a:avLst/>
              <a:gdLst/>
              <a:ahLst/>
              <a:cxnLst/>
              <a:rect l="l" t="t" r="r" b="b"/>
              <a:pathLst>
                <a:path w="716915" h="168910">
                  <a:moveTo>
                    <a:pt x="716833" y="0"/>
                  </a:moveTo>
                  <a:lnTo>
                    <a:pt x="0" y="0"/>
                  </a:lnTo>
                  <a:lnTo>
                    <a:pt x="0" y="168347"/>
                  </a:lnTo>
                  <a:lnTo>
                    <a:pt x="716833" y="168347"/>
                  </a:lnTo>
                  <a:lnTo>
                    <a:pt x="7168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70617" y="1859613"/>
              <a:ext cx="716915" cy="168910"/>
            </a:xfrm>
            <a:custGeom>
              <a:avLst/>
              <a:gdLst/>
              <a:ahLst/>
              <a:cxnLst/>
              <a:rect l="l" t="t" r="r" b="b"/>
              <a:pathLst>
                <a:path w="716915" h="168910">
                  <a:moveTo>
                    <a:pt x="0" y="168347"/>
                  </a:moveTo>
                  <a:lnTo>
                    <a:pt x="716833" y="168347"/>
                  </a:lnTo>
                  <a:lnTo>
                    <a:pt x="716833" y="0"/>
                  </a:lnTo>
                  <a:lnTo>
                    <a:pt x="0" y="0"/>
                  </a:lnTo>
                  <a:lnTo>
                    <a:pt x="0" y="16834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70617" y="1058126"/>
              <a:ext cx="716915" cy="970280"/>
            </a:xfrm>
            <a:custGeom>
              <a:avLst/>
              <a:gdLst/>
              <a:ahLst/>
              <a:cxnLst/>
              <a:rect l="l" t="t" r="r" b="b"/>
              <a:pathLst>
                <a:path w="716915" h="970280">
                  <a:moveTo>
                    <a:pt x="0" y="969834"/>
                  </a:moveTo>
                  <a:lnTo>
                    <a:pt x="716833" y="969834"/>
                  </a:lnTo>
                  <a:lnTo>
                    <a:pt x="716833" y="0"/>
                  </a:lnTo>
                  <a:lnTo>
                    <a:pt x="0" y="0"/>
                  </a:lnTo>
                  <a:lnTo>
                    <a:pt x="0" y="969834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705582" y="1838530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4">
                  <a:moveTo>
                    <a:pt x="21081" y="0"/>
                  </a:moveTo>
                  <a:lnTo>
                    <a:pt x="12875" y="1656"/>
                  </a:lnTo>
                  <a:lnTo>
                    <a:pt x="6174" y="6174"/>
                  </a:lnTo>
                  <a:lnTo>
                    <a:pt x="1656" y="12875"/>
                  </a:lnTo>
                  <a:lnTo>
                    <a:pt x="0" y="21081"/>
                  </a:lnTo>
                  <a:lnTo>
                    <a:pt x="1656" y="29289"/>
                  </a:lnTo>
                  <a:lnTo>
                    <a:pt x="6174" y="35991"/>
                  </a:lnTo>
                  <a:lnTo>
                    <a:pt x="12875" y="40511"/>
                  </a:lnTo>
                  <a:lnTo>
                    <a:pt x="21081" y="42168"/>
                  </a:lnTo>
                  <a:lnTo>
                    <a:pt x="29288" y="40511"/>
                  </a:lnTo>
                  <a:lnTo>
                    <a:pt x="35989" y="35991"/>
                  </a:lnTo>
                  <a:lnTo>
                    <a:pt x="40507" y="29289"/>
                  </a:lnTo>
                  <a:lnTo>
                    <a:pt x="42163" y="21081"/>
                  </a:lnTo>
                  <a:lnTo>
                    <a:pt x="40507" y="12875"/>
                  </a:lnTo>
                  <a:lnTo>
                    <a:pt x="35989" y="6174"/>
                  </a:lnTo>
                  <a:lnTo>
                    <a:pt x="29288" y="1656"/>
                  </a:lnTo>
                  <a:lnTo>
                    <a:pt x="210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705582" y="1838530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4">
                  <a:moveTo>
                    <a:pt x="21081" y="0"/>
                  </a:moveTo>
                  <a:lnTo>
                    <a:pt x="29288" y="1656"/>
                  </a:lnTo>
                  <a:lnTo>
                    <a:pt x="35989" y="6174"/>
                  </a:lnTo>
                  <a:lnTo>
                    <a:pt x="40507" y="12875"/>
                  </a:lnTo>
                  <a:lnTo>
                    <a:pt x="42163" y="21081"/>
                  </a:lnTo>
                  <a:lnTo>
                    <a:pt x="40507" y="29289"/>
                  </a:lnTo>
                  <a:lnTo>
                    <a:pt x="35989" y="35991"/>
                  </a:lnTo>
                  <a:lnTo>
                    <a:pt x="29288" y="40511"/>
                  </a:lnTo>
                  <a:lnTo>
                    <a:pt x="21081" y="42168"/>
                  </a:lnTo>
                  <a:lnTo>
                    <a:pt x="12875" y="40511"/>
                  </a:lnTo>
                  <a:lnTo>
                    <a:pt x="6174" y="35991"/>
                  </a:lnTo>
                  <a:lnTo>
                    <a:pt x="1656" y="29289"/>
                  </a:lnTo>
                  <a:lnTo>
                    <a:pt x="0" y="21081"/>
                  </a:lnTo>
                  <a:lnTo>
                    <a:pt x="1656" y="12875"/>
                  </a:lnTo>
                  <a:lnTo>
                    <a:pt x="6174" y="6174"/>
                  </a:lnTo>
                  <a:lnTo>
                    <a:pt x="12875" y="1656"/>
                  </a:lnTo>
                  <a:lnTo>
                    <a:pt x="2108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652873" y="1616840"/>
              <a:ext cx="147955" cy="63500"/>
            </a:xfrm>
            <a:custGeom>
              <a:avLst/>
              <a:gdLst/>
              <a:ahLst/>
              <a:cxnLst/>
              <a:rect l="l" t="t" r="r" b="b"/>
              <a:pathLst>
                <a:path w="147954" h="63500">
                  <a:moveTo>
                    <a:pt x="147582" y="0"/>
                  </a:moveTo>
                  <a:lnTo>
                    <a:pt x="0" y="0"/>
                  </a:lnTo>
                  <a:lnTo>
                    <a:pt x="0" y="63250"/>
                  </a:lnTo>
                  <a:lnTo>
                    <a:pt x="147582" y="63250"/>
                  </a:lnTo>
                  <a:lnTo>
                    <a:pt x="1475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652873" y="1616840"/>
              <a:ext cx="147955" cy="63500"/>
            </a:xfrm>
            <a:custGeom>
              <a:avLst/>
              <a:gdLst/>
              <a:ahLst/>
              <a:cxnLst/>
              <a:rect l="l" t="t" r="r" b="b"/>
              <a:pathLst>
                <a:path w="147954" h="63500">
                  <a:moveTo>
                    <a:pt x="0" y="63250"/>
                  </a:moveTo>
                  <a:lnTo>
                    <a:pt x="147582" y="63250"/>
                  </a:lnTo>
                  <a:lnTo>
                    <a:pt x="147582" y="0"/>
                  </a:lnTo>
                  <a:lnTo>
                    <a:pt x="0" y="0"/>
                  </a:lnTo>
                  <a:lnTo>
                    <a:pt x="0" y="6325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1308823" y="1639817"/>
            <a:ext cx="27432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57150" marR="5080" indent="-4508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stub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452092" y="960061"/>
            <a:ext cx="3782695" cy="1501140"/>
            <a:chOff x="452092" y="960061"/>
            <a:chExt cx="3782695" cy="1501140"/>
          </a:xfrm>
        </p:grpSpPr>
        <p:sp>
          <p:nvSpPr>
            <p:cNvPr id="38" name="object 38"/>
            <p:cNvSpPr/>
            <p:nvPr/>
          </p:nvSpPr>
          <p:spPr>
            <a:xfrm>
              <a:off x="644366" y="2217714"/>
              <a:ext cx="889000" cy="0"/>
            </a:xfrm>
            <a:custGeom>
              <a:avLst/>
              <a:gdLst/>
              <a:ahLst/>
              <a:cxnLst/>
              <a:rect l="l" t="t" r="r" b="b"/>
              <a:pathLst>
                <a:path w="889000" h="0">
                  <a:moveTo>
                    <a:pt x="0" y="0"/>
                  </a:moveTo>
                  <a:lnTo>
                    <a:pt x="888577" y="0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685563" y="2026910"/>
              <a:ext cx="803910" cy="191135"/>
            </a:xfrm>
            <a:custGeom>
              <a:avLst/>
              <a:gdLst/>
              <a:ahLst/>
              <a:cxnLst/>
              <a:rect l="l" t="t" r="r" b="b"/>
              <a:pathLst>
                <a:path w="803910" h="191135">
                  <a:moveTo>
                    <a:pt x="0" y="0"/>
                  </a:moveTo>
                  <a:lnTo>
                    <a:pt x="0" y="190804"/>
                  </a:lnTo>
                </a:path>
                <a:path w="803910" h="191135">
                  <a:moveTo>
                    <a:pt x="803504" y="1058"/>
                  </a:moveTo>
                  <a:lnTo>
                    <a:pt x="803504" y="190804"/>
                  </a:lnTo>
                </a:path>
              </a:pathLst>
            </a:custGeom>
            <a:ln w="99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1694392" y="2165144"/>
              <a:ext cx="1270000" cy="293370"/>
            </a:xfrm>
            <a:custGeom>
              <a:avLst/>
              <a:gdLst/>
              <a:ahLst/>
              <a:cxnLst/>
              <a:rect l="l" t="t" r="r" b="b"/>
              <a:pathLst>
                <a:path w="1270000" h="293369">
                  <a:moveTo>
                    <a:pt x="718314" y="252025"/>
                  </a:moveTo>
                  <a:lnTo>
                    <a:pt x="760519" y="259114"/>
                  </a:lnTo>
                  <a:lnTo>
                    <a:pt x="781606" y="266617"/>
                  </a:lnTo>
                  <a:lnTo>
                    <a:pt x="796890" y="271906"/>
                  </a:lnTo>
                  <a:lnTo>
                    <a:pt x="821688" y="272351"/>
                  </a:lnTo>
                  <a:lnTo>
                    <a:pt x="871316" y="265324"/>
                  </a:lnTo>
                  <a:lnTo>
                    <a:pt x="901400" y="269727"/>
                  </a:lnTo>
                  <a:lnTo>
                    <a:pt x="930765" y="267173"/>
                  </a:lnTo>
                  <a:lnTo>
                    <a:pt x="954884" y="258847"/>
                  </a:lnTo>
                  <a:lnTo>
                    <a:pt x="969232" y="245935"/>
                  </a:lnTo>
                  <a:lnTo>
                    <a:pt x="1007930" y="246977"/>
                  </a:lnTo>
                  <a:lnTo>
                    <a:pt x="1040078" y="244793"/>
                  </a:lnTo>
                  <a:lnTo>
                    <a:pt x="1061284" y="238329"/>
                  </a:lnTo>
                  <a:lnTo>
                    <a:pt x="1067157" y="226532"/>
                  </a:lnTo>
                  <a:lnTo>
                    <a:pt x="1128054" y="232090"/>
                  </a:lnTo>
                  <a:lnTo>
                    <a:pt x="1178918" y="221173"/>
                  </a:lnTo>
                  <a:lnTo>
                    <a:pt x="1214050" y="199143"/>
                  </a:lnTo>
                  <a:lnTo>
                    <a:pt x="1227750" y="171365"/>
                  </a:lnTo>
                  <a:lnTo>
                    <a:pt x="1257881" y="150345"/>
                  </a:lnTo>
                  <a:lnTo>
                    <a:pt x="1269530" y="122612"/>
                  </a:lnTo>
                  <a:lnTo>
                    <a:pt x="1263921" y="93052"/>
                  </a:lnTo>
                  <a:lnTo>
                    <a:pt x="1242279" y="66548"/>
                  </a:lnTo>
                  <a:lnTo>
                    <a:pt x="1205829" y="47986"/>
                  </a:lnTo>
                  <a:lnTo>
                    <a:pt x="1155797" y="42250"/>
                  </a:lnTo>
                  <a:lnTo>
                    <a:pt x="1114593" y="24953"/>
                  </a:lnTo>
                  <a:lnTo>
                    <a:pt x="1060623" y="18197"/>
                  </a:lnTo>
                  <a:lnTo>
                    <a:pt x="1002141" y="20024"/>
                  </a:lnTo>
                  <a:lnTo>
                    <a:pt x="947397" y="28480"/>
                  </a:lnTo>
                  <a:lnTo>
                    <a:pt x="904643" y="41608"/>
                  </a:lnTo>
                  <a:lnTo>
                    <a:pt x="882131" y="57453"/>
                  </a:lnTo>
                  <a:lnTo>
                    <a:pt x="857190" y="34438"/>
                  </a:lnTo>
                  <a:lnTo>
                    <a:pt x="815233" y="16012"/>
                  </a:lnTo>
                  <a:lnTo>
                    <a:pt x="769750" y="8842"/>
                  </a:lnTo>
                  <a:lnTo>
                    <a:pt x="734231" y="19591"/>
                  </a:lnTo>
                  <a:lnTo>
                    <a:pt x="693649" y="9488"/>
                  </a:lnTo>
                  <a:lnTo>
                    <a:pt x="649361" y="10519"/>
                  </a:lnTo>
                  <a:lnTo>
                    <a:pt x="610134" y="21217"/>
                  </a:lnTo>
                  <a:lnTo>
                    <a:pt x="584738" y="40114"/>
                  </a:lnTo>
                  <a:lnTo>
                    <a:pt x="558184" y="21156"/>
                  </a:lnTo>
                  <a:lnTo>
                    <a:pt x="518891" y="7307"/>
                  </a:lnTo>
                  <a:lnTo>
                    <a:pt x="470998" y="0"/>
                  </a:lnTo>
                  <a:lnTo>
                    <a:pt x="418645" y="666"/>
                  </a:lnTo>
                  <a:lnTo>
                    <a:pt x="365970" y="10739"/>
                  </a:lnTo>
                  <a:lnTo>
                    <a:pt x="317113" y="31651"/>
                  </a:lnTo>
                  <a:lnTo>
                    <a:pt x="289083" y="29485"/>
                  </a:lnTo>
                  <a:lnTo>
                    <a:pt x="267565" y="31458"/>
                  </a:lnTo>
                  <a:lnTo>
                    <a:pt x="252015" y="36990"/>
                  </a:lnTo>
                  <a:lnTo>
                    <a:pt x="241892" y="45503"/>
                  </a:lnTo>
                  <a:lnTo>
                    <a:pt x="198617" y="34607"/>
                  </a:lnTo>
                  <a:lnTo>
                    <a:pt x="147632" y="35052"/>
                  </a:lnTo>
                  <a:lnTo>
                    <a:pt x="98707" y="46666"/>
                  </a:lnTo>
                  <a:lnTo>
                    <a:pt x="61612" y="69277"/>
                  </a:lnTo>
                  <a:lnTo>
                    <a:pt x="46114" y="102712"/>
                  </a:lnTo>
                  <a:lnTo>
                    <a:pt x="26406" y="108353"/>
                  </a:lnTo>
                  <a:lnTo>
                    <a:pt x="12534" y="120511"/>
                  </a:lnTo>
                  <a:lnTo>
                    <a:pt x="7255" y="135507"/>
                  </a:lnTo>
                  <a:lnTo>
                    <a:pt x="13321" y="149662"/>
                  </a:lnTo>
                  <a:lnTo>
                    <a:pt x="0" y="178333"/>
                  </a:lnTo>
                  <a:lnTo>
                    <a:pt x="6629" y="206376"/>
                  </a:lnTo>
                  <a:lnTo>
                    <a:pt x="31059" y="229960"/>
                  </a:lnTo>
                  <a:lnTo>
                    <a:pt x="71135" y="245259"/>
                  </a:lnTo>
                  <a:lnTo>
                    <a:pt x="124708" y="248442"/>
                  </a:lnTo>
                  <a:lnTo>
                    <a:pt x="145565" y="261043"/>
                  </a:lnTo>
                  <a:lnTo>
                    <a:pt x="169315" y="266937"/>
                  </a:lnTo>
                  <a:lnTo>
                    <a:pt x="195234" y="266147"/>
                  </a:lnTo>
                  <a:lnTo>
                    <a:pt x="222602" y="258695"/>
                  </a:lnTo>
                  <a:lnTo>
                    <a:pt x="262027" y="277473"/>
                  </a:lnTo>
                  <a:lnTo>
                    <a:pt x="305619" y="287557"/>
                  </a:lnTo>
                  <a:lnTo>
                    <a:pt x="350715" y="289305"/>
                  </a:lnTo>
                  <a:lnTo>
                    <a:pt x="394653" y="283072"/>
                  </a:lnTo>
                  <a:lnTo>
                    <a:pt x="434771" y="269215"/>
                  </a:lnTo>
                  <a:lnTo>
                    <a:pt x="479921" y="285774"/>
                  </a:lnTo>
                  <a:lnTo>
                    <a:pt x="534110" y="292750"/>
                  </a:lnTo>
                  <a:lnTo>
                    <a:pt x="591192" y="291502"/>
                  </a:lnTo>
                  <a:lnTo>
                    <a:pt x="645018" y="283391"/>
                  </a:lnTo>
                  <a:lnTo>
                    <a:pt x="689441" y="269779"/>
                  </a:lnTo>
                  <a:lnTo>
                    <a:pt x="718314" y="25202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1867527" y="2027958"/>
              <a:ext cx="0" cy="170815"/>
            </a:xfrm>
            <a:custGeom>
              <a:avLst/>
              <a:gdLst/>
              <a:ahLst/>
              <a:cxnLst/>
              <a:rect l="l" t="t" r="r" b="b"/>
              <a:pathLst>
                <a:path w="0" h="170814">
                  <a:moveTo>
                    <a:pt x="0" y="0"/>
                  </a:moveTo>
                  <a:lnTo>
                    <a:pt x="0" y="170636"/>
                  </a:lnTo>
                </a:path>
              </a:pathLst>
            </a:custGeom>
            <a:ln w="1043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731957" y="2027960"/>
              <a:ext cx="0" cy="155575"/>
            </a:xfrm>
            <a:custGeom>
              <a:avLst/>
              <a:gdLst/>
              <a:ahLst/>
              <a:cxnLst/>
              <a:rect l="l" t="t" r="r" b="b"/>
              <a:pathLst>
                <a:path w="0" h="155575">
                  <a:moveTo>
                    <a:pt x="0" y="0"/>
                  </a:moveTo>
                  <a:lnTo>
                    <a:pt x="0" y="155184"/>
                  </a:lnTo>
                </a:path>
              </a:pathLst>
            </a:custGeom>
            <a:ln w="1043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454949" y="1919948"/>
              <a:ext cx="272415" cy="403225"/>
            </a:xfrm>
            <a:custGeom>
              <a:avLst/>
              <a:gdLst/>
              <a:ahLst/>
              <a:cxnLst/>
              <a:rect l="l" t="t" r="r" b="b"/>
              <a:pathLst>
                <a:path w="272415" h="403225">
                  <a:moveTo>
                    <a:pt x="0" y="403180"/>
                  </a:moveTo>
                  <a:lnTo>
                    <a:pt x="272118" y="0"/>
                  </a:lnTo>
                </a:path>
              </a:pathLst>
            </a:custGeom>
            <a:ln w="51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490501" y="962918"/>
              <a:ext cx="1847850" cy="558165"/>
            </a:xfrm>
            <a:custGeom>
              <a:avLst/>
              <a:gdLst/>
              <a:ahLst/>
              <a:cxnLst/>
              <a:rect l="l" t="t" r="r" b="b"/>
              <a:pathLst>
                <a:path w="1847850" h="558165">
                  <a:moveTo>
                    <a:pt x="1235490" y="21219"/>
                  </a:moveTo>
                  <a:lnTo>
                    <a:pt x="1360749" y="188620"/>
                  </a:lnTo>
                </a:path>
                <a:path w="1847850" h="558165">
                  <a:moveTo>
                    <a:pt x="0" y="21219"/>
                  </a:moveTo>
                  <a:lnTo>
                    <a:pt x="43123" y="138550"/>
                  </a:lnTo>
                </a:path>
                <a:path w="1847850" h="558165">
                  <a:moveTo>
                    <a:pt x="1759346" y="0"/>
                  </a:moveTo>
                  <a:lnTo>
                    <a:pt x="1847787" y="270596"/>
                  </a:lnTo>
                  <a:lnTo>
                    <a:pt x="1756829" y="441870"/>
                  </a:lnTo>
                  <a:lnTo>
                    <a:pt x="1610962" y="531598"/>
                  </a:lnTo>
                  <a:lnTo>
                    <a:pt x="1534675" y="55755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726664" y="1880698"/>
              <a:ext cx="721360" cy="295275"/>
            </a:xfrm>
            <a:custGeom>
              <a:avLst/>
              <a:gdLst/>
              <a:ahLst/>
              <a:cxnLst/>
              <a:rect l="l" t="t" r="r" b="b"/>
              <a:pathLst>
                <a:path w="721360" h="295275">
                  <a:moveTo>
                    <a:pt x="0" y="0"/>
                  </a:moveTo>
                  <a:lnTo>
                    <a:pt x="2367" y="231593"/>
                  </a:lnTo>
                  <a:lnTo>
                    <a:pt x="12250" y="268159"/>
                  </a:lnTo>
                  <a:lnTo>
                    <a:pt x="33992" y="286937"/>
                  </a:lnTo>
                  <a:lnTo>
                    <a:pt x="55734" y="293855"/>
                  </a:lnTo>
                  <a:lnTo>
                    <a:pt x="65617" y="294843"/>
                  </a:lnTo>
                </a:path>
                <a:path w="721360" h="295275">
                  <a:moveTo>
                    <a:pt x="721192" y="37375"/>
                  </a:moveTo>
                  <a:lnTo>
                    <a:pt x="719199" y="231593"/>
                  </a:lnTo>
                  <a:lnTo>
                    <a:pt x="709317" y="268159"/>
                  </a:lnTo>
                  <a:lnTo>
                    <a:pt x="687577" y="286937"/>
                  </a:lnTo>
                  <a:lnTo>
                    <a:pt x="665836" y="293855"/>
                  </a:lnTo>
                  <a:lnTo>
                    <a:pt x="655954" y="29484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6" name="object 4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15601" y="1880698"/>
              <a:ext cx="63751" cy="74697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792282" y="1859085"/>
              <a:ext cx="1033144" cy="316865"/>
            </a:xfrm>
            <a:custGeom>
              <a:avLst/>
              <a:gdLst/>
              <a:ahLst/>
              <a:cxnLst/>
              <a:rect l="l" t="t" r="r" b="b"/>
              <a:pathLst>
                <a:path w="1033144" h="316864">
                  <a:moveTo>
                    <a:pt x="0" y="316456"/>
                  </a:moveTo>
                  <a:lnTo>
                    <a:pt x="590337" y="316456"/>
                  </a:lnTo>
                </a:path>
                <a:path w="1033144" h="316864">
                  <a:moveTo>
                    <a:pt x="963360" y="0"/>
                  </a:moveTo>
                  <a:lnTo>
                    <a:pt x="982637" y="43527"/>
                  </a:lnTo>
                  <a:lnTo>
                    <a:pt x="1001430" y="84364"/>
                  </a:lnTo>
                  <a:lnTo>
                    <a:pt x="1017557" y="126324"/>
                  </a:lnTo>
                  <a:lnTo>
                    <a:pt x="1028834" y="173223"/>
                  </a:lnTo>
                  <a:lnTo>
                    <a:pt x="1033079" y="228875"/>
                  </a:lnTo>
                  <a:lnTo>
                    <a:pt x="1033079" y="30680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8" name="object 4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93496" y="2128893"/>
              <a:ext cx="63751" cy="74380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1909700" y="1859295"/>
              <a:ext cx="73660" cy="307340"/>
            </a:xfrm>
            <a:custGeom>
              <a:avLst/>
              <a:gdLst/>
              <a:ahLst/>
              <a:cxnLst/>
              <a:rect l="l" t="t" r="r" b="b"/>
              <a:pathLst>
                <a:path w="73660" h="307339">
                  <a:moveTo>
                    <a:pt x="73281" y="0"/>
                  </a:moveTo>
                  <a:lnTo>
                    <a:pt x="52415" y="42444"/>
                  </a:lnTo>
                  <a:lnTo>
                    <a:pt x="32586" y="83144"/>
                  </a:lnTo>
                  <a:lnTo>
                    <a:pt x="15861" y="125510"/>
                  </a:lnTo>
                  <a:lnTo>
                    <a:pt x="4310" y="172949"/>
                  </a:lnTo>
                  <a:lnTo>
                    <a:pt x="0" y="228871"/>
                  </a:lnTo>
                  <a:lnTo>
                    <a:pt x="0" y="30680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0" name="object 5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77824" y="2129100"/>
              <a:ext cx="63751" cy="74375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3069277" y="2218772"/>
              <a:ext cx="887730" cy="0"/>
            </a:xfrm>
            <a:custGeom>
              <a:avLst/>
              <a:gdLst/>
              <a:ahLst/>
              <a:cxnLst/>
              <a:rect l="l" t="t" r="r" b="b"/>
              <a:pathLst>
                <a:path w="887729" h="0">
                  <a:moveTo>
                    <a:pt x="0" y="0"/>
                  </a:moveTo>
                  <a:lnTo>
                    <a:pt x="887193" y="0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110424" y="2027958"/>
              <a:ext cx="802640" cy="191135"/>
            </a:xfrm>
            <a:custGeom>
              <a:avLst/>
              <a:gdLst/>
              <a:ahLst/>
              <a:cxnLst/>
              <a:rect l="l" t="t" r="r" b="b"/>
              <a:pathLst>
                <a:path w="802639" h="191135">
                  <a:moveTo>
                    <a:pt x="0" y="0"/>
                  </a:moveTo>
                  <a:lnTo>
                    <a:pt x="0" y="190808"/>
                  </a:lnTo>
                </a:path>
                <a:path w="802639" h="191135">
                  <a:moveTo>
                    <a:pt x="802241" y="1054"/>
                  </a:moveTo>
                  <a:lnTo>
                    <a:pt x="802241" y="190808"/>
                  </a:lnTo>
                </a:path>
              </a:pathLst>
            </a:custGeom>
            <a:ln w="985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3512016" y="1058127"/>
              <a:ext cx="716915" cy="970280"/>
            </a:xfrm>
            <a:custGeom>
              <a:avLst/>
              <a:gdLst/>
              <a:ahLst/>
              <a:cxnLst/>
              <a:rect l="l" t="t" r="r" b="b"/>
              <a:pathLst>
                <a:path w="716914" h="970280">
                  <a:moveTo>
                    <a:pt x="716827" y="0"/>
                  </a:moveTo>
                  <a:lnTo>
                    <a:pt x="0" y="0"/>
                  </a:lnTo>
                  <a:lnTo>
                    <a:pt x="0" y="969832"/>
                  </a:lnTo>
                  <a:lnTo>
                    <a:pt x="716827" y="969832"/>
                  </a:lnTo>
                  <a:lnTo>
                    <a:pt x="716827" y="0"/>
                  </a:lnTo>
                  <a:close/>
                </a:path>
              </a:pathLst>
            </a:custGeom>
            <a:ln w="511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3554201" y="1100818"/>
              <a:ext cx="633095" cy="758825"/>
            </a:xfrm>
            <a:custGeom>
              <a:avLst/>
              <a:gdLst/>
              <a:ahLst/>
              <a:cxnLst/>
              <a:rect l="l" t="t" r="r" b="b"/>
              <a:pathLst>
                <a:path w="633095" h="758825">
                  <a:moveTo>
                    <a:pt x="0" y="0"/>
                  </a:moveTo>
                  <a:lnTo>
                    <a:pt x="0" y="758793"/>
                  </a:lnTo>
                  <a:lnTo>
                    <a:pt x="632490" y="758793"/>
                  </a:lnTo>
                  <a:lnTo>
                    <a:pt x="632490" y="0"/>
                  </a:lnTo>
                  <a:lnTo>
                    <a:pt x="0" y="0"/>
                  </a:lnTo>
                  <a:close/>
                </a:path>
              </a:pathLst>
            </a:custGeom>
            <a:ln w="556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3685441" y="1648465"/>
              <a:ext cx="375285" cy="211454"/>
            </a:xfrm>
            <a:custGeom>
              <a:avLst/>
              <a:gdLst/>
              <a:ahLst/>
              <a:cxnLst/>
              <a:rect l="l" t="t" r="r" b="b"/>
              <a:pathLst>
                <a:path w="375285" h="211455">
                  <a:moveTo>
                    <a:pt x="0" y="0"/>
                  </a:moveTo>
                  <a:lnTo>
                    <a:pt x="0" y="211148"/>
                  </a:lnTo>
                  <a:lnTo>
                    <a:pt x="374762" y="211148"/>
                  </a:lnTo>
                  <a:lnTo>
                    <a:pt x="374762" y="0"/>
                  </a:lnTo>
                  <a:lnTo>
                    <a:pt x="0" y="0"/>
                  </a:lnTo>
                  <a:close/>
                </a:path>
              </a:pathLst>
            </a:custGeom>
            <a:ln w="575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3900642" y="1491887"/>
              <a:ext cx="66040" cy="125095"/>
            </a:xfrm>
            <a:custGeom>
              <a:avLst/>
              <a:gdLst/>
              <a:ahLst/>
              <a:cxnLst/>
              <a:rect l="l" t="t" r="r" b="b"/>
              <a:pathLst>
                <a:path w="66039" h="125094">
                  <a:moveTo>
                    <a:pt x="65501" y="0"/>
                  </a:moveTo>
                  <a:lnTo>
                    <a:pt x="0" y="12475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3512037" y="1859613"/>
              <a:ext cx="716915" cy="168910"/>
            </a:xfrm>
            <a:custGeom>
              <a:avLst/>
              <a:gdLst/>
              <a:ahLst/>
              <a:cxnLst/>
              <a:rect l="l" t="t" r="r" b="b"/>
              <a:pathLst>
                <a:path w="716914" h="168910">
                  <a:moveTo>
                    <a:pt x="716833" y="0"/>
                  </a:moveTo>
                  <a:lnTo>
                    <a:pt x="0" y="0"/>
                  </a:lnTo>
                  <a:lnTo>
                    <a:pt x="0" y="168347"/>
                  </a:lnTo>
                  <a:lnTo>
                    <a:pt x="716833" y="168347"/>
                  </a:lnTo>
                  <a:lnTo>
                    <a:pt x="7168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3512037" y="1859613"/>
              <a:ext cx="716915" cy="168910"/>
            </a:xfrm>
            <a:custGeom>
              <a:avLst/>
              <a:gdLst/>
              <a:ahLst/>
              <a:cxnLst/>
              <a:rect l="l" t="t" r="r" b="b"/>
              <a:pathLst>
                <a:path w="716914" h="168910">
                  <a:moveTo>
                    <a:pt x="0" y="168347"/>
                  </a:moveTo>
                  <a:lnTo>
                    <a:pt x="716833" y="168347"/>
                  </a:lnTo>
                  <a:lnTo>
                    <a:pt x="716833" y="0"/>
                  </a:lnTo>
                  <a:lnTo>
                    <a:pt x="0" y="0"/>
                  </a:lnTo>
                  <a:lnTo>
                    <a:pt x="0" y="16834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3512037" y="1058126"/>
              <a:ext cx="716915" cy="970280"/>
            </a:xfrm>
            <a:custGeom>
              <a:avLst/>
              <a:gdLst/>
              <a:ahLst/>
              <a:cxnLst/>
              <a:rect l="l" t="t" r="r" b="b"/>
              <a:pathLst>
                <a:path w="716914" h="970280">
                  <a:moveTo>
                    <a:pt x="0" y="969834"/>
                  </a:moveTo>
                  <a:lnTo>
                    <a:pt x="716833" y="969834"/>
                  </a:lnTo>
                  <a:lnTo>
                    <a:pt x="716833" y="0"/>
                  </a:lnTo>
                  <a:lnTo>
                    <a:pt x="0" y="0"/>
                  </a:lnTo>
                  <a:lnTo>
                    <a:pt x="0" y="969834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3851742" y="1838530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4">
                  <a:moveTo>
                    <a:pt x="21081" y="0"/>
                  </a:moveTo>
                  <a:lnTo>
                    <a:pt x="12874" y="1656"/>
                  </a:lnTo>
                  <a:lnTo>
                    <a:pt x="6173" y="6174"/>
                  </a:lnTo>
                  <a:lnTo>
                    <a:pt x="1656" y="12875"/>
                  </a:lnTo>
                  <a:lnTo>
                    <a:pt x="0" y="21081"/>
                  </a:lnTo>
                  <a:lnTo>
                    <a:pt x="1656" y="29289"/>
                  </a:lnTo>
                  <a:lnTo>
                    <a:pt x="6173" y="35991"/>
                  </a:lnTo>
                  <a:lnTo>
                    <a:pt x="12874" y="40511"/>
                  </a:lnTo>
                  <a:lnTo>
                    <a:pt x="21081" y="42168"/>
                  </a:lnTo>
                  <a:lnTo>
                    <a:pt x="29285" y="40511"/>
                  </a:lnTo>
                  <a:lnTo>
                    <a:pt x="35986" y="35991"/>
                  </a:lnTo>
                  <a:lnTo>
                    <a:pt x="40506" y="29289"/>
                  </a:lnTo>
                  <a:lnTo>
                    <a:pt x="42163" y="21081"/>
                  </a:lnTo>
                  <a:lnTo>
                    <a:pt x="40506" y="12875"/>
                  </a:lnTo>
                  <a:lnTo>
                    <a:pt x="35986" y="6174"/>
                  </a:lnTo>
                  <a:lnTo>
                    <a:pt x="29285" y="1656"/>
                  </a:lnTo>
                  <a:lnTo>
                    <a:pt x="210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3851742" y="1838530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4">
                  <a:moveTo>
                    <a:pt x="21081" y="0"/>
                  </a:moveTo>
                  <a:lnTo>
                    <a:pt x="12874" y="1656"/>
                  </a:lnTo>
                  <a:lnTo>
                    <a:pt x="6173" y="6174"/>
                  </a:lnTo>
                  <a:lnTo>
                    <a:pt x="1656" y="12875"/>
                  </a:lnTo>
                  <a:lnTo>
                    <a:pt x="0" y="21081"/>
                  </a:lnTo>
                  <a:lnTo>
                    <a:pt x="1656" y="29289"/>
                  </a:lnTo>
                  <a:lnTo>
                    <a:pt x="6173" y="35991"/>
                  </a:lnTo>
                  <a:lnTo>
                    <a:pt x="12874" y="40511"/>
                  </a:lnTo>
                  <a:lnTo>
                    <a:pt x="21081" y="42168"/>
                  </a:lnTo>
                  <a:lnTo>
                    <a:pt x="29285" y="40511"/>
                  </a:lnTo>
                  <a:lnTo>
                    <a:pt x="35986" y="35991"/>
                  </a:lnTo>
                  <a:lnTo>
                    <a:pt x="40506" y="29289"/>
                  </a:lnTo>
                  <a:lnTo>
                    <a:pt x="42163" y="21081"/>
                  </a:lnTo>
                  <a:lnTo>
                    <a:pt x="40506" y="12875"/>
                  </a:lnTo>
                  <a:lnTo>
                    <a:pt x="35986" y="6174"/>
                  </a:lnTo>
                  <a:lnTo>
                    <a:pt x="29285" y="1656"/>
                  </a:lnTo>
                  <a:lnTo>
                    <a:pt x="2108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3799027" y="1616840"/>
              <a:ext cx="147955" cy="63500"/>
            </a:xfrm>
            <a:custGeom>
              <a:avLst/>
              <a:gdLst/>
              <a:ahLst/>
              <a:cxnLst/>
              <a:rect l="l" t="t" r="r" b="b"/>
              <a:pathLst>
                <a:path w="147954" h="63500">
                  <a:moveTo>
                    <a:pt x="147582" y="0"/>
                  </a:moveTo>
                  <a:lnTo>
                    <a:pt x="0" y="0"/>
                  </a:lnTo>
                  <a:lnTo>
                    <a:pt x="0" y="63250"/>
                  </a:lnTo>
                  <a:lnTo>
                    <a:pt x="147582" y="63250"/>
                  </a:lnTo>
                  <a:lnTo>
                    <a:pt x="1475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2415699" y="1058126"/>
              <a:ext cx="1530985" cy="970280"/>
            </a:xfrm>
            <a:custGeom>
              <a:avLst/>
              <a:gdLst/>
              <a:ahLst/>
              <a:cxnLst/>
              <a:rect l="l" t="t" r="r" b="b"/>
              <a:pathLst>
                <a:path w="1530985" h="970280">
                  <a:moveTo>
                    <a:pt x="1383327" y="621964"/>
                  </a:moveTo>
                  <a:lnTo>
                    <a:pt x="1530909" y="621964"/>
                  </a:lnTo>
                  <a:lnTo>
                    <a:pt x="1530909" y="558714"/>
                  </a:lnTo>
                  <a:lnTo>
                    <a:pt x="1383327" y="558714"/>
                  </a:lnTo>
                  <a:lnTo>
                    <a:pt x="1383327" y="621964"/>
                  </a:lnTo>
                  <a:close/>
                </a:path>
                <a:path w="1530985" h="970280">
                  <a:moveTo>
                    <a:pt x="0" y="969834"/>
                  </a:moveTo>
                  <a:lnTo>
                    <a:pt x="1012002" y="969834"/>
                  </a:lnTo>
                  <a:lnTo>
                    <a:pt x="1012002" y="0"/>
                  </a:lnTo>
                  <a:lnTo>
                    <a:pt x="0" y="0"/>
                  </a:lnTo>
                  <a:lnTo>
                    <a:pt x="0" y="96983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2457874" y="1100298"/>
              <a:ext cx="927735" cy="758825"/>
            </a:xfrm>
            <a:custGeom>
              <a:avLst/>
              <a:gdLst/>
              <a:ahLst/>
              <a:cxnLst/>
              <a:rect l="l" t="t" r="r" b="b"/>
              <a:pathLst>
                <a:path w="927735" h="758825">
                  <a:moveTo>
                    <a:pt x="0" y="0"/>
                  </a:moveTo>
                  <a:lnTo>
                    <a:pt x="0" y="758787"/>
                  </a:lnTo>
                  <a:lnTo>
                    <a:pt x="927664" y="758787"/>
                  </a:lnTo>
                  <a:lnTo>
                    <a:pt x="927664" y="0"/>
                  </a:lnTo>
                  <a:lnTo>
                    <a:pt x="0" y="0"/>
                  </a:lnTo>
                  <a:close/>
                </a:path>
              </a:pathLst>
            </a:custGeom>
            <a:ln w="440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2517664" y="1648466"/>
              <a:ext cx="425450" cy="210820"/>
            </a:xfrm>
            <a:custGeom>
              <a:avLst/>
              <a:gdLst/>
              <a:ahLst/>
              <a:cxnLst/>
              <a:rect l="l" t="t" r="r" b="b"/>
              <a:pathLst>
                <a:path w="425450" h="210819">
                  <a:moveTo>
                    <a:pt x="425006" y="210620"/>
                  </a:moveTo>
                  <a:lnTo>
                    <a:pt x="425006" y="0"/>
                  </a:lnTo>
                  <a:lnTo>
                    <a:pt x="227325" y="0"/>
                  </a:lnTo>
                  <a:lnTo>
                    <a:pt x="227325" y="210620"/>
                  </a:lnTo>
                  <a:lnTo>
                    <a:pt x="425006" y="210620"/>
                  </a:lnTo>
                  <a:close/>
                </a:path>
                <a:path w="425450" h="210819">
                  <a:moveTo>
                    <a:pt x="197691" y="210620"/>
                  </a:moveTo>
                  <a:lnTo>
                    <a:pt x="197691" y="0"/>
                  </a:lnTo>
                  <a:lnTo>
                    <a:pt x="0" y="0"/>
                  </a:lnTo>
                  <a:lnTo>
                    <a:pt x="0" y="210620"/>
                  </a:lnTo>
                  <a:lnTo>
                    <a:pt x="197691" y="210620"/>
                  </a:lnTo>
                  <a:close/>
                </a:path>
              </a:pathLst>
            </a:custGeom>
            <a:ln w="555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2800457" y="1457534"/>
              <a:ext cx="79375" cy="138430"/>
            </a:xfrm>
            <a:custGeom>
              <a:avLst/>
              <a:gdLst/>
              <a:ahLst/>
              <a:cxnLst/>
              <a:rect l="l" t="t" r="r" b="b"/>
              <a:pathLst>
                <a:path w="79375" h="138430">
                  <a:moveTo>
                    <a:pt x="79078" y="0"/>
                  </a:moveTo>
                  <a:lnTo>
                    <a:pt x="79078" y="137891"/>
                  </a:lnTo>
                  <a:lnTo>
                    <a:pt x="0" y="137891"/>
                  </a:lnTo>
                  <a:lnTo>
                    <a:pt x="0" y="0"/>
                  </a:lnTo>
                </a:path>
                <a:path w="79375" h="138430">
                  <a:moveTo>
                    <a:pt x="69191" y="106069"/>
                  </a:moveTo>
                  <a:lnTo>
                    <a:pt x="9887" y="106069"/>
                  </a:lnTo>
                </a:path>
                <a:path w="79375" h="138430">
                  <a:moveTo>
                    <a:pt x="69191" y="74249"/>
                  </a:moveTo>
                  <a:lnTo>
                    <a:pt x="9887" y="74249"/>
                  </a:lnTo>
                </a:path>
                <a:path w="79375" h="138430">
                  <a:moveTo>
                    <a:pt x="69191" y="42416"/>
                  </a:moveTo>
                  <a:lnTo>
                    <a:pt x="9887" y="4241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2647627" y="1385191"/>
              <a:ext cx="180340" cy="263525"/>
            </a:xfrm>
            <a:custGeom>
              <a:avLst/>
              <a:gdLst/>
              <a:ahLst/>
              <a:cxnLst/>
              <a:rect l="l" t="t" r="r" b="b"/>
              <a:pathLst>
                <a:path w="180339" h="263525">
                  <a:moveTo>
                    <a:pt x="0" y="263267"/>
                  </a:moveTo>
                  <a:lnTo>
                    <a:pt x="2315" y="217093"/>
                  </a:lnTo>
                  <a:lnTo>
                    <a:pt x="9535" y="171475"/>
                  </a:lnTo>
                  <a:lnTo>
                    <a:pt x="20962" y="128030"/>
                  </a:lnTo>
                  <a:lnTo>
                    <a:pt x="35899" y="88375"/>
                  </a:lnTo>
                  <a:lnTo>
                    <a:pt x="53646" y="54127"/>
                  </a:lnTo>
                  <a:lnTo>
                    <a:pt x="94782" y="8322"/>
                  </a:lnTo>
                  <a:lnTo>
                    <a:pt x="116775" y="0"/>
                  </a:lnTo>
                  <a:lnTo>
                    <a:pt x="138786" y="3553"/>
                  </a:lnTo>
                  <a:lnTo>
                    <a:pt x="160118" y="20599"/>
                  </a:lnTo>
                  <a:lnTo>
                    <a:pt x="180072" y="52756"/>
                  </a:lnTo>
                </a:path>
              </a:pathLst>
            </a:custGeom>
            <a:ln w="404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2783064" y="1390872"/>
              <a:ext cx="60960" cy="81280"/>
            </a:xfrm>
            <a:custGeom>
              <a:avLst/>
              <a:gdLst/>
              <a:ahLst/>
              <a:cxnLst/>
              <a:rect l="l" t="t" r="r" b="b"/>
              <a:pathLst>
                <a:path w="60960" h="81280">
                  <a:moveTo>
                    <a:pt x="57638" y="0"/>
                  </a:moveTo>
                  <a:lnTo>
                    <a:pt x="45783" y="12216"/>
                  </a:lnTo>
                  <a:lnTo>
                    <a:pt x="32226" y="20830"/>
                  </a:lnTo>
                  <a:lnTo>
                    <a:pt x="16966" y="25841"/>
                  </a:lnTo>
                  <a:lnTo>
                    <a:pt x="0" y="27248"/>
                  </a:lnTo>
                  <a:lnTo>
                    <a:pt x="60610" y="80860"/>
                  </a:lnTo>
                  <a:lnTo>
                    <a:pt x="5763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2576865" y="1293421"/>
              <a:ext cx="565785" cy="354965"/>
            </a:xfrm>
            <a:custGeom>
              <a:avLst/>
              <a:gdLst/>
              <a:ahLst/>
              <a:cxnLst/>
              <a:rect l="l" t="t" r="r" b="b"/>
              <a:pathLst>
                <a:path w="565785" h="354964">
                  <a:moveTo>
                    <a:pt x="0" y="354755"/>
                  </a:moveTo>
                  <a:lnTo>
                    <a:pt x="2021" y="302434"/>
                  </a:lnTo>
                  <a:lnTo>
                    <a:pt x="9421" y="254469"/>
                  </a:lnTo>
                  <a:lnTo>
                    <a:pt x="21729" y="210809"/>
                  </a:lnTo>
                  <a:lnTo>
                    <a:pt x="38478" y="171404"/>
                  </a:lnTo>
                  <a:lnTo>
                    <a:pt x="59200" y="136204"/>
                  </a:lnTo>
                  <a:lnTo>
                    <a:pt x="83426" y="105159"/>
                  </a:lnTo>
                  <a:lnTo>
                    <a:pt x="110687" y="78220"/>
                  </a:lnTo>
                  <a:lnTo>
                    <a:pt x="172441" y="36458"/>
                  </a:lnTo>
                  <a:lnTo>
                    <a:pt x="240717" y="10517"/>
                  </a:lnTo>
                  <a:lnTo>
                    <a:pt x="311765" y="0"/>
                  </a:lnTo>
                  <a:lnTo>
                    <a:pt x="347157" y="399"/>
                  </a:lnTo>
                  <a:lnTo>
                    <a:pt x="415338" y="12267"/>
                  </a:lnTo>
                  <a:lnTo>
                    <a:pt x="476923" y="38558"/>
                  </a:lnTo>
                  <a:lnTo>
                    <a:pt x="528164" y="78875"/>
                  </a:lnTo>
                  <a:lnTo>
                    <a:pt x="548735" y="104167"/>
                  </a:lnTo>
                  <a:lnTo>
                    <a:pt x="565315" y="132816"/>
                  </a:lnTo>
                </a:path>
              </a:pathLst>
            </a:custGeom>
            <a:ln w="519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3097491" y="1379119"/>
              <a:ext cx="60960" cy="81280"/>
            </a:xfrm>
            <a:custGeom>
              <a:avLst/>
              <a:gdLst/>
              <a:ahLst/>
              <a:cxnLst/>
              <a:rect l="l" t="t" r="r" b="b"/>
              <a:pathLst>
                <a:path w="60960" h="81280">
                  <a:moveTo>
                    <a:pt x="57564" y="0"/>
                  </a:moveTo>
                  <a:lnTo>
                    <a:pt x="45743" y="12249"/>
                  </a:lnTo>
                  <a:lnTo>
                    <a:pt x="32209" y="20901"/>
                  </a:lnTo>
                  <a:lnTo>
                    <a:pt x="16961" y="25954"/>
                  </a:lnTo>
                  <a:lnTo>
                    <a:pt x="0" y="27406"/>
                  </a:lnTo>
                  <a:lnTo>
                    <a:pt x="60747" y="80860"/>
                  </a:lnTo>
                  <a:lnTo>
                    <a:pt x="5756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2963863" y="1648138"/>
              <a:ext cx="375285" cy="211454"/>
            </a:xfrm>
            <a:custGeom>
              <a:avLst/>
              <a:gdLst/>
              <a:ahLst/>
              <a:cxnLst/>
              <a:rect l="l" t="t" r="r" b="b"/>
              <a:pathLst>
                <a:path w="375285" h="211455">
                  <a:moveTo>
                    <a:pt x="374765" y="0"/>
                  </a:moveTo>
                  <a:lnTo>
                    <a:pt x="0" y="0"/>
                  </a:lnTo>
                  <a:lnTo>
                    <a:pt x="0" y="211157"/>
                  </a:lnTo>
                  <a:lnTo>
                    <a:pt x="374765" y="211157"/>
                  </a:lnTo>
                  <a:lnTo>
                    <a:pt x="3747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2963870" y="1648140"/>
              <a:ext cx="375285" cy="211454"/>
            </a:xfrm>
            <a:custGeom>
              <a:avLst/>
              <a:gdLst/>
              <a:ahLst/>
              <a:cxnLst/>
              <a:rect l="l" t="t" r="r" b="b"/>
              <a:pathLst>
                <a:path w="375285" h="211455">
                  <a:moveTo>
                    <a:pt x="0" y="0"/>
                  </a:moveTo>
                  <a:lnTo>
                    <a:pt x="0" y="211156"/>
                  </a:lnTo>
                  <a:lnTo>
                    <a:pt x="374762" y="211156"/>
                  </a:lnTo>
                  <a:lnTo>
                    <a:pt x="374762" y="0"/>
                  </a:lnTo>
                  <a:lnTo>
                    <a:pt x="0" y="0"/>
                  </a:lnTo>
                  <a:close/>
                </a:path>
              </a:pathLst>
            </a:custGeom>
            <a:ln w="575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2839996" y="1457534"/>
              <a:ext cx="351155" cy="191135"/>
            </a:xfrm>
            <a:custGeom>
              <a:avLst/>
              <a:gdLst/>
              <a:ahLst/>
              <a:cxnLst/>
              <a:rect l="l" t="t" r="r" b="b"/>
              <a:pathLst>
                <a:path w="351155" h="191135">
                  <a:moveTo>
                    <a:pt x="340136" y="98332"/>
                  </a:moveTo>
                  <a:lnTo>
                    <a:pt x="280822" y="98332"/>
                  </a:lnTo>
                </a:path>
                <a:path w="351155" h="191135">
                  <a:moveTo>
                    <a:pt x="340136" y="66508"/>
                  </a:moveTo>
                  <a:lnTo>
                    <a:pt x="280822" y="66508"/>
                  </a:lnTo>
                </a:path>
                <a:path w="351155" h="191135">
                  <a:moveTo>
                    <a:pt x="340136" y="34679"/>
                  </a:moveTo>
                  <a:lnTo>
                    <a:pt x="280822" y="34679"/>
                  </a:lnTo>
                </a:path>
                <a:path w="351155" h="191135">
                  <a:moveTo>
                    <a:pt x="350783" y="0"/>
                  </a:moveTo>
                  <a:lnTo>
                    <a:pt x="350783" y="137891"/>
                  </a:lnTo>
                  <a:lnTo>
                    <a:pt x="271715" y="137891"/>
                  </a:lnTo>
                  <a:lnTo>
                    <a:pt x="271715" y="0"/>
                  </a:lnTo>
                </a:path>
                <a:path w="351155" h="191135">
                  <a:moveTo>
                    <a:pt x="311254" y="137891"/>
                  </a:moveTo>
                  <a:lnTo>
                    <a:pt x="311254" y="190924"/>
                  </a:lnTo>
                </a:path>
                <a:path w="351155" h="191135">
                  <a:moveTo>
                    <a:pt x="0" y="137891"/>
                  </a:moveTo>
                  <a:lnTo>
                    <a:pt x="0" y="19092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2507786" y="1122038"/>
              <a:ext cx="237490" cy="191135"/>
            </a:xfrm>
            <a:custGeom>
              <a:avLst/>
              <a:gdLst/>
              <a:ahLst/>
              <a:cxnLst/>
              <a:rect l="l" t="t" r="r" b="b"/>
              <a:pathLst>
                <a:path w="237489" h="191134">
                  <a:moveTo>
                    <a:pt x="237209" y="0"/>
                  </a:moveTo>
                  <a:lnTo>
                    <a:pt x="0" y="0"/>
                  </a:lnTo>
                  <a:lnTo>
                    <a:pt x="0" y="190936"/>
                  </a:lnTo>
                  <a:lnTo>
                    <a:pt x="237209" y="190936"/>
                  </a:lnTo>
                  <a:lnTo>
                    <a:pt x="2372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2507786" y="1122035"/>
              <a:ext cx="237490" cy="191135"/>
            </a:xfrm>
            <a:custGeom>
              <a:avLst/>
              <a:gdLst/>
              <a:ahLst/>
              <a:cxnLst/>
              <a:rect l="l" t="t" r="r" b="b"/>
              <a:pathLst>
                <a:path w="237489" h="191134">
                  <a:moveTo>
                    <a:pt x="0" y="190939"/>
                  </a:moveTo>
                  <a:lnTo>
                    <a:pt x="237209" y="190939"/>
                  </a:lnTo>
                  <a:lnTo>
                    <a:pt x="237209" y="3"/>
                  </a:lnTo>
                  <a:lnTo>
                    <a:pt x="0" y="3"/>
                  </a:lnTo>
                  <a:lnTo>
                    <a:pt x="0" y="190939"/>
                  </a:lnTo>
                  <a:close/>
                </a:path>
                <a:path w="237489" h="191134">
                  <a:moveTo>
                    <a:pt x="237204" y="63636"/>
                  </a:moveTo>
                  <a:lnTo>
                    <a:pt x="0" y="63636"/>
                  </a:lnTo>
                </a:path>
                <a:path w="237489" h="191134">
                  <a:moveTo>
                    <a:pt x="237204" y="127282"/>
                  </a:moveTo>
                  <a:lnTo>
                    <a:pt x="0" y="127282"/>
                  </a:lnTo>
                </a:path>
                <a:path w="237489" h="191134">
                  <a:moveTo>
                    <a:pt x="118607" y="0"/>
                  </a:moveTo>
                  <a:lnTo>
                    <a:pt x="118607" y="19093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2415699" y="1859295"/>
              <a:ext cx="1012190" cy="168910"/>
            </a:xfrm>
            <a:custGeom>
              <a:avLst/>
              <a:gdLst/>
              <a:ahLst/>
              <a:cxnLst/>
              <a:rect l="l" t="t" r="r" b="b"/>
              <a:pathLst>
                <a:path w="1012189" h="168910">
                  <a:moveTo>
                    <a:pt x="0" y="168664"/>
                  </a:moveTo>
                  <a:lnTo>
                    <a:pt x="1012002" y="168664"/>
                  </a:lnTo>
                  <a:lnTo>
                    <a:pt x="1012002" y="0"/>
                  </a:lnTo>
                  <a:lnTo>
                    <a:pt x="0" y="0"/>
                  </a:lnTo>
                  <a:lnTo>
                    <a:pt x="0" y="16866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2415712" y="1058128"/>
              <a:ext cx="1012190" cy="970280"/>
            </a:xfrm>
            <a:custGeom>
              <a:avLst/>
              <a:gdLst/>
              <a:ahLst/>
              <a:cxnLst/>
              <a:rect l="l" t="t" r="r" b="b"/>
              <a:pathLst>
                <a:path w="1012189" h="970280">
                  <a:moveTo>
                    <a:pt x="1012013" y="0"/>
                  </a:moveTo>
                  <a:lnTo>
                    <a:pt x="0" y="0"/>
                  </a:lnTo>
                  <a:lnTo>
                    <a:pt x="0" y="969831"/>
                  </a:lnTo>
                  <a:lnTo>
                    <a:pt x="1012013" y="969831"/>
                  </a:lnTo>
                  <a:lnTo>
                    <a:pt x="1012013" y="0"/>
                  </a:lnTo>
                  <a:close/>
                </a:path>
              </a:pathLst>
            </a:custGeom>
            <a:ln w="1041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3129399" y="1838209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12874" y="1657"/>
                  </a:lnTo>
                  <a:lnTo>
                    <a:pt x="6173" y="6176"/>
                  </a:lnTo>
                  <a:lnTo>
                    <a:pt x="1656" y="12878"/>
                  </a:lnTo>
                  <a:lnTo>
                    <a:pt x="0" y="21086"/>
                  </a:lnTo>
                  <a:lnTo>
                    <a:pt x="1656" y="29291"/>
                  </a:lnTo>
                  <a:lnTo>
                    <a:pt x="6173" y="35994"/>
                  </a:lnTo>
                  <a:lnTo>
                    <a:pt x="12874" y="40514"/>
                  </a:lnTo>
                  <a:lnTo>
                    <a:pt x="21081" y="42172"/>
                  </a:lnTo>
                  <a:lnTo>
                    <a:pt x="29285" y="40514"/>
                  </a:lnTo>
                  <a:lnTo>
                    <a:pt x="35986" y="35994"/>
                  </a:lnTo>
                  <a:lnTo>
                    <a:pt x="40506" y="29291"/>
                  </a:lnTo>
                  <a:lnTo>
                    <a:pt x="42163" y="21086"/>
                  </a:lnTo>
                  <a:lnTo>
                    <a:pt x="40506" y="12878"/>
                  </a:lnTo>
                  <a:lnTo>
                    <a:pt x="35986" y="6176"/>
                  </a:lnTo>
                  <a:lnTo>
                    <a:pt x="29285" y="1657"/>
                  </a:lnTo>
                  <a:lnTo>
                    <a:pt x="210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3129399" y="1838209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12874" y="1657"/>
                  </a:lnTo>
                  <a:lnTo>
                    <a:pt x="6173" y="6176"/>
                  </a:lnTo>
                  <a:lnTo>
                    <a:pt x="1656" y="12878"/>
                  </a:lnTo>
                  <a:lnTo>
                    <a:pt x="0" y="21086"/>
                  </a:lnTo>
                  <a:lnTo>
                    <a:pt x="1656" y="29291"/>
                  </a:lnTo>
                  <a:lnTo>
                    <a:pt x="6173" y="35994"/>
                  </a:lnTo>
                  <a:lnTo>
                    <a:pt x="12874" y="40514"/>
                  </a:lnTo>
                  <a:lnTo>
                    <a:pt x="21081" y="42172"/>
                  </a:lnTo>
                  <a:lnTo>
                    <a:pt x="29285" y="40514"/>
                  </a:lnTo>
                  <a:lnTo>
                    <a:pt x="35986" y="35994"/>
                  </a:lnTo>
                  <a:lnTo>
                    <a:pt x="40506" y="29291"/>
                  </a:lnTo>
                  <a:lnTo>
                    <a:pt x="42163" y="21086"/>
                  </a:lnTo>
                  <a:lnTo>
                    <a:pt x="40506" y="12878"/>
                  </a:lnTo>
                  <a:lnTo>
                    <a:pt x="35986" y="6176"/>
                  </a:lnTo>
                  <a:lnTo>
                    <a:pt x="29285" y="1657"/>
                  </a:lnTo>
                  <a:lnTo>
                    <a:pt x="2108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2595423" y="1838209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12874" y="1657"/>
                  </a:lnTo>
                  <a:lnTo>
                    <a:pt x="6173" y="6176"/>
                  </a:lnTo>
                  <a:lnTo>
                    <a:pt x="1656" y="12878"/>
                  </a:lnTo>
                  <a:lnTo>
                    <a:pt x="0" y="21086"/>
                  </a:lnTo>
                  <a:lnTo>
                    <a:pt x="1656" y="29291"/>
                  </a:lnTo>
                  <a:lnTo>
                    <a:pt x="6173" y="35994"/>
                  </a:lnTo>
                  <a:lnTo>
                    <a:pt x="12874" y="40514"/>
                  </a:lnTo>
                  <a:lnTo>
                    <a:pt x="21081" y="42172"/>
                  </a:lnTo>
                  <a:lnTo>
                    <a:pt x="29289" y="40514"/>
                  </a:lnTo>
                  <a:lnTo>
                    <a:pt x="35990" y="35994"/>
                  </a:lnTo>
                  <a:lnTo>
                    <a:pt x="40507" y="29291"/>
                  </a:lnTo>
                  <a:lnTo>
                    <a:pt x="42163" y="21086"/>
                  </a:lnTo>
                  <a:lnTo>
                    <a:pt x="40507" y="12878"/>
                  </a:lnTo>
                  <a:lnTo>
                    <a:pt x="35990" y="6176"/>
                  </a:lnTo>
                  <a:lnTo>
                    <a:pt x="29289" y="1657"/>
                  </a:lnTo>
                  <a:lnTo>
                    <a:pt x="210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2595423" y="1838209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12874" y="1657"/>
                  </a:lnTo>
                  <a:lnTo>
                    <a:pt x="6173" y="6176"/>
                  </a:lnTo>
                  <a:lnTo>
                    <a:pt x="1656" y="12878"/>
                  </a:lnTo>
                  <a:lnTo>
                    <a:pt x="0" y="21086"/>
                  </a:lnTo>
                  <a:lnTo>
                    <a:pt x="1656" y="29291"/>
                  </a:lnTo>
                  <a:lnTo>
                    <a:pt x="6173" y="35994"/>
                  </a:lnTo>
                  <a:lnTo>
                    <a:pt x="12874" y="40514"/>
                  </a:lnTo>
                  <a:lnTo>
                    <a:pt x="21081" y="42172"/>
                  </a:lnTo>
                  <a:lnTo>
                    <a:pt x="29289" y="40514"/>
                  </a:lnTo>
                  <a:lnTo>
                    <a:pt x="35990" y="35994"/>
                  </a:lnTo>
                  <a:lnTo>
                    <a:pt x="40507" y="29291"/>
                  </a:lnTo>
                  <a:lnTo>
                    <a:pt x="42163" y="21086"/>
                  </a:lnTo>
                  <a:lnTo>
                    <a:pt x="40507" y="12878"/>
                  </a:lnTo>
                  <a:lnTo>
                    <a:pt x="35990" y="6176"/>
                  </a:lnTo>
                  <a:lnTo>
                    <a:pt x="29289" y="1657"/>
                  </a:lnTo>
                  <a:lnTo>
                    <a:pt x="2108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2" name="object 82"/>
          <p:cNvSpPr txBox="1"/>
          <p:nvPr/>
        </p:nvSpPr>
        <p:spPr>
          <a:xfrm>
            <a:off x="2025231" y="858155"/>
            <a:ext cx="48069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Send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queue</a:t>
            </a:r>
            <a:endParaRPr sz="65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367979" y="857229"/>
            <a:ext cx="52260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Routing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table</a:t>
            </a:r>
            <a:endParaRPr sz="6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986521" y="2246111"/>
            <a:ext cx="7283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Enterprise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52771" y="2336426"/>
            <a:ext cx="131699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 indent="2540">
              <a:lnSpc>
                <a:spcPts val="740"/>
              </a:lnSpc>
              <a:spcBef>
                <a:spcPts val="170"/>
              </a:spcBef>
              <a:tabLst>
                <a:tab pos="647700" algn="l"/>
              </a:tabLst>
            </a:pPr>
            <a:r>
              <a:rPr dirty="0" sz="650" spc="6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650" spc="4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Message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passing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(synchronous)</a:t>
            </a:r>
            <a:r>
              <a:rPr dirty="0" sz="650" spc="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(asynchronous)</a:t>
            </a:r>
            <a:endParaRPr sz="6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961278" y="2192094"/>
            <a:ext cx="989330" cy="365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43230">
              <a:lnSpc>
                <a:spcPct val="1239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  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remote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4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queue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managers</a:t>
            </a:r>
            <a:endParaRPr sz="6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905996" y="765787"/>
            <a:ext cx="59499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's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receive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queue</a:t>
            </a:r>
            <a:endParaRPr sz="6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81332" y="857234"/>
            <a:ext cx="5556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Sending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638753" y="857234"/>
            <a:ext cx="6159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Receiving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636686" y="1368962"/>
            <a:ext cx="5251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30">
                <a:solidFill>
                  <a:srgbClr val="231F20"/>
                </a:solidFill>
                <a:latin typeface="Arial"/>
                <a:cs typeface="Arial"/>
              </a:rPr>
              <a:t>MQ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773160" y="1687201"/>
            <a:ext cx="199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Stub</a:t>
            </a:r>
            <a:endParaRPr sz="65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017733" y="1102196"/>
            <a:ext cx="35877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 indent="7937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Queue  manager</a:t>
            </a:r>
            <a:endParaRPr sz="6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484759" y="1639828"/>
            <a:ext cx="82676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baseline="-29914" sz="975" spc="15">
                <a:solidFill>
                  <a:srgbClr val="231F20"/>
                </a:solidFill>
                <a:latin typeface="Arial"/>
                <a:cs typeface="Arial"/>
              </a:rPr>
              <a:t>MCA</a:t>
            </a:r>
            <a:r>
              <a:rPr dirty="0" baseline="-29914" sz="975" spc="20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9914" sz="975" spc="15">
                <a:solidFill>
                  <a:srgbClr val="231F20"/>
                </a:solidFill>
                <a:latin typeface="Arial"/>
                <a:cs typeface="Arial"/>
              </a:rPr>
              <a:t>MCA  </a:t>
            </a:r>
            <a:r>
              <a:rPr dirty="0" baseline="-29914" sz="975" spc="5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056306" y="1734035"/>
            <a:ext cx="1847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stub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1506536" y="907905"/>
            <a:ext cx="2571750" cy="1439545"/>
            <a:chOff x="1506536" y="907905"/>
            <a:chExt cx="2571750" cy="1439545"/>
          </a:xfrm>
        </p:grpSpPr>
        <p:sp>
          <p:nvSpPr>
            <p:cNvPr id="96" name="object 96"/>
            <p:cNvSpPr/>
            <p:nvPr/>
          </p:nvSpPr>
          <p:spPr>
            <a:xfrm>
              <a:off x="1734561" y="1838000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12878" y="1657"/>
                  </a:lnTo>
                  <a:lnTo>
                    <a:pt x="6177" y="6177"/>
                  </a:lnTo>
                  <a:lnTo>
                    <a:pt x="1657" y="12880"/>
                  </a:lnTo>
                  <a:lnTo>
                    <a:pt x="0" y="21085"/>
                  </a:lnTo>
                  <a:lnTo>
                    <a:pt x="1657" y="29291"/>
                  </a:lnTo>
                  <a:lnTo>
                    <a:pt x="6177" y="35992"/>
                  </a:lnTo>
                  <a:lnTo>
                    <a:pt x="12878" y="40510"/>
                  </a:lnTo>
                  <a:lnTo>
                    <a:pt x="21081" y="42167"/>
                  </a:lnTo>
                  <a:lnTo>
                    <a:pt x="29291" y="40510"/>
                  </a:lnTo>
                  <a:lnTo>
                    <a:pt x="35996" y="35992"/>
                  </a:lnTo>
                  <a:lnTo>
                    <a:pt x="40516" y="29291"/>
                  </a:lnTo>
                  <a:lnTo>
                    <a:pt x="42174" y="21085"/>
                  </a:lnTo>
                  <a:lnTo>
                    <a:pt x="40516" y="12880"/>
                  </a:lnTo>
                  <a:lnTo>
                    <a:pt x="35996" y="6177"/>
                  </a:lnTo>
                  <a:lnTo>
                    <a:pt x="29291" y="1657"/>
                  </a:lnTo>
                  <a:lnTo>
                    <a:pt x="210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1734561" y="1838000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29291" y="1657"/>
                  </a:lnTo>
                  <a:lnTo>
                    <a:pt x="35996" y="6177"/>
                  </a:lnTo>
                  <a:lnTo>
                    <a:pt x="40516" y="12880"/>
                  </a:lnTo>
                  <a:lnTo>
                    <a:pt x="42174" y="21085"/>
                  </a:lnTo>
                  <a:lnTo>
                    <a:pt x="40516" y="29291"/>
                  </a:lnTo>
                  <a:lnTo>
                    <a:pt x="35996" y="35992"/>
                  </a:lnTo>
                  <a:lnTo>
                    <a:pt x="29291" y="40510"/>
                  </a:lnTo>
                  <a:lnTo>
                    <a:pt x="21081" y="42167"/>
                  </a:lnTo>
                  <a:lnTo>
                    <a:pt x="12878" y="40510"/>
                  </a:lnTo>
                  <a:lnTo>
                    <a:pt x="6177" y="35992"/>
                  </a:lnTo>
                  <a:lnTo>
                    <a:pt x="1657" y="29291"/>
                  </a:lnTo>
                  <a:lnTo>
                    <a:pt x="0" y="21085"/>
                  </a:lnTo>
                  <a:lnTo>
                    <a:pt x="1657" y="12880"/>
                  </a:lnTo>
                  <a:lnTo>
                    <a:pt x="6177" y="6177"/>
                  </a:lnTo>
                  <a:lnTo>
                    <a:pt x="12878" y="1657"/>
                  </a:lnTo>
                  <a:lnTo>
                    <a:pt x="2108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1961899" y="1838209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12874" y="1657"/>
                  </a:lnTo>
                  <a:lnTo>
                    <a:pt x="6173" y="6176"/>
                  </a:lnTo>
                  <a:lnTo>
                    <a:pt x="1656" y="12878"/>
                  </a:lnTo>
                  <a:lnTo>
                    <a:pt x="0" y="21086"/>
                  </a:lnTo>
                  <a:lnTo>
                    <a:pt x="1656" y="29291"/>
                  </a:lnTo>
                  <a:lnTo>
                    <a:pt x="6173" y="35994"/>
                  </a:lnTo>
                  <a:lnTo>
                    <a:pt x="12874" y="40514"/>
                  </a:lnTo>
                  <a:lnTo>
                    <a:pt x="21081" y="42172"/>
                  </a:lnTo>
                  <a:lnTo>
                    <a:pt x="29285" y="40514"/>
                  </a:lnTo>
                  <a:lnTo>
                    <a:pt x="35986" y="35994"/>
                  </a:lnTo>
                  <a:lnTo>
                    <a:pt x="40506" y="29291"/>
                  </a:lnTo>
                  <a:lnTo>
                    <a:pt x="42163" y="21086"/>
                  </a:lnTo>
                  <a:lnTo>
                    <a:pt x="40506" y="12878"/>
                  </a:lnTo>
                  <a:lnTo>
                    <a:pt x="35986" y="6176"/>
                  </a:lnTo>
                  <a:lnTo>
                    <a:pt x="29285" y="1657"/>
                  </a:lnTo>
                  <a:lnTo>
                    <a:pt x="210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1961899" y="1838209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29285" y="1657"/>
                  </a:lnTo>
                  <a:lnTo>
                    <a:pt x="35986" y="6176"/>
                  </a:lnTo>
                  <a:lnTo>
                    <a:pt x="40506" y="12878"/>
                  </a:lnTo>
                  <a:lnTo>
                    <a:pt x="42163" y="21086"/>
                  </a:lnTo>
                  <a:lnTo>
                    <a:pt x="40506" y="29291"/>
                  </a:lnTo>
                  <a:lnTo>
                    <a:pt x="35986" y="35994"/>
                  </a:lnTo>
                  <a:lnTo>
                    <a:pt x="29285" y="40514"/>
                  </a:lnTo>
                  <a:lnTo>
                    <a:pt x="21081" y="42172"/>
                  </a:lnTo>
                  <a:lnTo>
                    <a:pt x="12874" y="40514"/>
                  </a:lnTo>
                  <a:lnTo>
                    <a:pt x="6173" y="35994"/>
                  </a:lnTo>
                  <a:lnTo>
                    <a:pt x="1656" y="29291"/>
                  </a:lnTo>
                  <a:lnTo>
                    <a:pt x="0" y="21086"/>
                  </a:lnTo>
                  <a:lnTo>
                    <a:pt x="1656" y="12878"/>
                  </a:lnTo>
                  <a:lnTo>
                    <a:pt x="6173" y="6176"/>
                  </a:lnTo>
                  <a:lnTo>
                    <a:pt x="12874" y="1657"/>
                  </a:lnTo>
                  <a:lnTo>
                    <a:pt x="2108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3195786" y="910540"/>
              <a:ext cx="280035" cy="605790"/>
            </a:xfrm>
            <a:custGeom>
              <a:avLst/>
              <a:gdLst/>
              <a:ahLst/>
              <a:cxnLst/>
              <a:rect l="l" t="t" r="r" b="b"/>
              <a:pathLst>
                <a:path w="280035" h="605790">
                  <a:moveTo>
                    <a:pt x="93762" y="0"/>
                  </a:moveTo>
                  <a:lnTo>
                    <a:pt x="279706" y="201317"/>
                  </a:lnTo>
                  <a:lnTo>
                    <a:pt x="225187" y="397536"/>
                  </a:lnTo>
                  <a:lnTo>
                    <a:pt x="81515" y="546317"/>
                  </a:lnTo>
                  <a:lnTo>
                    <a:pt x="0" y="60532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2774114" y="1859085"/>
              <a:ext cx="69850" cy="288290"/>
            </a:xfrm>
            <a:custGeom>
              <a:avLst/>
              <a:gdLst/>
              <a:ahLst/>
              <a:cxnLst/>
              <a:rect l="l" t="t" r="r" b="b"/>
              <a:pathLst>
                <a:path w="69850" h="288289">
                  <a:moveTo>
                    <a:pt x="69718" y="0"/>
                  </a:moveTo>
                  <a:lnTo>
                    <a:pt x="49223" y="40112"/>
                  </a:lnTo>
                  <a:lnTo>
                    <a:pt x="30277" y="78606"/>
                  </a:lnTo>
                  <a:lnTo>
                    <a:pt x="14607" y="118683"/>
                  </a:lnTo>
                  <a:lnTo>
                    <a:pt x="3939" y="163544"/>
                  </a:lnTo>
                  <a:lnTo>
                    <a:pt x="0" y="216391"/>
                  </a:lnTo>
                  <a:lnTo>
                    <a:pt x="0" y="28793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2" name="object 10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742239" y="2110014"/>
              <a:ext cx="63751" cy="74384"/>
            </a:xfrm>
            <a:prstGeom prst="rect">
              <a:avLst/>
            </a:prstGeom>
          </p:spPr>
        </p:pic>
        <p:sp>
          <p:nvSpPr>
            <p:cNvPr id="103" name="object 103"/>
            <p:cNvSpPr/>
            <p:nvPr/>
          </p:nvSpPr>
          <p:spPr>
            <a:xfrm>
              <a:off x="2646916" y="1912329"/>
              <a:ext cx="43180" cy="272415"/>
            </a:xfrm>
            <a:custGeom>
              <a:avLst/>
              <a:gdLst/>
              <a:ahLst/>
              <a:cxnLst/>
              <a:rect l="l" t="t" r="r" b="b"/>
              <a:pathLst>
                <a:path w="43180" h="272414">
                  <a:moveTo>
                    <a:pt x="0" y="0"/>
                  </a:moveTo>
                  <a:lnTo>
                    <a:pt x="21249" y="41481"/>
                  </a:lnTo>
                  <a:lnTo>
                    <a:pt x="34368" y="71736"/>
                  </a:lnTo>
                  <a:lnTo>
                    <a:pt x="41021" y="106962"/>
                  </a:lnTo>
                  <a:lnTo>
                    <a:pt x="42870" y="163357"/>
                  </a:lnTo>
                  <a:lnTo>
                    <a:pt x="42870" y="27227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2630399" y="1878801"/>
              <a:ext cx="61594" cy="81280"/>
            </a:xfrm>
            <a:custGeom>
              <a:avLst/>
              <a:gdLst/>
              <a:ahLst/>
              <a:cxnLst/>
              <a:rect l="l" t="t" r="r" b="b"/>
              <a:pathLst>
                <a:path w="61594" h="81280">
                  <a:moveTo>
                    <a:pt x="0" y="0"/>
                  </a:moveTo>
                  <a:lnTo>
                    <a:pt x="4279" y="80807"/>
                  </a:lnTo>
                  <a:lnTo>
                    <a:pt x="15936" y="68404"/>
                  </a:lnTo>
                  <a:lnTo>
                    <a:pt x="29354" y="59571"/>
                  </a:lnTo>
                  <a:lnTo>
                    <a:pt x="44530" y="54311"/>
                  </a:lnTo>
                  <a:lnTo>
                    <a:pt x="61464" y="526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2822751" y="1838000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12878" y="1657"/>
                  </a:lnTo>
                  <a:lnTo>
                    <a:pt x="6177" y="6177"/>
                  </a:lnTo>
                  <a:lnTo>
                    <a:pt x="1657" y="12880"/>
                  </a:lnTo>
                  <a:lnTo>
                    <a:pt x="0" y="21085"/>
                  </a:lnTo>
                  <a:lnTo>
                    <a:pt x="1657" y="29291"/>
                  </a:lnTo>
                  <a:lnTo>
                    <a:pt x="6177" y="35992"/>
                  </a:lnTo>
                  <a:lnTo>
                    <a:pt x="12878" y="40510"/>
                  </a:lnTo>
                  <a:lnTo>
                    <a:pt x="21081" y="42167"/>
                  </a:lnTo>
                  <a:lnTo>
                    <a:pt x="29289" y="40510"/>
                  </a:lnTo>
                  <a:lnTo>
                    <a:pt x="35990" y="35992"/>
                  </a:lnTo>
                  <a:lnTo>
                    <a:pt x="40507" y="29291"/>
                  </a:lnTo>
                  <a:lnTo>
                    <a:pt x="42163" y="21085"/>
                  </a:lnTo>
                  <a:lnTo>
                    <a:pt x="40507" y="12880"/>
                  </a:lnTo>
                  <a:lnTo>
                    <a:pt x="35990" y="6177"/>
                  </a:lnTo>
                  <a:lnTo>
                    <a:pt x="29289" y="1657"/>
                  </a:lnTo>
                  <a:lnTo>
                    <a:pt x="210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2822751" y="1838000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4">
                  <a:moveTo>
                    <a:pt x="21081" y="0"/>
                  </a:moveTo>
                  <a:lnTo>
                    <a:pt x="12878" y="1657"/>
                  </a:lnTo>
                  <a:lnTo>
                    <a:pt x="6177" y="6177"/>
                  </a:lnTo>
                  <a:lnTo>
                    <a:pt x="1657" y="12880"/>
                  </a:lnTo>
                  <a:lnTo>
                    <a:pt x="0" y="21085"/>
                  </a:lnTo>
                  <a:lnTo>
                    <a:pt x="1657" y="29291"/>
                  </a:lnTo>
                  <a:lnTo>
                    <a:pt x="6177" y="35992"/>
                  </a:lnTo>
                  <a:lnTo>
                    <a:pt x="12878" y="40510"/>
                  </a:lnTo>
                  <a:lnTo>
                    <a:pt x="21081" y="42167"/>
                  </a:lnTo>
                  <a:lnTo>
                    <a:pt x="29289" y="40510"/>
                  </a:lnTo>
                  <a:lnTo>
                    <a:pt x="35990" y="35992"/>
                  </a:lnTo>
                  <a:lnTo>
                    <a:pt x="40507" y="29291"/>
                  </a:lnTo>
                  <a:lnTo>
                    <a:pt x="42163" y="21085"/>
                  </a:lnTo>
                  <a:lnTo>
                    <a:pt x="40507" y="12880"/>
                  </a:lnTo>
                  <a:lnTo>
                    <a:pt x="35990" y="6177"/>
                  </a:lnTo>
                  <a:lnTo>
                    <a:pt x="29289" y="1657"/>
                  </a:lnTo>
                  <a:lnTo>
                    <a:pt x="2108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4009214" y="961084"/>
              <a:ext cx="66675" cy="139065"/>
            </a:xfrm>
            <a:custGeom>
              <a:avLst/>
              <a:gdLst/>
              <a:ahLst/>
              <a:cxnLst/>
              <a:rect l="l" t="t" r="r" b="b"/>
              <a:pathLst>
                <a:path w="66675" h="139065">
                  <a:moveTo>
                    <a:pt x="66186" y="0"/>
                  </a:moveTo>
                  <a:lnTo>
                    <a:pt x="0" y="13855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3150186" y="1880254"/>
              <a:ext cx="721360" cy="295275"/>
            </a:xfrm>
            <a:custGeom>
              <a:avLst/>
              <a:gdLst/>
              <a:ahLst/>
              <a:cxnLst/>
              <a:rect l="l" t="t" r="r" b="b"/>
              <a:pathLst>
                <a:path w="721360" h="295275">
                  <a:moveTo>
                    <a:pt x="0" y="0"/>
                  </a:moveTo>
                  <a:lnTo>
                    <a:pt x="2371" y="231596"/>
                  </a:lnTo>
                  <a:lnTo>
                    <a:pt x="12255" y="268162"/>
                  </a:lnTo>
                  <a:lnTo>
                    <a:pt x="33999" y="286940"/>
                  </a:lnTo>
                  <a:lnTo>
                    <a:pt x="55744" y="293858"/>
                  </a:lnTo>
                  <a:lnTo>
                    <a:pt x="65628" y="294846"/>
                  </a:lnTo>
                </a:path>
                <a:path w="721360" h="295275">
                  <a:moveTo>
                    <a:pt x="721194" y="37378"/>
                  </a:moveTo>
                  <a:lnTo>
                    <a:pt x="719212" y="231596"/>
                  </a:lnTo>
                  <a:lnTo>
                    <a:pt x="709328" y="268162"/>
                  </a:lnTo>
                  <a:lnTo>
                    <a:pt x="687584" y="286940"/>
                  </a:lnTo>
                  <a:lnTo>
                    <a:pt x="665839" y="293858"/>
                  </a:lnTo>
                  <a:lnTo>
                    <a:pt x="655955" y="29484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9" name="object 10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39124" y="1880254"/>
              <a:ext cx="63751" cy="74705"/>
            </a:xfrm>
            <a:prstGeom prst="rect">
              <a:avLst/>
            </a:prstGeom>
          </p:spPr>
        </p:pic>
        <p:sp>
          <p:nvSpPr>
            <p:cNvPr id="110" name="object 110"/>
            <p:cNvSpPr/>
            <p:nvPr/>
          </p:nvSpPr>
          <p:spPr>
            <a:xfrm>
              <a:off x="3215814" y="2175101"/>
              <a:ext cx="590550" cy="0"/>
            </a:xfrm>
            <a:custGeom>
              <a:avLst/>
              <a:gdLst/>
              <a:ahLst/>
              <a:cxnLst/>
              <a:rect l="l" t="t" r="r" b="b"/>
              <a:pathLst>
                <a:path w="590550" h="0">
                  <a:moveTo>
                    <a:pt x="0" y="0"/>
                  </a:moveTo>
                  <a:lnTo>
                    <a:pt x="59032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2802586" y="1941704"/>
              <a:ext cx="290830" cy="402590"/>
            </a:xfrm>
            <a:custGeom>
              <a:avLst/>
              <a:gdLst/>
              <a:ahLst/>
              <a:cxnLst/>
              <a:rect l="l" t="t" r="r" b="b"/>
              <a:pathLst>
                <a:path w="290830" h="402589">
                  <a:moveTo>
                    <a:pt x="290562" y="40251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1509108" y="1969643"/>
              <a:ext cx="295275" cy="374650"/>
            </a:xfrm>
            <a:custGeom>
              <a:avLst/>
              <a:gdLst/>
              <a:ahLst/>
              <a:cxnLst/>
              <a:rect l="l" t="t" r="r" b="b"/>
              <a:pathLst>
                <a:path w="295275" h="374650">
                  <a:moveTo>
                    <a:pt x="0" y="374571"/>
                  </a:moveTo>
                  <a:lnTo>
                    <a:pt x="295272" y="0"/>
                  </a:lnTo>
                </a:path>
              </a:pathLst>
            </a:custGeom>
            <a:ln w="514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3" name="object 113"/>
          <p:cNvSpPr txBox="1"/>
          <p:nvPr/>
        </p:nvSpPr>
        <p:spPr>
          <a:xfrm>
            <a:off x="431304" y="2605816"/>
            <a:ext cx="3124835" cy="633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5740" indent="-168275">
              <a:lnSpc>
                <a:spcPts val="12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Channels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inherently unidirectional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Automatically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start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MCAs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arrive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10">
                <a:latin typeface="Arial"/>
                <a:cs typeface="Arial"/>
              </a:rPr>
              <a:t>Any</a:t>
            </a:r>
            <a:r>
              <a:rPr dirty="0" sz="1000" spc="-5">
                <a:latin typeface="Arial"/>
                <a:cs typeface="Arial"/>
              </a:rPr>
              <a:t> network of queue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managers can 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created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Routes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set up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manually (system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administration)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6713" y="3331252"/>
            <a:ext cx="340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O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v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vi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w</a:t>
            </a:r>
            <a:endParaRPr sz="600">
              <a:latin typeface="Arial"/>
              <a:cs typeface="Arial"/>
            </a:endParaRPr>
          </a:p>
        </p:txBody>
      </p:sp>
      <p:sp>
        <p:nvSpPr>
          <p:cNvPr id="115" name="object 1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7526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81699" y="716"/>
            <a:ext cx="1859914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4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IBM’s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WebSphere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message-queuing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50360" cy="7213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Message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channel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agents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Some attributes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associated with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message channel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agents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60006" y="1175156"/>
          <a:ext cx="4010660" cy="1570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3950"/>
                <a:gridCol w="2878454"/>
              </a:tblGrid>
              <a:tr h="193675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Attribute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Description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000" spc="-15">
                          <a:latin typeface="Arial"/>
                          <a:cs typeface="Arial"/>
                        </a:rPr>
                        <a:t>Transport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type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Determines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transport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protocol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used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FIFO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delivery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 marR="21399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Indicates that messages are to be delivered in </a:t>
                      </a:r>
                      <a:r>
                        <a:rPr dirty="0" sz="1000" spc="-2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order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they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are sent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161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Message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length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Maximum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length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single message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Setup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retry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count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 marR="1016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Specifies maximum number of retries to </a:t>
                      </a:r>
                      <a:r>
                        <a:rPr dirty="0" sz="1000" spc="5">
                          <a:latin typeface="Arial"/>
                          <a:cs typeface="Arial"/>
                        </a:rPr>
                        <a:t>start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up </a:t>
                      </a:r>
                      <a:r>
                        <a:rPr dirty="0" sz="1000" spc="-2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remote MCA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Delivery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retries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 marR="3390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Maximum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times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MCA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5">
                          <a:latin typeface="Arial"/>
                          <a:cs typeface="Arial"/>
                        </a:rPr>
                        <a:t>try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put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received </a:t>
                      </a:r>
                      <a:r>
                        <a:rPr dirty="0" sz="1000" spc="-2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message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into queue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66713" y="3327684"/>
            <a:ext cx="34607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Channels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2699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Message-oriented</a:t>
            </a:r>
            <a:r>
              <a:rPr dirty="0" sz="600" spc="2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Example:</a:t>
            </a:r>
            <a:r>
              <a:rPr dirty="0" sz="600" spc="4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IBM’s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WebSphere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message-queuing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IBM’s</a:t>
            </a:r>
            <a:r>
              <a:rPr dirty="0" spc="-35"/>
              <a:t> </a:t>
            </a:r>
            <a:r>
              <a:rPr dirty="0" spc="15"/>
              <a:t>WebSphere</a:t>
            </a:r>
            <a:r>
              <a:rPr dirty="0" spc="-30"/>
              <a:t> </a:t>
            </a:r>
            <a:r>
              <a:rPr dirty="0" spc="25"/>
              <a:t>MQ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7294" y="404451"/>
            <a:ext cx="3837304" cy="566420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Routing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90"/>
              </a:spcBef>
            </a:pPr>
            <a:r>
              <a:rPr dirty="0" sz="1000" spc="-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logical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names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combination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resolution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queues, it is possible to put a message in a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remote queue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38156" y="1289978"/>
            <a:ext cx="3526790" cy="1845310"/>
            <a:chOff x="538156" y="1289978"/>
            <a:chExt cx="3526790" cy="1845310"/>
          </a:xfrm>
        </p:grpSpPr>
        <p:sp>
          <p:nvSpPr>
            <p:cNvPr id="6" name="object 6"/>
            <p:cNvSpPr/>
            <p:nvPr/>
          </p:nvSpPr>
          <p:spPr>
            <a:xfrm>
              <a:off x="541013" y="2325927"/>
              <a:ext cx="927735" cy="806450"/>
            </a:xfrm>
            <a:custGeom>
              <a:avLst/>
              <a:gdLst/>
              <a:ahLst/>
              <a:cxnLst/>
              <a:rect l="l" t="t" r="r" b="b"/>
              <a:pathLst>
                <a:path w="927735" h="806450">
                  <a:moveTo>
                    <a:pt x="0" y="0"/>
                  </a:moveTo>
                  <a:lnTo>
                    <a:pt x="927660" y="0"/>
                  </a:lnTo>
                  <a:lnTo>
                    <a:pt x="927660" y="806165"/>
                  </a:lnTo>
                  <a:lnTo>
                    <a:pt x="0" y="806165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40734" y="2321608"/>
              <a:ext cx="1407160" cy="677545"/>
            </a:xfrm>
            <a:custGeom>
              <a:avLst/>
              <a:gdLst/>
              <a:ahLst/>
              <a:cxnLst/>
              <a:rect l="l" t="t" r="r" b="b"/>
              <a:pathLst>
                <a:path w="1407160" h="677544">
                  <a:moveTo>
                    <a:pt x="599181" y="66808"/>
                  </a:moveTo>
                  <a:lnTo>
                    <a:pt x="541555" y="57367"/>
                  </a:lnTo>
                  <a:lnTo>
                    <a:pt x="497542" y="55747"/>
                  </a:lnTo>
                  <a:lnTo>
                    <a:pt x="466431" y="64151"/>
                  </a:lnTo>
                  <a:lnTo>
                    <a:pt x="447508" y="84781"/>
                  </a:lnTo>
                  <a:lnTo>
                    <a:pt x="440065" y="119840"/>
                  </a:lnTo>
                  <a:lnTo>
                    <a:pt x="405316" y="112519"/>
                  </a:lnTo>
                  <a:lnTo>
                    <a:pt x="370005" y="122113"/>
                  </a:lnTo>
                  <a:lnTo>
                    <a:pt x="340555" y="143829"/>
                  </a:lnTo>
                  <a:lnTo>
                    <a:pt x="323386" y="172872"/>
                  </a:lnTo>
                  <a:lnTo>
                    <a:pt x="279014" y="179229"/>
                  </a:lnTo>
                  <a:lnTo>
                    <a:pt x="240597" y="202625"/>
                  </a:lnTo>
                  <a:lnTo>
                    <a:pt x="214403" y="235013"/>
                  </a:lnTo>
                  <a:lnTo>
                    <a:pt x="206698" y="268342"/>
                  </a:lnTo>
                  <a:lnTo>
                    <a:pt x="167904" y="259962"/>
                  </a:lnTo>
                  <a:lnTo>
                    <a:pt x="104282" y="292818"/>
                  </a:lnTo>
                  <a:lnTo>
                    <a:pt x="80454" y="325822"/>
                  </a:lnTo>
                  <a:lnTo>
                    <a:pt x="62617" y="364390"/>
                  </a:lnTo>
                  <a:lnTo>
                    <a:pt x="51271" y="404405"/>
                  </a:lnTo>
                  <a:lnTo>
                    <a:pt x="46917" y="441752"/>
                  </a:lnTo>
                  <a:lnTo>
                    <a:pt x="16542" y="473771"/>
                  </a:lnTo>
                  <a:lnTo>
                    <a:pt x="1145" y="509766"/>
                  </a:lnTo>
                  <a:lnTo>
                    <a:pt x="0" y="546260"/>
                  </a:lnTo>
                  <a:lnTo>
                    <a:pt x="12381" y="579774"/>
                  </a:lnTo>
                  <a:lnTo>
                    <a:pt x="37565" y="606832"/>
                  </a:lnTo>
                  <a:lnTo>
                    <a:pt x="74824" y="623954"/>
                  </a:lnTo>
                  <a:lnTo>
                    <a:pt x="123434" y="627663"/>
                  </a:lnTo>
                  <a:lnTo>
                    <a:pt x="156301" y="656943"/>
                  </a:lnTo>
                  <a:lnTo>
                    <a:pt x="198545" y="672859"/>
                  </a:lnTo>
                  <a:lnTo>
                    <a:pt x="246257" y="677256"/>
                  </a:lnTo>
                  <a:lnTo>
                    <a:pt x="295529" y="671979"/>
                  </a:lnTo>
                  <a:lnTo>
                    <a:pt x="342452" y="658872"/>
                  </a:lnTo>
                  <a:lnTo>
                    <a:pt x="383117" y="639778"/>
                  </a:lnTo>
                  <a:lnTo>
                    <a:pt x="413616" y="616544"/>
                  </a:lnTo>
                  <a:lnTo>
                    <a:pt x="430040" y="591012"/>
                  </a:lnTo>
                  <a:lnTo>
                    <a:pt x="449452" y="621351"/>
                  </a:lnTo>
                  <a:lnTo>
                    <a:pt x="481744" y="635317"/>
                  </a:lnTo>
                  <a:lnTo>
                    <a:pt x="520011" y="633737"/>
                  </a:lnTo>
                  <a:lnTo>
                    <a:pt x="557348" y="617439"/>
                  </a:lnTo>
                  <a:lnTo>
                    <a:pt x="586848" y="587249"/>
                  </a:lnTo>
                  <a:lnTo>
                    <a:pt x="622482" y="606203"/>
                  </a:lnTo>
                  <a:lnTo>
                    <a:pt x="662021" y="609789"/>
                  </a:lnTo>
                  <a:lnTo>
                    <a:pt x="700447" y="599587"/>
                  </a:lnTo>
                  <a:lnTo>
                    <a:pt x="732743" y="577176"/>
                  </a:lnTo>
                  <a:lnTo>
                    <a:pt x="753891" y="544136"/>
                  </a:lnTo>
                  <a:lnTo>
                    <a:pt x="774631" y="574896"/>
                  </a:lnTo>
                  <a:lnTo>
                    <a:pt x="804029" y="600040"/>
                  </a:lnTo>
                  <a:lnTo>
                    <a:pt x="840133" y="618299"/>
                  </a:lnTo>
                  <a:lnTo>
                    <a:pt x="880992" y="628405"/>
                  </a:lnTo>
                  <a:lnTo>
                    <a:pt x="924655" y="629089"/>
                  </a:lnTo>
                  <a:lnTo>
                    <a:pt x="969170" y="619081"/>
                  </a:lnTo>
                  <a:lnTo>
                    <a:pt x="1012585" y="597115"/>
                  </a:lnTo>
                  <a:lnTo>
                    <a:pt x="1052950" y="561919"/>
                  </a:lnTo>
                  <a:lnTo>
                    <a:pt x="1084275" y="566466"/>
                  </a:lnTo>
                  <a:lnTo>
                    <a:pt x="1108325" y="562322"/>
                  </a:lnTo>
                  <a:lnTo>
                    <a:pt x="1125706" y="550704"/>
                  </a:lnTo>
                  <a:lnTo>
                    <a:pt x="1137025" y="532826"/>
                  </a:lnTo>
                  <a:lnTo>
                    <a:pt x="1170208" y="551616"/>
                  </a:lnTo>
                  <a:lnTo>
                    <a:pt x="1209378" y="558200"/>
                  </a:lnTo>
                  <a:lnTo>
                    <a:pt x="1250556" y="552710"/>
                  </a:lnTo>
                  <a:lnTo>
                    <a:pt x="1289766" y="535279"/>
                  </a:lnTo>
                  <a:lnTo>
                    <a:pt x="1323027" y="506039"/>
                  </a:lnTo>
                  <a:lnTo>
                    <a:pt x="1346363" y="465121"/>
                  </a:lnTo>
                  <a:lnTo>
                    <a:pt x="1355793" y="412659"/>
                  </a:lnTo>
                  <a:lnTo>
                    <a:pt x="1377815" y="400810"/>
                  </a:lnTo>
                  <a:lnTo>
                    <a:pt x="1393315" y="375271"/>
                  </a:lnTo>
                  <a:lnTo>
                    <a:pt x="1399212" y="343773"/>
                  </a:lnTo>
                  <a:lnTo>
                    <a:pt x="1392423" y="314048"/>
                  </a:lnTo>
                  <a:lnTo>
                    <a:pt x="1405440" y="271250"/>
                  </a:lnTo>
                  <a:lnTo>
                    <a:pt x="1406729" y="227953"/>
                  </a:lnTo>
                  <a:lnTo>
                    <a:pt x="1397168" y="187088"/>
                  </a:lnTo>
                  <a:lnTo>
                    <a:pt x="1377633" y="151587"/>
                  </a:lnTo>
                  <a:lnTo>
                    <a:pt x="1349002" y="124381"/>
                  </a:lnTo>
                  <a:lnTo>
                    <a:pt x="1312150" y="108401"/>
                  </a:lnTo>
                  <a:lnTo>
                    <a:pt x="1267955" y="106580"/>
                  </a:lnTo>
                  <a:lnTo>
                    <a:pt x="1244650" y="80106"/>
                  </a:lnTo>
                  <a:lnTo>
                    <a:pt x="1218109" y="67725"/>
                  </a:lnTo>
                  <a:lnTo>
                    <a:pt x="1189145" y="69385"/>
                  </a:lnTo>
                  <a:lnTo>
                    <a:pt x="1158571" y="85034"/>
                  </a:lnTo>
                  <a:lnTo>
                    <a:pt x="1122257" y="50875"/>
                  </a:lnTo>
                  <a:lnTo>
                    <a:pt x="1082367" y="29487"/>
                  </a:lnTo>
                  <a:lnTo>
                    <a:pt x="1040622" y="20433"/>
                  </a:lnTo>
                  <a:lnTo>
                    <a:pt x="998744" y="23281"/>
                  </a:lnTo>
                  <a:lnTo>
                    <a:pt x="958454" y="37594"/>
                  </a:lnTo>
                  <a:lnTo>
                    <a:pt x="921472" y="62940"/>
                  </a:lnTo>
                  <a:lnTo>
                    <a:pt x="884616" y="33465"/>
                  </a:lnTo>
                  <a:lnTo>
                    <a:pt x="840728" y="13450"/>
                  </a:lnTo>
                  <a:lnTo>
                    <a:pt x="792833" y="2445"/>
                  </a:lnTo>
                  <a:lnTo>
                    <a:pt x="743958" y="0"/>
                  </a:lnTo>
                  <a:lnTo>
                    <a:pt x="697129" y="5663"/>
                  </a:lnTo>
                  <a:lnTo>
                    <a:pt x="655372" y="18986"/>
                  </a:lnTo>
                  <a:lnTo>
                    <a:pt x="621714" y="39518"/>
                  </a:lnTo>
                  <a:lnTo>
                    <a:pt x="599181" y="6680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66177" y="2990386"/>
              <a:ext cx="283891" cy="12193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134268" y="2325927"/>
              <a:ext cx="927735" cy="806450"/>
            </a:xfrm>
            <a:custGeom>
              <a:avLst/>
              <a:gdLst/>
              <a:ahLst/>
              <a:cxnLst/>
              <a:rect l="l" t="t" r="r" b="b"/>
              <a:pathLst>
                <a:path w="927735" h="806450">
                  <a:moveTo>
                    <a:pt x="0" y="0"/>
                  </a:moveTo>
                  <a:lnTo>
                    <a:pt x="927671" y="0"/>
                  </a:lnTo>
                  <a:lnTo>
                    <a:pt x="927671" y="806165"/>
                  </a:lnTo>
                  <a:lnTo>
                    <a:pt x="0" y="806165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32831" y="2597262"/>
              <a:ext cx="203881" cy="6362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747434" y="2367190"/>
              <a:ext cx="1188085" cy="626110"/>
            </a:xfrm>
            <a:custGeom>
              <a:avLst/>
              <a:gdLst/>
              <a:ahLst/>
              <a:cxnLst/>
              <a:rect l="l" t="t" r="r" b="b"/>
              <a:pathLst>
                <a:path w="1188085" h="626110">
                  <a:moveTo>
                    <a:pt x="901634" y="0"/>
                  </a:moveTo>
                  <a:lnTo>
                    <a:pt x="968757" y="133755"/>
                  </a:lnTo>
                  <a:lnTo>
                    <a:pt x="1064721" y="210823"/>
                  </a:lnTo>
                  <a:lnTo>
                    <a:pt x="1150741" y="246124"/>
                  </a:lnTo>
                  <a:lnTo>
                    <a:pt x="1188033" y="254575"/>
                  </a:lnTo>
                </a:path>
                <a:path w="1188085" h="626110">
                  <a:moveTo>
                    <a:pt x="1081949" y="490936"/>
                  </a:moveTo>
                  <a:lnTo>
                    <a:pt x="662302" y="376500"/>
                  </a:lnTo>
                  <a:lnTo>
                    <a:pt x="318226" y="437927"/>
                  </a:lnTo>
                  <a:lnTo>
                    <a:pt x="85523" y="559581"/>
                  </a:lnTo>
                  <a:lnTo>
                    <a:pt x="0" y="625829"/>
                  </a:lnTo>
                </a:path>
                <a:path w="1188085" h="626110">
                  <a:moveTo>
                    <a:pt x="400368" y="8991"/>
                  </a:moveTo>
                  <a:lnTo>
                    <a:pt x="471365" y="51586"/>
                  </a:lnTo>
                  <a:lnTo>
                    <a:pt x="530388" y="73713"/>
                  </a:lnTo>
                  <a:lnTo>
                    <a:pt x="578656" y="79441"/>
                  </a:lnTo>
                  <a:lnTo>
                    <a:pt x="617385" y="72842"/>
                  </a:lnTo>
                  <a:lnTo>
                    <a:pt x="647792" y="57984"/>
                  </a:lnTo>
                  <a:lnTo>
                    <a:pt x="671096" y="38938"/>
                  </a:lnTo>
                  <a:lnTo>
                    <a:pt x="688513" y="19775"/>
                  </a:lnTo>
                  <a:lnTo>
                    <a:pt x="701261" y="4564"/>
                  </a:lnTo>
                </a:path>
              </a:pathLst>
            </a:custGeom>
            <a:ln w="5270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829390" y="2858126"/>
              <a:ext cx="347345" cy="127635"/>
            </a:xfrm>
            <a:custGeom>
              <a:avLst/>
              <a:gdLst/>
              <a:ahLst/>
              <a:cxnLst/>
              <a:rect l="l" t="t" r="r" b="b"/>
              <a:pathLst>
                <a:path w="347344" h="127635">
                  <a:moveTo>
                    <a:pt x="347315" y="127525"/>
                  </a:moveTo>
                  <a:lnTo>
                    <a:pt x="195089" y="89326"/>
                  </a:lnTo>
                  <a:lnTo>
                    <a:pt x="86583" y="47520"/>
                  </a:lnTo>
                  <a:lnTo>
                    <a:pt x="21615" y="13834"/>
                  </a:ln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589719" y="2649722"/>
              <a:ext cx="1336040" cy="140335"/>
            </a:xfrm>
            <a:custGeom>
              <a:avLst/>
              <a:gdLst/>
              <a:ahLst/>
              <a:cxnLst/>
              <a:rect l="l" t="t" r="r" b="b"/>
              <a:pathLst>
                <a:path w="1336039" h="140335">
                  <a:moveTo>
                    <a:pt x="0" y="89471"/>
                  </a:moveTo>
                  <a:lnTo>
                    <a:pt x="35207" y="109946"/>
                  </a:lnTo>
                  <a:lnTo>
                    <a:pt x="105007" y="134296"/>
                  </a:lnTo>
                  <a:lnTo>
                    <a:pt x="175011" y="139931"/>
                  </a:lnTo>
                  <a:lnTo>
                    <a:pt x="210473" y="137014"/>
                  </a:lnTo>
                  <a:lnTo>
                    <a:pt x="283083" y="122274"/>
                  </a:lnTo>
                  <a:lnTo>
                    <a:pt x="320538" y="111478"/>
                  </a:lnTo>
                  <a:lnTo>
                    <a:pt x="358965" y="99081"/>
                  </a:lnTo>
                  <a:lnTo>
                    <a:pt x="398516" y="85598"/>
                  </a:lnTo>
                  <a:lnTo>
                    <a:pt x="439345" y="71541"/>
                  </a:lnTo>
                  <a:lnTo>
                    <a:pt x="481605" y="57423"/>
                  </a:lnTo>
                  <a:lnTo>
                    <a:pt x="525450" y="43758"/>
                  </a:lnTo>
                  <a:lnTo>
                    <a:pt x="571033" y="31058"/>
                  </a:lnTo>
                  <a:lnTo>
                    <a:pt x="618507" y="19837"/>
                  </a:lnTo>
                  <a:lnTo>
                    <a:pt x="668026" y="10607"/>
                  </a:lnTo>
                  <a:lnTo>
                    <a:pt x="719743" y="3883"/>
                  </a:lnTo>
                  <a:lnTo>
                    <a:pt x="773812" y="176"/>
                  </a:lnTo>
                  <a:lnTo>
                    <a:pt x="830386" y="0"/>
                  </a:lnTo>
                  <a:lnTo>
                    <a:pt x="889618" y="3868"/>
                  </a:lnTo>
                  <a:lnTo>
                    <a:pt x="1138320" y="31175"/>
                  </a:lnTo>
                  <a:lnTo>
                    <a:pt x="1271776" y="49895"/>
                  </a:lnTo>
                  <a:lnTo>
                    <a:pt x="1325677" y="60661"/>
                  </a:lnTo>
                  <a:lnTo>
                    <a:pt x="1335713" y="64109"/>
                  </a:lnTo>
                </a:path>
              </a:pathLst>
            </a:custGeom>
            <a:ln w="5270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405432" y="2463171"/>
              <a:ext cx="290195" cy="122555"/>
            </a:xfrm>
            <a:custGeom>
              <a:avLst/>
              <a:gdLst/>
              <a:ahLst/>
              <a:cxnLst/>
              <a:rect l="l" t="t" r="r" b="b"/>
              <a:pathLst>
                <a:path w="290194" h="122555">
                  <a:moveTo>
                    <a:pt x="0" y="0"/>
                  </a:moveTo>
                  <a:lnTo>
                    <a:pt x="125803" y="23623"/>
                  </a:lnTo>
                  <a:lnTo>
                    <a:pt x="216404" y="65256"/>
                  </a:lnTo>
                  <a:lnTo>
                    <a:pt x="271203" y="104901"/>
                  </a:lnTo>
                  <a:lnTo>
                    <a:pt x="289603" y="12256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76631" y="2433133"/>
              <a:ext cx="215681" cy="19189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695033" y="2388418"/>
              <a:ext cx="330200" cy="331470"/>
            </a:xfrm>
            <a:custGeom>
              <a:avLst/>
              <a:gdLst/>
              <a:ahLst/>
              <a:cxnLst/>
              <a:rect l="l" t="t" r="r" b="b"/>
              <a:pathLst>
                <a:path w="330200" h="331469">
                  <a:moveTo>
                    <a:pt x="0" y="197316"/>
                  </a:moveTo>
                  <a:lnTo>
                    <a:pt x="235365" y="331060"/>
                  </a:lnTo>
                  <a:lnTo>
                    <a:pt x="323898" y="244946"/>
                  </a:lnTo>
                  <a:lnTo>
                    <a:pt x="329880" y="85688"/>
                  </a:lnTo>
                  <a:lnTo>
                    <a:pt x="317589" y="0"/>
                  </a:lnTo>
                </a:path>
              </a:pathLst>
            </a:custGeom>
            <a:ln w="5270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510851" y="2363726"/>
              <a:ext cx="268605" cy="163195"/>
            </a:xfrm>
            <a:custGeom>
              <a:avLst/>
              <a:gdLst/>
              <a:ahLst/>
              <a:cxnLst/>
              <a:rect l="l" t="t" r="r" b="b"/>
              <a:pathLst>
                <a:path w="268605" h="163194">
                  <a:moveTo>
                    <a:pt x="268416" y="162578"/>
                  </a:moveTo>
                  <a:lnTo>
                    <a:pt x="222476" y="97304"/>
                  </a:lnTo>
                  <a:lnTo>
                    <a:pt x="180470" y="51610"/>
                  </a:lnTo>
                  <a:lnTo>
                    <a:pt x="142200" y="22296"/>
                  </a:lnTo>
                  <a:lnTo>
                    <a:pt x="107470" y="6159"/>
                  </a:lnTo>
                  <a:lnTo>
                    <a:pt x="76082" y="0"/>
                  </a:lnTo>
                  <a:lnTo>
                    <a:pt x="47839" y="615"/>
                  </a:lnTo>
                  <a:lnTo>
                    <a:pt x="22544" y="4804"/>
                  </a:lnTo>
                  <a:lnTo>
                    <a:pt x="0" y="936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474015" y="2335357"/>
              <a:ext cx="78740" cy="62865"/>
            </a:xfrm>
            <a:custGeom>
              <a:avLst/>
              <a:gdLst/>
              <a:ahLst/>
              <a:cxnLst/>
              <a:rect l="l" t="t" r="r" b="b"/>
              <a:pathLst>
                <a:path w="78740" h="62864">
                  <a:moveTo>
                    <a:pt x="67841" y="0"/>
                  </a:moveTo>
                  <a:lnTo>
                    <a:pt x="0" y="44124"/>
                  </a:lnTo>
                  <a:lnTo>
                    <a:pt x="78730" y="62824"/>
                  </a:lnTo>
                  <a:lnTo>
                    <a:pt x="70117" y="48148"/>
                  </a:lnTo>
                  <a:lnTo>
                    <a:pt x="65431" y="32787"/>
                  </a:lnTo>
                  <a:lnTo>
                    <a:pt x="64673" y="16738"/>
                  </a:lnTo>
                  <a:lnTo>
                    <a:pt x="6784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236761" y="1292836"/>
              <a:ext cx="927735" cy="806450"/>
            </a:xfrm>
            <a:custGeom>
              <a:avLst/>
              <a:gdLst/>
              <a:ahLst/>
              <a:cxnLst/>
              <a:rect l="l" t="t" r="r" b="b"/>
              <a:pathLst>
                <a:path w="927735" h="806450">
                  <a:moveTo>
                    <a:pt x="0" y="0"/>
                  </a:moveTo>
                  <a:lnTo>
                    <a:pt x="927650" y="0"/>
                  </a:lnTo>
                  <a:lnTo>
                    <a:pt x="927650" y="806175"/>
                  </a:lnTo>
                  <a:lnTo>
                    <a:pt x="0" y="806175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501766" y="1419349"/>
              <a:ext cx="927735" cy="806450"/>
            </a:xfrm>
            <a:custGeom>
              <a:avLst/>
              <a:gdLst/>
              <a:ahLst/>
              <a:cxnLst/>
              <a:rect l="l" t="t" r="r" b="b"/>
              <a:pathLst>
                <a:path w="927735" h="806450">
                  <a:moveTo>
                    <a:pt x="0" y="0"/>
                  </a:moveTo>
                  <a:lnTo>
                    <a:pt x="927671" y="0"/>
                  </a:lnTo>
                  <a:lnTo>
                    <a:pt x="927671" y="806154"/>
                  </a:lnTo>
                  <a:lnTo>
                    <a:pt x="0" y="80615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604533" y="2448994"/>
          <a:ext cx="387985" cy="252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865"/>
                <a:gridCol w="189865"/>
              </a:tblGrid>
              <a:tr h="83185">
                <a:tc>
                  <a:txBody>
                    <a:bodyPr/>
                    <a:lstStyle/>
                    <a:p>
                      <a:pPr marL="20320">
                        <a:lnSpc>
                          <a:spcPts val="530"/>
                        </a:lnSpc>
                        <a:spcBef>
                          <a:spcPts val="25"/>
                        </a:spcBef>
                      </a:pPr>
                      <a:r>
                        <a:rPr dirty="0" sz="500" spc="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500" spc="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ts val="530"/>
                        </a:lnSpc>
                        <a:spcBef>
                          <a:spcPts val="25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5725">
                <a:tc>
                  <a:txBody>
                    <a:bodyPr/>
                    <a:lstStyle/>
                    <a:p>
                      <a:pPr marL="20320">
                        <a:lnSpc>
                          <a:spcPts val="555"/>
                        </a:lnSpc>
                        <a:spcBef>
                          <a:spcPts val="20"/>
                        </a:spcBef>
                      </a:pPr>
                      <a:r>
                        <a:rPr dirty="0" sz="500" spc="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500" spc="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ts val="555"/>
                        </a:lnSpc>
                        <a:spcBef>
                          <a:spcPts val="20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3185">
                <a:tc>
                  <a:txBody>
                    <a:bodyPr/>
                    <a:lstStyle/>
                    <a:p>
                      <a:pPr marL="20320">
                        <a:lnSpc>
                          <a:spcPts val="550"/>
                        </a:lnSpc>
                        <a:spcBef>
                          <a:spcPts val="10"/>
                        </a:spcBef>
                      </a:pPr>
                      <a:r>
                        <a:rPr dirty="0" sz="500" spc="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500" spc="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ts val="550"/>
                        </a:lnSpc>
                        <a:spcBef>
                          <a:spcPts val="10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1740126" y="1437785"/>
          <a:ext cx="387985" cy="252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865"/>
                <a:gridCol w="189865"/>
              </a:tblGrid>
              <a:tr h="83185">
                <a:tc>
                  <a:txBody>
                    <a:bodyPr/>
                    <a:lstStyle/>
                    <a:p>
                      <a:pPr algn="r" marR="8255">
                        <a:lnSpc>
                          <a:spcPts val="530"/>
                        </a:lnSpc>
                        <a:spcBef>
                          <a:spcPts val="25"/>
                        </a:spcBef>
                      </a:pPr>
                      <a:r>
                        <a:rPr dirty="0" sz="50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QMB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ts val="530"/>
                        </a:lnSpc>
                        <a:spcBef>
                          <a:spcPts val="25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5725">
                <a:tc>
                  <a:txBody>
                    <a:bodyPr/>
                    <a:lstStyle/>
                    <a:p>
                      <a:pPr algn="r" marR="5080">
                        <a:lnSpc>
                          <a:spcPts val="560"/>
                        </a:lnSpc>
                        <a:spcBef>
                          <a:spcPts val="15"/>
                        </a:spcBef>
                      </a:pPr>
                      <a:r>
                        <a:rPr dirty="0" sz="50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QMC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ts val="560"/>
                        </a:lnSpc>
                        <a:spcBef>
                          <a:spcPts val="15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3185">
                <a:tc>
                  <a:txBody>
                    <a:bodyPr/>
                    <a:lstStyle/>
                    <a:p>
                      <a:pPr algn="r" marR="5080">
                        <a:lnSpc>
                          <a:spcPts val="555"/>
                        </a:lnSpc>
                      </a:pPr>
                      <a:r>
                        <a:rPr dirty="0" sz="50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QMD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ts val="555"/>
                        </a:lnSpc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3005130" y="1564288"/>
          <a:ext cx="387985" cy="252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865"/>
                <a:gridCol w="189865"/>
              </a:tblGrid>
              <a:tr h="83185">
                <a:tc>
                  <a:txBody>
                    <a:bodyPr/>
                    <a:lstStyle/>
                    <a:p>
                      <a:pPr algn="r" marR="8255">
                        <a:lnSpc>
                          <a:spcPts val="530"/>
                        </a:lnSpc>
                        <a:spcBef>
                          <a:spcPts val="30"/>
                        </a:spcBef>
                      </a:pPr>
                      <a:r>
                        <a:rPr dirty="0" sz="50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QMA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ts val="530"/>
                        </a:lnSpc>
                        <a:spcBef>
                          <a:spcPts val="30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5725">
                <a:tc>
                  <a:txBody>
                    <a:bodyPr/>
                    <a:lstStyle/>
                    <a:p>
                      <a:pPr algn="r" marR="4445">
                        <a:lnSpc>
                          <a:spcPts val="560"/>
                        </a:lnSpc>
                        <a:spcBef>
                          <a:spcPts val="15"/>
                        </a:spcBef>
                      </a:pPr>
                      <a:r>
                        <a:rPr dirty="0" sz="50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QMC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ts val="560"/>
                        </a:lnSpc>
                        <a:spcBef>
                          <a:spcPts val="15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3185">
                <a:tc>
                  <a:txBody>
                    <a:bodyPr/>
                    <a:lstStyle/>
                    <a:p>
                      <a:pPr algn="r" marR="4445">
                        <a:lnSpc>
                          <a:spcPts val="555"/>
                        </a:lnSpc>
                      </a:pPr>
                      <a:r>
                        <a:rPr dirty="0" sz="50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QMD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ts val="555"/>
                        </a:lnSpc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3637622" y="2470866"/>
          <a:ext cx="387985" cy="252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865"/>
                <a:gridCol w="189865"/>
              </a:tblGrid>
              <a:tr h="83185">
                <a:tc>
                  <a:txBody>
                    <a:bodyPr/>
                    <a:lstStyle/>
                    <a:p>
                      <a:pPr algn="ctr" marL="4445">
                        <a:lnSpc>
                          <a:spcPts val="530"/>
                        </a:lnSpc>
                        <a:spcBef>
                          <a:spcPts val="25"/>
                        </a:spcBef>
                      </a:pPr>
                      <a:r>
                        <a:rPr dirty="0" sz="50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QMA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ts val="530"/>
                        </a:lnSpc>
                        <a:spcBef>
                          <a:spcPts val="25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5725">
                <a:tc>
                  <a:txBody>
                    <a:bodyPr/>
                    <a:lstStyle/>
                    <a:p>
                      <a:pPr algn="ctr" marL="4445">
                        <a:lnSpc>
                          <a:spcPts val="560"/>
                        </a:lnSpc>
                        <a:spcBef>
                          <a:spcPts val="15"/>
                        </a:spcBef>
                      </a:pPr>
                      <a:r>
                        <a:rPr dirty="0" sz="50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QMB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ts val="560"/>
                        </a:lnSpc>
                        <a:spcBef>
                          <a:spcPts val="15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3185">
                <a:tc>
                  <a:txBody>
                    <a:bodyPr/>
                    <a:lstStyle/>
                    <a:p>
                      <a:pPr algn="ctr" marL="7620">
                        <a:lnSpc>
                          <a:spcPts val="555"/>
                        </a:lnSpc>
                      </a:pPr>
                      <a:r>
                        <a:rPr dirty="0" sz="50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QMD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ts val="555"/>
                        </a:lnSpc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SQ1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5" name="object 25"/>
          <p:cNvSpPr txBox="1"/>
          <p:nvPr/>
        </p:nvSpPr>
        <p:spPr>
          <a:xfrm>
            <a:off x="594016" y="2345959"/>
            <a:ext cx="39814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10">
                <a:solidFill>
                  <a:srgbClr val="231F20"/>
                </a:solidFill>
                <a:latin typeface="Arial"/>
                <a:cs typeface="Arial"/>
              </a:rPr>
              <a:t>Routin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table</a:t>
            </a:r>
            <a:endParaRPr sz="5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29668" y="1335338"/>
            <a:ext cx="39814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10">
                <a:solidFill>
                  <a:srgbClr val="231F20"/>
                </a:solidFill>
                <a:latin typeface="Arial"/>
                <a:cs typeface="Arial"/>
              </a:rPr>
              <a:t>Routin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tab</a:t>
            </a:r>
            <a:r>
              <a:rPr dirty="0" sz="500" spc="-1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5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94651" y="1461887"/>
            <a:ext cx="39814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10">
                <a:solidFill>
                  <a:srgbClr val="231F20"/>
                </a:solidFill>
                <a:latin typeface="Arial"/>
                <a:cs typeface="Arial"/>
              </a:rPr>
              <a:t>Routin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tab</a:t>
            </a:r>
            <a:r>
              <a:rPr dirty="0" sz="500" spc="-1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27143" y="2368474"/>
            <a:ext cx="398145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10">
                <a:solidFill>
                  <a:srgbClr val="231F20"/>
                </a:solidFill>
                <a:latin typeface="Arial"/>
                <a:cs typeface="Arial"/>
              </a:rPr>
              <a:t>Routin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table</a:t>
            </a:r>
            <a:endParaRPr sz="500">
              <a:latin typeface="Arial"/>
              <a:cs typeface="Arial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602404" y="2892548"/>
          <a:ext cx="387985" cy="16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865"/>
                <a:gridCol w="189865"/>
              </a:tblGrid>
              <a:tr h="83820">
                <a:tc>
                  <a:txBody>
                    <a:bodyPr/>
                    <a:lstStyle/>
                    <a:p>
                      <a:pPr algn="ctr" marL="7620">
                        <a:lnSpc>
                          <a:spcPts val="540"/>
                        </a:lnSpc>
                        <a:spcBef>
                          <a:spcPts val="20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LA1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535"/>
                        </a:lnSpc>
                        <a:spcBef>
                          <a:spcPts val="25"/>
                        </a:spcBef>
                      </a:pPr>
                      <a:r>
                        <a:rPr dirty="0" sz="50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QMA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algn="ctr" marL="7620">
                        <a:lnSpc>
                          <a:spcPts val="540"/>
                        </a:lnSpc>
                        <a:spcBef>
                          <a:spcPts val="20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LA2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535"/>
                        </a:lnSpc>
                        <a:spcBef>
                          <a:spcPts val="25"/>
                        </a:spcBef>
                      </a:pPr>
                      <a:r>
                        <a:rPr dirty="0" sz="500" spc="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500" spc="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1276290" y="1437796"/>
          <a:ext cx="387985" cy="16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865"/>
                <a:gridCol w="189865"/>
              </a:tblGrid>
              <a:tr h="83820">
                <a:tc>
                  <a:txBody>
                    <a:bodyPr/>
                    <a:lstStyle/>
                    <a:p>
                      <a:pPr algn="ctr" marL="7620">
                        <a:lnSpc>
                          <a:spcPts val="540"/>
                        </a:lnSpc>
                        <a:spcBef>
                          <a:spcPts val="20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LA1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535"/>
                        </a:lnSpc>
                        <a:spcBef>
                          <a:spcPts val="25"/>
                        </a:spcBef>
                      </a:pPr>
                      <a:r>
                        <a:rPr dirty="0" sz="500" spc="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500" spc="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algn="ctr" marL="6985">
                        <a:lnSpc>
                          <a:spcPts val="540"/>
                        </a:lnSpc>
                        <a:spcBef>
                          <a:spcPts val="20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LA2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535"/>
                        </a:lnSpc>
                        <a:spcBef>
                          <a:spcPts val="25"/>
                        </a:spcBef>
                      </a:pPr>
                      <a:r>
                        <a:rPr dirty="0" sz="500" spc="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500" spc="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2541294" y="1564288"/>
          <a:ext cx="387985" cy="16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865"/>
                <a:gridCol w="189865"/>
              </a:tblGrid>
              <a:tr h="83820">
                <a:tc>
                  <a:txBody>
                    <a:bodyPr/>
                    <a:lstStyle/>
                    <a:p>
                      <a:pPr algn="ctr" marL="7620">
                        <a:lnSpc>
                          <a:spcPts val="540"/>
                        </a:lnSpc>
                        <a:spcBef>
                          <a:spcPts val="20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LA1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535"/>
                        </a:lnSpc>
                        <a:spcBef>
                          <a:spcPts val="25"/>
                        </a:spcBef>
                      </a:pPr>
                      <a:r>
                        <a:rPr dirty="0" sz="500" spc="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500" spc="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algn="ctr" marL="6985">
                        <a:lnSpc>
                          <a:spcPts val="540"/>
                        </a:lnSpc>
                        <a:spcBef>
                          <a:spcPts val="20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LA2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535"/>
                        </a:lnSpc>
                        <a:spcBef>
                          <a:spcPts val="25"/>
                        </a:spcBef>
                      </a:pPr>
                      <a:r>
                        <a:rPr dirty="0" sz="500" spc="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500" spc="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2" name="object 32"/>
          <p:cNvSpPr txBox="1"/>
          <p:nvPr/>
        </p:nvSpPr>
        <p:spPr>
          <a:xfrm>
            <a:off x="1313783" y="1338817"/>
            <a:ext cx="31750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Alias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tab</a:t>
            </a:r>
            <a:r>
              <a:rPr dirty="0" sz="500" spc="-1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78829" y="1465303"/>
            <a:ext cx="31750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Alias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tab</a:t>
            </a:r>
            <a:r>
              <a:rPr dirty="0" sz="500" spc="-1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64206" y="2987941"/>
            <a:ext cx="2343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0">
                <a:solidFill>
                  <a:srgbClr val="231F20"/>
                </a:solidFill>
                <a:latin typeface="Arial"/>
                <a:cs typeface="Arial"/>
              </a:rPr>
              <a:t>Q</a:t>
            </a:r>
            <a:r>
              <a:rPr dirty="0" sz="650" spc="55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D</a:t>
            </a:r>
            <a:endParaRPr sz="6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66662" y="1950058"/>
            <a:ext cx="22923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0">
                <a:solidFill>
                  <a:srgbClr val="231F20"/>
                </a:solidFill>
                <a:latin typeface="Arial"/>
                <a:cs typeface="Arial"/>
              </a:rPr>
              <a:t>Q</a:t>
            </a:r>
            <a:r>
              <a:rPr dirty="0" sz="650" spc="55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6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155394" y="2072499"/>
            <a:ext cx="22923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5">
                <a:solidFill>
                  <a:srgbClr val="231F20"/>
                </a:solidFill>
                <a:latin typeface="Arial"/>
                <a:cs typeface="Arial"/>
              </a:rPr>
              <a:t>Q</a:t>
            </a:r>
            <a:r>
              <a:rPr dirty="0" sz="650" spc="5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84149" y="2366881"/>
            <a:ext cx="2343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5">
                <a:solidFill>
                  <a:srgbClr val="231F20"/>
                </a:solidFill>
                <a:latin typeface="Arial"/>
                <a:cs typeface="Arial"/>
              </a:rPr>
              <a:t>Q</a:t>
            </a:r>
            <a:r>
              <a:rPr dirty="0" sz="650" spc="5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75683" y="2415188"/>
            <a:ext cx="15875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3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500" spc="5">
                <a:solidFill>
                  <a:srgbClr val="231F20"/>
                </a:solidFill>
                <a:latin typeface="Arial"/>
                <a:cs typeface="Arial"/>
              </a:rPr>
              <a:t>Q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566127" y="1879394"/>
            <a:ext cx="15875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3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500" spc="5">
                <a:solidFill>
                  <a:srgbClr val="231F20"/>
                </a:solidFill>
                <a:latin typeface="Arial"/>
                <a:cs typeface="Arial"/>
              </a:rPr>
              <a:t>Q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73864" y="2933589"/>
            <a:ext cx="15875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3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500" spc="5">
                <a:solidFill>
                  <a:srgbClr val="231F20"/>
                </a:solidFill>
                <a:latin typeface="Arial"/>
                <a:cs typeface="Arial"/>
              </a:rPr>
              <a:t>Q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5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39931" y="2612315"/>
            <a:ext cx="594360" cy="2870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SQ2</a:t>
            </a:r>
            <a:endParaRPr sz="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Alias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table</a:t>
            </a:r>
            <a:endParaRPr sz="5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10388" y="1763533"/>
            <a:ext cx="36068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SQ2  </a:t>
            </a:r>
            <a:r>
              <a:rPr dirty="0" sz="500" spc="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SQ1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1222466" y="1868471"/>
            <a:ext cx="2137410" cy="1175385"/>
            <a:chOff x="1222466" y="1868471"/>
            <a:chExt cx="2137410" cy="1175385"/>
          </a:xfrm>
        </p:grpSpPr>
        <p:sp>
          <p:nvSpPr>
            <p:cNvPr id="44" name="object 44"/>
            <p:cNvSpPr/>
            <p:nvPr/>
          </p:nvSpPr>
          <p:spPr>
            <a:xfrm>
              <a:off x="1225101" y="1871107"/>
              <a:ext cx="2132330" cy="1170305"/>
            </a:xfrm>
            <a:custGeom>
              <a:avLst/>
              <a:gdLst/>
              <a:ahLst/>
              <a:cxnLst/>
              <a:rect l="l" t="t" r="r" b="b"/>
              <a:pathLst>
                <a:path w="2132329" h="1170305">
                  <a:moveTo>
                    <a:pt x="2076439" y="1072936"/>
                  </a:moveTo>
                  <a:lnTo>
                    <a:pt x="2076439" y="1156157"/>
                  </a:lnTo>
                </a:path>
                <a:path w="2132329" h="1170305">
                  <a:moveTo>
                    <a:pt x="2034834" y="1072936"/>
                  </a:moveTo>
                  <a:lnTo>
                    <a:pt x="2034834" y="1156157"/>
                  </a:lnTo>
                </a:path>
                <a:path w="2132329" h="1170305">
                  <a:moveTo>
                    <a:pt x="1993208" y="1072936"/>
                  </a:moveTo>
                  <a:lnTo>
                    <a:pt x="1993208" y="1156157"/>
                  </a:lnTo>
                </a:path>
                <a:path w="2132329" h="1170305">
                  <a:moveTo>
                    <a:pt x="2131927" y="1059054"/>
                  </a:moveTo>
                  <a:lnTo>
                    <a:pt x="1951602" y="1059054"/>
                  </a:lnTo>
                  <a:lnTo>
                    <a:pt x="1951602" y="1170019"/>
                  </a:lnTo>
                  <a:lnTo>
                    <a:pt x="2131927" y="1170019"/>
                  </a:lnTo>
                </a:path>
                <a:path w="2132329" h="1170305">
                  <a:moveTo>
                    <a:pt x="55487" y="636254"/>
                  </a:moveTo>
                  <a:lnTo>
                    <a:pt x="55487" y="553023"/>
                  </a:lnTo>
                </a:path>
                <a:path w="2132329" h="1170305">
                  <a:moveTo>
                    <a:pt x="97103" y="636254"/>
                  </a:moveTo>
                  <a:lnTo>
                    <a:pt x="97103" y="553023"/>
                  </a:lnTo>
                </a:path>
                <a:path w="2132329" h="1170305">
                  <a:moveTo>
                    <a:pt x="138719" y="636254"/>
                  </a:moveTo>
                  <a:lnTo>
                    <a:pt x="138719" y="553023"/>
                  </a:lnTo>
                </a:path>
                <a:path w="2132329" h="1170305">
                  <a:moveTo>
                    <a:pt x="0" y="650116"/>
                  </a:moveTo>
                  <a:lnTo>
                    <a:pt x="180335" y="650116"/>
                  </a:lnTo>
                  <a:lnTo>
                    <a:pt x="180335" y="539151"/>
                  </a:lnTo>
                  <a:lnTo>
                    <a:pt x="0" y="539151"/>
                  </a:lnTo>
                </a:path>
                <a:path w="2132329" h="1170305">
                  <a:moveTo>
                    <a:pt x="57922" y="837777"/>
                  </a:moveTo>
                  <a:lnTo>
                    <a:pt x="57922" y="754556"/>
                  </a:lnTo>
                </a:path>
                <a:path w="2132329" h="1170305">
                  <a:moveTo>
                    <a:pt x="99538" y="837777"/>
                  </a:moveTo>
                  <a:lnTo>
                    <a:pt x="99538" y="754556"/>
                  </a:lnTo>
                </a:path>
                <a:path w="2132329" h="1170305">
                  <a:moveTo>
                    <a:pt x="141154" y="837777"/>
                  </a:moveTo>
                  <a:lnTo>
                    <a:pt x="141154" y="754556"/>
                  </a:lnTo>
                </a:path>
                <a:path w="2132329" h="1170305">
                  <a:moveTo>
                    <a:pt x="2434" y="851660"/>
                  </a:moveTo>
                  <a:lnTo>
                    <a:pt x="182770" y="851660"/>
                  </a:lnTo>
                  <a:lnTo>
                    <a:pt x="182770" y="740684"/>
                  </a:lnTo>
                  <a:lnTo>
                    <a:pt x="2434" y="740684"/>
                  </a:lnTo>
                </a:path>
                <a:path w="2132329" h="1170305">
                  <a:moveTo>
                    <a:pt x="714068" y="55487"/>
                  </a:moveTo>
                  <a:lnTo>
                    <a:pt x="797300" y="55487"/>
                  </a:lnTo>
                </a:path>
                <a:path w="2132329" h="1170305">
                  <a:moveTo>
                    <a:pt x="714068" y="97093"/>
                  </a:moveTo>
                  <a:lnTo>
                    <a:pt x="797300" y="97093"/>
                  </a:lnTo>
                </a:path>
                <a:path w="2132329" h="1170305">
                  <a:moveTo>
                    <a:pt x="714068" y="138709"/>
                  </a:moveTo>
                  <a:lnTo>
                    <a:pt x="797300" y="138709"/>
                  </a:lnTo>
                </a:path>
                <a:path w="2132329" h="1170305">
                  <a:moveTo>
                    <a:pt x="700196" y="0"/>
                  </a:moveTo>
                  <a:lnTo>
                    <a:pt x="700196" y="180324"/>
                  </a:lnTo>
                  <a:lnTo>
                    <a:pt x="811161" y="180324"/>
                  </a:lnTo>
                  <a:lnTo>
                    <a:pt x="811161" y="0"/>
                  </a:lnTo>
                </a:path>
                <a:path w="2132329" h="1170305">
                  <a:moveTo>
                    <a:pt x="512524" y="57901"/>
                  </a:moveTo>
                  <a:lnTo>
                    <a:pt x="595756" y="57901"/>
                  </a:lnTo>
                </a:path>
                <a:path w="2132329" h="1170305">
                  <a:moveTo>
                    <a:pt x="512524" y="99528"/>
                  </a:moveTo>
                  <a:lnTo>
                    <a:pt x="595756" y="99528"/>
                  </a:lnTo>
                </a:path>
                <a:path w="2132329" h="1170305">
                  <a:moveTo>
                    <a:pt x="512524" y="141143"/>
                  </a:moveTo>
                  <a:lnTo>
                    <a:pt x="595756" y="141143"/>
                  </a:lnTo>
                </a:path>
                <a:path w="2132329" h="1170305">
                  <a:moveTo>
                    <a:pt x="498663" y="2434"/>
                  </a:moveTo>
                  <a:lnTo>
                    <a:pt x="498663" y="182759"/>
                  </a:lnTo>
                  <a:lnTo>
                    <a:pt x="609628" y="182759"/>
                  </a:lnTo>
                  <a:lnTo>
                    <a:pt x="609628" y="243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1407876" y="2053860"/>
              <a:ext cx="604520" cy="685800"/>
            </a:xfrm>
            <a:custGeom>
              <a:avLst/>
              <a:gdLst/>
              <a:ahLst/>
              <a:cxnLst/>
              <a:rect l="l" t="t" r="r" b="b"/>
              <a:pathLst>
                <a:path w="604519" h="685800">
                  <a:moveTo>
                    <a:pt x="603946" y="329574"/>
                  </a:moveTo>
                  <a:lnTo>
                    <a:pt x="578411" y="225721"/>
                  </a:lnTo>
                  <a:lnTo>
                    <a:pt x="548349" y="147439"/>
                  </a:lnTo>
                  <a:lnTo>
                    <a:pt x="523309" y="98041"/>
                  </a:lnTo>
                  <a:lnTo>
                    <a:pt x="512840" y="80838"/>
                  </a:lnTo>
                </a:path>
                <a:path w="604519" h="685800">
                  <a:moveTo>
                    <a:pt x="525690" y="381910"/>
                  </a:moveTo>
                  <a:lnTo>
                    <a:pt x="429976" y="260215"/>
                  </a:lnTo>
                  <a:lnTo>
                    <a:pt x="384884" y="135824"/>
                  </a:lnTo>
                  <a:lnTo>
                    <a:pt x="371615" y="38999"/>
                  </a:lnTo>
                  <a:lnTo>
                    <a:pt x="371369" y="0"/>
                  </a:lnTo>
                </a:path>
                <a:path w="604519" h="685800">
                  <a:moveTo>
                    <a:pt x="181842" y="685333"/>
                  </a:moveTo>
                  <a:lnTo>
                    <a:pt x="102365" y="643735"/>
                  </a:lnTo>
                  <a:lnTo>
                    <a:pt x="45530" y="622393"/>
                  </a:lnTo>
                  <a:lnTo>
                    <a:pt x="11391" y="614546"/>
                  </a:lnTo>
                  <a:lnTo>
                    <a:pt x="0" y="61343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6" name="object 4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99716" y="2103779"/>
              <a:ext cx="68158" cy="79426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2578882" y="1988913"/>
              <a:ext cx="111125" cy="180340"/>
            </a:xfrm>
            <a:custGeom>
              <a:avLst/>
              <a:gdLst/>
              <a:ahLst/>
              <a:cxnLst/>
              <a:rect l="l" t="t" r="r" b="b"/>
              <a:pathLst>
                <a:path w="111125" h="180339">
                  <a:moveTo>
                    <a:pt x="13882" y="55477"/>
                  </a:moveTo>
                  <a:lnTo>
                    <a:pt x="97103" y="55477"/>
                  </a:lnTo>
                </a:path>
                <a:path w="111125" h="180339">
                  <a:moveTo>
                    <a:pt x="13882" y="97093"/>
                  </a:moveTo>
                  <a:lnTo>
                    <a:pt x="97103" y="97093"/>
                  </a:lnTo>
                </a:path>
                <a:path w="111125" h="180339">
                  <a:moveTo>
                    <a:pt x="13882" y="138698"/>
                  </a:moveTo>
                  <a:lnTo>
                    <a:pt x="97103" y="138698"/>
                  </a:lnTo>
                </a:path>
                <a:path w="111125" h="180339">
                  <a:moveTo>
                    <a:pt x="0" y="0"/>
                  </a:moveTo>
                  <a:lnTo>
                    <a:pt x="0" y="180314"/>
                  </a:lnTo>
                  <a:lnTo>
                    <a:pt x="110975" y="180314"/>
                  </a:lnTo>
                  <a:lnTo>
                    <a:pt x="110975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980782" y="2051431"/>
              <a:ext cx="554990" cy="325120"/>
            </a:xfrm>
            <a:custGeom>
              <a:avLst/>
              <a:gdLst/>
              <a:ahLst/>
              <a:cxnLst/>
              <a:rect l="l" t="t" r="r" b="b"/>
              <a:pathLst>
                <a:path w="554989" h="325119">
                  <a:moveTo>
                    <a:pt x="467914" y="320319"/>
                  </a:moveTo>
                  <a:lnTo>
                    <a:pt x="511380" y="266698"/>
                  </a:lnTo>
                  <a:lnTo>
                    <a:pt x="537890" y="232646"/>
                  </a:lnTo>
                  <a:lnTo>
                    <a:pt x="551107" y="214732"/>
                  </a:lnTo>
                  <a:lnTo>
                    <a:pt x="554699" y="209523"/>
                  </a:lnTo>
                </a:path>
                <a:path w="554989" h="325119">
                  <a:moveTo>
                    <a:pt x="0" y="0"/>
                  </a:moveTo>
                  <a:lnTo>
                    <a:pt x="32416" y="141967"/>
                  </a:lnTo>
                  <a:lnTo>
                    <a:pt x="89128" y="243462"/>
                  </a:lnTo>
                  <a:lnTo>
                    <a:pt x="143031" y="304413"/>
                  </a:lnTo>
                  <a:lnTo>
                    <a:pt x="167022" y="32474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9" name="object 4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488673" y="2229520"/>
              <a:ext cx="67040" cy="79795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2634362" y="2169228"/>
              <a:ext cx="460375" cy="574675"/>
            </a:xfrm>
            <a:custGeom>
              <a:avLst/>
              <a:gdLst/>
              <a:ahLst/>
              <a:cxnLst/>
              <a:rect l="l" t="t" r="r" b="b"/>
              <a:pathLst>
                <a:path w="460375" h="574675">
                  <a:moveTo>
                    <a:pt x="291068" y="544600"/>
                  </a:moveTo>
                  <a:lnTo>
                    <a:pt x="366366" y="561311"/>
                  </a:lnTo>
                  <a:lnTo>
                    <a:pt x="419052" y="570120"/>
                  </a:lnTo>
                  <a:lnTo>
                    <a:pt x="450012" y="573553"/>
                  </a:lnTo>
                  <a:lnTo>
                    <a:pt x="460135" y="574136"/>
                  </a:lnTo>
                </a:path>
                <a:path w="460375" h="574675">
                  <a:moveTo>
                    <a:pt x="0" y="0"/>
                  </a:moveTo>
                  <a:lnTo>
                    <a:pt x="1415" y="93379"/>
                  </a:lnTo>
                  <a:lnTo>
                    <a:pt x="5155" y="152320"/>
                  </a:lnTo>
                  <a:lnTo>
                    <a:pt x="9017" y="183088"/>
                  </a:lnTo>
                  <a:lnTo>
                    <a:pt x="10793" y="19195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056993" y="2710882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1022" y="0"/>
                  </a:moveTo>
                  <a:lnTo>
                    <a:pt x="6746" y="16041"/>
                  </a:lnTo>
                  <a:lnTo>
                    <a:pt x="8484" y="32010"/>
                  </a:lnTo>
                  <a:lnTo>
                    <a:pt x="6235" y="47911"/>
                  </a:lnTo>
                  <a:lnTo>
                    <a:pt x="0" y="63751"/>
                  </a:lnTo>
                  <a:lnTo>
                    <a:pt x="74883" y="33077"/>
                  </a:lnTo>
                  <a:lnTo>
                    <a:pt x="102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/>
          <p:cNvSpPr txBox="1"/>
          <p:nvPr/>
        </p:nvSpPr>
        <p:spPr>
          <a:xfrm>
            <a:off x="66713" y="3327684"/>
            <a:ext cx="6089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Message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t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r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ans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f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er</a:t>
            </a:r>
            <a:endParaRPr sz="6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87566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The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OSI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reference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model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287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Foundations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07891" y="716"/>
            <a:ext cx="6337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Layered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28587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Transport</a:t>
            </a:r>
            <a:r>
              <a:rPr dirty="0" sz="1400" spc="-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Layer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982" y="970939"/>
            <a:ext cx="3775710" cy="138620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310"/>
              </a:spcBef>
            </a:pPr>
            <a:r>
              <a:rPr dirty="0" sz="1200">
                <a:solidFill>
                  <a:srgbClr val="FA0000"/>
                </a:solidFill>
                <a:latin typeface="Arial"/>
                <a:cs typeface="Arial"/>
              </a:rPr>
              <a:t>Important</a:t>
            </a:r>
            <a:endParaRPr sz="1200">
              <a:latin typeface="Arial"/>
              <a:cs typeface="Arial"/>
            </a:endParaRPr>
          </a:p>
          <a:p>
            <a:pPr marL="41910" marR="30480" indent="-4445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transport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layer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provides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actual communication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facilities </a:t>
            </a: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most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 systems.</a:t>
            </a:r>
            <a:endParaRPr sz="1000">
              <a:latin typeface="Arial"/>
              <a:cs typeface="Arial"/>
            </a:endParaRPr>
          </a:p>
          <a:p>
            <a:pPr marL="41910">
              <a:lnSpc>
                <a:spcPct val="100000"/>
              </a:lnSpc>
              <a:spcBef>
                <a:spcPts val="68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Standard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Internet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protocols</a:t>
            </a:r>
            <a:endParaRPr sz="1200">
              <a:latin typeface="Arial"/>
              <a:cs typeface="Arial"/>
            </a:endParaRPr>
          </a:p>
          <a:p>
            <a:pPr marL="318770" marR="58039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5">
                <a:latin typeface="Arial"/>
                <a:cs typeface="Arial"/>
              </a:rPr>
              <a:t>TCP: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connection-oriented,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reliable,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stream-oriented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endParaRPr sz="1000">
              <a:latin typeface="Arial"/>
              <a:cs typeface="Arial"/>
            </a:endParaRPr>
          </a:p>
          <a:p>
            <a:pPr marL="31877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5">
                <a:latin typeface="Arial"/>
                <a:cs typeface="Arial"/>
              </a:rPr>
              <a:t>UDP: unreliable (best-effort) datagram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37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62320" y="716"/>
            <a:ext cx="137922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Application-level tree-based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35267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Application-level</a:t>
            </a:r>
            <a:r>
              <a:rPr dirty="0" sz="1400" spc="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multicasting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1187955"/>
            <a:ext cx="3844290" cy="8845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38100" marR="304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Organize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overlay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network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 that network to disseminate data: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spcBef>
                <a:spcPts val="55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Oftentimes a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tree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leading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unique paths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0">
                <a:latin typeface="Arial"/>
                <a:cs typeface="Arial"/>
              </a:rPr>
              <a:t>Alternatively,</a:t>
            </a:r>
            <a:r>
              <a:rPr dirty="0" sz="1000" spc="-5">
                <a:latin typeface="Arial"/>
                <a:cs typeface="Arial"/>
              </a:rPr>
              <a:t> also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mesh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networks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form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routing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38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62320" y="716"/>
            <a:ext cx="137922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Application-level tree-based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09181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Application-level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multicasting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Chord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794" y="802205"/>
            <a:ext cx="3994785" cy="185038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approach</a:t>
            </a:r>
            <a:endParaRPr sz="1200">
              <a:latin typeface="Arial"/>
              <a:cs typeface="Arial"/>
            </a:endParaRPr>
          </a:p>
          <a:p>
            <a:pPr marL="353060" indent="-175260">
              <a:lnSpc>
                <a:spcPts val="1200"/>
              </a:lnSpc>
              <a:spcBef>
                <a:spcPts val="770"/>
              </a:spcBef>
              <a:buClr>
                <a:srgbClr val="3333B2"/>
              </a:buClr>
              <a:buAutoNum type="arabicPeriod"/>
              <a:tabLst>
                <a:tab pos="353695" algn="l"/>
              </a:tabLst>
            </a:pPr>
            <a:r>
              <a:rPr dirty="0" sz="1000" spc="-5">
                <a:latin typeface="Arial"/>
                <a:cs typeface="Arial"/>
              </a:rPr>
              <a:t>Initiator generates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multicast identifier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mid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53060" indent="-175260">
              <a:lnSpc>
                <a:spcPts val="1195"/>
              </a:lnSpc>
              <a:buClr>
                <a:srgbClr val="3333B2"/>
              </a:buClr>
              <a:buAutoNum type="arabicPeriod"/>
              <a:tabLst>
                <a:tab pos="353695" algn="l"/>
              </a:tabLst>
            </a:pPr>
            <a:r>
              <a:rPr dirty="0" sz="1000" spc="-5">
                <a:latin typeface="Arial"/>
                <a:cs typeface="Arial"/>
              </a:rPr>
              <a:t>Lookup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suc</a:t>
            </a:r>
            <a:r>
              <a:rPr dirty="0" sz="1000" spc="45" i="1">
                <a:solidFill>
                  <a:srgbClr val="0000FA"/>
                </a:solidFill>
                <a:latin typeface="Arial"/>
                <a:cs typeface="Arial"/>
              </a:rPr>
              <a:t>c</a:t>
            </a:r>
            <a:r>
              <a:rPr dirty="0" sz="1000" spc="50">
                <a:solidFill>
                  <a:srgbClr val="0000FA"/>
                </a:solidFill>
                <a:latin typeface="Arial"/>
                <a:cs typeface="Arial"/>
              </a:rPr>
              <a:t>(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mid</a:t>
            </a:r>
            <a:r>
              <a:rPr dirty="0" sz="1000" spc="-185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50">
                <a:solidFill>
                  <a:srgbClr val="0000FA"/>
                </a:solidFill>
                <a:latin typeface="Arial"/>
                <a:cs typeface="Arial"/>
              </a:rPr>
              <a:t>)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responsi</a:t>
            </a:r>
            <a:r>
              <a:rPr dirty="0" sz="1000" spc="-25">
                <a:latin typeface="Arial"/>
                <a:cs typeface="Arial"/>
              </a:rPr>
              <a:t>b</a:t>
            </a:r>
            <a:r>
              <a:rPr dirty="0" sz="1000" spc="-5">
                <a:latin typeface="Arial"/>
                <a:cs typeface="Arial"/>
              </a:rPr>
              <a:t>le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f</a:t>
            </a:r>
            <a:r>
              <a:rPr dirty="0" sz="1000" spc="-5">
                <a:latin typeface="Arial"/>
                <a:cs typeface="Arial"/>
              </a:rPr>
              <a:t>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mid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53060" indent="-175260">
              <a:lnSpc>
                <a:spcPts val="1195"/>
              </a:lnSpc>
              <a:buClr>
                <a:srgbClr val="3333B2"/>
              </a:buClr>
              <a:buAutoNum type="arabicPeriod"/>
              <a:tabLst>
                <a:tab pos="353695" algn="l"/>
              </a:tabLst>
            </a:pPr>
            <a:r>
              <a:rPr dirty="0" sz="1000" spc="-5">
                <a:latin typeface="Arial"/>
                <a:cs typeface="Arial"/>
              </a:rPr>
              <a:t>Request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routed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10" i="1">
                <a:latin typeface="Arial"/>
                <a:cs typeface="Arial"/>
              </a:rPr>
              <a:t>succ</a:t>
            </a:r>
            <a:r>
              <a:rPr dirty="0" sz="1000" spc="10">
                <a:latin typeface="Arial"/>
                <a:cs typeface="Arial"/>
              </a:rPr>
              <a:t>(</a:t>
            </a:r>
            <a:r>
              <a:rPr dirty="0" sz="1000" spc="10" i="1">
                <a:latin typeface="Arial"/>
                <a:cs typeface="Arial"/>
              </a:rPr>
              <a:t>mid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25">
                <a:latin typeface="Arial"/>
                <a:cs typeface="Arial"/>
              </a:rPr>
              <a:t>),</a:t>
            </a:r>
            <a:r>
              <a:rPr dirty="0" sz="1000" spc="-5">
                <a:latin typeface="Arial"/>
                <a:cs typeface="Arial"/>
              </a:rPr>
              <a:t> 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become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root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53060" indent="-175260">
              <a:lnSpc>
                <a:spcPts val="1195"/>
              </a:lnSpc>
              <a:buClr>
                <a:srgbClr val="3333B2"/>
              </a:buClr>
              <a:buAutoNum type="arabicPeriod"/>
              <a:tabLst>
                <a:tab pos="353695" algn="l"/>
              </a:tabLst>
            </a:pP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wants to join,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sends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join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root.</a:t>
            </a:r>
            <a:endParaRPr sz="1000">
              <a:latin typeface="Arial"/>
              <a:cs typeface="Arial"/>
            </a:endParaRPr>
          </a:p>
          <a:p>
            <a:pPr marL="353060" indent="-175260">
              <a:lnSpc>
                <a:spcPts val="1200"/>
              </a:lnSpc>
              <a:buClr>
                <a:srgbClr val="3333B2"/>
              </a:buClr>
              <a:buAutoNum type="arabicPeriod"/>
              <a:tabLst>
                <a:tab pos="353695" algn="l"/>
              </a:tabLst>
            </a:pP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arrives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20" i="1">
                <a:latin typeface="Arial"/>
                <a:cs typeface="Arial"/>
              </a:rPr>
              <a:t>Q</a:t>
            </a:r>
            <a:r>
              <a:rPr dirty="0" sz="1000" spc="20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lvl="1" marL="629920" marR="55880" indent="-168275">
              <a:lnSpc>
                <a:spcPct val="100000"/>
              </a:lnSpc>
              <a:spcBef>
                <a:spcPts val="195"/>
              </a:spcBef>
              <a:buClr>
                <a:srgbClr val="3333B2"/>
              </a:buClr>
              <a:buFont typeface="Arial"/>
              <a:buChar char="►"/>
              <a:tabLst>
                <a:tab pos="630555" algn="l"/>
              </a:tabLst>
            </a:pPr>
            <a:r>
              <a:rPr dirty="0" sz="1000" spc="-5" i="1">
                <a:latin typeface="Arial"/>
                <a:cs typeface="Arial"/>
              </a:rPr>
              <a:t>Q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 not seen a join request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it becomes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forwarder</a:t>
            </a:r>
            <a:r>
              <a:rPr dirty="0" sz="1000" spc="-10">
                <a:latin typeface="Arial"/>
                <a:cs typeface="Arial"/>
              </a:rPr>
              <a:t>;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becomes child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20" i="1">
                <a:latin typeface="Arial"/>
                <a:cs typeface="Arial"/>
              </a:rPr>
              <a:t>Q</a:t>
            </a:r>
            <a:r>
              <a:rPr dirty="0" sz="1000" spc="20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Join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request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continues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to </a:t>
            </a:r>
            <a:r>
              <a:rPr dirty="0" sz="1000" spc="-26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be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 forwarded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lvl="1" marL="629920" marR="142875" indent="-168275">
              <a:lnSpc>
                <a:spcPts val="1200"/>
              </a:lnSpc>
              <a:spcBef>
                <a:spcPts val="25"/>
              </a:spcBef>
              <a:buClr>
                <a:srgbClr val="3333B2"/>
              </a:buClr>
              <a:buFont typeface="Arial"/>
              <a:buChar char="►"/>
              <a:tabLst>
                <a:tab pos="630555" algn="l"/>
              </a:tabLst>
            </a:pPr>
            <a:r>
              <a:rPr dirty="0" sz="1000" spc="-5" i="1">
                <a:latin typeface="Arial"/>
                <a:cs typeface="Arial"/>
              </a:rPr>
              <a:t>Q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knows</a:t>
            </a:r>
            <a:r>
              <a:rPr dirty="0" sz="1000" spc="-5">
                <a:latin typeface="Arial"/>
                <a:cs typeface="Arial"/>
              </a:rPr>
              <a:t> about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tree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becomes child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20" i="1">
                <a:latin typeface="Arial"/>
                <a:cs typeface="Arial"/>
              </a:rPr>
              <a:t>Q</a:t>
            </a:r>
            <a:r>
              <a:rPr dirty="0" sz="1000" spc="20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No need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to </a:t>
            </a:r>
            <a:r>
              <a:rPr dirty="0" sz="1000" spc="-2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forward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join request anymore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62320" y="716"/>
            <a:ext cx="137922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Application-level tree-based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142900" y="769860"/>
            <a:ext cx="2320290" cy="1205865"/>
            <a:chOff x="1142900" y="769860"/>
            <a:chExt cx="2320290" cy="1205865"/>
          </a:xfrm>
        </p:grpSpPr>
        <p:sp>
          <p:nvSpPr>
            <p:cNvPr id="5" name="object 5"/>
            <p:cNvSpPr/>
            <p:nvPr/>
          </p:nvSpPr>
          <p:spPr>
            <a:xfrm>
              <a:off x="1297883" y="929108"/>
              <a:ext cx="2031364" cy="969644"/>
            </a:xfrm>
            <a:custGeom>
              <a:avLst/>
              <a:gdLst/>
              <a:ahLst/>
              <a:cxnLst/>
              <a:rect l="l" t="t" r="r" b="b"/>
              <a:pathLst>
                <a:path w="2031364" h="969644">
                  <a:moveTo>
                    <a:pt x="1148911" y="838607"/>
                  </a:moveTo>
                  <a:lnTo>
                    <a:pt x="1148338" y="871774"/>
                  </a:lnTo>
                  <a:lnTo>
                    <a:pt x="1159542" y="896592"/>
                  </a:lnTo>
                  <a:lnTo>
                    <a:pt x="1182566" y="912698"/>
                  </a:lnTo>
                  <a:lnTo>
                    <a:pt x="1217451" y="919727"/>
                  </a:lnTo>
                  <a:lnTo>
                    <a:pt x="1264241" y="917319"/>
                  </a:lnTo>
                  <a:lnTo>
                    <a:pt x="1322978" y="905107"/>
                  </a:lnTo>
                  <a:lnTo>
                    <a:pt x="1393704" y="882731"/>
                  </a:lnTo>
                  <a:lnTo>
                    <a:pt x="1441833" y="897330"/>
                  </a:lnTo>
                  <a:lnTo>
                    <a:pt x="1488814" y="888851"/>
                  </a:lnTo>
                  <a:lnTo>
                    <a:pt x="1527406" y="861221"/>
                  </a:lnTo>
                  <a:lnTo>
                    <a:pt x="1550365" y="818369"/>
                  </a:lnTo>
                  <a:lnTo>
                    <a:pt x="1600509" y="821891"/>
                  </a:lnTo>
                  <a:lnTo>
                    <a:pt x="1644845" y="819005"/>
                  </a:lnTo>
                  <a:lnTo>
                    <a:pt x="1679776" y="807924"/>
                  </a:lnTo>
                  <a:lnTo>
                    <a:pt x="1701705" y="786858"/>
                  </a:lnTo>
                  <a:lnTo>
                    <a:pt x="1707036" y="754020"/>
                  </a:lnTo>
                  <a:lnTo>
                    <a:pt x="1751737" y="770105"/>
                  </a:lnTo>
                  <a:lnTo>
                    <a:pt x="1794267" y="773439"/>
                  </a:lnTo>
                  <a:lnTo>
                    <a:pt x="1833826" y="765586"/>
                  </a:lnTo>
                  <a:lnTo>
                    <a:pt x="1869614" y="748108"/>
                  </a:lnTo>
                  <a:lnTo>
                    <a:pt x="1900831" y="722568"/>
                  </a:lnTo>
                  <a:lnTo>
                    <a:pt x="1926675" y="690526"/>
                  </a:lnTo>
                  <a:lnTo>
                    <a:pt x="1946347" y="653547"/>
                  </a:lnTo>
                  <a:lnTo>
                    <a:pt x="1959046" y="613191"/>
                  </a:lnTo>
                  <a:lnTo>
                    <a:pt x="1963972" y="571022"/>
                  </a:lnTo>
                  <a:lnTo>
                    <a:pt x="1988380" y="544903"/>
                  </a:lnTo>
                  <a:lnTo>
                    <a:pt x="2007150" y="512991"/>
                  </a:lnTo>
                  <a:lnTo>
                    <a:pt x="2020437" y="476563"/>
                  </a:lnTo>
                  <a:lnTo>
                    <a:pt x="2028396" y="436894"/>
                  </a:lnTo>
                  <a:lnTo>
                    <a:pt x="2031181" y="395260"/>
                  </a:lnTo>
                  <a:lnTo>
                    <a:pt x="2028945" y="352938"/>
                  </a:lnTo>
                  <a:lnTo>
                    <a:pt x="2021844" y="311202"/>
                  </a:lnTo>
                  <a:lnTo>
                    <a:pt x="2010031" y="271330"/>
                  </a:lnTo>
                  <a:lnTo>
                    <a:pt x="1993660" y="234596"/>
                  </a:lnTo>
                  <a:lnTo>
                    <a:pt x="1972886" y="202277"/>
                  </a:lnTo>
                  <a:lnTo>
                    <a:pt x="1918746" y="155987"/>
                  </a:lnTo>
                  <a:lnTo>
                    <a:pt x="1848844" y="142666"/>
                  </a:lnTo>
                  <a:lnTo>
                    <a:pt x="1819263" y="109202"/>
                  </a:lnTo>
                  <a:lnTo>
                    <a:pt x="1782926" y="85289"/>
                  </a:lnTo>
                  <a:lnTo>
                    <a:pt x="1741483" y="70117"/>
                  </a:lnTo>
                  <a:lnTo>
                    <a:pt x="1696583" y="62876"/>
                  </a:lnTo>
                  <a:lnTo>
                    <a:pt x="1649877" y="62753"/>
                  </a:lnTo>
                  <a:lnTo>
                    <a:pt x="1603016" y="68938"/>
                  </a:lnTo>
                  <a:lnTo>
                    <a:pt x="1557649" y="80620"/>
                  </a:lnTo>
                  <a:lnTo>
                    <a:pt x="1515428" y="96987"/>
                  </a:lnTo>
                  <a:lnTo>
                    <a:pt x="1478002" y="117229"/>
                  </a:lnTo>
                  <a:lnTo>
                    <a:pt x="1447022" y="140534"/>
                  </a:lnTo>
                  <a:lnTo>
                    <a:pt x="1411002" y="193090"/>
                  </a:lnTo>
                  <a:lnTo>
                    <a:pt x="1395801" y="154390"/>
                  </a:lnTo>
                  <a:lnTo>
                    <a:pt x="1371098" y="116733"/>
                  </a:lnTo>
                  <a:lnTo>
                    <a:pt x="1339588" y="82884"/>
                  </a:lnTo>
                  <a:lnTo>
                    <a:pt x="1303971" y="55607"/>
                  </a:lnTo>
                  <a:lnTo>
                    <a:pt x="1266944" y="37667"/>
                  </a:lnTo>
                  <a:lnTo>
                    <a:pt x="1231205" y="31826"/>
                  </a:lnTo>
                  <a:lnTo>
                    <a:pt x="1199450" y="40849"/>
                  </a:lnTo>
                  <a:lnTo>
                    <a:pt x="1174378" y="67500"/>
                  </a:lnTo>
                  <a:lnTo>
                    <a:pt x="1138821" y="43536"/>
                  </a:lnTo>
                  <a:lnTo>
                    <a:pt x="1099363" y="32316"/>
                  </a:lnTo>
                  <a:lnTo>
                    <a:pt x="1058624" y="32932"/>
                  </a:lnTo>
                  <a:lnTo>
                    <a:pt x="1019220" y="44476"/>
                  </a:lnTo>
                  <a:lnTo>
                    <a:pt x="983770" y="66038"/>
                  </a:lnTo>
                  <a:lnTo>
                    <a:pt x="954891" y="96712"/>
                  </a:lnTo>
                  <a:lnTo>
                    <a:pt x="935202" y="135588"/>
                  </a:lnTo>
                  <a:lnTo>
                    <a:pt x="916922" y="102318"/>
                  </a:lnTo>
                  <a:lnTo>
                    <a:pt x="892718" y="72691"/>
                  </a:lnTo>
                  <a:lnTo>
                    <a:pt x="863419" y="47301"/>
                  </a:lnTo>
                  <a:lnTo>
                    <a:pt x="829852" y="26743"/>
                  </a:lnTo>
                  <a:lnTo>
                    <a:pt x="792845" y="11611"/>
                  </a:lnTo>
                  <a:lnTo>
                    <a:pt x="753227" y="2499"/>
                  </a:lnTo>
                  <a:lnTo>
                    <a:pt x="711824" y="0"/>
                  </a:lnTo>
                  <a:lnTo>
                    <a:pt x="669464" y="4708"/>
                  </a:lnTo>
                  <a:lnTo>
                    <a:pt x="626976" y="17218"/>
                  </a:lnTo>
                  <a:lnTo>
                    <a:pt x="585187" y="38124"/>
                  </a:lnTo>
                  <a:lnTo>
                    <a:pt x="544924" y="68019"/>
                  </a:lnTo>
                  <a:lnTo>
                    <a:pt x="507017" y="107498"/>
                  </a:lnTo>
                  <a:lnTo>
                    <a:pt x="462173" y="100318"/>
                  </a:lnTo>
                  <a:lnTo>
                    <a:pt x="427746" y="106862"/>
                  </a:lnTo>
                  <a:lnTo>
                    <a:pt x="402865" y="125214"/>
                  </a:lnTo>
                  <a:lnTo>
                    <a:pt x="386664" y="153458"/>
                  </a:lnTo>
                  <a:lnTo>
                    <a:pt x="357718" y="132328"/>
                  </a:lnTo>
                  <a:lnTo>
                    <a:pt x="324463" y="119036"/>
                  </a:lnTo>
                  <a:lnTo>
                    <a:pt x="288367" y="113528"/>
                  </a:lnTo>
                  <a:lnTo>
                    <a:pt x="250898" y="115751"/>
                  </a:lnTo>
                  <a:lnTo>
                    <a:pt x="213522" y="125651"/>
                  </a:lnTo>
                  <a:lnTo>
                    <a:pt x="177709" y="143174"/>
                  </a:lnTo>
                  <a:lnTo>
                    <a:pt x="144924" y="168267"/>
                  </a:lnTo>
                  <a:lnTo>
                    <a:pt x="116637" y="200876"/>
                  </a:lnTo>
                  <a:lnTo>
                    <a:pt x="94314" y="240947"/>
                  </a:lnTo>
                  <a:lnTo>
                    <a:pt x="79423" y="288428"/>
                  </a:lnTo>
                  <a:lnTo>
                    <a:pt x="73431" y="343263"/>
                  </a:lnTo>
                  <a:lnTo>
                    <a:pt x="41907" y="361974"/>
                  </a:lnTo>
                  <a:lnTo>
                    <a:pt x="19713" y="402308"/>
                  </a:lnTo>
                  <a:lnTo>
                    <a:pt x="11261" y="452058"/>
                  </a:lnTo>
                  <a:lnTo>
                    <a:pt x="20965" y="499014"/>
                  </a:lnTo>
                  <a:lnTo>
                    <a:pt x="7101" y="541694"/>
                  </a:lnTo>
                  <a:lnTo>
                    <a:pt x="220" y="585376"/>
                  </a:lnTo>
                  <a:lnTo>
                    <a:pt x="0" y="628865"/>
                  </a:lnTo>
                  <a:lnTo>
                    <a:pt x="6115" y="670970"/>
                  </a:lnTo>
                  <a:lnTo>
                    <a:pt x="18244" y="710497"/>
                  </a:lnTo>
                  <a:lnTo>
                    <a:pt x="36063" y="746252"/>
                  </a:lnTo>
                  <a:lnTo>
                    <a:pt x="59248" y="777043"/>
                  </a:lnTo>
                  <a:lnTo>
                    <a:pt x="120424" y="818957"/>
                  </a:lnTo>
                  <a:lnTo>
                    <a:pt x="157769" y="827695"/>
                  </a:lnTo>
                  <a:lnTo>
                    <a:pt x="199186" y="826695"/>
                  </a:lnTo>
                  <a:lnTo>
                    <a:pt x="232554" y="868518"/>
                  </a:lnTo>
                  <a:lnTo>
                    <a:pt x="270552" y="888079"/>
                  </a:lnTo>
                  <a:lnTo>
                    <a:pt x="312020" y="885459"/>
                  </a:lnTo>
                  <a:lnTo>
                    <a:pt x="355802" y="860739"/>
                  </a:lnTo>
                  <a:lnTo>
                    <a:pt x="389770" y="898978"/>
                  </a:lnTo>
                  <a:lnTo>
                    <a:pt x="426379" y="928152"/>
                  </a:lnTo>
                  <a:lnTo>
                    <a:pt x="464900" y="948465"/>
                  </a:lnTo>
                  <a:lnTo>
                    <a:pt x="504601" y="960121"/>
                  </a:lnTo>
                  <a:lnTo>
                    <a:pt x="544754" y="963321"/>
                  </a:lnTo>
                  <a:lnTo>
                    <a:pt x="584627" y="958270"/>
                  </a:lnTo>
                  <a:lnTo>
                    <a:pt x="623490" y="945170"/>
                  </a:lnTo>
                  <a:lnTo>
                    <a:pt x="660614" y="924224"/>
                  </a:lnTo>
                  <a:lnTo>
                    <a:pt x="695267" y="895635"/>
                  </a:lnTo>
                  <a:lnTo>
                    <a:pt x="728672" y="927009"/>
                  </a:lnTo>
                  <a:lnTo>
                    <a:pt x="766452" y="949292"/>
                  </a:lnTo>
                  <a:lnTo>
                    <a:pt x="807534" y="963242"/>
                  </a:lnTo>
                  <a:lnTo>
                    <a:pt x="850845" y="969615"/>
                  </a:lnTo>
                  <a:lnTo>
                    <a:pt x="895314" y="969167"/>
                  </a:lnTo>
                  <a:lnTo>
                    <a:pt x="939867" y="962656"/>
                  </a:lnTo>
                  <a:lnTo>
                    <a:pt x="983433" y="950836"/>
                  </a:lnTo>
                  <a:lnTo>
                    <a:pt x="1024939" y="934466"/>
                  </a:lnTo>
                  <a:lnTo>
                    <a:pt x="1063312" y="914302"/>
                  </a:lnTo>
                  <a:lnTo>
                    <a:pt x="1097480" y="891099"/>
                  </a:lnTo>
                  <a:lnTo>
                    <a:pt x="1126370" y="865616"/>
                  </a:lnTo>
                  <a:lnTo>
                    <a:pt x="1148911" y="838607"/>
                  </a:lnTo>
                  <a:close/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222868" y="848391"/>
              <a:ext cx="2153920" cy="1012190"/>
            </a:xfrm>
            <a:custGeom>
              <a:avLst/>
              <a:gdLst/>
              <a:ahLst/>
              <a:cxnLst/>
              <a:rect l="l" t="t" r="r" b="b"/>
              <a:pathLst>
                <a:path w="2153920" h="1012189">
                  <a:moveTo>
                    <a:pt x="0" y="1011833"/>
                  </a:moveTo>
                  <a:lnTo>
                    <a:pt x="48274" y="1011167"/>
                  </a:lnTo>
                  <a:lnTo>
                    <a:pt x="93277" y="1009165"/>
                  </a:lnTo>
                  <a:lnTo>
                    <a:pt x="135121" y="1005877"/>
                  </a:lnTo>
                  <a:lnTo>
                    <a:pt x="173922" y="1001350"/>
                  </a:lnTo>
                  <a:lnTo>
                    <a:pt x="242850" y="988776"/>
                  </a:lnTo>
                  <a:lnTo>
                    <a:pt x="300976" y="971831"/>
                  </a:lnTo>
                  <a:lnTo>
                    <a:pt x="349213" y="950901"/>
                  </a:lnTo>
                  <a:lnTo>
                    <a:pt x="388475" y="926374"/>
                  </a:lnTo>
                  <a:lnTo>
                    <a:pt x="419677" y="898637"/>
                  </a:lnTo>
                  <a:lnTo>
                    <a:pt x="443734" y="868078"/>
                  </a:lnTo>
                  <a:lnTo>
                    <a:pt x="468420" y="817794"/>
                  </a:lnTo>
                  <a:lnTo>
                    <a:pt x="482172" y="763337"/>
                  </a:lnTo>
                  <a:lnTo>
                    <a:pt x="486789" y="725361"/>
                  </a:lnTo>
                  <a:lnTo>
                    <a:pt x="488831" y="686498"/>
                  </a:lnTo>
                  <a:lnTo>
                    <a:pt x="489214" y="647136"/>
                  </a:lnTo>
                  <a:lnTo>
                    <a:pt x="489068" y="627389"/>
                  </a:lnTo>
                  <a:lnTo>
                    <a:pt x="488851" y="607663"/>
                  </a:lnTo>
                  <a:lnTo>
                    <a:pt x="488675" y="588006"/>
                  </a:lnTo>
                  <a:lnTo>
                    <a:pt x="488908" y="549092"/>
                  </a:lnTo>
                  <a:lnTo>
                    <a:pt x="492431" y="492448"/>
                  </a:lnTo>
                  <a:lnTo>
                    <a:pt x="502505" y="439039"/>
                  </a:lnTo>
                  <a:lnTo>
                    <a:pt x="522215" y="390172"/>
                  </a:lnTo>
                  <a:lnTo>
                    <a:pt x="554649" y="347154"/>
                  </a:lnTo>
                  <a:lnTo>
                    <a:pt x="584863" y="322370"/>
                  </a:lnTo>
                  <a:lnTo>
                    <a:pt x="623018" y="301154"/>
                  </a:lnTo>
                  <a:lnTo>
                    <a:pt x="670027" y="283893"/>
                  </a:lnTo>
                  <a:lnTo>
                    <a:pt x="726805" y="270974"/>
                  </a:lnTo>
                  <a:lnTo>
                    <a:pt x="794266" y="262785"/>
                  </a:lnTo>
                  <a:lnTo>
                    <a:pt x="873325" y="259713"/>
                  </a:lnTo>
                  <a:lnTo>
                    <a:pt x="923214" y="257206"/>
                  </a:lnTo>
                  <a:lnTo>
                    <a:pt x="963666" y="250525"/>
                  </a:lnTo>
                  <a:lnTo>
                    <a:pt x="1020462" y="226724"/>
                  </a:lnTo>
                  <a:lnTo>
                    <a:pt x="1052115" y="192464"/>
                  </a:lnTo>
                  <a:lnTo>
                    <a:pt x="1067026" y="151902"/>
                  </a:lnTo>
                  <a:lnTo>
                    <a:pt x="1073597" y="109193"/>
                  </a:lnTo>
                  <a:lnTo>
                    <a:pt x="1076380" y="88332"/>
                  </a:lnTo>
                  <a:lnTo>
                    <a:pt x="1086192" y="50194"/>
                  </a:lnTo>
                  <a:lnTo>
                    <a:pt x="1127280" y="9740"/>
                  </a:lnTo>
                  <a:lnTo>
                    <a:pt x="1152208" y="2801"/>
                  </a:lnTo>
                  <a:lnTo>
                    <a:pt x="1184503" y="0"/>
                  </a:lnTo>
                </a:path>
                <a:path w="2153920" h="1012189">
                  <a:moveTo>
                    <a:pt x="2153495" y="902549"/>
                  </a:moveTo>
                  <a:lnTo>
                    <a:pt x="2106474" y="901673"/>
                  </a:lnTo>
                  <a:lnTo>
                    <a:pt x="2063319" y="899058"/>
                  </a:lnTo>
                  <a:lnTo>
                    <a:pt x="2023863" y="894783"/>
                  </a:lnTo>
                  <a:lnTo>
                    <a:pt x="1955391" y="881558"/>
                  </a:lnTo>
                  <a:lnTo>
                    <a:pt x="1899738" y="862614"/>
                  </a:lnTo>
                  <a:lnTo>
                    <a:pt x="1855586" y="838566"/>
                  </a:lnTo>
                  <a:lnTo>
                    <a:pt x="1821615" y="810032"/>
                  </a:lnTo>
                  <a:lnTo>
                    <a:pt x="1796506" y="777628"/>
                  </a:lnTo>
                  <a:lnTo>
                    <a:pt x="1778939" y="741969"/>
                  </a:lnTo>
                  <a:lnTo>
                    <a:pt x="1767594" y="703672"/>
                  </a:lnTo>
                  <a:lnTo>
                    <a:pt x="1761153" y="663353"/>
                  </a:lnTo>
                  <a:lnTo>
                    <a:pt x="1758296" y="621628"/>
                  </a:lnTo>
                  <a:lnTo>
                    <a:pt x="1757703" y="579113"/>
                  </a:lnTo>
                  <a:lnTo>
                    <a:pt x="1757843" y="557753"/>
                  </a:lnTo>
                  <a:lnTo>
                    <a:pt x="1758055" y="536426"/>
                  </a:lnTo>
                  <a:lnTo>
                    <a:pt x="1758174" y="515210"/>
                  </a:lnTo>
                  <a:lnTo>
                    <a:pt x="1757470" y="473417"/>
                  </a:lnTo>
                  <a:lnTo>
                    <a:pt x="1754412" y="432993"/>
                  </a:lnTo>
                  <a:lnTo>
                    <a:pt x="1747682" y="394551"/>
                  </a:lnTo>
                  <a:lnTo>
                    <a:pt x="1727813" y="341956"/>
                  </a:lnTo>
                  <a:lnTo>
                    <a:pt x="1692259" y="297289"/>
                  </a:lnTo>
                  <a:lnTo>
                    <a:pt x="1657643" y="272943"/>
                  </a:lnTo>
                  <a:lnTo>
                    <a:pt x="1612757" y="253662"/>
                  </a:lnTo>
                  <a:lnTo>
                    <a:pt x="1556282" y="240062"/>
                  </a:lnTo>
                  <a:lnTo>
                    <a:pt x="1486898" y="232758"/>
                  </a:lnTo>
                  <a:lnTo>
                    <a:pt x="1446953" y="231660"/>
                  </a:lnTo>
                  <a:lnTo>
                    <a:pt x="1399462" y="228515"/>
                  </a:lnTo>
                  <a:lnTo>
                    <a:pt x="1335259" y="207345"/>
                  </a:lnTo>
                  <a:lnTo>
                    <a:pt x="1302305" y="171673"/>
                  </a:lnTo>
                  <a:lnTo>
                    <a:pt x="1288856" y="127907"/>
                  </a:lnTo>
                  <a:lnTo>
                    <a:pt x="1283165" y="82451"/>
                  </a:lnTo>
                  <a:lnTo>
                    <a:pt x="1279558" y="61091"/>
                  </a:lnTo>
                  <a:lnTo>
                    <a:pt x="1273487" y="41710"/>
                  </a:lnTo>
                  <a:lnTo>
                    <a:pt x="1263483" y="25110"/>
                  </a:lnTo>
                  <a:lnTo>
                    <a:pt x="1248078" y="12091"/>
                  </a:lnTo>
                  <a:lnTo>
                    <a:pt x="1225803" y="3454"/>
                  </a:lnTo>
                  <a:lnTo>
                    <a:pt x="1195191" y="0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408562" y="845755"/>
              <a:ext cx="0" cy="256540"/>
            </a:xfrm>
            <a:custGeom>
              <a:avLst/>
              <a:gdLst/>
              <a:ahLst/>
              <a:cxnLst/>
              <a:rect l="l" t="t" r="r" b="b"/>
              <a:pathLst>
                <a:path w="0" h="256540">
                  <a:moveTo>
                    <a:pt x="0" y="0"/>
                  </a:moveTo>
                  <a:lnTo>
                    <a:pt x="0" y="256024"/>
                  </a:lnTo>
                </a:path>
              </a:pathLst>
            </a:custGeom>
            <a:ln w="765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221431" y="987937"/>
              <a:ext cx="2163445" cy="873125"/>
            </a:xfrm>
            <a:custGeom>
              <a:avLst/>
              <a:gdLst/>
              <a:ahLst/>
              <a:cxnLst/>
              <a:rect l="l" t="t" r="r" b="b"/>
              <a:pathLst>
                <a:path w="2163445" h="873125">
                  <a:moveTo>
                    <a:pt x="2163017" y="0"/>
                  </a:moveTo>
                  <a:lnTo>
                    <a:pt x="2002925" y="262668"/>
                  </a:lnTo>
                  <a:lnTo>
                    <a:pt x="2020713" y="507549"/>
                  </a:lnTo>
                  <a:lnTo>
                    <a:pt x="2109653" y="688393"/>
                  </a:lnTo>
                  <a:lnTo>
                    <a:pt x="2163017" y="758951"/>
                  </a:lnTo>
                </a:path>
                <a:path w="2163445" h="873125">
                  <a:moveTo>
                    <a:pt x="40290" y="0"/>
                  </a:moveTo>
                  <a:lnTo>
                    <a:pt x="237945" y="328483"/>
                  </a:lnTo>
                  <a:lnTo>
                    <a:pt x="201434" y="607159"/>
                  </a:lnTo>
                  <a:lnTo>
                    <a:pt x="74278" y="800453"/>
                  </a:lnTo>
                  <a:lnTo>
                    <a:pt x="0" y="872790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194710" y="987941"/>
              <a:ext cx="189865" cy="114300"/>
            </a:xfrm>
            <a:custGeom>
              <a:avLst/>
              <a:gdLst/>
              <a:ahLst/>
              <a:cxnLst/>
              <a:rect l="l" t="t" r="r" b="b"/>
              <a:pathLst>
                <a:path w="189864" h="114300">
                  <a:moveTo>
                    <a:pt x="189737" y="0"/>
                  </a:moveTo>
                  <a:lnTo>
                    <a:pt x="0" y="113838"/>
                  </a:lnTo>
                  <a:lnTo>
                    <a:pt x="18973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194710" y="987941"/>
              <a:ext cx="189865" cy="114300"/>
            </a:xfrm>
            <a:custGeom>
              <a:avLst/>
              <a:gdLst/>
              <a:ahLst/>
              <a:cxnLst/>
              <a:rect l="l" t="t" r="r" b="b"/>
              <a:pathLst>
                <a:path w="189864" h="114300">
                  <a:moveTo>
                    <a:pt x="189737" y="0"/>
                  </a:moveTo>
                  <a:lnTo>
                    <a:pt x="0" y="113838"/>
                  </a:lnTo>
                  <a:lnTo>
                    <a:pt x="189737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194710" y="1595098"/>
              <a:ext cx="189865" cy="152400"/>
            </a:xfrm>
            <a:custGeom>
              <a:avLst/>
              <a:gdLst/>
              <a:ahLst/>
              <a:cxnLst/>
              <a:rect l="l" t="t" r="r" b="b"/>
              <a:pathLst>
                <a:path w="189864" h="152400">
                  <a:moveTo>
                    <a:pt x="0" y="0"/>
                  </a:moveTo>
                  <a:lnTo>
                    <a:pt x="189737" y="1517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194710" y="1595098"/>
              <a:ext cx="189865" cy="152400"/>
            </a:xfrm>
            <a:custGeom>
              <a:avLst/>
              <a:gdLst/>
              <a:ahLst/>
              <a:cxnLst/>
              <a:rect l="l" t="t" r="r" b="b"/>
              <a:pathLst>
                <a:path w="189864" h="152400">
                  <a:moveTo>
                    <a:pt x="189737" y="151790"/>
                  </a:moveTo>
                  <a:lnTo>
                    <a:pt x="0" y="0"/>
                  </a:lnTo>
                  <a:lnTo>
                    <a:pt x="189737" y="15179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221435" y="1708945"/>
              <a:ext cx="266065" cy="152400"/>
            </a:xfrm>
            <a:custGeom>
              <a:avLst/>
              <a:gdLst/>
              <a:ahLst/>
              <a:cxnLst/>
              <a:rect l="l" t="t" r="r" b="b"/>
              <a:pathLst>
                <a:path w="266065" h="152400">
                  <a:moveTo>
                    <a:pt x="265633" y="0"/>
                  </a:moveTo>
                  <a:lnTo>
                    <a:pt x="0" y="151786"/>
                  </a:lnTo>
                  <a:lnTo>
                    <a:pt x="26563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221435" y="1708945"/>
              <a:ext cx="266065" cy="152400"/>
            </a:xfrm>
            <a:custGeom>
              <a:avLst/>
              <a:gdLst/>
              <a:ahLst/>
              <a:cxnLst/>
              <a:rect l="l" t="t" r="r" b="b"/>
              <a:pathLst>
                <a:path w="266065" h="152400">
                  <a:moveTo>
                    <a:pt x="0" y="151786"/>
                  </a:moveTo>
                  <a:lnTo>
                    <a:pt x="265633" y="0"/>
                  </a:lnTo>
                  <a:lnTo>
                    <a:pt x="0" y="15178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259382" y="987945"/>
              <a:ext cx="227965" cy="114300"/>
            </a:xfrm>
            <a:custGeom>
              <a:avLst/>
              <a:gdLst/>
              <a:ahLst/>
              <a:cxnLst/>
              <a:rect l="l" t="t" r="r" b="b"/>
              <a:pathLst>
                <a:path w="227965" h="114300">
                  <a:moveTo>
                    <a:pt x="0" y="0"/>
                  </a:moveTo>
                  <a:lnTo>
                    <a:pt x="227685" y="11384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183483" y="912048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75895" y="0"/>
                  </a:moveTo>
                  <a:lnTo>
                    <a:pt x="46354" y="5964"/>
                  </a:lnTo>
                  <a:lnTo>
                    <a:pt x="22230" y="22231"/>
                  </a:lnTo>
                  <a:lnTo>
                    <a:pt x="5964" y="46356"/>
                  </a:lnTo>
                  <a:lnTo>
                    <a:pt x="0" y="75897"/>
                  </a:lnTo>
                  <a:lnTo>
                    <a:pt x="5964" y="105437"/>
                  </a:lnTo>
                  <a:lnTo>
                    <a:pt x="22230" y="129561"/>
                  </a:lnTo>
                  <a:lnTo>
                    <a:pt x="46354" y="145827"/>
                  </a:lnTo>
                  <a:lnTo>
                    <a:pt x="75895" y="151792"/>
                  </a:lnTo>
                  <a:lnTo>
                    <a:pt x="105437" y="145827"/>
                  </a:lnTo>
                  <a:lnTo>
                    <a:pt x="129561" y="129561"/>
                  </a:lnTo>
                  <a:lnTo>
                    <a:pt x="145826" y="105437"/>
                  </a:lnTo>
                  <a:lnTo>
                    <a:pt x="151790" y="75897"/>
                  </a:lnTo>
                  <a:lnTo>
                    <a:pt x="145826" y="46356"/>
                  </a:lnTo>
                  <a:lnTo>
                    <a:pt x="129561" y="22231"/>
                  </a:lnTo>
                  <a:lnTo>
                    <a:pt x="105437" y="5964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183483" y="912048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75895" y="151792"/>
                  </a:moveTo>
                  <a:lnTo>
                    <a:pt x="105437" y="145827"/>
                  </a:lnTo>
                  <a:lnTo>
                    <a:pt x="129561" y="129561"/>
                  </a:lnTo>
                  <a:lnTo>
                    <a:pt x="145826" y="105437"/>
                  </a:lnTo>
                  <a:lnTo>
                    <a:pt x="151790" y="75897"/>
                  </a:lnTo>
                  <a:lnTo>
                    <a:pt x="145826" y="46356"/>
                  </a:lnTo>
                  <a:lnTo>
                    <a:pt x="129561" y="22231"/>
                  </a:lnTo>
                  <a:lnTo>
                    <a:pt x="105437" y="5964"/>
                  </a:lnTo>
                  <a:lnTo>
                    <a:pt x="75895" y="0"/>
                  </a:lnTo>
                  <a:lnTo>
                    <a:pt x="46354" y="5964"/>
                  </a:lnTo>
                  <a:lnTo>
                    <a:pt x="22230" y="22231"/>
                  </a:lnTo>
                  <a:lnTo>
                    <a:pt x="5964" y="46356"/>
                  </a:lnTo>
                  <a:lnTo>
                    <a:pt x="0" y="75897"/>
                  </a:lnTo>
                  <a:lnTo>
                    <a:pt x="5964" y="105437"/>
                  </a:lnTo>
                  <a:lnTo>
                    <a:pt x="22230" y="129561"/>
                  </a:lnTo>
                  <a:lnTo>
                    <a:pt x="46354" y="145827"/>
                  </a:lnTo>
                  <a:lnTo>
                    <a:pt x="75895" y="15179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28840" y="769860"/>
              <a:ext cx="157061" cy="15706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42900" y="1782197"/>
              <a:ext cx="157061" cy="157065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05917" y="1668358"/>
              <a:ext cx="157061" cy="15706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05917" y="909413"/>
              <a:ext cx="157061" cy="157059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487072" y="1101780"/>
              <a:ext cx="152400" cy="114300"/>
            </a:xfrm>
            <a:custGeom>
              <a:avLst/>
              <a:gdLst/>
              <a:ahLst/>
              <a:cxnLst/>
              <a:rect l="l" t="t" r="r" b="b"/>
              <a:pathLst>
                <a:path w="152400" h="114300">
                  <a:moveTo>
                    <a:pt x="151786" y="0"/>
                  </a:moveTo>
                  <a:lnTo>
                    <a:pt x="0" y="0"/>
                  </a:lnTo>
                  <a:lnTo>
                    <a:pt x="0" y="113842"/>
                  </a:lnTo>
                  <a:lnTo>
                    <a:pt x="151786" y="113842"/>
                  </a:lnTo>
                  <a:lnTo>
                    <a:pt x="151786" y="0"/>
                  </a:lnTo>
                  <a:close/>
                </a:path>
              </a:pathLst>
            </a:custGeom>
            <a:solidFill>
              <a:srgbClr val="BBBD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487072" y="1101780"/>
              <a:ext cx="152400" cy="114300"/>
            </a:xfrm>
            <a:custGeom>
              <a:avLst/>
              <a:gdLst/>
              <a:ahLst/>
              <a:cxnLst/>
              <a:rect l="l" t="t" r="r" b="b"/>
              <a:pathLst>
                <a:path w="152400" h="114300">
                  <a:moveTo>
                    <a:pt x="0" y="113842"/>
                  </a:moveTo>
                  <a:lnTo>
                    <a:pt x="151786" y="113842"/>
                  </a:lnTo>
                  <a:lnTo>
                    <a:pt x="151786" y="0"/>
                  </a:lnTo>
                  <a:lnTo>
                    <a:pt x="0" y="0"/>
                  </a:lnTo>
                  <a:lnTo>
                    <a:pt x="0" y="11384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487068" y="1595103"/>
              <a:ext cx="152400" cy="114300"/>
            </a:xfrm>
            <a:custGeom>
              <a:avLst/>
              <a:gdLst/>
              <a:ahLst/>
              <a:cxnLst/>
              <a:rect l="l" t="t" r="r" b="b"/>
              <a:pathLst>
                <a:path w="152400" h="114300">
                  <a:moveTo>
                    <a:pt x="151786" y="0"/>
                  </a:moveTo>
                  <a:lnTo>
                    <a:pt x="0" y="0"/>
                  </a:lnTo>
                  <a:lnTo>
                    <a:pt x="0" y="113842"/>
                  </a:lnTo>
                  <a:lnTo>
                    <a:pt x="151786" y="113842"/>
                  </a:lnTo>
                  <a:lnTo>
                    <a:pt x="151786" y="0"/>
                  </a:lnTo>
                  <a:close/>
                </a:path>
              </a:pathLst>
            </a:custGeom>
            <a:solidFill>
              <a:srgbClr val="BBBD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1487068" y="1595103"/>
              <a:ext cx="152400" cy="114300"/>
            </a:xfrm>
            <a:custGeom>
              <a:avLst/>
              <a:gdLst/>
              <a:ahLst/>
              <a:cxnLst/>
              <a:rect l="l" t="t" r="r" b="b"/>
              <a:pathLst>
                <a:path w="152400" h="114300">
                  <a:moveTo>
                    <a:pt x="0" y="113842"/>
                  </a:moveTo>
                  <a:lnTo>
                    <a:pt x="151786" y="113842"/>
                  </a:lnTo>
                  <a:lnTo>
                    <a:pt x="151786" y="0"/>
                  </a:lnTo>
                  <a:lnTo>
                    <a:pt x="0" y="0"/>
                  </a:lnTo>
                  <a:lnTo>
                    <a:pt x="0" y="11384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042919" y="1101784"/>
              <a:ext cx="152400" cy="114300"/>
            </a:xfrm>
            <a:custGeom>
              <a:avLst/>
              <a:gdLst/>
              <a:ahLst/>
              <a:cxnLst/>
              <a:rect l="l" t="t" r="r" b="b"/>
              <a:pathLst>
                <a:path w="152400" h="114300">
                  <a:moveTo>
                    <a:pt x="151790" y="0"/>
                  </a:moveTo>
                  <a:lnTo>
                    <a:pt x="0" y="0"/>
                  </a:lnTo>
                  <a:lnTo>
                    <a:pt x="0" y="113842"/>
                  </a:lnTo>
                  <a:lnTo>
                    <a:pt x="151790" y="113842"/>
                  </a:lnTo>
                  <a:lnTo>
                    <a:pt x="151790" y="0"/>
                  </a:lnTo>
                  <a:close/>
                </a:path>
              </a:pathLst>
            </a:custGeom>
            <a:solidFill>
              <a:srgbClr val="BBBD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3042919" y="1101784"/>
              <a:ext cx="152400" cy="114300"/>
            </a:xfrm>
            <a:custGeom>
              <a:avLst/>
              <a:gdLst/>
              <a:ahLst/>
              <a:cxnLst/>
              <a:rect l="l" t="t" r="r" b="b"/>
              <a:pathLst>
                <a:path w="152400" h="114300">
                  <a:moveTo>
                    <a:pt x="0" y="113842"/>
                  </a:moveTo>
                  <a:lnTo>
                    <a:pt x="151790" y="113842"/>
                  </a:lnTo>
                  <a:lnTo>
                    <a:pt x="151790" y="0"/>
                  </a:lnTo>
                  <a:lnTo>
                    <a:pt x="0" y="0"/>
                  </a:lnTo>
                  <a:lnTo>
                    <a:pt x="0" y="11384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562963" y="1215622"/>
              <a:ext cx="1556385" cy="379730"/>
            </a:xfrm>
            <a:custGeom>
              <a:avLst/>
              <a:gdLst/>
              <a:ahLst/>
              <a:cxnLst/>
              <a:rect l="l" t="t" r="r" b="b"/>
              <a:pathLst>
                <a:path w="1556385" h="379730">
                  <a:moveTo>
                    <a:pt x="0" y="379475"/>
                  </a:moveTo>
                  <a:lnTo>
                    <a:pt x="0" y="8"/>
                  </a:lnTo>
                </a:path>
                <a:path w="1556385" h="379730">
                  <a:moveTo>
                    <a:pt x="1555851" y="0"/>
                  </a:moveTo>
                  <a:lnTo>
                    <a:pt x="1555851" y="265633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638858" y="1158701"/>
              <a:ext cx="1404620" cy="0"/>
            </a:xfrm>
            <a:custGeom>
              <a:avLst/>
              <a:gdLst/>
              <a:ahLst/>
              <a:cxnLst/>
              <a:rect l="l" t="t" r="r" b="b"/>
              <a:pathLst>
                <a:path w="1404620" h="0">
                  <a:moveTo>
                    <a:pt x="0" y="0"/>
                  </a:moveTo>
                  <a:lnTo>
                    <a:pt x="694999" y="0"/>
                  </a:lnTo>
                </a:path>
                <a:path w="1404620" h="0">
                  <a:moveTo>
                    <a:pt x="846785" y="0"/>
                  </a:moveTo>
                  <a:lnTo>
                    <a:pt x="1404061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637141" y="1538263"/>
              <a:ext cx="1483360" cy="114300"/>
            </a:xfrm>
            <a:custGeom>
              <a:avLst/>
              <a:gdLst/>
              <a:ahLst/>
              <a:cxnLst/>
              <a:rect l="l" t="t" r="r" b="b"/>
              <a:pathLst>
                <a:path w="1483360" h="114300">
                  <a:moveTo>
                    <a:pt x="0" y="114007"/>
                  </a:moveTo>
                  <a:lnTo>
                    <a:pt x="1482991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509571" y="949985"/>
              <a:ext cx="1571625" cy="1023619"/>
            </a:xfrm>
            <a:custGeom>
              <a:avLst/>
              <a:gdLst/>
              <a:ahLst/>
              <a:cxnLst/>
              <a:rect l="l" t="t" r="r" b="b"/>
              <a:pathLst>
                <a:path w="1571625" h="1023619">
                  <a:moveTo>
                    <a:pt x="1495401" y="0"/>
                  </a:moveTo>
                  <a:lnTo>
                    <a:pt x="1571296" y="151794"/>
                  </a:lnTo>
                </a:path>
                <a:path w="1571625" h="1023619">
                  <a:moveTo>
                    <a:pt x="0" y="886666"/>
                  </a:moveTo>
                  <a:lnTo>
                    <a:pt x="145470" y="102299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159134" y="1616708"/>
              <a:ext cx="52705" cy="75565"/>
            </a:xfrm>
            <a:custGeom>
              <a:avLst/>
              <a:gdLst/>
              <a:ahLst/>
              <a:cxnLst/>
              <a:rect l="l" t="t" r="r" b="b"/>
              <a:pathLst>
                <a:path w="52705" h="75564">
                  <a:moveTo>
                    <a:pt x="52709" y="0"/>
                  </a:moveTo>
                  <a:lnTo>
                    <a:pt x="0" y="0"/>
                  </a:lnTo>
                  <a:lnTo>
                    <a:pt x="0" y="75104"/>
                  </a:lnTo>
                  <a:lnTo>
                    <a:pt x="52709" y="75104"/>
                  </a:lnTo>
                  <a:lnTo>
                    <a:pt x="527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333858" y="1101780"/>
              <a:ext cx="152400" cy="114300"/>
            </a:xfrm>
            <a:custGeom>
              <a:avLst/>
              <a:gdLst/>
              <a:ahLst/>
              <a:cxnLst/>
              <a:rect l="l" t="t" r="r" b="b"/>
              <a:pathLst>
                <a:path w="152400" h="114300">
                  <a:moveTo>
                    <a:pt x="151786" y="0"/>
                  </a:moveTo>
                  <a:lnTo>
                    <a:pt x="0" y="0"/>
                  </a:lnTo>
                  <a:lnTo>
                    <a:pt x="0" y="113842"/>
                  </a:lnTo>
                  <a:lnTo>
                    <a:pt x="151786" y="113842"/>
                  </a:lnTo>
                  <a:lnTo>
                    <a:pt x="151786" y="0"/>
                  </a:lnTo>
                  <a:close/>
                </a:path>
              </a:pathLst>
            </a:custGeom>
            <a:solidFill>
              <a:srgbClr val="BBBD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333858" y="1101780"/>
              <a:ext cx="152400" cy="114300"/>
            </a:xfrm>
            <a:custGeom>
              <a:avLst/>
              <a:gdLst/>
              <a:ahLst/>
              <a:cxnLst/>
              <a:rect l="l" t="t" r="r" b="b"/>
              <a:pathLst>
                <a:path w="152400" h="114300">
                  <a:moveTo>
                    <a:pt x="0" y="113842"/>
                  </a:moveTo>
                  <a:lnTo>
                    <a:pt x="151786" y="113842"/>
                  </a:lnTo>
                  <a:lnTo>
                    <a:pt x="151786" y="0"/>
                  </a:lnTo>
                  <a:lnTo>
                    <a:pt x="0" y="0"/>
                  </a:lnTo>
                  <a:lnTo>
                    <a:pt x="0" y="11384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/>
          <p:cNvSpPr txBox="1"/>
          <p:nvPr/>
        </p:nvSpPr>
        <p:spPr>
          <a:xfrm>
            <a:off x="1487072" y="1101780"/>
            <a:ext cx="152400" cy="114300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3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Ra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42919" y="1101784"/>
            <a:ext cx="152400" cy="114300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3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Rc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333858" y="1101780"/>
            <a:ext cx="152400" cy="114300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3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341315" y="1679633"/>
            <a:ext cx="863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D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518635" y="1656892"/>
            <a:ext cx="3117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Internet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16381" y="815020"/>
            <a:ext cx="2787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Router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80610" y="1776021"/>
            <a:ext cx="1123315" cy="26289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B</a:t>
            </a:r>
            <a:endParaRPr sz="650">
              <a:latin typeface="Helvetica"/>
              <a:cs typeface="Helvetica"/>
            </a:endParaRPr>
          </a:p>
          <a:p>
            <a:pPr marL="501015">
              <a:lnSpc>
                <a:spcPct val="100000"/>
              </a:lnSpc>
              <a:spcBef>
                <a:spcPts val="15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Overlay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network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588219" y="1356825"/>
            <a:ext cx="6667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5">
                <a:solidFill>
                  <a:srgbClr val="231F20"/>
                </a:solidFill>
                <a:latin typeface="Helvetica"/>
                <a:cs typeface="Helvetica"/>
              </a:rPr>
              <a:t>7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34434" y="1276713"/>
            <a:ext cx="6667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5">
                <a:solidFill>
                  <a:srgbClr val="231F20"/>
                </a:solidFill>
                <a:latin typeface="Helvetica"/>
                <a:cs typeface="Helvetica"/>
              </a:rPr>
              <a:t>5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19968" y="928860"/>
            <a:ext cx="2076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50" spc="15">
                <a:solidFill>
                  <a:srgbClr val="231F20"/>
                </a:solidFill>
                <a:latin typeface="Helvetica"/>
                <a:cs typeface="Helvetica"/>
              </a:rPr>
              <a:t>1  </a:t>
            </a:r>
            <a:r>
              <a:rPr dirty="0" sz="550" spc="5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baseline="4273" sz="975" spc="15">
                <a:solidFill>
                  <a:srgbClr val="231F20"/>
                </a:solidFill>
                <a:latin typeface="Helvetica"/>
                <a:cs typeface="Helvetica"/>
              </a:rPr>
              <a:t>C</a:t>
            </a:r>
            <a:endParaRPr baseline="4273" sz="975">
              <a:latin typeface="Helvetica"/>
              <a:cs typeface="Helvetic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59102" y="1591090"/>
            <a:ext cx="6667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5">
                <a:solidFill>
                  <a:srgbClr val="231F20"/>
                </a:solidFill>
                <a:latin typeface="Helvetica"/>
                <a:cs typeface="Helvetica"/>
              </a:rPr>
              <a:t>1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5300" y="113140"/>
            <a:ext cx="1453515" cy="942340"/>
          </a:xfrm>
          <a:prstGeom prst="rect">
            <a:avLst/>
          </a:prstGeom>
        </p:spPr>
        <p:txBody>
          <a:bodyPr wrap="square" lIns="0" tIns="927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ALM:</a:t>
            </a:r>
            <a:r>
              <a:rPr dirty="0" sz="14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Some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costs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50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Different</a:t>
            </a:r>
            <a:r>
              <a:rPr dirty="0" sz="1200" spc="-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metrics</a:t>
            </a:r>
            <a:endParaRPr sz="1200">
              <a:latin typeface="Arial"/>
              <a:cs typeface="Arial"/>
            </a:endParaRPr>
          </a:p>
          <a:p>
            <a:pPr marL="1135380" marR="28575" indent="-52069">
              <a:lnSpc>
                <a:spcPct val="187300"/>
              </a:lnSpc>
              <a:spcBef>
                <a:spcPts val="4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End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host  </a:t>
            </a:r>
            <a:r>
              <a:rPr dirty="0" baseline="4273" sz="975" spc="7">
                <a:solidFill>
                  <a:srgbClr val="231F20"/>
                </a:solidFill>
                <a:latin typeface="Helvetica"/>
                <a:cs typeface="Helvetica"/>
              </a:rPr>
              <a:t>A    </a:t>
            </a:r>
            <a:r>
              <a:rPr dirty="0" baseline="4273" sz="975" spc="7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550" spc="15">
                <a:solidFill>
                  <a:srgbClr val="231F20"/>
                </a:solidFill>
                <a:latin typeface="Helvetica"/>
                <a:cs typeface="Helvetica"/>
              </a:rPr>
              <a:t>1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94269" y="1584764"/>
            <a:ext cx="2355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-25252" sz="825" spc="22">
                <a:solidFill>
                  <a:srgbClr val="231F20"/>
                </a:solidFill>
                <a:latin typeface="Helvetica"/>
                <a:cs typeface="Helvetica"/>
              </a:rPr>
              <a:t>1 </a:t>
            </a:r>
            <a:r>
              <a:rPr dirty="0" baseline="-25252" sz="825" spc="12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Rb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344037" y="962336"/>
            <a:ext cx="6667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5">
                <a:solidFill>
                  <a:srgbClr val="231F20"/>
                </a:solidFill>
                <a:latin typeface="Helvetica"/>
                <a:cs typeface="Helvetica"/>
              </a:rPr>
              <a:t>1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988175" y="1151094"/>
            <a:ext cx="10795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5">
                <a:solidFill>
                  <a:srgbClr val="231F20"/>
                </a:solidFill>
                <a:latin typeface="Helvetica"/>
                <a:cs typeface="Helvetica"/>
              </a:rPr>
              <a:t>30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652073" y="1146066"/>
            <a:ext cx="10795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5">
                <a:solidFill>
                  <a:srgbClr val="231F20"/>
                </a:solidFill>
                <a:latin typeface="Helvetica"/>
                <a:cs typeface="Helvetica"/>
              </a:rPr>
              <a:t>20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241611" y="1484758"/>
            <a:ext cx="10795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5">
                <a:solidFill>
                  <a:srgbClr val="231F20"/>
                </a:solidFill>
                <a:latin typeface="Helvetica"/>
                <a:cs typeface="Helvetica"/>
              </a:rPr>
              <a:t>40</a:t>
            </a:r>
            <a:endParaRPr sz="550">
              <a:latin typeface="Helvetica"/>
              <a:cs typeface="Helvetic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365501" y="781558"/>
            <a:ext cx="819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6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042919" y="1481256"/>
            <a:ext cx="152400" cy="114300"/>
          </a:xfrm>
          <a:prstGeom prst="rect">
            <a:avLst/>
          </a:prstGeom>
          <a:solidFill>
            <a:srgbClr val="BBBDC0"/>
          </a:solidFill>
          <a:ln w="5270">
            <a:solidFill>
              <a:srgbClr val="231F20"/>
            </a:solidFill>
          </a:ln>
        </p:spPr>
        <p:txBody>
          <a:bodyPr wrap="square" lIns="0" tIns="3810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3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Rd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44004" y="2238100"/>
            <a:ext cx="3847465" cy="9366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3040" marR="17272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9367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Link stress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 ALM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cross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same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physical</a:t>
            </a:r>
            <a:r>
              <a:rPr dirty="0" sz="1000" spc="-5">
                <a:latin typeface="Arial"/>
                <a:cs typeface="Arial"/>
              </a:rPr>
              <a:t> link?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Example:</a:t>
            </a:r>
            <a:r>
              <a:rPr dirty="0" sz="1000" spc="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needs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cross</a:t>
            </a:r>
            <a:endParaRPr sz="1000">
              <a:latin typeface="Arial"/>
              <a:cs typeface="Arial"/>
            </a:endParaRPr>
          </a:p>
          <a:p>
            <a:pPr marL="193040" indent="-168275">
              <a:lnSpc>
                <a:spcPts val="1190"/>
              </a:lnSpc>
              <a:buClr>
                <a:srgbClr val="3333B2"/>
              </a:buClr>
              <a:buFont typeface="Arial"/>
              <a:buChar char="►"/>
              <a:tabLst>
                <a:tab pos="193675" algn="l"/>
              </a:tabLst>
            </a:pPr>
            <a:r>
              <a:rPr dirty="0" sz="1000" spc="-55" i="1">
                <a:latin typeface="メイリオ"/>
                <a:cs typeface="メイリオ"/>
              </a:rPr>
              <a:t>(</a:t>
            </a:r>
            <a:r>
              <a:rPr dirty="0" sz="1000" spc="-5" i="1">
                <a:latin typeface="Arial"/>
                <a:cs typeface="Arial"/>
              </a:rPr>
              <a:t>Ra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R</a:t>
            </a:r>
            <a:r>
              <a:rPr dirty="0" sz="1000" spc="20" i="1">
                <a:latin typeface="Arial"/>
                <a:cs typeface="Arial"/>
              </a:rPr>
              <a:t>b</a:t>
            </a:r>
            <a:r>
              <a:rPr dirty="0" sz="1000" spc="-55" i="1">
                <a:latin typeface="メイリオ"/>
                <a:cs typeface="メイリオ"/>
              </a:rPr>
              <a:t>)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twic</a:t>
            </a:r>
            <a:r>
              <a:rPr dirty="0" sz="1000" spc="-20">
                <a:latin typeface="Arial"/>
                <a:cs typeface="Arial"/>
              </a:rPr>
              <a:t>e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algn="just" marL="193040" marR="17780">
              <a:lnSpc>
                <a:spcPts val="1200"/>
              </a:lnSpc>
              <a:spcBef>
                <a:spcPts val="40"/>
              </a:spcBef>
            </a:pP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Stretch</a:t>
            </a:r>
            <a:r>
              <a:rPr dirty="0" sz="1000" spc="-10">
                <a:latin typeface="Arial"/>
                <a:cs typeface="Arial"/>
              </a:rPr>
              <a:t>: Ratio in </a:t>
            </a:r>
            <a:r>
              <a:rPr dirty="0" sz="1000" spc="-15">
                <a:latin typeface="Arial"/>
                <a:cs typeface="Arial"/>
              </a:rPr>
              <a:t>delay between ALM-level </a:t>
            </a:r>
            <a:r>
              <a:rPr dirty="0" sz="1000" spc="-10">
                <a:latin typeface="Arial"/>
                <a:cs typeface="Arial"/>
              </a:rPr>
              <a:t>path and </a:t>
            </a:r>
            <a:r>
              <a:rPr dirty="0" sz="1000" spc="-15">
                <a:latin typeface="Arial"/>
                <a:cs typeface="Arial"/>
              </a:rPr>
              <a:t>network-level </a:t>
            </a:r>
            <a:r>
              <a:rPr dirty="0" sz="1000" spc="-10">
                <a:latin typeface="Arial"/>
                <a:cs typeface="Arial"/>
              </a:rPr>
              <a:t> path.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Example: </a:t>
            </a:r>
            <a:r>
              <a:rPr dirty="0" sz="1000" spc="-15">
                <a:latin typeface="Arial"/>
                <a:cs typeface="Arial"/>
              </a:rPr>
              <a:t>messages </a:t>
            </a:r>
            <a:r>
              <a:rPr dirty="0" sz="1000" spc="-5" i="1">
                <a:latin typeface="Arial"/>
                <a:cs typeface="Arial"/>
              </a:rPr>
              <a:t>B </a:t>
            </a:r>
            <a:r>
              <a:rPr dirty="0" sz="1000" spc="-10">
                <a:latin typeface="Arial"/>
                <a:cs typeface="Arial"/>
              </a:rPr>
              <a:t>to </a:t>
            </a:r>
            <a:r>
              <a:rPr dirty="0" sz="1000" spc="-5" i="1">
                <a:latin typeface="Arial"/>
                <a:cs typeface="Arial"/>
              </a:rPr>
              <a:t>C </a:t>
            </a:r>
            <a:r>
              <a:rPr dirty="0" sz="1000" spc="-20">
                <a:latin typeface="Arial"/>
                <a:cs typeface="Arial"/>
              </a:rPr>
              <a:t>follow </a:t>
            </a:r>
            <a:r>
              <a:rPr dirty="0" sz="1000" spc="-10">
                <a:latin typeface="Arial"/>
                <a:cs typeface="Arial"/>
              </a:rPr>
              <a:t>path of length </a:t>
            </a:r>
            <a:r>
              <a:rPr dirty="0" sz="1000" spc="-15">
                <a:latin typeface="Arial"/>
                <a:cs typeface="Arial"/>
              </a:rPr>
              <a:t>73 </a:t>
            </a:r>
            <a:r>
              <a:rPr dirty="0" sz="1000" spc="-10">
                <a:latin typeface="Arial"/>
                <a:cs typeface="Arial"/>
              </a:rPr>
              <a:t>at </a:t>
            </a:r>
            <a:r>
              <a:rPr dirty="0" sz="1000" spc="-15">
                <a:latin typeface="Arial"/>
                <a:cs typeface="Arial"/>
              </a:rPr>
              <a:t>ALM, </a:t>
            </a:r>
            <a:r>
              <a:rPr dirty="0" sz="1000" spc="-10">
                <a:latin typeface="Arial"/>
                <a:cs typeface="Arial"/>
              </a:rPr>
              <a:t> but </a:t>
            </a:r>
            <a:r>
              <a:rPr dirty="0" sz="1000" spc="-5">
                <a:latin typeface="Arial"/>
                <a:cs typeface="Arial"/>
              </a:rPr>
              <a:t>47 at network </a:t>
            </a:r>
            <a:r>
              <a:rPr dirty="0" sz="1000" spc="-15">
                <a:latin typeface="Arial"/>
                <a:cs typeface="Arial"/>
              </a:rPr>
              <a:t>level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stretch = 73/47.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6713" y="3327684"/>
            <a:ext cx="10718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Performance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issues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in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overlays</a:t>
            </a:r>
            <a:endParaRPr sz="6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71580" y="716"/>
            <a:ext cx="9702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Flooding-based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80039"/>
            <a:ext cx="2040255" cy="1946910"/>
          </a:xfrm>
          <a:prstGeom prst="rect">
            <a:avLst/>
          </a:prstGeom>
        </p:spPr>
        <p:txBody>
          <a:bodyPr wrap="square" lIns="0" tIns="1257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Flooding</a:t>
            </a:r>
            <a:endParaRPr sz="1400">
              <a:latin typeface="Arial"/>
              <a:cs typeface="Arial"/>
            </a:endParaRPr>
          </a:p>
          <a:p>
            <a:pPr marL="273685">
              <a:lnSpc>
                <a:spcPts val="1410"/>
              </a:lnSpc>
              <a:spcBef>
                <a:spcPts val="71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273685" marR="5080">
              <a:lnSpc>
                <a:spcPts val="1200"/>
              </a:lnSpc>
              <a:spcBef>
                <a:spcPts val="15"/>
              </a:spcBef>
            </a:pP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m 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neighbors.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neighbor will </a:t>
            </a:r>
            <a:r>
              <a:rPr dirty="0" sz="1000" spc="-10">
                <a:latin typeface="Arial"/>
                <a:cs typeface="Arial"/>
              </a:rPr>
              <a:t>forward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message,</a:t>
            </a:r>
            <a:r>
              <a:rPr dirty="0" sz="1000" spc="-15">
                <a:latin typeface="Arial"/>
                <a:cs typeface="Arial"/>
              </a:rPr>
              <a:t> except </a:t>
            </a:r>
            <a:r>
              <a:rPr dirty="0" sz="1000" spc="-10">
                <a:latin typeface="Arial"/>
                <a:cs typeface="Arial"/>
              </a:rPr>
              <a:t>to </a:t>
            </a:r>
            <a:r>
              <a:rPr dirty="0" sz="1000" spc="25" i="1">
                <a:latin typeface="Arial"/>
                <a:cs typeface="Arial"/>
              </a:rPr>
              <a:t>P</a:t>
            </a:r>
            <a:r>
              <a:rPr dirty="0" sz="1000" spc="25">
                <a:latin typeface="Arial"/>
                <a:cs typeface="Arial"/>
              </a:rPr>
              <a:t>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only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had not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seen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sz="1000" spc="1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before.</a:t>
            </a:r>
            <a:endParaRPr sz="1000">
              <a:latin typeface="Arial"/>
              <a:cs typeface="Arial"/>
            </a:endParaRPr>
          </a:p>
          <a:p>
            <a:pPr marL="273685">
              <a:lnSpc>
                <a:spcPts val="1410"/>
              </a:lnSpc>
              <a:spcBef>
                <a:spcPts val="635"/>
              </a:spcBef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Performance</a:t>
            </a:r>
            <a:endParaRPr sz="1200">
              <a:latin typeface="Arial"/>
              <a:cs typeface="Arial"/>
            </a:endParaRPr>
          </a:p>
          <a:p>
            <a:pPr marL="273685" marR="272415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edges,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expensive!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71394" y="499374"/>
            <a:ext cx="1710055" cy="56197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7145" marR="50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size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 a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random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overlay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function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number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nodes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802338" y="1315753"/>
            <a:ext cx="1349375" cy="1097915"/>
            <a:chOff x="2802338" y="1315753"/>
            <a:chExt cx="1349375" cy="1097915"/>
          </a:xfrm>
        </p:grpSpPr>
        <p:sp>
          <p:nvSpPr>
            <p:cNvPr id="7" name="object 7"/>
            <p:cNvSpPr/>
            <p:nvPr/>
          </p:nvSpPr>
          <p:spPr>
            <a:xfrm>
              <a:off x="2804974" y="1318389"/>
              <a:ext cx="1343660" cy="1092200"/>
            </a:xfrm>
            <a:custGeom>
              <a:avLst/>
              <a:gdLst/>
              <a:ahLst/>
              <a:cxnLst/>
              <a:rect l="l" t="t" r="r" b="b"/>
              <a:pathLst>
                <a:path w="1343660" h="1092200">
                  <a:moveTo>
                    <a:pt x="0" y="1092057"/>
                  </a:moveTo>
                  <a:lnTo>
                    <a:pt x="1343450" y="1092057"/>
                  </a:lnTo>
                  <a:lnTo>
                    <a:pt x="1343450" y="9"/>
                  </a:lnTo>
                  <a:lnTo>
                    <a:pt x="0" y="9"/>
                  </a:lnTo>
                  <a:lnTo>
                    <a:pt x="0" y="1092057"/>
                  </a:lnTo>
                  <a:close/>
                </a:path>
                <a:path w="1343660" h="1092200">
                  <a:moveTo>
                    <a:pt x="0" y="1024063"/>
                  </a:moveTo>
                  <a:lnTo>
                    <a:pt x="33204" y="1024063"/>
                  </a:lnTo>
                </a:path>
                <a:path w="1343660" h="1092200">
                  <a:moveTo>
                    <a:pt x="0" y="853299"/>
                  </a:moveTo>
                  <a:lnTo>
                    <a:pt x="33204" y="853299"/>
                  </a:lnTo>
                </a:path>
                <a:path w="1343660" h="1092200">
                  <a:moveTo>
                    <a:pt x="0" y="682534"/>
                  </a:moveTo>
                  <a:lnTo>
                    <a:pt x="33204" y="682534"/>
                  </a:lnTo>
                </a:path>
                <a:path w="1343660" h="1092200">
                  <a:moveTo>
                    <a:pt x="0" y="511770"/>
                  </a:moveTo>
                  <a:lnTo>
                    <a:pt x="33204" y="511770"/>
                  </a:lnTo>
                </a:path>
                <a:path w="1343660" h="1092200">
                  <a:moveTo>
                    <a:pt x="0" y="341533"/>
                  </a:moveTo>
                  <a:lnTo>
                    <a:pt x="33204" y="341533"/>
                  </a:lnTo>
                </a:path>
                <a:path w="1343660" h="1092200">
                  <a:moveTo>
                    <a:pt x="0" y="170764"/>
                  </a:moveTo>
                  <a:lnTo>
                    <a:pt x="33204" y="170764"/>
                  </a:lnTo>
                </a:path>
                <a:path w="1343660" h="1092200">
                  <a:moveTo>
                    <a:pt x="0" y="0"/>
                  </a:moveTo>
                  <a:lnTo>
                    <a:pt x="33204" y="0"/>
                  </a:lnTo>
                </a:path>
                <a:path w="1343660" h="1092200">
                  <a:moveTo>
                    <a:pt x="0" y="1092057"/>
                  </a:moveTo>
                  <a:lnTo>
                    <a:pt x="0" y="1058852"/>
                  </a:lnTo>
                </a:path>
                <a:path w="1343660" h="1092200">
                  <a:moveTo>
                    <a:pt x="149155" y="1092057"/>
                  </a:moveTo>
                  <a:lnTo>
                    <a:pt x="149155" y="1058852"/>
                  </a:lnTo>
                </a:path>
                <a:path w="1343660" h="1092200">
                  <a:moveTo>
                    <a:pt x="298310" y="1092057"/>
                  </a:moveTo>
                  <a:lnTo>
                    <a:pt x="298310" y="1058852"/>
                  </a:lnTo>
                </a:path>
                <a:path w="1343660" h="1092200">
                  <a:moveTo>
                    <a:pt x="447992" y="1092057"/>
                  </a:moveTo>
                  <a:lnTo>
                    <a:pt x="447992" y="1058852"/>
                  </a:lnTo>
                </a:path>
                <a:path w="1343660" h="1092200">
                  <a:moveTo>
                    <a:pt x="597147" y="1092057"/>
                  </a:moveTo>
                  <a:lnTo>
                    <a:pt x="597147" y="1058852"/>
                  </a:lnTo>
                </a:path>
                <a:path w="1343660" h="1092200">
                  <a:moveTo>
                    <a:pt x="746301" y="1092057"/>
                  </a:moveTo>
                  <a:lnTo>
                    <a:pt x="746301" y="1058852"/>
                  </a:lnTo>
                </a:path>
                <a:path w="1343660" h="1092200">
                  <a:moveTo>
                    <a:pt x="895456" y="1092057"/>
                  </a:moveTo>
                  <a:lnTo>
                    <a:pt x="895456" y="1058852"/>
                  </a:lnTo>
                </a:path>
                <a:path w="1343660" h="1092200">
                  <a:moveTo>
                    <a:pt x="1045139" y="1092057"/>
                  </a:moveTo>
                  <a:lnTo>
                    <a:pt x="1045139" y="1058852"/>
                  </a:lnTo>
                </a:path>
                <a:path w="1343660" h="1092200">
                  <a:moveTo>
                    <a:pt x="1194304" y="1092057"/>
                  </a:moveTo>
                  <a:lnTo>
                    <a:pt x="1194304" y="1058852"/>
                  </a:lnTo>
                </a:path>
                <a:path w="1343660" h="1092200">
                  <a:moveTo>
                    <a:pt x="1343459" y="1092057"/>
                  </a:moveTo>
                  <a:lnTo>
                    <a:pt x="1343459" y="1058852"/>
                  </a:lnTo>
                </a:path>
                <a:path w="1343660" h="1092200">
                  <a:moveTo>
                    <a:pt x="0" y="1092057"/>
                  </a:moveTo>
                  <a:lnTo>
                    <a:pt x="1343450" y="1092057"/>
                  </a:lnTo>
                  <a:lnTo>
                    <a:pt x="1343450" y="9"/>
                  </a:lnTo>
                  <a:lnTo>
                    <a:pt x="0" y="9"/>
                  </a:lnTo>
                  <a:lnTo>
                    <a:pt x="0" y="1092057"/>
                  </a:lnTo>
                  <a:close/>
                </a:path>
                <a:path w="1343660" h="1092200">
                  <a:moveTo>
                    <a:pt x="0" y="1020378"/>
                  </a:moveTo>
                  <a:lnTo>
                    <a:pt x="13703" y="1019846"/>
                  </a:lnTo>
                  <a:lnTo>
                    <a:pt x="26879" y="1019324"/>
                  </a:lnTo>
                  <a:lnTo>
                    <a:pt x="40582" y="1018270"/>
                  </a:lnTo>
                  <a:lnTo>
                    <a:pt x="54286" y="1017746"/>
                  </a:lnTo>
                  <a:lnTo>
                    <a:pt x="67989" y="1016688"/>
                  </a:lnTo>
                  <a:lnTo>
                    <a:pt x="81165" y="1015634"/>
                  </a:lnTo>
                  <a:lnTo>
                    <a:pt x="94868" y="1014580"/>
                  </a:lnTo>
                  <a:lnTo>
                    <a:pt x="108572" y="1013529"/>
                  </a:lnTo>
                  <a:lnTo>
                    <a:pt x="122275" y="1012475"/>
                  </a:lnTo>
                  <a:lnTo>
                    <a:pt x="135451" y="1011418"/>
                  </a:lnTo>
                  <a:lnTo>
                    <a:pt x="149155" y="1010364"/>
                  </a:lnTo>
                  <a:lnTo>
                    <a:pt x="162858" y="1008783"/>
                  </a:lnTo>
                  <a:lnTo>
                    <a:pt x="176561" y="1007729"/>
                  </a:lnTo>
                  <a:lnTo>
                    <a:pt x="189737" y="1006151"/>
                  </a:lnTo>
                  <a:lnTo>
                    <a:pt x="203441" y="1004569"/>
                  </a:lnTo>
                  <a:lnTo>
                    <a:pt x="217144" y="1003515"/>
                  </a:lnTo>
                  <a:lnTo>
                    <a:pt x="230852" y="1001934"/>
                  </a:lnTo>
                  <a:lnTo>
                    <a:pt x="244024" y="1000353"/>
                  </a:lnTo>
                  <a:lnTo>
                    <a:pt x="257731" y="998776"/>
                  </a:lnTo>
                  <a:lnTo>
                    <a:pt x="271434" y="996668"/>
                  </a:lnTo>
                  <a:lnTo>
                    <a:pt x="285138" y="995087"/>
                  </a:lnTo>
                  <a:lnTo>
                    <a:pt x="298314" y="992979"/>
                  </a:lnTo>
                  <a:lnTo>
                    <a:pt x="312017" y="991397"/>
                  </a:lnTo>
                  <a:lnTo>
                    <a:pt x="325721" y="989289"/>
                  </a:lnTo>
                  <a:lnTo>
                    <a:pt x="339424" y="987181"/>
                  </a:lnTo>
                  <a:lnTo>
                    <a:pt x="352600" y="985077"/>
                  </a:lnTo>
                  <a:lnTo>
                    <a:pt x="366303" y="982969"/>
                  </a:lnTo>
                  <a:lnTo>
                    <a:pt x="380007" y="980861"/>
                  </a:lnTo>
                  <a:lnTo>
                    <a:pt x="393706" y="978752"/>
                  </a:lnTo>
                  <a:lnTo>
                    <a:pt x="406886" y="976644"/>
                  </a:lnTo>
                  <a:lnTo>
                    <a:pt x="420590" y="974009"/>
                  </a:lnTo>
                  <a:lnTo>
                    <a:pt x="434293" y="971901"/>
                  </a:lnTo>
                  <a:lnTo>
                    <a:pt x="447992" y="969265"/>
                  </a:lnTo>
                  <a:lnTo>
                    <a:pt x="461172" y="966634"/>
                  </a:lnTo>
                  <a:lnTo>
                    <a:pt x="474876" y="964526"/>
                  </a:lnTo>
                  <a:lnTo>
                    <a:pt x="488575" y="961891"/>
                  </a:lnTo>
                  <a:lnTo>
                    <a:pt x="502282" y="958733"/>
                  </a:lnTo>
                  <a:lnTo>
                    <a:pt x="515459" y="956098"/>
                  </a:lnTo>
                  <a:lnTo>
                    <a:pt x="529162" y="953462"/>
                  </a:lnTo>
                  <a:lnTo>
                    <a:pt x="542865" y="950827"/>
                  </a:lnTo>
                  <a:lnTo>
                    <a:pt x="556568" y="947665"/>
                  </a:lnTo>
                  <a:lnTo>
                    <a:pt x="569745" y="944507"/>
                  </a:lnTo>
                  <a:lnTo>
                    <a:pt x="583448" y="941872"/>
                  </a:lnTo>
                  <a:lnTo>
                    <a:pt x="597151" y="938709"/>
                  </a:lnTo>
                  <a:lnTo>
                    <a:pt x="610855" y="935547"/>
                  </a:lnTo>
                  <a:lnTo>
                    <a:pt x="624031" y="932385"/>
                  </a:lnTo>
                  <a:lnTo>
                    <a:pt x="637734" y="929222"/>
                  </a:lnTo>
                  <a:lnTo>
                    <a:pt x="651442" y="926060"/>
                  </a:lnTo>
                  <a:lnTo>
                    <a:pt x="665145" y="922375"/>
                  </a:lnTo>
                  <a:lnTo>
                    <a:pt x="678317" y="919213"/>
                  </a:lnTo>
                  <a:lnTo>
                    <a:pt x="692025" y="915523"/>
                  </a:lnTo>
                  <a:lnTo>
                    <a:pt x="705728" y="911834"/>
                  </a:lnTo>
                  <a:lnTo>
                    <a:pt x="719431" y="908672"/>
                  </a:lnTo>
                  <a:lnTo>
                    <a:pt x="732607" y="904986"/>
                  </a:lnTo>
                  <a:lnTo>
                    <a:pt x="746312" y="901297"/>
                  </a:lnTo>
                  <a:lnTo>
                    <a:pt x="760015" y="897608"/>
                  </a:lnTo>
                  <a:lnTo>
                    <a:pt x="773718" y="893391"/>
                  </a:lnTo>
                  <a:lnTo>
                    <a:pt x="786895" y="889706"/>
                  </a:lnTo>
                  <a:lnTo>
                    <a:pt x="800598" y="886017"/>
                  </a:lnTo>
                  <a:lnTo>
                    <a:pt x="814301" y="881805"/>
                  </a:lnTo>
                  <a:lnTo>
                    <a:pt x="828005" y="878111"/>
                  </a:lnTo>
                  <a:lnTo>
                    <a:pt x="841181" y="873899"/>
                  </a:lnTo>
                  <a:lnTo>
                    <a:pt x="854884" y="869683"/>
                  </a:lnTo>
                  <a:lnTo>
                    <a:pt x="868587" y="865466"/>
                  </a:lnTo>
                  <a:lnTo>
                    <a:pt x="882291" y="861250"/>
                  </a:lnTo>
                  <a:lnTo>
                    <a:pt x="895467" y="857033"/>
                  </a:lnTo>
                  <a:lnTo>
                    <a:pt x="909170" y="852294"/>
                  </a:lnTo>
                  <a:lnTo>
                    <a:pt x="922874" y="848078"/>
                  </a:lnTo>
                  <a:lnTo>
                    <a:pt x="936577" y="843334"/>
                  </a:lnTo>
                  <a:lnTo>
                    <a:pt x="949753" y="839118"/>
                  </a:lnTo>
                  <a:lnTo>
                    <a:pt x="963456" y="834374"/>
                  </a:lnTo>
                  <a:lnTo>
                    <a:pt x="977160" y="829631"/>
                  </a:lnTo>
                  <a:lnTo>
                    <a:pt x="990863" y="824888"/>
                  </a:lnTo>
                  <a:lnTo>
                    <a:pt x="1004039" y="820144"/>
                  </a:lnTo>
                  <a:lnTo>
                    <a:pt x="1017742" y="815401"/>
                  </a:lnTo>
                  <a:lnTo>
                    <a:pt x="1031456" y="810657"/>
                  </a:lnTo>
                  <a:lnTo>
                    <a:pt x="1045160" y="805914"/>
                  </a:lnTo>
                  <a:lnTo>
                    <a:pt x="1058336" y="800643"/>
                  </a:lnTo>
                  <a:lnTo>
                    <a:pt x="1072039" y="795900"/>
                  </a:lnTo>
                  <a:lnTo>
                    <a:pt x="1085742" y="790629"/>
                  </a:lnTo>
                  <a:lnTo>
                    <a:pt x="1099446" y="785359"/>
                  </a:lnTo>
                  <a:lnTo>
                    <a:pt x="1112622" y="780091"/>
                  </a:lnTo>
                  <a:lnTo>
                    <a:pt x="1126325" y="774821"/>
                  </a:lnTo>
                  <a:lnTo>
                    <a:pt x="1140029" y="769550"/>
                  </a:lnTo>
                  <a:lnTo>
                    <a:pt x="1153732" y="764280"/>
                  </a:lnTo>
                  <a:lnTo>
                    <a:pt x="1166908" y="759009"/>
                  </a:lnTo>
                  <a:lnTo>
                    <a:pt x="1180611" y="753212"/>
                  </a:lnTo>
                  <a:lnTo>
                    <a:pt x="1194315" y="747941"/>
                  </a:lnTo>
                  <a:lnTo>
                    <a:pt x="1208018" y="742148"/>
                  </a:lnTo>
                  <a:lnTo>
                    <a:pt x="1221194" y="736351"/>
                  </a:lnTo>
                  <a:lnTo>
                    <a:pt x="1234898" y="730553"/>
                  </a:lnTo>
                  <a:lnTo>
                    <a:pt x="1248601" y="724755"/>
                  </a:lnTo>
                  <a:lnTo>
                    <a:pt x="1262304" y="718958"/>
                  </a:lnTo>
                  <a:lnTo>
                    <a:pt x="1275491" y="713160"/>
                  </a:lnTo>
                  <a:lnTo>
                    <a:pt x="1289184" y="707363"/>
                  </a:lnTo>
                  <a:lnTo>
                    <a:pt x="1302898" y="701038"/>
                  </a:lnTo>
                  <a:lnTo>
                    <a:pt x="1316601" y="695241"/>
                  </a:lnTo>
                  <a:lnTo>
                    <a:pt x="1329777" y="688916"/>
                  </a:lnTo>
                  <a:lnTo>
                    <a:pt x="1343480" y="683123"/>
                  </a:lnTo>
                </a:path>
                <a:path w="1343660" h="1092200">
                  <a:moveTo>
                    <a:pt x="0" y="1017211"/>
                  </a:moveTo>
                  <a:lnTo>
                    <a:pt x="13703" y="1015634"/>
                  </a:lnTo>
                  <a:lnTo>
                    <a:pt x="26879" y="1014580"/>
                  </a:lnTo>
                  <a:lnTo>
                    <a:pt x="40582" y="1012999"/>
                  </a:lnTo>
                  <a:lnTo>
                    <a:pt x="54286" y="1011418"/>
                  </a:lnTo>
                  <a:lnTo>
                    <a:pt x="67989" y="1009310"/>
                  </a:lnTo>
                  <a:lnTo>
                    <a:pt x="81165" y="1007729"/>
                  </a:lnTo>
                  <a:lnTo>
                    <a:pt x="94868" y="1005624"/>
                  </a:lnTo>
                  <a:lnTo>
                    <a:pt x="108572" y="1003515"/>
                  </a:lnTo>
                  <a:lnTo>
                    <a:pt x="122275" y="1001407"/>
                  </a:lnTo>
                  <a:lnTo>
                    <a:pt x="135451" y="999299"/>
                  </a:lnTo>
                  <a:lnTo>
                    <a:pt x="149155" y="996664"/>
                  </a:lnTo>
                  <a:lnTo>
                    <a:pt x="162858" y="994033"/>
                  </a:lnTo>
                  <a:lnTo>
                    <a:pt x="176561" y="991397"/>
                  </a:lnTo>
                  <a:lnTo>
                    <a:pt x="189737" y="988762"/>
                  </a:lnTo>
                  <a:lnTo>
                    <a:pt x="203441" y="985600"/>
                  </a:lnTo>
                  <a:lnTo>
                    <a:pt x="217144" y="982969"/>
                  </a:lnTo>
                  <a:lnTo>
                    <a:pt x="230852" y="979802"/>
                  </a:lnTo>
                  <a:lnTo>
                    <a:pt x="244024" y="976640"/>
                  </a:lnTo>
                  <a:lnTo>
                    <a:pt x="257731" y="973482"/>
                  </a:lnTo>
                  <a:lnTo>
                    <a:pt x="271434" y="969793"/>
                  </a:lnTo>
                  <a:lnTo>
                    <a:pt x="285138" y="966107"/>
                  </a:lnTo>
                  <a:lnTo>
                    <a:pt x="298314" y="962414"/>
                  </a:lnTo>
                  <a:lnTo>
                    <a:pt x="312017" y="958729"/>
                  </a:lnTo>
                  <a:lnTo>
                    <a:pt x="325721" y="955039"/>
                  </a:lnTo>
                  <a:lnTo>
                    <a:pt x="339424" y="950827"/>
                  </a:lnTo>
                  <a:lnTo>
                    <a:pt x="352600" y="946611"/>
                  </a:lnTo>
                  <a:lnTo>
                    <a:pt x="366303" y="942394"/>
                  </a:lnTo>
                  <a:lnTo>
                    <a:pt x="380007" y="938178"/>
                  </a:lnTo>
                  <a:lnTo>
                    <a:pt x="393706" y="933962"/>
                  </a:lnTo>
                  <a:lnTo>
                    <a:pt x="406886" y="929218"/>
                  </a:lnTo>
                  <a:lnTo>
                    <a:pt x="420590" y="924475"/>
                  </a:lnTo>
                  <a:lnTo>
                    <a:pt x="434293" y="919731"/>
                  </a:lnTo>
                  <a:lnTo>
                    <a:pt x="447992" y="914988"/>
                  </a:lnTo>
                  <a:lnTo>
                    <a:pt x="461172" y="909717"/>
                  </a:lnTo>
                  <a:lnTo>
                    <a:pt x="474876" y="904974"/>
                  </a:lnTo>
                  <a:lnTo>
                    <a:pt x="488575" y="899708"/>
                  </a:lnTo>
                  <a:lnTo>
                    <a:pt x="502282" y="893906"/>
                  </a:lnTo>
                  <a:lnTo>
                    <a:pt x="515459" y="888639"/>
                  </a:lnTo>
                  <a:lnTo>
                    <a:pt x="529162" y="883369"/>
                  </a:lnTo>
                  <a:lnTo>
                    <a:pt x="542865" y="877571"/>
                  </a:lnTo>
                  <a:lnTo>
                    <a:pt x="556568" y="871774"/>
                  </a:lnTo>
                  <a:lnTo>
                    <a:pt x="569745" y="865449"/>
                  </a:lnTo>
                  <a:lnTo>
                    <a:pt x="583448" y="859652"/>
                  </a:lnTo>
                  <a:lnTo>
                    <a:pt x="597151" y="853331"/>
                  </a:lnTo>
                  <a:lnTo>
                    <a:pt x="610855" y="847534"/>
                  </a:lnTo>
                  <a:lnTo>
                    <a:pt x="624031" y="840682"/>
                  </a:lnTo>
                  <a:lnTo>
                    <a:pt x="637734" y="834358"/>
                  </a:lnTo>
                  <a:lnTo>
                    <a:pt x="651442" y="828033"/>
                  </a:lnTo>
                  <a:lnTo>
                    <a:pt x="665145" y="821181"/>
                  </a:lnTo>
                  <a:lnTo>
                    <a:pt x="678317" y="814330"/>
                  </a:lnTo>
                  <a:lnTo>
                    <a:pt x="692025" y="807478"/>
                  </a:lnTo>
                  <a:lnTo>
                    <a:pt x="705728" y="800104"/>
                  </a:lnTo>
                  <a:lnTo>
                    <a:pt x="719431" y="793252"/>
                  </a:lnTo>
                  <a:lnTo>
                    <a:pt x="732607" y="785873"/>
                  </a:lnTo>
                  <a:lnTo>
                    <a:pt x="746312" y="778494"/>
                  </a:lnTo>
                  <a:lnTo>
                    <a:pt x="760015" y="771120"/>
                  </a:lnTo>
                  <a:lnTo>
                    <a:pt x="773718" y="763210"/>
                  </a:lnTo>
                  <a:lnTo>
                    <a:pt x="786895" y="755836"/>
                  </a:lnTo>
                  <a:lnTo>
                    <a:pt x="800598" y="747930"/>
                  </a:lnTo>
                  <a:lnTo>
                    <a:pt x="814301" y="740024"/>
                  </a:lnTo>
                  <a:lnTo>
                    <a:pt x="828005" y="732118"/>
                  </a:lnTo>
                  <a:lnTo>
                    <a:pt x="841181" y="723686"/>
                  </a:lnTo>
                  <a:lnTo>
                    <a:pt x="854884" y="715257"/>
                  </a:lnTo>
                  <a:lnTo>
                    <a:pt x="868587" y="706824"/>
                  </a:lnTo>
                  <a:lnTo>
                    <a:pt x="882291" y="698396"/>
                  </a:lnTo>
                  <a:lnTo>
                    <a:pt x="895467" y="689963"/>
                  </a:lnTo>
                  <a:lnTo>
                    <a:pt x="909170" y="681003"/>
                  </a:lnTo>
                  <a:lnTo>
                    <a:pt x="922874" y="672046"/>
                  </a:lnTo>
                  <a:lnTo>
                    <a:pt x="936577" y="663083"/>
                  </a:lnTo>
                  <a:lnTo>
                    <a:pt x="949753" y="654127"/>
                  </a:lnTo>
                  <a:lnTo>
                    <a:pt x="963456" y="645163"/>
                  </a:lnTo>
                  <a:lnTo>
                    <a:pt x="977160" y="635677"/>
                  </a:lnTo>
                  <a:lnTo>
                    <a:pt x="990863" y="626190"/>
                  </a:lnTo>
                  <a:lnTo>
                    <a:pt x="1004039" y="616703"/>
                  </a:lnTo>
                  <a:lnTo>
                    <a:pt x="1017742" y="607216"/>
                  </a:lnTo>
                  <a:lnTo>
                    <a:pt x="1031456" y="597205"/>
                  </a:lnTo>
                  <a:lnTo>
                    <a:pt x="1045160" y="587718"/>
                  </a:lnTo>
                  <a:lnTo>
                    <a:pt x="1058336" y="577704"/>
                  </a:lnTo>
                  <a:lnTo>
                    <a:pt x="1072039" y="567690"/>
                  </a:lnTo>
                  <a:lnTo>
                    <a:pt x="1085742" y="557149"/>
                  </a:lnTo>
                  <a:lnTo>
                    <a:pt x="1099446" y="547135"/>
                  </a:lnTo>
                  <a:lnTo>
                    <a:pt x="1112622" y="536594"/>
                  </a:lnTo>
                  <a:lnTo>
                    <a:pt x="1126325" y="526058"/>
                  </a:lnTo>
                  <a:lnTo>
                    <a:pt x="1140029" y="515517"/>
                  </a:lnTo>
                  <a:lnTo>
                    <a:pt x="1153732" y="504449"/>
                  </a:lnTo>
                  <a:lnTo>
                    <a:pt x="1166908" y="493908"/>
                  </a:lnTo>
                  <a:lnTo>
                    <a:pt x="1180611" y="482839"/>
                  </a:lnTo>
                  <a:lnTo>
                    <a:pt x="1194315" y="471776"/>
                  </a:lnTo>
                  <a:lnTo>
                    <a:pt x="1208018" y="460176"/>
                  </a:lnTo>
                  <a:lnTo>
                    <a:pt x="1221194" y="449108"/>
                  </a:lnTo>
                  <a:lnTo>
                    <a:pt x="1234898" y="437517"/>
                  </a:lnTo>
                  <a:lnTo>
                    <a:pt x="1248601" y="425922"/>
                  </a:lnTo>
                  <a:lnTo>
                    <a:pt x="1262304" y="414327"/>
                  </a:lnTo>
                  <a:lnTo>
                    <a:pt x="1275491" y="402732"/>
                  </a:lnTo>
                  <a:lnTo>
                    <a:pt x="1289184" y="390610"/>
                  </a:lnTo>
                  <a:lnTo>
                    <a:pt x="1302898" y="378492"/>
                  </a:lnTo>
                  <a:lnTo>
                    <a:pt x="1316601" y="366370"/>
                  </a:lnTo>
                  <a:lnTo>
                    <a:pt x="1329777" y="354248"/>
                  </a:lnTo>
                  <a:lnTo>
                    <a:pt x="1343480" y="342130"/>
                  </a:lnTo>
                </a:path>
                <a:path w="1343660" h="1092200">
                  <a:moveTo>
                    <a:pt x="0" y="1013526"/>
                  </a:moveTo>
                  <a:lnTo>
                    <a:pt x="13703" y="1011945"/>
                  </a:lnTo>
                  <a:lnTo>
                    <a:pt x="26879" y="1009837"/>
                  </a:lnTo>
                  <a:lnTo>
                    <a:pt x="40582" y="1007201"/>
                  </a:lnTo>
                  <a:lnTo>
                    <a:pt x="54286" y="1005093"/>
                  </a:lnTo>
                  <a:lnTo>
                    <a:pt x="67989" y="1002458"/>
                  </a:lnTo>
                  <a:lnTo>
                    <a:pt x="81165" y="999296"/>
                  </a:lnTo>
                  <a:lnTo>
                    <a:pt x="94868" y="996664"/>
                  </a:lnTo>
                  <a:lnTo>
                    <a:pt x="108572" y="993501"/>
                  </a:lnTo>
                  <a:lnTo>
                    <a:pt x="122275" y="990339"/>
                  </a:lnTo>
                  <a:lnTo>
                    <a:pt x="135451" y="986650"/>
                  </a:lnTo>
                  <a:lnTo>
                    <a:pt x="149155" y="982965"/>
                  </a:lnTo>
                  <a:lnTo>
                    <a:pt x="162858" y="979275"/>
                  </a:lnTo>
                  <a:lnTo>
                    <a:pt x="176561" y="975059"/>
                  </a:lnTo>
                  <a:lnTo>
                    <a:pt x="189737" y="971369"/>
                  </a:lnTo>
                  <a:lnTo>
                    <a:pt x="203441" y="966630"/>
                  </a:lnTo>
                  <a:lnTo>
                    <a:pt x="217144" y="962414"/>
                  </a:lnTo>
                  <a:lnTo>
                    <a:pt x="230852" y="957666"/>
                  </a:lnTo>
                  <a:lnTo>
                    <a:pt x="244024" y="952927"/>
                  </a:lnTo>
                  <a:lnTo>
                    <a:pt x="257731" y="948179"/>
                  </a:lnTo>
                  <a:lnTo>
                    <a:pt x="271434" y="942913"/>
                  </a:lnTo>
                  <a:lnTo>
                    <a:pt x="285138" y="937642"/>
                  </a:lnTo>
                  <a:lnTo>
                    <a:pt x="298314" y="931845"/>
                  </a:lnTo>
                  <a:lnTo>
                    <a:pt x="312017" y="926574"/>
                  </a:lnTo>
                  <a:lnTo>
                    <a:pt x="325721" y="920250"/>
                  </a:lnTo>
                  <a:lnTo>
                    <a:pt x="339424" y="914457"/>
                  </a:lnTo>
                  <a:lnTo>
                    <a:pt x="352600" y="908128"/>
                  </a:lnTo>
                  <a:lnTo>
                    <a:pt x="366303" y="901807"/>
                  </a:lnTo>
                  <a:lnTo>
                    <a:pt x="380007" y="895483"/>
                  </a:lnTo>
                  <a:lnTo>
                    <a:pt x="393706" y="888631"/>
                  </a:lnTo>
                  <a:lnTo>
                    <a:pt x="406886" y="881779"/>
                  </a:lnTo>
                  <a:lnTo>
                    <a:pt x="420590" y="874928"/>
                  </a:lnTo>
                  <a:lnTo>
                    <a:pt x="434293" y="867553"/>
                  </a:lnTo>
                  <a:lnTo>
                    <a:pt x="447992" y="860175"/>
                  </a:lnTo>
                  <a:lnTo>
                    <a:pt x="461172" y="852796"/>
                  </a:lnTo>
                  <a:lnTo>
                    <a:pt x="474876" y="845421"/>
                  </a:lnTo>
                  <a:lnTo>
                    <a:pt x="488575" y="837516"/>
                  </a:lnTo>
                  <a:lnTo>
                    <a:pt x="502282" y="829083"/>
                  </a:lnTo>
                  <a:lnTo>
                    <a:pt x="515459" y="821177"/>
                  </a:lnTo>
                  <a:lnTo>
                    <a:pt x="529162" y="812749"/>
                  </a:lnTo>
                  <a:lnTo>
                    <a:pt x="542865" y="804316"/>
                  </a:lnTo>
                  <a:lnTo>
                    <a:pt x="556568" y="795356"/>
                  </a:lnTo>
                  <a:lnTo>
                    <a:pt x="569745" y="786396"/>
                  </a:lnTo>
                  <a:lnTo>
                    <a:pt x="583448" y="777436"/>
                  </a:lnTo>
                  <a:lnTo>
                    <a:pt x="597151" y="768476"/>
                  </a:lnTo>
                  <a:lnTo>
                    <a:pt x="610855" y="758989"/>
                  </a:lnTo>
                  <a:lnTo>
                    <a:pt x="624031" y="749503"/>
                  </a:lnTo>
                  <a:lnTo>
                    <a:pt x="637734" y="739489"/>
                  </a:lnTo>
                  <a:lnTo>
                    <a:pt x="651442" y="730002"/>
                  </a:lnTo>
                  <a:lnTo>
                    <a:pt x="665145" y="719992"/>
                  </a:lnTo>
                  <a:lnTo>
                    <a:pt x="678317" y="709451"/>
                  </a:lnTo>
                  <a:lnTo>
                    <a:pt x="692025" y="698910"/>
                  </a:lnTo>
                  <a:lnTo>
                    <a:pt x="705728" y="688369"/>
                  </a:lnTo>
                  <a:lnTo>
                    <a:pt x="719431" y="677828"/>
                  </a:lnTo>
                  <a:lnTo>
                    <a:pt x="732607" y="666760"/>
                  </a:lnTo>
                  <a:lnTo>
                    <a:pt x="746312" y="655696"/>
                  </a:lnTo>
                  <a:lnTo>
                    <a:pt x="760015" y="644628"/>
                  </a:lnTo>
                  <a:lnTo>
                    <a:pt x="773718" y="633033"/>
                  </a:lnTo>
                  <a:lnTo>
                    <a:pt x="786895" y="621438"/>
                  </a:lnTo>
                  <a:lnTo>
                    <a:pt x="800598" y="609843"/>
                  </a:lnTo>
                  <a:lnTo>
                    <a:pt x="814301" y="597721"/>
                  </a:lnTo>
                  <a:lnTo>
                    <a:pt x="828005" y="586125"/>
                  </a:lnTo>
                  <a:lnTo>
                    <a:pt x="841181" y="573476"/>
                  </a:lnTo>
                  <a:lnTo>
                    <a:pt x="854884" y="561358"/>
                  </a:lnTo>
                  <a:lnTo>
                    <a:pt x="868587" y="548709"/>
                  </a:lnTo>
                  <a:lnTo>
                    <a:pt x="882291" y="536060"/>
                  </a:lnTo>
                  <a:lnTo>
                    <a:pt x="895467" y="522884"/>
                  </a:lnTo>
                  <a:lnTo>
                    <a:pt x="909170" y="509712"/>
                  </a:lnTo>
                  <a:lnTo>
                    <a:pt x="922874" y="496535"/>
                  </a:lnTo>
                  <a:lnTo>
                    <a:pt x="936577" y="482832"/>
                  </a:lnTo>
                  <a:lnTo>
                    <a:pt x="949753" y="469656"/>
                  </a:lnTo>
                  <a:lnTo>
                    <a:pt x="963456" y="455425"/>
                  </a:lnTo>
                  <a:lnTo>
                    <a:pt x="977160" y="441725"/>
                  </a:lnTo>
                  <a:lnTo>
                    <a:pt x="990863" y="427492"/>
                  </a:lnTo>
                  <a:lnTo>
                    <a:pt x="1004039" y="413265"/>
                  </a:lnTo>
                  <a:lnTo>
                    <a:pt x="1017742" y="399031"/>
                  </a:lnTo>
                  <a:lnTo>
                    <a:pt x="1031456" y="384277"/>
                  </a:lnTo>
                  <a:lnTo>
                    <a:pt x="1045160" y="369520"/>
                  </a:lnTo>
                  <a:lnTo>
                    <a:pt x="1058336" y="354235"/>
                  </a:lnTo>
                  <a:lnTo>
                    <a:pt x="1072039" y="339478"/>
                  </a:lnTo>
                  <a:lnTo>
                    <a:pt x="1085742" y="324193"/>
                  </a:lnTo>
                  <a:lnTo>
                    <a:pt x="1099446" y="308386"/>
                  </a:lnTo>
                  <a:lnTo>
                    <a:pt x="1112622" y="293101"/>
                  </a:lnTo>
                  <a:lnTo>
                    <a:pt x="1126325" y="277290"/>
                  </a:lnTo>
                  <a:lnTo>
                    <a:pt x="1140029" y="260951"/>
                  </a:lnTo>
                  <a:lnTo>
                    <a:pt x="1153732" y="245141"/>
                  </a:lnTo>
                  <a:lnTo>
                    <a:pt x="1166908" y="228802"/>
                  </a:lnTo>
                  <a:lnTo>
                    <a:pt x="1180611" y="211937"/>
                  </a:lnTo>
                  <a:lnTo>
                    <a:pt x="1194315" y="195598"/>
                  </a:lnTo>
                  <a:lnTo>
                    <a:pt x="1208018" y="178733"/>
                  </a:lnTo>
                  <a:lnTo>
                    <a:pt x="1221194" y="161867"/>
                  </a:lnTo>
                  <a:lnTo>
                    <a:pt x="1234898" y="144474"/>
                  </a:lnTo>
                  <a:lnTo>
                    <a:pt x="1248601" y="127092"/>
                  </a:lnTo>
                  <a:lnTo>
                    <a:pt x="1262304" y="109689"/>
                  </a:lnTo>
                  <a:lnTo>
                    <a:pt x="1275491" y="91780"/>
                  </a:lnTo>
                  <a:lnTo>
                    <a:pt x="1289184" y="74377"/>
                  </a:lnTo>
                  <a:lnTo>
                    <a:pt x="1302898" y="55941"/>
                  </a:lnTo>
                  <a:lnTo>
                    <a:pt x="1316601" y="38021"/>
                  </a:lnTo>
                  <a:lnTo>
                    <a:pt x="1329777" y="19574"/>
                  </a:lnTo>
                  <a:lnTo>
                    <a:pt x="1343480" y="1127"/>
                  </a:lnTo>
                </a:path>
              </a:pathLst>
            </a:custGeom>
            <a:ln w="52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696449" y="1600517"/>
              <a:ext cx="310515" cy="591185"/>
            </a:xfrm>
            <a:custGeom>
              <a:avLst/>
              <a:gdLst/>
              <a:ahLst/>
              <a:cxnLst/>
              <a:rect l="l" t="t" r="r" b="b"/>
              <a:pathLst>
                <a:path w="310514" h="591185">
                  <a:moveTo>
                    <a:pt x="281990" y="463829"/>
                  </a:moveTo>
                  <a:lnTo>
                    <a:pt x="0" y="463829"/>
                  </a:lnTo>
                  <a:lnTo>
                    <a:pt x="0" y="591172"/>
                  </a:lnTo>
                  <a:lnTo>
                    <a:pt x="281990" y="591172"/>
                  </a:lnTo>
                  <a:lnTo>
                    <a:pt x="281990" y="463829"/>
                  </a:lnTo>
                  <a:close/>
                </a:path>
                <a:path w="310514" h="591185">
                  <a:moveTo>
                    <a:pt x="295173" y="0"/>
                  </a:moveTo>
                  <a:lnTo>
                    <a:pt x="0" y="0"/>
                  </a:lnTo>
                  <a:lnTo>
                    <a:pt x="0" y="126504"/>
                  </a:lnTo>
                  <a:lnTo>
                    <a:pt x="295173" y="126504"/>
                  </a:lnTo>
                  <a:lnTo>
                    <a:pt x="295173" y="0"/>
                  </a:lnTo>
                  <a:close/>
                </a:path>
                <a:path w="310514" h="591185">
                  <a:moveTo>
                    <a:pt x="310489" y="252996"/>
                  </a:moveTo>
                  <a:lnTo>
                    <a:pt x="15316" y="252996"/>
                  </a:lnTo>
                  <a:lnTo>
                    <a:pt x="15316" y="389623"/>
                  </a:lnTo>
                  <a:lnTo>
                    <a:pt x="310489" y="389623"/>
                  </a:lnTo>
                  <a:lnTo>
                    <a:pt x="310489" y="25299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2639504" y="2102546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50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92605" y="1935825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100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92605" y="1769109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150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92605" y="1602388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200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92605" y="1435667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250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92605" y="1268951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300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80124" y="1592118"/>
            <a:ext cx="430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 i="1">
                <a:solidFill>
                  <a:srgbClr val="231F20"/>
                </a:solidFill>
                <a:latin typeface="Arial"/>
                <a:cs typeface="Arial"/>
              </a:rPr>
              <a:t>edge</a:t>
            </a:r>
            <a:r>
              <a:rPr dirty="0" baseline="-27777" sz="450" spc="22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7777" sz="450" spc="22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0.6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80124" y="1838197"/>
            <a:ext cx="430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edge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0.4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80124" y="2055950"/>
            <a:ext cx="430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edge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0.2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86403" y="2280948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19620" y="2418796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100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63206" y="2428530"/>
            <a:ext cx="672465" cy="222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79705">
              <a:lnSpc>
                <a:spcPts val="77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500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7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Number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nodes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45505" y="2418796"/>
            <a:ext cx="2133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1000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72188" y="1374064"/>
            <a:ext cx="109855" cy="100520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Number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edges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1000)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71580" y="716"/>
            <a:ext cx="9702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Flooding-based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multicasting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80039"/>
            <a:ext cx="2040255" cy="1946910"/>
          </a:xfrm>
          <a:prstGeom prst="rect">
            <a:avLst/>
          </a:prstGeom>
        </p:spPr>
        <p:txBody>
          <a:bodyPr wrap="square" lIns="0" tIns="1257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Flooding</a:t>
            </a:r>
            <a:endParaRPr sz="1400">
              <a:latin typeface="Arial"/>
              <a:cs typeface="Arial"/>
            </a:endParaRPr>
          </a:p>
          <a:p>
            <a:pPr marL="273685">
              <a:lnSpc>
                <a:spcPts val="1410"/>
              </a:lnSpc>
              <a:spcBef>
                <a:spcPts val="71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273685" marR="5080">
              <a:lnSpc>
                <a:spcPts val="1200"/>
              </a:lnSpc>
              <a:spcBef>
                <a:spcPts val="15"/>
              </a:spcBef>
            </a:pP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m 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neighbors.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neighbor will </a:t>
            </a:r>
            <a:r>
              <a:rPr dirty="0" sz="1000" spc="-10">
                <a:latin typeface="Arial"/>
                <a:cs typeface="Arial"/>
              </a:rPr>
              <a:t>forward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message,</a:t>
            </a:r>
            <a:r>
              <a:rPr dirty="0" sz="1000" spc="-15">
                <a:latin typeface="Arial"/>
                <a:cs typeface="Arial"/>
              </a:rPr>
              <a:t> except </a:t>
            </a:r>
            <a:r>
              <a:rPr dirty="0" sz="1000" spc="-10">
                <a:latin typeface="Arial"/>
                <a:cs typeface="Arial"/>
              </a:rPr>
              <a:t>to </a:t>
            </a:r>
            <a:r>
              <a:rPr dirty="0" sz="1000" spc="25" i="1">
                <a:latin typeface="Arial"/>
                <a:cs typeface="Arial"/>
              </a:rPr>
              <a:t>P</a:t>
            </a:r>
            <a:r>
              <a:rPr dirty="0" sz="1000" spc="25">
                <a:latin typeface="Arial"/>
                <a:cs typeface="Arial"/>
              </a:rPr>
              <a:t>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only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had not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seen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sz="1000" spc="1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before.</a:t>
            </a:r>
            <a:endParaRPr sz="1000">
              <a:latin typeface="Arial"/>
              <a:cs typeface="Arial"/>
            </a:endParaRPr>
          </a:p>
          <a:p>
            <a:pPr marL="273685">
              <a:lnSpc>
                <a:spcPts val="1410"/>
              </a:lnSpc>
              <a:spcBef>
                <a:spcPts val="635"/>
              </a:spcBef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Performance</a:t>
            </a:r>
            <a:endParaRPr sz="1200">
              <a:latin typeface="Arial"/>
              <a:cs typeface="Arial"/>
            </a:endParaRPr>
          </a:p>
          <a:p>
            <a:pPr marL="273685" marR="272415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edges,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expensive!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71394" y="499374"/>
            <a:ext cx="1710055" cy="56197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7145" marR="50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size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 a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random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overlay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function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number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nodes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802338" y="1315753"/>
            <a:ext cx="1349375" cy="1097915"/>
            <a:chOff x="2802338" y="1315753"/>
            <a:chExt cx="1349375" cy="1097915"/>
          </a:xfrm>
        </p:grpSpPr>
        <p:sp>
          <p:nvSpPr>
            <p:cNvPr id="7" name="object 7"/>
            <p:cNvSpPr/>
            <p:nvPr/>
          </p:nvSpPr>
          <p:spPr>
            <a:xfrm>
              <a:off x="2804974" y="1318389"/>
              <a:ext cx="1343660" cy="1092200"/>
            </a:xfrm>
            <a:custGeom>
              <a:avLst/>
              <a:gdLst/>
              <a:ahLst/>
              <a:cxnLst/>
              <a:rect l="l" t="t" r="r" b="b"/>
              <a:pathLst>
                <a:path w="1343660" h="1092200">
                  <a:moveTo>
                    <a:pt x="0" y="1092057"/>
                  </a:moveTo>
                  <a:lnTo>
                    <a:pt x="1343450" y="1092057"/>
                  </a:lnTo>
                  <a:lnTo>
                    <a:pt x="1343450" y="9"/>
                  </a:lnTo>
                  <a:lnTo>
                    <a:pt x="0" y="9"/>
                  </a:lnTo>
                  <a:lnTo>
                    <a:pt x="0" y="1092057"/>
                  </a:lnTo>
                  <a:close/>
                </a:path>
                <a:path w="1343660" h="1092200">
                  <a:moveTo>
                    <a:pt x="0" y="1024063"/>
                  </a:moveTo>
                  <a:lnTo>
                    <a:pt x="33204" y="1024063"/>
                  </a:lnTo>
                </a:path>
                <a:path w="1343660" h="1092200">
                  <a:moveTo>
                    <a:pt x="0" y="853299"/>
                  </a:moveTo>
                  <a:lnTo>
                    <a:pt x="33204" y="853299"/>
                  </a:lnTo>
                </a:path>
                <a:path w="1343660" h="1092200">
                  <a:moveTo>
                    <a:pt x="0" y="682534"/>
                  </a:moveTo>
                  <a:lnTo>
                    <a:pt x="33204" y="682534"/>
                  </a:lnTo>
                </a:path>
                <a:path w="1343660" h="1092200">
                  <a:moveTo>
                    <a:pt x="0" y="511770"/>
                  </a:moveTo>
                  <a:lnTo>
                    <a:pt x="33204" y="511770"/>
                  </a:lnTo>
                </a:path>
                <a:path w="1343660" h="1092200">
                  <a:moveTo>
                    <a:pt x="0" y="341533"/>
                  </a:moveTo>
                  <a:lnTo>
                    <a:pt x="33204" y="341533"/>
                  </a:lnTo>
                </a:path>
                <a:path w="1343660" h="1092200">
                  <a:moveTo>
                    <a:pt x="0" y="170764"/>
                  </a:moveTo>
                  <a:lnTo>
                    <a:pt x="33204" y="170764"/>
                  </a:lnTo>
                </a:path>
                <a:path w="1343660" h="1092200">
                  <a:moveTo>
                    <a:pt x="0" y="0"/>
                  </a:moveTo>
                  <a:lnTo>
                    <a:pt x="33204" y="0"/>
                  </a:lnTo>
                </a:path>
                <a:path w="1343660" h="1092200">
                  <a:moveTo>
                    <a:pt x="0" y="1092057"/>
                  </a:moveTo>
                  <a:lnTo>
                    <a:pt x="0" y="1058852"/>
                  </a:lnTo>
                </a:path>
                <a:path w="1343660" h="1092200">
                  <a:moveTo>
                    <a:pt x="149155" y="1092057"/>
                  </a:moveTo>
                  <a:lnTo>
                    <a:pt x="149155" y="1058852"/>
                  </a:lnTo>
                </a:path>
                <a:path w="1343660" h="1092200">
                  <a:moveTo>
                    <a:pt x="298310" y="1092057"/>
                  </a:moveTo>
                  <a:lnTo>
                    <a:pt x="298310" y="1058852"/>
                  </a:lnTo>
                </a:path>
                <a:path w="1343660" h="1092200">
                  <a:moveTo>
                    <a:pt x="447992" y="1092057"/>
                  </a:moveTo>
                  <a:lnTo>
                    <a:pt x="447992" y="1058852"/>
                  </a:lnTo>
                </a:path>
                <a:path w="1343660" h="1092200">
                  <a:moveTo>
                    <a:pt x="597147" y="1092057"/>
                  </a:moveTo>
                  <a:lnTo>
                    <a:pt x="597147" y="1058852"/>
                  </a:lnTo>
                </a:path>
                <a:path w="1343660" h="1092200">
                  <a:moveTo>
                    <a:pt x="746301" y="1092057"/>
                  </a:moveTo>
                  <a:lnTo>
                    <a:pt x="746301" y="1058852"/>
                  </a:lnTo>
                </a:path>
                <a:path w="1343660" h="1092200">
                  <a:moveTo>
                    <a:pt x="895456" y="1092057"/>
                  </a:moveTo>
                  <a:lnTo>
                    <a:pt x="895456" y="1058852"/>
                  </a:lnTo>
                </a:path>
                <a:path w="1343660" h="1092200">
                  <a:moveTo>
                    <a:pt x="1045139" y="1092057"/>
                  </a:moveTo>
                  <a:lnTo>
                    <a:pt x="1045139" y="1058852"/>
                  </a:lnTo>
                </a:path>
                <a:path w="1343660" h="1092200">
                  <a:moveTo>
                    <a:pt x="1194304" y="1092057"/>
                  </a:moveTo>
                  <a:lnTo>
                    <a:pt x="1194304" y="1058852"/>
                  </a:lnTo>
                </a:path>
                <a:path w="1343660" h="1092200">
                  <a:moveTo>
                    <a:pt x="1343459" y="1092057"/>
                  </a:moveTo>
                  <a:lnTo>
                    <a:pt x="1343459" y="1058852"/>
                  </a:lnTo>
                </a:path>
                <a:path w="1343660" h="1092200">
                  <a:moveTo>
                    <a:pt x="0" y="1092057"/>
                  </a:moveTo>
                  <a:lnTo>
                    <a:pt x="1343450" y="1092057"/>
                  </a:lnTo>
                  <a:lnTo>
                    <a:pt x="1343450" y="9"/>
                  </a:lnTo>
                  <a:lnTo>
                    <a:pt x="0" y="9"/>
                  </a:lnTo>
                  <a:lnTo>
                    <a:pt x="0" y="1092057"/>
                  </a:lnTo>
                  <a:close/>
                </a:path>
                <a:path w="1343660" h="1092200">
                  <a:moveTo>
                    <a:pt x="0" y="1020378"/>
                  </a:moveTo>
                  <a:lnTo>
                    <a:pt x="13703" y="1019846"/>
                  </a:lnTo>
                  <a:lnTo>
                    <a:pt x="26879" y="1019324"/>
                  </a:lnTo>
                  <a:lnTo>
                    <a:pt x="40582" y="1018270"/>
                  </a:lnTo>
                  <a:lnTo>
                    <a:pt x="54286" y="1017746"/>
                  </a:lnTo>
                  <a:lnTo>
                    <a:pt x="67989" y="1016688"/>
                  </a:lnTo>
                  <a:lnTo>
                    <a:pt x="81165" y="1015634"/>
                  </a:lnTo>
                  <a:lnTo>
                    <a:pt x="94868" y="1014580"/>
                  </a:lnTo>
                  <a:lnTo>
                    <a:pt x="108572" y="1013529"/>
                  </a:lnTo>
                  <a:lnTo>
                    <a:pt x="122275" y="1012475"/>
                  </a:lnTo>
                  <a:lnTo>
                    <a:pt x="135451" y="1011418"/>
                  </a:lnTo>
                  <a:lnTo>
                    <a:pt x="149155" y="1010364"/>
                  </a:lnTo>
                  <a:lnTo>
                    <a:pt x="162858" y="1008783"/>
                  </a:lnTo>
                  <a:lnTo>
                    <a:pt x="176561" y="1007729"/>
                  </a:lnTo>
                  <a:lnTo>
                    <a:pt x="189737" y="1006151"/>
                  </a:lnTo>
                  <a:lnTo>
                    <a:pt x="203441" y="1004569"/>
                  </a:lnTo>
                  <a:lnTo>
                    <a:pt x="217144" y="1003515"/>
                  </a:lnTo>
                  <a:lnTo>
                    <a:pt x="230852" y="1001934"/>
                  </a:lnTo>
                  <a:lnTo>
                    <a:pt x="244024" y="1000353"/>
                  </a:lnTo>
                  <a:lnTo>
                    <a:pt x="257731" y="998776"/>
                  </a:lnTo>
                  <a:lnTo>
                    <a:pt x="271434" y="996668"/>
                  </a:lnTo>
                  <a:lnTo>
                    <a:pt x="285138" y="995087"/>
                  </a:lnTo>
                  <a:lnTo>
                    <a:pt x="298314" y="992979"/>
                  </a:lnTo>
                  <a:lnTo>
                    <a:pt x="312017" y="991397"/>
                  </a:lnTo>
                  <a:lnTo>
                    <a:pt x="325721" y="989289"/>
                  </a:lnTo>
                  <a:lnTo>
                    <a:pt x="339424" y="987181"/>
                  </a:lnTo>
                  <a:lnTo>
                    <a:pt x="352600" y="985077"/>
                  </a:lnTo>
                  <a:lnTo>
                    <a:pt x="366303" y="982969"/>
                  </a:lnTo>
                  <a:lnTo>
                    <a:pt x="380007" y="980861"/>
                  </a:lnTo>
                  <a:lnTo>
                    <a:pt x="393706" y="978752"/>
                  </a:lnTo>
                  <a:lnTo>
                    <a:pt x="406886" y="976644"/>
                  </a:lnTo>
                  <a:lnTo>
                    <a:pt x="420590" y="974009"/>
                  </a:lnTo>
                  <a:lnTo>
                    <a:pt x="434293" y="971901"/>
                  </a:lnTo>
                  <a:lnTo>
                    <a:pt x="447992" y="969265"/>
                  </a:lnTo>
                  <a:lnTo>
                    <a:pt x="461172" y="966634"/>
                  </a:lnTo>
                  <a:lnTo>
                    <a:pt x="474876" y="964526"/>
                  </a:lnTo>
                  <a:lnTo>
                    <a:pt x="488575" y="961891"/>
                  </a:lnTo>
                  <a:lnTo>
                    <a:pt x="502282" y="958733"/>
                  </a:lnTo>
                  <a:lnTo>
                    <a:pt x="515459" y="956098"/>
                  </a:lnTo>
                  <a:lnTo>
                    <a:pt x="529162" y="953462"/>
                  </a:lnTo>
                  <a:lnTo>
                    <a:pt x="542865" y="950827"/>
                  </a:lnTo>
                  <a:lnTo>
                    <a:pt x="556568" y="947665"/>
                  </a:lnTo>
                  <a:lnTo>
                    <a:pt x="569745" y="944507"/>
                  </a:lnTo>
                  <a:lnTo>
                    <a:pt x="583448" y="941872"/>
                  </a:lnTo>
                  <a:lnTo>
                    <a:pt x="597151" y="938709"/>
                  </a:lnTo>
                  <a:lnTo>
                    <a:pt x="610855" y="935547"/>
                  </a:lnTo>
                  <a:lnTo>
                    <a:pt x="624031" y="932385"/>
                  </a:lnTo>
                  <a:lnTo>
                    <a:pt x="637734" y="929222"/>
                  </a:lnTo>
                  <a:lnTo>
                    <a:pt x="651442" y="926060"/>
                  </a:lnTo>
                  <a:lnTo>
                    <a:pt x="665145" y="922375"/>
                  </a:lnTo>
                  <a:lnTo>
                    <a:pt x="678317" y="919213"/>
                  </a:lnTo>
                  <a:lnTo>
                    <a:pt x="692025" y="915523"/>
                  </a:lnTo>
                  <a:lnTo>
                    <a:pt x="705728" y="911834"/>
                  </a:lnTo>
                  <a:lnTo>
                    <a:pt x="719431" y="908672"/>
                  </a:lnTo>
                  <a:lnTo>
                    <a:pt x="732607" y="904986"/>
                  </a:lnTo>
                  <a:lnTo>
                    <a:pt x="746312" y="901297"/>
                  </a:lnTo>
                  <a:lnTo>
                    <a:pt x="760015" y="897608"/>
                  </a:lnTo>
                  <a:lnTo>
                    <a:pt x="773718" y="893391"/>
                  </a:lnTo>
                  <a:lnTo>
                    <a:pt x="786895" y="889706"/>
                  </a:lnTo>
                  <a:lnTo>
                    <a:pt x="800598" y="886017"/>
                  </a:lnTo>
                  <a:lnTo>
                    <a:pt x="814301" y="881805"/>
                  </a:lnTo>
                  <a:lnTo>
                    <a:pt x="828005" y="878111"/>
                  </a:lnTo>
                  <a:lnTo>
                    <a:pt x="841181" y="873899"/>
                  </a:lnTo>
                  <a:lnTo>
                    <a:pt x="854884" y="869683"/>
                  </a:lnTo>
                  <a:lnTo>
                    <a:pt x="868587" y="865466"/>
                  </a:lnTo>
                  <a:lnTo>
                    <a:pt x="882291" y="861250"/>
                  </a:lnTo>
                  <a:lnTo>
                    <a:pt x="895467" y="857033"/>
                  </a:lnTo>
                  <a:lnTo>
                    <a:pt x="909170" y="852294"/>
                  </a:lnTo>
                  <a:lnTo>
                    <a:pt x="922874" y="848078"/>
                  </a:lnTo>
                  <a:lnTo>
                    <a:pt x="936577" y="843334"/>
                  </a:lnTo>
                  <a:lnTo>
                    <a:pt x="949753" y="839118"/>
                  </a:lnTo>
                  <a:lnTo>
                    <a:pt x="963456" y="834374"/>
                  </a:lnTo>
                  <a:lnTo>
                    <a:pt x="977160" y="829631"/>
                  </a:lnTo>
                  <a:lnTo>
                    <a:pt x="990863" y="824888"/>
                  </a:lnTo>
                  <a:lnTo>
                    <a:pt x="1004039" y="820144"/>
                  </a:lnTo>
                  <a:lnTo>
                    <a:pt x="1017742" y="815401"/>
                  </a:lnTo>
                  <a:lnTo>
                    <a:pt x="1031456" y="810657"/>
                  </a:lnTo>
                  <a:lnTo>
                    <a:pt x="1045160" y="805914"/>
                  </a:lnTo>
                  <a:lnTo>
                    <a:pt x="1058336" y="800643"/>
                  </a:lnTo>
                  <a:lnTo>
                    <a:pt x="1072039" y="795900"/>
                  </a:lnTo>
                  <a:lnTo>
                    <a:pt x="1085742" y="790629"/>
                  </a:lnTo>
                  <a:lnTo>
                    <a:pt x="1099446" y="785359"/>
                  </a:lnTo>
                  <a:lnTo>
                    <a:pt x="1112622" y="780091"/>
                  </a:lnTo>
                  <a:lnTo>
                    <a:pt x="1126325" y="774821"/>
                  </a:lnTo>
                  <a:lnTo>
                    <a:pt x="1140029" y="769550"/>
                  </a:lnTo>
                  <a:lnTo>
                    <a:pt x="1153732" y="764280"/>
                  </a:lnTo>
                  <a:lnTo>
                    <a:pt x="1166908" y="759009"/>
                  </a:lnTo>
                  <a:lnTo>
                    <a:pt x="1180611" y="753212"/>
                  </a:lnTo>
                  <a:lnTo>
                    <a:pt x="1194315" y="747941"/>
                  </a:lnTo>
                  <a:lnTo>
                    <a:pt x="1208018" y="742148"/>
                  </a:lnTo>
                  <a:lnTo>
                    <a:pt x="1221194" y="736351"/>
                  </a:lnTo>
                  <a:lnTo>
                    <a:pt x="1234898" y="730553"/>
                  </a:lnTo>
                  <a:lnTo>
                    <a:pt x="1248601" y="724755"/>
                  </a:lnTo>
                  <a:lnTo>
                    <a:pt x="1262304" y="718958"/>
                  </a:lnTo>
                  <a:lnTo>
                    <a:pt x="1275491" y="713160"/>
                  </a:lnTo>
                  <a:lnTo>
                    <a:pt x="1289184" y="707363"/>
                  </a:lnTo>
                  <a:lnTo>
                    <a:pt x="1302898" y="701038"/>
                  </a:lnTo>
                  <a:lnTo>
                    <a:pt x="1316601" y="695241"/>
                  </a:lnTo>
                  <a:lnTo>
                    <a:pt x="1329777" y="688916"/>
                  </a:lnTo>
                  <a:lnTo>
                    <a:pt x="1343480" y="683123"/>
                  </a:lnTo>
                </a:path>
                <a:path w="1343660" h="1092200">
                  <a:moveTo>
                    <a:pt x="0" y="1017211"/>
                  </a:moveTo>
                  <a:lnTo>
                    <a:pt x="13703" y="1015634"/>
                  </a:lnTo>
                  <a:lnTo>
                    <a:pt x="26879" y="1014580"/>
                  </a:lnTo>
                  <a:lnTo>
                    <a:pt x="40582" y="1012999"/>
                  </a:lnTo>
                  <a:lnTo>
                    <a:pt x="54286" y="1011418"/>
                  </a:lnTo>
                  <a:lnTo>
                    <a:pt x="67989" y="1009310"/>
                  </a:lnTo>
                  <a:lnTo>
                    <a:pt x="81165" y="1007729"/>
                  </a:lnTo>
                  <a:lnTo>
                    <a:pt x="94868" y="1005624"/>
                  </a:lnTo>
                  <a:lnTo>
                    <a:pt x="108572" y="1003515"/>
                  </a:lnTo>
                  <a:lnTo>
                    <a:pt x="122275" y="1001407"/>
                  </a:lnTo>
                  <a:lnTo>
                    <a:pt x="135451" y="999299"/>
                  </a:lnTo>
                  <a:lnTo>
                    <a:pt x="149155" y="996664"/>
                  </a:lnTo>
                  <a:lnTo>
                    <a:pt x="162858" y="994033"/>
                  </a:lnTo>
                  <a:lnTo>
                    <a:pt x="176561" y="991397"/>
                  </a:lnTo>
                  <a:lnTo>
                    <a:pt x="189737" y="988762"/>
                  </a:lnTo>
                  <a:lnTo>
                    <a:pt x="203441" y="985600"/>
                  </a:lnTo>
                  <a:lnTo>
                    <a:pt x="217144" y="982969"/>
                  </a:lnTo>
                  <a:lnTo>
                    <a:pt x="230852" y="979802"/>
                  </a:lnTo>
                  <a:lnTo>
                    <a:pt x="244024" y="976640"/>
                  </a:lnTo>
                  <a:lnTo>
                    <a:pt x="257731" y="973482"/>
                  </a:lnTo>
                  <a:lnTo>
                    <a:pt x="271434" y="969793"/>
                  </a:lnTo>
                  <a:lnTo>
                    <a:pt x="285138" y="966107"/>
                  </a:lnTo>
                  <a:lnTo>
                    <a:pt x="298314" y="962414"/>
                  </a:lnTo>
                  <a:lnTo>
                    <a:pt x="312017" y="958729"/>
                  </a:lnTo>
                  <a:lnTo>
                    <a:pt x="325721" y="955039"/>
                  </a:lnTo>
                  <a:lnTo>
                    <a:pt x="339424" y="950827"/>
                  </a:lnTo>
                  <a:lnTo>
                    <a:pt x="352600" y="946611"/>
                  </a:lnTo>
                  <a:lnTo>
                    <a:pt x="366303" y="942394"/>
                  </a:lnTo>
                  <a:lnTo>
                    <a:pt x="380007" y="938178"/>
                  </a:lnTo>
                  <a:lnTo>
                    <a:pt x="393706" y="933962"/>
                  </a:lnTo>
                  <a:lnTo>
                    <a:pt x="406886" y="929218"/>
                  </a:lnTo>
                  <a:lnTo>
                    <a:pt x="420590" y="924475"/>
                  </a:lnTo>
                  <a:lnTo>
                    <a:pt x="434293" y="919731"/>
                  </a:lnTo>
                  <a:lnTo>
                    <a:pt x="447992" y="914988"/>
                  </a:lnTo>
                  <a:lnTo>
                    <a:pt x="461172" y="909717"/>
                  </a:lnTo>
                  <a:lnTo>
                    <a:pt x="474876" y="904974"/>
                  </a:lnTo>
                  <a:lnTo>
                    <a:pt x="488575" y="899708"/>
                  </a:lnTo>
                  <a:lnTo>
                    <a:pt x="502282" y="893906"/>
                  </a:lnTo>
                  <a:lnTo>
                    <a:pt x="515459" y="888639"/>
                  </a:lnTo>
                  <a:lnTo>
                    <a:pt x="529162" y="883369"/>
                  </a:lnTo>
                  <a:lnTo>
                    <a:pt x="542865" y="877571"/>
                  </a:lnTo>
                  <a:lnTo>
                    <a:pt x="556568" y="871774"/>
                  </a:lnTo>
                  <a:lnTo>
                    <a:pt x="569745" y="865449"/>
                  </a:lnTo>
                  <a:lnTo>
                    <a:pt x="583448" y="859652"/>
                  </a:lnTo>
                  <a:lnTo>
                    <a:pt x="597151" y="853331"/>
                  </a:lnTo>
                  <a:lnTo>
                    <a:pt x="610855" y="847534"/>
                  </a:lnTo>
                  <a:lnTo>
                    <a:pt x="624031" y="840682"/>
                  </a:lnTo>
                  <a:lnTo>
                    <a:pt x="637734" y="834358"/>
                  </a:lnTo>
                  <a:lnTo>
                    <a:pt x="651442" y="828033"/>
                  </a:lnTo>
                  <a:lnTo>
                    <a:pt x="665145" y="821181"/>
                  </a:lnTo>
                  <a:lnTo>
                    <a:pt x="678317" y="814330"/>
                  </a:lnTo>
                  <a:lnTo>
                    <a:pt x="692025" y="807478"/>
                  </a:lnTo>
                  <a:lnTo>
                    <a:pt x="705728" y="800104"/>
                  </a:lnTo>
                  <a:lnTo>
                    <a:pt x="719431" y="793252"/>
                  </a:lnTo>
                  <a:lnTo>
                    <a:pt x="732607" y="785873"/>
                  </a:lnTo>
                  <a:lnTo>
                    <a:pt x="746312" y="778494"/>
                  </a:lnTo>
                  <a:lnTo>
                    <a:pt x="760015" y="771120"/>
                  </a:lnTo>
                  <a:lnTo>
                    <a:pt x="773718" y="763210"/>
                  </a:lnTo>
                  <a:lnTo>
                    <a:pt x="786895" y="755836"/>
                  </a:lnTo>
                  <a:lnTo>
                    <a:pt x="800598" y="747930"/>
                  </a:lnTo>
                  <a:lnTo>
                    <a:pt x="814301" y="740024"/>
                  </a:lnTo>
                  <a:lnTo>
                    <a:pt x="828005" y="732118"/>
                  </a:lnTo>
                  <a:lnTo>
                    <a:pt x="841181" y="723686"/>
                  </a:lnTo>
                  <a:lnTo>
                    <a:pt x="854884" y="715257"/>
                  </a:lnTo>
                  <a:lnTo>
                    <a:pt x="868587" y="706824"/>
                  </a:lnTo>
                  <a:lnTo>
                    <a:pt x="882291" y="698396"/>
                  </a:lnTo>
                  <a:lnTo>
                    <a:pt x="895467" y="689963"/>
                  </a:lnTo>
                  <a:lnTo>
                    <a:pt x="909170" y="681003"/>
                  </a:lnTo>
                  <a:lnTo>
                    <a:pt x="922874" y="672046"/>
                  </a:lnTo>
                  <a:lnTo>
                    <a:pt x="936577" y="663083"/>
                  </a:lnTo>
                  <a:lnTo>
                    <a:pt x="949753" y="654127"/>
                  </a:lnTo>
                  <a:lnTo>
                    <a:pt x="963456" y="645163"/>
                  </a:lnTo>
                  <a:lnTo>
                    <a:pt x="977160" y="635677"/>
                  </a:lnTo>
                  <a:lnTo>
                    <a:pt x="990863" y="626190"/>
                  </a:lnTo>
                  <a:lnTo>
                    <a:pt x="1004039" y="616703"/>
                  </a:lnTo>
                  <a:lnTo>
                    <a:pt x="1017742" y="607216"/>
                  </a:lnTo>
                  <a:lnTo>
                    <a:pt x="1031456" y="597205"/>
                  </a:lnTo>
                  <a:lnTo>
                    <a:pt x="1045160" y="587718"/>
                  </a:lnTo>
                  <a:lnTo>
                    <a:pt x="1058336" y="577704"/>
                  </a:lnTo>
                  <a:lnTo>
                    <a:pt x="1072039" y="567690"/>
                  </a:lnTo>
                  <a:lnTo>
                    <a:pt x="1085742" y="557149"/>
                  </a:lnTo>
                  <a:lnTo>
                    <a:pt x="1099446" y="547135"/>
                  </a:lnTo>
                  <a:lnTo>
                    <a:pt x="1112622" y="536594"/>
                  </a:lnTo>
                  <a:lnTo>
                    <a:pt x="1126325" y="526058"/>
                  </a:lnTo>
                  <a:lnTo>
                    <a:pt x="1140029" y="515517"/>
                  </a:lnTo>
                  <a:lnTo>
                    <a:pt x="1153732" y="504449"/>
                  </a:lnTo>
                  <a:lnTo>
                    <a:pt x="1166908" y="493908"/>
                  </a:lnTo>
                  <a:lnTo>
                    <a:pt x="1180611" y="482839"/>
                  </a:lnTo>
                  <a:lnTo>
                    <a:pt x="1194315" y="471776"/>
                  </a:lnTo>
                  <a:lnTo>
                    <a:pt x="1208018" y="460176"/>
                  </a:lnTo>
                  <a:lnTo>
                    <a:pt x="1221194" y="449108"/>
                  </a:lnTo>
                  <a:lnTo>
                    <a:pt x="1234898" y="437517"/>
                  </a:lnTo>
                  <a:lnTo>
                    <a:pt x="1248601" y="425922"/>
                  </a:lnTo>
                  <a:lnTo>
                    <a:pt x="1262304" y="414327"/>
                  </a:lnTo>
                  <a:lnTo>
                    <a:pt x="1275491" y="402732"/>
                  </a:lnTo>
                  <a:lnTo>
                    <a:pt x="1289184" y="390610"/>
                  </a:lnTo>
                  <a:lnTo>
                    <a:pt x="1302898" y="378492"/>
                  </a:lnTo>
                  <a:lnTo>
                    <a:pt x="1316601" y="366370"/>
                  </a:lnTo>
                  <a:lnTo>
                    <a:pt x="1329777" y="354248"/>
                  </a:lnTo>
                  <a:lnTo>
                    <a:pt x="1343480" y="342130"/>
                  </a:lnTo>
                </a:path>
                <a:path w="1343660" h="1092200">
                  <a:moveTo>
                    <a:pt x="0" y="1013526"/>
                  </a:moveTo>
                  <a:lnTo>
                    <a:pt x="13703" y="1011945"/>
                  </a:lnTo>
                  <a:lnTo>
                    <a:pt x="26879" y="1009837"/>
                  </a:lnTo>
                  <a:lnTo>
                    <a:pt x="40582" y="1007201"/>
                  </a:lnTo>
                  <a:lnTo>
                    <a:pt x="54286" y="1005093"/>
                  </a:lnTo>
                  <a:lnTo>
                    <a:pt x="67989" y="1002458"/>
                  </a:lnTo>
                  <a:lnTo>
                    <a:pt x="81165" y="999296"/>
                  </a:lnTo>
                  <a:lnTo>
                    <a:pt x="94868" y="996664"/>
                  </a:lnTo>
                  <a:lnTo>
                    <a:pt x="108572" y="993501"/>
                  </a:lnTo>
                  <a:lnTo>
                    <a:pt x="122275" y="990339"/>
                  </a:lnTo>
                  <a:lnTo>
                    <a:pt x="135451" y="986650"/>
                  </a:lnTo>
                  <a:lnTo>
                    <a:pt x="149155" y="982965"/>
                  </a:lnTo>
                  <a:lnTo>
                    <a:pt x="162858" y="979275"/>
                  </a:lnTo>
                  <a:lnTo>
                    <a:pt x="176561" y="975059"/>
                  </a:lnTo>
                  <a:lnTo>
                    <a:pt x="189737" y="971369"/>
                  </a:lnTo>
                  <a:lnTo>
                    <a:pt x="203441" y="966630"/>
                  </a:lnTo>
                  <a:lnTo>
                    <a:pt x="217144" y="962414"/>
                  </a:lnTo>
                  <a:lnTo>
                    <a:pt x="230852" y="957666"/>
                  </a:lnTo>
                  <a:lnTo>
                    <a:pt x="244024" y="952927"/>
                  </a:lnTo>
                  <a:lnTo>
                    <a:pt x="257731" y="948179"/>
                  </a:lnTo>
                  <a:lnTo>
                    <a:pt x="271434" y="942913"/>
                  </a:lnTo>
                  <a:lnTo>
                    <a:pt x="285138" y="937642"/>
                  </a:lnTo>
                  <a:lnTo>
                    <a:pt x="298314" y="931845"/>
                  </a:lnTo>
                  <a:lnTo>
                    <a:pt x="312017" y="926574"/>
                  </a:lnTo>
                  <a:lnTo>
                    <a:pt x="325721" y="920250"/>
                  </a:lnTo>
                  <a:lnTo>
                    <a:pt x="339424" y="914457"/>
                  </a:lnTo>
                  <a:lnTo>
                    <a:pt x="352600" y="908128"/>
                  </a:lnTo>
                  <a:lnTo>
                    <a:pt x="366303" y="901807"/>
                  </a:lnTo>
                  <a:lnTo>
                    <a:pt x="380007" y="895483"/>
                  </a:lnTo>
                  <a:lnTo>
                    <a:pt x="393706" y="888631"/>
                  </a:lnTo>
                  <a:lnTo>
                    <a:pt x="406886" y="881779"/>
                  </a:lnTo>
                  <a:lnTo>
                    <a:pt x="420590" y="874928"/>
                  </a:lnTo>
                  <a:lnTo>
                    <a:pt x="434293" y="867553"/>
                  </a:lnTo>
                  <a:lnTo>
                    <a:pt x="447992" y="860175"/>
                  </a:lnTo>
                  <a:lnTo>
                    <a:pt x="461172" y="852796"/>
                  </a:lnTo>
                  <a:lnTo>
                    <a:pt x="474876" y="845421"/>
                  </a:lnTo>
                  <a:lnTo>
                    <a:pt x="488575" y="837516"/>
                  </a:lnTo>
                  <a:lnTo>
                    <a:pt x="502282" y="829083"/>
                  </a:lnTo>
                  <a:lnTo>
                    <a:pt x="515459" y="821177"/>
                  </a:lnTo>
                  <a:lnTo>
                    <a:pt x="529162" y="812749"/>
                  </a:lnTo>
                  <a:lnTo>
                    <a:pt x="542865" y="804316"/>
                  </a:lnTo>
                  <a:lnTo>
                    <a:pt x="556568" y="795356"/>
                  </a:lnTo>
                  <a:lnTo>
                    <a:pt x="569745" y="786396"/>
                  </a:lnTo>
                  <a:lnTo>
                    <a:pt x="583448" y="777436"/>
                  </a:lnTo>
                  <a:lnTo>
                    <a:pt x="597151" y="768476"/>
                  </a:lnTo>
                  <a:lnTo>
                    <a:pt x="610855" y="758989"/>
                  </a:lnTo>
                  <a:lnTo>
                    <a:pt x="624031" y="749503"/>
                  </a:lnTo>
                  <a:lnTo>
                    <a:pt x="637734" y="739489"/>
                  </a:lnTo>
                  <a:lnTo>
                    <a:pt x="651442" y="730002"/>
                  </a:lnTo>
                  <a:lnTo>
                    <a:pt x="665145" y="719992"/>
                  </a:lnTo>
                  <a:lnTo>
                    <a:pt x="678317" y="709451"/>
                  </a:lnTo>
                  <a:lnTo>
                    <a:pt x="692025" y="698910"/>
                  </a:lnTo>
                  <a:lnTo>
                    <a:pt x="705728" y="688369"/>
                  </a:lnTo>
                  <a:lnTo>
                    <a:pt x="719431" y="677828"/>
                  </a:lnTo>
                  <a:lnTo>
                    <a:pt x="732607" y="666760"/>
                  </a:lnTo>
                  <a:lnTo>
                    <a:pt x="746312" y="655696"/>
                  </a:lnTo>
                  <a:lnTo>
                    <a:pt x="760015" y="644628"/>
                  </a:lnTo>
                  <a:lnTo>
                    <a:pt x="773718" y="633033"/>
                  </a:lnTo>
                  <a:lnTo>
                    <a:pt x="786895" y="621438"/>
                  </a:lnTo>
                  <a:lnTo>
                    <a:pt x="800598" y="609843"/>
                  </a:lnTo>
                  <a:lnTo>
                    <a:pt x="814301" y="597721"/>
                  </a:lnTo>
                  <a:lnTo>
                    <a:pt x="828005" y="586125"/>
                  </a:lnTo>
                  <a:lnTo>
                    <a:pt x="841181" y="573476"/>
                  </a:lnTo>
                  <a:lnTo>
                    <a:pt x="854884" y="561358"/>
                  </a:lnTo>
                  <a:lnTo>
                    <a:pt x="868587" y="548709"/>
                  </a:lnTo>
                  <a:lnTo>
                    <a:pt x="882291" y="536060"/>
                  </a:lnTo>
                  <a:lnTo>
                    <a:pt x="895467" y="522884"/>
                  </a:lnTo>
                  <a:lnTo>
                    <a:pt x="909170" y="509712"/>
                  </a:lnTo>
                  <a:lnTo>
                    <a:pt x="922874" y="496535"/>
                  </a:lnTo>
                  <a:lnTo>
                    <a:pt x="936577" y="482832"/>
                  </a:lnTo>
                  <a:lnTo>
                    <a:pt x="949753" y="469656"/>
                  </a:lnTo>
                  <a:lnTo>
                    <a:pt x="963456" y="455425"/>
                  </a:lnTo>
                  <a:lnTo>
                    <a:pt x="977160" y="441725"/>
                  </a:lnTo>
                  <a:lnTo>
                    <a:pt x="990863" y="427492"/>
                  </a:lnTo>
                  <a:lnTo>
                    <a:pt x="1004039" y="413265"/>
                  </a:lnTo>
                  <a:lnTo>
                    <a:pt x="1017742" y="399031"/>
                  </a:lnTo>
                  <a:lnTo>
                    <a:pt x="1031456" y="384277"/>
                  </a:lnTo>
                  <a:lnTo>
                    <a:pt x="1045160" y="369520"/>
                  </a:lnTo>
                  <a:lnTo>
                    <a:pt x="1058336" y="354235"/>
                  </a:lnTo>
                  <a:lnTo>
                    <a:pt x="1072039" y="339478"/>
                  </a:lnTo>
                  <a:lnTo>
                    <a:pt x="1085742" y="324193"/>
                  </a:lnTo>
                  <a:lnTo>
                    <a:pt x="1099446" y="308386"/>
                  </a:lnTo>
                  <a:lnTo>
                    <a:pt x="1112622" y="293101"/>
                  </a:lnTo>
                  <a:lnTo>
                    <a:pt x="1126325" y="277290"/>
                  </a:lnTo>
                  <a:lnTo>
                    <a:pt x="1140029" y="260951"/>
                  </a:lnTo>
                  <a:lnTo>
                    <a:pt x="1153732" y="245141"/>
                  </a:lnTo>
                  <a:lnTo>
                    <a:pt x="1166908" y="228802"/>
                  </a:lnTo>
                  <a:lnTo>
                    <a:pt x="1180611" y="211937"/>
                  </a:lnTo>
                  <a:lnTo>
                    <a:pt x="1194315" y="195598"/>
                  </a:lnTo>
                  <a:lnTo>
                    <a:pt x="1208018" y="178733"/>
                  </a:lnTo>
                  <a:lnTo>
                    <a:pt x="1221194" y="161867"/>
                  </a:lnTo>
                  <a:lnTo>
                    <a:pt x="1234898" y="144474"/>
                  </a:lnTo>
                  <a:lnTo>
                    <a:pt x="1248601" y="127092"/>
                  </a:lnTo>
                  <a:lnTo>
                    <a:pt x="1262304" y="109689"/>
                  </a:lnTo>
                  <a:lnTo>
                    <a:pt x="1275491" y="91780"/>
                  </a:lnTo>
                  <a:lnTo>
                    <a:pt x="1289184" y="74377"/>
                  </a:lnTo>
                  <a:lnTo>
                    <a:pt x="1302898" y="55941"/>
                  </a:lnTo>
                  <a:lnTo>
                    <a:pt x="1316601" y="38021"/>
                  </a:lnTo>
                  <a:lnTo>
                    <a:pt x="1329777" y="19574"/>
                  </a:lnTo>
                  <a:lnTo>
                    <a:pt x="1343480" y="1127"/>
                  </a:lnTo>
                </a:path>
              </a:pathLst>
            </a:custGeom>
            <a:ln w="52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696449" y="1600517"/>
              <a:ext cx="310515" cy="591185"/>
            </a:xfrm>
            <a:custGeom>
              <a:avLst/>
              <a:gdLst/>
              <a:ahLst/>
              <a:cxnLst/>
              <a:rect l="l" t="t" r="r" b="b"/>
              <a:pathLst>
                <a:path w="310514" h="591185">
                  <a:moveTo>
                    <a:pt x="281990" y="463829"/>
                  </a:moveTo>
                  <a:lnTo>
                    <a:pt x="0" y="463829"/>
                  </a:lnTo>
                  <a:lnTo>
                    <a:pt x="0" y="591172"/>
                  </a:lnTo>
                  <a:lnTo>
                    <a:pt x="281990" y="591172"/>
                  </a:lnTo>
                  <a:lnTo>
                    <a:pt x="281990" y="463829"/>
                  </a:lnTo>
                  <a:close/>
                </a:path>
                <a:path w="310514" h="591185">
                  <a:moveTo>
                    <a:pt x="295173" y="0"/>
                  </a:moveTo>
                  <a:lnTo>
                    <a:pt x="0" y="0"/>
                  </a:lnTo>
                  <a:lnTo>
                    <a:pt x="0" y="126504"/>
                  </a:lnTo>
                  <a:lnTo>
                    <a:pt x="295173" y="126504"/>
                  </a:lnTo>
                  <a:lnTo>
                    <a:pt x="295173" y="0"/>
                  </a:lnTo>
                  <a:close/>
                </a:path>
                <a:path w="310514" h="591185">
                  <a:moveTo>
                    <a:pt x="310489" y="252996"/>
                  </a:moveTo>
                  <a:lnTo>
                    <a:pt x="15316" y="252996"/>
                  </a:lnTo>
                  <a:lnTo>
                    <a:pt x="15316" y="389623"/>
                  </a:lnTo>
                  <a:lnTo>
                    <a:pt x="310489" y="389623"/>
                  </a:lnTo>
                  <a:lnTo>
                    <a:pt x="310489" y="25299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2639504" y="2102546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50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92605" y="1935825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100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92605" y="1769109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150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92605" y="1602388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200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92605" y="1435667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250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92605" y="1268951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300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80124" y="1592118"/>
            <a:ext cx="430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 i="1">
                <a:solidFill>
                  <a:srgbClr val="231F20"/>
                </a:solidFill>
                <a:latin typeface="Arial"/>
                <a:cs typeface="Arial"/>
              </a:rPr>
              <a:t>edge</a:t>
            </a:r>
            <a:r>
              <a:rPr dirty="0" baseline="-27777" sz="450" spc="22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7777" sz="450" spc="22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0.6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80124" y="1838197"/>
            <a:ext cx="430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edge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0.4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80124" y="2055950"/>
            <a:ext cx="430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edge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0.2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86403" y="2280948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19620" y="2418796"/>
            <a:ext cx="16637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100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63206" y="2428530"/>
            <a:ext cx="672465" cy="222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79705">
              <a:lnSpc>
                <a:spcPts val="77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500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7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Number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nodes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45505" y="2418796"/>
            <a:ext cx="2133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1000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72188" y="1374064"/>
            <a:ext cx="109855" cy="100520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Number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edges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1000)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6890" y="2745610"/>
            <a:ext cx="3971290" cy="657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410"/>
              </a:lnSpc>
              <a:spcBef>
                <a:spcPts val="9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Variation</a:t>
            </a:r>
            <a:endParaRPr sz="1200">
              <a:latin typeface="Arial"/>
              <a:cs typeface="Arial"/>
            </a:endParaRPr>
          </a:p>
          <a:p>
            <a:pPr marL="42545" marR="304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Let </a:t>
            </a:r>
            <a:r>
              <a:rPr dirty="0" sz="1000" spc="-5" i="1">
                <a:latin typeface="Arial"/>
                <a:cs typeface="Arial"/>
              </a:rPr>
              <a:t>Q </a:t>
            </a:r>
            <a:r>
              <a:rPr dirty="0" sz="1000" spc="-10">
                <a:latin typeface="Arial"/>
                <a:cs typeface="Arial"/>
              </a:rPr>
              <a:t>forward </a:t>
            </a:r>
            <a:r>
              <a:rPr dirty="0" sz="1000" spc="-5">
                <a:latin typeface="Arial"/>
                <a:cs typeface="Arial"/>
              </a:rPr>
              <a:t>a message with a </a:t>
            </a:r>
            <a:r>
              <a:rPr dirty="0" sz="1000">
                <a:latin typeface="Arial"/>
                <a:cs typeface="Arial"/>
              </a:rPr>
              <a:t>certain </a:t>
            </a:r>
            <a:r>
              <a:rPr dirty="0" sz="1000" spc="-5">
                <a:latin typeface="Arial"/>
                <a:cs typeface="Arial"/>
              </a:rPr>
              <a:t>probability </a:t>
            </a:r>
            <a:r>
              <a:rPr dirty="0" sz="1000" spc="10" i="1">
                <a:latin typeface="Arial"/>
                <a:cs typeface="Arial"/>
              </a:rPr>
              <a:t>p</a:t>
            </a:r>
            <a:r>
              <a:rPr dirty="0" baseline="-15873" sz="1050" spc="15" i="1">
                <a:latin typeface="Arial"/>
                <a:cs typeface="Arial"/>
              </a:rPr>
              <a:t>flood </a:t>
            </a:r>
            <a:r>
              <a:rPr dirty="0" sz="1000" spc="-5">
                <a:latin typeface="Arial"/>
                <a:cs typeface="Arial"/>
              </a:rPr>
              <a:t>, possibly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even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dependent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own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number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neighbors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(i.e.,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node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degree</a:t>
            </a:r>
            <a:r>
              <a:rPr dirty="0" sz="1000" spc="-10">
                <a:latin typeface="Arial"/>
                <a:cs typeface="Arial"/>
              </a:rPr>
              <a:t>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degree of its neighbors.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559" y="716"/>
            <a:ext cx="11480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Gossip-based data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dissemination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228465" cy="27139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Epidemic</a:t>
            </a:r>
            <a:r>
              <a:rPr dirty="0" sz="1400" spc="-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protocols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Arial"/>
              <a:cs typeface="Arial"/>
            </a:endParaRPr>
          </a:p>
          <a:p>
            <a:pPr marL="28448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there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are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write–write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conflicts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Update operations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performed at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single server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A replica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updated state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few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neighbors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Update propagation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lazy,</a:t>
            </a:r>
            <a:r>
              <a:rPr dirty="0" sz="1000" spc="-5">
                <a:latin typeface="Arial"/>
                <a:cs typeface="Arial"/>
              </a:rPr>
              <a:t> i.e.,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 immediate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5">
                <a:latin typeface="Arial"/>
                <a:cs typeface="Arial"/>
              </a:rPr>
              <a:t>Eventually,</a:t>
            </a:r>
            <a:r>
              <a:rPr dirty="0" sz="1000" spc="-5">
                <a:latin typeface="Arial"/>
                <a:cs typeface="Arial"/>
              </a:rPr>
              <a:t> each update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should reach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 spc="-5">
                <a:latin typeface="Arial"/>
                <a:cs typeface="Arial"/>
              </a:rPr>
              <a:t> replica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333B2"/>
              </a:buClr>
              <a:buFont typeface="Arial"/>
              <a:buChar char="►"/>
            </a:pPr>
            <a:endParaRPr sz="1300">
              <a:latin typeface="Arial"/>
              <a:cs typeface="Arial"/>
            </a:endParaRPr>
          </a:p>
          <a:p>
            <a:pPr marL="285115">
              <a:lnSpc>
                <a:spcPct val="100000"/>
              </a:lnSpc>
            </a:pPr>
            <a:r>
              <a:rPr dirty="0" sz="1200" spc="-60">
                <a:solidFill>
                  <a:srgbClr val="3333B2"/>
                </a:solidFill>
                <a:latin typeface="Arial"/>
                <a:cs typeface="Arial"/>
              </a:rPr>
              <a:t>Two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forms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epidemics</a:t>
            </a:r>
            <a:endParaRPr sz="1200">
              <a:latin typeface="Arial"/>
              <a:cs typeface="Arial"/>
            </a:endParaRPr>
          </a:p>
          <a:p>
            <a:pPr marL="567055" marR="158115" indent="-168275">
              <a:lnSpc>
                <a:spcPct val="100000"/>
              </a:lnSpc>
              <a:spcBef>
                <a:spcPts val="77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Anti-entropy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regularly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chooses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another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random,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exchanges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state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differences,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identical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states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both afterwards</a:t>
            </a:r>
            <a:endParaRPr sz="1000">
              <a:latin typeface="Arial"/>
              <a:cs typeface="Arial"/>
            </a:endParaRPr>
          </a:p>
          <a:p>
            <a:pPr marL="567055" marR="43180" indent="-168275">
              <a:lnSpc>
                <a:spcPts val="1200"/>
              </a:lnSpc>
              <a:spcBef>
                <a:spcPts val="2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Rumor spreading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 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just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been updated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(i.e.,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contaminated</a:t>
            </a:r>
            <a:r>
              <a:rPr dirty="0" sz="1000" spc="-15">
                <a:latin typeface="Arial"/>
                <a:cs typeface="Arial"/>
              </a:rPr>
              <a:t>),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tells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number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replicas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about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its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(contaminating them as well).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1557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Information dissemination 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559" y="716"/>
            <a:ext cx="11480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Gossip-based data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dissemination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00266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Anti-entro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194" y="877821"/>
            <a:ext cx="3947160" cy="173608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operations</a:t>
            </a:r>
            <a:endParaRPr sz="12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A 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selects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another 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Q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random.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Pull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 pulls in </a:t>
            </a:r>
            <a:r>
              <a:rPr dirty="0" sz="1000" spc="-10">
                <a:latin typeface="Arial"/>
                <a:cs typeface="Arial"/>
              </a:rPr>
              <a:t>new</a:t>
            </a:r>
            <a:r>
              <a:rPr dirty="0" sz="1000" spc="-5">
                <a:latin typeface="Arial"/>
                <a:cs typeface="Arial"/>
              </a:rPr>
              <a:t> updates from </a:t>
            </a:r>
            <a:r>
              <a:rPr dirty="0" sz="1000" spc="-5" i="1">
                <a:latin typeface="Arial"/>
                <a:cs typeface="Arial"/>
              </a:rPr>
              <a:t>Q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Push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 pushes its </a:t>
            </a:r>
            <a:r>
              <a:rPr dirty="0" sz="1000" spc="-10">
                <a:latin typeface="Arial"/>
                <a:cs typeface="Arial"/>
              </a:rPr>
              <a:t>own</a:t>
            </a:r>
            <a:r>
              <a:rPr dirty="0" sz="1000" spc="-5">
                <a:latin typeface="Arial"/>
                <a:cs typeface="Arial"/>
              </a:rPr>
              <a:t> updates to </a:t>
            </a:r>
            <a:r>
              <a:rPr dirty="0" sz="1000" spc="-5" i="1">
                <a:latin typeface="Arial"/>
                <a:cs typeface="Arial"/>
              </a:rPr>
              <a:t>Q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Push-pull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5" i="1">
                <a:latin typeface="Arial"/>
                <a:cs typeface="Arial"/>
              </a:rPr>
              <a:t>Q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 updates to 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Arial"/>
              <a:cs typeface="Arial"/>
            </a:endParaRPr>
          </a:p>
          <a:p>
            <a:pPr marL="5080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algn="just" marL="50800" marR="177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5">
                <a:latin typeface="Arial"/>
                <a:cs typeface="Arial"/>
              </a:rPr>
              <a:t>push-pull it </a:t>
            </a:r>
            <a:r>
              <a:rPr dirty="0" sz="1000" spc="-10">
                <a:latin typeface="Arial"/>
                <a:cs typeface="Arial"/>
              </a:rPr>
              <a:t>takes </a:t>
            </a:r>
            <a:r>
              <a:rPr dirty="0" sz="1000" spc="40" i="1">
                <a:latin typeface="Arial"/>
                <a:cs typeface="Arial"/>
              </a:rPr>
              <a:t>O</a:t>
            </a:r>
            <a:r>
              <a:rPr dirty="0" sz="1000" spc="40">
                <a:latin typeface="Arial"/>
                <a:cs typeface="Arial"/>
              </a:rPr>
              <a:t>(</a:t>
            </a:r>
            <a:r>
              <a:rPr dirty="0" sz="1000" spc="40" i="1">
                <a:latin typeface="Arial"/>
                <a:cs typeface="Arial"/>
              </a:rPr>
              <a:t>log</a:t>
            </a:r>
            <a:r>
              <a:rPr dirty="0" sz="1000" spc="40">
                <a:latin typeface="Arial"/>
                <a:cs typeface="Arial"/>
              </a:rPr>
              <a:t>(</a:t>
            </a:r>
            <a:r>
              <a:rPr dirty="0" sz="1000" spc="40" i="1">
                <a:latin typeface="Arial"/>
                <a:cs typeface="Arial"/>
              </a:rPr>
              <a:t>N</a:t>
            </a:r>
            <a:r>
              <a:rPr dirty="0" sz="1000" spc="40">
                <a:latin typeface="Arial"/>
                <a:cs typeface="Arial"/>
              </a:rPr>
              <a:t>)) </a:t>
            </a:r>
            <a:r>
              <a:rPr dirty="0" sz="1000" spc="-5">
                <a:latin typeface="Arial"/>
                <a:cs typeface="Arial"/>
              </a:rPr>
              <a:t>rounds to disseminate updates to all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 </a:t>
            </a:r>
            <a:r>
              <a:rPr dirty="0" sz="1000" spc="-5">
                <a:latin typeface="Arial"/>
                <a:cs typeface="Arial"/>
              </a:rPr>
              <a:t>nodes (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round </a:t>
            </a:r>
            <a:r>
              <a:rPr dirty="0" sz="1000" spc="-5">
                <a:latin typeface="Arial"/>
                <a:cs typeface="Arial"/>
              </a:rPr>
              <a:t>= when </a:t>
            </a:r>
            <a:r>
              <a:rPr dirty="0" sz="1000" spc="-10">
                <a:latin typeface="Arial"/>
                <a:cs typeface="Arial"/>
              </a:rPr>
              <a:t>every </a:t>
            </a:r>
            <a:r>
              <a:rPr dirty="0" sz="1000" spc="-5">
                <a:latin typeface="Arial"/>
                <a:cs typeface="Arial"/>
              </a:rPr>
              <a:t>node has </a:t>
            </a:r>
            <a:r>
              <a:rPr dirty="0" sz="1000" spc="-10">
                <a:latin typeface="Arial"/>
                <a:cs typeface="Arial"/>
              </a:rPr>
              <a:t>taken </a:t>
            </a:r>
            <a:r>
              <a:rPr dirty="0" sz="1000" spc="-5">
                <a:latin typeface="Arial"/>
                <a:cs typeface="Arial"/>
              </a:rPr>
              <a:t>the initiative to </a:t>
            </a:r>
            <a:r>
              <a:rPr dirty="0" sz="1000" spc="5">
                <a:latin typeface="Arial"/>
                <a:cs typeface="Arial"/>
              </a:rPr>
              <a:t>start </a:t>
            </a:r>
            <a:r>
              <a:rPr dirty="0" sz="1000" spc="-5">
                <a:latin typeface="Arial"/>
                <a:cs typeface="Arial"/>
              </a:rPr>
              <a:t>an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exchange).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3946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Gossip-based data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dissemination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774189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Anti-entropy:</a:t>
            </a:r>
            <a:r>
              <a:rPr dirty="0" spc="35"/>
              <a:t> </a:t>
            </a:r>
            <a:r>
              <a:rPr dirty="0" spc="15"/>
              <a:t>analysis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4015" y="511388"/>
            <a:ext cx="3957954" cy="965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Basics</a:t>
            </a:r>
            <a:endParaRPr sz="1200">
              <a:latin typeface="Arial"/>
              <a:cs typeface="Arial"/>
            </a:endParaRPr>
          </a:p>
          <a:p>
            <a:pPr marL="35560" marR="177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Consider a single source,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propagating its update.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Let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probability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received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25" i="1">
                <a:latin typeface="Arial"/>
                <a:cs typeface="Arial"/>
              </a:rPr>
              <a:t>i</a:t>
            </a:r>
            <a:r>
              <a:rPr dirty="0" baseline="24305" sz="1200" spc="37" i="1">
                <a:latin typeface="Arial"/>
                <a:cs typeface="Arial"/>
              </a:rPr>
              <a:t>th</a:t>
            </a:r>
            <a:r>
              <a:rPr dirty="0" baseline="24305" sz="1200" spc="15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round.</a:t>
            </a:r>
            <a:endParaRPr sz="100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spcBef>
                <a:spcPts val="6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Analysis:</a:t>
            </a:r>
            <a:r>
              <a:rPr dirty="0" sz="1200" spc="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staying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ignorant</a:t>
            </a:r>
            <a:endParaRPr sz="1200">
              <a:latin typeface="Arial"/>
              <a:cs typeface="Arial"/>
            </a:endParaRPr>
          </a:p>
          <a:p>
            <a:pPr marL="193040" indent="-168275">
              <a:lnSpc>
                <a:spcPct val="100000"/>
              </a:lnSpc>
              <a:spcBef>
                <a:spcPts val="290"/>
              </a:spcBef>
              <a:buClr>
                <a:srgbClr val="3333B2"/>
              </a:buClr>
              <a:buChar char="►"/>
              <a:tabLst>
                <a:tab pos="193675" algn="l"/>
              </a:tabLst>
            </a:pP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pull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202" i="1">
                <a:latin typeface="Arial"/>
                <a:cs typeface="Arial"/>
              </a:rPr>
              <a:t> </a:t>
            </a:r>
            <a:r>
              <a:rPr dirty="0" baseline="-15873" sz="1050" spc="247">
                <a:latin typeface="Arial"/>
                <a:cs typeface="Arial"/>
              </a:rPr>
              <a:t>+</a:t>
            </a:r>
            <a:r>
              <a:rPr dirty="0" baseline="-15873" sz="1050" spc="30">
                <a:latin typeface="Arial"/>
                <a:cs typeface="Arial"/>
              </a:rPr>
              <a:t>1</a:t>
            </a:r>
            <a:r>
              <a:rPr dirty="0" baseline="-15873" sz="1050" spc="112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27777" sz="1050" spc="97">
                <a:latin typeface="Arial"/>
                <a:cs typeface="Arial"/>
              </a:rPr>
              <a:t>2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05740" marR="30480" indent="-508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was </a:t>
            </a:r>
            <a:r>
              <a:rPr dirty="0" spc="-5"/>
              <a:t>not updated during the </a:t>
            </a:r>
            <a:r>
              <a:rPr dirty="0" spc="25" i="1">
                <a:latin typeface="Arial"/>
                <a:cs typeface="Arial"/>
              </a:rPr>
              <a:t>i</a:t>
            </a:r>
            <a:r>
              <a:rPr dirty="0" baseline="24305" sz="1200" spc="37" i="1">
                <a:latin typeface="Arial"/>
                <a:cs typeface="Arial"/>
              </a:rPr>
              <a:t>th </a:t>
            </a:r>
            <a:r>
              <a:rPr dirty="0" baseline="24305" sz="1200" spc="44" i="1">
                <a:latin typeface="Arial"/>
                <a:cs typeface="Arial"/>
              </a:rPr>
              <a:t> </a:t>
            </a:r>
            <a:r>
              <a:rPr dirty="0" sz="1000" spc="-10"/>
              <a:t>round</a:t>
            </a:r>
            <a:r>
              <a:rPr dirty="0" sz="1000" spc="-20"/>
              <a:t> </a:t>
            </a:r>
            <a:r>
              <a:rPr dirty="0" sz="1000" spc="-10"/>
              <a:t>and</a:t>
            </a:r>
            <a:r>
              <a:rPr dirty="0" sz="1000" spc="-15"/>
              <a:t> </a:t>
            </a:r>
            <a:r>
              <a:rPr dirty="0" sz="1000" spc="-10"/>
              <a:t>should</a:t>
            </a:r>
            <a:r>
              <a:rPr dirty="0" sz="1000" spc="-15"/>
              <a:t> </a:t>
            </a:r>
            <a:r>
              <a:rPr dirty="0" sz="1000" spc="-10"/>
              <a:t>contact</a:t>
            </a:r>
            <a:r>
              <a:rPr dirty="0" sz="1000" spc="-15"/>
              <a:t> </a:t>
            </a:r>
            <a:r>
              <a:rPr dirty="0" sz="1000" spc="-10"/>
              <a:t>another </a:t>
            </a:r>
            <a:r>
              <a:rPr dirty="0" sz="1000" spc="-265"/>
              <a:t> </a:t>
            </a:r>
            <a:r>
              <a:rPr dirty="0" sz="1000" spc="-5"/>
              <a:t>ignorant node during the </a:t>
            </a:r>
            <a:r>
              <a:rPr dirty="0" sz="1000" spc="-10"/>
              <a:t>next </a:t>
            </a:r>
            <a:r>
              <a:rPr dirty="0" sz="1000" spc="-5"/>
              <a:t> round.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ts val="1180"/>
              </a:lnSpc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/>
              <a:t>With</a:t>
            </a:r>
            <a:r>
              <a:rPr dirty="0" sz="1000" spc="-5"/>
              <a:t> </a:t>
            </a:r>
            <a:r>
              <a:rPr dirty="0" sz="1000" spc="-5">
                <a:solidFill>
                  <a:srgbClr val="0000FA"/>
                </a:solidFill>
              </a:rPr>
              <a:t>push</a:t>
            </a:r>
            <a:r>
              <a:rPr dirty="0" sz="1000" spc="-5"/>
              <a:t>,</a:t>
            </a:r>
            <a:r>
              <a:rPr dirty="0" sz="1000" spc="-5"/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202" i="1">
                <a:latin typeface="Arial"/>
                <a:cs typeface="Arial"/>
              </a:rPr>
              <a:t> </a:t>
            </a:r>
            <a:r>
              <a:rPr dirty="0" baseline="-15873" sz="1050" spc="247"/>
              <a:t>+</a:t>
            </a:r>
            <a:r>
              <a:rPr dirty="0" baseline="-15873" sz="1050" spc="30"/>
              <a:t>1</a:t>
            </a:r>
            <a:r>
              <a:rPr dirty="0" baseline="-15873" sz="1050" spc="112"/>
              <a:t> </a:t>
            </a:r>
            <a:r>
              <a:rPr dirty="0" sz="1000" spc="190"/>
              <a:t>=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3328" y="2280268"/>
            <a:ext cx="4635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5" i="1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84466" y="2330843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1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71766" y="2299801"/>
            <a:ext cx="22542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80" i="1">
                <a:latin typeface="Arial"/>
                <a:cs typeface="Arial"/>
              </a:rPr>
              <a:t>N</a:t>
            </a:r>
            <a:r>
              <a:rPr dirty="0" sz="700" spc="10" i="1">
                <a:latin typeface="メイリオ"/>
                <a:cs typeface="メイリオ"/>
              </a:rPr>
              <a:t>−</a:t>
            </a:r>
            <a:r>
              <a:rPr dirty="0" sz="700" spc="2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4393" y="2223254"/>
            <a:ext cx="6572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4360" algn="l"/>
              </a:tabLst>
            </a:pPr>
            <a:r>
              <a:rPr dirty="0" sz="1000" spc="-15" i="1">
                <a:latin typeface="Arial"/>
                <a:cs typeface="Arial"/>
              </a:rPr>
              <a:t>p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15">
                <a:latin typeface="Arial"/>
                <a:cs typeface="Arial"/>
              </a:rPr>
              <a:t>1</a:t>
            </a:r>
            <a:r>
              <a:rPr dirty="0" sz="1000" spc="-155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i="1">
                <a:latin typeface="メイリオ"/>
                <a:cs typeface="メイリオ"/>
              </a:rPr>
              <a:t>	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22031" y="2250584"/>
            <a:ext cx="425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 i="1"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45540" y="2210228"/>
            <a:ext cx="76835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02565" algn="l"/>
              </a:tabLst>
            </a:pPr>
            <a:r>
              <a:rPr dirty="0" baseline="3968" sz="1050" spc="30">
                <a:latin typeface="Arial"/>
                <a:cs typeface="Arial"/>
              </a:rPr>
              <a:t>1	</a:t>
            </a:r>
            <a:r>
              <a:rPr dirty="0" sz="700" spc="35">
                <a:latin typeface="Arial"/>
                <a:cs typeface="Arial"/>
              </a:rPr>
              <a:t>(</a:t>
            </a:r>
            <a:r>
              <a:rPr dirty="0" sz="700" spc="35" i="1">
                <a:latin typeface="Arial"/>
                <a:cs typeface="Arial"/>
              </a:rPr>
              <a:t>N</a:t>
            </a:r>
            <a:r>
              <a:rPr dirty="0" sz="700" spc="35" i="1">
                <a:latin typeface="メイリオ"/>
                <a:cs typeface="メイリオ"/>
              </a:rPr>
              <a:t>−</a:t>
            </a:r>
            <a:r>
              <a:rPr dirty="0" sz="700" spc="35">
                <a:latin typeface="Arial"/>
                <a:cs typeface="Arial"/>
              </a:rPr>
              <a:t>1)(1</a:t>
            </a:r>
            <a:r>
              <a:rPr dirty="0" sz="700" spc="35" i="1">
                <a:latin typeface="メイリオ"/>
                <a:cs typeface="メイリオ"/>
              </a:rPr>
              <a:t>−</a:t>
            </a:r>
            <a:r>
              <a:rPr dirty="0" sz="700" spc="35" i="1">
                <a:latin typeface="Arial"/>
                <a:cs typeface="Arial"/>
              </a:rPr>
              <a:t>p</a:t>
            </a:r>
            <a:r>
              <a:rPr dirty="0" sz="700" spc="-20" i="1">
                <a:latin typeface="Arial"/>
                <a:cs typeface="Arial"/>
              </a:rPr>
              <a:t> </a:t>
            </a:r>
            <a:r>
              <a:rPr dirty="0" sz="700" spc="50">
                <a:latin typeface="Arial"/>
                <a:cs typeface="Arial"/>
              </a:rPr>
              <a:t>)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14626" y="2280268"/>
            <a:ext cx="4635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5" i="1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24392" y="2177331"/>
            <a:ext cx="2730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19444" sz="1500" spc="15" i="1">
                <a:latin typeface="Arial"/>
                <a:cs typeface="Arial"/>
              </a:rPr>
              <a:t>e</a:t>
            </a:r>
            <a:r>
              <a:rPr dirty="0" sz="700" spc="10" i="1">
                <a:latin typeface="メイリオ"/>
                <a:cs typeface="メイリオ"/>
              </a:rPr>
              <a:t>−</a:t>
            </a:r>
            <a:r>
              <a:rPr dirty="0" sz="700" spc="1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21015" y="2223254"/>
            <a:ext cx="6724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6884" algn="l"/>
              </a:tabLst>
            </a:pPr>
            <a:r>
              <a:rPr dirty="0" sz="1000" spc="-35" i="1">
                <a:latin typeface="メイリオ"/>
                <a:cs typeface="メイリオ"/>
              </a:rPr>
              <a:t>≈</a:t>
            </a:r>
            <a:r>
              <a:rPr dirty="0" sz="1000" spc="-135" i="1">
                <a:latin typeface="メイリオ"/>
                <a:cs typeface="メイリオ"/>
              </a:rPr>
              <a:t> </a:t>
            </a:r>
            <a:r>
              <a:rPr dirty="0" sz="1000" spc="-15" i="1">
                <a:latin typeface="Arial"/>
                <a:cs typeface="Arial"/>
              </a:rPr>
              <a:t>p</a:t>
            </a:r>
            <a:r>
              <a:rPr dirty="0" sz="1000" i="1">
                <a:latin typeface="Arial"/>
                <a:cs typeface="Arial"/>
              </a:rPr>
              <a:t>	</a:t>
            </a:r>
            <a:r>
              <a:rPr dirty="0" sz="1000" spc="-10">
                <a:latin typeface="Arial"/>
                <a:cs typeface="Arial"/>
              </a:rPr>
              <a:t>(</a:t>
            </a:r>
            <a:r>
              <a:rPr dirty="0" sz="1000" spc="-45">
                <a:latin typeface="Arial"/>
                <a:cs typeface="Arial"/>
              </a:rPr>
              <a:t>f</a:t>
            </a:r>
            <a:r>
              <a:rPr dirty="0" sz="1000" spc="-15">
                <a:latin typeface="Arial"/>
                <a:cs typeface="Arial"/>
              </a:rPr>
              <a:t>or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8993" y="2375082"/>
            <a:ext cx="18243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small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284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large </a:t>
            </a:r>
            <a:r>
              <a:rPr dirty="0" sz="1000" spc="20" i="1">
                <a:latin typeface="Arial"/>
                <a:cs typeface="Arial"/>
              </a:rPr>
              <a:t>N</a:t>
            </a:r>
            <a:r>
              <a:rPr dirty="0" sz="1000" spc="20">
                <a:latin typeface="Arial"/>
                <a:cs typeface="Arial"/>
              </a:rPr>
              <a:t>):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4433" y="2526911"/>
            <a:ext cx="192405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2545" marR="30480" indent="-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latin typeface="Arial"/>
                <a:cs typeface="Arial"/>
              </a:rPr>
              <a:t>was </a:t>
            </a:r>
            <a:r>
              <a:rPr dirty="0" sz="1000" spc="-5">
                <a:latin typeface="Arial"/>
                <a:cs typeface="Arial"/>
              </a:rPr>
              <a:t>ignorant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 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25" i="1">
                <a:latin typeface="Arial"/>
                <a:cs typeface="Arial"/>
              </a:rPr>
              <a:t>i</a:t>
            </a:r>
            <a:r>
              <a:rPr dirty="0" baseline="24305" sz="1200" spc="37" i="1">
                <a:latin typeface="Arial"/>
                <a:cs typeface="Arial"/>
              </a:rPr>
              <a:t>th</a:t>
            </a:r>
            <a:r>
              <a:rPr dirty="0" baseline="24305" sz="1200" spc="14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round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chooses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1315" y="2830581"/>
            <a:ext cx="201485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5740">
              <a:lnSpc>
                <a:spcPts val="12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contact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during the</a:t>
            </a:r>
            <a:r>
              <a:rPr dirty="0" sz="1000" spc="-10">
                <a:latin typeface="Arial"/>
                <a:cs typeface="Arial"/>
              </a:rPr>
              <a:t> next</a:t>
            </a:r>
            <a:r>
              <a:rPr dirty="0" sz="1000" spc="-5">
                <a:latin typeface="Arial"/>
                <a:cs typeface="Arial"/>
              </a:rPr>
              <a:t> round.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push-pull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27777" sz="1050" spc="30">
                <a:latin typeface="Arial"/>
                <a:cs typeface="Arial"/>
              </a:rPr>
              <a:t>2</a:t>
            </a:r>
            <a:r>
              <a:rPr dirty="0" baseline="27777" sz="1050" spc="-15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15" i="1">
                <a:latin typeface="Arial"/>
                <a:cs typeface="Arial"/>
              </a:rPr>
              <a:t>e</a:t>
            </a:r>
            <a:r>
              <a:rPr dirty="0" baseline="27777" sz="1050" spc="15" i="1">
                <a:latin typeface="メイリオ"/>
                <a:cs typeface="メイリオ"/>
              </a:rPr>
              <a:t>−</a:t>
            </a:r>
            <a:r>
              <a:rPr dirty="0" baseline="27777" sz="1050" spc="97">
                <a:latin typeface="Arial"/>
                <a:cs typeface="Arial"/>
              </a:rPr>
              <a:t>1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79949" y="1703322"/>
            <a:ext cx="1553845" cy="1136015"/>
          </a:xfrm>
          <a:custGeom>
            <a:avLst/>
            <a:gdLst/>
            <a:ahLst/>
            <a:cxnLst/>
            <a:rect l="l" t="t" r="r" b="b"/>
            <a:pathLst>
              <a:path w="1553845" h="1136014">
                <a:moveTo>
                  <a:pt x="0" y="1135437"/>
                </a:moveTo>
                <a:lnTo>
                  <a:pt x="1553743" y="1135437"/>
                </a:lnTo>
                <a:lnTo>
                  <a:pt x="1553743" y="3"/>
                </a:lnTo>
                <a:lnTo>
                  <a:pt x="0" y="3"/>
                </a:lnTo>
                <a:lnTo>
                  <a:pt x="0" y="1135437"/>
                </a:lnTo>
                <a:close/>
              </a:path>
              <a:path w="1553845" h="1136014">
                <a:moveTo>
                  <a:pt x="0" y="1135437"/>
                </a:moveTo>
                <a:lnTo>
                  <a:pt x="34942" y="1135437"/>
                </a:lnTo>
              </a:path>
              <a:path w="1553845" h="1136014">
                <a:moveTo>
                  <a:pt x="0" y="1022002"/>
                </a:moveTo>
                <a:lnTo>
                  <a:pt x="34942" y="1022002"/>
                </a:lnTo>
              </a:path>
              <a:path w="1553845" h="1136014">
                <a:moveTo>
                  <a:pt x="0" y="908571"/>
                </a:moveTo>
                <a:lnTo>
                  <a:pt x="34942" y="908571"/>
                </a:lnTo>
              </a:path>
              <a:path w="1553845" h="1136014">
                <a:moveTo>
                  <a:pt x="0" y="794588"/>
                </a:moveTo>
                <a:lnTo>
                  <a:pt x="34942" y="794588"/>
                </a:lnTo>
              </a:path>
              <a:path w="1553845" h="1136014">
                <a:moveTo>
                  <a:pt x="0" y="681154"/>
                </a:moveTo>
                <a:lnTo>
                  <a:pt x="34942" y="681154"/>
                </a:lnTo>
              </a:path>
              <a:path w="1553845" h="1136014">
                <a:moveTo>
                  <a:pt x="0" y="567718"/>
                </a:moveTo>
                <a:lnTo>
                  <a:pt x="34942" y="567718"/>
                </a:lnTo>
              </a:path>
              <a:path w="1553845" h="1136014">
                <a:moveTo>
                  <a:pt x="0" y="454287"/>
                </a:moveTo>
                <a:lnTo>
                  <a:pt x="34942" y="454287"/>
                </a:lnTo>
              </a:path>
              <a:path w="1553845" h="1136014">
                <a:moveTo>
                  <a:pt x="0" y="340852"/>
                </a:moveTo>
                <a:lnTo>
                  <a:pt x="34942" y="340852"/>
                </a:lnTo>
              </a:path>
              <a:path w="1553845" h="1136014">
                <a:moveTo>
                  <a:pt x="0" y="226873"/>
                </a:moveTo>
                <a:lnTo>
                  <a:pt x="34942" y="226873"/>
                </a:lnTo>
              </a:path>
              <a:path w="1553845" h="1136014">
                <a:moveTo>
                  <a:pt x="0" y="113431"/>
                </a:moveTo>
                <a:lnTo>
                  <a:pt x="34942" y="113431"/>
                </a:lnTo>
              </a:path>
              <a:path w="1553845" h="1136014">
                <a:moveTo>
                  <a:pt x="0" y="0"/>
                </a:moveTo>
                <a:lnTo>
                  <a:pt x="34942" y="0"/>
                </a:lnTo>
              </a:path>
              <a:path w="1553845" h="1136014">
                <a:moveTo>
                  <a:pt x="0" y="1135437"/>
                </a:moveTo>
                <a:lnTo>
                  <a:pt x="0" y="1100911"/>
                </a:lnTo>
              </a:path>
              <a:path w="1553845" h="1136014">
                <a:moveTo>
                  <a:pt x="310639" y="1135437"/>
                </a:moveTo>
                <a:lnTo>
                  <a:pt x="310639" y="1100911"/>
                </a:lnTo>
              </a:path>
              <a:path w="1553845" h="1136014">
                <a:moveTo>
                  <a:pt x="621277" y="1135437"/>
                </a:moveTo>
                <a:lnTo>
                  <a:pt x="621277" y="1100911"/>
                </a:lnTo>
              </a:path>
              <a:path w="1553845" h="1136014">
                <a:moveTo>
                  <a:pt x="932470" y="1135437"/>
                </a:moveTo>
                <a:lnTo>
                  <a:pt x="932470" y="1100911"/>
                </a:lnTo>
              </a:path>
              <a:path w="1553845" h="1136014">
                <a:moveTo>
                  <a:pt x="1243113" y="1135437"/>
                </a:moveTo>
                <a:lnTo>
                  <a:pt x="1243113" y="1100911"/>
                </a:lnTo>
              </a:path>
              <a:path w="1553845" h="1136014">
                <a:moveTo>
                  <a:pt x="1553746" y="1135437"/>
                </a:moveTo>
                <a:lnTo>
                  <a:pt x="1553746" y="1100911"/>
                </a:lnTo>
              </a:path>
              <a:path w="1553845" h="1136014">
                <a:moveTo>
                  <a:pt x="0" y="1135437"/>
                </a:moveTo>
                <a:lnTo>
                  <a:pt x="1553743" y="1135437"/>
                </a:lnTo>
                <a:lnTo>
                  <a:pt x="1553743" y="3"/>
                </a:lnTo>
                <a:lnTo>
                  <a:pt x="0" y="3"/>
                </a:lnTo>
                <a:lnTo>
                  <a:pt x="0" y="1135437"/>
                </a:lnTo>
                <a:close/>
              </a:path>
              <a:path w="1553845" h="1136014">
                <a:moveTo>
                  <a:pt x="0" y="0"/>
                </a:moveTo>
                <a:lnTo>
                  <a:pt x="62126" y="0"/>
                </a:lnTo>
                <a:lnTo>
                  <a:pt x="124252" y="548"/>
                </a:lnTo>
                <a:lnTo>
                  <a:pt x="186382" y="1106"/>
                </a:lnTo>
                <a:lnTo>
                  <a:pt x="248508" y="1654"/>
                </a:lnTo>
                <a:lnTo>
                  <a:pt x="310639" y="3836"/>
                </a:lnTo>
                <a:lnTo>
                  <a:pt x="372764" y="7125"/>
                </a:lnTo>
                <a:lnTo>
                  <a:pt x="434894" y="14251"/>
                </a:lnTo>
                <a:lnTo>
                  <a:pt x="497024" y="28502"/>
                </a:lnTo>
                <a:lnTo>
                  <a:pt x="559150" y="56447"/>
                </a:lnTo>
                <a:lnTo>
                  <a:pt x="621277" y="110153"/>
                </a:lnTo>
                <a:lnTo>
                  <a:pt x="683406" y="208247"/>
                </a:lnTo>
                <a:lnTo>
                  <a:pt x="745533" y="374290"/>
                </a:lnTo>
                <a:lnTo>
                  <a:pt x="808223" y="615955"/>
                </a:lnTo>
                <a:lnTo>
                  <a:pt x="870341" y="882811"/>
                </a:lnTo>
                <a:lnTo>
                  <a:pt x="932470" y="1067484"/>
                </a:lnTo>
                <a:lnTo>
                  <a:pt x="994599" y="1128861"/>
                </a:lnTo>
                <a:lnTo>
                  <a:pt x="1056727" y="1135437"/>
                </a:lnTo>
                <a:lnTo>
                  <a:pt x="1491628" y="1135437"/>
                </a:lnTo>
              </a:path>
              <a:path w="1553845" h="1136014">
                <a:moveTo>
                  <a:pt x="0" y="0"/>
                </a:moveTo>
                <a:lnTo>
                  <a:pt x="124252" y="0"/>
                </a:lnTo>
                <a:lnTo>
                  <a:pt x="186382" y="548"/>
                </a:lnTo>
                <a:lnTo>
                  <a:pt x="248508" y="1106"/>
                </a:lnTo>
                <a:lnTo>
                  <a:pt x="310639" y="1654"/>
                </a:lnTo>
                <a:lnTo>
                  <a:pt x="372764" y="3836"/>
                </a:lnTo>
                <a:lnTo>
                  <a:pt x="434894" y="7125"/>
                </a:lnTo>
                <a:lnTo>
                  <a:pt x="497024" y="14251"/>
                </a:lnTo>
                <a:lnTo>
                  <a:pt x="559150" y="28502"/>
                </a:lnTo>
                <a:lnTo>
                  <a:pt x="621277" y="55898"/>
                </a:lnTo>
                <a:lnTo>
                  <a:pt x="683406" y="107960"/>
                </a:lnTo>
                <a:lnTo>
                  <a:pt x="745533" y="201122"/>
                </a:lnTo>
                <a:lnTo>
                  <a:pt x="808223" y="352916"/>
                </a:lnTo>
                <a:lnTo>
                  <a:pt x="870341" y="562250"/>
                </a:lnTo>
                <a:lnTo>
                  <a:pt x="932470" y="785817"/>
                </a:lnTo>
                <a:lnTo>
                  <a:pt x="994599" y="960625"/>
                </a:lnTo>
                <a:lnTo>
                  <a:pt x="1056727" y="1060362"/>
                </a:lnTo>
                <a:lnTo>
                  <a:pt x="1118856" y="1105848"/>
                </a:lnTo>
                <a:lnTo>
                  <a:pt x="1180985" y="1124481"/>
                </a:lnTo>
                <a:lnTo>
                  <a:pt x="1243113" y="1131056"/>
                </a:lnTo>
                <a:lnTo>
                  <a:pt x="1305242" y="1133795"/>
                </a:lnTo>
                <a:lnTo>
                  <a:pt x="1367371" y="1134894"/>
                </a:lnTo>
                <a:lnTo>
                  <a:pt x="1429499" y="1135441"/>
                </a:lnTo>
                <a:lnTo>
                  <a:pt x="1491628" y="1135441"/>
                </a:lnTo>
              </a:path>
              <a:path w="1553845" h="1136014">
                <a:moveTo>
                  <a:pt x="0" y="0"/>
                </a:moveTo>
                <a:lnTo>
                  <a:pt x="124252" y="0"/>
                </a:lnTo>
                <a:lnTo>
                  <a:pt x="186382" y="548"/>
                </a:lnTo>
                <a:lnTo>
                  <a:pt x="248508" y="1106"/>
                </a:lnTo>
                <a:lnTo>
                  <a:pt x="310639" y="1654"/>
                </a:lnTo>
                <a:lnTo>
                  <a:pt x="372764" y="3836"/>
                </a:lnTo>
                <a:lnTo>
                  <a:pt x="434894" y="7125"/>
                </a:lnTo>
                <a:lnTo>
                  <a:pt x="497024" y="14251"/>
                </a:lnTo>
                <a:lnTo>
                  <a:pt x="559150" y="28502"/>
                </a:lnTo>
                <a:lnTo>
                  <a:pt x="621277" y="56447"/>
                </a:lnTo>
                <a:lnTo>
                  <a:pt x="683406" y="110701"/>
                </a:lnTo>
                <a:lnTo>
                  <a:pt x="745533" y="210440"/>
                </a:lnTo>
                <a:lnTo>
                  <a:pt x="808223" y="381414"/>
                </a:lnTo>
                <a:lnTo>
                  <a:pt x="870341" y="635135"/>
                </a:lnTo>
                <a:lnTo>
                  <a:pt x="932470" y="915147"/>
                </a:lnTo>
                <a:lnTo>
                  <a:pt x="994599" y="1092692"/>
                </a:lnTo>
                <a:lnTo>
                  <a:pt x="1056727" y="1133795"/>
                </a:lnTo>
                <a:lnTo>
                  <a:pt x="1118856" y="1135437"/>
                </a:lnTo>
                <a:lnTo>
                  <a:pt x="1491628" y="1135437"/>
                </a:lnTo>
              </a:path>
            </a:pathLst>
          </a:custGeom>
          <a:ln w="52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843961" y="2057804"/>
            <a:ext cx="20827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push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52764" y="2413003"/>
            <a:ext cx="1568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pull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14635" y="2285461"/>
            <a:ext cx="3676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push-pull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524458" y="2181405"/>
            <a:ext cx="491490" cy="511809"/>
          </a:xfrm>
          <a:custGeom>
            <a:avLst/>
            <a:gdLst/>
            <a:ahLst/>
            <a:cxnLst/>
            <a:rect l="l" t="t" r="r" b="b"/>
            <a:pathLst>
              <a:path w="491489" h="511810">
                <a:moveTo>
                  <a:pt x="371404" y="0"/>
                </a:moveTo>
                <a:lnTo>
                  <a:pt x="234803" y="116441"/>
                </a:lnTo>
              </a:path>
              <a:path w="491489" h="511810">
                <a:moveTo>
                  <a:pt x="490929" y="358558"/>
                </a:moveTo>
                <a:lnTo>
                  <a:pt x="313998" y="511481"/>
                </a:lnTo>
              </a:path>
              <a:path w="491489" h="511810">
                <a:moveTo>
                  <a:pt x="0" y="179843"/>
                </a:moveTo>
                <a:lnTo>
                  <a:pt x="173286" y="179024"/>
                </a:lnTo>
              </a:path>
            </a:pathLst>
          </a:custGeom>
          <a:ln w="52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374605" y="2831312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25</a:t>
            </a:r>
            <a:endParaRPr sz="6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713" y="3331252"/>
            <a:ext cx="11557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Information dissemination 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2803227" y="2832428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54469" y="2831312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39327" y="2831312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10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49738" y="2831312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15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64190" y="2831312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20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19212" y="1635414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1.0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18874" y="1862503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0.8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18960" y="2089592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0.6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19212" y="2316684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0.4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719632" y="2543769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0.2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06166" y="1793696"/>
            <a:ext cx="109855" cy="102425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 spc="5">
                <a:latin typeface="Arial"/>
                <a:cs typeface="Arial"/>
              </a:rPr>
              <a:t>Probability</a:t>
            </a:r>
            <a:r>
              <a:rPr dirty="0" sz="650" spc="-20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not</a:t>
            </a:r>
            <a:r>
              <a:rPr dirty="0" sz="650" spc="-20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yet</a:t>
            </a:r>
            <a:r>
              <a:rPr dirty="0" sz="650" spc="-20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updated</a:t>
            </a:r>
            <a:endParaRPr sz="6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19627" y="2950746"/>
            <a:ext cx="274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Round</a:t>
            </a:r>
            <a:endParaRPr sz="6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36515" y="1726693"/>
            <a:ext cx="4406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latin typeface="Arial"/>
                <a:cs typeface="Arial"/>
              </a:rPr>
              <a:t>N</a:t>
            </a:r>
            <a:r>
              <a:rPr dirty="0" sz="650" spc="-35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=</a:t>
            </a:r>
            <a:r>
              <a:rPr dirty="0" sz="650" spc="-30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10,000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559" y="716"/>
            <a:ext cx="11480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Gossip-based data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dissemination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07518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Anti-entropy</a:t>
            </a:r>
            <a:r>
              <a:rPr dirty="0" sz="14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performance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32657" y="1178329"/>
            <a:ext cx="1553845" cy="1136015"/>
          </a:xfrm>
          <a:custGeom>
            <a:avLst/>
            <a:gdLst/>
            <a:ahLst/>
            <a:cxnLst/>
            <a:rect l="l" t="t" r="r" b="b"/>
            <a:pathLst>
              <a:path w="1553845" h="1136014">
                <a:moveTo>
                  <a:pt x="0" y="1135437"/>
                </a:moveTo>
                <a:lnTo>
                  <a:pt x="1553743" y="1135437"/>
                </a:lnTo>
                <a:lnTo>
                  <a:pt x="1553743" y="3"/>
                </a:lnTo>
                <a:lnTo>
                  <a:pt x="0" y="3"/>
                </a:lnTo>
                <a:lnTo>
                  <a:pt x="0" y="1135437"/>
                </a:lnTo>
                <a:close/>
              </a:path>
              <a:path w="1553845" h="1136014">
                <a:moveTo>
                  <a:pt x="0" y="1135437"/>
                </a:moveTo>
                <a:lnTo>
                  <a:pt x="34942" y="1135437"/>
                </a:lnTo>
              </a:path>
              <a:path w="1553845" h="1136014">
                <a:moveTo>
                  <a:pt x="0" y="1022002"/>
                </a:moveTo>
                <a:lnTo>
                  <a:pt x="34942" y="1022002"/>
                </a:lnTo>
              </a:path>
              <a:path w="1553845" h="1136014">
                <a:moveTo>
                  <a:pt x="0" y="908571"/>
                </a:moveTo>
                <a:lnTo>
                  <a:pt x="34942" y="908571"/>
                </a:lnTo>
              </a:path>
              <a:path w="1553845" h="1136014">
                <a:moveTo>
                  <a:pt x="0" y="794588"/>
                </a:moveTo>
                <a:lnTo>
                  <a:pt x="34942" y="794588"/>
                </a:lnTo>
              </a:path>
              <a:path w="1553845" h="1136014">
                <a:moveTo>
                  <a:pt x="0" y="681154"/>
                </a:moveTo>
                <a:lnTo>
                  <a:pt x="34942" y="681154"/>
                </a:lnTo>
              </a:path>
              <a:path w="1553845" h="1136014">
                <a:moveTo>
                  <a:pt x="0" y="567718"/>
                </a:moveTo>
                <a:lnTo>
                  <a:pt x="34942" y="567718"/>
                </a:lnTo>
              </a:path>
              <a:path w="1553845" h="1136014">
                <a:moveTo>
                  <a:pt x="0" y="454287"/>
                </a:moveTo>
                <a:lnTo>
                  <a:pt x="34942" y="454287"/>
                </a:lnTo>
              </a:path>
              <a:path w="1553845" h="1136014">
                <a:moveTo>
                  <a:pt x="0" y="340852"/>
                </a:moveTo>
                <a:lnTo>
                  <a:pt x="34942" y="340852"/>
                </a:lnTo>
              </a:path>
              <a:path w="1553845" h="1136014">
                <a:moveTo>
                  <a:pt x="0" y="226873"/>
                </a:moveTo>
                <a:lnTo>
                  <a:pt x="34942" y="226873"/>
                </a:lnTo>
              </a:path>
              <a:path w="1553845" h="1136014">
                <a:moveTo>
                  <a:pt x="0" y="113431"/>
                </a:moveTo>
                <a:lnTo>
                  <a:pt x="34942" y="113431"/>
                </a:lnTo>
              </a:path>
              <a:path w="1553845" h="1136014">
                <a:moveTo>
                  <a:pt x="0" y="0"/>
                </a:moveTo>
                <a:lnTo>
                  <a:pt x="34942" y="0"/>
                </a:lnTo>
              </a:path>
              <a:path w="1553845" h="1136014">
                <a:moveTo>
                  <a:pt x="0" y="1135437"/>
                </a:moveTo>
                <a:lnTo>
                  <a:pt x="0" y="1100911"/>
                </a:lnTo>
              </a:path>
              <a:path w="1553845" h="1136014">
                <a:moveTo>
                  <a:pt x="310639" y="1135437"/>
                </a:moveTo>
                <a:lnTo>
                  <a:pt x="310639" y="1100911"/>
                </a:lnTo>
              </a:path>
              <a:path w="1553845" h="1136014">
                <a:moveTo>
                  <a:pt x="621277" y="1135437"/>
                </a:moveTo>
                <a:lnTo>
                  <a:pt x="621277" y="1100911"/>
                </a:lnTo>
              </a:path>
              <a:path w="1553845" h="1136014">
                <a:moveTo>
                  <a:pt x="932470" y="1135437"/>
                </a:moveTo>
                <a:lnTo>
                  <a:pt x="932470" y="1100911"/>
                </a:lnTo>
              </a:path>
              <a:path w="1553845" h="1136014">
                <a:moveTo>
                  <a:pt x="1243113" y="1135437"/>
                </a:moveTo>
                <a:lnTo>
                  <a:pt x="1243113" y="1100911"/>
                </a:lnTo>
              </a:path>
              <a:path w="1553845" h="1136014">
                <a:moveTo>
                  <a:pt x="1553746" y="1135437"/>
                </a:moveTo>
                <a:lnTo>
                  <a:pt x="1553746" y="1100911"/>
                </a:lnTo>
              </a:path>
              <a:path w="1553845" h="1136014">
                <a:moveTo>
                  <a:pt x="0" y="1135437"/>
                </a:moveTo>
                <a:lnTo>
                  <a:pt x="1553743" y="1135437"/>
                </a:lnTo>
                <a:lnTo>
                  <a:pt x="1553743" y="3"/>
                </a:lnTo>
                <a:lnTo>
                  <a:pt x="0" y="3"/>
                </a:lnTo>
                <a:lnTo>
                  <a:pt x="0" y="1135437"/>
                </a:lnTo>
                <a:close/>
              </a:path>
              <a:path w="1553845" h="1136014">
                <a:moveTo>
                  <a:pt x="0" y="0"/>
                </a:moveTo>
                <a:lnTo>
                  <a:pt x="62126" y="0"/>
                </a:lnTo>
                <a:lnTo>
                  <a:pt x="124252" y="548"/>
                </a:lnTo>
                <a:lnTo>
                  <a:pt x="186382" y="1106"/>
                </a:lnTo>
                <a:lnTo>
                  <a:pt x="248508" y="1654"/>
                </a:lnTo>
                <a:lnTo>
                  <a:pt x="310639" y="3836"/>
                </a:lnTo>
                <a:lnTo>
                  <a:pt x="372764" y="7125"/>
                </a:lnTo>
                <a:lnTo>
                  <a:pt x="434894" y="14251"/>
                </a:lnTo>
                <a:lnTo>
                  <a:pt x="497024" y="28502"/>
                </a:lnTo>
                <a:lnTo>
                  <a:pt x="559150" y="56447"/>
                </a:lnTo>
                <a:lnTo>
                  <a:pt x="621277" y="110153"/>
                </a:lnTo>
                <a:lnTo>
                  <a:pt x="683406" y="208247"/>
                </a:lnTo>
                <a:lnTo>
                  <a:pt x="745533" y="374290"/>
                </a:lnTo>
                <a:lnTo>
                  <a:pt x="808223" y="615955"/>
                </a:lnTo>
                <a:lnTo>
                  <a:pt x="870341" y="882811"/>
                </a:lnTo>
                <a:lnTo>
                  <a:pt x="932470" y="1067484"/>
                </a:lnTo>
                <a:lnTo>
                  <a:pt x="994599" y="1128861"/>
                </a:lnTo>
                <a:lnTo>
                  <a:pt x="1056727" y="1135437"/>
                </a:lnTo>
                <a:lnTo>
                  <a:pt x="1491628" y="1135437"/>
                </a:lnTo>
              </a:path>
              <a:path w="1553845" h="1136014">
                <a:moveTo>
                  <a:pt x="0" y="0"/>
                </a:moveTo>
                <a:lnTo>
                  <a:pt x="124252" y="0"/>
                </a:lnTo>
                <a:lnTo>
                  <a:pt x="186382" y="548"/>
                </a:lnTo>
                <a:lnTo>
                  <a:pt x="248508" y="1106"/>
                </a:lnTo>
                <a:lnTo>
                  <a:pt x="310639" y="1654"/>
                </a:lnTo>
                <a:lnTo>
                  <a:pt x="372764" y="3836"/>
                </a:lnTo>
                <a:lnTo>
                  <a:pt x="434894" y="7125"/>
                </a:lnTo>
                <a:lnTo>
                  <a:pt x="497024" y="14251"/>
                </a:lnTo>
                <a:lnTo>
                  <a:pt x="559150" y="28502"/>
                </a:lnTo>
                <a:lnTo>
                  <a:pt x="621277" y="55898"/>
                </a:lnTo>
                <a:lnTo>
                  <a:pt x="683406" y="107960"/>
                </a:lnTo>
                <a:lnTo>
                  <a:pt x="745533" y="201122"/>
                </a:lnTo>
                <a:lnTo>
                  <a:pt x="808223" y="352916"/>
                </a:lnTo>
                <a:lnTo>
                  <a:pt x="870341" y="562250"/>
                </a:lnTo>
                <a:lnTo>
                  <a:pt x="932470" y="785817"/>
                </a:lnTo>
                <a:lnTo>
                  <a:pt x="994599" y="960625"/>
                </a:lnTo>
                <a:lnTo>
                  <a:pt x="1056727" y="1060362"/>
                </a:lnTo>
                <a:lnTo>
                  <a:pt x="1118856" y="1105848"/>
                </a:lnTo>
                <a:lnTo>
                  <a:pt x="1180985" y="1124481"/>
                </a:lnTo>
                <a:lnTo>
                  <a:pt x="1243113" y="1131056"/>
                </a:lnTo>
                <a:lnTo>
                  <a:pt x="1305242" y="1133795"/>
                </a:lnTo>
                <a:lnTo>
                  <a:pt x="1367371" y="1134894"/>
                </a:lnTo>
                <a:lnTo>
                  <a:pt x="1429499" y="1135441"/>
                </a:lnTo>
                <a:lnTo>
                  <a:pt x="1491628" y="1135441"/>
                </a:lnTo>
              </a:path>
              <a:path w="1553845" h="1136014">
                <a:moveTo>
                  <a:pt x="0" y="0"/>
                </a:moveTo>
                <a:lnTo>
                  <a:pt x="124252" y="0"/>
                </a:lnTo>
                <a:lnTo>
                  <a:pt x="186382" y="548"/>
                </a:lnTo>
                <a:lnTo>
                  <a:pt x="248508" y="1106"/>
                </a:lnTo>
                <a:lnTo>
                  <a:pt x="310639" y="1654"/>
                </a:lnTo>
                <a:lnTo>
                  <a:pt x="372764" y="3836"/>
                </a:lnTo>
                <a:lnTo>
                  <a:pt x="434894" y="7125"/>
                </a:lnTo>
                <a:lnTo>
                  <a:pt x="497024" y="14251"/>
                </a:lnTo>
                <a:lnTo>
                  <a:pt x="559150" y="28502"/>
                </a:lnTo>
                <a:lnTo>
                  <a:pt x="621277" y="56447"/>
                </a:lnTo>
                <a:lnTo>
                  <a:pt x="683406" y="110701"/>
                </a:lnTo>
                <a:lnTo>
                  <a:pt x="745533" y="210440"/>
                </a:lnTo>
                <a:lnTo>
                  <a:pt x="808223" y="381414"/>
                </a:lnTo>
                <a:lnTo>
                  <a:pt x="870341" y="635135"/>
                </a:lnTo>
                <a:lnTo>
                  <a:pt x="932470" y="915147"/>
                </a:lnTo>
                <a:lnTo>
                  <a:pt x="994599" y="1092692"/>
                </a:lnTo>
                <a:lnTo>
                  <a:pt x="1056727" y="1133795"/>
                </a:lnTo>
                <a:lnTo>
                  <a:pt x="1118856" y="1135437"/>
                </a:lnTo>
                <a:lnTo>
                  <a:pt x="1491628" y="1135437"/>
                </a:lnTo>
              </a:path>
            </a:pathLst>
          </a:custGeom>
          <a:ln w="52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96668" y="1532811"/>
            <a:ext cx="20827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push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05471" y="1888010"/>
            <a:ext cx="1568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pull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7343" y="1760468"/>
            <a:ext cx="3676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push-pull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77165" y="1656412"/>
            <a:ext cx="491490" cy="511809"/>
          </a:xfrm>
          <a:custGeom>
            <a:avLst/>
            <a:gdLst/>
            <a:ahLst/>
            <a:cxnLst/>
            <a:rect l="l" t="t" r="r" b="b"/>
            <a:pathLst>
              <a:path w="491489" h="511810">
                <a:moveTo>
                  <a:pt x="371404" y="0"/>
                </a:moveTo>
                <a:lnTo>
                  <a:pt x="234803" y="116441"/>
                </a:lnTo>
              </a:path>
              <a:path w="491489" h="511810">
                <a:moveTo>
                  <a:pt x="490929" y="358558"/>
                </a:moveTo>
                <a:lnTo>
                  <a:pt x="313998" y="511481"/>
                </a:lnTo>
              </a:path>
              <a:path w="491489" h="511810">
                <a:moveTo>
                  <a:pt x="0" y="179843"/>
                </a:moveTo>
                <a:lnTo>
                  <a:pt x="173286" y="179024"/>
                </a:lnTo>
              </a:path>
            </a:pathLst>
          </a:custGeom>
          <a:ln w="52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127313" y="2306319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25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713" y="3331252"/>
            <a:ext cx="11557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Information dissemination 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55934" y="2307435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07176" y="2306319"/>
            <a:ext cx="72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92034" y="2306319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10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02446" y="2306319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15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16898" y="2306319"/>
            <a:ext cx="1193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20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71919" y="1110422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1.0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71582" y="1337511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0.8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71668" y="1564600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0.6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71919" y="1791692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0.4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72339" y="2018776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0.2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58873" y="1268703"/>
            <a:ext cx="109855" cy="102425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 spc="5">
                <a:latin typeface="Arial"/>
                <a:cs typeface="Arial"/>
              </a:rPr>
              <a:t>Probability</a:t>
            </a:r>
            <a:r>
              <a:rPr dirty="0" sz="650" spc="-20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not</a:t>
            </a:r>
            <a:r>
              <a:rPr dirty="0" sz="650" spc="-20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yet</a:t>
            </a:r>
            <a:r>
              <a:rPr dirty="0" sz="650" spc="-20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updated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72334" y="2425753"/>
            <a:ext cx="274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Round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89222" y="1201701"/>
            <a:ext cx="4406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latin typeface="Arial"/>
                <a:cs typeface="Arial"/>
              </a:rPr>
              <a:t>N</a:t>
            </a:r>
            <a:r>
              <a:rPr dirty="0" sz="650" spc="-35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=</a:t>
            </a:r>
            <a:r>
              <a:rPr dirty="0" sz="650" spc="-30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10,000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1557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Information dissemination 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559" y="716"/>
            <a:ext cx="11480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Gossip-based data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dissemination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42303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Rumor</a:t>
            </a:r>
            <a:r>
              <a:rPr dirty="0" sz="1400" spc="-6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spreading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728" y="912365"/>
            <a:ext cx="3845560" cy="1478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419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model</a:t>
            </a:r>
            <a:endParaRPr sz="1200">
              <a:latin typeface="Arial"/>
              <a:cs typeface="Arial"/>
            </a:endParaRPr>
          </a:p>
          <a:p>
            <a:pPr algn="just" marL="41910" marR="80645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A server </a:t>
            </a:r>
            <a:r>
              <a:rPr dirty="0" sz="1000" spc="-5" i="1">
                <a:latin typeface="Arial"/>
                <a:cs typeface="Arial"/>
              </a:rPr>
              <a:t>S </a:t>
            </a:r>
            <a:r>
              <a:rPr dirty="0" sz="1000" spc="-10">
                <a:latin typeface="Arial"/>
                <a:cs typeface="Arial"/>
              </a:rPr>
              <a:t>having </a:t>
            </a:r>
            <a:r>
              <a:rPr dirty="0" sz="1000" spc="-5">
                <a:latin typeface="Arial"/>
                <a:cs typeface="Arial"/>
              </a:rPr>
              <a:t>an update to </a:t>
            </a:r>
            <a:r>
              <a:rPr dirty="0" sz="1000">
                <a:latin typeface="Arial"/>
                <a:cs typeface="Arial"/>
              </a:rPr>
              <a:t>report, </a:t>
            </a:r>
            <a:r>
              <a:rPr dirty="0" sz="1000" spc="-5">
                <a:latin typeface="Arial"/>
                <a:cs typeface="Arial"/>
              </a:rPr>
              <a:t>contacts other servers. If a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is contacted to which the update has already propagated, </a:t>
            </a:r>
            <a:r>
              <a:rPr dirty="0" sz="1000" spc="-5" i="1">
                <a:latin typeface="Arial"/>
                <a:cs typeface="Arial"/>
              </a:rPr>
              <a:t>S </a:t>
            </a:r>
            <a:r>
              <a:rPr dirty="0" sz="1000" spc="-26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stops contacting other servers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probability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3888" sz="1200" spc="7" i="1">
                <a:latin typeface="Arial"/>
                <a:cs typeface="Arial"/>
              </a:rPr>
              <a:t>stop</a:t>
            </a:r>
            <a:r>
              <a:rPr dirty="0" sz="1000" spc="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41910">
              <a:lnSpc>
                <a:spcPts val="1410"/>
              </a:lnSpc>
              <a:spcBef>
                <a:spcPts val="78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algn="just" marL="41910" marR="30480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5" i="1">
                <a:latin typeface="Arial"/>
                <a:cs typeface="Arial"/>
              </a:rPr>
              <a:t>s </a:t>
            </a:r>
            <a:r>
              <a:rPr dirty="0" sz="1000" spc="-5">
                <a:latin typeface="Arial"/>
                <a:cs typeface="Arial"/>
              </a:rPr>
              <a:t>is the fraction of ignorant servers (i.e., which are </a:t>
            </a:r>
            <a:r>
              <a:rPr dirty="0" sz="1000" spc="-10">
                <a:latin typeface="Arial"/>
                <a:cs typeface="Arial"/>
              </a:rPr>
              <a:t>unaware </a:t>
            </a:r>
            <a:r>
              <a:rPr dirty="0" sz="1000" spc="-5">
                <a:latin typeface="Arial"/>
                <a:cs typeface="Arial"/>
              </a:rPr>
              <a:t>of 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update), it can be </a:t>
            </a:r>
            <a:r>
              <a:rPr dirty="0" sz="1000" spc="-10">
                <a:latin typeface="Arial"/>
                <a:cs typeface="Arial"/>
              </a:rPr>
              <a:t>shown</a:t>
            </a:r>
            <a:r>
              <a:rPr dirty="0" sz="1000" spc="-5">
                <a:latin typeface="Arial"/>
                <a:cs typeface="Arial"/>
              </a:rPr>
              <a:t>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 spc="-5">
                <a:latin typeface="Arial"/>
                <a:cs typeface="Arial"/>
              </a:rPr>
              <a:t> servers</a:t>
            </a:r>
            <a:endParaRPr sz="1000">
              <a:latin typeface="Arial"/>
              <a:cs typeface="Arial"/>
            </a:endParaRPr>
          </a:p>
          <a:p>
            <a:pPr algn="ctr" marL="120650">
              <a:lnSpc>
                <a:spcPct val="100000"/>
              </a:lnSpc>
              <a:spcBef>
                <a:spcPts val="610"/>
              </a:spcBef>
            </a:pPr>
            <a:r>
              <a:rPr dirty="0" baseline="-30555" sz="1500" spc="-7" i="1">
                <a:latin typeface="Arial"/>
                <a:cs typeface="Arial"/>
              </a:rPr>
              <a:t>s</a:t>
            </a:r>
            <a:r>
              <a:rPr dirty="0" baseline="-30555" sz="1500" spc="-44" i="1">
                <a:latin typeface="Arial"/>
                <a:cs typeface="Arial"/>
              </a:rPr>
              <a:t> </a:t>
            </a:r>
            <a:r>
              <a:rPr dirty="0" baseline="-30555" sz="1500" spc="284">
                <a:latin typeface="Arial"/>
                <a:cs typeface="Arial"/>
              </a:rPr>
              <a:t>=</a:t>
            </a:r>
            <a:r>
              <a:rPr dirty="0" baseline="-30555" sz="1500" spc="-89">
                <a:latin typeface="Arial"/>
                <a:cs typeface="Arial"/>
              </a:rPr>
              <a:t> </a:t>
            </a:r>
            <a:r>
              <a:rPr dirty="0" baseline="-30555" sz="1500" spc="22" i="1">
                <a:latin typeface="Arial"/>
                <a:cs typeface="Arial"/>
              </a:rPr>
              <a:t>e</a:t>
            </a:r>
            <a:r>
              <a:rPr dirty="0" sz="700" spc="10" i="1">
                <a:latin typeface="メイリオ"/>
                <a:cs typeface="メイリオ"/>
              </a:rPr>
              <a:t>−</a:t>
            </a:r>
            <a:r>
              <a:rPr dirty="0" sz="700" spc="50">
                <a:latin typeface="Arial"/>
                <a:cs typeface="Arial"/>
              </a:rPr>
              <a:t>(</a:t>
            </a:r>
            <a:r>
              <a:rPr dirty="0" sz="700" spc="20">
                <a:latin typeface="Arial"/>
                <a:cs typeface="Arial"/>
              </a:rPr>
              <a:t>1</a:t>
            </a:r>
            <a:r>
              <a:rPr dirty="0" sz="700" spc="170" i="1">
                <a:latin typeface="Arial"/>
                <a:cs typeface="Arial"/>
              </a:rPr>
              <a:t>/</a:t>
            </a:r>
            <a:r>
              <a:rPr dirty="0" sz="700" spc="20" i="1">
                <a:latin typeface="Arial"/>
                <a:cs typeface="Arial"/>
              </a:rPr>
              <a:t>p</a:t>
            </a:r>
            <a:r>
              <a:rPr dirty="0" baseline="-20833" sz="1200" spc="-7" i="1">
                <a:latin typeface="Arial"/>
                <a:cs typeface="Arial"/>
              </a:rPr>
              <a:t>sto</a:t>
            </a:r>
            <a:r>
              <a:rPr dirty="0" baseline="-20833" sz="1200" spc="60" i="1">
                <a:latin typeface="Arial"/>
                <a:cs typeface="Arial"/>
              </a:rPr>
              <a:t>p</a:t>
            </a:r>
            <a:r>
              <a:rPr dirty="0" sz="700" spc="165">
                <a:latin typeface="Arial"/>
                <a:cs typeface="Arial"/>
              </a:rPr>
              <a:t>+</a:t>
            </a:r>
            <a:r>
              <a:rPr dirty="0" sz="700" spc="20">
                <a:latin typeface="Arial"/>
                <a:cs typeface="Arial"/>
              </a:rPr>
              <a:t>1</a:t>
            </a:r>
            <a:r>
              <a:rPr dirty="0" sz="700" spc="50">
                <a:latin typeface="Arial"/>
                <a:cs typeface="Arial"/>
              </a:rPr>
              <a:t>)(</a:t>
            </a:r>
            <a:r>
              <a:rPr dirty="0" sz="700" spc="20">
                <a:latin typeface="Arial"/>
                <a:cs typeface="Arial"/>
              </a:rPr>
              <a:t>1</a:t>
            </a:r>
            <a:r>
              <a:rPr dirty="0" sz="700" spc="10" i="1">
                <a:latin typeface="メイリオ"/>
                <a:cs typeface="メイリオ"/>
              </a:rPr>
              <a:t>−</a:t>
            </a:r>
            <a:r>
              <a:rPr dirty="0" sz="700" spc="35" i="1">
                <a:latin typeface="Arial"/>
                <a:cs typeface="Arial"/>
              </a:rPr>
              <a:t>s</a:t>
            </a:r>
            <a:r>
              <a:rPr dirty="0" sz="700" spc="50">
                <a:latin typeface="Arial"/>
                <a:cs typeface="Arial"/>
              </a:rPr>
              <a:t>)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7404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Middleware</a:t>
            </a:r>
            <a:r>
              <a:rPr dirty="0" sz="600" spc="-4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0287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Foundations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07891" y="716"/>
            <a:ext cx="6337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Layered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8684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Middleware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layer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194" y="827923"/>
            <a:ext cx="3987800" cy="18618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50800" marR="431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Middleware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invented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provide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common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services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protocols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used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different </a:t>
            </a:r>
            <a:r>
              <a:rPr dirty="0" sz="1000" spc="-5">
                <a:latin typeface="Arial"/>
                <a:cs typeface="Arial"/>
              </a:rPr>
              <a:t>applications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spcBef>
                <a:spcPts val="550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rich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set 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communication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protocols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(Un)marshaling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data, </a:t>
            </a:r>
            <a:r>
              <a:rPr dirty="0" sz="1000">
                <a:latin typeface="Arial"/>
                <a:cs typeface="Arial"/>
              </a:rPr>
              <a:t>necessary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integrated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Naming protocols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easy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sharing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resources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Security protocols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secure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Scaling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mechanisms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caching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Arial"/>
              <a:cs typeface="Arial"/>
            </a:endParaRPr>
          </a:p>
          <a:p>
            <a:pPr marL="50800">
              <a:lnSpc>
                <a:spcPts val="142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44450">
              <a:lnSpc>
                <a:spcPts val="1180"/>
              </a:lnSpc>
            </a:pP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remains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truly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application-specific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protocols...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such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as?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66713" y="3331252"/>
            <a:ext cx="11557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Information dissemination 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3946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Gossip-based data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dissemination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30048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Formal</a:t>
            </a:r>
            <a:r>
              <a:rPr dirty="0" spc="-65"/>
              <a:t> </a:t>
            </a:r>
            <a:r>
              <a:rPr dirty="0" spc="15"/>
              <a:t>analysis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7294" y="537766"/>
            <a:ext cx="3899535" cy="9277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Notations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Let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s</a:t>
            </a:r>
            <a:r>
              <a:rPr dirty="0" sz="1000" spc="30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denote fraction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 </a:t>
            </a:r>
            <a:r>
              <a:rPr dirty="0" sz="1000" spc="-10">
                <a:latin typeface="Arial"/>
                <a:cs typeface="Arial"/>
              </a:rPr>
              <a:t>yet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been updated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(i.e.,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susceptible</a:t>
            </a:r>
            <a:r>
              <a:rPr dirty="0" sz="1000" spc="-15">
                <a:latin typeface="Arial"/>
                <a:cs typeface="Arial"/>
              </a:rPr>
              <a:t>;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FA0000"/>
                </a:solidFill>
                <a:latin typeface="Arial"/>
                <a:cs typeface="Arial"/>
              </a:rPr>
              <a:t>i</a:t>
            </a:r>
            <a:r>
              <a:rPr dirty="0" sz="1000" spc="95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fraction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updated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(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infected</a:t>
            </a:r>
            <a:r>
              <a:rPr dirty="0" sz="1000" spc="-15">
                <a:latin typeface="Arial"/>
                <a:cs typeface="Arial"/>
              </a:rPr>
              <a:t>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active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nodes;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 i="1">
                <a:solidFill>
                  <a:srgbClr val="FA0000"/>
                </a:solidFill>
                <a:latin typeface="Arial"/>
                <a:cs typeface="Arial"/>
              </a:rPr>
              <a:t>r </a:t>
            </a:r>
            <a:r>
              <a:rPr dirty="0" sz="1000" spc="-265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fraction of updated 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15">
                <a:latin typeface="Arial"/>
                <a:cs typeface="Arial"/>
              </a:rPr>
              <a:t>gave</a:t>
            </a:r>
            <a:r>
              <a:rPr dirty="0" sz="1000" spc="-5">
                <a:latin typeface="Arial"/>
                <a:cs typeface="Arial"/>
              </a:rPr>
              <a:t> up </a:t>
            </a:r>
            <a:r>
              <a:rPr dirty="0" sz="1000" spc="-10">
                <a:latin typeface="Arial"/>
                <a:cs typeface="Arial"/>
              </a:rPr>
              <a:t>(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removed</a:t>
            </a:r>
            <a:r>
              <a:rPr dirty="0" sz="1000" spc="-10">
                <a:latin typeface="Arial"/>
                <a:cs typeface="Arial"/>
              </a:rPr>
              <a:t>).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From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theory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epidemics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734" y="1573143"/>
            <a:ext cx="627380" cy="773430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307975" indent="-295910">
              <a:lnSpc>
                <a:spcPct val="100000"/>
              </a:lnSpc>
              <a:spcBef>
                <a:spcPts val="335"/>
              </a:spcBef>
              <a:buFont typeface="Arial"/>
              <a:buAutoNum type="arabicParenBoth"/>
              <a:tabLst>
                <a:tab pos="308610" algn="l"/>
              </a:tabLst>
            </a:pP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20" i="1">
                <a:latin typeface="Arial"/>
                <a:cs typeface="Arial"/>
              </a:rPr>
              <a:t>s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-5" i="1">
                <a:latin typeface="Arial"/>
                <a:cs typeface="Arial"/>
              </a:rPr>
              <a:t>dt</a:t>
            </a:r>
            <a:endParaRPr sz="1000">
              <a:latin typeface="Arial"/>
              <a:cs typeface="Arial"/>
            </a:endParaRPr>
          </a:p>
          <a:p>
            <a:pPr marL="307975" indent="-295910">
              <a:lnSpc>
                <a:spcPct val="100000"/>
              </a:lnSpc>
              <a:spcBef>
                <a:spcPts val="234"/>
              </a:spcBef>
              <a:buFont typeface="Arial"/>
              <a:buAutoNum type="arabicParenBoth"/>
              <a:tabLst>
                <a:tab pos="308610" algn="l"/>
              </a:tabLst>
            </a:pPr>
            <a:r>
              <a:rPr dirty="0" sz="1000" spc="55" i="1">
                <a:latin typeface="Arial"/>
                <a:cs typeface="Arial"/>
              </a:rPr>
              <a:t>di/dt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  <a:tabLst>
                <a:tab pos="307340" algn="l"/>
              </a:tabLst>
            </a:pP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5" i="1">
                <a:latin typeface="メイリオ"/>
                <a:cs typeface="メイリオ"/>
              </a:rPr>
              <a:t>	</a:t>
            </a: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80" i="1">
                <a:latin typeface="Arial"/>
                <a:cs typeface="Arial"/>
              </a:rPr>
              <a:t>i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-5" i="1">
                <a:latin typeface="Arial"/>
                <a:cs typeface="Arial"/>
              </a:rPr>
              <a:t>ds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  <a:tabLst>
                <a:tab pos="307340" algn="l"/>
              </a:tabLst>
            </a:pP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5" i="1">
                <a:latin typeface="メイリオ"/>
                <a:cs typeface="メイリオ"/>
              </a:rPr>
              <a:t>	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20" i="1">
                <a:latin typeface="Arial"/>
                <a:cs typeface="Arial"/>
              </a:rPr>
              <a:t>s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62988" y="1603507"/>
            <a:ext cx="5143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190">
                <a:latin typeface="Arial"/>
                <a:cs typeface="Arial"/>
              </a:rPr>
              <a:t>   </a:t>
            </a:r>
            <a:r>
              <a:rPr dirty="0" sz="1000" spc="-114">
                <a:latin typeface="Arial"/>
                <a:cs typeface="Arial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s</a:t>
            </a:r>
            <a:r>
              <a:rPr dirty="0" sz="1000" spc="-114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37588" y="1986894"/>
            <a:ext cx="10858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190">
                <a:latin typeface="Arial"/>
                <a:cs typeface="Arial"/>
              </a:rPr>
              <a:t>   </a:t>
            </a:r>
            <a:r>
              <a:rPr dirty="0" sz="1000" spc="-114">
                <a:latin typeface="Arial"/>
                <a:cs typeface="Arial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−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3888" sz="1200" spc="-7" i="1">
                <a:latin typeface="Arial"/>
                <a:cs typeface="Arial"/>
              </a:rPr>
              <a:t>sto</a:t>
            </a:r>
            <a:r>
              <a:rPr dirty="0" baseline="-13888" sz="1200" spc="60" i="1">
                <a:latin typeface="Arial"/>
                <a:cs typeface="Arial"/>
              </a:rPr>
              <a:t>p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37588" y="1785701"/>
            <a:ext cx="14166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190">
                <a:latin typeface="Arial"/>
                <a:cs typeface="Arial"/>
              </a:rPr>
              <a:t>   </a:t>
            </a:r>
            <a:r>
              <a:rPr dirty="0" sz="1000" spc="-114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s</a:t>
            </a:r>
            <a:r>
              <a:rPr dirty="0" sz="1000" spc="-114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55" i="1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3888" sz="1200" spc="-7" i="1">
                <a:latin typeface="Arial"/>
                <a:cs typeface="Arial"/>
              </a:rPr>
              <a:t>stop</a:t>
            </a:r>
            <a:r>
              <a:rPr dirty="0" baseline="-13888" sz="1200" spc="-52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50" i="1">
                <a:latin typeface="メイリオ"/>
                <a:cs typeface="メイリオ"/>
              </a:rPr>
              <a:t>−</a:t>
            </a:r>
            <a:r>
              <a:rPr dirty="0" baseline="-67460" sz="1050" spc="30" i="1">
                <a:latin typeface="Arial"/>
                <a:cs typeface="Arial"/>
              </a:rPr>
              <a:t>p</a:t>
            </a:r>
            <a:r>
              <a:rPr dirty="0" baseline="-67460" sz="1050" spc="75" i="1">
                <a:latin typeface="Arial"/>
                <a:cs typeface="Arial"/>
              </a:rPr>
              <a:t> </a:t>
            </a:r>
            <a:r>
              <a:rPr dirty="0" sz="1000" spc="20" i="1">
                <a:latin typeface="Arial"/>
                <a:cs typeface="Arial"/>
              </a:rPr>
              <a:t>s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05265" y="1951874"/>
            <a:ext cx="26924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stop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05341" y="2063441"/>
            <a:ext cx="7239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15" i="1">
                <a:latin typeface="Arial"/>
                <a:cs typeface="Arial"/>
              </a:rPr>
              <a:t>s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37571" y="2169088"/>
            <a:ext cx="20650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190">
                <a:latin typeface="Arial"/>
                <a:cs typeface="Arial"/>
              </a:rPr>
              <a:t>   </a:t>
            </a:r>
            <a:r>
              <a:rPr dirty="0" sz="1000" spc="-114">
                <a:latin typeface="Arial"/>
                <a:cs typeface="Arial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−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3888" sz="1200" spc="-7" i="1">
                <a:latin typeface="Arial"/>
                <a:cs typeface="Arial"/>
              </a:rPr>
              <a:t>sto</a:t>
            </a:r>
            <a:r>
              <a:rPr dirty="0" baseline="-13888" sz="1200" spc="60" i="1">
                <a:latin typeface="Arial"/>
                <a:cs typeface="Arial"/>
              </a:rPr>
              <a:t>p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s</a:t>
            </a:r>
            <a:r>
              <a:rPr dirty="0" sz="1000" spc="-114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3888" sz="1200" spc="-7" i="1">
                <a:latin typeface="Arial"/>
                <a:cs typeface="Arial"/>
              </a:rPr>
              <a:t>stop</a:t>
            </a:r>
            <a:r>
              <a:rPr dirty="0" baseline="-13888" sz="1200" spc="-52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5">
                <a:latin typeface="Arial"/>
                <a:cs typeface="Arial"/>
              </a:rPr>
              <a:t>ln(</a:t>
            </a:r>
            <a:r>
              <a:rPr dirty="0" sz="1000" spc="20" i="1">
                <a:latin typeface="Arial"/>
                <a:cs typeface="Arial"/>
              </a:rPr>
              <a:t>s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6494" y="2512821"/>
            <a:ext cx="4015104" cy="60769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55880">
              <a:lnSpc>
                <a:spcPct val="100000"/>
              </a:lnSpc>
              <a:spcBef>
                <a:spcPts val="31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Wrapup</a:t>
            </a:r>
            <a:endParaRPr sz="12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175"/>
              </a:spcBef>
            </a:pP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30">
                <a:latin typeface="Arial"/>
                <a:cs typeface="Arial"/>
              </a:rPr>
              <a:t>(1)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0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35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3888" sz="1200" spc="-7" i="1">
                <a:latin typeface="Arial"/>
                <a:cs typeface="Arial"/>
              </a:rPr>
              <a:t>stop</a:t>
            </a:r>
            <a:r>
              <a:rPr dirty="0" baseline="-13888" sz="1200" spc="67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40">
                <a:latin typeface="Arial"/>
                <a:cs typeface="Arial"/>
              </a:rPr>
              <a:t>(</a:t>
            </a:r>
            <a:r>
              <a:rPr dirty="0" sz="1000" spc="40" i="1">
                <a:latin typeface="Arial"/>
                <a:cs typeface="Arial"/>
              </a:rPr>
              <a:t>s</a:t>
            </a:r>
            <a:r>
              <a:rPr dirty="0" sz="1000" spc="40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25">
                <a:latin typeface="Arial"/>
                <a:cs typeface="Arial"/>
              </a:rPr>
              <a:t>(1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35">
                <a:latin typeface="Arial"/>
                <a:cs typeface="Arial"/>
              </a:rPr>
              <a:t> </a:t>
            </a:r>
            <a:r>
              <a:rPr dirty="0" sz="1000" spc="10" i="1">
                <a:latin typeface="Arial"/>
                <a:cs typeface="Arial"/>
              </a:rPr>
              <a:t>p</a:t>
            </a:r>
            <a:r>
              <a:rPr dirty="0" baseline="-13888" sz="1200" spc="15" i="1">
                <a:latin typeface="Arial"/>
                <a:cs typeface="Arial"/>
              </a:rPr>
              <a:t>stop</a:t>
            </a:r>
            <a:r>
              <a:rPr dirty="0" sz="1000" spc="1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25">
                <a:latin typeface="Arial"/>
                <a:cs typeface="Arial"/>
              </a:rPr>
              <a:t>(1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60" i="1">
                <a:latin typeface="メイリオ"/>
                <a:cs typeface="メイリオ"/>
              </a:rPr>
              <a:t>−</a:t>
            </a:r>
            <a:r>
              <a:rPr dirty="0" sz="1000" spc="60" i="1">
                <a:latin typeface="Arial"/>
                <a:cs typeface="Arial"/>
              </a:rPr>
              <a:t>s</a:t>
            </a:r>
            <a:r>
              <a:rPr dirty="0" sz="1000" spc="6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3888" sz="1200" spc="-7" i="1">
                <a:latin typeface="Arial"/>
                <a:cs typeface="Arial"/>
              </a:rPr>
              <a:t>stop</a:t>
            </a:r>
            <a:r>
              <a:rPr dirty="0" baseline="-13888" sz="1200" spc="-52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15">
                <a:latin typeface="Arial"/>
                <a:cs typeface="Arial"/>
              </a:rPr>
              <a:t>ln(</a:t>
            </a:r>
            <a:r>
              <a:rPr dirty="0" sz="1000" spc="15" i="1">
                <a:latin typeface="Arial"/>
                <a:cs typeface="Arial"/>
              </a:rPr>
              <a:t>s</a:t>
            </a:r>
            <a:r>
              <a:rPr dirty="0" sz="1000" spc="15">
                <a:latin typeface="Arial"/>
                <a:cs typeface="Arial"/>
              </a:rPr>
              <a:t>).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We</a:t>
            </a:r>
            <a:endParaRPr sz="10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355"/>
              </a:spcBef>
            </a:pPr>
            <a:r>
              <a:rPr dirty="0" sz="1000" spc="-5">
                <a:latin typeface="Arial"/>
                <a:cs typeface="Arial"/>
              </a:rPr>
              <a:t>are looking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40">
                <a:latin typeface="Arial"/>
                <a:cs typeface="Arial"/>
              </a:rPr>
              <a:t>(</a:t>
            </a:r>
            <a:r>
              <a:rPr dirty="0" sz="1000" spc="40" i="1">
                <a:latin typeface="Arial"/>
                <a:cs typeface="Arial"/>
              </a:rPr>
              <a:t>s</a:t>
            </a:r>
            <a:r>
              <a:rPr dirty="0" sz="1000" spc="40">
                <a:latin typeface="Arial"/>
                <a:cs typeface="Arial"/>
              </a:rPr>
              <a:t>)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0,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s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40" i="1">
                <a:latin typeface="Arial"/>
                <a:cs typeface="Arial"/>
              </a:rPr>
              <a:t>e</a:t>
            </a:r>
            <a:r>
              <a:rPr dirty="0" baseline="43650" sz="1050" spc="60" i="1">
                <a:latin typeface="メイリオ"/>
                <a:cs typeface="メイリオ"/>
              </a:rPr>
              <a:t>−</a:t>
            </a:r>
            <a:r>
              <a:rPr dirty="0" baseline="43650" sz="1050" spc="60">
                <a:latin typeface="Arial"/>
                <a:cs typeface="Arial"/>
              </a:rPr>
              <a:t>(1</a:t>
            </a:r>
            <a:r>
              <a:rPr dirty="0" baseline="43650" sz="1050" spc="60" i="1">
                <a:latin typeface="Arial"/>
                <a:cs typeface="Arial"/>
              </a:rPr>
              <a:t>/p</a:t>
            </a:r>
            <a:r>
              <a:rPr dirty="0" baseline="17361" sz="1200" spc="60" i="1">
                <a:latin typeface="Arial"/>
                <a:cs typeface="Arial"/>
              </a:rPr>
              <a:t>stop</a:t>
            </a:r>
            <a:r>
              <a:rPr dirty="0" baseline="43650" sz="1050" spc="60">
                <a:latin typeface="Arial"/>
                <a:cs typeface="Arial"/>
              </a:rPr>
              <a:t>+1)(1</a:t>
            </a:r>
            <a:r>
              <a:rPr dirty="0" baseline="43650" sz="1050" spc="60" i="1">
                <a:latin typeface="メイリオ"/>
                <a:cs typeface="メイリオ"/>
              </a:rPr>
              <a:t>−</a:t>
            </a:r>
            <a:r>
              <a:rPr dirty="0" baseline="43650" sz="1050" spc="60" i="1">
                <a:latin typeface="Arial"/>
                <a:cs typeface="Arial"/>
              </a:rPr>
              <a:t>s</a:t>
            </a:r>
            <a:r>
              <a:rPr dirty="0" baseline="43650" sz="1050" spc="60">
                <a:latin typeface="Arial"/>
                <a:cs typeface="Arial"/>
              </a:rPr>
              <a:t>)</a:t>
            </a:r>
            <a:endParaRPr baseline="43650" sz="10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559" y="716"/>
            <a:ext cx="11480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Gossip-based data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dissemination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728470" cy="6229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Rumor</a:t>
            </a:r>
            <a:r>
              <a:rPr dirty="0" sz="14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spreading</a:t>
            </a:r>
            <a:endParaRPr sz="1400">
              <a:latin typeface="Arial"/>
              <a:cs typeface="Arial"/>
            </a:endParaRPr>
          </a:p>
          <a:p>
            <a:pPr marL="259715">
              <a:lnSpc>
                <a:spcPct val="100000"/>
              </a:lnSpc>
              <a:spcBef>
                <a:spcPts val="15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effect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stopping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60710" y="961134"/>
            <a:ext cx="1559560" cy="1141730"/>
            <a:chOff x="760710" y="961134"/>
            <a:chExt cx="1559560" cy="1141730"/>
          </a:xfrm>
        </p:grpSpPr>
        <p:sp>
          <p:nvSpPr>
            <p:cNvPr id="6" name="object 6"/>
            <p:cNvSpPr/>
            <p:nvPr/>
          </p:nvSpPr>
          <p:spPr>
            <a:xfrm>
              <a:off x="763568" y="963991"/>
              <a:ext cx="1553845" cy="1136015"/>
            </a:xfrm>
            <a:custGeom>
              <a:avLst/>
              <a:gdLst/>
              <a:ahLst/>
              <a:cxnLst/>
              <a:rect l="l" t="t" r="r" b="b"/>
              <a:pathLst>
                <a:path w="1553845" h="1136014">
                  <a:moveTo>
                    <a:pt x="0" y="1135444"/>
                  </a:moveTo>
                  <a:lnTo>
                    <a:pt x="1553753" y="1135444"/>
                  </a:lnTo>
                  <a:lnTo>
                    <a:pt x="1553753" y="0"/>
                  </a:lnTo>
                  <a:lnTo>
                    <a:pt x="0" y="0"/>
                  </a:lnTo>
                  <a:lnTo>
                    <a:pt x="0" y="1135444"/>
                  </a:lnTo>
                  <a:close/>
                </a:path>
                <a:path w="1553845" h="1136014">
                  <a:moveTo>
                    <a:pt x="0" y="1135444"/>
                  </a:moveTo>
                  <a:lnTo>
                    <a:pt x="0" y="1109904"/>
                  </a:lnTo>
                </a:path>
                <a:path w="1553845" h="1136014">
                  <a:moveTo>
                    <a:pt x="310449" y="1135444"/>
                  </a:moveTo>
                  <a:lnTo>
                    <a:pt x="310449" y="1109904"/>
                  </a:lnTo>
                </a:path>
                <a:path w="1553845" h="1136014">
                  <a:moveTo>
                    <a:pt x="621651" y="1135444"/>
                  </a:moveTo>
                  <a:lnTo>
                    <a:pt x="621651" y="1109904"/>
                  </a:lnTo>
                </a:path>
                <a:path w="1553845" h="1136014">
                  <a:moveTo>
                    <a:pt x="932099" y="1135444"/>
                  </a:moveTo>
                  <a:lnTo>
                    <a:pt x="932099" y="1109904"/>
                  </a:lnTo>
                </a:path>
                <a:path w="1553845" h="1136014">
                  <a:moveTo>
                    <a:pt x="1243301" y="1135444"/>
                  </a:moveTo>
                  <a:lnTo>
                    <a:pt x="1243301" y="1109904"/>
                  </a:lnTo>
                </a:path>
                <a:path w="1553845" h="1136014">
                  <a:moveTo>
                    <a:pt x="1553754" y="1135444"/>
                  </a:moveTo>
                  <a:lnTo>
                    <a:pt x="1553754" y="1109904"/>
                  </a:lnTo>
                </a:path>
                <a:path w="1553845" h="1136014">
                  <a:moveTo>
                    <a:pt x="0" y="825741"/>
                  </a:moveTo>
                  <a:lnTo>
                    <a:pt x="47240" y="825741"/>
                  </a:lnTo>
                </a:path>
                <a:path w="1553845" h="1136014">
                  <a:moveTo>
                    <a:pt x="0" y="567520"/>
                  </a:moveTo>
                  <a:lnTo>
                    <a:pt x="47240" y="567520"/>
                  </a:lnTo>
                </a:path>
                <a:path w="1553845" h="1136014">
                  <a:moveTo>
                    <a:pt x="0" y="309706"/>
                  </a:moveTo>
                  <a:lnTo>
                    <a:pt x="47240" y="309706"/>
                  </a:lnTo>
                </a:path>
                <a:path w="1553845" h="1136014">
                  <a:moveTo>
                    <a:pt x="0" y="51485"/>
                  </a:moveTo>
                  <a:lnTo>
                    <a:pt x="47240" y="51485"/>
                  </a:lnTo>
                </a:path>
                <a:path w="1553845" h="1136014">
                  <a:moveTo>
                    <a:pt x="0" y="1135444"/>
                  </a:moveTo>
                  <a:lnTo>
                    <a:pt x="1553753" y="1135444"/>
                  </a:lnTo>
                  <a:lnTo>
                    <a:pt x="1553753" y="0"/>
                  </a:lnTo>
                  <a:lnTo>
                    <a:pt x="0" y="0"/>
                  </a:lnTo>
                  <a:lnTo>
                    <a:pt x="0" y="1135444"/>
                  </a:lnTo>
                  <a:close/>
                </a:path>
              </a:pathLst>
            </a:custGeom>
            <a:ln w="52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31276" y="999212"/>
              <a:ext cx="1286510" cy="1043305"/>
            </a:xfrm>
            <a:custGeom>
              <a:avLst/>
              <a:gdLst/>
              <a:ahLst/>
              <a:cxnLst/>
              <a:rect l="l" t="t" r="r" b="b"/>
              <a:pathLst>
                <a:path w="1286510" h="1043305">
                  <a:moveTo>
                    <a:pt x="0" y="1043064"/>
                  </a:moveTo>
                  <a:lnTo>
                    <a:pt x="61491" y="1031312"/>
                  </a:lnTo>
                  <a:lnTo>
                    <a:pt x="100481" y="1019960"/>
                  </a:lnTo>
                  <a:lnTo>
                    <a:pt x="157468" y="996852"/>
                  </a:lnTo>
                  <a:lnTo>
                    <a:pt x="203210" y="974152"/>
                  </a:lnTo>
                  <a:lnTo>
                    <a:pt x="242199" y="951049"/>
                  </a:lnTo>
                  <a:lnTo>
                    <a:pt x="260198" y="939696"/>
                  </a:lnTo>
                  <a:lnTo>
                    <a:pt x="278195" y="928344"/>
                  </a:lnTo>
                  <a:lnTo>
                    <a:pt x="294690" y="916588"/>
                  </a:lnTo>
                  <a:lnTo>
                    <a:pt x="310436" y="905236"/>
                  </a:lnTo>
                  <a:lnTo>
                    <a:pt x="326181" y="893888"/>
                  </a:lnTo>
                  <a:lnTo>
                    <a:pt x="356923" y="870780"/>
                  </a:lnTo>
                  <a:lnTo>
                    <a:pt x="399664" y="836325"/>
                  </a:lnTo>
                  <a:lnTo>
                    <a:pt x="413166" y="824972"/>
                  </a:lnTo>
                  <a:lnTo>
                    <a:pt x="427408" y="813620"/>
                  </a:lnTo>
                  <a:lnTo>
                    <a:pt x="440160" y="801864"/>
                  </a:lnTo>
                  <a:lnTo>
                    <a:pt x="453654" y="790512"/>
                  </a:lnTo>
                  <a:lnTo>
                    <a:pt x="467151" y="779164"/>
                  </a:lnTo>
                  <a:lnTo>
                    <a:pt x="479903" y="767812"/>
                  </a:lnTo>
                  <a:lnTo>
                    <a:pt x="492647" y="756056"/>
                  </a:lnTo>
                  <a:lnTo>
                    <a:pt x="505391" y="744704"/>
                  </a:lnTo>
                  <a:lnTo>
                    <a:pt x="518143" y="733352"/>
                  </a:lnTo>
                  <a:lnTo>
                    <a:pt x="530889" y="721600"/>
                  </a:lnTo>
                  <a:lnTo>
                    <a:pt x="542884" y="710248"/>
                  </a:lnTo>
                  <a:lnTo>
                    <a:pt x="555628" y="698896"/>
                  </a:lnTo>
                  <a:lnTo>
                    <a:pt x="567624" y="687136"/>
                  </a:lnTo>
                  <a:lnTo>
                    <a:pt x="580379" y="675788"/>
                  </a:lnTo>
                  <a:lnTo>
                    <a:pt x="592374" y="664436"/>
                  </a:lnTo>
                  <a:lnTo>
                    <a:pt x="604370" y="653088"/>
                  </a:lnTo>
                  <a:lnTo>
                    <a:pt x="616365" y="641332"/>
                  </a:lnTo>
                  <a:lnTo>
                    <a:pt x="628361" y="629980"/>
                  </a:lnTo>
                  <a:lnTo>
                    <a:pt x="640357" y="618628"/>
                  </a:lnTo>
                  <a:lnTo>
                    <a:pt x="652352" y="606872"/>
                  </a:lnTo>
                  <a:lnTo>
                    <a:pt x="664348" y="595524"/>
                  </a:lnTo>
                  <a:lnTo>
                    <a:pt x="676344" y="584172"/>
                  </a:lnTo>
                  <a:lnTo>
                    <a:pt x="688339" y="572820"/>
                  </a:lnTo>
                  <a:lnTo>
                    <a:pt x="699587" y="561064"/>
                  </a:lnTo>
                  <a:lnTo>
                    <a:pt x="711582" y="549712"/>
                  </a:lnTo>
                  <a:lnTo>
                    <a:pt x="723578" y="538364"/>
                  </a:lnTo>
                  <a:lnTo>
                    <a:pt x="734825" y="526604"/>
                  </a:lnTo>
                  <a:lnTo>
                    <a:pt x="746821" y="515256"/>
                  </a:lnTo>
                  <a:lnTo>
                    <a:pt x="758817" y="503904"/>
                  </a:lnTo>
                  <a:lnTo>
                    <a:pt x="770064" y="492148"/>
                  </a:lnTo>
                  <a:lnTo>
                    <a:pt x="782059" y="480800"/>
                  </a:lnTo>
                  <a:lnTo>
                    <a:pt x="794066" y="469448"/>
                  </a:lnTo>
                  <a:lnTo>
                    <a:pt x="805302" y="458096"/>
                  </a:lnTo>
                  <a:lnTo>
                    <a:pt x="817309" y="446336"/>
                  </a:lnTo>
                  <a:lnTo>
                    <a:pt x="828556" y="434988"/>
                  </a:lnTo>
                  <a:lnTo>
                    <a:pt x="840551" y="423636"/>
                  </a:lnTo>
                  <a:lnTo>
                    <a:pt x="852537" y="411884"/>
                  </a:lnTo>
                  <a:lnTo>
                    <a:pt x="863784" y="400532"/>
                  </a:lnTo>
                  <a:lnTo>
                    <a:pt x="875790" y="389180"/>
                  </a:lnTo>
                  <a:lnTo>
                    <a:pt x="887037" y="377828"/>
                  </a:lnTo>
                  <a:lnTo>
                    <a:pt x="899033" y="366073"/>
                  </a:lnTo>
                  <a:lnTo>
                    <a:pt x="911029" y="354724"/>
                  </a:lnTo>
                  <a:lnTo>
                    <a:pt x="922276" y="343372"/>
                  </a:lnTo>
                  <a:lnTo>
                    <a:pt x="934271" y="331616"/>
                  </a:lnTo>
                  <a:lnTo>
                    <a:pt x="946267" y="320264"/>
                  </a:lnTo>
                  <a:lnTo>
                    <a:pt x="958263" y="308912"/>
                  </a:lnTo>
                  <a:lnTo>
                    <a:pt x="969510" y="297161"/>
                  </a:lnTo>
                  <a:lnTo>
                    <a:pt x="981506" y="285804"/>
                  </a:lnTo>
                  <a:lnTo>
                    <a:pt x="993501" y="274456"/>
                  </a:lnTo>
                  <a:lnTo>
                    <a:pt x="1005497" y="263104"/>
                  </a:lnTo>
                  <a:lnTo>
                    <a:pt x="1017493" y="251349"/>
                  </a:lnTo>
                  <a:lnTo>
                    <a:pt x="1029488" y="239997"/>
                  </a:lnTo>
                  <a:lnTo>
                    <a:pt x="1041484" y="228644"/>
                  </a:lnTo>
                  <a:lnTo>
                    <a:pt x="1052731" y="216891"/>
                  </a:lnTo>
                  <a:lnTo>
                    <a:pt x="1064727" y="205538"/>
                  </a:lnTo>
                  <a:lnTo>
                    <a:pt x="1077482" y="194186"/>
                  </a:lnTo>
                  <a:lnTo>
                    <a:pt x="1089477" y="182833"/>
                  </a:lnTo>
                  <a:lnTo>
                    <a:pt x="1101473" y="171080"/>
                  </a:lnTo>
                  <a:lnTo>
                    <a:pt x="1113468" y="159727"/>
                  </a:lnTo>
                  <a:lnTo>
                    <a:pt x="1125464" y="148375"/>
                  </a:lnTo>
                  <a:lnTo>
                    <a:pt x="1137460" y="136621"/>
                  </a:lnTo>
                  <a:lnTo>
                    <a:pt x="1150204" y="125269"/>
                  </a:lnTo>
                  <a:lnTo>
                    <a:pt x="1162200" y="113916"/>
                  </a:lnTo>
                  <a:lnTo>
                    <a:pt x="1174206" y="102563"/>
                  </a:lnTo>
                  <a:lnTo>
                    <a:pt x="1186950" y="90810"/>
                  </a:lnTo>
                  <a:lnTo>
                    <a:pt x="1198945" y="79468"/>
                  </a:lnTo>
                  <a:lnTo>
                    <a:pt x="1211690" y="68115"/>
                  </a:lnTo>
                  <a:lnTo>
                    <a:pt x="1223685" y="56352"/>
                  </a:lnTo>
                  <a:lnTo>
                    <a:pt x="1236429" y="44999"/>
                  </a:lnTo>
                  <a:lnTo>
                    <a:pt x="1249184" y="33657"/>
                  </a:lnTo>
                  <a:lnTo>
                    <a:pt x="1261180" y="21893"/>
                  </a:lnTo>
                  <a:lnTo>
                    <a:pt x="1273924" y="10540"/>
                  </a:lnTo>
                  <a:lnTo>
                    <a:pt x="128591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692510" y="2091976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0.0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3474" y="2091976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0.2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35347" y="2091976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0.8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43491" y="2091976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1.0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63568" y="2042276"/>
            <a:ext cx="267970" cy="6350"/>
          </a:xfrm>
          <a:custGeom>
            <a:avLst/>
            <a:gdLst/>
            <a:ahLst/>
            <a:cxnLst/>
            <a:rect l="l" t="t" r="r" b="b"/>
            <a:pathLst>
              <a:path w="267969" h="6350">
                <a:moveTo>
                  <a:pt x="0" y="5677"/>
                </a:moveTo>
                <a:lnTo>
                  <a:pt x="119462" y="6258"/>
                </a:lnTo>
                <a:lnTo>
                  <a:pt x="202861" y="4143"/>
                </a:lnTo>
                <a:lnTo>
                  <a:pt x="251756" y="1376"/>
                </a:lnTo>
                <a:lnTo>
                  <a:pt x="267708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288613" y="2091976"/>
            <a:ext cx="504190" cy="2184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ts val="750"/>
              </a:lnSpc>
              <a:spcBef>
                <a:spcPts val="110"/>
              </a:spcBef>
              <a:tabLst>
                <a:tab pos="34861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0.4	0.6</a:t>
            </a:r>
            <a:endParaRPr sz="650">
              <a:latin typeface="Arial"/>
              <a:cs typeface="Arial"/>
            </a:endParaRPr>
          </a:p>
          <a:p>
            <a:pPr marL="245110">
              <a:lnSpc>
                <a:spcPts val="750"/>
              </a:lnSpc>
            </a:pPr>
            <a:r>
              <a:rPr dirty="0" baseline="12820" sz="975" spc="7" i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300" spc="15" i="1">
                <a:solidFill>
                  <a:srgbClr val="231F20"/>
                </a:solidFill>
                <a:latin typeface="Arial"/>
                <a:cs typeface="Arial"/>
              </a:rPr>
              <a:t>stop</a:t>
            </a:r>
            <a:endParaRPr sz="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700" y="3331252"/>
            <a:ext cx="11557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Information dissemination 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5517" y="956533"/>
            <a:ext cx="400685" cy="1143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6002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0.20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159385">
              <a:lnSpc>
                <a:spcPct val="100000"/>
              </a:lnSpc>
              <a:spcBef>
                <a:spcPts val="53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0.15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  <a:spcBef>
                <a:spcPts val="530"/>
              </a:spcBef>
            </a:pPr>
            <a:r>
              <a:rPr dirty="0" baseline="-12820" sz="975" spc="7" i="1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baseline="-12820" sz="975" spc="7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0.10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Arial"/>
              <a:cs typeface="Arial"/>
            </a:endParaRPr>
          </a:p>
          <a:p>
            <a:pPr marL="159385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0.05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160020">
              <a:lnSpc>
                <a:spcPct val="100000"/>
              </a:lnSpc>
              <a:spcBef>
                <a:spcPts val="53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0.00</a:t>
            </a:r>
            <a:endParaRPr sz="650">
              <a:latin typeface="Arial"/>
              <a:cs typeface="Arial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2581770" y="924699"/>
          <a:ext cx="1501775" cy="1516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7365"/>
                <a:gridCol w="604520"/>
                <a:gridCol w="382269"/>
              </a:tblGrid>
              <a:tr h="171450">
                <a:tc gridSpan="3"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Consider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10,000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nodes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450">
                <a:tc>
                  <a:txBody>
                    <a:bodyPr/>
                    <a:lstStyle/>
                    <a:p>
                      <a:pPr marL="65405">
                        <a:lnSpc>
                          <a:spcPts val="990"/>
                        </a:lnSpc>
                        <a:spcBef>
                          <a:spcPts val="265"/>
                        </a:spcBef>
                      </a:pPr>
                      <a:r>
                        <a:rPr dirty="0" baseline="12345" sz="1350" spc="37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12345" sz="1350" spc="37" i="1">
                          <a:latin typeface="Arial"/>
                          <a:cs typeface="Arial"/>
                        </a:rPr>
                        <a:t>/p</a:t>
                      </a:r>
                      <a:r>
                        <a:rPr dirty="0" sz="800" spc="25" i="1">
                          <a:latin typeface="Arial"/>
                          <a:cs typeface="Arial"/>
                        </a:rPr>
                        <a:t>stop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66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baseline="-11904" sz="1050" spc="-7" i="1">
                          <a:latin typeface="Arial"/>
                          <a:cs typeface="Arial"/>
                        </a:rPr>
                        <a:t>s</a:t>
                      </a:r>
                      <a:endParaRPr baseline="-11904" sz="10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46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203188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2032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059520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595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019827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198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006977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70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002516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000918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000336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559" y="716"/>
            <a:ext cx="11480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Gossip-based data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dissemination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728470" cy="6229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Rumor</a:t>
            </a:r>
            <a:r>
              <a:rPr dirty="0" sz="14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spreading</a:t>
            </a:r>
            <a:endParaRPr sz="1400">
              <a:latin typeface="Arial"/>
              <a:cs typeface="Arial"/>
            </a:endParaRPr>
          </a:p>
          <a:p>
            <a:pPr marL="259715">
              <a:lnSpc>
                <a:spcPct val="100000"/>
              </a:lnSpc>
              <a:spcBef>
                <a:spcPts val="15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effect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stopping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60710" y="961134"/>
            <a:ext cx="1559560" cy="1141730"/>
            <a:chOff x="760710" y="961134"/>
            <a:chExt cx="1559560" cy="1141730"/>
          </a:xfrm>
        </p:grpSpPr>
        <p:sp>
          <p:nvSpPr>
            <p:cNvPr id="6" name="object 6"/>
            <p:cNvSpPr/>
            <p:nvPr/>
          </p:nvSpPr>
          <p:spPr>
            <a:xfrm>
              <a:off x="763568" y="963991"/>
              <a:ext cx="1553845" cy="1136015"/>
            </a:xfrm>
            <a:custGeom>
              <a:avLst/>
              <a:gdLst/>
              <a:ahLst/>
              <a:cxnLst/>
              <a:rect l="l" t="t" r="r" b="b"/>
              <a:pathLst>
                <a:path w="1553845" h="1136014">
                  <a:moveTo>
                    <a:pt x="0" y="1135444"/>
                  </a:moveTo>
                  <a:lnTo>
                    <a:pt x="1553753" y="1135444"/>
                  </a:lnTo>
                  <a:lnTo>
                    <a:pt x="1553753" y="0"/>
                  </a:lnTo>
                  <a:lnTo>
                    <a:pt x="0" y="0"/>
                  </a:lnTo>
                  <a:lnTo>
                    <a:pt x="0" y="1135444"/>
                  </a:lnTo>
                  <a:close/>
                </a:path>
                <a:path w="1553845" h="1136014">
                  <a:moveTo>
                    <a:pt x="0" y="1135444"/>
                  </a:moveTo>
                  <a:lnTo>
                    <a:pt x="0" y="1109904"/>
                  </a:lnTo>
                </a:path>
                <a:path w="1553845" h="1136014">
                  <a:moveTo>
                    <a:pt x="310449" y="1135444"/>
                  </a:moveTo>
                  <a:lnTo>
                    <a:pt x="310449" y="1109904"/>
                  </a:lnTo>
                </a:path>
                <a:path w="1553845" h="1136014">
                  <a:moveTo>
                    <a:pt x="621651" y="1135444"/>
                  </a:moveTo>
                  <a:lnTo>
                    <a:pt x="621651" y="1109904"/>
                  </a:lnTo>
                </a:path>
                <a:path w="1553845" h="1136014">
                  <a:moveTo>
                    <a:pt x="932099" y="1135444"/>
                  </a:moveTo>
                  <a:lnTo>
                    <a:pt x="932099" y="1109904"/>
                  </a:lnTo>
                </a:path>
                <a:path w="1553845" h="1136014">
                  <a:moveTo>
                    <a:pt x="1243301" y="1135444"/>
                  </a:moveTo>
                  <a:lnTo>
                    <a:pt x="1243301" y="1109904"/>
                  </a:lnTo>
                </a:path>
                <a:path w="1553845" h="1136014">
                  <a:moveTo>
                    <a:pt x="1553754" y="1135444"/>
                  </a:moveTo>
                  <a:lnTo>
                    <a:pt x="1553754" y="1109904"/>
                  </a:lnTo>
                </a:path>
                <a:path w="1553845" h="1136014">
                  <a:moveTo>
                    <a:pt x="0" y="825741"/>
                  </a:moveTo>
                  <a:lnTo>
                    <a:pt x="47240" y="825741"/>
                  </a:lnTo>
                </a:path>
                <a:path w="1553845" h="1136014">
                  <a:moveTo>
                    <a:pt x="0" y="567520"/>
                  </a:moveTo>
                  <a:lnTo>
                    <a:pt x="47240" y="567520"/>
                  </a:lnTo>
                </a:path>
                <a:path w="1553845" h="1136014">
                  <a:moveTo>
                    <a:pt x="0" y="309706"/>
                  </a:moveTo>
                  <a:lnTo>
                    <a:pt x="47240" y="309706"/>
                  </a:lnTo>
                </a:path>
                <a:path w="1553845" h="1136014">
                  <a:moveTo>
                    <a:pt x="0" y="51485"/>
                  </a:moveTo>
                  <a:lnTo>
                    <a:pt x="47240" y="51485"/>
                  </a:lnTo>
                </a:path>
                <a:path w="1553845" h="1136014">
                  <a:moveTo>
                    <a:pt x="0" y="1135444"/>
                  </a:moveTo>
                  <a:lnTo>
                    <a:pt x="1553753" y="1135444"/>
                  </a:lnTo>
                  <a:lnTo>
                    <a:pt x="1553753" y="0"/>
                  </a:lnTo>
                  <a:lnTo>
                    <a:pt x="0" y="0"/>
                  </a:lnTo>
                  <a:lnTo>
                    <a:pt x="0" y="1135444"/>
                  </a:lnTo>
                  <a:close/>
                </a:path>
              </a:pathLst>
            </a:custGeom>
            <a:ln w="52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31276" y="999212"/>
              <a:ext cx="1286510" cy="1043305"/>
            </a:xfrm>
            <a:custGeom>
              <a:avLst/>
              <a:gdLst/>
              <a:ahLst/>
              <a:cxnLst/>
              <a:rect l="l" t="t" r="r" b="b"/>
              <a:pathLst>
                <a:path w="1286510" h="1043305">
                  <a:moveTo>
                    <a:pt x="0" y="1043064"/>
                  </a:moveTo>
                  <a:lnTo>
                    <a:pt x="61491" y="1031312"/>
                  </a:lnTo>
                  <a:lnTo>
                    <a:pt x="100481" y="1019960"/>
                  </a:lnTo>
                  <a:lnTo>
                    <a:pt x="157468" y="996852"/>
                  </a:lnTo>
                  <a:lnTo>
                    <a:pt x="203210" y="974152"/>
                  </a:lnTo>
                  <a:lnTo>
                    <a:pt x="242199" y="951049"/>
                  </a:lnTo>
                  <a:lnTo>
                    <a:pt x="260198" y="939696"/>
                  </a:lnTo>
                  <a:lnTo>
                    <a:pt x="278195" y="928344"/>
                  </a:lnTo>
                  <a:lnTo>
                    <a:pt x="294690" y="916588"/>
                  </a:lnTo>
                  <a:lnTo>
                    <a:pt x="310436" y="905236"/>
                  </a:lnTo>
                  <a:lnTo>
                    <a:pt x="326181" y="893888"/>
                  </a:lnTo>
                  <a:lnTo>
                    <a:pt x="356923" y="870780"/>
                  </a:lnTo>
                  <a:lnTo>
                    <a:pt x="399664" y="836325"/>
                  </a:lnTo>
                  <a:lnTo>
                    <a:pt x="413166" y="824972"/>
                  </a:lnTo>
                  <a:lnTo>
                    <a:pt x="427408" y="813620"/>
                  </a:lnTo>
                  <a:lnTo>
                    <a:pt x="440160" y="801864"/>
                  </a:lnTo>
                  <a:lnTo>
                    <a:pt x="453654" y="790512"/>
                  </a:lnTo>
                  <a:lnTo>
                    <a:pt x="467151" y="779164"/>
                  </a:lnTo>
                  <a:lnTo>
                    <a:pt x="479903" y="767812"/>
                  </a:lnTo>
                  <a:lnTo>
                    <a:pt x="492647" y="756056"/>
                  </a:lnTo>
                  <a:lnTo>
                    <a:pt x="505391" y="744704"/>
                  </a:lnTo>
                  <a:lnTo>
                    <a:pt x="518143" y="733352"/>
                  </a:lnTo>
                  <a:lnTo>
                    <a:pt x="530889" y="721600"/>
                  </a:lnTo>
                  <a:lnTo>
                    <a:pt x="542884" y="710248"/>
                  </a:lnTo>
                  <a:lnTo>
                    <a:pt x="555628" y="698896"/>
                  </a:lnTo>
                  <a:lnTo>
                    <a:pt x="567624" y="687136"/>
                  </a:lnTo>
                  <a:lnTo>
                    <a:pt x="580379" y="675788"/>
                  </a:lnTo>
                  <a:lnTo>
                    <a:pt x="592374" y="664436"/>
                  </a:lnTo>
                  <a:lnTo>
                    <a:pt x="604370" y="653088"/>
                  </a:lnTo>
                  <a:lnTo>
                    <a:pt x="616365" y="641332"/>
                  </a:lnTo>
                  <a:lnTo>
                    <a:pt x="628361" y="629980"/>
                  </a:lnTo>
                  <a:lnTo>
                    <a:pt x="640357" y="618628"/>
                  </a:lnTo>
                  <a:lnTo>
                    <a:pt x="652352" y="606872"/>
                  </a:lnTo>
                  <a:lnTo>
                    <a:pt x="664348" y="595524"/>
                  </a:lnTo>
                  <a:lnTo>
                    <a:pt x="676344" y="584172"/>
                  </a:lnTo>
                  <a:lnTo>
                    <a:pt x="688339" y="572820"/>
                  </a:lnTo>
                  <a:lnTo>
                    <a:pt x="699587" y="561064"/>
                  </a:lnTo>
                  <a:lnTo>
                    <a:pt x="711582" y="549712"/>
                  </a:lnTo>
                  <a:lnTo>
                    <a:pt x="723578" y="538364"/>
                  </a:lnTo>
                  <a:lnTo>
                    <a:pt x="734825" y="526604"/>
                  </a:lnTo>
                  <a:lnTo>
                    <a:pt x="746821" y="515256"/>
                  </a:lnTo>
                  <a:lnTo>
                    <a:pt x="758817" y="503904"/>
                  </a:lnTo>
                  <a:lnTo>
                    <a:pt x="770064" y="492148"/>
                  </a:lnTo>
                  <a:lnTo>
                    <a:pt x="782059" y="480800"/>
                  </a:lnTo>
                  <a:lnTo>
                    <a:pt x="794066" y="469448"/>
                  </a:lnTo>
                  <a:lnTo>
                    <a:pt x="805302" y="458096"/>
                  </a:lnTo>
                  <a:lnTo>
                    <a:pt x="817309" y="446336"/>
                  </a:lnTo>
                  <a:lnTo>
                    <a:pt x="828556" y="434988"/>
                  </a:lnTo>
                  <a:lnTo>
                    <a:pt x="840551" y="423636"/>
                  </a:lnTo>
                  <a:lnTo>
                    <a:pt x="852537" y="411884"/>
                  </a:lnTo>
                  <a:lnTo>
                    <a:pt x="863784" y="400532"/>
                  </a:lnTo>
                  <a:lnTo>
                    <a:pt x="875790" y="389180"/>
                  </a:lnTo>
                  <a:lnTo>
                    <a:pt x="887037" y="377828"/>
                  </a:lnTo>
                  <a:lnTo>
                    <a:pt x="899033" y="366073"/>
                  </a:lnTo>
                  <a:lnTo>
                    <a:pt x="911029" y="354724"/>
                  </a:lnTo>
                  <a:lnTo>
                    <a:pt x="922276" y="343372"/>
                  </a:lnTo>
                  <a:lnTo>
                    <a:pt x="934271" y="331616"/>
                  </a:lnTo>
                  <a:lnTo>
                    <a:pt x="946267" y="320264"/>
                  </a:lnTo>
                  <a:lnTo>
                    <a:pt x="958263" y="308912"/>
                  </a:lnTo>
                  <a:lnTo>
                    <a:pt x="969510" y="297161"/>
                  </a:lnTo>
                  <a:lnTo>
                    <a:pt x="981506" y="285804"/>
                  </a:lnTo>
                  <a:lnTo>
                    <a:pt x="993501" y="274456"/>
                  </a:lnTo>
                  <a:lnTo>
                    <a:pt x="1005497" y="263104"/>
                  </a:lnTo>
                  <a:lnTo>
                    <a:pt x="1017493" y="251349"/>
                  </a:lnTo>
                  <a:lnTo>
                    <a:pt x="1029488" y="239997"/>
                  </a:lnTo>
                  <a:lnTo>
                    <a:pt x="1041484" y="228644"/>
                  </a:lnTo>
                  <a:lnTo>
                    <a:pt x="1052731" y="216891"/>
                  </a:lnTo>
                  <a:lnTo>
                    <a:pt x="1064727" y="205538"/>
                  </a:lnTo>
                  <a:lnTo>
                    <a:pt x="1077482" y="194186"/>
                  </a:lnTo>
                  <a:lnTo>
                    <a:pt x="1089477" y="182833"/>
                  </a:lnTo>
                  <a:lnTo>
                    <a:pt x="1101473" y="171080"/>
                  </a:lnTo>
                  <a:lnTo>
                    <a:pt x="1113468" y="159727"/>
                  </a:lnTo>
                  <a:lnTo>
                    <a:pt x="1125464" y="148375"/>
                  </a:lnTo>
                  <a:lnTo>
                    <a:pt x="1137460" y="136621"/>
                  </a:lnTo>
                  <a:lnTo>
                    <a:pt x="1150204" y="125269"/>
                  </a:lnTo>
                  <a:lnTo>
                    <a:pt x="1162200" y="113916"/>
                  </a:lnTo>
                  <a:lnTo>
                    <a:pt x="1174206" y="102563"/>
                  </a:lnTo>
                  <a:lnTo>
                    <a:pt x="1186950" y="90810"/>
                  </a:lnTo>
                  <a:lnTo>
                    <a:pt x="1198945" y="79468"/>
                  </a:lnTo>
                  <a:lnTo>
                    <a:pt x="1211690" y="68115"/>
                  </a:lnTo>
                  <a:lnTo>
                    <a:pt x="1223685" y="56352"/>
                  </a:lnTo>
                  <a:lnTo>
                    <a:pt x="1236429" y="44999"/>
                  </a:lnTo>
                  <a:lnTo>
                    <a:pt x="1249184" y="33657"/>
                  </a:lnTo>
                  <a:lnTo>
                    <a:pt x="1261180" y="21893"/>
                  </a:lnTo>
                  <a:lnTo>
                    <a:pt x="1273924" y="10540"/>
                  </a:lnTo>
                  <a:lnTo>
                    <a:pt x="128591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692510" y="2091976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0.0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3474" y="2091976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0.2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35347" y="2091976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0.8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43491" y="2091976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1.0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63568" y="2042276"/>
            <a:ext cx="267970" cy="6350"/>
          </a:xfrm>
          <a:custGeom>
            <a:avLst/>
            <a:gdLst/>
            <a:ahLst/>
            <a:cxnLst/>
            <a:rect l="l" t="t" r="r" b="b"/>
            <a:pathLst>
              <a:path w="267969" h="6350">
                <a:moveTo>
                  <a:pt x="0" y="5677"/>
                </a:moveTo>
                <a:lnTo>
                  <a:pt x="119462" y="6258"/>
                </a:lnTo>
                <a:lnTo>
                  <a:pt x="202861" y="4143"/>
                </a:lnTo>
                <a:lnTo>
                  <a:pt x="251756" y="1376"/>
                </a:lnTo>
                <a:lnTo>
                  <a:pt x="267708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288613" y="2091976"/>
            <a:ext cx="504190" cy="2184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ts val="750"/>
              </a:lnSpc>
              <a:spcBef>
                <a:spcPts val="110"/>
              </a:spcBef>
              <a:tabLst>
                <a:tab pos="34861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0.4	0.6</a:t>
            </a:r>
            <a:endParaRPr sz="650">
              <a:latin typeface="Arial"/>
              <a:cs typeface="Arial"/>
            </a:endParaRPr>
          </a:p>
          <a:p>
            <a:pPr marL="245110">
              <a:lnSpc>
                <a:spcPts val="750"/>
              </a:lnSpc>
            </a:pPr>
            <a:r>
              <a:rPr dirty="0" baseline="12820" sz="975" spc="7" i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300" spc="15" i="1">
                <a:solidFill>
                  <a:srgbClr val="231F20"/>
                </a:solidFill>
                <a:latin typeface="Arial"/>
                <a:cs typeface="Arial"/>
              </a:rPr>
              <a:t>stop</a:t>
            </a:r>
            <a:endParaRPr sz="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700" y="3331252"/>
            <a:ext cx="11557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Information dissemination 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5517" y="956533"/>
            <a:ext cx="400685" cy="1143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6002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0.20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159385">
              <a:lnSpc>
                <a:spcPct val="100000"/>
              </a:lnSpc>
              <a:spcBef>
                <a:spcPts val="53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0.15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  <a:spcBef>
                <a:spcPts val="530"/>
              </a:spcBef>
            </a:pPr>
            <a:r>
              <a:rPr dirty="0" baseline="-12820" sz="975" spc="7" i="1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baseline="-12820" sz="975" spc="7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0.10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Arial"/>
              <a:cs typeface="Arial"/>
            </a:endParaRPr>
          </a:p>
          <a:p>
            <a:pPr marL="159385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0.05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160020">
              <a:lnSpc>
                <a:spcPct val="100000"/>
              </a:lnSpc>
              <a:spcBef>
                <a:spcPts val="53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0.00</a:t>
            </a:r>
            <a:endParaRPr sz="650">
              <a:latin typeface="Arial"/>
              <a:cs typeface="Arial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2581770" y="924699"/>
          <a:ext cx="1501775" cy="1516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7365"/>
                <a:gridCol w="604520"/>
                <a:gridCol w="382269"/>
              </a:tblGrid>
              <a:tr h="171450">
                <a:tc gridSpan="3"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Consider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10,000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nodes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450">
                <a:tc>
                  <a:txBody>
                    <a:bodyPr/>
                    <a:lstStyle/>
                    <a:p>
                      <a:pPr marL="65405">
                        <a:lnSpc>
                          <a:spcPts val="990"/>
                        </a:lnSpc>
                        <a:spcBef>
                          <a:spcPts val="265"/>
                        </a:spcBef>
                      </a:pPr>
                      <a:r>
                        <a:rPr dirty="0" baseline="12345" sz="1350" spc="37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12345" sz="1350" spc="37" i="1">
                          <a:latin typeface="Arial"/>
                          <a:cs typeface="Arial"/>
                        </a:rPr>
                        <a:t>/p</a:t>
                      </a:r>
                      <a:r>
                        <a:rPr dirty="0" sz="800" spc="25" i="1">
                          <a:latin typeface="Arial"/>
                          <a:cs typeface="Arial"/>
                        </a:rPr>
                        <a:t>stop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66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baseline="-11904" sz="1050" spc="-7" i="1">
                          <a:latin typeface="Arial"/>
                          <a:cs typeface="Arial"/>
                        </a:rPr>
                        <a:t>s</a:t>
                      </a:r>
                      <a:endParaRPr baseline="-11904" sz="10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46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203188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2032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059520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595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019827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198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006977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70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002516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000918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000336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347294" y="2519753"/>
            <a:ext cx="3697604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If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ensure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eventually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updated,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rumor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spreading alone is not enough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5353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Rem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ving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48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559" y="716"/>
            <a:ext cx="11480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Gossip-based data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dissemination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26682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Deleting</a:t>
            </a:r>
            <a:r>
              <a:rPr dirty="0" sz="14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values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1350" y="1053756"/>
            <a:ext cx="3918585" cy="128143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Fundamental</a:t>
            </a:r>
            <a:r>
              <a:rPr dirty="0" sz="1200" spc="-2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algn="just" marL="18415" marR="7620" indent="-6350">
              <a:lnSpc>
                <a:spcPct val="100000"/>
              </a:lnSpc>
              <a:spcBef>
                <a:spcPts val="175"/>
              </a:spcBef>
            </a:pPr>
            <a:r>
              <a:rPr dirty="0" sz="1000" spc="-20">
                <a:latin typeface="Arial"/>
                <a:cs typeface="Arial"/>
              </a:rPr>
              <a:t>We </a:t>
            </a:r>
            <a:r>
              <a:rPr dirty="0" sz="1000" spc="-5">
                <a:latin typeface="Arial"/>
                <a:cs typeface="Arial"/>
              </a:rPr>
              <a:t>cannot </a:t>
            </a:r>
            <a:r>
              <a:rPr dirty="0" sz="1000" spc="-10">
                <a:latin typeface="Arial"/>
                <a:cs typeface="Arial"/>
              </a:rPr>
              <a:t>remove </a:t>
            </a:r>
            <a:r>
              <a:rPr dirty="0" sz="1000" spc="-5">
                <a:latin typeface="Arial"/>
                <a:cs typeface="Arial"/>
              </a:rPr>
              <a:t>an old </a:t>
            </a:r>
            <a:r>
              <a:rPr dirty="0" sz="1000" spc="-10">
                <a:latin typeface="Arial"/>
                <a:cs typeface="Arial"/>
              </a:rPr>
              <a:t>value </a:t>
            </a:r>
            <a:r>
              <a:rPr dirty="0" sz="1000" spc="-5">
                <a:latin typeface="Arial"/>
                <a:cs typeface="Arial"/>
              </a:rPr>
              <a:t>from a server and </a:t>
            </a:r>
            <a:r>
              <a:rPr dirty="0" sz="1000" spc="-10">
                <a:latin typeface="Arial"/>
                <a:cs typeface="Arial"/>
              </a:rPr>
              <a:t>expect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removal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propagate. Instead, mere </a:t>
            </a:r>
            <a:r>
              <a:rPr dirty="0" sz="1000" spc="-10">
                <a:latin typeface="Arial"/>
                <a:cs typeface="Arial"/>
              </a:rPr>
              <a:t>removal </a:t>
            </a:r>
            <a:r>
              <a:rPr dirty="0" sz="1000" spc="-5">
                <a:latin typeface="Arial"/>
                <a:cs typeface="Arial"/>
              </a:rPr>
              <a:t>will be undone in due time using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epidemic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algorithms</a:t>
            </a:r>
            <a:endParaRPr sz="1000">
              <a:latin typeface="Arial"/>
              <a:cs typeface="Arial"/>
            </a:endParaRPr>
          </a:p>
          <a:p>
            <a:pPr marL="18415">
              <a:lnSpc>
                <a:spcPts val="1410"/>
              </a:lnSpc>
              <a:spcBef>
                <a:spcPts val="6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algn="just" marL="18415" marR="5080">
              <a:lnSpc>
                <a:spcPts val="1200"/>
              </a:lnSpc>
              <a:spcBef>
                <a:spcPts val="15"/>
              </a:spcBef>
            </a:pPr>
            <a:r>
              <a:rPr dirty="0" sz="1000" spc="-15">
                <a:latin typeface="Arial"/>
                <a:cs typeface="Arial"/>
              </a:rPr>
              <a:t>Removal </a:t>
            </a:r>
            <a:r>
              <a:rPr dirty="0" sz="1000" spc="-10">
                <a:latin typeface="Arial"/>
                <a:cs typeface="Arial"/>
              </a:rPr>
              <a:t>has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10">
                <a:latin typeface="Arial"/>
                <a:cs typeface="Arial"/>
              </a:rPr>
              <a:t>be registered as a special update </a:t>
            </a:r>
            <a:r>
              <a:rPr dirty="0" sz="1000" spc="-20">
                <a:latin typeface="Arial"/>
                <a:cs typeface="Arial"/>
              </a:rPr>
              <a:t>by </a:t>
            </a:r>
            <a:r>
              <a:rPr dirty="0" sz="1000" spc="-5">
                <a:latin typeface="Arial"/>
                <a:cs typeface="Arial"/>
              </a:rPr>
              <a:t>inserting </a:t>
            </a:r>
            <a:r>
              <a:rPr dirty="0" sz="1000" spc="-10">
                <a:latin typeface="Arial"/>
                <a:cs typeface="Arial"/>
              </a:rPr>
              <a:t>a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death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certificate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5353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Rem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ving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43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Multicast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559" y="716"/>
            <a:ext cx="11480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Gossip-based data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dissemination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245610" cy="251650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Deleting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values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Arial"/>
              <a:cs typeface="Arial"/>
            </a:endParaRPr>
          </a:p>
          <a:p>
            <a:pPr marL="289560" marR="55880" indent="-7620">
              <a:lnSpc>
                <a:spcPts val="1390"/>
              </a:lnSpc>
            </a:pP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When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to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remove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death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certificate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(it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is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not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allowed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to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stay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ever)</a:t>
            </a:r>
            <a:endParaRPr sz="1200">
              <a:latin typeface="Arial"/>
              <a:cs typeface="Arial"/>
            </a:endParaRPr>
          </a:p>
          <a:p>
            <a:pPr marL="567055" marR="180340" indent="-168275">
              <a:lnSpc>
                <a:spcPct val="100000"/>
              </a:lnSpc>
              <a:spcBef>
                <a:spcPts val="74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Run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global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algorithm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detect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removal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known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everywhere,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death</a:t>
            </a:r>
            <a:r>
              <a:rPr dirty="0" sz="1000">
                <a:latin typeface="Arial"/>
                <a:cs typeface="Arial"/>
              </a:rPr>
              <a:t> certificates </a:t>
            </a:r>
            <a:r>
              <a:rPr dirty="0" sz="1000" spc="-5">
                <a:latin typeface="Arial"/>
                <a:cs typeface="Arial"/>
              </a:rPr>
              <a:t>(looks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like </a:t>
            </a:r>
            <a:r>
              <a:rPr dirty="0" sz="1000" spc="-5">
                <a:latin typeface="Arial"/>
                <a:cs typeface="Arial"/>
              </a:rPr>
              <a:t> garbage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collection)</a:t>
            </a:r>
            <a:endParaRPr sz="1000">
              <a:latin typeface="Arial"/>
              <a:cs typeface="Arial"/>
            </a:endParaRPr>
          </a:p>
          <a:p>
            <a:pPr marL="567055" marR="59690" indent="-168275">
              <a:lnSpc>
                <a:spcPts val="1200"/>
              </a:lnSpc>
              <a:spcBef>
                <a:spcPts val="2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Assume death </a:t>
            </a:r>
            <a:r>
              <a:rPr dirty="0" sz="1000">
                <a:latin typeface="Arial"/>
                <a:cs typeface="Arial"/>
              </a:rPr>
              <a:t>certificates </a:t>
            </a:r>
            <a:r>
              <a:rPr dirty="0" sz="1000" spc="-5">
                <a:latin typeface="Arial"/>
                <a:cs typeface="Arial"/>
              </a:rPr>
              <a:t>propagate in finite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time,</a:t>
            </a:r>
            <a:r>
              <a:rPr dirty="0" sz="1000" spc="-5">
                <a:latin typeface="Arial"/>
                <a:cs typeface="Arial"/>
              </a:rPr>
              <a:t> and associate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maximum </a:t>
            </a:r>
            <a:r>
              <a:rPr dirty="0" sz="1000" spc="-10">
                <a:latin typeface="Arial"/>
                <a:cs typeface="Arial"/>
              </a:rPr>
              <a:t>lifetime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a</a:t>
            </a:r>
            <a:r>
              <a:rPr dirty="0" sz="1000">
                <a:latin typeface="Arial"/>
                <a:cs typeface="Arial"/>
              </a:rPr>
              <a:t> certificate</a:t>
            </a:r>
            <a:r>
              <a:rPr dirty="0" sz="1000" spc="-5">
                <a:latin typeface="Arial"/>
                <a:cs typeface="Arial"/>
              </a:rPr>
              <a:t> (can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done at</a:t>
            </a:r>
            <a:r>
              <a:rPr dirty="0" sz="1000">
                <a:latin typeface="Arial"/>
                <a:cs typeface="Arial"/>
              </a:rPr>
              <a:t> risk</a:t>
            </a:r>
            <a:r>
              <a:rPr dirty="0" sz="1000" spc="-5">
                <a:latin typeface="Arial"/>
                <a:cs typeface="Arial"/>
              </a:rPr>
              <a:t>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reaching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 servers)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Arial"/>
              <a:cs typeface="Arial"/>
            </a:endParaRPr>
          </a:p>
          <a:p>
            <a:pPr marL="289560">
              <a:lnSpc>
                <a:spcPts val="142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289560">
              <a:lnSpc>
                <a:spcPts val="1180"/>
              </a:lnSpc>
            </a:pPr>
            <a:r>
              <a:rPr dirty="0" sz="1000" spc="-5">
                <a:latin typeface="Arial"/>
                <a:cs typeface="Arial"/>
              </a:rPr>
              <a:t>It is</a:t>
            </a:r>
            <a:r>
              <a:rPr dirty="0" sz="1000">
                <a:latin typeface="Arial"/>
                <a:cs typeface="Arial"/>
              </a:rPr>
              <a:t> necessary</a:t>
            </a:r>
            <a:r>
              <a:rPr dirty="0" sz="1000" spc="-5">
                <a:latin typeface="Arial"/>
                <a:cs typeface="Arial"/>
              </a:rPr>
              <a:t>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10">
                <a:latin typeface="Arial"/>
                <a:cs typeface="Arial"/>
              </a:rPr>
              <a:t>removal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actually reaches 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0287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Foundations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07891" y="716"/>
            <a:ext cx="6337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Layered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32854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An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adapted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layering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scheme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6082" y="2228200"/>
            <a:ext cx="3911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Hardware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0448" y="1555894"/>
            <a:ext cx="4565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Middleware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1402" y="1249209"/>
            <a:ext cx="4381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542685" y="1071739"/>
            <a:ext cx="2023110" cy="1452245"/>
            <a:chOff x="1542685" y="1071739"/>
            <a:chExt cx="2023110" cy="1452245"/>
          </a:xfrm>
        </p:grpSpPr>
        <p:sp>
          <p:nvSpPr>
            <p:cNvPr id="9" name="object 9"/>
            <p:cNvSpPr/>
            <p:nvPr/>
          </p:nvSpPr>
          <p:spPr>
            <a:xfrm>
              <a:off x="1694940" y="1109117"/>
              <a:ext cx="1718310" cy="1410970"/>
            </a:xfrm>
            <a:custGeom>
              <a:avLst/>
              <a:gdLst/>
              <a:ahLst/>
              <a:cxnLst/>
              <a:rect l="l" t="t" r="r" b="b"/>
              <a:pathLst>
                <a:path w="1718310" h="1410970">
                  <a:moveTo>
                    <a:pt x="0" y="0"/>
                  </a:moveTo>
                  <a:lnTo>
                    <a:pt x="0" y="1410512"/>
                  </a:lnTo>
                  <a:lnTo>
                    <a:pt x="1718105" y="1410512"/>
                  </a:lnTo>
                  <a:lnTo>
                    <a:pt x="1718105" y="9929"/>
                  </a:lnTo>
                </a:path>
              </a:pathLst>
            </a:custGeom>
            <a:ln w="746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63066" y="1071739"/>
              <a:ext cx="63751" cy="7437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81170" y="1081668"/>
              <a:ext cx="63751" cy="7436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545542" y="1249730"/>
              <a:ext cx="299085" cy="149860"/>
            </a:xfrm>
            <a:custGeom>
              <a:avLst/>
              <a:gdLst/>
              <a:ahLst/>
              <a:cxnLst/>
              <a:rect l="l" t="t" r="r" b="b"/>
              <a:pathLst>
                <a:path w="299085" h="149859">
                  <a:moveTo>
                    <a:pt x="298787" y="0"/>
                  </a:moveTo>
                  <a:lnTo>
                    <a:pt x="0" y="0"/>
                  </a:lnTo>
                  <a:lnTo>
                    <a:pt x="0" y="149401"/>
                  </a:lnTo>
                  <a:lnTo>
                    <a:pt x="298787" y="149401"/>
                  </a:lnTo>
                  <a:lnTo>
                    <a:pt x="2987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545542" y="1249730"/>
              <a:ext cx="299085" cy="149860"/>
            </a:xfrm>
            <a:custGeom>
              <a:avLst/>
              <a:gdLst/>
              <a:ahLst/>
              <a:cxnLst/>
              <a:rect l="l" t="t" r="r" b="b"/>
              <a:pathLst>
                <a:path w="299085" h="149859">
                  <a:moveTo>
                    <a:pt x="0" y="149401"/>
                  </a:moveTo>
                  <a:lnTo>
                    <a:pt x="298787" y="149401"/>
                  </a:lnTo>
                  <a:lnTo>
                    <a:pt x="298787" y="0"/>
                  </a:lnTo>
                  <a:lnTo>
                    <a:pt x="0" y="0"/>
                  </a:lnTo>
                  <a:lnTo>
                    <a:pt x="0" y="14940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545554" y="2220834"/>
              <a:ext cx="299085" cy="149860"/>
            </a:xfrm>
            <a:custGeom>
              <a:avLst/>
              <a:gdLst/>
              <a:ahLst/>
              <a:cxnLst/>
              <a:rect l="l" t="t" r="r" b="b"/>
              <a:pathLst>
                <a:path w="299085" h="149860">
                  <a:moveTo>
                    <a:pt x="298787" y="0"/>
                  </a:moveTo>
                  <a:lnTo>
                    <a:pt x="0" y="0"/>
                  </a:lnTo>
                  <a:lnTo>
                    <a:pt x="0" y="149397"/>
                  </a:lnTo>
                  <a:lnTo>
                    <a:pt x="298787" y="149397"/>
                  </a:lnTo>
                  <a:lnTo>
                    <a:pt x="2987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545554" y="2220834"/>
              <a:ext cx="299085" cy="149860"/>
            </a:xfrm>
            <a:custGeom>
              <a:avLst/>
              <a:gdLst/>
              <a:ahLst/>
              <a:cxnLst/>
              <a:rect l="l" t="t" r="r" b="b"/>
              <a:pathLst>
                <a:path w="299085" h="149860">
                  <a:moveTo>
                    <a:pt x="0" y="149397"/>
                  </a:moveTo>
                  <a:lnTo>
                    <a:pt x="298787" y="149397"/>
                  </a:lnTo>
                  <a:lnTo>
                    <a:pt x="298787" y="0"/>
                  </a:lnTo>
                  <a:lnTo>
                    <a:pt x="0" y="0"/>
                  </a:lnTo>
                  <a:lnTo>
                    <a:pt x="0" y="14939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263659" y="2220834"/>
              <a:ext cx="299085" cy="149860"/>
            </a:xfrm>
            <a:custGeom>
              <a:avLst/>
              <a:gdLst/>
              <a:ahLst/>
              <a:cxnLst/>
              <a:rect l="l" t="t" r="r" b="b"/>
              <a:pathLst>
                <a:path w="299085" h="149860">
                  <a:moveTo>
                    <a:pt x="298787" y="0"/>
                  </a:moveTo>
                  <a:lnTo>
                    <a:pt x="0" y="0"/>
                  </a:lnTo>
                  <a:lnTo>
                    <a:pt x="0" y="149397"/>
                  </a:lnTo>
                  <a:lnTo>
                    <a:pt x="298787" y="149397"/>
                  </a:lnTo>
                  <a:lnTo>
                    <a:pt x="2987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263659" y="2220834"/>
              <a:ext cx="299085" cy="149860"/>
            </a:xfrm>
            <a:custGeom>
              <a:avLst/>
              <a:gdLst/>
              <a:ahLst/>
              <a:cxnLst/>
              <a:rect l="l" t="t" r="r" b="b"/>
              <a:pathLst>
                <a:path w="299085" h="149860">
                  <a:moveTo>
                    <a:pt x="0" y="149397"/>
                  </a:moveTo>
                  <a:lnTo>
                    <a:pt x="298787" y="149397"/>
                  </a:lnTo>
                  <a:lnTo>
                    <a:pt x="298787" y="0"/>
                  </a:lnTo>
                  <a:lnTo>
                    <a:pt x="0" y="0"/>
                  </a:lnTo>
                  <a:lnTo>
                    <a:pt x="0" y="14939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263637" y="1249735"/>
              <a:ext cx="299085" cy="146685"/>
            </a:xfrm>
            <a:custGeom>
              <a:avLst/>
              <a:gdLst/>
              <a:ahLst/>
              <a:cxnLst/>
              <a:rect l="l" t="t" r="r" b="b"/>
              <a:pathLst>
                <a:path w="299085" h="146684">
                  <a:moveTo>
                    <a:pt x="298800" y="0"/>
                  </a:moveTo>
                  <a:lnTo>
                    <a:pt x="0" y="0"/>
                  </a:lnTo>
                  <a:lnTo>
                    <a:pt x="0" y="146487"/>
                  </a:lnTo>
                  <a:lnTo>
                    <a:pt x="298800" y="146487"/>
                  </a:lnTo>
                  <a:lnTo>
                    <a:pt x="298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263637" y="1249735"/>
              <a:ext cx="299085" cy="146685"/>
            </a:xfrm>
            <a:custGeom>
              <a:avLst/>
              <a:gdLst/>
              <a:ahLst/>
              <a:cxnLst/>
              <a:rect l="l" t="t" r="r" b="b"/>
              <a:pathLst>
                <a:path w="299085" h="146684">
                  <a:moveTo>
                    <a:pt x="0" y="146487"/>
                  </a:moveTo>
                  <a:lnTo>
                    <a:pt x="298800" y="146487"/>
                  </a:lnTo>
                  <a:lnTo>
                    <a:pt x="298800" y="0"/>
                  </a:lnTo>
                  <a:lnTo>
                    <a:pt x="0" y="0"/>
                  </a:lnTo>
                  <a:lnTo>
                    <a:pt x="0" y="14648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545542" y="1473830"/>
              <a:ext cx="299085" cy="299085"/>
            </a:xfrm>
            <a:custGeom>
              <a:avLst/>
              <a:gdLst/>
              <a:ahLst/>
              <a:cxnLst/>
              <a:rect l="l" t="t" r="r" b="b"/>
              <a:pathLst>
                <a:path w="299085" h="299085">
                  <a:moveTo>
                    <a:pt x="298800" y="0"/>
                  </a:moveTo>
                  <a:lnTo>
                    <a:pt x="0" y="0"/>
                  </a:lnTo>
                  <a:lnTo>
                    <a:pt x="0" y="298800"/>
                  </a:lnTo>
                  <a:lnTo>
                    <a:pt x="298800" y="298800"/>
                  </a:lnTo>
                  <a:lnTo>
                    <a:pt x="298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545542" y="1473830"/>
              <a:ext cx="299085" cy="299085"/>
            </a:xfrm>
            <a:custGeom>
              <a:avLst/>
              <a:gdLst/>
              <a:ahLst/>
              <a:cxnLst/>
              <a:rect l="l" t="t" r="r" b="b"/>
              <a:pathLst>
                <a:path w="299085" h="299085">
                  <a:moveTo>
                    <a:pt x="0" y="298800"/>
                  </a:moveTo>
                  <a:lnTo>
                    <a:pt x="298800" y="298800"/>
                  </a:lnTo>
                  <a:lnTo>
                    <a:pt x="298800" y="0"/>
                  </a:lnTo>
                  <a:lnTo>
                    <a:pt x="0" y="0"/>
                  </a:lnTo>
                  <a:lnTo>
                    <a:pt x="0" y="2988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263637" y="1473830"/>
              <a:ext cx="299085" cy="299085"/>
            </a:xfrm>
            <a:custGeom>
              <a:avLst/>
              <a:gdLst/>
              <a:ahLst/>
              <a:cxnLst/>
              <a:rect l="l" t="t" r="r" b="b"/>
              <a:pathLst>
                <a:path w="299085" h="299085">
                  <a:moveTo>
                    <a:pt x="298800" y="0"/>
                  </a:moveTo>
                  <a:lnTo>
                    <a:pt x="0" y="0"/>
                  </a:lnTo>
                  <a:lnTo>
                    <a:pt x="0" y="298800"/>
                  </a:lnTo>
                  <a:lnTo>
                    <a:pt x="298800" y="298800"/>
                  </a:lnTo>
                  <a:lnTo>
                    <a:pt x="298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263637" y="1473830"/>
              <a:ext cx="299085" cy="299085"/>
            </a:xfrm>
            <a:custGeom>
              <a:avLst/>
              <a:gdLst/>
              <a:ahLst/>
              <a:cxnLst/>
              <a:rect l="l" t="t" r="r" b="b"/>
              <a:pathLst>
                <a:path w="299085" h="299085">
                  <a:moveTo>
                    <a:pt x="0" y="298800"/>
                  </a:moveTo>
                  <a:lnTo>
                    <a:pt x="298800" y="298800"/>
                  </a:lnTo>
                  <a:lnTo>
                    <a:pt x="298800" y="0"/>
                  </a:lnTo>
                  <a:lnTo>
                    <a:pt x="0" y="0"/>
                  </a:lnTo>
                  <a:lnTo>
                    <a:pt x="0" y="2988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3263637" y="1850271"/>
              <a:ext cx="299085" cy="299085"/>
            </a:xfrm>
            <a:custGeom>
              <a:avLst/>
              <a:gdLst/>
              <a:ahLst/>
              <a:cxnLst/>
              <a:rect l="l" t="t" r="r" b="b"/>
              <a:pathLst>
                <a:path w="299085" h="299085">
                  <a:moveTo>
                    <a:pt x="298800" y="0"/>
                  </a:moveTo>
                  <a:lnTo>
                    <a:pt x="0" y="0"/>
                  </a:lnTo>
                  <a:lnTo>
                    <a:pt x="0" y="298800"/>
                  </a:lnTo>
                  <a:lnTo>
                    <a:pt x="298800" y="298800"/>
                  </a:lnTo>
                  <a:lnTo>
                    <a:pt x="298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263637" y="1850271"/>
              <a:ext cx="299085" cy="299085"/>
            </a:xfrm>
            <a:custGeom>
              <a:avLst/>
              <a:gdLst/>
              <a:ahLst/>
              <a:cxnLst/>
              <a:rect l="l" t="t" r="r" b="b"/>
              <a:pathLst>
                <a:path w="299085" h="299085">
                  <a:moveTo>
                    <a:pt x="0" y="298800"/>
                  </a:moveTo>
                  <a:lnTo>
                    <a:pt x="298800" y="298800"/>
                  </a:lnTo>
                  <a:lnTo>
                    <a:pt x="298800" y="0"/>
                  </a:lnTo>
                  <a:lnTo>
                    <a:pt x="0" y="0"/>
                  </a:lnTo>
                  <a:lnTo>
                    <a:pt x="0" y="2988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545542" y="1847332"/>
              <a:ext cx="299085" cy="299085"/>
            </a:xfrm>
            <a:custGeom>
              <a:avLst/>
              <a:gdLst/>
              <a:ahLst/>
              <a:cxnLst/>
              <a:rect l="l" t="t" r="r" b="b"/>
              <a:pathLst>
                <a:path w="299085" h="299085">
                  <a:moveTo>
                    <a:pt x="298800" y="0"/>
                  </a:moveTo>
                  <a:lnTo>
                    <a:pt x="0" y="0"/>
                  </a:lnTo>
                  <a:lnTo>
                    <a:pt x="0" y="298800"/>
                  </a:lnTo>
                  <a:lnTo>
                    <a:pt x="298800" y="298800"/>
                  </a:lnTo>
                  <a:lnTo>
                    <a:pt x="298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545542" y="1847332"/>
              <a:ext cx="299085" cy="299085"/>
            </a:xfrm>
            <a:custGeom>
              <a:avLst/>
              <a:gdLst/>
              <a:ahLst/>
              <a:cxnLst/>
              <a:rect l="l" t="t" r="r" b="b"/>
              <a:pathLst>
                <a:path w="299085" h="299085">
                  <a:moveTo>
                    <a:pt x="0" y="298800"/>
                  </a:moveTo>
                  <a:lnTo>
                    <a:pt x="298800" y="298800"/>
                  </a:lnTo>
                  <a:lnTo>
                    <a:pt x="298800" y="0"/>
                  </a:lnTo>
                  <a:lnTo>
                    <a:pt x="0" y="0"/>
                  </a:lnTo>
                  <a:lnTo>
                    <a:pt x="0" y="2988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/>
          <p:nvPr/>
        </p:nvSpPr>
        <p:spPr>
          <a:xfrm>
            <a:off x="2176335" y="1171165"/>
            <a:ext cx="7613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protocol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63818" y="1488959"/>
            <a:ext cx="7804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Middleware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protocol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49530" y="1855185"/>
            <a:ext cx="8083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Host-to-host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protocol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05664" y="2532239"/>
            <a:ext cx="3346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93256" y="1874452"/>
            <a:ext cx="39624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15570" marR="5080" indent="-10350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Operating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system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35725" y="2148790"/>
            <a:ext cx="104266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Physical/Link-level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protocol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1844330" y="1291181"/>
            <a:ext cx="1419860" cy="1036319"/>
            <a:chOff x="1844330" y="1291181"/>
            <a:chExt cx="1419860" cy="1036319"/>
          </a:xfrm>
        </p:grpSpPr>
        <p:sp>
          <p:nvSpPr>
            <p:cNvPr id="35" name="object 35"/>
            <p:cNvSpPr/>
            <p:nvPr/>
          </p:nvSpPr>
          <p:spPr>
            <a:xfrm>
              <a:off x="1881721" y="1623233"/>
              <a:ext cx="1344930" cy="0"/>
            </a:xfrm>
            <a:custGeom>
              <a:avLst/>
              <a:gdLst/>
              <a:ahLst/>
              <a:cxnLst/>
              <a:rect l="l" t="t" r="r" b="b"/>
              <a:pathLst>
                <a:path w="1344930" h="0">
                  <a:moveTo>
                    <a:pt x="0" y="0"/>
                  </a:moveTo>
                  <a:lnTo>
                    <a:pt x="1344538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4342" y="1591354"/>
              <a:ext cx="74375" cy="63753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89260" y="1591354"/>
              <a:ext cx="74377" cy="63753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881709" y="1323015"/>
              <a:ext cx="1344930" cy="1905"/>
            </a:xfrm>
            <a:custGeom>
              <a:avLst/>
              <a:gdLst/>
              <a:ahLst/>
              <a:cxnLst/>
              <a:rect l="l" t="t" r="r" b="b"/>
              <a:pathLst>
                <a:path w="1344930" h="1905">
                  <a:moveTo>
                    <a:pt x="0" y="1380"/>
                  </a:moveTo>
                  <a:lnTo>
                    <a:pt x="1344549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9" name="object 3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844330" y="1292478"/>
              <a:ext cx="74408" cy="63751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89228" y="1291181"/>
              <a:ext cx="74408" cy="63751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881718" y="1996808"/>
              <a:ext cx="1344930" cy="3175"/>
            </a:xfrm>
            <a:custGeom>
              <a:avLst/>
              <a:gdLst/>
              <a:ahLst/>
              <a:cxnLst/>
              <a:rect l="l" t="t" r="r" b="b"/>
              <a:pathLst>
                <a:path w="1344930" h="3175">
                  <a:moveTo>
                    <a:pt x="0" y="0"/>
                  </a:moveTo>
                  <a:lnTo>
                    <a:pt x="1344541" y="2787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844342" y="1965012"/>
              <a:ext cx="74441" cy="63751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189197" y="1967639"/>
              <a:ext cx="74440" cy="63751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1881721" y="2295530"/>
              <a:ext cx="1344930" cy="0"/>
            </a:xfrm>
            <a:custGeom>
              <a:avLst/>
              <a:gdLst/>
              <a:ahLst/>
              <a:cxnLst/>
              <a:rect l="l" t="t" r="r" b="b"/>
              <a:pathLst>
                <a:path w="1344930" h="0">
                  <a:moveTo>
                    <a:pt x="0" y="0"/>
                  </a:moveTo>
                  <a:lnTo>
                    <a:pt x="1344559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844342" y="2263656"/>
              <a:ext cx="74375" cy="63753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189271" y="2263656"/>
              <a:ext cx="74387" cy="63753"/>
            </a:xfrm>
            <a:prstGeom prst="rect">
              <a:avLst/>
            </a:prstGeom>
          </p:spPr>
        </p:pic>
      </p:grpSp>
      <p:sp>
        <p:nvSpPr>
          <p:cNvPr id="47" name="object 47"/>
          <p:cNvSpPr txBox="1"/>
          <p:nvPr/>
        </p:nvSpPr>
        <p:spPr>
          <a:xfrm>
            <a:off x="66713" y="3331252"/>
            <a:ext cx="7404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3" action="ppaction://hlinksldjump"/>
              </a:rPr>
              <a:t>Middleware</a:t>
            </a:r>
            <a:r>
              <a:rPr dirty="0" sz="600" spc="-40">
                <a:solidFill>
                  <a:srgbClr val="3333B2"/>
                </a:solidFill>
                <a:latin typeface="Arial"/>
                <a:cs typeface="Arial"/>
                <a:hlinkClick r:id="rId1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0287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unication: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Foundations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86225" y="716"/>
            <a:ext cx="855344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Types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08805" y="2329522"/>
            <a:ext cx="274320" cy="1270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Se</a:t>
            </a:r>
            <a:r>
              <a:rPr dirty="0" sz="650" spc="15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v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er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86116" y="1206830"/>
            <a:ext cx="2218690" cy="1116965"/>
            <a:chOff x="986116" y="1206830"/>
            <a:chExt cx="2218690" cy="1116965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38582" y="1727488"/>
              <a:ext cx="166091" cy="13007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64787" y="1735830"/>
              <a:ext cx="166105" cy="13007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449546" y="1477156"/>
              <a:ext cx="748665" cy="608965"/>
            </a:xfrm>
            <a:custGeom>
              <a:avLst/>
              <a:gdLst/>
              <a:ahLst/>
              <a:cxnLst/>
              <a:rect l="l" t="t" r="r" b="b"/>
              <a:pathLst>
                <a:path w="748664" h="608964">
                  <a:moveTo>
                    <a:pt x="0" y="608565"/>
                  </a:moveTo>
                  <a:lnTo>
                    <a:pt x="748326" y="608565"/>
                  </a:lnTo>
                  <a:lnTo>
                    <a:pt x="748326" y="0"/>
                  </a:ln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60664" y="1727488"/>
              <a:ext cx="166090" cy="13007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996907" y="1477156"/>
              <a:ext cx="748665" cy="608965"/>
            </a:xfrm>
            <a:custGeom>
              <a:avLst/>
              <a:gdLst/>
              <a:ahLst/>
              <a:cxnLst/>
              <a:rect l="l" t="t" r="r" b="b"/>
              <a:pathLst>
                <a:path w="748664" h="608964">
                  <a:moveTo>
                    <a:pt x="748328" y="608565"/>
                  </a:moveTo>
                  <a:lnTo>
                    <a:pt x="0" y="608565"/>
                  </a:lnTo>
                  <a:lnTo>
                    <a:pt x="0" y="0"/>
                  </a:lnTo>
                  <a:lnTo>
                    <a:pt x="748328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745236" y="1477156"/>
              <a:ext cx="704850" cy="608965"/>
            </a:xfrm>
            <a:custGeom>
              <a:avLst/>
              <a:gdLst/>
              <a:ahLst/>
              <a:cxnLst/>
              <a:rect l="l" t="t" r="r" b="b"/>
              <a:pathLst>
                <a:path w="704850" h="608964">
                  <a:moveTo>
                    <a:pt x="0" y="0"/>
                  </a:moveTo>
                  <a:lnTo>
                    <a:pt x="704309" y="0"/>
                  </a:lnTo>
                </a:path>
                <a:path w="704850" h="608964">
                  <a:moveTo>
                    <a:pt x="0" y="608565"/>
                  </a:moveTo>
                  <a:lnTo>
                    <a:pt x="704309" y="608565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262549" y="1288123"/>
              <a:ext cx="1662430" cy="473075"/>
            </a:xfrm>
            <a:custGeom>
              <a:avLst/>
              <a:gdLst/>
              <a:ahLst/>
              <a:cxnLst/>
              <a:rect l="l" t="t" r="r" b="b"/>
              <a:pathLst>
                <a:path w="1662430" h="473075">
                  <a:moveTo>
                    <a:pt x="0" y="0"/>
                  </a:moveTo>
                  <a:lnTo>
                    <a:pt x="181696" y="452604"/>
                  </a:lnTo>
                </a:path>
                <a:path w="1662430" h="473075">
                  <a:moveTo>
                    <a:pt x="1478898" y="473027"/>
                  </a:moveTo>
                  <a:lnTo>
                    <a:pt x="1662195" y="1537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889569" y="1293899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265" y="0"/>
                  </a:moveTo>
                  <a:lnTo>
                    <a:pt x="0" y="40835"/>
                  </a:lnTo>
                  <a:lnTo>
                    <a:pt x="24507" y="37178"/>
                  </a:lnTo>
                  <a:lnTo>
                    <a:pt x="39823" y="56647"/>
                  </a:lnTo>
                  <a:lnTo>
                    <a:pt x="3926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718970" y="1326555"/>
              <a:ext cx="174625" cy="431165"/>
            </a:xfrm>
            <a:custGeom>
              <a:avLst/>
              <a:gdLst/>
              <a:ahLst/>
              <a:cxnLst/>
              <a:rect l="l" t="t" r="r" b="b"/>
              <a:pathLst>
                <a:path w="174625" h="431164">
                  <a:moveTo>
                    <a:pt x="0" y="430641"/>
                  </a:moveTo>
                  <a:lnTo>
                    <a:pt x="174103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867524" y="1291907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145" y="0"/>
                  </a:moveTo>
                  <a:lnTo>
                    <a:pt x="0" y="40951"/>
                  </a:lnTo>
                  <a:lnTo>
                    <a:pt x="24490" y="37209"/>
                  </a:lnTo>
                  <a:lnTo>
                    <a:pt x="39866" y="56647"/>
                  </a:lnTo>
                  <a:lnTo>
                    <a:pt x="3914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338176" y="1324215"/>
              <a:ext cx="62865" cy="152400"/>
            </a:xfrm>
            <a:custGeom>
              <a:avLst/>
              <a:gdLst/>
              <a:ahLst/>
              <a:cxnLst/>
              <a:rect l="l" t="t" r="r" b="b"/>
              <a:pathLst>
                <a:path w="62865" h="152400">
                  <a:moveTo>
                    <a:pt x="0" y="152327"/>
                  </a:moveTo>
                  <a:lnTo>
                    <a:pt x="6254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375173" y="1289567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137" y="0"/>
                  </a:moveTo>
                  <a:lnTo>
                    <a:pt x="0" y="40962"/>
                  </a:lnTo>
                  <a:lnTo>
                    <a:pt x="24495" y="37220"/>
                  </a:lnTo>
                  <a:lnTo>
                    <a:pt x="39870" y="56647"/>
                  </a:lnTo>
                  <a:lnTo>
                    <a:pt x="3913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465327" y="1795408"/>
              <a:ext cx="198755" cy="478790"/>
            </a:xfrm>
            <a:custGeom>
              <a:avLst/>
              <a:gdLst/>
              <a:ahLst/>
              <a:cxnLst/>
              <a:rect l="l" t="t" r="r" b="b"/>
              <a:pathLst>
                <a:path w="198755" h="478789">
                  <a:moveTo>
                    <a:pt x="0" y="0"/>
                  </a:moveTo>
                  <a:lnTo>
                    <a:pt x="198306" y="47829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638039" y="2251430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552" y="0"/>
                  </a:moveTo>
                  <a:lnTo>
                    <a:pt x="24560" y="19727"/>
                  </a:lnTo>
                  <a:lnTo>
                    <a:pt x="0" y="16474"/>
                  </a:lnTo>
                  <a:lnTo>
                    <a:pt x="39939" y="56645"/>
                  </a:lnTo>
                  <a:lnTo>
                    <a:pt x="3955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514815" y="1791455"/>
              <a:ext cx="215265" cy="521334"/>
            </a:xfrm>
            <a:custGeom>
              <a:avLst/>
              <a:gdLst/>
              <a:ahLst/>
              <a:cxnLst/>
              <a:rect l="l" t="t" r="r" b="b"/>
              <a:pathLst>
                <a:path w="215264" h="521335">
                  <a:moveTo>
                    <a:pt x="0" y="521252"/>
                  </a:moveTo>
                  <a:lnTo>
                    <a:pt x="214772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679968" y="2312708"/>
              <a:ext cx="835025" cy="0"/>
            </a:xfrm>
            <a:custGeom>
              <a:avLst/>
              <a:gdLst/>
              <a:ahLst/>
              <a:cxnLst/>
              <a:rect l="l" t="t" r="r" b="b"/>
              <a:pathLst>
                <a:path w="835025" h="0">
                  <a:moveTo>
                    <a:pt x="0" y="0"/>
                  </a:moveTo>
                  <a:lnTo>
                    <a:pt x="834847" y="0"/>
                  </a:lnTo>
                </a:path>
              </a:pathLst>
            </a:custGeom>
            <a:ln w="2108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996911" y="1288123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5" h="0">
                  <a:moveTo>
                    <a:pt x="26563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996911" y="1288123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5" h="0">
                  <a:moveTo>
                    <a:pt x="0" y="0"/>
                  </a:moveTo>
                  <a:lnTo>
                    <a:pt x="265637" y="0"/>
                  </a:lnTo>
                </a:path>
              </a:pathLst>
            </a:custGeom>
            <a:ln w="2108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928023" y="1283906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4" h="0">
                  <a:moveTo>
                    <a:pt x="265633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928023" y="1283906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4" h="0">
                  <a:moveTo>
                    <a:pt x="0" y="0"/>
                  </a:moveTo>
                  <a:lnTo>
                    <a:pt x="265633" y="0"/>
                  </a:lnTo>
                </a:path>
              </a:pathLst>
            </a:custGeom>
            <a:ln w="2108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262549" y="1288123"/>
              <a:ext cx="1670050" cy="0"/>
            </a:xfrm>
            <a:custGeom>
              <a:avLst/>
              <a:gdLst/>
              <a:ahLst/>
              <a:cxnLst/>
              <a:rect l="l" t="t" r="r" b="b"/>
              <a:pathLst>
                <a:path w="1670050" h="0">
                  <a:moveTo>
                    <a:pt x="1669690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262549" y="1288123"/>
              <a:ext cx="1670050" cy="0"/>
            </a:xfrm>
            <a:custGeom>
              <a:avLst/>
              <a:gdLst/>
              <a:ahLst/>
              <a:cxnLst/>
              <a:rect l="l" t="t" r="r" b="b"/>
              <a:pathLst>
                <a:path w="1670050" h="0">
                  <a:moveTo>
                    <a:pt x="0" y="0"/>
                  </a:moveTo>
                  <a:lnTo>
                    <a:pt x="166969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996911" y="2312708"/>
              <a:ext cx="2201545" cy="0"/>
            </a:xfrm>
            <a:custGeom>
              <a:avLst/>
              <a:gdLst/>
              <a:ahLst/>
              <a:cxnLst/>
              <a:rect l="l" t="t" r="r" b="b"/>
              <a:pathLst>
                <a:path w="2201545" h="0">
                  <a:moveTo>
                    <a:pt x="683056" y="0"/>
                  </a:moveTo>
                  <a:lnTo>
                    <a:pt x="0" y="0"/>
                  </a:lnTo>
                </a:path>
                <a:path w="2201545" h="0">
                  <a:moveTo>
                    <a:pt x="2200960" y="0"/>
                  </a:moveTo>
                  <a:lnTo>
                    <a:pt x="1517903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414335" y="1212227"/>
              <a:ext cx="1518285" cy="76200"/>
            </a:xfrm>
            <a:custGeom>
              <a:avLst/>
              <a:gdLst/>
              <a:ahLst/>
              <a:cxnLst/>
              <a:rect l="l" t="t" r="r" b="b"/>
              <a:pathLst>
                <a:path w="1518285" h="76200">
                  <a:moveTo>
                    <a:pt x="0" y="0"/>
                  </a:moveTo>
                  <a:lnTo>
                    <a:pt x="0" y="75895"/>
                  </a:lnTo>
                </a:path>
                <a:path w="1518285" h="76200">
                  <a:moveTo>
                    <a:pt x="493318" y="0"/>
                  </a:moveTo>
                  <a:lnTo>
                    <a:pt x="493318" y="75895"/>
                  </a:lnTo>
                </a:path>
                <a:path w="1518285" h="76200">
                  <a:moveTo>
                    <a:pt x="1517903" y="0"/>
                  </a:moveTo>
                  <a:lnTo>
                    <a:pt x="1517903" y="75895"/>
                  </a:lnTo>
                </a:path>
              </a:pathLst>
            </a:custGeom>
            <a:ln w="1054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2872739" y="887514"/>
            <a:ext cx="802640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6032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Synchronize after </a:t>
            </a: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processing</a:t>
            </a:r>
            <a:r>
              <a:rPr dirty="0" sz="650" spc="-3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-5">
                <a:solidFill>
                  <a:srgbClr val="231F20"/>
                </a:solidFill>
                <a:latin typeface="Helvetica"/>
                <a:cs typeface="Helvetica"/>
              </a:rPr>
              <a:t>by</a:t>
            </a:r>
            <a:r>
              <a:rPr dirty="0" sz="650" spc="-3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server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60365" y="887514"/>
            <a:ext cx="58229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Synchroni</a:t>
            </a:r>
            <a:r>
              <a:rPr dirty="0" sz="650" spc="-5">
                <a:solidFill>
                  <a:srgbClr val="231F20"/>
                </a:solidFill>
                <a:latin typeface="Helvetica"/>
                <a:cs typeface="Helvetica"/>
              </a:rPr>
              <a:t>z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e</a:t>
            </a: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at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52521" y="987653"/>
            <a:ext cx="6210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request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deli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v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e</a:t>
            </a:r>
            <a:r>
              <a:rPr dirty="0" sz="650" spc="15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y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5300" y="188846"/>
            <a:ext cx="1976755" cy="10617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Types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33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Distinguish...</a:t>
            </a:r>
            <a:endParaRPr sz="1200">
              <a:latin typeface="Arial"/>
              <a:cs typeface="Arial"/>
            </a:endParaRPr>
          </a:p>
          <a:p>
            <a:pPr algn="ctr" marL="1069340" marR="172085">
              <a:lnSpc>
                <a:spcPct val="100000"/>
              </a:lnSpc>
              <a:spcBef>
                <a:spcPts val="102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Synchronize at </a:t>
            </a: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request</a:t>
            </a: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submission</a:t>
            </a:r>
            <a:endParaRPr sz="650">
              <a:latin typeface="Helvetica"/>
              <a:cs typeface="Helvetica"/>
            </a:endParaRPr>
          </a:p>
          <a:p>
            <a:pPr algn="ctr" marR="8255">
              <a:lnSpc>
                <a:spcPct val="100000"/>
              </a:lnSpc>
              <a:spcBef>
                <a:spcPts val="30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Client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41035" y="1314770"/>
            <a:ext cx="3397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Request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375992" y="1718265"/>
            <a:ext cx="1431925" cy="368935"/>
            <a:chOff x="1375992" y="1718265"/>
            <a:chExt cx="1431925" cy="368935"/>
          </a:xfrm>
        </p:grpSpPr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75992" y="1719583"/>
              <a:ext cx="157060" cy="87696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50573" y="1719583"/>
              <a:ext cx="157060" cy="87696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32665" y="1718265"/>
              <a:ext cx="157060" cy="87696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584572" y="1784867"/>
              <a:ext cx="122555" cy="299720"/>
            </a:xfrm>
            <a:custGeom>
              <a:avLst/>
              <a:gdLst/>
              <a:ahLst/>
              <a:cxnLst/>
              <a:rect l="l" t="t" r="r" b="b"/>
              <a:pathLst>
                <a:path w="122555" h="299719">
                  <a:moveTo>
                    <a:pt x="0" y="299100"/>
                  </a:moveTo>
                  <a:lnTo>
                    <a:pt x="12253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2046744" y="1494671"/>
            <a:ext cx="795655" cy="76581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 marR="187960" indent="-90170">
              <a:lnSpc>
                <a:spcPct val="100000"/>
              </a:lnSpc>
              <a:spcBef>
                <a:spcPts val="110"/>
              </a:spcBef>
            </a:pPr>
            <a:r>
              <a:rPr dirty="0" sz="650" spc="-75">
                <a:solidFill>
                  <a:srgbClr val="231F20"/>
                </a:solidFill>
                <a:latin typeface="Helvetica"/>
                <a:cs typeface="Helvetica"/>
              </a:rPr>
              <a:t>T</a:t>
            </a:r>
            <a:r>
              <a:rPr dirty="0" sz="650" spc="-10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ansmission 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interrupt</a:t>
            </a:r>
            <a:endParaRPr sz="650">
              <a:latin typeface="Helvetica"/>
              <a:cs typeface="Helvetica"/>
            </a:endParaRPr>
          </a:p>
          <a:p>
            <a:pPr marL="12700" marR="480059">
              <a:lnSpc>
                <a:spcPct val="100000"/>
              </a:lnSpc>
              <a:spcBef>
                <a:spcPts val="53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Sto</a:t>
            </a:r>
            <a:r>
              <a:rPr dirty="0" sz="650" spc="-10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age  </a:t>
            </a: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facility</a:t>
            </a:r>
            <a:endParaRPr sz="650">
              <a:latin typeface="Helvetica"/>
              <a:cs typeface="Helvetica"/>
            </a:endParaRPr>
          </a:p>
          <a:p>
            <a:pPr>
              <a:lnSpc>
                <a:spcPct val="100000"/>
              </a:lnSpc>
            </a:pPr>
            <a:endParaRPr sz="600">
              <a:latin typeface="Helvetica"/>
              <a:cs typeface="Helvetic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50">
              <a:latin typeface="Helvetica"/>
              <a:cs typeface="Helvetica"/>
            </a:endParaRPr>
          </a:p>
          <a:p>
            <a:pPr algn="r" marR="5080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Reply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226824" y="1133475"/>
            <a:ext cx="1974214" cy="784225"/>
            <a:chOff x="1226824" y="1133475"/>
            <a:chExt cx="1974214" cy="784225"/>
          </a:xfrm>
        </p:grpSpPr>
        <p:pic>
          <p:nvPicPr>
            <p:cNvPr id="42" name="object 4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26824" y="1657934"/>
              <a:ext cx="218079" cy="85427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19715" y="1670234"/>
              <a:ext cx="218079" cy="85423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36719" y="1803688"/>
              <a:ext cx="224749" cy="108222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705390" y="1805664"/>
              <a:ext cx="224754" cy="108222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741320" y="1673968"/>
              <a:ext cx="218072" cy="85427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730727" y="1809396"/>
              <a:ext cx="224744" cy="108221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1414335" y="1136332"/>
              <a:ext cx="1783714" cy="597535"/>
            </a:xfrm>
            <a:custGeom>
              <a:avLst/>
              <a:gdLst/>
              <a:ahLst/>
              <a:cxnLst/>
              <a:rect l="l" t="t" r="r" b="b"/>
              <a:pathLst>
                <a:path w="1783714" h="597535">
                  <a:moveTo>
                    <a:pt x="151790" y="0"/>
                  </a:moveTo>
                  <a:lnTo>
                    <a:pt x="0" y="113842"/>
                  </a:lnTo>
                </a:path>
                <a:path w="1783714" h="597535">
                  <a:moveTo>
                    <a:pt x="834847" y="0"/>
                  </a:moveTo>
                  <a:lnTo>
                    <a:pt x="493318" y="113842"/>
                  </a:lnTo>
                </a:path>
                <a:path w="1783714" h="597535">
                  <a:moveTo>
                    <a:pt x="1783537" y="0"/>
                  </a:moveTo>
                  <a:lnTo>
                    <a:pt x="1517903" y="113842"/>
                  </a:lnTo>
                </a:path>
                <a:path w="1783714" h="597535">
                  <a:moveTo>
                    <a:pt x="1176902" y="491737"/>
                  </a:moveTo>
                  <a:lnTo>
                    <a:pt x="1279677" y="59714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9" name="object 49"/>
          <p:cNvSpPr txBox="1"/>
          <p:nvPr/>
        </p:nvSpPr>
        <p:spPr>
          <a:xfrm>
            <a:off x="2724657" y="2334793"/>
            <a:ext cx="213360" cy="1270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Time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2970187" y="2367179"/>
            <a:ext cx="189230" cy="43180"/>
            <a:chOff x="2970187" y="2367179"/>
            <a:chExt cx="189230" cy="43180"/>
          </a:xfrm>
        </p:grpSpPr>
        <p:sp>
          <p:nvSpPr>
            <p:cNvPr id="51" name="object 51"/>
            <p:cNvSpPr/>
            <p:nvPr/>
          </p:nvSpPr>
          <p:spPr>
            <a:xfrm>
              <a:off x="2970187" y="2388603"/>
              <a:ext cx="152400" cy="0"/>
            </a:xfrm>
            <a:custGeom>
              <a:avLst/>
              <a:gdLst/>
              <a:ahLst/>
              <a:cxnLst/>
              <a:rect l="l" t="t" r="r" b="b"/>
              <a:pathLst>
                <a:path w="152400" h="0">
                  <a:moveTo>
                    <a:pt x="0" y="0"/>
                  </a:moveTo>
                  <a:lnTo>
                    <a:pt x="15179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106745" y="2367179"/>
              <a:ext cx="52705" cy="43180"/>
            </a:xfrm>
            <a:custGeom>
              <a:avLst/>
              <a:gdLst/>
              <a:ahLst/>
              <a:cxnLst/>
              <a:rect l="l" t="t" r="r" b="b"/>
              <a:pathLst>
                <a:path w="52705" h="43180">
                  <a:moveTo>
                    <a:pt x="0" y="0"/>
                  </a:moveTo>
                  <a:lnTo>
                    <a:pt x="12448" y="21423"/>
                  </a:lnTo>
                  <a:lnTo>
                    <a:pt x="0" y="42843"/>
                  </a:lnTo>
                  <a:lnTo>
                    <a:pt x="52441" y="214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/>
          <p:cNvSpPr txBox="1"/>
          <p:nvPr/>
        </p:nvSpPr>
        <p:spPr>
          <a:xfrm>
            <a:off x="431304" y="2660566"/>
            <a:ext cx="308737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5740" indent="-168275">
              <a:lnSpc>
                <a:spcPts val="12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20">
                <a:solidFill>
                  <a:srgbClr val="0000FA"/>
                </a:solidFill>
                <a:latin typeface="Arial"/>
                <a:cs typeface="Arial"/>
              </a:rPr>
              <a:t>Transient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versus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persistent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Asynchronous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versus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synchronous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7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0287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Foundations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86225" y="716"/>
            <a:ext cx="855344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Types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30499"/>
            <a:ext cx="2072005" cy="53340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Types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endParaRPr sz="1400">
              <a:latin typeface="Arial"/>
              <a:cs typeface="Arial"/>
            </a:endParaRPr>
          </a:p>
          <a:p>
            <a:pPr marL="259715">
              <a:lnSpc>
                <a:spcPct val="100000"/>
              </a:lnSpc>
              <a:spcBef>
                <a:spcPts val="384"/>
              </a:spcBef>
            </a:pP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Transient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versus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persistent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08805" y="2206345"/>
            <a:ext cx="274320" cy="1270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Se</a:t>
            </a:r>
            <a:r>
              <a:rPr dirty="0" sz="650" spc="15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v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er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86116" y="1083653"/>
            <a:ext cx="2218690" cy="1116965"/>
            <a:chOff x="986116" y="1083653"/>
            <a:chExt cx="2218690" cy="111696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38582" y="1604311"/>
              <a:ext cx="166091" cy="13007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64787" y="1612653"/>
              <a:ext cx="166105" cy="13007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449546" y="1353979"/>
              <a:ext cx="748665" cy="608965"/>
            </a:xfrm>
            <a:custGeom>
              <a:avLst/>
              <a:gdLst/>
              <a:ahLst/>
              <a:cxnLst/>
              <a:rect l="l" t="t" r="r" b="b"/>
              <a:pathLst>
                <a:path w="748664" h="608964">
                  <a:moveTo>
                    <a:pt x="0" y="608565"/>
                  </a:moveTo>
                  <a:lnTo>
                    <a:pt x="748326" y="608565"/>
                  </a:lnTo>
                  <a:lnTo>
                    <a:pt x="748326" y="0"/>
                  </a:ln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60664" y="1604311"/>
              <a:ext cx="166090" cy="13007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996907" y="1353979"/>
              <a:ext cx="748665" cy="608965"/>
            </a:xfrm>
            <a:custGeom>
              <a:avLst/>
              <a:gdLst/>
              <a:ahLst/>
              <a:cxnLst/>
              <a:rect l="l" t="t" r="r" b="b"/>
              <a:pathLst>
                <a:path w="748664" h="608964">
                  <a:moveTo>
                    <a:pt x="748328" y="608565"/>
                  </a:moveTo>
                  <a:lnTo>
                    <a:pt x="0" y="608565"/>
                  </a:lnTo>
                  <a:lnTo>
                    <a:pt x="0" y="0"/>
                  </a:lnTo>
                  <a:lnTo>
                    <a:pt x="748328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745236" y="1353979"/>
              <a:ext cx="704850" cy="608965"/>
            </a:xfrm>
            <a:custGeom>
              <a:avLst/>
              <a:gdLst/>
              <a:ahLst/>
              <a:cxnLst/>
              <a:rect l="l" t="t" r="r" b="b"/>
              <a:pathLst>
                <a:path w="704850" h="608964">
                  <a:moveTo>
                    <a:pt x="0" y="0"/>
                  </a:moveTo>
                  <a:lnTo>
                    <a:pt x="704309" y="0"/>
                  </a:lnTo>
                </a:path>
                <a:path w="704850" h="608964">
                  <a:moveTo>
                    <a:pt x="0" y="608565"/>
                  </a:moveTo>
                  <a:lnTo>
                    <a:pt x="704309" y="608565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262549" y="1164945"/>
              <a:ext cx="1662430" cy="473075"/>
            </a:xfrm>
            <a:custGeom>
              <a:avLst/>
              <a:gdLst/>
              <a:ahLst/>
              <a:cxnLst/>
              <a:rect l="l" t="t" r="r" b="b"/>
              <a:pathLst>
                <a:path w="1662430" h="473075">
                  <a:moveTo>
                    <a:pt x="0" y="0"/>
                  </a:moveTo>
                  <a:lnTo>
                    <a:pt x="181696" y="452604"/>
                  </a:lnTo>
                </a:path>
                <a:path w="1662430" h="473075">
                  <a:moveTo>
                    <a:pt x="1478898" y="473027"/>
                  </a:moveTo>
                  <a:lnTo>
                    <a:pt x="1662195" y="1537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889569" y="1170722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265" y="0"/>
                  </a:moveTo>
                  <a:lnTo>
                    <a:pt x="0" y="40835"/>
                  </a:lnTo>
                  <a:lnTo>
                    <a:pt x="24507" y="37178"/>
                  </a:lnTo>
                  <a:lnTo>
                    <a:pt x="39823" y="56647"/>
                  </a:lnTo>
                  <a:lnTo>
                    <a:pt x="3926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718970" y="1203378"/>
              <a:ext cx="174625" cy="431165"/>
            </a:xfrm>
            <a:custGeom>
              <a:avLst/>
              <a:gdLst/>
              <a:ahLst/>
              <a:cxnLst/>
              <a:rect l="l" t="t" r="r" b="b"/>
              <a:pathLst>
                <a:path w="174625" h="431164">
                  <a:moveTo>
                    <a:pt x="0" y="430641"/>
                  </a:moveTo>
                  <a:lnTo>
                    <a:pt x="174103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867524" y="1168729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145" y="0"/>
                  </a:moveTo>
                  <a:lnTo>
                    <a:pt x="0" y="40951"/>
                  </a:lnTo>
                  <a:lnTo>
                    <a:pt x="24490" y="37209"/>
                  </a:lnTo>
                  <a:lnTo>
                    <a:pt x="39866" y="56647"/>
                  </a:lnTo>
                  <a:lnTo>
                    <a:pt x="3914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338176" y="1201038"/>
              <a:ext cx="62865" cy="152400"/>
            </a:xfrm>
            <a:custGeom>
              <a:avLst/>
              <a:gdLst/>
              <a:ahLst/>
              <a:cxnLst/>
              <a:rect l="l" t="t" r="r" b="b"/>
              <a:pathLst>
                <a:path w="62865" h="152400">
                  <a:moveTo>
                    <a:pt x="0" y="152327"/>
                  </a:moveTo>
                  <a:lnTo>
                    <a:pt x="6254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375173" y="1166389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137" y="0"/>
                  </a:moveTo>
                  <a:lnTo>
                    <a:pt x="0" y="40962"/>
                  </a:lnTo>
                  <a:lnTo>
                    <a:pt x="24495" y="37220"/>
                  </a:lnTo>
                  <a:lnTo>
                    <a:pt x="39870" y="56647"/>
                  </a:lnTo>
                  <a:lnTo>
                    <a:pt x="3913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465327" y="1672231"/>
              <a:ext cx="198755" cy="478790"/>
            </a:xfrm>
            <a:custGeom>
              <a:avLst/>
              <a:gdLst/>
              <a:ahLst/>
              <a:cxnLst/>
              <a:rect l="l" t="t" r="r" b="b"/>
              <a:pathLst>
                <a:path w="198755" h="478789">
                  <a:moveTo>
                    <a:pt x="0" y="0"/>
                  </a:moveTo>
                  <a:lnTo>
                    <a:pt x="198306" y="47829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638039" y="2128252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552" y="0"/>
                  </a:moveTo>
                  <a:lnTo>
                    <a:pt x="24560" y="19727"/>
                  </a:lnTo>
                  <a:lnTo>
                    <a:pt x="0" y="16474"/>
                  </a:lnTo>
                  <a:lnTo>
                    <a:pt x="39939" y="56645"/>
                  </a:lnTo>
                  <a:lnTo>
                    <a:pt x="3955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514815" y="1668278"/>
              <a:ext cx="215265" cy="521334"/>
            </a:xfrm>
            <a:custGeom>
              <a:avLst/>
              <a:gdLst/>
              <a:ahLst/>
              <a:cxnLst/>
              <a:rect l="l" t="t" r="r" b="b"/>
              <a:pathLst>
                <a:path w="215264" h="521335">
                  <a:moveTo>
                    <a:pt x="0" y="521252"/>
                  </a:moveTo>
                  <a:lnTo>
                    <a:pt x="214772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679968" y="2189530"/>
              <a:ext cx="835025" cy="0"/>
            </a:xfrm>
            <a:custGeom>
              <a:avLst/>
              <a:gdLst/>
              <a:ahLst/>
              <a:cxnLst/>
              <a:rect l="l" t="t" r="r" b="b"/>
              <a:pathLst>
                <a:path w="835025" h="0">
                  <a:moveTo>
                    <a:pt x="0" y="0"/>
                  </a:moveTo>
                  <a:lnTo>
                    <a:pt x="834847" y="0"/>
                  </a:lnTo>
                </a:path>
              </a:pathLst>
            </a:custGeom>
            <a:ln w="2108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996911" y="1164945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5" h="0">
                  <a:moveTo>
                    <a:pt x="26563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996911" y="1164945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5" h="0">
                  <a:moveTo>
                    <a:pt x="0" y="0"/>
                  </a:moveTo>
                  <a:lnTo>
                    <a:pt x="265637" y="0"/>
                  </a:lnTo>
                </a:path>
              </a:pathLst>
            </a:custGeom>
            <a:ln w="2108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928023" y="1160729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4" h="0">
                  <a:moveTo>
                    <a:pt x="265633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928023" y="1160729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4" h="0">
                  <a:moveTo>
                    <a:pt x="0" y="0"/>
                  </a:moveTo>
                  <a:lnTo>
                    <a:pt x="265633" y="0"/>
                  </a:lnTo>
                </a:path>
              </a:pathLst>
            </a:custGeom>
            <a:ln w="2108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262549" y="1164945"/>
              <a:ext cx="1670050" cy="0"/>
            </a:xfrm>
            <a:custGeom>
              <a:avLst/>
              <a:gdLst/>
              <a:ahLst/>
              <a:cxnLst/>
              <a:rect l="l" t="t" r="r" b="b"/>
              <a:pathLst>
                <a:path w="1670050" h="0">
                  <a:moveTo>
                    <a:pt x="1669690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262549" y="1164945"/>
              <a:ext cx="1670050" cy="0"/>
            </a:xfrm>
            <a:custGeom>
              <a:avLst/>
              <a:gdLst/>
              <a:ahLst/>
              <a:cxnLst/>
              <a:rect l="l" t="t" r="r" b="b"/>
              <a:pathLst>
                <a:path w="1670050" h="0">
                  <a:moveTo>
                    <a:pt x="0" y="0"/>
                  </a:moveTo>
                  <a:lnTo>
                    <a:pt x="166969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96911" y="2189530"/>
              <a:ext cx="2201545" cy="0"/>
            </a:xfrm>
            <a:custGeom>
              <a:avLst/>
              <a:gdLst/>
              <a:ahLst/>
              <a:cxnLst/>
              <a:rect l="l" t="t" r="r" b="b"/>
              <a:pathLst>
                <a:path w="2201545" h="0">
                  <a:moveTo>
                    <a:pt x="683056" y="0"/>
                  </a:moveTo>
                  <a:lnTo>
                    <a:pt x="0" y="0"/>
                  </a:lnTo>
                </a:path>
                <a:path w="2201545" h="0">
                  <a:moveTo>
                    <a:pt x="2200960" y="0"/>
                  </a:moveTo>
                  <a:lnTo>
                    <a:pt x="1517903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414335" y="1089050"/>
              <a:ext cx="1518285" cy="76200"/>
            </a:xfrm>
            <a:custGeom>
              <a:avLst/>
              <a:gdLst/>
              <a:ahLst/>
              <a:cxnLst/>
              <a:rect l="l" t="t" r="r" b="b"/>
              <a:pathLst>
                <a:path w="1518285" h="76200">
                  <a:moveTo>
                    <a:pt x="0" y="0"/>
                  </a:moveTo>
                  <a:lnTo>
                    <a:pt x="0" y="75895"/>
                  </a:lnTo>
                </a:path>
                <a:path w="1518285" h="76200">
                  <a:moveTo>
                    <a:pt x="493318" y="0"/>
                  </a:moveTo>
                  <a:lnTo>
                    <a:pt x="493318" y="75895"/>
                  </a:lnTo>
                </a:path>
                <a:path w="1518285" h="76200">
                  <a:moveTo>
                    <a:pt x="1517903" y="0"/>
                  </a:moveTo>
                  <a:lnTo>
                    <a:pt x="1517903" y="75895"/>
                  </a:lnTo>
                </a:path>
              </a:pathLst>
            </a:custGeom>
            <a:ln w="1054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954705" y="764336"/>
            <a:ext cx="949960" cy="3632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10185" marR="5080" indent="8445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Synchronize at </a:t>
            </a: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request</a:t>
            </a: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submission</a:t>
            </a:r>
            <a:endParaRPr sz="650">
              <a:latin typeface="Helvetica"/>
              <a:cs typeface="Helvetic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Client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72739" y="764336"/>
            <a:ext cx="802640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6032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Synchronize after </a:t>
            </a: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processing</a:t>
            </a:r>
            <a:r>
              <a:rPr dirty="0" sz="650" spc="-3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-5">
                <a:solidFill>
                  <a:srgbClr val="231F20"/>
                </a:solidFill>
                <a:latin typeface="Helvetica"/>
                <a:cs typeface="Helvetica"/>
              </a:rPr>
              <a:t>by</a:t>
            </a:r>
            <a:r>
              <a:rPr dirty="0" sz="650" spc="-3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server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52521" y="764336"/>
            <a:ext cx="621030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762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Synchronize at </a:t>
            </a:r>
            <a:r>
              <a:rPr dirty="0" sz="650" spc="-17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request</a:t>
            </a: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deli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v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e</a:t>
            </a:r>
            <a:r>
              <a:rPr dirty="0" sz="650" spc="15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y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41035" y="1191593"/>
            <a:ext cx="3397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Request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375992" y="1595088"/>
            <a:ext cx="1431925" cy="368935"/>
            <a:chOff x="1375992" y="1595088"/>
            <a:chExt cx="1431925" cy="368935"/>
          </a:xfrm>
        </p:grpSpPr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75992" y="1596405"/>
              <a:ext cx="157060" cy="87696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50573" y="1596405"/>
              <a:ext cx="157060" cy="87696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32665" y="1595088"/>
              <a:ext cx="157060" cy="87696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584572" y="1661690"/>
              <a:ext cx="122555" cy="299720"/>
            </a:xfrm>
            <a:custGeom>
              <a:avLst/>
              <a:gdLst/>
              <a:ahLst/>
              <a:cxnLst/>
              <a:rect l="l" t="t" r="r" b="b"/>
              <a:pathLst>
                <a:path w="122555" h="299719">
                  <a:moveTo>
                    <a:pt x="0" y="299100"/>
                  </a:moveTo>
                  <a:lnTo>
                    <a:pt x="12253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2046744" y="1371494"/>
            <a:ext cx="795655" cy="76581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 marR="187960" indent="-90170">
              <a:lnSpc>
                <a:spcPct val="100000"/>
              </a:lnSpc>
              <a:spcBef>
                <a:spcPts val="110"/>
              </a:spcBef>
            </a:pPr>
            <a:r>
              <a:rPr dirty="0" sz="650" spc="-75">
                <a:solidFill>
                  <a:srgbClr val="231F20"/>
                </a:solidFill>
                <a:latin typeface="Helvetica"/>
                <a:cs typeface="Helvetica"/>
              </a:rPr>
              <a:t>T</a:t>
            </a:r>
            <a:r>
              <a:rPr dirty="0" sz="650" spc="-10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ansmission 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interrupt</a:t>
            </a:r>
            <a:endParaRPr sz="650">
              <a:latin typeface="Helvetica"/>
              <a:cs typeface="Helvetica"/>
            </a:endParaRPr>
          </a:p>
          <a:p>
            <a:pPr marL="12700" marR="480059">
              <a:lnSpc>
                <a:spcPct val="100000"/>
              </a:lnSpc>
              <a:spcBef>
                <a:spcPts val="53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Sto</a:t>
            </a:r>
            <a:r>
              <a:rPr dirty="0" sz="650" spc="-10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age  </a:t>
            </a: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facility</a:t>
            </a:r>
            <a:endParaRPr sz="650">
              <a:latin typeface="Helvetica"/>
              <a:cs typeface="Helvetica"/>
            </a:endParaRPr>
          </a:p>
          <a:p>
            <a:pPr>
              <a:lnSpc>
                <a:spcPct val="100000"/>
              </a:lnSpc>
            </a:pPr>
            <a:endParaRPr sz="600">
              <a:latin typeface="Helvetica"/>
              <a:cs typeface="Helvetic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50">
              <a:latin typeface="Helvetica"/>
              <a:cs typeface="Helvetica"/>
            </a:endParaRPr>
          </a:p>
          <a:p>
            <a:pPr algn="r" marR="5080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Reply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226824" y="1010297"/>
            <a:ext cx="1974214" cy="784225"/>
            <a:chOff x="1226824" y="1010297"/>
            <a:chExt cx="1974214" cy="784225"/>
          </a:xfrm>
        </p:grpSpPr>
        <p:pic>
          <p:nvPicPr>
            <p:cNvPr id="42" name="object 4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26824" y="1534757"/>
              <a:ext cx="218079" cy="85427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19715" y="1547056"/>
              <a:ext cx="218079" cy="85423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36719" y="1680511"/>
              <a:ext cx="224749" cy="108222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705390" y="1682487"/>
              <a:ext cx="224754" cy="108222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741320" y="1550791"/>
              <a:ext cx="218072" cy="85427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730727" y="1686219"/>
              <a:ext cx="224744" cy="108221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1414335" y="1013155"/>
              <a:ext cx="1783714" cy="597535"/>
            </a:xfrm>
            <a:custGeom>
              <a:avLst/>
              <a:gdLst/>
              <a:ahLst/>
              <a:cxnLst/>
              <a:rect l="l" t="t" r="r" b="b"/>
              <a:pathLst>
                <a:path w="1783714" h="597535">
                  <a:moveTo>
                    <a:pt x="151790" y="0"/>
                  </a:moveTo>
                  <a:lnTo>
                    <a:pt x="0" y="113842"/>
                  </a:lnTo>
                </a:path>
                <a:path w="1783714" h="597535">
                  <a:moveTo>
                    <a:pt x="834847" y="0"/>
                  </a:moveTo>
                  <a:lnTo>
                    <a:pt x="493318" y="113842"/>
                  </a:lnTo>
                </a:path>
                <a:path w="1783714" h="597535">
                  <a:moveTo>
                    <a:pt x="1783537" y="0"/>
                  </a:moveTo>
                  <a:lnTo>
                    <a:pt x="1517903" y="113842"/>
                  </a:lnTo>
                </a:path>
                <a:path w="1783714" h="597535">
                  <a:moveTo>
                    <a:pt x="1176902" y="491737"/>
                  </a:moveTo>
                  <a:lnTo>
                    <a:pt x="1279677" y="59714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9" name="object 49"/>
          <p:cNvSpPr txBox="1"/>
          <p:nvPr/>
        </p:nvSpPr>
        <p:spPr>
          <a:xfrm>
            <a:off x="2724657" y="2211616"/>
            <a:ext cx="213360" cy="1270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Time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2970187" y="2244002"/>
            <a:ext cx="189230" cy="43180"/>
            <a:chOff x="2970187" y="2244002"/>
            <a:chExt cx="189230" cy="43180"/>
          </a:xfrm>
        </p:grpSpPr>
        <p:sp>
          <p:nvSpPr>
            <p:cNvPr id="51" name="object 51"/>
            <p:cNvSpPr/>
            <p:nvPr/>
          </p:nvSpPr>
          <p:spPr>
            <a:xfrm>
              <a:off x="2970187" y="2265426"/>
              <a:ext cx="152400" cy="0"/>
            </a:xfrm>
            <a:custGeom>
              <a:avLst/>
              <a:gdLst/>
              <a:ahLst/>
              <a:cxnLst/>
              <a:rect l="l" t="t" r="r" b="b"/>
              <a:pathLst>
                <a:path w="152400" h="0">
                  <a:moveTo>
                    <a:pt x="0" y="0"/>
                  </a:moveTo>
                  <a:lnTo>
                    <a:pt x="15179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106745" y="2244002"/>
              <a:ext cx="52705" cy="43180"/>
            </a:xfrm>
            <a:custGeom>
              <a:avLst/>
              <a:gdLst/>
              <a:ahLst/>
              <a:cxnLst/>
              <a:rect l="l" t="t" r="r" b="b"/>
              <a:pathLst>
                <a:path w="52705" h="43180">
                  <a:moveTo>
                    <a:pt x="0" y="0"/>
                  </a:moveTo>
                  <a:lnTo>
                    <a:pt x="12448" y="21423"/>
                  </a:lnTo>
                  <a:lnTo>
                    <a:pt x="0" y="42843"/>
                  </a:lnTo>
                  <a:lnTo>
                    <a:pt x="52441" y="214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/>
          <p:cNvSpPr txBox="1"/>
          <p:nvPr/>
        </p:nvSpPr>
        <p:spPr>
          <a:xfrm>
            <a:off x="431304" y="2537388"/>
            <a:ext cx="3853815" cy="633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5740" marR="3048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25">
                <a:solidFill>
                  <a:srgbClr val="FA0000"/>
                </a:solidFill>
                <a:latin typeface="Arial"/>
                <a:cs typeface="Arial"/>
              </a:rPr>
              <a:t>Transient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communication:</a:t>
            </a:r>
            <a:r>
              <a:rPr dirty="0" sz="1000" spc="7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Comm.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server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discards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message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when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cannot be delivered at the </a:t>
            </a:r>
            <a:r>
              <a:rPr dirty="0" sz="1000" spc="-10">
                <a:latin typeface="Arial"/>
                <a:cs typeface="Arial"/>
              </a:rPr>
              <a:t>next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server,</a:t>
            </a:r>
            <a:r>
              <a:rPr dirty="0" sz="1000" spc="-5">
                <a:latin typeface="Arial"/>
                <a:cs typeface="Arial"/>
              </a:rPr>
              <a:t> or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the </a:t>
            </a:r>
            <a:r>
              <a:rPr dirty="0" sz="1000" spc="-10">
                <a:latin typeface="Arial"/>
                <a:cs typeface="Arial"/>
              </a:rPr>
              <a:t>receiver.</a:t>
            </a:r>
            <a:endParaRPr sz="1000">
              <a:latin typeface="Arial"/>
              <a:cs typeface="Arial"/>
            </a:endParaRPr>
          </a:p>
          <a:p>
            <a:pPr marL="205740" marR="678815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Persistent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communication:</a:t>
            </a:r>
            <a:r>
              <a:rPr dirty="0" sz="1000" spc="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stored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a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takes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deliver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7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02870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Communication:</a:t>
            </a:r>
            <a:r>
              <a:rPr dirty="0" sz="600" spc="114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Foundations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86225" y="716"/>
            <a:ext cx="855344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Types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Communication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045335" cy="53530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Types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86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Places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for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synchronization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08805" y="2267585"/>
            <a:ext cx="274320" cy="1270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Se</a:t>
            </a:r>
            <a:r>
              <a:rPr dirty="0" sz="650" spc="15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v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er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86116" y="1144892"/>
            <a:ext cx="2218690" cy="1116965"/>
            <a:chOff x="986116" y="1144892"/>
            <a:chExt cx="2218690" cy="111696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38582" y="1665550"/>
              <a:ext cx="166091" cy="13007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64787" y="1673892"/>
              <a:ext cx="166105" cy="13007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449546" y="1415218"/>
              <a:ext cx="748665" cy="608965"/>
            </a:xfrm>
            <a:custGeom>
              <a:avLst/>
              <a:gdLst/>
              <a:ahLst/>
              <a:cxnLst/>
              <a:rect l="l" t="t" r="r" b="b"/>
              <a:pathLst>
                <a:path w="748664" h="608964">
                  <a:moveTo>
                    <a:pt x="0" y="608565"/>
                  </a:moveTo>
                  <a:lnTo>
                    <a:pt x="748326" y="608565"/>
                  </a:lnTo>
                  <a:lnTo>
                    <a:pt x="748326" y="0"/>
                  </a:ln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60664" y="1665550"/>
              <a:ext cx="166090" cy="13007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996907" y="1415218"/>
              <a:ext cx="748665" cy="608965"/>
            </a:xfrm>
            <a:custGeom>
              <a:avLst/>
              <a:gdLst/>
              <a:ahLst/>
              <a:cxnLst/>
              <a:rect l="l" t="t" r="r" b="b"/>
              <a:pathLst>
                <a:path w="748664" h="608964">
                  <a:moveTo>
                    <a:pt x="748328" y="608565"/>
                  </a:moveTo>
                  <a:lnTo>
                    <a:pt x="0" y="608565"/>
                  </a:lnTo>
                  <a:lnTo>
                    <a:pt x="0" y="0"/>
                  </a:lnTo>
                  <a:lnTo>
                    <a:pt x="748328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745236" y="1415218"/>
              <a:ext cx="704850" cy="608965"/>
            </a:xfrm>
            <a:custGeom>
              <a:avLst/>
              <a:gdLst/>
              <a:ahLst/>
              <a:cxnLst/>
              <a:rect l="l" t="t" r="r" b="b"/>
              <a:pathLst>
                <a:path w="704850" h="608964">
                  <a:moveTo>
                    <a:pt x="0" y="0"/>
                  </a:moveTo>
                  <a:lnTo>
                    <a:pt x="704309" y="0"/>
                  </a:lnTo>
                </a:path>
                <a:path w="704850" h="608964">
                  <a:moveTo>
                    <a:pt x="0" y="608565"/>
                  </a:moveTo>
                  <a:lnTo>
                    <a:pt x="704309" y="608565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262549" y="1226185"/>
              <a:ext cx="1662430" cy="473075"/>
            </a:xfrm>
            <a:custGeom>
              <a:avLst/>
              <a:gdLst/>
              <a:ahLst/>
              <a:cxnLst/>
              <a:rect l="l" t="t" r="r" b="b"/>
              <a:pathLst>
                <a:path w="1662430" h="473075">
                  <a:moveTo>
                    <a:pt x="0" y="0"/>
                  </a:moveTo>
                  <a:lnTo>
                    <a:pt x="181696" y="452604"/>
                  </a:lnTo>
                </a:path>
                <a:path w="1662430" h="473075">
                  <a:moveTo>
                    <a:pt x="1478898" y="473027"/>
                  </a:moveTo>
                  <a:lnTo>
                    <a:pt x="1662195" y="1537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889569" y="1231961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265" y="0"/>
                  </a:moveTo>
                  <a:lnTo>
                    <a:pt x="0" y="40835"/>
                  </a:lnTo>
                  <a:lnTo>
                    <a:pt x="24507" y="37178"/>
                  </a:lnTo>
                  <a:lnTo>
                    <a:pt x="39823" y="56647"/>
                  </a:lnTo>
                  <a:lnTo>
                    <a:pt x="3926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718970" y="1264617"/>
              <a:ext cx="174625" cy="431165"/>
            </a:xfrm>
            <a:custGeom>
              <a:avLst/>
              <a:gdLst/>
              <a:ahLst/>
              <a:cxnLst/>
              <a:rect l="l" t="t" r="r" b="b"/>
              <a:pathLst>
                <a:path w="174625" h="431164">
                  <a:moveTo>
                    <a:pt x="0" y="430641"/>
                  </a:moveTo>
                  <a:lnTo>
                    <a:pt x="174103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867524" y="1229969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145" y="0"/>
                  </a:moveTo>
                  <a:lnTo>
                    <a:pt x="0" y="40951"/>
                  </a:lnTo>
                  <a:lnTo>
                    <a:pt x="24490" y="37209"/>
                  </a:lnTo>
                  <a:lnTo>
                    <a:pt x="39866" y="56647"/>
                  </a:lnTo>
                  <a:lnTo>
                    <a:pt x="3914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338176" y="1262277"/>
              <a:ext cx="62865" cy="152400"/>
            </a:xfrm>
            <a:custGeom>
              <a:avLst/>
              <a:gdLst/>
              <a:ahLst/>
              <a:cxnLst/>
              <a:rect l="l" t="t" r="r" b="b"/>
              <a:pathLst>
                <a:path w="62865" h="152400">
                  <a:moveTo>
                    <a:pt x="0" y="152327"/>
                  </a:moveTo>
                  <a:lnTo>
                    <a:pt x="6254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375173" y="1227629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137" y="0"/>
                  </a:moveTo>
                  <a:lnTo>
                    <a:pt x="0" y="40962"/>
                  </a:lnTo>
                  <a:lnTo>
                    <a:pt x="24495" y="37220"/>
                  </a:lnTo>
                  <a:lnTo>
                    <a:pt x="39870" y="56647"/>
                  </a:lnTo>
                  <a:lnTo>
                    <a:pt x="3913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465327" y="1733470"/>
              <a:ext cx="198755" cy="478790"/>
            </a:xfrm>
            <a:custGeom>
              <a:avLst/>
              <a:gdLst/>
              <a:ahLst/>
              <a:cxnLst/>
              <a:rect l="l" t="t" r="r" b="b"/>
              <a:pathLst>
                <a:path w="198755" h="478789">
                  <a:moveTo>
                    <a:pt x="0" y="0"/>
                  </a:moveTo>
                  <a:lnTo>
                    <a:pt x="198306" y="47829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638039" y="2189492"/>
              <a:ext cx="40005" cy="57150"/>
            </a:xfrm>
            <a:custGeom>
              <a:avLst/>
              <a:gdLst/>
              <a:ahLst/>
              <a:cxnLst/>
              <a:rect l="l" t="t" r="r" b="b"/>
              <a:pathLst>
                <a:path w="40005" h="57150">
                  <a:moveTo>
                    <a:pt x="39552" y="0"/>
                  </a:moveTo>
                  <a:lnTo>
                    <a:pt x="24560" y="19727"/>
                  </a:lnTo>
                  <a:lnTo>
                    <a:pt x="0" y="16474"/>
                  </a:lnTo>
                  <a:lnTo>
                    <a:pt x="39939" y="56645"/>
                  </a:lnTo>
                  <a:lnTo>
                    <a:pt x="3955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514815" y="1729517"/>
              <a:ext cx="215265" cy="521334"/>
            </a:xfrm>
            <a:custGeom>
              <a:avLst/>
              <a:gdLst/>
              <a:ahLst/>
              <a:cxnLst/>
              <a:rect l="l" t="t" r="r" b="b"/>
              <a:pathLst>
                <a:path w="215264" h="521335">
                  <a:moveTo>
                    <a:pt x="0" y="521252"/>
                  </a:moveTo>
                  <a:lnTo>
                    <a:pt x="214772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679968" y="2250770"/>
              <a:ext cx="835025" cy="0"/>
            </a:xfrm>
            <a:custGeom>
              <a:avLst/>
              <a:gdLst/>
              <a:ahLst/>
              <a:cxnLst/>
              <a:rect l="l" t="t" r="r" b="b"/>
              <a:pathLst>
                <a:path w="835025" h="0">
                  <a:moveTo>
                    <a:pt x="0" y="0"/>
                  </a:moveTo>
                  <a:lnTo>
                    <a:pt x="834847" y="0"/>
                  </a:lnTo>
                </a:path>
              </a:pathLst>
            </a:custGeom>
            <a:ln w="2108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996911" y="1226185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5" h="0">
                  <a:moveTo>
                    <a:pt x="26563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996911" y="1226185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5" h="0">
                  <a:moveTo>
                    <a:pt x="0" y="0"/>
                  </a:moveTo>
                  <a:lnTo>
                    <a:pt x="265637" y="0"/>
                  </a:lnTo>
                </a:path>
              </a:pathLst>
            </a:custGeom>
            <a:ln w="2108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928023" y="1221968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4" h="0">
                  <a:moveTo>
                    <a:pt x="265633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928023" y="1221968"/>
              <a:ext cx="266065" cy="0"/>
            </a:xfrm>
            <a:custGeom>
              <a:avLst/>
              <a:gdLst/>
              <a:ahLst/>
              <a:cxnLst/>
              <a:rect l="l" t="t" r="r" b="b"/>
              <a:pathLst>
                <a:path w="266064" h="0">
                  <a:moveTo>
                    <a:pt x="0" y="0"/>
                  </a:moveTo>
                  <a:lnTo>
                    <a:pt x="265633" y="0"/>
                  </a:lnTo>
                </a:path>
              </a:pathLst>
            </a:custGeom>
            <a:ln w="2108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262549" y="1226185"/>
              <a:ext cx="1670050" cy="0"/>
            </a:xfrm>
            <a:custGeom>
              <a:avLst/>
              <a:gdLst/>
              <a:ahLst/>
              <a:cxnLst/>
              <a:rect l="l" t="t" r="r" b="b"/>
              <a:pathLst>
                <a:path w="1670050" h="0">
                  <a:moveTo>
                    <a:pt x="1669690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262549" y="1226185"/>
              <a:ext cx="1670050" cy="0"/>
            </a:xfrm>
            <a:custGeom>
              <a:avLst/>
              <a:gdLst/>
              <a:ahLst/>
              <a:cxnLst/>
              <a:rect l="l" t="t" r="r" b="b"/>
              <a:pathLst>
                <a:path w="1670050" h="0">
                  <a:moveTo>
                    <a:pt x="0" y="0"/>
                  </a:moveTo>
                  <a:lnTo>
                    <a:pt x="166969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96911" y="2250770"/>
              <a:ext cx="2201545" cy="0"/>
            </a:xfrm>
            <a:custGeom>
              <a:avLst/>
              <a:gdLst/>
              <a:ahLst/>
              <a:cxnLst/>
              <a:rect l="l" t="t" r="r" b="b"/>
              <a:pathLst>
                <a:path w="2201545" h="0">
                  <a:moveTo>
                    <a:pt x="683056" y="0"/>
                  </a:moveTo>
                  <a:lnTo>
                    <a:pt x="0" y="0"/>
                  </a:lnTo>
                </a:path>
                <a:path w="2201545" h="0">
                  <a:moveTo>
                    <a:pt x="2200960" y="0"/>
                  </a:moveTo>
                  <a:lnTo>
                    <a:pt x="1517903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414335" y="1150289"/>
              <a:ext cx="1518285" cy="76200"/>
            </a:xfrm>
            <a:custGeom>
              <a:avLst/>
              <a:gdLst/>
              <a:ahLst/>
              <a:cxnLst/>
              <a:rect l="l" t="t" r="r" b="b"/>
              <a:pathLst>
                <a:path w="1518285" h="76200">
                  <a:moveTo>
                    <a:pt x="0" y="0"/>
                  </a:moveTo>
                  <a:lnTo>
                    <a:pt x="0" y="75895"/>
                  </a:lnTo>
                </a:path>
                <a:path w="1518285" h="76200">
                  <a:moveTo>
                    <a:pt x="493318" y="0"/>
                  </a:moveTo>
                  <a:lnTo>
                    <a:pt x="493318" y="75895"/>
                  </a:lnTo>
                </a:path>
                <a:path w="1518285" h="76200">
                  <a:moveTo>
                    <a:pt x="1517903" y="0"/>
                  </a:moveTo>
                  <a:lnTo>
                    <a:pt x="1517903" y="75895"/>
                  </a:lnTo>
                </a:path>
              </a:pathLst>
            </a:custGeom>
            <a:ln w="1054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954705" y="825576"/>
            <a:ext cx="949960" cy="3632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10185" marR="5080" indent="8445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Synchronize at </a:t>
            </a: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request</a:t>
            </a: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submission</a:t>
            </a:r>
            <a:endParaRPr sz="650">
              <a:latin typeface="Helvetica"/>
              <a:cs typeface="Helvetic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Client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72739" y="825576"/>
            <a:ext cx="802640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6032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Synchronize after </a:t>
            </a: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processing</a:t>
            </a:r>
            <a:r>
              <a:rPr dirty="0" sz="650" spc="-3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-5">
                <a:solidFill>
                  <a:srgbClr val="231F20"/>
                </a:solidFill>
                <a:latin typeface="Helvetica"/>
                <a:cs typeface="Helvetica"/>
              </a:rPr>
              <a:t>by</a:t>
            </a:r>
            <a:r>
              <a:rPr dirty="0" sz="650" spc="-3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server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52521" y="825576"/>
            <a:ext cx="621030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762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Synchronize at </a:t>
            </a:r>
            <a:r>
              <a:rPr dirty="0" sz="650" spc="-17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request</a:t>
            </a: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deli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v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e</a:t>
            </a:r>
            <a:r>
              <a:rPr dirty="0" sz="650" spc="15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y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41035" y="1252832"/>
            <a:ext cx="3397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Request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375992" y="1656327"/>
            <a:ext cx="1431925" cy="368935"/>
            <a:chOff x="1375992" y="1656327"/>
            <a:chExt cx="1431925" cy="368935"/>
          </a:xfrm>
        </p:grpSpPr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75992" y="1657645"/>
              <a:ext cx="157060" cy="87696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50573" y="1657645"/>
              <a:ext cx="157060" cy="87696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32665" y="1656327"/>
              <a:ext cx="157060" cy="87696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584572" y="1722929"/>
              <a:ext cx="122555" cy="299720"/>
            </a:xfrm>
            <a:custGeom>
              <a:avLst/>
              <a:gdLst/>
              <a:ahLst/>
              <a:cxnLst/>
              <a:rect l="l" t="t" r="r" b="b"/>
              <a:pathLst>
                <a:path w="122555" h="299719">
                  <a:moveTo>
                    <a:pt x="0" y="299100"/>
                  </a:moveTo>
                  <a:lnTo>
                    <a:pt x="12253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2046744" y="1432733"/>
            <a:ext cx="795655" cy="76581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 marR="187960" indent="-90170">
              <a:lnSpc>
                <a:spcPct val="100000"/>
              </a:lnSpc>
              <a:spcBef>
                <a:spcPts val="110"/>
              </a:spcBef>
            </a:pPr>
            <a:r>
              <a:rPr dirty="0" sz="650" spc="-75">
                <a:solidFill>
                  <a:srgbClr val="231F20"/>
                </a:solidFill>
                <a:latin typeface="Helvetica"/>
                <a:cs typeface="Helvetica"/>
              </a:rPr>
              <a:t>T</a:t>
            </a:r>
            <a:r>
              <a:rPr dirty="0" sz="650" spc="-10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ansmission 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interrupt</a:t>
            </a:r>
            <a:endParaRPr sz="650">
              <a:latin typeface="Helvetica"/>
              <a:cs typeface="Helvetica"/>
            </a:endParaRPr>
          </a:p>
          <a:p>
            <a:pPr marL="12700" marR="480059">
              <a:lnSpc>
                <a:spcPct val="100000"/>
              </a:lnSpc>
              <a:spcBef>
                <a:spcPts val="53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Sto</a:t>
            </a:r>
            <a:r>
              <a:rPr dirty="0" sz="650" spc="-10">
                <a:solidFill>
                  <a:srgbClr val="231F20"/>
                </a:solidFill>
                <a:latin typeface="Helvetica"/>
                <a:cs typeface="Helvetica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age  </a:t>
            </a: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facility</a:t>
            </a:r>
            <a:endParaRPr sz="650">
              <a:latin typeface="Helvetica"/>
              <a:cs typeface="Helvetica"/>
            </a:endParaRPr>
          </a:p>
          <a:p>
            <a:pPr>
              <a:lnSpc>
                <a:spcPct val="100000"/>
              </a:lnSpc>
            </a:pPr>
            <a:endParaRPr sz="600">
              <a:latin typeface="Helvetica"/>
              <a:cs typeface="Helvetic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50">
              <a:latin typeface="Helvetica"/>
              <a:cs typeface="Helvetica"/>
            </a:endParaRPr>
          </a:p>
          <a:p>
            <a:pPr algn="r" marR="5080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Reply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226824" y="1071537"/>
            <a:ext cx="1974214" cy="784225"/>
            <a:chOff x="1226824" y="1071537"/>
            <a:chExt cx="1974214" cy="784225"/>
          </a:xfrm>
        </p:grpSpPr>
        <p:pic>
          <p:nvPicPr>
            <p:cNvPr id="42" name="object 4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26824" y="1595997"/>
              <a:ext cx="218079" cy="85427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19715" y="1608296"/>
              <a:ext cx="218079" cy="85423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36719" y="1741750"/>
              <a:ext cx="224749" cy="108222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705390" y="1743727"/>
              <a:ext cx="224754" cy="108222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741320" y="1612031"/>
              <a:ext cx="218072" cy="85427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730727" y="1747458"/>
              <a:ext cx="224744" cy="108221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1414335" y="1074394"/>
              <a:ext cx="1783714" cy="597535"/>
            </a:xfrm>
            <a:custGeom>
              <a:avLst/>
              <a:gdLst/>
              <a:ahLst/>
              <a:cxnLst/>
              <a:rect l="l" t="t" r="r" b="b"/>
              <a:pathLst>
                <a:path w="1783714" h="597535">
                  <a:moveTo>
                    <a:pt x="151790" y="0"/>
                  </a:moveTo>
                  <a:lnTo>
                    <a:pt x="0" y="113842"/>
                  </a:lnTo>
                </a:path>
                <a:path w="1783714" h="597535">
                  <a:moveTo>
                    <a:pt x="834847" y="0"/>
                  </a:moveTo>
                  <a:lnTo>
                    <a:pt x="493318" y="113842"/>
                  </a:lnTo>
                </a:path>
                <a:path w="1783714" h="597535">
                  <a:moveTo>
                    <a:pt x="1783537" y="0"/>
                  </a:moveTo>
                  <a:lnTo>
                    <a:pt x="1517903" y="113842"/>
                  </a:lnTo>
                </a:path>
                <a:path w="1783714" h="597535">
                  <a:moveTo>
                    <a:pt x="1176902" y="491737"/>
                  </a:moveTo>
                  <a:lnTo>
                    <a:pt x="1279677" y="59714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9" name="object 49"/>
          <p:cNvSpPr txBox="1"/>
          <p:nvPr/>
        </p:nvSpPr>
        <p:spPr>
          <a:xfrm>
            <a:off x="2724657" y="2272855"/>
            <a:ext cx="213360" cy="1270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Time</a:t>
            </a:r>
            <a:endParaRPr sz="650">
              <a:latin typeface="Helvetica"/>
              <a:cs typeface="Helvetica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2970187" y="2305241"/>
            <a:ext cx="189230" cy="43180"/>
            <a:chOff x="2970187" y="2305241"/>
            <a:chExt cx="189230" cy="43180"/>
          </a:xfrm>
        </p:grpSpPr>
        <p:sp>
          <p:nvSpPr>
            <p:cNvPr id="51" name="object 51"/>
            <p:cNvSpPr/>
            <p:nvPr/>
          </p:nvSpPr>
          <p:spPr>
            <a:xfrm>
              <a:off x="2970187" y="2326665"/>
              <a:ext cx="152400" cy="0"/>
            </a:xfrm>
            <a:custGeom>
              <a:avLst/>
              <a:gdLst/>
              <a:ahLst/>
              <a:cxnLst/>
              <a:rect l="l" t="t" r="r" b="b"/>
              <a:pathLst>
                <a:path w="152400" h="0">
                  <a:moveTo>
                    <a:pt x="0" y="0"/>
                  </a:moveTo>
                  <a:lnTo>
                    <a:pt x="15179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106745" y="2305241"/>
              <a:ext cx="52705" cy="43180"/>
            </a:xfrm>
            <a:custGeom>
              <a:avLst/>
              <a:gdLst/>
              <a:ahLst/>
              <a:cxnLst/>
              <a:rect l="l" t="t" r="r" b="b"/>
              <a:pathLst>
                <a:path w="52705" h="43180">
                  <a:moveTo>
                    <a:pt x="0" y="0"/>
                  </a:moveTo>
                  <a:lnTo>
                    <a:pt x="12448" y="21423"/>
                  </a:lnTo>
                  <a:lnTo>
                    <a:pt x="0" y="42843"/>
                  </a:lnTo>
                  <a:lnTo>
                    <a:pt x="52441" y="214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/>
          <p:cNvSpPr txBox="1"/>
          <p:nvPr/>
        </p:nvSpPr>
        <p:spPr>
          <a:xfrm>
            <a:off x="431304" y="2598628"/>
            <a:ext cx="1615440" cy="481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5740" indent="-168275">
              <a:lnSpc>
                <a:spcPts val="12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request</a:t>
            </a:r>
            <a:r>
              <a:rPr dirty="0" sz="1000" spc="-2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submission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request</a:t>
            </a:r>
            <a:r>
              <a:rPr dirty="0" sz="1000" spc="-2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delivery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After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request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processing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7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49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Systems   (3rd Edition)</dc:title>
  <dcterms:created xsi:type="dcterms:W3CDTF">2022-03-20T07:20:38Z</dcterms:created>
  <dcterms:modified xsi:type="dcterms:W3CDTF">2022-03-20T07:20:38Z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2022-03-20T00:00:00Z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2022-03-20T00:00:00Z</vt:filetime>
  </property>
</Properties>
</file>