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205930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8948" y="756932"/>
            <a:ext cx="2530475" cy="8394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0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9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9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9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9.xml"/><Relationship Id="rId4" Type="http://schemas.openxmlformats.org/officeDocument/2006/relationships/slide" Target="slide2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9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slide" Target="slide2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4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4.xml"/><Relationship Id="rId4" Type="http://schemas.openxmlformats.org/officeDocument/2006/relationships/slide" Target="slide2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4.xml"/><Relationship Id="rId4" Type="http://schemas.openxmlformats.org/officeDocument/2006/relationships/slide" Target="slide2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4.xml"/><Relationship Id="rId4" Type="http://schemas.openxmlformats.org/officeDocument/2006/relationships/slide" Target="slide2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4.xml"/><Relationship Id="rId4" Type="http://schemas.openxmlformats.org/officeDocument/2006/relationships/slide" Target="slide2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4.xml"/><Relationship Id="rId4" Type="http://schemas.openxmlformats.org/officeDocument/2006/relationships/slide" Target="slide29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0.xml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0.xml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slide" Target="slide31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0.xml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slide" Target="slide31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0.xml"/><Relationship Id="rId4" Type="http://schemas.openxmlformats.org/officeDocument/2006/relationships/slide" Target="slide33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0.xml"/><Relationship Id="rId4" Type="http://schemas.openxmlformats.org/officeDocument/2006/relationships/slide" Target="slide34.xml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36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image" Target="../media/image16.png"/><Relationship Id="rId5" Type="http://schemas.openxmlformats.org/officeDocument/2006/relationships/slide" Target="slide37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38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38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38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1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1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1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1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1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22.png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image" Target="../media/image8.png"/><Relationship Id="rId6" Type="http://schemas.openxmlformats.org/officeDocument/2006/relationships/image" Target="../media/image23.png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image" Target="../media/image11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slide" Target="slide49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slide" Target="slide49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slide" Target="slide49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slide" Target="slide49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slide" Target="slide53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slide" Target="slide53.xm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5.xml"/><Relationship Id="rId4" Type="http://schemas.openxmlformats.org/officeDocument/2006/relationships/slide" Target="slide46.xml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slide" Target="slide53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6.xml"/><Relationship Id="rId4" Type="http://schemas.openxmlformats.org/officeDocument/2006/relationships/image" Target="../media/image32.png"/><Relationship Id="rId5" Type="http://schemas.openxmlformats.org/officeDocument/2006/relationships/image" Target="../media/image7.png"/><Relationship Id="rId6" Type="http://schemas.openxmlformats.org/officeDocument/2006/relationships/image" Target="../media/image33.png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6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6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6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6.xml"/><Relationship Id="rId4" Type="http://schemas.openxmlformats.org/officeDocument/2006/relationships/slide" Target="slide60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6.xml"/><Relationship Id="rId4" Type="http://schemas.openxmlformats.org/officeDocument/2006/relationships/slide" Target="slide60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6.xml"/><Relationship Id="rId4" Type="http://schemas.openxmlformats.org/officeDocument/2006/relationships/slide" Target="slide60.xml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image" Target="../media/image1.png"/><Relationship Id="rId4" Type="http://schemas.openxmlformats.org/officeDocument/2006/relationships/slide" Target="slide7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image" Target="../media/image2.png"/><Relationship Id="rId4" Type="http://schemas.openxmlformats.org/officeDocument/2006/relationships/slide" Target="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303" y="503866"/>
            <a:ext cx="1783714" cy="55435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dirty="0" sz="1400" spc="10" b="1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3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algn="ctr" marL="381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dirty="0" sz="10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734" y="2243770"/>
            <a:ext cx="1891030" cy="52133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latin typeface="Arial"/>
                <a:cs typeface="Arial"/>
              </a:rPr>
              <a:t>Chapter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03: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1100" spc="-20">
                <a:latin typeface="Arial"/>
                <a:cs typeface="Arial"/>
              </a:rPr>
              <a:t>Version: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March </a:t>
            </a:r>
            <a:r>
              <a:rPr dirty="0" sz="1100" spc="-5">
                <a:latin typeface="Arial"/>
                <a:cs typeface="Arial"/>
              </a:rPr>
              <a:t>20,</a:t>
            </a:r>
            <a:r>
              <a:rPr dirty="0" sz="1100" spc="-1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5765" cy="18624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Threads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Main</a:t>
            </a:r>
            <a:r>
              <a:rPr dirty="0" sz="1200" spc="-4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276860" marR="6096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Should 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threads, 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implemented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-10">
                <a:latin typeface="Arial"/>
                <a:cs typeface="Arial"/>
              </a:rPr>
              <a:t> user-level</a:t>
            </a:r>
            <a:r>
              <a:rPr dirty="0" sz="1000" spc="-5">
                <a:latin typeface="Arial"/>
                <a:cs typeface="Arial"/>
              </a:rPr>
              <a:t> packages?</a:t>
            </a:r>
            <a:endParaRPr sz="10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User-space</a:t>
            </a:r>
            <a:r>
              <a:rPr dirty="0" sz="1200" spc="-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All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completely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within 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single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process</a:t>
            </a:r>
            <a:endParaRPr sz="1000">
              <a:latin typeface="Arial"/>
              <a:cs typeface="Arial"/>
            </a:endParaRPr>
          </a:p>
          <a:p>
            <a:pPr marL="554355">
              <a:lnSpc>
                <a:spcPts val="1200"/>
              </a:lnSpc>
            </a:pP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implementations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extremely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efficient.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All </a:t>
            </a:r>
            <a:r>
              <a:rPr dirty="0" sz="1000">
                <a:latin typeface="Arial"/>
                <a:cs typeface="Arial"/>
              </a:rPr>
              <a:t>services</a:t>
            </a:r>
            <a:r>
              <a:rPr dirty="0" sz="1000" spc="-5">
                <a:latin typeface="Arial"/>
                <a:cs typeface="Arial"/>
              </a:rPr>
              <a:t> provided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behalf of the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2025642"/>
            <a:ext cx="36391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process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in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which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thread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resides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10">
                <a:latin typeface="Arial"/>
                <a:cs typeface="Arial"/>
              </a:rPr>
              <a:t>if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kernel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decides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block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2101577"/>
            <a:ext cx="3853815" cy="4813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0"/>
              </a:spcBef>
            </a:pPr>
            <a:r>
              <a:rPr dirty="0" sz="1000" spc="-5">
                <a:latin typeface="Arial"/>
                <a:cs typeface="Arial"/>
              </a:rPr>
              <a:t>a thread, the entire process will be </a:t>
            </a:r>
            <a:r>
              <a:rPr dirty="0" sz="1000" spc="-10">
                <a:latin typeface="Arial"/>
                <a:cs typeface="Arial"/>
              </a:rPr>
              <a:t>blocked.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latin typeface="Arial"/>
                <a:cs typeface="Arial"/>
              </a:rPr>
              <a:t>Threads</a:t>
            </a:r>
            <a:r>
              <a:rPr dirty="0" sz="1000" spc="-5">
                <a:latin typeface="Arial"/>
                <a:cs typeface="Arial"/>
              </a:rPr>
              <a:t>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lots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external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threads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57048"/>
            <a:ext cx="327723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block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 a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per-event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basis </a:t>
            </a:r>
            <a:r>
              <a:rPr dirty="0" sz="1000" spc="-5" i="1">
                <a:latin typeface="メイリオ"/>
                <a:cs typeface="メイリオ"/>
              </a:rPr>
              <a:t>⇒ </a:t>
            </a:r>
            <a:r>
              <a:rPr dirty="0" sz="1000" spc="-5">
                <a:latin typeface="Arial"/>
                <a:cs typeface="Arial"/>
              </a:rPr>
              <a:t>if the kernel can’t distinguish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threads,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>
                <a:latin typeface="Arial"/>
                <a:cs typeface="Arial"/>
              </a:rPr>
              <a:t>support</a:t>
            </a:r>
            <a:r>
              <a:rPr dirty="0" sz="1000" spc="-5">
                <a:latin typeface="Arial"/>
                <a:cs typeface="Arial"/>
              </a:rPr>
              <a:t> signaling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0586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57556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Threads</a:t>
            </a:r>
            <a:r>
              <a:rPr dirty="0"/>
              <a:t> </a:t>
            </a:r>
            <a:r>
              <a:rPr dirty="0" spc="15"/>
              <a:t>and</a:t>
            </a:r>
            <a:r>
              <a:rPr dirty="0" spc="5"/>
              <a:t> </a:t>
            </a:r>
            <a:r>
              <a:rPr dirty="0" spc="10"/>
              <a:t>operating</a:t>
            </a:r>
            <a:r>
              <a:rPr dirty="0"/>
              <a:t> </a:t>
            </a:r>
            <a:r>
              <a:rPr dirty="0" spc="15"/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7982" y="586254"/>
            <a:ext cx="3968750" cy="2465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ts val="141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Kernel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41910" marR="7302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whole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implementation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thread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package.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means</a:t>
            </a:r>
            <a:r>
              <a:rPr dirty="0" sz="1000" spc="-10">
                <a:latin typeface="Arial"/>
                <a:cs typeface="Arial"/>
              </a:rPr>
              <a:t> that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all </a:t>
            </a:r>
            <a:r>
              <a:rPr dirty="0" sz="1000" spc="-15">
                <a:latin typeface="Arial"/>
                <a:cs typeface="Arial"/>
              </a:rPr>
              <a:t>operations</a:t>
            </a:r>
            <a:r>
              <a:rPr dirty="0" sz="1000" spc="-10">
                <a:latin typeface="Arial"/>
                <a:cs typeface="Arial"/>
              </a:rPr>
              <a:t> return </a:t>
            </a:r>
            <a:r>
              <a:rPr dirty="0" sz="1000" spc="-15">
                <a:latin typeface="Arial"/>
                <a:cs typeface="Arial"/>
              </a:rPr>
              <a:t>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10">
                <a:latin typeface="Arial"/>
                <a:cs typeface="Arial"/>
              </a:rPr>
              <a:t> calls:</a:t>
            </a:r>
            <a:endParaRPr sz="1000">
              <a:latin typeface="Arial"/>
              <a:cs typeface="Arial"/>
            </a:endParaRPr>
          </a:p>
          <a:p>
            <a:pPr marL="318770" marR="30480" indent="-168275">
              <a:lnSpc>
                <a:spcPct val="1000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5">
                <a:latin typeface="Arial"/>
                <a:cs typeface="Arial"/>
              </a:rPr>
              <a:t>Operations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block</a:t>
            </a:r>
            <a:r>
              <a:rPr dirty="0" sz="1000" spc="-15">
                <a:latin typeface="Arial"/>
                <a:cs typeface="Arial"/>
              </a:rPr>
              <a:t> 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thread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are no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longer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 problem: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kernel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schedules another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available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thread </a:t>
            </a:r>
            <a:r>
              <a:rPr dirty="0" sz="1000" spc="-5">
                <a:latin typeface="Arial"/>
                <a:cs typeface="Arial"/>
              </a:rPr>
              <a:t>within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process.</a:t>
            </a:r>
            <a:endParaRPr sz="1000">
              <a:latin typeface="Arial"/>
              <a:cs typeface="Arial"/>
            </a:endParaRPr>
          </a:p>
          <a:p>
            <a:pPr marL="318770" marR="8191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handling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external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events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kernel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catches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events)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schedules the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thread associated with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the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event</a:t>
            </a:r>
            <a:r>
              <a:rPr dirty="0" sz="1000" spc="-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8770" marR="17653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The problem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(or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be)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loss 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efficiency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fact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 requires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trap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Arial"/>
              <a:cs typeface="Arial"/>
            </a:endParaRPr>
          </a:p>
          <a:p>
            <a:pPr marL="4191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Conclusion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–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FA0000"/>
                </a:solidFill>
                <a:latin typeface="Arial"/>
                <a:cs typeface="Arial"/>
              </a:rPr>
              <a:t>but</a:t>
            </a:r>
            <a:endParaRPr sz="1200">
              <a:latin typeface="Arial"/>
              <a:cs typeface="Arial"/>
            </a:endParaRPr>
          </a:p>
          <a:p>
            <a:pPr marL="41910" marR="19875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35">
                <a:latin typeface="Arial"/>
                <a:cs typeface="Arial"/>
              </a:rPr>
              <a:t>Try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mix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kernel-level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single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concept,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however,</a:t>
            </a:r>
            <a:r>
              <a:rPr dirty="0" sz="1000" spc="-5">
                <a:latin typeface="Arial"/>
                <a:cs typeface="Arial"/>
              </a:rPr>
              <a:t> performance gain has not</a:t>
            </a:r>
            <a:r>
              <a:rPr dirty="0" sz="1000">
                <a:latin typeface="Arial"/>
                <a:cs typeface="Arial"/>
              </a:rPr>
              <a:t> turned</a:t>
            </a:r>
            <a:r>
              <a:rPr dirty="0" sz="1000" spc="-5">
                <a:latin typeface="Arial"/>
                <a:cs typeface="Arial"/>
              </a:rPr>
              <a:t> out to outweigh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increased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complexity.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95115" cy="9486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idea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Introduce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two-level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approach: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lightweight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processes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execute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4315" y="2356722"/>
            <a:ext cx="7708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Lightweight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9135" y="1863704"/>
            <a:ext cx="2927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703" y="2446362"/>
            <a:ext cx="1844039" cy="3213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Kernel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50">
              <a:latin typeface="Arial"/>
              <a:cs typeface="Arial"/>
            </a:endParaRPr>
          </a:p>
          <a:p>
            <a:pPr marL="938530">
              <a:lnSpc>
                <a:spcPct val="100000"/>
              </a:lnSpc>
            </a:pP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LWP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executing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387" y="1759121"/>
            <a:ext cx="4521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9635" y="1497589"/>
            <a:ext cx="1782445" cy="68961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133985">
              <a:lnSpc>
                <a:spcPct val="100000"/>
              </a:lnSpc>
              <a:spcBef>
                <a:spcPts val="4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Thread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316999" y="1494954"/>
            <a:ext cx="1904364" cy="1352550"/>
            <a:chOff x="1316999" y="1494954"/>
            <a:chExt cx="1904364" cy="1352550"/>
          </a:xfrm>
        </p:grpSpPr>
        <p:sp>
          <p:nvSpPr>
            <p:cNvPr id="11" name="object 11"/>
            <p:cNvSpPr/>
            <p:nvPr/>
          </p:nvSpPr>
          <p:spPr>
            <a:xfrm>
              <a:off x="1319635" y="1497589"/>
              <a:ext cx="1782445" cy="1347470"/>
            </a:xfrm>
            <a:custGeom>
              <a:avLst/>
              <a:gdLst/>
              <a:ahLst/>
              <a:cxnLst/>
              <a:rect l="l" t="t" r="r" b="b"/>
              <a:pathLst>
                <a:path w="1782445" h="1347470">
                  <a:moveTo>
                    <a:pt x="0" y="1347139"/>
                  </a:moveTo>
                  <a:lnTo>
                    <a:pt x="1782040" y="1347139"/>
                  </a:lnTo>
                  <a:lnTo>
                    <a:pt x="1782040" y="0"/>
                  </a:lnTo>
                  <a:lnTo>
                    <a:pt x="0" y="0"/>
                  </a:lnTo>
                  <a:lnTo>
                    <a:pt x="0" y="134713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775754" y="2314999"/>
              <a:ext cx="520065" cy="138430"/>
            </a:xfrm>
            <a:custGeom>
              <a:avLst/>
              <a:gdLst/>
              <a:ahLst/>
              <a:cxnLst/>
              <a:rect l="l" t="t" r="r" b="b"/>
              <a:pathLst>
                <a:path w="520064" h="138430">
                  <a:moveTo>
                    <a:pt x="0" y="137893"/>
                  </a:moveTo>
                  <a:lnTo>
                    <a:pt x="148504" y="137893"/>
                  </a:lnTo>
                  <a:lnTo>
                    <a:pt x="148504" y="0"/>
                  </a:lnTo>
                  <a:lnTo>
                    <a:pt x="0" y="0"/>
                  </a:lnTo>
                  <a:lnTo>
                    <a:pt x="0" y="137893"/>
                  </a:lnTo>
                  <a:close/>
                </a:path>
                <a:path w="520064" h="138430">
                  <a:moveTo>
                    <a:pt x="371254" y="137893"/>
                  </a:moveTo>
                  <a:lnTo>
                    <a:pt x="519754" y="137893"/>
                  </a:lnTo>
                  <a:lnTo>
                    <a:pt x="519754" y="0"/>
                  </a:lnTo>
                  <a:lnTo>
                    <a:pt x="371254" y="0"/>
                  </a:lnTo>
                  <a:lnTo>
                    <a:pt x="371254" y="13789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637858" y="1730953"/>
              <a:ext cx="148590" cy="138430"/>
            </a:xfrm>
            <a:custGeom>
              <a:avLst/>
              <a:gdLst/>
              <a:ahLst/>
              <a:cxnLst/>
              <a:rect l="l" t="t" r="r" b="b"/>
              <a:pathLst>
                <a:path w="148589" h="138430">
                  <a:moveTo>
                    <a:pt x="148500" y="0"/>
                  </a:moveTo>
                  <a:lnTo>
                    <a:pt x="0" y="0"/>
                  </a:lnTo>
                  <a:lnTo>
                    <a:pt x="0" y="137893"/>
                  </a:lnTo>
                  <a:lnTo>
                    <a:pt x="148500" y="137893"/>
                  </a:lnTo>
                  <a:lnTo>
                    <a:pt x="14850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37858" y="1730953"/>
              <a:ext cx="148590" cy="138430"/>
            </a:xfrm>
            <a:custGeom>
              <a:avLst/>
              <a:gdLst/>
              <a:ahLst/>
              <a:cxnLst/>
              <a:rect l="l" t="t" r="r" b="b"/>
              <a:pathLst>
                <a:path w="148589" h="138430">
                  <a:moveTo>
                    <a:pt x="0" y="137893"/>
                  </a:moveTo>
                  <a:lnTo>
                    <a:pt x="148500" y="137893"/>
                  </a:lnTo>
                  <a:lnTo>
                    <a:pt x="148500" y="0"/>
                  </a:lnTo>
                  <a:lnTo>
                    <a:pt x="0" y="0"/>
                  </a:lnTo>
                  <a:lnTo>
                    <a:pt x="0" y="13789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147008" y="1730953"/>
              <a:ext cx="148590" cy="138430"/>
            </a:xfrm>
            <a:custGeom>
              <a:avLst/>
              <a:gdLst/>
              <a:ahLst/>
              <a:cxnLst/>
              <a:rect l="l" t="t" r="r" b="b"/>
              <a:pathLst>
                <a:path w="148589" h="138430">
                  <a:moveTo>
                    <a:pt x="148500" y="0"/>
                  </a:moveTo>
                  <a:lnTo>
                    <a:pt x="0" y="0"/>
                  </a:lnTo>
                  <a:lnTo>
                    <a:pt x="0" y="137893"/>
                  </a:lnTo>
                  <a:lnTo>
                    <a:pt x="148500" y="137893"/>
                  </a:lnTo>
                  <a:lnTo>
                    <a:pt x="14850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510567" y="1730953"/>
              <a:ext cx="785495" cy="329565"/>
            </a:xfrm>
            <a:custGeom>
              <a:avLst/>
              <a:gdLst/>
              <a:ahLst/>
              <a:cxnLst/>
              <a:rect l="l" t="t" r="r" b="b"/>
              <a:pathLst>
                <a:path w="785494" h="329564">
                  <a:moveTo>
                    <a:pt x="636441" y="137893"/>
                  </a:moveTo>
                  <a:lnTo>
                    <a:pt x="784941" y="137893"/>
                  </a:lnTo>
                  <a:lnTo>
                    <a:pt x="784941" y="0"/>
                  </a:lnTo>
                  <a:lnTo>
                    <a:pt x="636441" y="0"/>
                  </a:lnTo>
                  <a:lnTo>
                    <a:pt x="636441" y="137893"/>
                  </a:lnTo>
                  <a:close/>
                </a:path>
                <a:path w="785494" h="329564">
                  <a:moveTo>
                    <a:pt x="0" y="329475"/>
                  </a:moveTo>
                  <a:lnTo>
                    <a:pt x="148504" y="329475"/>
                  </a:lnTo>
                  <a:lnTo>
                    <a:pt x="148504" y="191578"/>
                  </a:lnTo>
                  <a:lnTo>
                    <a:pt x="0" y="191578"/>
                  </a:lnTo>
                  <a:lnTo>
                    <a:pt x="0" y="32947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528877" y="1730953"/>
              <a:ext cx="148590" cy="138430"/>
            </a:xfrm>
            <a:custGeom>
              <a:avLst/>
              <a:gdLst/>
              <a:ahLst/>
              <a:cxnLst/>
              <a:rect l="l" t="t" r="r" b="b"/>
              <a:pathLst>
                <a:path w="148589" h="138430">
                  <a:moveTo>
                    <a:pt x="148504" y="0"/>
                  </a:moveTo>
                  <a:lnTo>
                    <a:pt x="0" y="0"/>
                  </a:lnTo>
                  <a:lnTo>
                    <a:pt x="0" y="137897"/>
                  </a:lnTo>
                  <a:lnTo>
                    <a:pt x="148504" y="137897"/>
                  </a:lnTo>
                  <a:lnTo>
                    <a:pt x="148504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765139" y="1730953"/>
              <a:ext cx="912494" cy="329565"/>
            </a:xfrm>
            <a:custGeom>
              <a:avLst/>
              <a:gdLst/>
              <a:ahLst/>
              <a:cxnLst/>
              <a:rect l="l" t="t" r="r" b="b"/>
              <a:pathLst>
                <a:path w="912494" h="329564">
                  <a:moveTo>
                    <a:pt x="763737" y="137897"/>
                  </a:moveTo>
                  <a:lnTo>
                    <a:pt x="912242" y="137897"/>
                  </a:lnTo>
                  <a:lnTo>
                    <a:pt x="912242" y="0"/>
                  </a:lnTo>
                  <a:lnTo>
                    <a:pt x="763737" y="0"/>
                  </a:lnTo>
                  <a:lnTo>
                    <a:pt x="763737" y="137897"/>
                  </a:lnTo>
                  <a:close/>
                </a:path>
                <a:path w="912494" h="329564">
                  <a:moveTo>
                    <a:pt x="254586" y="329475"/>
                  </a:moveTo>
                  <a:lnTo>
                    <a:pt x="403090" y="329475"/>
                  </a:lnTo>
                  <a:lnTo>
                    <a:pt x="403090" y="191578"/>
                  </a:lnTo>
                  <a:lnTo>
                    <a:pt x="254586" y="191578"/>
                  </a:lnTo>
                  <a:lnTo>
                    <a:pt x="254586" y="329475"/>
                  </a:lnTo>
                  <a:close/>
                </a:path>
                <a:path w="912494" h="329564">
                  <a:moveTo>
                    <a:pt x="0" y="328825"/>
                  </a:moveTo>
                  <a:lnTo>
                    <a:pt x="148504" y="328825"/>
                  </a:lnTo>
                  <a:lnTo>
                    <a:pt x="148504" y="190932"/>
                  </a:lnTo>
                  <a:lnTo>
                    <a:pt x="0" y="190932"/>
                  </a:lnTo>
                  <a:lnTo>
                    <a:pt x="0" y="32882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783453" y="1730953"/>
              <a:ext cx="148590" cy="138430"/>
            </a:xfrm>
            <a:custGeom>
              <a:avLst/>
              <a:gdLst/>
              <a:ahLst/>
              <a:cxnLst/>
              <a:rect l="l" t="t" r="r" b="b"/>
              <a:pathLst>
                <a:path w="148589" h="138430">
                  <a:moveTo>
                    <a:pt x="148504" y="0"/>
                  </a:moveTo>
                  <a:lnTo>
                    <a:pt x="0" y="0"/>
                  </a:lnTo>
                  <a:lnTo>
                    <a:pt x="0" y="137897"/>
                  </a:lnTo>
                  <a:lnTo>
                    <a:pt x="148504" y="137897"/>
                  </a:lnTo>
                  <a:lnTo>
                    <a:pt x="148504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274301" y="1730953"/>
              <a:ext cx="657860" cy="329565"/>
            </a:xfrm>
            <a:custGeom>
              <a:avLst/>
              <a:gdLst/>
              <a:ahLst/>
              <a:cxnLst/>
              <a:rect l="l" t="t" r="r" b="b"/>
              <a:pathLst>
                <a:path w="657860" h="329564">
                  <a:moveTo>
                    <a:pt x="509151" y="137897"/>
                  </a:moveTo>
                  <a:lnTo>
                    <a:pt x="657656" y="137897"/>
                  </a:lnTo>
                  <a:lnTo>
                    <a:pt x="657656" y="0"/>
                  </a:lnTo>
                  <a:lnTo>
                    <a:pt x="509151" y="0"/>
                  </a:lnTo>
                  <a:lnTo>
                    <a:pt x="509151" y="137897"/>
                  </a:lnTo>
                  <a:close/>
                </a:path>
                <a:path w="657860" h="329564">
                  <a:moveTo>
                    <a:pt x="0" y="329475"/>
                  </a:moveTo>
                  <a:lnTo>
                    <a:pt x="148500" y="329475"/>
                  </a:lnTo>
                  <a:lnTo>
                    <a:pt x="148500" y="191578"/>
                  </a:lnTo>
                  <a:lnTo>
                    <a:pt x="0" y="191578"/>
                  </a:lnTo>
                  <a:lnTo>
                    <a:pt x="0" y="329475"/>
                  </a:lnTo>
                  <a:close/>
                </a:path>
                <a:path w="657860" h="329564">
                  <a:moveTo>
                    <a:pt x="254575" y="329475"/>
                  </a:moveTo>
                  <a:lnTo>
                    <a:pt x="403080" y="329475"/>
                  </a:lnTo>
                  <a:lnTo>
                    <a:pt x="403080" y="191578"/>
                  </a:lnTo>
                  <a:lnTo>
                    <a:pt x="254575" y="191578"/>
                  </a:lnTo>
                  <a:lnTo>
                    <a:pt x="254575" y="329475"/>
                  </a:lnTo>
                  <a:close/>
                </a:path>
                <a:path w="657860" h="329564">
                  <a:moveTo>
                    <a:pt x="509151" y="329475"/>
                  </a:moveTo>
                  <a:lnTo>
                    <a:pt x="657656" y="329475"/>
                  </a:lnTo>
                  <a:lnTo>
                    <a:pt x="657656" y="191578"/>
                  </a:lnTo>
                  <a:lnTo>
                    <a:pt x="509151" y="191578"/>
                  </a:lnTo>
                  <a:lnTo>
                    <a:pt x="509151" y="32947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733327" y="2272566"/>
              <a:ext cx="975994" cy="222885"/>
            </a:xfrm>
            <a:custGeom>
              <a:avLst/>
              <a:gdLst/>
              <a:ahLst/>
              <a:cxnLst/>
              <a:rect l="l" t="t" r="r" b="b"/>
              <a:pathLst>
                <a:path w="975994" h="222885">
                  <a:moveTo>
                    <a:pt x="0" y="222756"/>
                  </a:moveTo>
                  <a:lnTo>
                    <a:pt x="233359" y="222756"/>
                  </a:lnTo>
                  <a:lnTo>
                    <a:pt x="233359" y="0"/>
                  </a:lnTo>
                  <a:lnTo>
                    <a:pt x="0" y="0"/>
                  </a:lnTo>
                  <a:lnTo>
                    <a:pt x="0" y="222756"/>
                  </a:lnTo>
                  <a:close/>
                </a:path>
                <a:path w="975994" h="222885">
                  <a:moveTo>
                    <a:pt x="371254" y="222756"/>
                  </a:moveTo>
                  <a:lnTo>
                    <a:pt x="604613" y="222756"/>
                  </a:lnTo>
                  <a:lnTo>
                    <a:pt x="604613" y="0"/>
                  </a:lnTo>
                  <a:lnTo>
                    <a:pt x="371254" y="0"/>
                  </a:lnTo>
                  <a:lnTo>
                    <a:pt x="371254" y="222756"/>
                  </a:lnTo>
                  <a:close/>
                </a:path>
                <a:path w="975994" h="222885">
                  <a:moveTo>
                    <a:pt x="742508" y="222756"/>
                  </a:moveTo>
                  <a:lnTo>
                    <a:pt x="975872" y="222756"/>
                  </a:lnTo>
                  <a:lnTo>
                    <a:pt x="975872" y="0"/>
                  </a:lnTo>
                  <a:lnTo>
                    <a:pt x="742508" y="0"/>
                  </a:lnTo>
                  <a:lnTo>
                    <a:pt x="742508" y="22275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595426" y="2059778"/>
              <a:ext cx="753745" cy="254635"/>
            </a:xfrm>
            <a:custGeom>
              <a:avLst/>
              <a:gdLst/>
              <a:ahLst/>
              <a:cxnLst/>
              <a:rect l="l" t="t" r="r" b="b"/>
              <a:pathLst>
                <a:path w="753744" h="254635">
                  <a:moveTo>
                    <a:pt x="254578" y="254573"/>
                  </a:moveTo>
                  <a:lnTo>
                    <a:pt x="0" y="0"/>
                  </a:lnTo>
                </a:path>
                <a:path w="753744" h="254635">
                  <a:moveTo>
                    <a:pt x="625832" y="254573"/>
                  </a:moveTo>
                  <a:lnTo>
                    <a:pt x="753125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595426" y="1624877"/>
              <a:ext cx="1623060" cy="1007744"/>
            </a:xfrm>
            <a:custGeom>
              <a:avLst/>
              <a:gdLst/>
              <a:ahLst/>
              <a:cxnLst/>
              <a:rect l="l" t="t" r="r" b="b"/>
              <a:pathLst>
                <a:path w="1623060" h="1007744">
                  <a:moveTo>
                    <a:pt x="0" y="297008"/>
                  </a:moveTo>
                  <a:lnTo>
                    <a:pt x="74251" y="243969"/>
                  </a:lnTo>
                </a:path>
                <a:path w="1623060" h="1007744">
                  <a:moveTo>
                    <a:pt x="243974" y="297008"/>
                  </a:moveTo>
                  <a:lnTo>
                    <a:pt x="169713" y="243969"/>
                  </a:lnTo>
                </a:path>
                <a:path w="1623060" h="1007744">
                  <a:moveTo>
                    <a:pt x="498550" y="297008"/>
                  </a:moveTo>
                  <a:lnTo>
                    <a:pt x="583405" y="243969"/>
                  </a:lnTo>
                </a:path>
                <a:path w="1623060" h="1007744">
                  <a:moveTo>
                    <a:pt x="753125" y="297008"/>
                  </a:moveTo>
                  <a:lnTo>
                    <a:pt x="678875" y="243969"/>
                  </a:lnTo>
                </a:path>
                <a:path w="1623060" h="1007744">
                  <a:moveTo>
                    <a:pt x="1007701" y="297008"/>
                  </a:moveTo>
                  <a:lnTo>
                    <a:pt x="1007701" y="243969"/>
                  </a:lnTo>
                </a:path>
                <a:path w="1623060" h="1007744">
                  <a:moveTo>
                    <a:pt x="1262277" y="297008"/>
                  </a:moveTo>
                  <a:lnTo>
                    <a:pt x="1262277" y="243969"/>
                  </a:lnTo>
                </a:path>
                <a:path w="1623060" h="1007744">
                  <a:moveTo>
                    <a:pt x="1622927" y="297650"/>
                  </a:moveTo>
                  <a:lnTo>
                    <a:pt x="1336275" y="377461"/>
                  </a:lnTo>
                </a:path>
                <a:path w="1623060" h="1007744">
                  <a:moveTo>
                    <a:pt x="1580499" y="784945"/>
                  </a:moveTo>
                  <a:lnTo>
                    <a:pt x="1114914" y="785044"/>
                  </a:lnTo>
                </a:path>
                <a:path w="1623060" h="1007744">
                  <a:moveTo>
                    <a:pt x="466727" y="1007698"/>
                  </a:moveTo>
                  <a:lnTo>
                    <a:pt x="559751" y="872888"/>
                  </a:lnTo>
                </a:path>
                <a:path w="1623060" h="1007744">
                  <a:moveTo>
                    <a:pt x="360652" y="0"/>
                  </a:moveTo>
                  <a:lnTo>
                    <a:pt x="608946" y="10690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/>
          <p:nvPr/>
        </p:nvSpPr>
        <p:spPr>
          <a:xfrm>
            <a:off x="1200113" y="1497594"/>
            <a:ext cx="60325" cy="1344930"/>
          </a:xfrm>
          <a:custGeom>
            <a:avLst/>
            <a:gdLst/>
            <a:ahLst/>
            <a:cxnLst/>
            <a:rect l="l" t="t" r="r" b="b"/>
            <a:pathLst>
              <a:path w="60325" h="1344930">
                <a:moveTo>
                  <a:pt x="59759" y="0"/>
                </a:moveTo>
                <a:lnTo>
                  <a:pt x="46686" y="14443"/>
                </a:lnTo>
                <a:lnTo>
                  <a:pt x="38416" y="52522"/>
                </a:lnTo>
                <a:lnTo>
                  <a:pt x="33347" y="106357"/>
                </a:lnTo>
                <a:lnTo>
                  <a:pt x="29879" y="168070"/>
                </a:lnTo>
                <a:lnTo>
                  <a:pt x="26412" y="229784"/>
                </a:lnTo>
                <a:lnTo>
                  <a:pt x="21343" y="283619"/>
                </a:lnTo>
                <a:lnTo>
                  <a:pt x="13073" y="321698"/>
                </a:lnTo>
                <a:lnTo>
                  <a:pt x="0" y="336141"/>
                </a:lnTo>
              </a:path>
              <a:path w="60325" h="1344930">
                <a:moveTo>
                  <a:pt x="59759" y="672292"/>
                </a:moveTo>
                <a:lnTo>
                  <a:pt x="46686" y="657848"/>
                </a:lnTo>
                <a:lnTo>
                  <a:pt x="38416" y="619768"/>
                </a:lnTo>
                <a:lnTo>
                  <a:pt x="33347" y="565932"/>
                </a:lnTo>
                <a:lnTo>
                  <a:pt x="29879" y="504217"/>
                </a:lnTo>
                <a:lnTo>
                  <a:pt x="26412" y="442502"/>
                </a:lnTo>
                <a:lnTo>
                  <a:pt x="21343" y="388665"/>
                </a:lnTo>
                <a:lnTo>
                  <a:pt x="13073" y="350585"/>
                </a:lnTo>
                <a:lnTo>
                  <a:pt x="0" y="336141"/>
                </a:lnTo>
              </a:path>
              <a:path w="60325" h="1344930">
                <a:moveTo>
                  <a:pt x="59759" y="717112"/>
                </a:moveTo>
                <a:lnTo>
                  <a:pt x="46686" y="730593"/>
                </a:lnTo>
                <a:lnTo>
                  <a:pt x="38416" y="766134"/>
                </a:lnTo>
                <a:lnTo>
                  <a:pt x="33347" y="816381"/>
                </a:lnTo>
                <a:lnTo>
                  <a:pt x="29879" y="873981"/>
                </a:lnTo>
                <a:lnTo>
                  <a:pt x="26412" y="931582"/>
                </a:lnTo>
                <a:lnTo>
                  <a:pt x="21343" y="981829"/>
                </a:lnTo>
                <a:lnTo>
                  <a:pt x="13073" y="1017369"/>
                </a:lnTo>
                <a:lnTo>
                  <a:pt x="0" y="1030850"/>
                </a:lnTo>
              </a:path>
              <a:path w="60325" h="1344930">
                <a:moveTo>
                  <a:pt x="59759" y="1344589"/>
                </a:moveTo>
                <a:lnTo>
                  <a:pt x="46686" y="1331109"/>
                </a:lnTo>
                <a:lnTo>
                  <a:pt x="38416" y="1295568"/>
                </a:lnTo>
                <a:lnTo>
                  <a:pt x="33347" y="1245320"/>
                </a:lnTo>
                <a:lnTo>
                  <a:pt x="29879" y="1187720"/>
                </a:lnTo>
                <a:lnTo>
                  <a:pt x="26412" y="1130119"/>
                </a:lnTo>
                <a:lnTo>
                  <a:pt x="21343" y="1079872"/>
                </a:lnTo>
                <a:lnTo>
                  <a:pt x="13073" y="1044331"/>
                </a:lnTo>
                <a:lnTo>
                  <a:pt x="0" y="103085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6260" cy="5727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3048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47185" cy="9753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226187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2300605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  <a:p>
            <a:pPr marL="567055" marR="304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executing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thread,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bound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65">
                <a:latin typeface="Arial"/>
                <a:cs typeface="Arial"/>
              </a:rPr>
              <a:t>LWP.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6260" cy="5727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3048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834763"/>
            <a:ext cx="37350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is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executing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910672"/>
            <a:ext cx="3819525" cy="7848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thread,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bound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LWP.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schedule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another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having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runnable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bound 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it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any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runnable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currently in user space.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6260" cy="5727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3048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834763"/>
            <a:ext cx="37350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is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executing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910672"/>
            <a:ext cx="3819525" cy="7848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thread,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bound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LWP.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schedule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another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having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runnable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bound 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it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any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runnable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currently in user space.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6704" y="1745747"/>
            <a:ext cx="380301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calls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blocking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user-level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1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switch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 runnable thread, (then bound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 same </a:t>
            </a:r>
            <a:r>
              <a:rPr dirty="0" sz="1000" spc="-20">
                <a:latin typeface="Arial"/>
                <a:cs typeface="Arial"/>
              </a:rPr>
              <a:t>LWP).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6260" cy="5727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3048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834763"/>
            <a:ext cx="37350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is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executing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910672"/>
            <a:ext cx="3819525" cy="7848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thread,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bound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LWP.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schedule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another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having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runnable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bound 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it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any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runnable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currently in user space.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6704" y="1745747"/>
            <a:ext cx="38030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thread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calls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blocking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user-level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1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switch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304" y="1821656"/>
            <a:ext cx="3872229" cy="63309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latin typeface="Arial"/>
                <a:cs typeface="Arial"/>
              </a:rPr>
              <a:t>to a runnable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thread, (then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bound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LWP).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schedule,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LWP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remain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idle,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5">
                <a:latin typeface="Arial"/>
                <a:cs typeface="Arial"/>
              </a:rPr>
              <a:t> be </a:t>
            </a:r>
            <a:r>
              <a:rPr dirty="0" sz="1000" spc="-10">
                <a:latin typeface="Arial"/>
                <a:cs typeface="Arial"/>
              </a:rPr>
              <a:t>removed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(destroyed)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 kernel.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implementation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6260" cy="5727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Lightweight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400">
              <a:latin typeface="Arial"/>
              <a:cs typeface="Arial"/>
            </a:endParaRPr>
          </a:p>
          <a:p>
            <a:pPr algn="ctr" marR="30480">
              <a:lnSpc>
                <a:spcPct val="100000"/>
              </a:lnSpc>
              <a:spcBef>
                <a:spcPts val="115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834763"/>
            <a:ext cx="37350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0">
                <a:latin typeface="Arial"/>
                <a:cs typeface="Arial"/>
              </a:rPr>
              <a:t>User-level</a:t>
            </a:r>
            <a:r>
              <a:rPr dirty="0" sz="1000" spc="-5">
                <a:latin typeface="Arial"/>
                <a:cs typeface="Arial"/>
              </a:rPr>
              <a:t>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is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executing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910672"/>
            <a:ext cx="3819525" cy="7848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that thread,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bound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LWP.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schedule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another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solidFill>
                  <a:srgbClr val="FA0000"/>
                </a:solidFill>
                <a:latin typeface="Arial"/>
                <a:cs typeface="Arial"/>
              </a:rPr>
              <a:t>LWP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having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runnable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bound 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it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any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runnable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currently in user space.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6704" y="1745747"/>
            <a:ext cx="38030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thread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calls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blocking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user-level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1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switch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304" y="1821656"/>
            <a:ext cx="3872229" cy="63309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latin typeface="Arial"/>
                <a:cs typeface="Arial"/>
              </a:rPr>
              <a:t>to a runnable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thread, (then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bound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LWP).</a:t>
            </a:r>
            <a:endParaRPr sz="1000">
              <a:latin typeface="Arial"/>
              <a:cs typeface="Arial"/>
            </a:endParaRPr>
          </a:p>
          <a:p>
            <a:pPr marL="205740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schedule,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LWP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remain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idle,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5">
                <a:latin typeface="Arial"/>
                <a:cs typeface="Arial"/>
              </a:rPr>
              <a:t> be </a:t>
            </a:r>
            <a:r>
              <a:rPr dirty="0" sz="1000" spc="-10">
                <a:latin typeface="Arial"/>
                <a:cs typeface="Arial"/>
              </a:rPr>
              <a:t>removed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(destroyed)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 kernel.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382" y="2620541"/>
            <a:ext cx="3884929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concept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virtually </a:t>
            </a:r>
            <a:r>
              <a:rPr dirty="0" sz="1000" spc="-5">
                <a:latin typeface="Arial"/>
                <a:cs typeface="Arial"/>
              </a:rPr>
              <a:t>abandoned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–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it’s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just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either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user-level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-10">
                <a:latin typeface="Arial"/>
                <a:cs typeface="Arial"/>
              </a:rPr>
              <a:t> kernel-level</a:t>
            </a:r>
            <a:r>
              <a:rPr dirty="0" sz="1000" spc="-5">
                <a:latin typeface="Arial"/>
                <a:cs typeface="Arial"/>
              </a:rPr>
              <a:t> threads.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21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Multithreaded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3217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Threads in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distributed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51714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Using</a:t>
            </a:r>
            <a:r>
              <a:rPr dirty="0" spc="-5"/>
              <a:t> </a:t>
            </a:r>
            <a:r>
              <a:rPr dirty="0" spc="15"/>
              <a:t>threads</a:t>
            </a:r>
            <a:r>
              <a:rPr dirty="0" spc="-5"/>
              <a:t> </a:t>
            </a:r>
            <a:r>
              <a:rPr dirty="0" spc="10"/>
              <a:t>at</a:t>
            </a:r>
            <a:r>
              <a:rPr dirty="0" spc="-5"/>
              <a:t> </a:t>
            </a:r>
            <a:r>
              <a:rPr dirty="0" spc="15"/>
              <a:t>the</a:t>
            </a:r>
            <a:r>
              <a:rPr dirty="0"/>
              <a:t> </a:t>
            </a:r>
            <a:r>
              <a:rPr dirty="0" spc="10"/>
              <a:t>client</a:t>
            </a:r>
            <a:r>
              <a:rPr dirty="0" spc="-5"/>
              <a:t> </a:t>
            </a:r>
            <a:r>
              <a:rPr dirty="0" spc="15"/>
              <a:t>side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194" y="574596"/>
            <a:ext cx="3985895" cy="2419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Multithreaded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web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Hiding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latencies:</a:t>
            </a:r>
            <a:endParaRPr sz="1000">
              <a:latin typeface="Arial"/>
              <a:cs typeface="Arial"/>
            </a:endParaRPr>
          </a:p>
          <a:p>
            <a:pPr marL="327660" marR="3937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30">
                <a:latin typeface="Arial"/>
                <a:cs typeface="Arial"/>
              </a:rPr>
              <a:t>Web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browser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scans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HTML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page,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finds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more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files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need to be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fetched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27660" marR="3048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Each file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fetched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by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separate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thread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(blocking)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HTTP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As files come in,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browser </a:t>
            </a:r>
            <a:r>
              <a:rPr dirty="0" sz="1000" spc="-10">
                <a:latin typeface="Arial"/>
                <a:cs typeface="Arial"/>
              </a:rPr>
              <a:t>displays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Multiple request-response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calls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other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machines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(RPC)</a:t>
            </a:r>
            <a:endParaRPr sz="1200">
              <a:latin typeface="Arial"/>
              <a:cs typeface="Arial"/>
            </a:endParaRPr>
          </a:p>
          <a:p>
            <a:pPr marL="327660" marR="370840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A 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 </a:t>
            </a:r>
            <a:r>
              <a:rPr dirty="0" sz="1000" spc="-15">
                <a:latin typeface="Arial"/>
                <a:cs typeface="Arial"/>
              </a:rPr>
              <a:t>several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calls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time,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 waits until all results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been </a:t>
            </a:r>
            <a:r>
              <a:rPr dirty="0" sz="1000">
                <a:latin typeface="Arial"/>
                <a:cs typeface="Arial"/>
              </a:rPr>
              <a:t>returned.</a:t>
            </a:r>
            <a:endParaRPr sz="1000">
              <a:latin typeface="Arial"/>
              <a:cs typeface="Arial"/>
            </a:endParaRPr>
          </a:p>
          <a:p>
            <a:pPr marL="327660" marR="40132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calls are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servers,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linear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speed-up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6231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Introduction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threads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algn="just"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idea</a:t>
            </a:r>
            <a:endParaRPr sz="1200">
              <a:latin typeface="Arial"/>
              <a:cs typeface="Arial"/>
            </a:endParaRPr>
          </a:p>
          <a:p>
            <a:pPr algn="just" marL="258445">
              <a:lnSpc>
                <a:spcPts val="1170"/>
              </a:lnSpc>
            </a:pPr>
            <a:r>
              <a:rPr dirty="0" sz="1000" spc="-3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build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virtual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processors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software,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physical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processors:</a:t>
            </a:r>
            <a:endParaRPr sz="1000">
              <a:latin typeface="Arial"/>
              <a:cs typeface="Arial"/>
            </a:endParaRPr>
          </a:p>
          <a:p>
            <a:pPr algn="just" marL="1053465" marR="5080" indent="-674370">
              <a:lnSpc>
                <a:spcPct val="100000"/>
              </a:lnSpc>
              <a:spcBef>
                <a:spcPts val="59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Processor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: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Provides </a:t>
            </a:r>
            <a:r>
              <a:rPr dirty="0" sz="1000" spc="-10">
                <a:latin typeface="Arial"/>
                <a:cs typeface="Arial"/>
              </a:rPr>
              <a:t>a set of instructions along with the capability 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automatically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instructions.</a:t>
            </a:r>
            <a:endParaRPr sz="1000">
              <a:latin typeface="Arial"/>
              <a:cs typeface="Arial"/>
            </a:endParaRPr>
          </a:p>
          <a:p>
            <a:pPr algn="just" marL="1053465" marR="5080" indent="-505459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: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minimal </a:t>
            </a:r>
            <a:r>
              <a:rPr dirty="0" sz="1000" spc="-10">
                <a:latin typeface="Arial"/>
                <a:cs typeface="Arial"/>
              </a:rPr>
              <a:t>software </a:t>
            </a:r>
            <a:r>
              <a:rPr dirty="0" sz="1000" spc="-5">
                <a:latin typeface="Arial"/>
                <a:cs typeface="Arial"/>
              </a:rPr>
              <a:t>processor in whose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context </a:t>
            </a:r>
            <a:r>
              <a:rPr dirty="0" sz="1000" spc="-5">
                <a:latin typeface="Arial"/>
                <a:cs typeface="Arial"/>
              </a:rPr>
              <a:t>a series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 instructions </a:t>
            </a:r>
            <a:r>
              <a:rPr dirty="0" sz="1000" spc="-15">
                <a:latin typeface="Arial"/>
                <a:cs typeface="Arial"/>
              </a:rPr>
              <a:t>can be </a:t>
            </a:r>
            <a:r>
              <a:rPr dirty="0" sz="1000" spc="-20">
                <a:latin typeface="Arial"/>
                <a:cs typeface="Arial"/>
              </a:rPr>
              <a:t>executed. </a:t>
            </a:r>
            <a:r>
              <a:rPr dirty="0" sz="1000" spc="-15">
                <a:latin typeface="Arial"/>
                <a:cs typeface="Arial"/>
              </a:rPr>
              <a:t>Saving a </a:t>
            </a:r>
            <a:r>
              <a:rPr dirty="0" sz="1000" spc="-10">
                <a:latin typeface="Arial"/>
                <a:cs typeface="Arial"/>
              </a:rPr>
              <a:t>thread </a:t>
            </a:r>
            <a:r>
              <a:rPr dirty="0" sz="1000" spc="-15">
                <a:latin typeface="Arial"/>
                <a:cs typeface="Arial"/>
              </a:rPr>
              <a:t>context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implies stopping the current </a:t>
            </a:r>
            <a:r>
              <a:rPr dirty="0" sz="1000" spc="-15">
                <a:latin typeface="Arial"/>
                <a:cs typeface="Arial"/>
              </a:rPr>
              <a:t>execution </a:t>
            </a:r>
            <a:r>
              <a:rPr dirty="0" sz="1000" spc="-10">
                <a:latin typeface="Arial"/>
                <a:cs typeface="Arial"/>
              </a:rPr>
              <a:t>and </a:t>
            </a:r>
            <a:r>
              <a:rPr dirty="0" sz="1000" spc="-15">
                <a:latin typeface="Arial"/>
                <a:cs typeface="Arial"/>
              </a:rPr>
              <a:t>saving </a:t>
            </a:r>
            <a:r>
              <a:rPr dirty="0" sz="1000" spc="-10">
                <a:latin typeface="Arial"/>
                <a:cs typeface="Arial"/>
              </a:rPr>
              <a:t>all 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needed to continue the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 spc="-5">
                <a:latin typeface="Arial"/>
                <a:cs typeface="Arial"/>
              </a:rPr>
              <a:t> at a later stage.</a:t>
            </a:r>
            <a:endParaRPr sz="1000">
              <a:latin typeface="Arial"/>
              <a:cs typeface="Arial"/>
            </a:endParaRPr>
          </a:p>
          <a:p>
            <a:pPr marL="1053465" marR="100965" indent="-561975">
              <a:lnSpc>
                <a:spcPct val="100000"/>
              </a:lnSpc>
              <a:spcBef>
                <a:spcPts val="580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: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software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processor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whose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more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thread,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means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66713" y="3331252"/>
            <a:ext cx="721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Multithreaded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6873" y="716"/>
            <a:ext cx="1054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Threads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 distributed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3900170" cy="11303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Multithreaded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clients: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it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help?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Thread-level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parallelism:</a:t>
            </a:r>
            <a:r>
              <a:rPr dirty="0" sz="1200" spc="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TLP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exactly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 simultaneously.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2211" y="1513019"/>
            <a:ext cx="257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TLP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7541" y="1375796"/>
            <a:ext cx="2343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5000" sz="1500" spc="15">
                <a:latin typeface="Times New Roman"/>
                <a:cs typeface="Times New Roman"/>
              </a:rPr>
              <a:t>∑</a:t>
            </a:r>
            <a:r>
              <a:rPr dirty="0" sz="700" spc="10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5835" y="1463680"/>
            <a:ext cx="690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51510" algn="l"/>
              </a:tabLst>
            </a:pPr>
            <a:r>
              <a:rPr dirty="0" baseline="-22222" sz="1500" spc="284">
                <a:latin typeface="Arial"/>
                <a:cs typeface="Arial"/>
              </a:rPr>
              <a:t>=</a:t>
            </a:r>
            <a:r>
              <a:rPr dirty="0" u="sng" sz="1000" spc="19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3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spc="8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sng" sz="700" spc="8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=1	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7622" y="1425478"/>
            <a:ext cx="1981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0037" y="1482492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00947" y="1599824"/>
            <a:ext cx="395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30">
                <a:latin typeface="Arial"/>
                <a:cs typeface="Arial"/>
              </a:rPr>
              <a:t>0</a:t>
            </a:r>
            <a:endParaRPr baseline="-15873"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747" y="1855411"/>
            <a:ext cx="391731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with </a:t>
            </a:r>
            <a:r>
              <a:rPr dirty="0" sz="1000" spc="-20" i="1">
                <a:latin typeface="Arial"/>
                <a:cs typeface="Arial"/>
              </a:rPr>
              <a:t>N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15">
                <a:latin typeface="Arial"/>
                <a:cs typeface="Arial"/>
              </a:rPr>
              <a:t>maximum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number</a:t>
            </a:r>
            <a:r>
              <a:rPr dirty="0" sz="1000" spc="-10">
                <a:latin typeface="Arial"/>
                <a:cs typeface="Arial"/>
              </a:rPr>
              <a:t> of threads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 (can) </a:t>
            </a:r>
            <a:r>
              <a:rPr dirty="0" sz="1000" spc="-20">
                <a:latin typeface="Arial"/>
                <a:cs typeface="Arial"/>
              </a:rPr>
              <a:t>execute</a:t>
            </a:r>
            <a:r>
              <a:rPr dirty="0" sz="1000" spc="-10">
                <a:latin typeface="Arial"/>
                <a:cs typeface="Arial"/>
              </a:rPr>
              <a:t> at 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same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66713" y="3331252"/>
            <a:ext cx="721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Multithreaded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6873" y="716"/>
            <a:ext cx="1054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Threads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 distributed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3900170" cy="11303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Multithreaded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clients: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it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help?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Thread-level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parallelism:</a:t>
            </a:r>
            <a:r>
              <a:rPr dirty="0" sz="1200" spc="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TLP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exactly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 simultaneously.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2211" y="1513019"/>
            <a:ext cx="257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TLP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7541" y="1375796"/>
            <a:ext cx="2343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5000" sz="1500" spc="15">
                <a:latin typeface="Times New Roman"/>
                <a:cs typeface="Times New Roman"/>
              </a:rPr>
              <a:t>∑</a:t>
            </a:r>
            <a:r>
              <a:rPr dirty="0" sz="700" spc="10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5835" y="1463680"/>
            <a:ext cx="690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51510" algn="l"/>
              </a:tabLst>
            </a:pPr>
            <a:r>
              <a:rPr dirty="0" baseline="-22222" sz="1500" spc="284">
                <a:latin typeface="Arial"/>
                <a:cs typeface="Arial"/>
              </a:rPr>
              <a:t>=</a:t>
            </a:r>
            <a:r>
              <a:rPr dirty="0" u="sng" sz="1000" spc="19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3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spc="8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sng" sz="700" spc="8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=1	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7622" y="1425478"/>
            <a:ext cx="1981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0037" y="1482492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00947" y="1599824"/>
            <a:ext cx="395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30">
                <a:latin typeface="Arial"/>
                <a:cs typeface="Arial"/>
              </a:rPr>
              <a:t>0</a:t>
            </a:r>
            <a:endParaRPr baseline="-15873"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747" y="1855411"/>
            <a:ext cx="3917315" cy="8972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with </a:t>
            </a:r>
            <a:r>
              <a:rPr dirty="0" sz="1000" spc="-20" i="1">
                <a:latin typeface="Arial"/>
                <a:cs typeface="Arial"/>
              </a:rPr>
              <a:t>N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15">
                <a:latin typeface="Arial"/>
                <a:cs typeface="Arial"/>
              </a:rPr>
              <a:t>maximum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number</a:t>
            </a:r>
            <a:r>
              <a:rPr dirty="0" sz="1000" spc="-10">
                <a:latin typeface="Arial"/>
                <a:cs typeface="Arial"/>
              </a:rPr>
              <a:t> of threads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 (can) </a:t>
            </a:r>
            <a:r>
              <a:rPr dirty="0" sz="1000" spc="-20">
                <a:latin typeface="Arial"/>
                <a:cs typeface="Arial"/>
              </a:rPr>
              <a:t>execute</a:t>
            </a:r>
            <a:r>
              <a:rPr dirty="0" sz="1000" spc="-10">
                <a:latin typeface="Arial"/>
                <a:cs typeface="Arial"/>
              </a:rPr>
              <a:t> at 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same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ts val="1410"/>
              </a:lnSpc>
              <a:spcBef>
                <a:spcPts val="6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Practical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measurements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 typical </a:t>
            </a: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-5">
                <a:latin typeface="Arial"/>
                <a:cs typeface="Arial"/>
              </a:rPr>
              <a:t> browser 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TLP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between 1.5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2.5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endParaRPr sz="1000">
              <a:latin typeface="メイリオ"/>
              <a:cs typeface="メイリオ"/>
            </a:endParaRPr>
          </a:p>
          <a:p>
            <a:pPr marL="17145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threads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primarily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logically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organizing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browsers.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556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Multithreaded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6873" y="716"/>
            <a:ext cx="1054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Threads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 distributed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84650" cy="26238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threads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at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side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Improve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performance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>
                <a:latin typeface="Arial"/>
                <a:cs typeface="Arial"/>
              </a:rPr>
              <a:t>Starting</a:t>
            </a:r>
            <a:r>
              <a:rPr dirty="0" sz="1000" spc="-5">
                <a:latin typeface="Arial"/>
                <a:cs typeface="Arial"/>
              </a:rPr>
              <a:t> a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cheaper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than </a:t>
            </a:r>
            <a:r>
              <a:rPr dirty="0" sz="1000">
                <a:latin typeface="Arial"/>
                <a:cs typeface="Arial"/>
              </a:rPr>
              <a:t>starting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new</a:t>
            </a:r>
            <a:r>
              <a:rPr dirty="0" sz="1000" spc="-5">
                <a:latin typeface="Arial"/>
                <a:cs typeface="Arial"/>
              </a:rPr>
              <a:t> process.</a:t>
            </a:r>
            <a:endParaRPr sz="1000">
              <a:latin typeface="Arial"/>
              <a:cs typeface="Arial"/>
            </a:endParaRPr>
          </a:p>
          <a:p>
            <a:pPr marL="567055" marR="14478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single-threaded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prohibits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scale-up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multiprocessor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hide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network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latency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reacting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endParaRPr sz="1000">
              <a:latin typeface="Arial"/>
              <a:cs typeface="Arial"/>
            </a:endParaRPr>
          </a:p>
          <a:p>
            <a:pPr marL="56261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while </a:t>
            </a:r>
            <a:r>
              <a:rPr dirty="0" sz="1000" spc="-10">
                <a:latin typeface="Arial"/>
                <a:cs typeface="Arial"/>
              </a:rPr>
              <a:t>previous</a:t>
            </a:r>
            <a:r>
              <a:rPr dirty="0" sz="1000" spc="-5">
                <a:latin typeface="Arial"/>
                <a:cs typeface="Arial"/>
              </a:rPr>
              <a:t> one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 replied.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Better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structure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Most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high I/O demands.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simple,</a:t>
            </a:r>
            <a:endParaRPr sz="1000">
              <a:latin typeface="Arial"/>
              <a:cs typeface="Arial"/>
            </a:endParaRPr>
          </a:p>
          <a:p>
            <a:pPr marL="562610">
              <a:lnSpc>
                <a:spcPts val="1195"/>
              </a:lnSpc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well-understood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blocking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calls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simplifies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overall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structure.</a:t>
            </a:r>
            <a:endParaRPr sz="1000">
              <a:latin typeface="Arial"/>
              <a:cs typeface="Arial"/>
            </a:endParaRPr>
          </a:p>
          <a:p>
            <a:pPr marL="567055" marR="46863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Multithreaded programs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tend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smaller and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easier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understand </a:t>
            </a:r>
            <a:r>
              <a:rPr dirty="0" sz="1000" spc="-5">
                <a:latin typeface="Arial"/>
                <a:cs typeface="Arial"/>
              </a:rPr>
              <a:t>due to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simplified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flow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 control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3217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Threads in 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529329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Why</a:t>
            </a:r>
            <a:r>
              <a:rPr dirty="0"/>
              <a:t> </a:t>
            </a:r>
            <a:r>
              <a:rPr dirty="0" spc="10"/>
              <a:t>multithreading</a:t>
            </a:r>
            <a:r>
              <a:rPr dirty="0"/>
              <a:t> </a:t>
            </a:r>
            <a:r>
              <a:rPr dirty="0" spc="10"/>
              <a:t>is</a:t>
            </a:r>
            <a:r>
              <a:rPr dirty="0" spc="5"/>
              <a:t> </a:t>
            </a:r>
            <a:r>
              <a:rPr dirty="0" spc="20"/>
              <a:t>popular:</a:t>
            </a:r>
            <a:r>
              <a:rPr dirty="0" spc="95"/>
              <a:t> </a:t>
            </a:r>
            <a:r>
              <a:rPr dirty="0" spc="15"/>
              <a:t>organization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49322" y="787381"/>
            <a:ext cx="6915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Dispatcher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1395" y="1265461"/>
            <a:ext cx="5581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orker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29263" y="1760839"/>
            <a:ext cx="12230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9143" y="1502481"/>
            <a:ext cx="72390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coming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294" y="429321"/>
            <a:ext cx="2689225" cy="4102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Dispatcher/worker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dispatched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9838" y="817263"/>
            <a:ext cx="14452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158240" algn="l"/>
              </a:tabLst>
            </a:pPr>
            <a:r>
              <a:rPr dirty="0" baseline="8547" sz="975" spc="7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baseline="8547" sz="9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Arial"/>
                <a:cs typeface="Arial"/>
              </a:rPr>
              <a:t>a worker thread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500355" y="881466"/>
            <a:ext cx="1840230" cy="1152525"/>
            <a:chOff x="1500355" y="881466"/>
            <a:chExt cx="1840230" cy="1152525"/>
          </a:xfrm>
        </p:grpSpPr>
        <p:sp>
          <p:nvSpPr>
            <p:cNvPr id="11" name="object 11"/>
            <p:cNvSpPr/>
            <p:nvPr/>
          </p:nvSpPr>
          <p:spPr>
            <a:xfrm>
              <a:off x="1756909" y="1075039"/>
              <a:ext cx="1241425" cy="642620"/>
            </a:xfrm>
            <a:custGeom>
              <a:avLst/>
              <a:gdLst/>
              <a:ahLst/>
              <a:cxnLst/>
              <a:rect l="l" t="t" r="r" b="b"/>
              <a:pathLst>
                <a:path w="1241425" h="642619">
                  <a:moveTo>
                    <a:pt x="0" y="642452"/>
                  </a:moveTo>
                  <a:lnTo>
                    <a:pt x="1241065" y="642452"/>
                  </a:lnTo>
                  <a:lnTo>
                    <a:pt x="1241065" y="0"/>
                  </a:lnTo>
                  <a:lnTo>
                    <a:pt x="0" y="0"/>
                  </a:lnTo>
                  <a:lnTo>
                    <a:pt x="0" y="642452"/>
                  </a:lnTo>
                  <a:close/>
                </a:path>
                <a:path w="1241425" h="642619">
                  <a:moveTo>
                    <a:pt x="84859" y="441996"/>
                  </a:moveTo>
                  <a:lnTo>
                    <a:pt x="254577" y="441996"/>
                  </a:lnTo>
                  <a:lnTo>
                    <a:pt x="254577" y="272282"/>
                  </a:lnTo>
                  <a:lnTo>
                    <a:pt x="84859" y="272282"/>
                  </a:lnTo>
                  <a:lnTo>
                    <a:pt x="84859" y="441996"/>
                  </a:lnTo>
                  <a:close/>
                </a:path>
                <a:path w="1241425" h="642619">
                  <a:moveTo>
                    <a:pt x="424294" y="441996"/>
                  </a:moveTo>
                  <a:lnTo>
                    <a:pt x="594008" y="441996"/>
                  </a:lnTo>
                  <a:lnTo>
                    <a:pt x="594008" y="272282"/>
                  </a:lnTo>
                  <a:lnTo>
                    <a:pt x="424294" y="272282"/>
                  </a:lnTo>
                  <a:lnTo>
                    <a:pt x="424294" y="441996"/>
                  </a:lnTo>
                  <a:close/>
                </a:path>
                <a:path w="1241425" h="642619">
                  <a:moveTo>
                    <a:pt x="678869" y="441996"/>
                  </a:moveTo>
                  <a:lnTo>
                    <a:pt x="848588" y="441996"/>
                  </a:lnTo>
                  <a:lnTo>
                    <a:pt x="848588" y="272282"/>
                  </a:lnTo>
                  <a:lnTo>
                    <a:pt x="678869" y="272282"/>
                  </a:lnTo>
                  <a:lnTo>
                    <a:pt x="678869" y="441996"/>
                  </a:lnTo>
                  <a:close/>
                </a:path>
                <a:path w="1241425" h="642619">
                  <a:moveTo>
                    <a:pt x="933445" y="441996"/>
                  </a:moveTo>
                  <a:lnTo>
                    <a:pt x="1103164" y="441996"/>
                  </a:lnTo>
                  <a:lnTo>
                    <a:pt x="1103164" y="272282"/>
                  </a:lnTo>
                  <a:lnTo>
                    <a:pt x="933445" y="272282"/>
                  </a:lnTo>
                  <a:lnTo>
                    <a:pt x="933445" y="4419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608404" y="979573"/>
              <a:ext cx="1548765" cy="948690"/>
            </a:xfrm>
            <a:custGeom>
              <a:avLst/>
              <a:gdLst/>
              <a:ahLst/>
              <a:cxnLst/>
              <a:rect l="l" t="t" r="r" b="b"/>
              <a:pathLst>
                <a:path w="1548764" h="948689">
                  <a:moveTo>
                    <a:pt x="0" y="948068"/>
                  </a:moveTo>
                  <a:lnTo>
                    <a:pt x="1548683" y="948068"/>
                  </a:lnTo>
                  <a:lnTo>
                    <a:pt x="1548683" y="0"/>
                  </a:lnTo>
                  <a:lnTo>
                    <a:pt x="0" y="0"/>
                  </a:lnTo>
                  <a:lnTo>
                    <a:pt x="0" y="948068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608404" y="1554645"/>
              <a:ext cx="1548765" cy="479425"/>
            </a:xfrm>
            <a:custGeom>
              <a:avLst/>
              <a:gdLst/>
              <a:ahLst/>
              <a:cxnLst/>
              <a:rect l="l" t="t" r="r" b="b"/>
              <a:pathLst>
                <a:path w="1548764" h="479425">
                  <a:moveTo>
                    <a:pt x="0" y="162846"/>
                  </a:moveTo>
                  <a:lnTo>
                    <a:pt x="1548674" y="162846"/>
                  </a:lnTo>
                </a:path>
                <a:path w="1548764" h="479425">
                  <a:moveTo>
                    <a:pt x="318223" y="479162"/>
                  </a:moveTo>
                  <a:lnTo>
                    <a:pt x="31822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4752" y="1517263"/>
              <a:ext cx="63751" cy="743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03871" y="947748"/>
              <a:ext cx="1496060" cy="459105"/>
            </a:xfrm>
            <a:custGeom>
              <a:avLst/>
              <a:gdLst/>
              <a:ahLst/>
              <a:cxnLst/>
              <a:rect l="l" t="t" r="r" b="b"/>
              <a:pathLst>
                <a:path w="1496060" h="459105">
                  <a:moveTo>
                    <a:pt x="0" y="0"/>
                  </a:moveTo>
                  <a:lnTo>
                    <a:pt x="160720" y="399573"/>
                  </a:lnTo>
                </a:path>
                <a:path w="1496060" h="459105">
                  <a:moveTo>
                    <a:pt x="1495635" y="381867"/>
                  </a:moveTo>
                  <a:lnTo>
                    <a:pt x="1158892" y="458681"/>
                  </a:lnTo>
                </a:path>
                <a:path w="1496060" h="459105">
                  <a:moveTo>
                    <a:pt x="268557" y="399573"/>
                  </a:moveTo>
                  <a:lnTo>
                    <a:pt x="343965" y="365712"/>
                  </a:lnTo>
                  <a:lnTo>
                    <a:pt x="403077" y="344801"/>
                  </a:lnTo>
                  <a:lnTo>
                    <a:pt x="448760" y="335615"/>
                  </a:lnTo>
                  <a:lnTo>
                    <a:pt x="483881" y="336932"/>
                  </a:lnTo>
                  <a:lnTo>
                    <a:pt x="511307" y="347526"/>
                  </a:lnTo>
                  <a:lnTo>
                    <a:pt x="533905" y="36617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89193" y="1265143"/>
              <a:ext cx="74324" cy="7589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918205" y="1228418"/>
              <a:ext cx="581660" cy="119380"/>
            </a:xfrm>
            <a:custGeom>
              <a:avLst/>
              <a:gdLst/>
              <a:ahLst/>
              <a:cxnLst/>
              <a:rect l="l" t="t" r="r" b="b"/>
              <a:pathLst>
                <a:path w="581660" h="119380">
                  <a:moveTo>
                    <a:pt x="0" y="118903"/>
                  </a:moveTo>
                  <a:lnTo>
                    <a:pt x="274289" y="948"/>
                  </a:lnTo>
                  <a:lnTo>
                    <a:pt x="453697" y="0"/>
                  </a:lnTo>
                  <a:lnTo>
                    <a:pt x="551562" y="48773"/>
                  </a:lnTo>
                  <a:lnTo>
                    <a:pt x="581220" y="7998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52571" y="1260020"/>
              <a:ext cx="67156" cy="7976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884200" y="1148201"/>
              <a:ext cx="859790" cy="199390"/>
            </a:xfrm>
            <a:custGeom>
              <a:avLst/>
              <a:gdLst/>
              <a:ahLst/>
              <a:cxnLst/>
              <a:rect l="l" t="t" r="r" b="b"/>
              <a:pathLst>
                <a:path w="859789" h="199390">
                  <a:moveTo>
                    <a:pt x="0" y="199120"/>
                  </a:moveTo>
                  <a:lnTo>
                    <a:pt x="62808" y="150597"/>
                  </a:lnTo>
                  <a:lnTo>
                    <a:pt x="123890" y="109844"/>
                  </a:lnTo>
                  <a:lnTo>
                    <a:pt x="183162" y="76361"/>
                  </a:lnTo>
                  <a:lnTo>
                    <a:pt x="240540" y="49644"/>
                  </a:lnTo>
                  <a:lnTo>
                    <a:pt x="295941" y="29193"/>
                  </a:lnTo>
                  <a:lnTo>
                    <a:pt x="349279" y="14504"/>
                  </a:lnTo>
                  <a:lnTo>
                    <a:pt x="400471" y="5077"/>
                  </a:lnTo>
                  <a:lnTo>
                    <a:pt x="449434" y="410"/>
                  </a:lnTo>
                  <a:lnTo>
                    <a:pt x="496082" y="0"/>
                  </a:lnTo>
                  <a:lnTo>
                    <a:pt x="540333" y="3345"/>
                  </a:lnTo>
                  <a:lnTo>
                    <a:pt x="582103" y="9943"/>
                  </a:lnTo>
                  <a:lnTo>
                    <a:pt x="621306" y="19294"/>
                  </a:lnTo>
                  <a:lnTo>
                    <a:pt x="657860" y="30894"/>
                  </a:lnTo>
                  <a:lnTo>
                    <a:pt x="722683" y="58835"/>
                  </a:lnTo>
                  <a:lnTo>
                    <a:pt x="775900" y="89752"/>
                  </a:lnTo>
                  <a:lnTo>
                    <a:pt x="816839" y="119628"/>
                  </a:lnTo>
                  <a:lnTo>
                    <a:pt x="853757" y="153710"/>
                  </a:lnTo>
                  <a:lnTo>
                    <a:pt x="859196" y="16020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741" y="1259691"/>
              <a:ext cx="69939" cy="7871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502990" y="884102"/>
              <a:ext cx="1834514" cy="781050"/>
            </a:xfrm>
            <a:custGeom>
              <a:avLst/>
              <a:gdLst/>
              <a:ahLst/>
              <a:cxnLst/>
              <a:rect l="l" t="t" r="r" b="b"/>
              <a:pathLst>
                <a:path w="1834514" h="781050">
                  <a:moveTo>
                    <a:pt x="0" y="780368"/>
                  </a:moveTo>
                  <a:lnTo>
                    <a:pt x="425787" y="780676"/>
                  </a:lnTo>
                </a:path>
                <a:path w="1834514" h="781050">
                  <a:moveTo>
                    <a:pt x="1834423" y="0"/>
                  </a:moveTo>
                  <a:lnTo>
                    <a:pt x="1496806" y="216638"/>
                  </a:lnTo>
                </a:path>
                <a:path w="1834514" h="781050">
                  <a:moveTo>
                    <a:pt x="964612" y="53042"/>
                  </a:moveTo>
                  <a:lnTo>
                    <a:pt x="892448" y="26231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347294" y="2211232"/>
            <a:ext cx="6559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v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30">
                <a:solidFill>
                  <a:srgbClr val="3333B2"/>
                </a:solidFill>
                <a:latin typeface="Arial"/>
                <a:cs typeface="Arial"/>
              </a:rPr>
              <a:t>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vi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713" y="3331252"/>
            <a:ext cx="7556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Multithreaded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20560" y="2500909"/>
          <a:ext cx="3769995" cy="746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0985"/>
                <a:gridCol w="2231390"/>
              </a:tblGrid>
              <a:tr h="186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Model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91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Characteristics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Multithreading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Parallelism,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blocking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system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calls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Single-threaded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process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parallelism,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blocking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system calls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Finite-state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machine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Parallelism,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nonblocking</a:t>
                      </a:r>
                      <a:r>
                        <a:rPr dirty="0" sz="10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system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calls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8782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3286" y="716"/>
            <a:ext cx="8483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Principle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62640"/>
            <a:ext cx="2959735" cy="148844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285750" marR="1207135" indent="-248285">
              <a:lnSpc>
                <a:spcPct val="103299"/>
              </a:lnSpc>
              <a:spcBef>
                <a:spcPts val="28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Vir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tualization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Virtualization</a:t>
            </a:r>
            <a:r>
              <a:rPr dirty="0" sz="1000" spc="-3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important: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Hardware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changes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faster </a:t>
            </a:r>
            <a:r>
              <a:rPr dirty="0" sz="1000" spc="-5">
                <a:latin typeface="Arial"/>
                <a:cs typeface="Arial"/>
              </a:rPr>
              <a:t>than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software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Ease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portability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migration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Isolation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failing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attacked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components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12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Principle:</a:t>
            </a:r>
            <a:r>
              <a:rPr dirty="0" sz="12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mimicking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24795" y="2237273"/>
          <a:ext cx="1223645" cy="83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"/>
                <a:gridCol w="1106805"/>
                <a:gridCol w="53340"/>
              </a:tblGrid>
              <a:tr h="36639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5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72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</a:tr>
              <a:tr h="36639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Hardware/software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463903" y="1771356"/>
          <a:ext cx="1223645" cy="1311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10"/>
                <a:gridCol w="1106805"/>
                <a:gridCol w="52705"/>
              </a:tblGrid>
              <a:tr h="36639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6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735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</a:tr>
              <a:tr h="36766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88925" marR="260985" indent="-14604">
                        <a:lnSpc>
                          <a:spcPts val="740"/>
                        </a:lnSpc>
                        <a:spcBef>
                          <a:spcPts val="5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Implementation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mimicking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5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ts val="72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r>
                        <a:rPr dirty="0" sz="650" spc="-4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</a:tr>
              <a:tr h="36639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Hardware/software</a:t>
                      </a:r>
                      <a:r>
                        <a:rPr dirty="0" sz="65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r>
                        <a:rPr dirty="0" sz="65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7537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ypes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of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vi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8782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3286" y="716"/>
            <a:ext cx="8483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Principle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668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Mimicking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913495"/>
            <a:ext cx="3921760" cy="1572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Four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types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levels</a:t>
            </a:r>
            <a:endParaRPr sz="1200">
              <a:latin typeface="Arial"/>
              <a:cs typeface="Arial"/>
            </a:endParaRPr>
          </a:p>
          <a:p>
            <a:pPr marL="314960" marR="30480" indent="-175260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AutoNum type="arabicPeriod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Instruction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set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architecture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two </a:t>
            </a:r>
            <a:r>
              <a:rPr dirty="0" sz="1000" spc="-5">
                <a:latin typeface="Arial"/>
                <a:cs typeface="Arial"/>
              </a:rPr>
              <a:t>subsets:</a:t>
            </a:r>
            <a:endParaRPr sz="1000">
              <a:latin typeface="Arial"/>
              <a:cs typeface="Arial"/>
            </a:endParaRPr>
          </a:p>
          <a:p>
            <a:pPr lvl="1" marL="591820" marR="80645" indent="-168275">
              <a:lnSpc>
                <a:spcPct val="100000"/>
              </a:lnSpc>
              <a:spcBef>
                <a:spcPts val="190"/>
              </a:spcBef>
              <a:buClr>
                <a:srgbClr val="3333B2"/>
              </a:buClr>
              <a:buChar char="►"/>
              <a:tabLst>
                <a:tab pos="592455" algn="l"/>
              </a:tabLst>
            </a:pPr>
            <a:r>
              <a:rPr dirty="0" sz="1000" spc="-5">
                <a:latin typeface="Arial"/>
                <a:cs typeface="Arial"/>
              </a:rPr>
              <a:t>Privileged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system.</a:t>
            </a:r>
            <a:endParaRPr sz="1000">
              <a:latin typeface="Arial"/>
              <a:cs typeface="Arial"/>
            </a:endParaRPr>
          </a:p>
          <a:p>
            <a:pPr lvl="1" marL="59182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592455" algn="l"/>
              </a:tabLst>
            </a:pPr>
            <a:r>
              <a:rPr dirty="0" sz="1000" spc="-5">
                <a:latin typeface="Arial"/>
                <a:cs typeface="Arial"/>
              </a:rPr>
              <a:t>General instructions: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be </a:t>
            </a:r>
            <a:r>
              <a:rPr dirty="0" sz="1000" spc="-10">
                <a:latin typeface="Arial"/>
                <a:cs typeface="Arial"/>
              </a:rPr>
              <a:t>executed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program.</a:t>
            </a:r>
            <a:endParaRPr sz="1000">
              <a:latin typeface="Arial"/>
              <a:cs typeface="Arial"/>
            </a:endParaRPr>
          </a:p>
          <a:p>
            <a:pPr marL="314960" indent="-175260">
              <a:lnSpc>
                <a:spcPts val="1200"/>
              </a:lnSpc>
              <a:spcBef>
                <a:spcPts val="195"/>
              </a:spcBef>
              <a:buClr>
                <a:srgbClr val="3333B2"/>
              </a:buClr>
              <a:buAutoNum type="arabicPeriod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System calls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 </a:t>
            </a:r>
            <a:r>
              <a:rPr dirty="0" sz="1000" spc="-10">
                <a:latin typeface="Arial"/>
                <a:cs typeface="Arial"/>
              </a:rPr>
              <a:t>offered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 system.</a:t>
            </a:r>
            <a:endParaRPr sz="1000">
              <a:latin typeface="Arial"/>
              <a:cs typeface="Arial"/>
            </a:endParaRPr>
          </a:p>
          <a:p>
            <a:pPr marL="310515" marR="208279" indent="-17081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AutoNum type="arabicPeriod"/>
              <a:tabLst>
                <a:tab pos="315595" algn="l"/>
              </a:tabLst>
            </a:pP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Library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calls</a:t>
            </a:r>
            <a:r>
              <a:rPr dirty="0" sz="1000" spc="-5">
                <a:latin typeface="Arial"/>
                <a:cs typeface="Arial"/>
              </a:rPr>
              <a:t>, </a:t>
            </a:r>
            <a:r>
              <a:rPr dirty="0" sz="1000" spc="-10">
                <a:latin typeface="Arial"/>
                <a:cs typeface="Arial"/>
              </a:rPr>
              <a:t>known</a:t>
            </a:r>
            <a:r>
              <a:rPr dirty="0" sz="1000" spc="-5">
                <a:latin typeface="Arial"/>
                <a:cs typeface="Arial"/>
              </a:rPr>
              <a:t> as an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application programming interface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(API)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8782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3286" y="716"/>
            <a:ext cx="8483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Principle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2640"/>
            <a:ext cx="3634740" cy="474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Ways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virtualization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  <a:spcBef>
                <a:spcPts val="17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 VM, (b)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Native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VMM, (c) Hosted VMM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47398" y="1019100"/>
          <a:ext cx="1062355" cy="1000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575"/>
                <a:gridCol w="52705"/>
                <a:gridCol w="210819"/>
              </a:tblGrid>
              <a:tr h="236854">
                <a:tc gridSpan="3"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Application/Libraries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Runtime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Operating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76200">
                      <a:solidFill>
                        <a:srgbClr val="BCBEC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23685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74487" y="1019101"/>
          <a:ext cx="1062355" cy="1000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575"/>
                <a:gridCol w="52705"/>
                <a:gridCol w="210819"/>
              </a:tblGrid>
              <a:tr h="236854">
                <a:tc gridSpan="3"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Application/Libraries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Operating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</a:tr>
              <a:tr h="2635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Virtual</a:t>
                      </a:r>
                      <a:r>
                        <a:rPr dirty="0" sz="65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machine</a:t>
                      </a:r>
                      <a:r>
                        <a:rPr dirty="0" sz="65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monitor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685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001589" y="755565"/>
          <a:ext cx="1062355" cy="1264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575"/>
                <a:gridCol w="52705"/>
                <a:gridCol w="210819"/>
              </a:tblGrid>
              <a:tr h="236854">
                <a:tc gridSpan="3"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Application/Libraries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Operating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</a:tr>
              <a:tr h="2635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Virtual</a:t>
                      </a:r>
                      <a:r>
                        <a:rPr dirty="0" sz="65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machine</a:t>
                      </a:r>
                      <a:r>
                        <a:rPr dirty="0" sz="65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monitor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Operating</a:t>
                      </a:r>
                      <a:r>
                        <a:rPr dirty="0" sz="650" spc="-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system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76200">
                      <a:solidFill>
                        <a:srgbClr val="BCBEC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76200">
                      <a:solidFill>
                        <a:srgbClr val="BCBEC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23685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76200">
                      <a:solidFill>
                        <a:srgbClr val="BCBEC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8613" y="2077115"/>
            <a:ext cx="4551045" cy="1407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70915">
              <a:lnSpc>
                <a:spcPct val="100000"/>
              </a:lnSpc>
              <a:spcBef>
                <a:spcPts val="95"/>
              </a:spcBef>
              <a:tabLst>
                <a:tab pos="2197735" algn="l"/>
                <a:tab pos="3428365" algn="l"/>
              </a:tabLst>
            </a:pPr>
            <a:r>
              <a:rPr dirty="0" sz="1000" spc="-5">
                <a:latin typeface="Arial"/>
                <a:cs typeface="Arial"/>
              </a:rPr>
              <a:t>(a)	(b)	(c)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Arial"/>
              <a:cs typeface="Arial"/>
            </a:endParaRPr>
          </a:p>
          <a:p>
            <a:pPr marL="330835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Differences</a:t>
            </a:r>
            <a:endParaRPr sz="1200">
              <a:latin typeface="Arial"/>
              <a:cs typeface="Arial"/>
            </a:endParaRPr>
          </a:p>
          <a:p>
            <a:pPr marL="608330" marR="325120" indent="-224154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AutoNum type="alphaLcParenBoth"/>
              <a:tabLst>
                <a:tab pos="608965" algn="l"/>
              </a:tabLst>
            </a:pPr>
            <a:r>
              <a:rPr dirty="0" sz="1000" spc="-10">
                <a:latin typeface="Arial"/>
                <a:cs typeface="Arial"/>
              </a:rPr>
              <a:t>Separate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instructions,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interpreter/emulator,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running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atop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OS.</a:t>
            </a:r>
            <a:endParaRPr sz="1000">
              <a:latin typeface="Arial"/>
              <a:cs typeface="Arial"/>
            </a:endParaRPr>
          </a:p>
          <a:p>
            <a:pPr marL="608330" marR="386715" indent="-224154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AutoNum type="alphaLcParenBoth"/>
              <a:tabLst>
                <a:tab pos="608965" algn="l"/>
              </a:tabLst>
            </a:pPr>
            <a:r>
              <a:rPr dirty="0" sz="1000" spc="-10">
                <a:latin typeface="Arial"/>
                <a:cs typeface="Arial"/>
              </a:rPr>
              <a:t>Low-level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along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bare-bones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150"/>
              </a:lnSpc>
            </a:pPr>
            <a:r>
              <a:rPr dirty="0" baseline="23148" sz="900" spc="-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Types</a:t>
            </a:r>
            <a:r>
              <a:rPr dirty="0" baseline="23148" sz="9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baseline="23148" sz="900" spc="-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of</a:t>
            </a:r>
            <a:r>
              <a:rPr dirty="0" baseline="23148" sz="900" spc="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1000" spc="-10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(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ir</a:t>
            </a:r>
            <a:r>
              <a:rPr dirty="0" sz="1000" spc="-10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tu</a:t>
            </a:r>
            <a:r>
              <a:rPr dirty="0" sz="1000" spc="-10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)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aliz</a:t>
            </a:r>
            <a:r>
              <a:rPr dirty="0" sz="1000" spc="-105">
                <a:latin typeface="Arial"/>
                <a:cs typeface="Arial"/>
                <a:hlinkClick r:id="rId4" action="ppaction://hlinksldjump"/>
              </a:rPr>
              <a:t>L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ati</a:t>
            </a:r>
            <a:r>
              <a:rPr dirty="0" sz="1000" spc="-105">
                <a:latin typeface="Arial"/>
                <a:cs typeface="Arial"/>
                <a:hlinkClick r:id="rId4" action="ppaction://hlinksldjump"/>
              </a:rPr>
              <a:t>o</a:t>
            </a:r>
            <a:r>
              <a:rPr dirty="0" baseline="23148" sz="900" spc="-157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on</a:t>
            </a:r>
            <a:r>
              <a:rPr dirty="0" sz="1000" spc="-105">
                <a:latin typeface="Arial"/>
                <a:cs typeface="Arial"/>
              </a:rPr>
              <a:t>w-level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delegating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most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work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full-fledged</a:t>
            </a:r>
            <a:r>
              <a:rPr dirty="0" sz="1000" spc="415">
                <a:latin typeface="Arial"/>
                <a:cs typeface="Arial"/>
              </a:rPr>
              <a:t> </a:t>
            </a:r>
            <a:r>
              <a:rPr dirty="0" baseline="23148" sz="900" spc="-7">
                <a:solidFill>
                  <a:srgbClr val="262685"/>
                </a:solidFill>
                <a:latin typeface="Arial"/>
                <a:cs typeface="Arial"/>
              </a:rPr>
              <a:t>18</a:t>
            </a:r>
            <a:r>
              <a:rPr dirty="0" baseline="23148" sz="900" spc="7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baseline="23148" sz="900" spc="-7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baseline="23148" sz="900" spc="7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baseline="23148" sz="900" spc="-7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baseline="23148" sz="9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8782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3286" y="716"/>
            <a:ext cx="8483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Principle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64205"/>
            <a:ext cx="2628900" cy="655320"/>
          </a:xfrm>
          <a:prstGeom prst="rect">
            <a:avLst/>
          </a:prstGeom>
        </p:spPr>
        <p:txBody>
          <a:bodyPr wrap="square" lIns="0" tIns="141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Zooming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into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VMs: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performance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819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Refining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11451" y="724497"/>
            <a:ext cx="1493520" cy="1087755"/>
            <a:chOff x="911451" y="724497"/>
            <a:chExt cx="1493520" cy="1087755"/>
          </a:xfrm>
        </p:grpSpPr>
        <p:sp>
          <p:nvSpPr>
            <p:cNvPr id="6" name="object 6"/>
            <p:cNvSpPr/>
            <p:nvPr/>
          </p:nvSpPr>
          <p:spPr>
            <a:xfrm>
              <a:off x="913991" y="952480"/>
              <a:ext cx="1263015" cy="631825"/>
            </a:xfrm>
            <a:custGeom>
              <a:avLst/>
              <a:gdLst/>
              <a:ahLst/>
              <a:cxnLst/>
              <a:rect l="l" t="t" r="r" b="b"/>
              <a:pathLst>
                <a:path w="1263014" h="631825">
                  <a:moveTo>
                    <a:pt x="0" y="0"/>
                  </a:moveTo>
                  <a:lnTo>
                    <a:pt x="1262465" y="0"/>
                  </a:lnTo>
                  <a:lnTo>
                    <a:pt x="1262465" y="631228"/>
                  </a:lnTo>
                  <a:lnTo>
                    <a:pt x="1082107" y="631228"/>
                  </a:lnTo>
                  <a:lnTo>
                    <a:pt x="1082107" y="180354"/>
                  </a:lnTo>
                  <a:lnTo>
                    <a:pt x="0" y="180354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913991" y="1403358"/>
              <a:ext cx="1488440" cy="406400"/>
            </a:xfrm>
            <a:custGeom>
              <a:avLst/>
              <a:gdLst/>
              <a:ahLst/>
              <a:cxnLst/>
              <a:rect l="l" t="t" r="r" b="b"/>
              <a:pathLst>
                <a:path w="1488439" h="406400">
                  <a:moveTo>
                    <a:pt x="0" y="405793"/>
                  </a:moveTo>
                  <a:lnTo>
                    <a:pt x="1487904" y="405793"/>
                  </a:lnTo>
                  <a:lnTo>
                    <a:pt x="1487904" y="225439"/>
                  </a:lnTo>
                  <a:lnTo>
                    <a:pt x="0" y="225439"/>
                  </a:lnTo>
                  <a:lnTo>
                    <a:pt x="0" y="405793"/>
                  </a:lnTo>
                  <a:close/>
                </a:path>
                <a:path w="1488439" h="406400">
                  <a:moveTo>
                    <a:pt x="0" y="180350"/>
                  </a:moveTo>
                  <a:lnTo>
                    <a:pt x="811583" y="180350"/>
                  </a:lnTo>
                  <a:lnTo>
                    <a:pt x="811583" y="0"/>
                  </a:lnTo>
                  <a:lnTo>
                    <a:pt x="0" y="0"/>
                  </a:lnTo>
                  <a:lnTo>
                    <a:pt x="0" y="18035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59080" y="1358274"/>
              <a:ext cx="721995" cy="45085"/>
            </a:xfrm>
            <a:custGeom>
              <a:avLst/>
              <a:gdLst/>
              <a:ahLst/>
              <a:cxnLst/>
              <a:rect l="l" t="t" r="r" b="b"/>
              <a:pathLst>
                <a:path w="721994" h="45084">
                  <a:moveTo>
                    <a:pt x="721406" y="0"/>
                  </a:moveTo>
                  <a:lnTo>
                    <a:pt x="0" y="0"/>
                  </a:lnTo>
                  <a:lnTo>
                    <a:pt x="0" y="45085"/>
                  </a:lnTo>
                  <a:lnTo>
                    <a:pt x="721406" y="45085"/>
                  </a:lnTo>
                  <a:lnTo>
                    <a:pt x="721406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59080" y="1358274"/>
              <a:ext cx="721995" cy="45085"/>
            </a:xfrm>
            <a:custGeom>
              <a:avLst/>
              <a:gdLst/>
              <a:ahLst/>
              <a:cxnLst/>
              <a:rect l="l" t="t" r="r" b="b"/>
              <a:pathLst>
                <a:path w="721994" h="45084">
                  <a:moveTo>
                    <a:pt x="0" y="45085"/>
                  </a:moveTo>
                  <a:lnTo>
                    <a:pt x="721406" y="45085"/>
                  </a:lnTo>
                  <a:lnTo>
                    <a:pt x="721406" y="0"/>
                  </a:lnTo>
                  <a:lnTo>
                    <a:pt x="0" y="0"/>
                  </a:lnTo>
                  <a:lnTo>
                    <a:pt x="0" y="45085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913991" y="1177920"/>
              <a:ext cx="1038860" cy="421005"/>
            </a:xfrm>
            <a:custGeom>
              <a:avLst/>
              <a:gdLst/>
              <a:ahLst/>
              <a:cxnLst/>
              <a:rect l="l" t="t" r="r" b="b"/>
              <a:pathLst>
                <a:path w="1038860" h="421005">
                  <a:moveTo>
                    <a:pt x="1037022" y="3"/>
                  </a:moveTo>
                  <a:lnTo>
                    <a:pt x="0" y="0"/>
                  </a:lnTo>
                  <a:lnTo>
                    <a:pt x="0" y="180354"/>
                  </a:lnTo>
                  <a:lnTo>
                    <a:pt x="856664" y="180354"/>
                  </a:lnTo>
                  <a:lnTo>
                    <a:pt x="856664" y="405789"/>
                  </a:lnTo>
                  <a:lnTo>
                    <a:pt x="1038248" y="420625"/>
                  </a:lnTo>
                  <a:lnTo>
                    <a:pt x="1037022" y="3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913991" y="727037"/>
              <a:ext cx="1488440" cy="871855"/>
            </a:xfrm>
            <a:custGeom>
              <a:avLst/>
              <a:gdLst/>
              <a:ahLst/>
              <a:cxnLst/>
              <a:rect l="l" t="t" r="r" b="b"/>
              <a:pathLst>
                <a:path w="1488439" h="871855">
                  <a:moveTo>
                    <a:pt x="0" y="450882"/>
                  </a:moveTo>
                  <a:lnTo>
                    <a:pt x="0" y="631236"/>
                  </a:lnTo>
                  <a:lnTo>
                    <a:pt x="856664" y="631236"/>
                  </a:lnTo>
                  <a:lnTo>
                    <a:pt x="856664" y="856671"/>
                  </a:lnTo>
                  <a:lnTo>
                    <a:pt x="1038248" y="871507"/>
                  </a:lnTo>
                  <a:lnTo>
                    <a:pt x="1037022" y="450886"/>
                  </a:lnTo>
                  <a:lnTo>
                    <a:pt x="0" y="450882"/>
                  </a:lnTo>
                  <a:close/>
                </a:path>
                <a:path w="1488439" h="871855">
                  <a:moveTo>
                    <a:pt x="0" y="0"/>
                  </a:moveTo>
                  <a:lnTo>
                    <a:pt x="0" y="180358"/>
                  </a:lnTo>
                  <a:lnTo>
                    <a:pt x="1307550" y="180358"/>
                  </a:lnTo>
                  <a:lnTo>
                    <a:pt x="1307550" y="856671"/>
                  </a:lnTo>
                  <a:lnTo>
                    <a:pt x="1487899" y="856671"/>
                  </a:lnTo>
                  <a:lnTo>
                    <a:pt x="1487899" y="0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959080" y="907392"/>
              <a:ext cx="1172845" cy="45085"/>
            </a:xfrm>
            <a:custGeom>
              <a:avLst/>
              <a:gdLst/>
              <a:ahLst/>
              <a:cxnLst/>
              <a:rect l="l" t="t" r="r" b="b"/>
              <a:pathLst>
                <a:path w="1172845" h="45084">
                  <a:moveTo>
                    <a:pt x="1172282" y="0"/>
                  </a:moveTo>
                  <a:lnTo>
                    <a:pt x="0" y="0"/>
                  </a:lnTo>
                  <a:lnTo>
                    <a:pt x="0" y="45088"/>
                  </a:lnTo>
                  <a:lnTo>
                    <a:pt x="1172282" y="45088"/>
                  </a:lnTo>
                  <a:lnTo>
                    <a:pt x="117228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59080" y="907392"/>
              <a:ext cx="1172845" cy="45085"/>
            </a:xfrm>
            <a:custGeom>
              <a:avLst/>
              <a:gdLst/>
              <a:ahLst/>
              <a:cxnLst/>
              <a:rect l="l" t="t" r="r" b="b"/>
              <a:pathLst>
                <a:path w="1172845" h="45084">
                  <a:moveTo>
                    <a:pt x="0" y="45088"/>
                  </a:moveTo>
                  <a:lnTo>
                    <a:pt x="1172282" y="45088"/>
                  </a:lnTo>
                  <a:lnTo>
                    <a:pt x="1172282" y="0"/>
                  </a:lnTo>
                  <a:lnTo>
                    <a:pt x="0" y="0"/>
                  </a:lnTo>
                  <a:lnTo>
                    <a:pt x="0" y="45088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941104" y="1213163"/>
            <a:ext cx="78232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Virtual</a:t>
            </a:r>
            <a:r>
              <a:rPr dirty="0" sz="5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r>
              <a:rPr dirty="0" sz="5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monitor</a:t>
            </a:r>
            <a:endParaRPr sz="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2819" y="751034"/>
            <a:ext cx="6750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Application/Libraries</a:t>
            </a:r>
            <a:endParaRPr sz="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246" y="1658956"/>
            <a:ext cx="148399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937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Hardware</a:t>
            </a:r>
            <a:endParaRPr sz="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42893" y="1438607"/>
            <a:ext cx="74358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Host</a:t>
            </a:r>
            <a:r>
              <a:rPr dirty="0" sz="5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dirty="0" sz="5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2893" y="987729"/>
            <a:ext cx="78740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Guest</a:t>
            </a:r>
            <a:r>
              <a:rPr dirty="0" sz="5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dirty="0" sz="5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21560" y="1130580"/>
            <a:ext cx="1673225" cy="501015"/>
            <a:chOff x="821560" y="1130580"/>
            <a:chExt cx="1673225" cy="501015"/>
          </a:xfrm>
        </p:grpSpPr>
        <p:sp>
          <p:nvSpPr>
            <p:cNvPr id="20" name="object 20"/>
            <p:cNvSpPr/>
            <p:nvPr/>
          </p:nvSpPr>
          <p:spPr>
            <a:xfrm>
              <a:off x="957833" y="1583709"/>
              <a:ext cx="452120" cy="45085"/>
            </a:xfrm>
            <a:custGeom>
              <a:avLst/>
              <a:gdLst/>
              <a:ahLst/>
              <a:cxnLst/>
              <a:rect l="l" t="t" r="r" b="b"/>
              <a:pathLst>
                <a:path w="452119" h="45085">
                  <a:moveTo>
                    <a:pt x="452125" y="0"/>
                  </a:moveTo>
                  <a:lnTo>
                    <a:pt x="0" y="0"/>
                  </a:lnTo>
                  <a:lnTo>
                    <a:pt x="0" y="45088"/>
                  </a:lnTo>
                  <a:lnTo>
                    <a:pt x="452125" y="45088"/>
                  </a:lnTo>
                  <a:lnTo>
                    <a:pt x="45212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57833" y="1583709"/>
              <a:ext cx="452120" cy="45085"/>
            </a:xfrm>
            <a:custGeom>
              <a:avLst/>
              <a:gdLst/>
              <a:ahLst/>
              <a:cxnLst/>
              <a:rect l="l" t="t" r="r" b="b"/>
              <a:pathLst>
                <a:path w="452119" h="45085">
                  <a:moveTo>
                    <a:pt x="0" y="45088"/>
                  </a:moveTo>
                  <a:lnTo>
                    <a:pt x="452125" y="45088"/>
                  </a:lnTo>
                  <a:lnTo>
                    <a:pt x="452125" y="0"/>
                  </a:lnTo>
                  <a:lnTo>
                    <a:pt x="0" y="0"/>
                  </a:lnTo>
                  <a:lnTo>
                    <a:pt x="0" y="45088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59080" y="1132835"/>
              <a:ext cx="407034" cy="45085"/>
            </a:xfrm>
            <a:custGeom>
              <a:avLst/>
              <a:gdLst/>
              <a:ahLst/>
              <a:cxnLst/>
              <a:rect l="l" t="t" r="r" b="b"/>
              <a:pathLst>
                <a:path w="407034" h="45084">
                  <a:moveTo>
                    <a:pt x="407032" y="0"/>
                  </a:moveTo>
                  <a:lnTo>
                    <a:pt x="0" y="0"/>
                  </a:lnTo>
                  <a:lnTo>
                    <a:pt x="0" y="45085"/>
                  </a:lnTo>
                  <a:lnTo>
                    <a:pt x="407032" y="45085"/>
                  </a:lnTo>
                  <a:lnTo>
                    <a:pt x="40703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59080" y="1132835"/>
              <a:ext cx="407034" cy="45085"/>
            </a:xfrm>
            <a:custGeom>
              <a:avLst/>
              <a:gdLst/>
              <a:ahLst/>
              <a:cxnLst/>
              <a:rect l="l" t="t" r="r" b="b"/>
              <a:pathLst>
                <a:path w="407034" h="45084">
                  <a:moveTo>
                    <a:pt x="0" y="45085"/>
                  </a:moveTo>
                  <a:lnTo>
                    <a:pt x="407032" y="45085"/>
                  </a:lnTo>
                  <a:lnTo>
                    <a:pt x="407032" y="0"/>
                  </a:lnTo>
                  <a:lnTo>
                    <a:pt x="0" y="0"/>
                  </a:lnTo>
                  <a:lnTo>
                    <a:pt x="0" y="45085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455043" y="1583709"/>
              <a:ext cx="902335" cy="45085"/>
            </a:xfrm>
            <a:custGeom>
              <a:avLst/>
              <a:gdLst/>
              <a:ahLst/>
              <a:cxnLst/>
              <a:rect l="l" t="t" r="r" b="b"/>
              <a:pathLst>
                <a:path w="902335" h="45085">
                  <a:moveTo>
                    <a:pt x="901754" y="0"/>
                  </a:moveTo>
                  <a:lnTo>
                    <a:pt x="0" y="0"/>
                  </a:lnTo>
                  <a:lnTo>
                    <a:pt x="0" y="45088"/>
                  </a:lnTo>
                  <a:lnTo>
                    <a:pt x="901754" y="45088"/>
                  </a:lnTo>
                  <a:lnTo>
                    <a:pt x="901754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455043" y="1583709"/>
              <a:ext cx="902335" cy="45085"/>
            </a:xfrm>
            <a:custGeom>
              <a:avLst/>
              <a:gdLst/>
              <a:ahLst/>
              <a:cxnLst/>
              <a:rect l="l" t="t" r="r" b="b"/>
              <a:pathLst>
                <a:path w="902335" h="45085">
                  <a:moveTo>
                    <a:pt x="0" y="45088"/>
                  </a:moveTo>
                  <a:lnTo>
                    <a:pt x="901754" y="45088"/>
                  </a:lnTo>
                  <a:lnTo>
                    <a:pt x="901754" y="0"/>
                  </a:lnTo>
                  <a:lnTo>
                    <a:pt x="0" y="0"/>
                  </a:lnTo>
                  <a:lnTo>
                    <a:pt x="0" y="45088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406856" y="1132835"/>
              <a:ext cx="499109" cy="45085"/>
            </a:xfrm>
            <a:custGeom>
              <a:avLst/>
              <a:gdLst/>
              <a:ahLst/>
              <a:cxnLst/>
              <a:rect l="l" t="t" r="r" b="b"/>
              <a:pathLst>
                <a:path w="499110" h="45084">
                  <a:moveTo>
                    <a:pt x="499066" y="0"/>
                  </a:moveTo>
                  <a:lnTo>
                    <a:pt x="0" y="0"/>
                  </a:lnTo>
                  <a:lnTo>
                    <a:pt x="0" y="45085"/>
                  </a:lnTo>
                  <a:lnTo>
                    <a:pt x="499066" y="45085"/>
                  </a:lnTo>
                  <a:lnTo>
                    <a:pt x="499066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823815" y="1132835"/>
              <a:ext cx="1668780" cy="473709"/>
            </a:xfrm>
            <a:custGeom>
              <a:avLst/>
              <a:gdLst/>
              <a:ahLst/>
              <a:cxnLst/>
              <a:rect l="l" t="t" r="r" b="b"/>
              <a:pathLst>
                <a:path w="1668780" h="473709">
                  <a:moveTo>
                    <a:pt x="583041" y="45085"/>
                  </a:moveTo>
                  <a:lnTo>
                    <a:pt x="1082107" y="45085"/>
                  </a:lnTo>
                  <a:lnTo>
                    <a:pt x="1082107" y="0"/>
                  </a:lnTo>
                  <a:lnTo>
                    <a:pt x="583041" y="0"/>
                  </a:lnTo>
                  <a:lnTo>
                    <a:pt x="583041" y="45085"/>
                  </a:lnTo>
                  <a:close/>
                </a:path>
                <a:path w="1668780" h="473709">
                  <a:moveTo>
                    <a:pt x="1668246" y="450874"/>
                  </a:moveTo>
                  <a:lnTo>
                    <a:pt x="1532991" y="473420"/>
                  </a:lnTo>
                </a:path>
                <a:path w="1668780" h="473709">
                  <a:moveTo>
                    <a:pt x="134017" y="473420"/>
                  </a:moveTo>
                  <a:lnTo>
                    <a:pt x="0" y="450874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426656" y="1453790"/>
            <a:ext cx="390525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47625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Privileged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instructions</a:t>
            </a:r>
            <a:endParaRPr sz="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713" y="3331252"/>
            <a:ext cx="7537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ypes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of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vi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523099" y="1462539"/>
            <a:ext cx="390525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General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instructions</a:t>
            </a:r>
            <a:endParaRPr sz="5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13075" y="768291"/>
            <a:ext cx="1522095" cy="1088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marR="304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Privileged</a:t>
            </a:r>
            <a:r>
              <a:rPr dirty="0" sz="1000" spc="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instruction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and only if </a:t>
            </a:r>
            <a:r>
              <a:rPr dirty="0" sz="1000" spc="-10">
                <a:latin typeface="Arial"/>
                <a:cs typeface="Arial"/>
              </a:rPr>
              <a:t>executed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user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mode,</a:t>
            </a:r>
            <a:r>
              <a:rPr dirty="0" sz="1000" spc="-10">
                <a:latin typeface="Arial"/>
                <a:cs typeface="Arial"/>
              </a:rPr>
              <a:t> it </a:t>
            </a:r>
            <a:r>
              <a:rPr dirty="0" sz="1000" spc="-15">
                <a:latin typeface="Arial"/>
                <a:cs typeface="Arial"/>
              </a:rPr>
              <a:t>causes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trap </a:t>
            </a:r>
            <a:r>
              <a:rPr dirty="0" sz="1000" spc="-5">
                <a:latin typeface="Arial"/>
                <a:cs typeface="Arial"/>
              </a:rPr>
              <a:t>to the operating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endParaRPr sz="1000">
              <a:latin typeface="Arial"/>
              <a:cs typeface="Arial"/>
            </a:endParaRPr>
          </a:p>
          <a:p>
            <a:pPr marL="205740" marR="229235" indent="-168275">
              <a:lnSpc>
                <a:spcPts val="1200"/>
              </a:lnSpc>
              <a:spcBef>
                <a:spcPts val="1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Nonpriviliged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instruction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1894" y="1947060"/>
            <a:ext cx="3982720" cy="11417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Special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instructions</a:t>
            </a:r>
            <a:endParaRPr sz="12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Control-sensitive instruction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affect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configuration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affecting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interrupt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table).</a:t>
            </a:r>
            <a:endParaRPr sz="1000">
              <a:latin typeface="Arial"/>
              <a:cs typeface="Arial"/>
            </a:endParaRPr>
          </a:p>
          <a:p>
            <a:pPr marL="314960" marR="19367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Behavior-sensitive instruction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effect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partially determined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 spc="-5">
                <a:latin typeface="Arial"/>
                <a:cs typeface="Arial"/>
              </a:rPr>
              <a:t> (e.g.,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 spc="-75">
                <a:latin typeface="Times New Roman"/>
                <a:cs typeface="Times New Roman"/>
              </a:rPr>
              <a:t>POPF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Arial"/>
                <a:cs typeface="Arial"/>
              </a:rPr>
              <a:t>sets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interrupt-enabled flag,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in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537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8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ypes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of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vi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3918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Principle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12344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Condition</a:t>
            </a:r>
            <a:r>
              <a:rPr dirty="0" spc="-15"/>
              <a:t> </a:t>
            </a:r>
            <a:r>
              <a:rPr dirty="0" spc="-5"/>
              <a:t>for</a:t>
            </a:r>
            <a:r>
              <a:rPr dirty="0" spc="-15"/>
              <a:t> </a:t>
            </a:r>
            <a:r>
              <a:rPr dirty="0" spc="15"/>
              <a:t>virtualization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0047" y="499145"/>
            <a:ext cx="3943350" cy="256413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Necessary</a:t>
            </a:r>
            <a:r>
              <a:rPr dirty="0" sz="1200" spc="-3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condition</a:t>
            </a:r>
            <a:endParaRPr sz="1200">
              <a:latin typeface="Arial"/>
              <a:cs typeface="Arial"/>
            </a:endParaRPr>
          </a:p>
          <a:p>
            <a:pPr marL="29845" marR="173990">
              <a:lnSpc>
                <a:spcPct val="100000"/>
              </a:lnSpc>
              <a:spcBef>
                <a:spcPts val="180"/>
              </a:spcBef>
            </a:pPr>
            <a:r>
              <a:rPr dirty="0" sz="1000" spc="-15" i="1">
                <a:latin typeface="Arial"/>
                <a:cs typeface="Arial"/>
              </a:rPr>
              <a:t>For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any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conventional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computer,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virtual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machine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monitor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5" i="1">
                <a:latin typeface="Arial"/>
                <a:cs typeface="Arial"/>
              </a:rPr>
              <a:t>may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be 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constructed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if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the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set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of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sensitive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instructions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5" i="1">
                <a:latin typeface="Arial"/>
                <a:cs typeface="Arial"/>
              </a:rPr>
              <a:t>for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that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computer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is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26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subset of the set of privileged instructions.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68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condition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always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satisfied</a:t>
            </a:r>
            <a:endParaRPr sz="1200">
              <a:latin typeface="Arial"/>
              <a:cs typeface="Arial"/>
            </a:endParaRPr>
          </a:p>
          <a:p>
            <a:pPr marL="25400" marR="159385" indent="635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There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sensitive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 mode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 causing a trap to the operating system.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Solutions</a:t>
            </a:r>
            <a:endParaRPr sz="1200">
              <a:latin typeface="Arial"/>
              <a:cs typeface="Arial"/>
            </a:endParaRPr>
          </a:p>
          <a:p>
            <a:pPr marL="306705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307340" algn="l"/>
              </a:tabLst>
            </a:pPr>
            <a:r>
              <a:rPr dirty="0" sz="1000" spc="-5">
                <a:latin typeface="Arial"/>
                <a:cs typeface="Arial"/>
              </a:rPr>
              <a:t>Emulate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</a:t>
            </a:r>
            <a:endParaRPr sz="1000">
              <a:latin typeface="Arial"/>
              <a:cs typeface="Arial"/>
            </a:endParaRPr>
          </a:p>
          <a:p>
            <a:pPr marL="30670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07340" algn="l"/>
              </a:tabLst>
            </a:pPr>
            <a:r>
              <a:rPr dirty="0" sz="1000" spc="-15">
                <a:latin typeface="Arial"/>
                <a:cs typeface="Arial"/>
              </a:rPr>
              <a:t>Wrap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nonprivileged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sensitive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instructions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divert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control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VMM</a:t>
            </a:r>
            <a:endParaRPr sz="1000">
              <a:latin typeface="Arial"/>
              <a:cs typeface="Arial"/>
            </a:endParaRPr>
          </a:p>
          <a:p>
            <a:pPr marL="302260" marR="17780" indent="-163830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0734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Paravirtualization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 guest </a:t>
            </a:r>
            <a:r>
              <a:rPr dirty="0" sz="1000" spc="-10">
                <a:latin typeface="Arial"/>
                <a:cs typeface="Arial"/>
              </a:rPr>
              <a:t>OS,</a:t>
            </a:r>
            <a:r>
              <a:rPr dirty="0" sz="1000" spc="-5">
                <a:latin typeface="Arial"/>
                <a:cs typeface="Arial"/>
              </a:rPr>
              <a:t> either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preventing </a:t>
            </a:r>
            <a:r>
              <a:rPr dirty="0" sz="1000" spc="-5">
                <a:latin typeface="Arial"/>
                <a:cs typeface="Arial"/>
              </a:rPr>
              <a:t> nonprivileged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sensitive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nonsensitive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changing the context).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8782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Virtualization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32790" y="716"/>
            <a:ext cx="180911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Application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virtual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machines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to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12217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VMs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9095" y="876780"/>
            <a:ext cx="4020185" cy="1738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services</a:t>
            </a:r>
            <a:endParaRPr sz="1200">
              <a:latin typeface="Arial"/>
              <a:cs typeface="Arial"/>
            </a:endParaRPr>
          </a:p>
          <a:p>
            <a:pPr marL="357505" indent="-168275">
              <a:lnSpc>
                <a:spcPts val="12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5814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Infrastructure-as-a-Service</a:t>
            </a:r>
            <a:r>
              <a:rPr dirty="0" sz="1000" spc="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covering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basic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infrastructure</a:t>
            </a:r>
            <a:endParaRPr sz="1000">
              <a:latin typeface="Arial"/>
              <a:cs typeface="Arial"/>
            </a:endParaRPr>
          </a:p>
          <a:p>
            <a:pPr marL="35750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5814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Platform-as-a-Service</a:t>
            </a:r>
            <a:r>
              <a:rPr dirty="0" sz="1000" spc="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covering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system-level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services</a:t>
            </a:r>
            <a:endParaRPr sz="1000">
              <a:latin typeface="Arial"/>
              <a:cs typeface="Arial"/>
            </a:endParaRPr>
          </a:p>
          <a:p>
            <a:pPr marL="35750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5814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Software-as-a-Service</a:t>
            </a:r>
            <a:r>
              <a:rPr dirty="0" sz="1000" spc="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80645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IaaS</a:t>
            </a:r>
            <a:endParaRPr sz="1200">
              <a:latin typeface="Arial"/>
              <a:cs typeface="Arial"/>
            </a:endParaRPr>
          </a:p>
          <a:p>
            <a:pPr marL="76200" marR="43180" indent="381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Instead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renting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physical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machine,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cloud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provider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out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VM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VMM)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physical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 customers </a:t>
            </a:r>
            <a:r>
              <a:rPr dirty="0" sz="1000" spc="-5" i="1">
                <a:latin typeface="メイリオ"/>
                <a:cs typeface="メイリオ"/>
              </a:rPr>
              <a:t>⇒ </a:t>
            </a:r>
            <a:r>
              <a:rPr dirty="0" sz="1000" spc="-5">
                <a:latin typeface="Arial"/>
                <a:cs typeface="Arial"/>
              </a:rPr>
              <a:t>almost complete isolation between customers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(although performance isolation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reached).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4495" cy="14585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Contexts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Processor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processor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(e.g.,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stack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pointer,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program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counter).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6731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7572" y="716"/>
            <a:ext cx="9042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Networked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user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interfaces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9481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Client-server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interaction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885759"/>
            <a:ext cx="391350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Distinguish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application-level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middleware-level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solutions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65187" y="1468624"/>
            <a:ext cx="1856105" cy="859790"/>
            <a:chOff x="365187" y="1468624"/>
            <a:chExt cx="1856105" cy="859790"/>
          </a:xfrm>
        </p:grpSpPr>
        <p:sp>
          <p:nvSpPr>
            <p:cNvPr id="7" name="object 7"/>
            <p:cNvSpPr/>
            <p:nvPr/>
          </p:nvSpPr>
          <p:spPr>
            <a:xfrm>
              <a:off x="792253" y="1774942"/>
              <a:ext cx="1002030" cy="490220"/>
            </a:xfrm>
            <a:custGeom>
              <a:avLst/>
              <a:gdLst/>
              <a:ahLst/>
              <a:cxnLst/>
              <a:rect l="l" t="t" r="r" b="b"/>
              <a:pathLst>
                <a:path w="1002030" h="490219">
                  <a:moveTo>
                    <a:pt x="0" y="0"/>
                  </a:moveTo>
                  <a:lnTo>
                    <a:pt x="0" y="384285"/>
                  </a:lnTo>
                  <a:lnTo>
                    <a:pt x="15627" y="445230"/>
                  </a:lnTo>
                  <a:lnTo>
                    <a:pt x="50008" y="476526"/>
                  </a:lnTo>
                  <a:lnTo>
                    <a:pt x="84388" y="488056"/>
                  </a:lnTo>
                  <a:lnTo>
                    <a:pt x="100016" y="489703"/>
                  </a:lnTo>
                  <a:lnTo>
                    <a:pt x="900144" y="489703"/>
                  </a:lnTo>
                  <a:lnTo>
                    <a:pt x="958171" y="473231"/>
                  </a:lnTo>
                  <a:lnTo>
                    <a:pt x="988308" y="436994"/>
                  </a:lnTo>
                  <a:lnTo>
                    <a:pt x="999690" y="400757"/>
                  </a:lnTo>
                  <a:lnTo>
                    <a:pt x="1001453" y="384285"/>
                  </a:lnTo>
                  <a:lnTo>
                    <a:pt x="1001453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0375" y="1737563"/>
              <a:ext cx="63753" cy="7437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61831" y="1737563"/>
              <a:ext cx="63751" cy="7437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87756" y="1632144"/>
              <a:ext cx="610870" cy="0"/>
            </a:xfrm>
            <a:custGeom>
              <a:avLst/>
              <a:gdLst/>
              <a:ahLst/>
              <a:cxnLst/>
              <a:rect l="l" t="t" r="r" b="b"/>
              <a:pathLst>
                <a:path w="610869" h="0">
                  <a:moveTo>
                    <a:pt x="0" y="0"/>
                  </a:moveTo>
                  <a:lnTo>
                    <a:pt x="61044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376" y="1600270"/>
              <a:ext cx="74376" cy="6375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1204" y="1600270"/>
              <a:ext cx="74377" cy="6375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70584" y="1474022"/>
              <a:ext cx="1845310" cy="685800"/>
            </a:xfrm>
            <a:custGeom>
              <a:avLst/>
              <a:gdLst/>
              <a:ahLst/>
              <a:cxnLst/>
              <a:rect l="l" t="t" r="r" b="b"/>
              <a:pathLst>
                <a:path w="1845310" h="685800">
                  <a:moveTo>
                    <a:pt x="0" y="685206"/>
                  </a:moveTo>
                  <a:lnTo>
                    <a:pt x="632501" y="685206"/>
                  </a:lnTo>
                  <a:lnTo>
                    <a:pt x="632501" y="0"/>
                  </a:lnTo>
                  <a:lnTo>
                    <a:pt x="0" y="0"/>
                  </a:lnTo>
                  <a:lnTo>
                    <a:pt x="0" y="685206"/>
                  </a:lnTo>
                  <a:close/>
                </a:path>
                <a:path w="1845310" h="685800">
                  <a:moveTo>
                    <a:pt x="1212292" y="685206"/>
                  </a:moveTo>
                  <a:lnTo>
                    <a:pt x="1844793" y="685206"/>
                  </a:lnTo>
                  <a:lnTo>
                    <a:pt x="1844793" y="0"/>
                  </a:lnTo>
                  <a:lnTo>
                    <a:pt x="1212292" y="0"/>
                  </a:lnTo>
                  <a:lnTo>
                    <a:pt x="1212292" y="68520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81417" y="2159224"/>
              <a:ext cx="1476375" cy="158750"/>
            </a:xfrm>
            <a:custGeom>
              <a:avLst/>
              <a:gdLst/>
              <a:ahLst/>
              <a:cxnLst/>
              <a:rect l="l" t="t" r="r" b="b"/>
              <a:pathLst>
                <a:path w="1476375" h="158750">
                  <a:moveTo>
                    <a:pt x="105417" y="4"/>
                  </a:moveTo>
                  <a:lnTo>
                    <a:pt x="105417" y="158130"/>
                  </a:lnTo>
                </a:path>
                <a:path w="1476375" h="158750">
                  <a:moveTo>
                    <a:pt x="1370415" y="0"/>
                  </a:moveTo>
                  <a:lnTo>
                    <a:pt x="1370415" y="158122"/>
                  </a:lnTo>
                </a:path>
                <a:path w="1476375" h="158750">
                  <a:moveTo>
                    <a:pt x="0" y="158130"/>
                  </a:moveTo>
                  <a:lnTo>
                    <a:pt x="210835" y="158130"/>
                  </a:lnTo>
                </a:path>
                <a:path w="1476375" h="158750">
                  <a:moveTo>
                    <a:pt x="1265005" y="158122"/>
                  </a:moveTo>
                  <a:lnTo>
                    <a:pt x="1475835" y="158122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70915" y="1879269"/>
              <a:ext cx="1050290" cy="245745"/>
            </a:xfrm>
            <a:custGeom>
              <a:avLst/>
              <a:gdLst/>
              <a:ahLst/>
              <a:cxnLst/>
              <a:rect l="l" t="t" r="r" b="b"/>
              <a:pathLst>
                <a:path w="1050289" h="245744">
                  <a:moveTo>
                    <a:pt x="42125" y="151676"/>
                  </a:moveTo>
                  <a:lnTo>
                    <a:pt x="0" y="151676"/>
                  </a:lnTo>
                  <a:lnTo>
                    <a:pt x="0" y="242671"/>
                  </a:lnTo>
                  <a:lnTo>
                    <a:pt x="42125" y="242671"/>
                  </a:lnTo>
                  <a:lnTo>
                    <a:pt x="42125" y="151676"/>
                  </a:lnTo>
                  <a:close/>
                </a:path>
                <a:path w="1050289" h="245744">
                  <a:moveTo>
                    <a:pt x="42392" y="0"/>
                  </a:moveTo>
                  <a:lnTo>
                    <a:pt x="266" y="0"/>
                  </a:lnTo>
                  <a:lnTo>
                    <a:pt x="266" y="91008"/>
                  </a:lnTo>
                  <a:lnTo>
                    <a:pt x="42392" y="91008"/>
                  </a:lnTo>
                  <a:lnTo>
                    <a:pt x="42392" y="0"/>
                  </a:lnTo>
                  <a:close/>
                </a:path>
                <a:path w="1050289" h="245744">
                  <a:moveTo>
                    <a:pt x="1049451" y="154152"/>
                  </a:moveTo>
                  <a:lnTo>
                    <a:pt x="1007325" y="154152"/>
                  </a:lnTo>
                  <a:lnTo>
                    <a:pt x="1007325" y="245160"/>
                  </a:lnTo>
                  <a:lnTo>
                    <a:pt x="1049451" y="245160"/>
                  </a:lnTo>
                  <a:lnTo>
                    <a:pt x="1049451" y="154152"/>
                  </a:lnTo>
                  <a:close/>
                </a:path>
                <a:path w="1050289" h="245744">
                  <a:moveTo>
                    <a:pt x="1049731" y="2489"/>
                  </a:moveTo>
                  <a:lnTo>
                    <a:pt x="1007592" y="2489"/>
                  </a:lnTo>
                  <a:lnTo>
                    <a:pt x="1007592" y="93484"/>
                  </a:lnTo>
                  <a:lnTo>
                    <a:pt x="1049731" y="93484"/>
                  </a:lnTo>
                  <a:lnTo>
                    <a:pt x="1049731" y="24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1619097" y="1323261"/>
            <a:ext cx="6159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3293" y="1526730"/>
            <a:ext cx="527685" cy="211454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2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35592" y="1526730"/>
            <a:ext cx="527685" cy="211454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2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70584" y="1840337"/>
            <a:ext cx="1845310" cy="487680"/>
            <a:chOff x="370584" y="1840337"/>
            <a:chExt cx="1845310" cy="487680"/>
          </a:xfrm>
        </p:grpSpPr>
        <p:sp>
          <p:nvSpPr>
            <p:cNvPr id="20" name="object 20"/>
            <p:cNvSpPr/>
            <p:nvPr/>
          </p:nvSpPr>
          <p:spPr>
            <a:xfrm>
              <a:off x="370584" y="1842973"/>
              <a:ext cx="1845310" cy="158750"/>
            </a:xfrm>
            <a:custGeom>
              <a:avLst/>
              <a:gdLst/>
              <a:ahLst/>
              <a:cxnLst/>
              <a:rect l="l" t="t" r="r" b="b"/>
              <a:pathLst>
                <a:path w="1845310" h="158750">
                  <a:moveTo>
                    <a:pt x="0" y="0"/>
                  </a:moveTo>
                  <a:lnTo>
                    <a:pt x="632501" y="0"/>
                  </a:lnTo>
                </a:path>
                <a:path w="1845310" h="158750">
                  <a:moveTo>
                    <a:pt x="1212292" y="0"/>
                  </a:moveTo>
                  <a:lnTo>
                    <a:pt x="1844794" y="0"/>
                  </a:lnTo>
                </a:path>
                <a:path w="1845310" h="158750">
                  <a:moveTo>
                    <a:pt x="0" y="158123"/>
                  </a:moveTo>
                  <a:lnTo>
                    <a:pt x="632501" y="158123"/>
                  </a:lnTo>
                </a:path>
                <a:path w="1845310" h="158750">
                  <a:moveTo>
                    <a:pt x="1212292" y="158123"/>
                  </a:moveTo>
                  <a:lnTo>
                    <a:pt x="1844794" y="15812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92253" y="2317359"/>
              <a:ext cx="1062990" cy="0"/>
            </a:xfrm>
            <a:custGeom>
              <a:avLst/>
              <a:gdLst/>
              <a:ahLst/>
              <a:cxnLst/>
              <a:rect l="l" t="t" r="r" b="b"/>
              <a:pathLst>
                <a:path w="1062989" h="0">
                  <a:moveTo>
                    <a:pt x="0" y="0"/>
                  </a:moveTo>
                  <a:lnTo>
                    <a:pt x="1062528" y="0"/>
                  </a:lnTo>
                </a:path>
              </a:pathLst>
            </a:custGeom>
            <a:ln w="2108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406393" y="1323261"/>
            <a:ext cx="583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43223" y="1648191"/>
            <a:ext cx="466090" cy="327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Application-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specific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24001" y="2323824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7047" y="1850384"/>
            <a:ext cx="456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88147" y="1793489"/>
            <a:ext cx="622300" cy="341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6685" marR="88900" indent="-53340">
              <a:lnSpc>
                <a:spcPct val="1596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9846" y="2008471"/>
            <a:ext cx="3727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382925" y="1469562"/>
            <a:ext cx="1856105" cy="859790"/>
            <a:chOff x="2382925" y="1469562"/>
            <a:chExt cx="1856105" cy="859790"/>
          </a:xfrm>
        </p:grpSpPr>
        <p:sp>
          <p:nvSpPr>
            <p:cNvPr id="29" name="object 29"/>
            <p:cNvSpPr/>
            <p:nvPr/>
          </p:nvSpPr>
          <p:spPr>
            <a:xfrm>
              <a:off x="2809987" y="1775881"/>
              <a:ext cx="1002030" cy="490220"/>
            </a:xfrm>
            <a:custGeom>
              <a:avLst/>
              <a:gdLst/>
              <a:ahLst/>
              <a:cxnLst/>
              <a:rect l="l" t="t" r="r" b="b"/>
              <a:pathLst>
                <a:path w="1002029" h="490219">
                  <a:moveTo>
                    <a:pt x="0" y="0"/>
                  </a:moveTo>
                  <a:lnTo>
                    <a:pt x="0" y="384284"/>
                  </a:lnTo>
                  <a:lnTo>
                    <a:pt x="15628" y="445229"/>
                  </a:lnTo>
                  <a:lnTo>
                    <a:pt x="50010" y="476525"/>
                  </a:lnTo>
                  <a:lnTo>
                    <a:pt x="84392" y="488056"/>
                  </a:lnTo>
                  <a:lnTo>
                    <a:pt x="100020" y="489703"/>
                  </a:lnTo>
                  <a:lnTo>
                    <a:pt x="900156" y="489703"/>
                  </a:lnTo>
                  <a:lnTo>
                    <a:pt x="958178" y="473231"/>
                  </a:lnTo>
                  <a:lnTo>
                    <a:pt x="988315" y="436994"/>
                  </a:lnTo>
                  <a:lnTo>
                    <a:pt x="999700" y="400756"/>
                  </a:lnTo>
                  <a:lnTo>
                    <a:pt x="1001465" y="384284"/>
                  </a:lnTo>
                  <a:lnTo>
                    <a:pt x="1001465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78113" y="1738502"/>
              <a:ext cx="63751" cy="7437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79566" y="1738502"/>
              <a:ext cx="63751" cy="7437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3058203" y="2002042"/>
              <a:ext cx="505459" cy="0"/>
            </a:xfrm>
            <a:custGeom>
              <a:avLst/>
              <a:gdLst/>
              <a:ahLst/>
              <a:cxnLst/>
              <a:rect l="l" t="t" r="r" b="b"/>
              <a:pathLst>
                <a:path w="505460" h="0">
                  <a:moveTo>
                    <a:pt x="0" y="0"/>
                  </a:moveTo>
                  <a:lnTo>
                    <a:pt x="50502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20824" y="1970164"/>
              <a:ext cx="74375" cy="6375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26234" y="1970164"/>
              <a:ext cx="74377" cy="63753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388322" y="1474960"/>
              <a:ext cx="1845310" cy="685800"/>
            </a:xfrm>
            <a:custGeom>
              <a:avLst/>
              <a:gdLst/>
              <a:ahLst/>
              <a:cxnLst/>
              <a:rect l="l" t="t" r="r" b="b"/>
              <a:pathLst>
                <a:path w="1845310" h="685800">
                  <a:moveTo>
                    <a:pt x="0" y="685206"/>
                  </a:moveTo>
                  <a:lnTo>
                    <a:pt x="632501" y="685206"/>
                  </a:lnTo>
                  <a:lnTo>
                    <a:pt x="632501" y="0"/>
                  </a:lnTo>
                  <a:lnTo>
                    <a:pt x="0" y="0"/>
                  </a:lnTo>
                  <a:lnTo>
                    <a:pt x="0" y="685206"/>
                  </a:lnTo>
                  <a:close/>
                </a:path>
                <a:path w="1845310" h="685800">
                  <a:moveTo>
                    <a:pt x="1212289" y="685206"/>
                  </a:moveTo>
                  <a:lnTo>
                    <a:pt x="1844785" y="685206"/>
                  </a:lnTo>
                  <a:lnTo>
                    <a:pt x="1844785" y="0"/>
                  </a:lnTo>
                  <a:lnTo>
                    <a:pt x="1212289" y="0"/>
                  </a:lnTo>
                  <a:lnTo>
                    <a:pt x="1212289" y="68520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599154" y="2160162"/>
              <a:ext cx="1423670" cy="158750"/>
            </a:xfrm>
            <a:custGeom>
              <a:avLst/>
              <a:gdLst/>
              <a:ahLst/>
              <a:cxnLst/>
              <a:rect l="l" t="t" r="r" b="b"/>
              <a:pathLst>
                <a:path w="1423670" h="158750">
                  <a:moveTo>
                    <a:pt x="105418" y="4"/>
                  </a:moveTo>
                  <a:lnTo>
                    <a:pt x="105418" y="158131"/>
                  </a:lnTo>
                </a:path>
                <a:path w="1423670" h="158750">
                  <a:moveTo>
                    <a:pt x="1317708" y="0"/>
                  </a:moveTo>
                  <a:lnTo>
                    <a:pt x="1317708" y="158123"/>
                  </a:lnTo>
                </a:path>
                <a:path w="1423670" h="158750">
                  <a:moveTo>
                    <a:pt x="0" y="158131"/>
                  </a:moveTo>
                  <a:lnTo>
                    <a:pt x="210832" y="158131"/>
                  </a:lnTo>
                </a:path>
                <a:path w="1423670" h="158750">
                  <a:moveTo>
                    <a:pt x="1212298" y="158123"/>
                  </a:moveTo>
                  <a:lnTo>
                    <a:pt x="1423128" y="158123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788653" y="1880209"/>
              <a:ext cx="1050290" cy="245745"/>
            </a:xfrm>
            <a:custGeom>
              <a:avLst/>
              <a:gdLst/>
              <a:ahLst/>
              <a:cxnLst/>
              <a:rect l="l" t="t" r="r" b="b"/>
              <a:pathLst>
                <a:path w="1050289" h="245744">
                  <a:moveTo>
                    <a:pt x="42125" y="151676"/>
                  </a:moveTo>
                  <a:lnTo>
                    <a:pt x="0" y="151676"/>
                  </a:lnTo>
                  <a:lnTo>
                    <a:pt x="0" y="242671"/>
                  </a:lnTo>
                  <a:lnTo>
                    <a:pt x="42125" y="242671"/>
                  </a:lnTo>
                  <a:lnTo>
                    <a:pt x="42125" y="151676"/>
                  </a:lnTo>
                  <a:close/>
                </a:path>
                <a:path w="1050289" h="245744">
                  <a:moveTo>
                    <a:pt x="42392" y="0"/>
                  </a:moveTo>
                  <a:lnTo>
                    <a:pt x="266" y="0"/>
                  </a:lnTo>
                  <a:lnTo>
                    <a:pt x="266" y="91008"/>
                  </a:lnTo>
                  <a:lnTo>
                    <a:pt x="42392" y="91008"/>
                  </a:lnTo>
                  <a:lnTo>
                    <a:pt x="42392" y="0"/>
                  </a:lnTo>
                  <a:close/>
                </a:path>
                <a:path w="1050289" h="245744">
                  <a:moveTo>
                    <a:pt x="1049451" y="154152"/>
                  </a:moveTo>
                  <a:lnTo>
                    <a:pt x="1007313" y="154152"/>
                  </a:lnTo>
                  <a:lnTo>
                    <a:pt x="1007313" y="245160"/>
                  </a:lnTo>
                  <a:lnTo>
                    <a:pt x="1049451" y="245160"/>
                  </a:lnTo>
                  <a:lnTo>
                    <a:pt x="1049451" y="154152"/>
                  </a:lnTo>
                  <a:close/>
                </a:path>
                <a:path w="1050289" h="245744">
                  <a:moveTo>
                    <a:pt x="1049718" y="2489"/>
                  </a:moveTo>
                  <a:lnTo>
                    <a:pt x="1007592" y="2489"/>
                  </a:lnTo>
                  <a:lnTo>
                    <a:pt x="1007592" y="93484"/>
                  </a:lnTo>
                  <a:lnTo>
                    <a:pt x="1049718" y="93484"/>
                  </a:lnTo>
                  <a:lnTo>
                    <a:pt x="1049718" y="24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388322" y="1843912"/>
              <a:ext cx="1845310" cy="158750"/>
            </a:xfrm>
            <a:custGeom>
              <a:avLst/>
              <a:gdLst/>
              <a:ahLst/>
              <a:cxnLst/>
              <a:rect l="l" t="t" r="r" b="b"/>
              <a:pathLst>
                <a:path w="1845310" h="158750">
                  <a:moveTo>
                    <a:pt x="0" y="0"/>
                  </a:moveTo>
                  <a:lnTo>
                    <a:pt x="632501" y="0"/>
                  </a:lnTo>
                </a:path>
                <a:path w="1845310" h="158750">
                  <a:moveTo>
                    <a:pt x="1212289" y="0"/>
                  </a:moveTo>
                  <a:lnTo>
                    <a:pt x="1844791" y="0"/>
                  </a:lnTo>
                </a:path>
                <a:path w="1845310" h="158750">
                  <a:moveTo>
                    <a:pt x="0" y="158123"/>
                  </a:moveTo>
                  <a:lnTo>
                    <a:pt x="632501" y="158123"/>
                  </a:lnTo>
                </a:path>
                <a:path w="1845310" h="158750">
                  <a:moveTo>
                    <a:pt x="1212289" y="158123"/>
                  </a:moveTo>
                  <a:lnTo>
                    <a:pt x="1844791" y="15812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3636832" y="1324200"/>
            <a:ext cx="6159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424132" y="1324200"/>
            <a:ext cx="583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5241" y="1634340"/>
            <a:ext cx="489584" cy="327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Application-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independent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809987" y="2318298"/>
            <a:ext cx="1062990" cy="0"/>
          </a:xfrm>
          <a:custGeom>
            <a:avLst/>
            <a:gdLst/>
            <a:ahLst/>
            <a:cxnLst/>
            <a:rect l="l" t="t" r="r" b="b"/>
            <a:pathLst>
              <a:path w="1062989" h="0">
                <a:moveTo>
                  <a:pt x="0" y="0"/>
                </a:moveTo>
                <a:lnTo>
                  <a:pt x="1062529" y="0"/>
                </a:lnTo>
              </a:path>
            </a:pathLst>
          </a:custGeom>
          <a:ln w="21083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689031" y="2324763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74782" y="1851323"/>
            <a:ext cx="456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605882" y="1794428"/>
            <a:ext cx="622300" cy="341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6050" marR="88900" indent="-53340">
              <a:lnSpc>
                <a:spcPct val="1596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27571" y="2009410"/>
            <a:ext cx="3727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2441032" y="1526731"/>
            <a:ext cx="1689100" cy="158750"/>
            <a:chOff x="2441032" y="1526731"/>
            <a:chExt cx="1689100" cy="158750"/>
          </a:xfrm>
        </p:grpSpPr>
        <p:sp>
          <p:nvSpPr>
            <p:cNvPr id="48" name="object 48"/>
            <p:cNvSpPr/>
            <p:nvPr/>
          </p:nvSpPr>
          <p:spPr>
            <a:xfrm>
              <a:off x="2441032" y="1527665"/>
              <a:ext cx="476884" cy="157480"/>
            </a:xfrm>
            <a:custGeom>
              <a:avLst/>
              <a:gdLst/>
              <a:ahLst/>
              <a:cxnLst/>
              <a:rect l="l" t="t" r="r" b="b"/>
              <a:pathLst>
                <a:path w="476885" h="157480">
                  <a:moveTo>
                    <a:pt x="476345" y="0"/>
                  </a:moveTo>
                  <a:lnTo>
                    <a:pt x="0" y="0"/>
                  </a:lnTo>
                  <a:lnTo>
                    <a:pt x="0" y="157188"/>
                  </a:lnTo>
                  <a:lnTo>
                    <a:pt x="476345" y="157188"/>
                  </a:lnTo>
                  <a:lnTo>
                    <a:pt x="4763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653316" y="1526731"/>
              <a:ext cx="476884" cy="157480"/>
            </a:xfrm>
            <a:custGeom>
              <a:avLst/>
              <a:gdLst/>
              <a:ahLst/>
              <a:cxnLst/>
              <a:rect l="l" t="t" r="r" b="b"/>
              <a:pathLst>
                <a:path w="476885" h="157480">
                  <a:moveTo>
                    <a:pt x="476349" y="0"/>
                  </a:moveTo>
                  <a:lnTo>
                    <a:pt x="0" y="0"/>
                  </a:lnTo>
                  <a:lnTo>
                    <a:pt x="0" y="157184"/>
                  </a:lnTo>
                  <a:lnTo>
                    <a:pt x="476349" y="157184"/>
                  </a:lnTo>
                  <a:lnTo>
                    <a:pt x="4763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2493741" y="1580374"/>
            <a:ext cx="424180" cy="104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50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706032" y="1579435"/>
            <a:ext cx="424180" cy="104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50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6731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7572" y="716"/>
            <a:ext cx="9042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Networked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user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interfaces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12087" y="1042764"/>
            <a:ext cx="1592580" cy="749300"/>
            <a:chOff x="612087" y="1042764"/>
            <a:chExt cx="1592580" cy="749300"/>
          </a:xfrm>
        </p:grpSpPr>
        <p:sp>
          <p:nvSpPr>
            <p:cNvPr id="5" name="object 5"/>
            <p:cNvSpPr/>
            <p:nvPr/>
          </p:nvSpPr>
          <p:spPr>
            <a:xfrm>
              <a:off x="617485" y="1048161"/>
              <a:ext cx="738505" cy="738505"/>
            </a:xfrm>
            <a:custGeom>
              <a:avLst/>
              <a:gdLst/>
              <a:ahLst/>
              <a:cxnLst/>
              <a:rect l="l" t="t" r="r" b="b"/>
              <a:pathLst>
                <a:path w="738505" h="738505">
                  <a:moveTo>
                    <a:pt x="0" y="737915"/>
                  </a:moveTo>
                  <a:lnTo>
                    <a:pt x="737915" y="737915"/>
                  </a:lnTo>
                  <a:lnTo>
                    <a:pt x="737915" y="0"/>
                  </a:lnTo>
                  <a:lnTo>
                    <a:pt x="0" y="0"/>
                  </a:lnTo>
                  <a:lnTo>
                    <a:pt x="0" y="737915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2903" y="1417120"/>
              <a:ext cx="527685" cy="105410"/>
            </a:xfrm>
            <a:custGeom>
              <a:avLst/>
              <a:gdLst/>
              <a:ahLst/>
              <a:cxnLst/>
              <a:rect l="l" t="t" r="r" b="b"/>
              <a:pathLst>
                <a:path w="527685" h="105409">
                  <a:moveTo>
                    <a:pt x="0" y="105414"/>
                  </a:moveTo>
                  <a:lnTo>
                    <a:pt x="527082" y="105414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10541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5613" y="1364411"/>
              <a:ext cx="422275" cy="52705"/>
            </a:xfrm>
            <a:custGeom>
              <a:avLst/>
              <a:gdLst/>
              <a:ahLst/>
              <a:cxnLst/>
              <a:rect l="l" t="t" r="r" b="b"/>
              <a:pathLst>
                <a:path w="422275" h="52705">
                  <a:moveTo>
                    <a:pt x="421664" y="0"/>
                  </a:moveTo>
                  <a:lnTo>
                    <a:pt x="0" y="0"/>
                  </a:lnTo>
                  <a:lnTo>
                    <a:pt x="0" y="52709"/>
                  </a:lnTo>
                  <a:lnTo>
                    <a:pt x="421664" y="52709"/>
                  </a:lnTo>
                  <a:lnTo>
                    <a:pt x="42166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22903" y="1100869"/>
              <a:ext cx="527685" cy="316865"/>
            </a:xfrm>
            <a:custGeom>
              <a:avLst/>
              <a:gdLst/>
              <a:ahLst/>
              <a:cxnLst/>
              <a:rect l="l" t="t" r="r" b="b"/>
              <a:pathLst>
                <a:path w="527685" h="316865">
                  <a:moveTo>
                    <a:pt x="52709" y="316251"/>
                  </a:moveTo>
                  <a:lnTo>
                    <a:pt x="474373" y="316251"/>
                  </a:lnTo>
                  <a:lnTo>
                    <a:pt x="474373" y="263541"/>
                  </a:lnTo>
                  <a:lnTo>
                    <a:pt x="52709" y="263541"/>
                  </a:lnTo>
                  <a:lnTo>
                    <a:pt x="52709" y="316251"/>
                  </a:lnTo>
                  <a:close/>
                </a:path>
                <a:path w="527685" h="316865">
                  <a:moveTo>
                    <a:pt x="0" y="263541"/>
                  </a:moveTo>
                  <a:lnTo>
                    <a:pt x="527082" y="263541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26354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60819" y="1048161"/>
              <a:ext cx="738505" cy="738505"/>
            </a:xfrm>
            <a:custGeom>
              <a:avLst/>
              <a:gdLst/>
              <a:ahLst/>
              <a:cxnLst/>
              <a:rect l="l" t="t" r="r" b="b"/>
              <a:pathLst>
                <a:path w="738505" h="738505">
                  <a:moveTo>
                    <a:pt x="0" y="737915"/>
                  </a:moveTo>
                  <a:lnTo>
                    <a:pt x="737915" y="737915"/>
                  </a:lnTo>
                  <a:lnTo>
                    <a:pt x="737915" y="0"/>
                  </a:lnTo>
                  <a:lnTo>
                    <a:pt x="0" y="0"/>
                  </a:lnTo>
                  <a:lnTo>
                    <a:pt x="0" y="737915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66236" y="1417120"/>
              <a:ext cx="527685" cy="105410"/>
            </a:xfrm>
            <a:custGeom>
              <a:avLst/>
              <a:gdLst/>
              <a:ahLst/>
              <a:cxnLst/>
              <a:rect l="l" t="t" r="r" b="b"/>
              <a:pathLst>
                <a:path w="527685" h="105409">
                  <a:moveTo>
                    <a:pt x="0" y="105414"/>
                  </a:moveTo>
                  <a:lnTo>
                    <a:pt x="527082" y="105414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10541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18941" y="1364411"/>
              <a:ext cx="422275" cy="52705"/>
            </a:xfrm>
            <a:custGeom>
              <a:avLst/>
              <a:gdLst/>
              <a:ahLst/>
              <a:cxnLst/>
              <a:rect l="l" t="t" r="r" b="b"/>
              <a:pathLst>
                <a:path w="422275" h="52705">
                  <a:moveTo>
                    <a:pt x="421668" y="0"/>
                  </a:moveTo>
                  <a:lnTo>
                    <a:pt x="0" y="0"/>
                  </a:lnTo>
                  <a:lnTo>
                    <a:pt x="0" y="52709"/>
                  </a:lnTo>
                  <a:lnTo>
                    <a:pt x="421668" y="52709"/>
                  </a:lnTo>
                  <a:lnTo>
                    <a:pt x="421668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66236" y="1100869"/>
              <a:ext cx="527685" cy="316865"/>
            </a:xfrm>
            <a:custGeom>
              <a:avLst/>
              <a:gdLst/>
              <a:ahLst/>
              <a:cxnLst/>
              <a:rect l="l" t="t" r="r" b="b"/>
              <a:pathLst>
                <a:path w="527685" h="316865">
                  <a:moveTo>
                    <a:pt x="52704" y="316251"/>
                  </a:moveTo>
                  <a:lnTo>
                    <a:pt x="474373" y="316251"/>
                  </a:lnTo>
                  <a:lnTo>
                    <a:pt x="474373" y="263541"/>
                  </a:lnTo>
                  <a:lnTo>
                    <a:pt x="52704" y="263541"/>
                  </a:lnTo>
                  <a:lnTo>
                    <a:pt x="52704" y="316251"/>
                  </a:lnTo>
                  <a:close/>
                </a:path>
                <a:path w="527685" h="316865">
                  <a:moveTo>
                    <a:pt x="0" y="263541"/>
                  </a:moveTo>
                  <a:lnTo>
                    <a:pt x="527082" y="263541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26354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725539" y="1102716"/>
            <a:ext cx="52197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84455" marR="95885" indent="1587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Window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68871" y="1135973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58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112694" y="1469830"/>
            <a:ext cx="2883535" cy="690880"/>
            <a:chOff x="1112694" y="1469830"/>
            <a:chExt cx="2883535" cy="690880"/>
          </a:xfrm>
        </p:grpSpPr>
        <p:sp>
          <p:nvSpPr>
            <p:cNvPr id="16" name="object 16"/>
            <p:cNvSpPr/>
            <p:nvPr/>
          </p:nvSpPr>
          <p:spPr>
            <a:xfrm>
              <a:off x="2883940" y="1838785"/>
              <a:ext cx="1107440" cy="316865"/>
            </a:xfrm>
            <a:custGeom>
              <a:avLst/>
              <a:gdLst/>
              <a:ahLst/>
              <a:cxnLst/>
              <a:rect l="l" t="t" r="r" b="b"/>
              <a:pathLst>
                <a:path w="1107439" h="316864">
                  <a:moveTo>
                    <a:pt x="0" y="316251"/>
                  </a:moveTo>
                  <a:lnTo>
                    <a:pt x="1106878" y="316251"/>
                  </a:lnTo>
                  <a:lnTo>
                    <a:pt x="1106878" y="0"/>
                  </a:lnTo>
                  <a:lnTo>
                    <a:pt x="0" y="0"/>
                  </a:lnTo>
                  <a:lnTo>
                    <a:pt x="0" y="316251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987902" y="1507209"/>
              <a:ext cx="859155" cy="437515"/>
            </a:xfrm>
            <a:custGeom>
              <a:avLst/>
              <a:gdLst/>
              <a:ahLst/>
              <a:cxnLst/>
              <a:rect l="l" t="t" r="r" b="b"/>
              <a:pathLst>
                <a:path w="859155" h="437514">
                  <a:moveTo>
                    <a:pt x="0" y="0"/>
                  </a:moveTo>
                  <a:lnTo>
                    <a:pt x="0" y="278867"/>
                  </a:lnTo>
                  <a:lnTo>
                    <a:pt x="24707" y="370284"/>
                  </a:lnTo>
                  <a:lnTo>
                    <a:pt x="79062" y="417228"/>
                  </a:lnTo>
                  <a:lnTo>
                    <a:pt x="133418" y="434523"/>
                  </a:lnTo>
                  <a:lnTo>
                    <a:pt x="158125" y="436994"/>
                  </a:lnTo>
                  <a:lnTo>
                    <a:pt x="858659" y="43699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6026" y="1469830"/>
              <a:ext cx="63751" cy="7437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09563" y="1912325"/>
              <a:ext cx="74377" cy="6375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144568" y="1507209"/>
              <a:ext cx="1702435" cy="542925"/>
            </a:xfrm>
            <a:custGeom>
              <a:avLst/>
              <a:gdLst/>
              <a:ahLst/>
              <a:cxnLst/>
              <a:rect l="l" t="t" r="r" b="b"/>
              <a:pathLst>
                <a:path w="1702435" h="542925">
                  <a:moveTo>
                    <a:pt x="0" y="0"/>
                  </a:moveTo>
                  <a:lnTo>
                    <a:pt x="0" y="384284"/>
                  </a:lnTo>
                  <a:lnTo>
                    <a:pt x="24707" y="475699"/>
                  </a:lnTo>
                  <a:lnTo>
                    <a:pt x="79063" y="522642"/>
                  </a:lnTo>
                  <a:lnTo>
                    <a:pt x="133420" y="539937"/>
                  </a:lnTo>
                  <a:lnTo>
                    <a:pt x="158127" y="542408"/>
                  </a:lnTo>
                  <a:lnTo>
                    <a:pt x="1701994" y="53498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2694" y="1469830"/>
              <a:ext cx="63751" cy="7437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09415" y="2010501"/>
              <a:ext cx="74524" cy="63751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2291089" y="1117946"/>
            <a:ext cx="5130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15230" y="1605439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89211" y="1795228"/>
            <a:ext cx="1096645" cy="610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85750" marR="267970" indent="-27940">
              <a:lnSpc>
                <a:spcPct val="1556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 kernel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Device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drivers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00">
              <a:latin typeface="Arial"/>
              <a:cs typeface="Arial"/>
            </a:endParaRPr>
          </a:p>
          <a:p>
            <a:pPr algn="ctr" marL="90805" marR="31750">
              <a:lnSpc>
                <a:spcPts val="740"/>
              </a:lnSpc>
            </a:pP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Terminal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(includes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display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keyboard,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mouse,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etc.)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037750" y="990054"/>
            <a:ext cx="1956435" cy="1010285"/>
            <a:chOff x="2037750" y="990054"/>
            <a:chExt cx="1956435" cy="1010285"/>
          </a:xfrm>
        </p:grpSpPr>
        <p:sp>
          <p:nvSpPr>
            <p:cNvPr id="27" name="object 27"/>
            <p:cNvSpPr/>
            <p:nvPr/>
          </p:nvSpPr>
          <p:spPr>
            <a:xfrm>
              <a:off x="2883940" y="995452"/>
              <a:ext cx="1103630" cy="763905"/>
            </a:xfrm>
            <a:custGeom>
              <a:avLst/>
              <a:gdLst/>
              <a:ahLst/>
              <a:cxnLst/>
              <a:rect l="l" t="t" r="r" b="b"/>
              <a:pathLst>
                <a:path w="1103629" h="763905">
                  <a:moveTo>
                    <a:pt x="0" y="763732"/>
                  </a:moveTo>
                  <a:lnTo>
                    <a:pt x="1103168" y="763732"/>
                  </a:lnTo>
                  <a:lnTo>
                    <a:pt x="1103168" y="0"/>
                  </a:lnTo>
                  <a:lnTo>
                    <a:pt x="0" y="0"/>
                  </a:lnTo>
                  <a:lnTo>
                    <a:pt x="0" y="76373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936656" y="1048162"/>
              <a:ext cx="1018540" cy="671830"/>
            </a:xfrm>
            <a:custGeom>
              <a:avLst/>
              <a:gdLst/>
              <a:ahLst/>
              <a:cxnLst/>
              <a:rect l="l" t="t" r="r" b="b"/>
              <a:pathLst>
                <a:path w="1018539" h="671830">
                  <a:moveTo>
                    <a:pt x="952748" y="0"/>
                  </a:moveTo>
                  <a:lnTo>
                    <a:pt x="65554" y="0"/>
                  </a:lnTo>
                  <a:lnTo>
                    <a:pt x="40098" y="5021"/>
                  </a:lnTo>
                  <a:lnTo>
                    <a:pt x="19254" y="18695"/>
                  </a:lnTo>
                  <a:lnTo>
                    <a:pt x="5171" y="38933"/>
                  </a:lnTo>
                  <a:lnTo>
                    <a:pt x="0" y="63646"/>
                  </a:lnTo>
                  <a:lnTo>
                    <a:pt x="0" y="607798"/>
                  </a:lnTo>
                  <a:lnTo>
                    <a:pt x="5171" y="632511"/>
                  </a:lnTo>
                  <a:lnTo>
                    <a:pt x="19254" y="652746"/>
                  </a:lnTo>
                  <a:lnTo>
                    <a:pt x="40098" y="666418"/>
                  </a:lnTo>
                  <a:lnTo>
                    <a:pt x="65554" y="671439"/>
                  </a:lnTo>
                  <a:lnTo>
                    <a:pt x="952748" y="671439"/>
                  </a:lnTo>
                  <a:lnTo>
                    <a:pt x="978199" y="666418"/>
                  </a:lnTo>
                  <a:lnTo>
                    <a:pt x="999044" y="652746"/>
                  </a:lnTo>
                  <a:lnTo>
                    <a:pt x="1013129" y="632511"/>
                  </a:lnTo>
                  <a:lnTo>
                    <a:pt x="1018302" y="607798"/>
                  </a:lnTo>
                  <a:lnTo>
                    <a:pt x="1018302" y="63646"/>
                  </a:lnTo>
                  <a:lnTo>
                    <a:pt x="1013129" y="38933"/>
                  </a:lnTo>
                  <a:lnTo>
                    <a:pt x="999044" y="18695"/>
                  </a:lnTo>
                  <a:lnTo>
                    <a:pt x="978199" y="5021"/>
                  </a:lnTo>
                  <a:lnTo>
                    <a:pt x="95274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936656" y="1048162"/>
              <a:ext cx="1018540" cy="671830"/>
            </a:xfrm>
            <a:custGeom>
              <a:avLst/>
              <a:gdLst/>
              <a:ahLst/>
              <a:cxnLst/>
              <a:rect l="l" t="t" r="r" b="b"/>
              <a:pathLst>
                <a:path w="1018539" h="671830">
                  <a:moveTo>
                    <a:pt x="65554" y="0"/>
                  </a:moveTo>
                  <a:lnTo>
                    <a:pt x="952748" y="0"/>
                  </a:lnTo>
                  <a:lnTo>
                    <a:pt x="978199" y="5021"/>
                  </a:lnTo>
                  <a:lnTo>
                    <a:pt x="999044" y="18695"/>
                  </a:lnTo>
                  <a:lnTo>
                    <a:pt x="1013129" y="38933"/>
                  </a:lnTo>
                  <a:lnTo>
                    <a:pt x="1018302" y="63646"/>
                  </a:lnTo>
                  <a:lnTo>
                    <a:pt x="1018302" y="607798"/>
                  </a:lnTo>
                  <a:lnTo>
                    <a:pt x="1013129" y="632511"/>
                  </a:lnTo>
                  <a:lnTo>
                    <a:pt x="999044" y="652746"/>
                  </a:lnTo>
                  <a:lnTo>
                    <a:pt x="978199" y="666418"/>
                  </a:lnTo>
                  <a:lnTo>
                    <a:pt x="952748" y="671439"/>
                  </a:lnTo>
                  <a:lnTo>
                    <a:pt x="65554" y="671439"/>
                  </a:lnTo>
                  <a:lnTo>
                    <a:pt x="40098" y="666418"/>
                  </a:lnTo>
                  <a:lnTo>
                    <a:pt x="19254" y="652746"/>
                  </a:lnTo>
                  <a:lnTo>
                    <a:pt x="5171" y="632511"/>
                  </a:lnTo>
                  <a:lnTo>
                    <a:pt x="0" y="607798"/>
                  </a:lnTo>
                  <a:lnTo>
                    <a:pt x="0" y="63646"/>
                  </a:lnTo>
                  <a:lnTo>
                    <a:pt x="5171" y="38933"/>
                  </a:lnTo>
                  <a:lnTo>
                    <a:pt x="19254" y="18695"/>
                  </a:lnTo>
                  <a:lnTo>
                    <a:pt x="40098" y="5021"/>
                  </a:lnTo>
                  <a:lnTo>
                    <a:pt x="65554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162612" y="1135800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88301" y="0"/>
                  </a:moveTo>
                  <a:lnTo>
                    <a:pt x="0" y="822"/>
                  </a:lnTo>
                  <a:lnTo>
                    <a:pt x="231901" y="242623"/>
                  </a:lnTo>
                  <a:lnTo>
                    <a:pt x="21461" y="501750"/>
                  </a:lnTo>
                  <a:lnTo>
                    <a:pt x="63551" y="501750"/>
                  </a:lnTo>
                  <a:lnTo>
                    <a:pt x="304529" y="221167"/>
                  </a:lnTo>
                  <a:lnTo>
                    <a:pt x="883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162612" y="1135800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0" y="822"/>
                  </a:moveTo>
                  <a:lnTo>
                    <a:pt x="88301" y="0"/>
                  </a:lnTo>
                  <a:lnTo>
                    <a:pt x="304529" y="221167"/>
                  </a:lnTo>
                  <a:lnTo>
                    <a:pt x="63551" y="501750"/>
                  </a:lnTo>
                  <a:lnTo>
                    <a:pt x="21461" y="501750"/>
                  </a:lnTo>
                  <a:lnTo>
                    <a:pt x="231901" y="242623"/>
                  </a:lnTo>
                  <a:lnTo>
                    <a:pt x="0" y="82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423797" y="1142156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283068" y="0"/>
                  </a:moveTo>
                  <a:lnTo>
                    <a:pt x="240977" y="0"/>
                  </a:lnTo>
                  <a:lnTo>
                    <a:pt x="0" y="280584"/>
                  </a:lnTo>
                  <a:lnTo>
                    <a:pt x="216216" y="501751"/>
                  </a:lnTo>
                  <a:lnTo>
                    <a:pt x="304529" y="500924"/>
                  </a:lnTo>
                  <a:lnTo>
                    <a:pt x="72627" y="259128"/>
                  </a:lnTo>
                  <a:lnTo>
                    <a:pt x="283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423797" y="1142156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304529" y="500924"/>
                  </a:moveTo>
                  <a:lnTo>
                    <a:pt x="216216" y="501751"/>
                  </a:lnTo>
                  <a:lnTo>
                    <a:pt x="0" y="280584"/>
                  </a:lnTo>
                  <a:lnTo>
                    <a:pt x="240977" y="0"/>
                  </a:lnTo>
                  <a:lnTo>
                    <a:pt x="283068" y="0"/>
                  </a:lnTo>
                  <a:lnTo>
                    <a:pt x="72627" y="259128"/>
                  </a:lnTo>
                  <a:lnTo>
                    <a:pt x="304529" y="50092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040607" y="1258993"/>
              <a:ext cx="1950720" cy="738505"/>
            </a:xfrm>
            <a:custGeom>
              <a:avLst/>
              <a:gdLst/>
              <a:ahLst/>
              <a:cxnLst/>
              <a:rect l="l" t="t" r="r" b="b"/>
              <a:pathLst>
                <a:path w="1950720" h="738505">
                  <a:moveTo>
                    <a:pt x="843332" y="737911"/>
                  </a:moveTo>
                  <a:lnTo>
                    <a:pt x="1950211" y="737911"/>
                  </a:lnTo>
                </a:path>
                <a:path w="1950720" h="738505">
                  <a:moveTo>
                    <a:pt x="272442" y="0"/>
                  </a:moveTo>
                  <a:lnTo>
                    <a:pt x="0" y="141998"/>
                  </a:lnTo>
                </a:path>
                <a:path w="1950720" h="738505">
                  <a:moveTo>
                    <a:pt x="474387" y="474378"/>
                  </a:moveTo>
                  <a:lnTo>
                    <a:pt x="474387" y="68521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95300" y="188846"/>
            <a:ext cx="2657475" cy="805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Window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1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200">
              <a:latin typeface="Arial"/>
              <a:cs typeface="Arial"/>
            </a:endParaRPr>
          </a:p>
          <a:p>
            <a:pPr algn="ctr" marL="19685">
              <a:lnSpc>
                <a:spcPct val="100000"/>
              </a:lnSpc>
              <a:spcBef>
                <a:spcPts val="1005"/>
              </a:spcBef>
              <a:tabLst>
                <a:tab pos="915669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 server	Application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20731" y="853373"/>
            <a:ext cx="5854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's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terminal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5539" y="1406808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95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68871" y="1406808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95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17485" y="1519908"/>
            <a:ext cx="1581785" cy="5715"/>
            <a:chOff x="617485" y="1519908"/>
            <a:chExt cx="1581785" cy="5715"/>
          </a:xfrm>
        </p:grpSpPr>
        <p:sp>
          <p:nvSpPr>
            <p:cNvPr id="40" name="object 40"/>
            <p:cNvSpPr/>
            <p:nvPr/>
          </p:nvSpPr>
          <p:spPr>
            <a:xfrm>
              <a:off x="617485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737915" y="0"/>
                  </a:moveTo>
                  <a:lnTo>
                    <a:pt x="0" y="0"/>
                  </a:lnTo>
                  <a:lnTo>
                    <a:pt x="73791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17485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0" y="0"/>
                  </a:moveTo>
                  <a:lnTo>
                    <a:pt x="737915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460819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737914" y="0"/>
                  </a:moveTo>
                  <a:lnTo>
                    <a:pt x="0" y="0"/>
                  </a:lnTo>
                  <a:lnTo>
                    <a:pt x="7379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460819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0" y="0"/>
                  </a:moveTo>
                  <a:lnTo>
                    <a:pt x="737914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622756" y="1582611"/>
            <a:ext cx="7277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713" y="3331252"/>
            <a:ext cx="110553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Example: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The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X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window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66089" y="1582611"/>
            <a:ext cx="7277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6731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7572" y="716"/>
            <a:ext cx="9042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Networked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user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interfaces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12087" y="1042764"/>
            <a:ext cx="1592580" cy="749300"/>
            <a:chOff x="612087" y="1042764"/>
            <a:chExt cx="1592580" cy="749300"/>
          </a:xfrm>
        </p:grpSpPr>
        <p:sp>
          <p:nvSpPr>
            <p:cNvPr id="5" name="object 5"/>
            <p:cNvSpPr/>
            <p:nvPr/>
          </p:nvSpPr>
          <p:spPr>
            <a:xfrm>
              <a:off x="617485" y="1048161"/>
              <a:ext cx="738505" cy="738505"/>
            </a:xfrm>
            <a:custGeom>
              <a:avLst/>
              <a:gdLst/>
              <a:ahLst/>
              <a:cxnLst/>
              <a:rect l="l" t="t" r="r" b="b"/>
              <a:pathLst>
                <a:path w="738505" h="738505">
                  <a:moveTo>
                    <a:pt x="0" y="737915"/>
                  </a:moveTo>
                  <a:lnTo>
                    <a:pt x="737915" y="737915"/>
                  </a:lnTo>
                  <a:lnTo>
                    <a:pt x="737915" y="0"/>
                  </a:lnTo>
                  <a:lnTo>
                    <a:pt x="0" y="0"/>
                  </a:lnTo>
                  <a:lnTo>
                    <a:pt x="0" y="737915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2903" y="1417120"/>
              <a:ext cx="527685" cy="105410"/>
            </a:xfrm>
            <a:custGeom>
              <a:avLst/>
              <a:gdLst/>
              <a:ahLst/>
              <a:cxnLst/>
              <a:rect l="l" t="t" r="r" b="b"/>
              <a:pathLst>
                <a:path w="527685" h="105409">
                  <a:moveTo>
                    <a:pt x="0" y="105414"/>
                  </a:moveTo>
                  <a:lnTo>
                    <a:pt x="527082" y="105414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10541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5613" y="1364411"/>
              <a:ext cx="422275" cy="52705"/>
            </a:xfrm>
            <a:custGeom>
              <a:avLst/>
              <a:gdLst/>
              <a:ahLst/>
              <a:cxnLst/>
              <a:rect l="l" t="t" r="r" b="b"/>
              <a:pathLst>
                <a:path w="422275" h="52705">
                  <a:moveTo>
                    <a:pt x="421664" y="0"/>
                  </a:moveTo>
                  <a:lnTo>
                    <a:pt x="0" y="0"/>
                  </a:lnTo>
                  <a:lnTo>
                    <a:pt x="0" y="52709"/>
                  </a:lnTo>
                  <a:lnTo>
                    <a:pt x="421664" y="52709"/>
                  </a:lnTo>
                  <a:lnTo>
                    <a:pt x="42166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22903" y="1100869"/>
              <a:ext cx="527685" cy="316865"/>
            </a:xfrm>
            <a:custGeom>
              <a:avLst/>
              <a:gdLst/>
              <a:ahLst/>
              <a:cxnLst/>
              <a:rect l="l" t="t" r="r" b="b"/>
              <a:pathLst>
                <a:path w="527685" h="316865">
                  <a:moveTo>
                    <a:pt x="52709" y="316251"/>
                  </a:moveTo>
                  <a:lnTo>
                    <a:pt x="474373" y="316251"/>
                  </a:lnTo>
                  <a:lnTo>
                    <a:pt x="474373" y="263541"/>
                  </a:lnTo>
                  <a:lnTo>
                    <a:pt x="52709" y="263541"/>
                  </a:lnTo>
                  <a:lnTo>
                    <a:pt x="52709" y="316251"/>
                  </a:lnTo>
                  <a:close/>
                </a:path>
                <a:path w="527685" h="316865">
                  <a:moveTo>
                    <a:pt x="0" y="263541"/>
                  </a:moveTo>
                  <a:lnTo>
                    <a:pt x="527082" y="263541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26354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60819" y="1048161"/>
              <a:ext cx="738505" cy="738505"/>
            </a:xfrm>
            <a:custGeom>
              <a:avLst/>
              <a:gdLst/>
              <a:ahLst/>
              <a:cxnLst/>
              <a:rect l="l" t="t" r="r" b="b"/>
              <a:pathLst>
                <a:path w="738505" h="738505">
                  <a:moveTo>
                    <a:pt x="0" y="737915"/>
                  </a:moveTo>
                  <a:lnTo>
                    <a:pt x="737915" y="737915"/>
                  </a:lnTo>
                  <a:lnTo>
                    <a:pt x="737915" y="0"/>
                  </a:lnTo>
                  <a:lnTo>
                    <a:pt x="0" y="0"/>
                  </a:lnTo>
                  <a:lnTo>
                    <a:pt x="0" y="737915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66236" y="1417120"/>
              <a:ext cx="527685" cy="105410"/>
            </a:xfrm>
            <a:custGeom>
              <a:avLst/>
              <a:gdLst/>
              <a:ahLst/>
              <a:cxnLst/>
              <a:rect l="l" t="t" r="r" b="b"/>
              <a:pathLst>
                <a:path w="527685" h="105409">
                  <a:moveTo>
                    <a:pt x="0" y="105414"/>
                  </a:moveTo>
                  <a:lnTo>
                    <a:pt x="527082" y="105414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10541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18941" y="1364411"/>
              <a:ext cx="422275" cy="52705"/>
            </a:xfrm>
            <a:custGeom>
              <a:avLst/>
              <a:gdLst/>
              <a:ahLst/>
              <a:cxnLst/>
              <a:rect l="l" t="t" r="r" b="b"/>
              <a:pathLst>
                <a:path w="422275" h="52705">
                  <a:moveTo>
                    <a:pt x="421668" y="0"/>
                  </a:moveTo>
                  <a:lnTo>
                    <a:pt x="0" y="0"/>
                  </a:lnTo>
                  <a:lnTo>
                    <a:pt x="0" y="52709"/>
                  </a:lnTo>
                  <a:lnTo>
                    <a:pt x="421668" y="52709"/>
                  </a:lnTo>
                  <a:lnTo>
                    <a:pt x="421668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66236" y="1100869"/>
              <a:ext cx="527685" cy="316865"/>
            </a:xfrm>
            <a:custGeom>
              <a:avLst/>
              <a:gdLst/>
              <a:ahLst/>
              <a:cxnLst/>
              <a:rect l="l" t="t" r="r" b="b"/>
              <a:pathLst>
                <a:path w="527685" h="316865">
                  <a:moveTo>
                    <a:pt x="52704" y="316251"/>
                  </a:moveTo>
                  <a:lnTo>
                    <a:pt x="474373" y="316251"/>
                  </a:lnTo>
                  <a:lnTo>
                    <a:pt x="474373" y="263541"/>
                  </a:lnTo>
                  <a:lnTo>
                    <a:pt x="52704" y="263541"/>
                  </a:lnTo>
                  <a:lnTo>
                    <a:pt x="52704" y="316251"/>
                  </a:lnTo>
                  <a:close/>
                </a:path>
                <a:path w="527685" h="316865">
                  <a:moveTo>
                    <a:pt x="0" y="263541"/>
                  </a:moveTo>
                  <a:lnTo>
                    <a:pt x="527082" y="263541"/>
                  </a:lnTo>
                  <a:lnTo>
                    <a:pt x="527082" y="0"/>
                  </a:lnTo>
                  <a:lnTo>
                    <a:pt x="0" y="0"/>
                  </a:lnTo>
                  <a:lnTo>
                    <a:pt x="0" y="26354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725539" y="1102716"/>
            <a:ext cx="52197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84455" marR="95885" indent="1587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Window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68871" y="1135973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58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112694" y="1469830"/>
            <a:ext cx="2883535" cy="690880"/>
            <a:chOff x="1112694" y="1469830"/>
            <a:chExt cx="2883535" cy="690880"/>
          </a:xfrm>
        </p:grpSpPr>
        <p:sp>
          <p:nvSpPr>
            <p:cNvPr id="16" name="object 16"/>
            <p:cNvSpPr/>
            <p:nvPr/>
          </p:nvSpPr>
          <p:spPr>
            <a:xfrm>
              <a:off x="2883940" y="1838785"/>
              <a:ext cx="1107440" cy="316865"/>
            </a:xfrm>
            <a:custGeom>
              <a:avLst/>
              <a:gdLst/>
              <a:ahLst/>
              <a:cxnLst/>
              <a:rect l="l" t="t" r="r" b="b"/>
              <a:pathLst>
                <a:path w="1107439" h="316864">
                  <a:moveTo>
                    <a:pt x="0" y="316251"/>
                  </a:moveTo>
                  <a:lnTo>
                    <a:pt x="1106878" y="316251"/>
                  </a:lnTo>
                  <a:lnTo>
                    <a:pt x="1106878" y="0"/>
                  </a:lnTo>
                  <a:lnTo>
                    <a:pt x="0" y="0"/>
                  </a:lnTo>
                  <a:lnTo>
                    <a:pt x="0" y="316251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987902" y="1507209"/>
              <a:ext cx="859155" cy="437515"/>
            </a:xfrm>
            <a:custGeom>
              <a:avLst/>
              <a:gdLst/>
              <a:ahLst/>
              <a:cxnLst/>
              <a:rect l="l" t="t" r="r" b="b"/>
              <a:pathLst>
                <a:path w="859155" h="437514">
                  <a:moveTo>
                    <a:pt x="0" y="0"/>
                  </a:moveTo>
                  <a:lnTo>
                    <a:pt x="0" y="278867"/>
                  </a:lnTo>
                  <a:lnTo>
                    <a:pt x="24707" y="370284"/>
                  </a:lnTo>
                  <a:lnTo>
                    <a:pt x="79062" y="417228"/>
                  </a:lnTo>
                  <a:lnTo>
                    <a:pt x="133418" y="434523"/>
                  </a:lnTo>
                  <a:lnTo>
                    <a:pt x="158125" y="436994"/>
                  </a:lnTo>
                  <a:lnTo>
                    <a:pt x="858659" y="43699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6026" y="1469830"/>
              <a:ext cx="63751" cy="7437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09563" y="1912325"/>
              <a:ext cx="74377" cy="6375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144568" y="1507209"/>
              <a:ext cx="1702435" cy="542925"/>
            </a:xfrm>
            <a:custGeom>
              <a:avLst/>
              <a:gdLst/>
              <a:ahLst/>
              <a:cxnLst/>
              <a:rect l="l" t="t" r="r" b="b"/>
              <a:pathLst>
                <a:path w="1702435" h="542925">
                  <a:moveTo>
                    <a:pt x="0" y="0"/>
                  </a:moveTo>
                  <a:lnTo>
                    <a:pt x="0" y="384284"/>
                  </a:lnTo>
                  <a:lnTo>
                    <a:pt x="24707" y="475699"/>
                  </a:lnTo>
                  <a:lnTo>
                    <a:pt x="79063" y="522642"/>
                  </a:lnTo>
                  <a:lnTo>
                    <a:pt x="133420" y="539937"/>
                  </a:lnTo>
                  <a:lnTo>
                    <a:pt x="158127" y="542408"/>
                  </a:lnTo>
                  <a:lnTo>
                    <a:pt x="1701994" y="53498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2694" y="1469830"/>
              <a:ext cx="63751" cy="7437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09415" y="2010501"/>
              <a:ext cx="74524" cy="63751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2291089" y="1117946"/>
            <a:ext cx="5130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15230" y="1605439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89211" y="1795228"/>
            <a:ext cx="1096645" cy="610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85750" marR="267970" indent="-27940">
              <a:lnSpc>
                <a:spcPct val="1556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 kernel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Device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drivers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00">
              <a:latin typeface="Arial"/>
              <a:cs typeface="Arial"/>
            </a:endParaRPr>
          </a:p>
          <a:p>
            <a:pPr algn="ctr" marL="90805" marR="31750">
              <a:lnSpc>
                <a:spcPts val="740"/>
              </a:lnSpc>
            </a:pP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Terminal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(includes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display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keyboard,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mouse,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etc.)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037750" y="990054"/>
            <a:ext cx="1956435" cy="1010285"/>
            <a:chOff x="2037750" y="990054"/>
            <a:chExt cx="1956435" cy="1010285"/>
          </a:xfrm>
        </p:grpSpPr>
        <p:sp>
          <p:nvSpPr>
            <p:cNvPr id="27" name="object 27"/>
            <p:cNvSpPr/>
            <p:nvPr/>
          </p:nvSpPr>
          <p:spPr>
            <a:xfrm>
              <a:off x="2883940" y="995452"/>
              <a:ext cx="1103630" cy="763905"/>
            </a:xfrm>
            <a:custGeom>
              <a:avLst/>
              <a:gdLst/>
              <a:ahLst/>
              <a:cxnLst/>
              <a:rect l="l" t="t" r="r" b="b"/>
              <a:pathLst>
                <a:path w="1103629" h="763905">
                  <a:moveTo>
                    <a:pt x="0" y="763732"/>
                  </a:moveTo>
                  <a:lnTo>
                    <a:pt x="1103168" y="763732"/>
                  </a:lnTo>
                  <a:lnTo>
                    <a:pt x="1103168" y="0"/>
                  </a:lnTo>
                  <a:lnTo>
                    <a:pt x="0" y="0"/>
                  </a:lnTo>
                  <a:lnTo>
                    <a:pt x="0" y="76373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936656" y="1048162"/>
              <a:ext cx="1018540" cy="671830"/>
            </a:xfrm>
            <a:custGeom>
              <a:avLst/>
              <a:gdLst/>
              <a:ahLst/>
              <a:cxnLst/>
              <a:rect l="l" t="t" r="r" b="b"/>
              <a:pathLst>
                <a:path w="1018539" h="671830">
                  <a:moveTo>
                    <a:pt x="952748" y="0"/>
                  </a:moveTo>
                  <a:lnTo>
                    <a:pt x="65554" y="0"/>
                  </a:lnTo>
                  <a:lnTo>
                    <a:pt x="40098" y="5021"/>
                  </a:lnTo>
                  <a:lnTo>
                    <a:pt x="19254" y="18695"/>
                  </a:lnTo>
                  <a:lnTo>
                    <a:pt x="5171" y="38933"/>
                  </a:lnTo>
                  <a:lnTo>
                    <a:pt x="0" y="63646"/>
                  </a:lnTo>
                  <a:lnTo>
                    <a:pt x="0" y="607798"/>
                  </a:lnTo>
                  <a:lnTo>
                    <a:pt x="5171" y="632511"/>
                  </a:lnTo>
                  <a:lnTo>
                    <a:pt x="19254" y="652746"/>
                  </a:lnTo>
                  <a:lnTo>
                    <a:pt x="40098" y="666418"/>
                  </a:lnTo>
                  <a:lnTo>
                    <a:pt x="65554" y="671439"/>
                  </a:lnTo>
                  <a:lnTo>
                    <a:pt x="952748" y="671439"/>
                  </a:lnTo>
                  <a:lnTo>
                    <a:pt x="978199" y="666418"/>
                  </a:lnTo>
                  <a:lnTo>
                    <a:pt x="999044" y="652746"/>
                  </a:lnTo>
                  <a:lnTo>
                    <a:pt x="1013129" y="632511"/>
                  </a:lnTo>
                  <a:lnTo>
                    <a:pt x="1018302" y="607798"/>
                  </a:lnTo>
                  <a:lnTo>
                    <a:pt x="1018302" y="63646"/>
                  </a:lnTo>
                  <a:lnTo>
                    <a:pt x="1013129" y="38933"/>
                  </a:lnTo>
                  <a:lnTo>
                    <a:pt x="999044" y="18695"/>
                  </a:lnTo>
                  <a:lnTo>
                    <a:pt x="978199" y="5021"/>
                  </a:lnTo>
                  <a:lnTo>
                    <a:pt x="95274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936656" y="1048162"/>
              <a:ext cx="1018540" cy="671830"/>
            </a:xfrm>
            <a:custGeom>
              <a:avLst/>
              <a:gdLst/>
              <a:ahLst/>
              <a:cxnLst/>
              <a:rect l="l" t="t" r="r" b="b"/>
              <a:pathLst>
                <a:path w="1018539" h="671830">
                  <a:moveTo>
                    <a:pt x="65554" y="0"/>
                  </a:moveTo>
                  <a:lnTo>
                    <a:pt x="952748" y="0"/>
                  </a:lnTo>
                  <a:lnTo>
                    <a:pt x="978199" y="5021"/>
                  </a:lnTo>
                  <a:lnTo>
                    <a:pt x="999044" y="18695"/>
                  </a:lnTo>
                  <a:lnTo>
                    <a:pt x="1013129" y="38933"/>
                  </a:lnTo>
                  <a:lnTo>
                    <a:pt x="1018302" y="63646"/>
                  </a:lnTo>
                  <a:lnTo>
                    <a:pt x="1018302" y="607798"/>
                  </a:lnTo>
                  <a:lnTo>
                    <a:pt x="1013129" y="632511"/>
                  </a:lnTo>
                  <a:lnTo>
                    <a:pt x="999044" y="652746"/>
                  </a:lnTo>
                  <a:lnTo>
                    <a:pt x="978199" y="666418"/>
                  </a:lnTo>
                  <a:lnTo>
                    <a:pt x="952748" y="671439"/>
                  </a:lnTo>
                  <a:lnTo>
                    <a:pt x="65554" y="671439"/>
                  </a:lnTo>
                  <a:lnTo>
                    <a:pt x="40098" y="666418"/>
                  </a:lnTo>
                  <a:lnTo>
                    <a:pt x="19254" y="652746"/>
                  </a:lnTo>
                  <a:lnTo>
                    <a:pt x="5171" y="632511"/>
                  </a:lnTo>
                  <a:lnTo>
                    <a:pt x="0" y="607798"/>
                  </a:lnTo>
                  <a:lnTo>
                    <a:pt x="0" y="63646"/>
                  </a:lnTo>
                  <a:lnTo>
                    <a:pt x="5171" y="38933"/>
                  </a:lnTo>
                  <a:lnTo>
                    <a:pt x="19254" y="18695"/>
                  </a:lnTo>
                  <a:lnTo>
                    <a:pt x="40098" y="5021"/>
                  </a:lnTo>
                  <a:lnTo>
                    <a:pt x="65554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162612" y="1135800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88301" y="0"/>
                  </a:moveTo>
                  <a:lnTo>
                    <a:pt x="0" y="822"/>
                  </a:lnTo>
                  <a:lnTo>
                    <a:pt x="231901" y="242623"/>
                  </a:lnTo>
                  <a:lnTo>
                    <a:pt x="21461" y="501750"/>
                  </a:lnTo>
                  <a:lnTo>
                    <a:pt x="63551" y="501750"/>
                  </a:lnTo>
                  <a:lnTo>
                    <a:pt x="304529" y="221167"/>
                  </a:lnTo>
                  <a:lnTo>
                    <a:pt x="883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162612" y="1135800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0" y="822"/>
                  </a:moveTo>
                  <a:lnTo>
                    <a:pt x="88301" y="0"/>
                  </a:lnTo>
                  <a:lnTo>
                    <a:pt x="304529" y="221167"/>
                  </a:lnTo>
                  <a:lnTo>
                    <a:pt x="63551" y="501750"/>
                  </a:lnTo>
                  <a:lnTo>
                    <a:pt x="21461" y="501750"/>
                  </a:lnTo>
                  <a:lnTo>
                    <a:pt x="231901" y="242623"/>
                  </a:lnTo>
                  <a:lnTo>
                    <a:pt x="0" y="82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423797" y="1142156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283068" y="0"/>
                  </a:moveTo>
                  <a:lnTo>
                    <a:pt x="240977" y="0"/>
                  </a:lnTo>
                  <a:lnTo>
                    <a:pt x="0" y="280584"/>
                  </a:lnTo>
                  <a:lnTo>
                    <a:pt x="216216" y="501751"/>
                  </a:lnTo>
                  <a:lnTo>
                    <a:pt x="304529" y="500924"/>
                  </a:lnTo>
                  <a:lnTo>
                    <a:pt x="72627" y="259128"/>
                  </a:lnTo>
                  <a:lnTo>
                    <a:pt x="283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423797" y="1142156"/>
              <a:ext cx="304800" cy="502284"/>
            </a:xfrm>
            <a:custGeom>
              <a:avLst/>
              <a:gdLst/>
              <a:ahLst/>
              <a:cxnLst/>
              <a:rect l="l" t="t" r="r" b="b"/>
              <a:pathLst>
                <a:path w="304800" h="502285">
                  <a:moveTo>
                    <a:pt x="304529" y="500924"/>
                  </a:moveTo>
                  <a:lnTo>
                    <a:pt x="216216" y="501751"/>
                  </a:lnTo>
                  <a:lnTo>
                    <a:pt x="0" y="280584"/>
                  </a:lnTo>
                  <a:lnTo>
                    <a:pt x="240977" y="0"/>
                  </a:lnTo>
                  <a:lnTo>
                    <a:pt x="283068" y="0"/>
                  </a:lnTo>
                  <a:lnTo>
                    <a:pt x="72627" y="259128"/>
                  </a:lnTo>
                  <a:lnTo>
                    <a:pt x="304529" y="50092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040607" y="1258993"/>
              <a:ext cx="1950720" cy="738505"/>
            </a:xfrm>
            <a:custGeom>
              <a:avLst/>
              <a:gdLst/>
              <a:ahLst/>
              <a:cxnLst/>
              <a:rect l="l" t="t" r="r" b="b"/>
              <a:pathLst>
                <a:path w="1950720" h="738505">
                  <a:moveTo>
                    <a:pt x="843332" y="737911"/>
                  </a:moveTo>
                  <a:lnTo>
                    <a:pt x="1950211" y="737911"/>
                  </a:lnTo>
                </a:path>
                <a:path w="1950720" h="738505">
                  <a:moveTo>
                    <a:pt x="272442" y="0"/>
                  </a:moveTo>
                  <a:lnTo>
                    <a:pt x="0" y="141998"/>
                  </a:lnTo>
                </a:path>
                <a:path w="1950720" h="738505">
                  <a:moveTo>
                    <a:pt x="474387" y="474378"/>
                  </a:moveTo>
                  <a:lnTo>
                    <a:pt x="474387" y="68521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95300" y="188846"/>
            <a:ext cx="2657475" cy="805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Window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1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200">
              <a:latin typeface="Arial"/>
              <a:cs typeface="Arial"/>
            </a:endParaRPr>
          </a:p>
          <a:p>
            <a:pPr algn="ctr" marL="19685">
              <a:lnSpc>
                <a:spcPct val="100000"/>
              </a:lnSpc>
              <a:spcBef>
                <a:spcPts val="1005"/>
              </a:spcBef>
              <a:tabLst>
                <a:tab pos="915669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 server	Application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20731" y="853373"/>
            <a:ext cx="5854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's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terminal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5539" y="1406808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95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68871" y="1406808"/>
            <a:ext cx="5219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95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Xlib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17485" y="1519908"/>
            <a:ext cx="1581785" cy="5715"/>
            <a:chOff x="617485" y="1519908"/>
            <a:chExt cx="1581785" cy="5715"/>
          </a:xfrm>
        </p:grpSpPr>
        <p:sp>
          <p:nvSpPr>
            <p:cNvPr id="40" name="object 40"/>
            <p:cNvSpPr/>
            <p:nvPr/>
          </p:nvSpPr>
          <p:spPr>
            <a:xfrm>
              <a:off x="617485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737915" y="0"/>
                  </a:moveTo>
                  <a:lnTo>
                    <a:pt x="0" y="0"/>
                  </a:lnTo>
                  <a:lnTo>
                    <a:pt x="73791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17485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0" y="0"/>
                  </a:moveTo>
                  <a:lnTo>
                    <a:pt x="737915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460819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737914" y="0"/>
                  </a:moveTo>
                  <a:lnTo>
                    <a:pt x="0" y="0"/>
                  </a:lnTo>
                  <a:lnTo>
                    <a:pt x="7379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460819" y="1522543"/>
              <a:ext cx="738505" cy="0"/>
            </a:xfrm>
            <a:custGeom>
              <a:avLst/>
              <a:gdLst/>
              <a:ahLst/>
              <a:cxnLst/>
              <a:rect l="l" t="t" r="r" b="b"/>
              <a:pathLst>
                <a:path w="738505" h="0">
                  <a:moveTo>
                    <a:pt x="0" y="0"/>
                  </a:moveTo>
                  <a:lnTo>
                    <a:pt x="737914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622756" y="1582611"/>
            <a:ext cx="7277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713" y="3331252"/>
            <a:ext cx="110553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Example: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The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X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window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66089" y="1582611"/>
            <a:ext cx="7277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2290" y="2612920"/>
            <a:ext cx="3911600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X</a:t>
            </a:r>
            <a:r>
              <a:rPr dirty="0" sz="1200" spc="-2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client</a:t>
            </a:r>
            <a:r>
              <a:rPr dirty="0" sz="1200" spc="-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and</a:t>
            </a:r>
            <a:r>
              <a:rPr dirty="0" sz="1200" spc="-2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17145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client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X-kernel,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latter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server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the </a:t>
            </a:r>
            <a:r>
              <a:rPr dirty="0" sz="1000" spc="-10">
                <a:latin typeface="Arial"/>
                <a:cs typeface="Arial"/>
              </a:rPr>
              <a:t>client’s</a:t>
            </a:r>
            <a:r>
              <a:rPr dirty="0" sz="1000" spc="-5">
                <a:latin typeface="Arial"/>
                <a:cs typeface="Arial"/>
              </a:rPr>
              <a:t> machine.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6731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7572" y="716"/>
            <a:ext cx="9042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Networked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user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interfaces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41800" cy="25622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Improving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X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Practical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567055" marR="89535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clear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separation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logic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user-interface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commands</a:t>
            </a:r>
            <a:endParaRPr sz="1000">
              <a:latin typeface="Arial"/>
              <a:cs typeface="Arial"/>
            </a:endParaRPr>
          </a:p>
          <a:p>
            <a:pPr marL="567055" marR="558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Applications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operate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tightly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synchronous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manner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X kernel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333B2"/>
              </a:buClr>
              <a:buFont typeface="Arial"/>
              <a:buChar char="►"/>
            </a:pPr>
            <a:endParaRPr sz="1050">
              <a:latin typeface="Arial"/>
              <a:cs typeface="Arial"/>
            </a:endParaRP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Alternative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approaches</a:t>
            </a:r>
            <a:endParaRPr sz="1200">
              <a:latin typeface="Arial"/>
              <a:cs typeface="Arial"/>
            </a:endParaRPr>
          </a:p>
          <a:p>
            <a:pPr marL="567055" marR="24193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control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display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completely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pixel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(e.g.,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VNC</a:t>
            </a:r>
            <a:r>
              <a:rPr dirty="0" sz="1000" spc="-5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567055" marR="1701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Provide 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few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high-level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display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(dependent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video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drivers),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allowing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efficient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display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13" y="3327684"/>
            <a:ext cx="1034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Thin-client network 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162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Client-side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software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for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62242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Client-side</a:t>
            </a:r>
            <a:r>
              <a:rPr dirty="0" spc="-20"/>
              <a:t> </a:t>
            </a:r>
            <a:r>
              <a:rPr dirty="0" spc="10"/>
              <a:t>software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463331"/>
            <a:ext cx="3876675" cy="1210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Generally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tailored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distribution transparency</a:t>
            </a:r>
            <a:endParaRPr sz="12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Access transparency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client-side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stubs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RPCs</a:t>
            </a:r>
            <a:endParaRPr sz="1000">
              <a:latin typeface="Arial"/>
              <a:cs typeface="Arial"/>
            </a:endParaRPr>
          </a:p>
          <a:p>
            <a:pPr marL="302260" marR="13462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Location/migration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transparency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client-side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software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 </a:t>
            </a:r>
            <a:r>
              <a:rPr dirty="0" sz="1000" spc="-5">
                <a:latin typeface="Arial"/>
                <a:cs typeface="Arial"/>
              </a:rPr>
              <a:t>of actual location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Replication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transparency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multiple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invocations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endParaRPr sz="1000">
              <a:latin typeface="Arial"/>
              <a:cs typeface="Arial"/>
            </a:endParaRPr>
          </a:p>
          <a:p>
            <a:pPr marL="30226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stub:</a:t>
            </a:r>
            <a:endParaRPr sz="1000">
              <a:latin typeface="Arial"/>
              <a:cs typeface="Arial"/>
            </a:endParaRPr>
          </a:p>
          <a:p>
            <a:pPr marL="871219">
              <a:lnSpc>
                <a:spcPct val="100000"/>
              </a:lnSpc>
              <a:spcBef>
                <a:spcPts val="350"/>
              </a:spcBef>
              <a:tabLst>
                <a:tab pos="1755775" algn="l"/>
                <a:tab pos="2509520" algn="l"/>
                <a:tab pos="326834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 machine	Server 1	Server 2	Server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14468" y="1692287"/>
            <a:ext cx="2819400" cy="580390"/>
            <a:chOff x="1214468" y="1692287"/>
            <a:chExt cx="2819400" cy="580390"/>
          </a:xfrm>
        </p:grpSpPr>
        <p:sp>
          <p:nvSpPr>
            <p:cNvPr id="6" name="object 6"/>
            <p:cNvSpPr/>
            <p:nvPr/>
          </p:nvSpPr>
          <p:spPr>
            <a:xfrm>
              <a:off x="1219866" y="1697685"/>
              <a:ext cx="1290320" cy="569595"/>
            </a:xfrm>
            <a:custGeom>
              <a:avLst/>
              <a:gdLst/>
              <a:ahLst/>
              <a:cxnLst/>
              <a:rect l="l" t="t" r="r" b="b"/>
              <a:pathLst>
                <a:path w="1290320" h="569594">
                  <a:moveTo>
                    <a:pt x="758956" y="569213"/>
                  </a:moveTo>
                  <a:lnTo>
                    <a:pt x="1290231" y="569213"/>
                  </a:lnTo>
                  <a:lnTo>
                    <a:pt x="1290231" y="0"/>
                  </a:lnTo>
                  <a:lnTo>
                    <a:pt x="758956" y="0"/>
                  </a:lnTo>
                  <a:lnTo>
                    <a:pt x="758956" y="569213"/>
                  </a:lnTo>
                  <a:close/>
                </a:path>
                <a:path w="1290320" h="569594">
                  <a:moveTo>
                    <a:pt x="0" y="569213"/>
                  </a:moveTo>
                  <a:lnTo>
                    <a:pt x="531274" y="569213"/>
                  </a:lnTo>
                  <a:lnTo>
                    <a:pt x="531274" y="0"/>
                  </a:lnTo>
                  <a:lnTo>
                    <a:pt x="0" y="0"/>
                  </a:lnTo>
                  <a:lnTo>
                    <a:pt x="0" y="569213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95761" y="1773580"/>
              <a:ext cx="379730" cy="341630"/>
            </a:xfrm>
            <a:custGeom>
              <a:avLst/>
              <a:gdLst/>
              <a:ahLst/>
              <a:cxnLst/>
              <a:rect l="l" t="t" r="r" b="b"/>
              <a:pathLst>
                <a:path w="379730" h="341630">
                  <a:moveTo>
                    <a:pt x="0" y="341528"/>
                  </a:moveTo>
                  <a:lnTo>
                    <a:pt x="379475" y="341528"/>
                  </a:lnTo>
                  <a:lnTo>
                    <a:pt x="379475" y="0"/>
                  </a:lnTo>
                  <a:lnTo>
                    <a:pt x="0" y="0"/>
                  </a:lnTo>
                  <a:lnTo>
                    <a:pt x="0" y="34152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737764" y="1697685"/>
              <a:ext cx="1290320" cy="569595"/>
            </a:xfrm>
            <a:custGeom>
              <a:avLst/>
              <a:gdLst/>
              <a:ahLst/>
              <a:cxnLst/>
              <a:rect l="l" t="t" r="r" b="b"/>
              <a:pathLst>
                <a:path w="1290320" h="569594">
                  <a:moveTo>
                    <a:pt x="0" y="569213"/>
                  </a:moveTo>
                  <a:lnTo>
                    <a:pt x="531274" y="569213"/>
                  </a:lnTo>
                  <a:lnTo>
                    <a:pt x="531274" y="0"/>
                  </a:lnTo>
                  <a:lnTo>
                    <a:pt x="0" y="0"/>
                  </a:lnTo>
                  <a:lnTo>
                    <a:pt x="0" y="569213"/>
                  </a:lnTo>
                  <a:close/>
                </a:path>
                <a:path w="1290320" h="569594">
                  <a:moveTo>
                    <a:pt x="758962" y="569213"/>
                  </a:moveTo>
                  <a:lnTo>
                    <a:pt x="1290237" y="569213"/>
                  </a:lnTo>
                  <a:lnTo>
                    <a:pt x="1290237" y="0"/>
                  </a:lnTo>
                  <a:lnTo>
                    <a:pt x="758962" y="0"/>
                  </a:lnTo>
                  <a:lnTo>
                    <a:pt x="758962" y="569213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363214" y="1790396"/>
            <a:ext cx="24130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815" marR="5080" indent="-3175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4717" y="1773580"/>
            <a:ext cx="379730" cy="3416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111125" marR="60325" indent="-48895">
              <a:lnSpc>
                <a:spcPct val="100000"/>
              </a:lnSpc>
              <a:spcBef>
                <a:spcPts val="24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13669" y="1773580"/>
            <a:ext cx="379730" cy="3416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111125" marR="60325" indent="-48895">
              <a:lnSpc>
                <a:spcPct val="100000"/>
              </a:lnSpc>
              <a:spcBef>
                <a:spcPts val="24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81054" y="1773592"/>
            <a:ext cx="379730" cy="3416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102870" marR="68580" indent="-48895">
              <a:lnSpc>
                <a:spcPct val="100000"/>
              </a:lnSpc>
              <a:spcBef>
                <a:spcPts val="24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217008" y="2036355"/>
            <a:ext cx="2814320" cy="669290"/>
            <a:chOff x="1217008" y="2036355"/>
            <a:chExt cx="2814320" cy="669290"/>
          </a:xfrm>
        </p:grpSpPr>
        <p:sp>
          <p:nvSpPr>
            <p:cNvPr id="14" name="object 14"/>
            <p:cNvSpPr/>
            <p:nvPr/>
          </p:nvSpPr>
          <p:spPr>
            <a:xfrm>
              <a:off x="1219866" y="2039213"/>
              <a:ext cx="1290320" cy="102235"/>
            </a:xfrm>
            <a:custGeom>
              <a:avLst/>
              <a:gdLst/>
              <a:ahLst/>
              <a:cxnLst/>
              <a:rect l="l" t="t" r="r" b="b"/>
              <a:pathLst>
                <a:path w="1290320" h="102235">
                  <a:moveTo>
                    <a:pt x="758956" y="75895"/>
                  </a:moveTo>
                  <a:lnTo>
                    <a:pt x="1290222" y="75895"/>
                  </a:lnTo>
                </a:path>
                <a:path w="1290320" h="102235">
                  <a:moveTo>
                    <a:pt x="0" y="75895"/>
                  </a:moveTo>
                  <a:lnTo>
                    <a:pt x="531266" y="75895"/>
                  </a:lnTo>
                </a:path>
                <a:path w="1290320" h="102235">
                  <a:moveTo>
                    <a:pt x="265633" y="0"/>
                  </a:moveTo>
                  <a:lnTo>
                    <a:pt x="265633" y="10179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453621" y="2104007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3" y="0"/>
                  </a:moveTo>
                  <a:lnTo>
                    <a:pt x="47814" y="5977"/>
                  </a:lnTo>
                  <a:lnTo>
                    <a:pt x="31876" y="7970"/>
                  </a:lnTo>
                  <a:lnTo>
                    <a:pt x="15938" y="5977"/>
                  </a:lnTo>
                  <a:lnTo>
                    <a:pt x="0" y="0"/>
                  </a:lnTo>
                  <a:lnTo>
                    <a:pt x="31878" y="74380"/>
                  </a:lnTo>
                  <a:lnTo>
                    <a:pt x="6375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485499" y="2189460"/>
              <a:ext cx="723900" cy="200660"/>
            </a:xfrm>
            <a:custGeom>
              <a:avLst/>
              <a:gdLst/>
              <a:ahLst/>
              <a:cxnLst/>
              <a:rect l="l" t="t" r="r" b="b"/>
              <a:pathLst>
                <a:path w="723900" h="200660">
                  <a:moveTo>
                    <a:pt x="723306" y="0"/>
                  </a:moveTo>
                  <a:lnTo>
                    <a:pt x="539945" y="150310"/>
                  </a:lnTo>
                  <a:lnTo>
                    <a:pt x="403481" y="200575"/>
                  </a:lnTo>
                  <a:lnTo>
                    <a:pt x="246102" y="150937"/>
                  </a:lnTo>
                  <a:lnTo>
                    <a:pt x="0" y="154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59969" y="2164873"/>
              <a:ext cx="76980" cy="7293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485499" y="2115108"/>
              <a:ext cx="1783714" cy="365125"/>
            </a:xfrm>
            <a:custGeom>
              <a:avLst/>
              <a:gdLst/>
              <a:ahLst/>
              <a:cxnLst/>
              <a:rect l="l" t="t" r="r" b="b"/>
              <a:pathLst>
                <a:path w="1783714" h="365125">
                  <a:moveTo>
                    <a:pt x="1252274" y="0"/>
                  </a:moveTo>
                  <a:lnTo>
                    <a:pt x="1783541" y="0"/>
                  </a:lnTo>
                </a:path>
                <a:path w="1783714" h="365125">
                  <a:moveTo>
                    <a:pt x="0" y="75895"/>
                  </a:moveTo>
                  <a:lnTo>
                    <a:pt x="601275" y="364593"/>
                  </a:lnTo>
                  <a:lnTo>
                    <a:pt x="1073103" y="333748"/>
                  </a:lnTo>
                  <a:lnTo>
                    <a:pt x="1381281" y="174830"/>
                  </a:lnTo>
                  <a:lnTo>
                    <a:pt x="1491608" y="7930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28629" y="2166780"/>
              <a:ext cx="73649" cy="7645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85499" y="2115108"/>
              <a:ext cx="2542540" cy="587375"/>
            </a:xfrm>
            <a:custGeom>
              <a:avLst/>
              <a:gdLst/>
              <a:ahLst/>
              <a:cxnLst/>
              <a:rect l="l" t="t" r="r" b="b"/>
              <a:pathLst>
                <a:path w="2542540" h="587375">
                  <a:moveTo>
                    <a:pt x="2011226" y="0"/>
                  </a:moveTo>
                  <a:lnTo>
                    <a:pt x="2542493" y="0"/>
                  </a:lnTo>
                </a:path>
                <a:path w="2542540" h="587375">
                  <a:moveTo>
                    <a:pt x="0" y="75895"/>
                  </a:moveTo>
                  <a:lnTo>
                    <a:pt x="884061" y="587123"/>
                  </a:lnTo>
                  <a:lnTo>
                    <a:pt x="1608027" y="527859"/>
                  </a:lnTo>
                  <a:lnTo>
                    <a:pt x="2097193" y="240910"/>
                  </a:lnTo>
                  <a:lnTo>
                    <a:pt x="2276849" y="6908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14155" y="2155555"/>
              <a:ext cx="72226" cy="77468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2402530" y="2511397"/>
            <a:ext cx="7289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Replicated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4005" y="2353586"/>
            <a:ext cx="73787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side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handles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19866" y="2191003"/>
            <a:ext cx="227965" cy="189865"/>
          </a:xfrm>
          <a:custGeom>
            <a:avLst/>
            <a:gdLst/>
            <a:ahLst/>
            <a:cxnLst/>
            <a:rect l="l" t="t" r="r" b="b"/>
            <a:pathLst>
              <a:path w="227965" h="189864">
                <a:moveTo>
                  <a:pt x="0" y="189737"/>
                </a:moveTo>
                <a:lnTo>
                  <a:pt x="227685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56704" y="2830212"/>
            <a:ext cx="363220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Failure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transparency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(we’re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trying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mask server and communication failures).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45681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Servers:</a:t>
            </a:r>
            <a:r>
              <a:rPr dirty="0" sz="1400" spc="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General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28" y="1248686"/>
            <a:ext cx="3921125" cy="808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implementing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</a:t>
            </a:r>
            <a:r>
              <a:rPr dirty="0" sz="1000">
                <a:latin typeface="Arial"/>
                <a:cs typeface="Arial"/>
              </a:rPr>
              <a:t> service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behalf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waits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subsequently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ensures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of,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waits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next </a:t>
            </a:r>
            <a:r>
              <a:rPr dirty="0" sz="1000" spc="-5">
                <a:latin typeface="Arial"/>
                <a:cs typeface="Arial"/>
              </a:rPr>
              <a:t>incoming request.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982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Concurrent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iterative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13529" cy="25628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247904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Concurrent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 algn="ctr" marR="2465705">
              <a:lnSpc>
                <a:spcPct val="100000"/>
              </a:lnSpc>
            </a:pPr>
            <a:r>
              <a:rPr dirty="0" sz="1200" spc="-150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w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endParaRPr sz="1200">
              <a:latin typeface="Arial"/>
              <a:cs typeface="Arial"/>
            </a:endParaRPr>
          </a:p>
          <a:p>
            <a:pPr marL="567055" marR="558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Iterative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server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attending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next </a:t>
            </a:r>
            <a:r>
              <a:rPr dirty="0" sz="1000" spc="-5">
                <a:latin typeface="Arial"/>
                <a:cs typeface="Arial"/>
              </a:rPr>
              <a:t>request.</a:t>
            </a:r>
            <a:endParaRPr sz="1000">
              <a:latin typeface="Arial"/>
              <a:cs typeface="Arial"/>
            </a:endParaRPr>
          </a:p>
          <a:p>
            <a:pPr marL="567055" marR="36766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Concurrent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server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dispatcher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picks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incoming request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then passed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separate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thread/process.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425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Concurrent 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norm: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 multiple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requests, notably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presence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blocking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 (to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1094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55127"/>
            <a:ext cx="3826510" cy="488315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pc="15"/>
              <a:t>Contacting</a:t>
            </a:r>
            <a:r>
              <a:rPr dirty="0" spc="-20"/>
              <a:t> </a:t>
            </a:r>
            <a:r>
              <a:rPr dirty="0" spc="15"/>
              <a:t>a</a:t>
            </a:r>
            <a:r>
              <a:rPr dirty="0" spc="-20"/>
              <a:t> </a:t>
            </a:r>
            <a:r>
              <a:rPr dirty="0" spc="15"/>
              <a:t>server</a:t>
            </a:r>
          </a:p>
          <a:p>
            <a:pPr marL="264160">
              <a:lnSpc>
                <a:spcPct val="100000"/>
              </a:lnSpc>
              <a:spcBef>
                <a:spcPts val="220"/>
              </a:spcBef>
            </a:pPr>
            <a:r>
              <a:rPr dirty="0" sz="1200" spc="-5"/>
              <a:t>Observation:</a:t>
            </a:r>
            <a:r>
              <a:rPr dirty="0" sz="1200" spc="80"/>
              <a:t> </a:t>
            </a:r>
            <a:r>
              <a:rPr dirty="0" sz="1200" spc="-5"/>
              <a:t>most </a:t>
            </a:r>
            <a:r>
              <a:rPr dirty="0" sz="1200"/>
              <a:t>services </a:t>
            </a:r>
            <a:r>
              <a:rPr dirty="0" sz="1200" spc="-5"/>
              <a:t>are</a:t>
            </a:r>
            <a:r>
              <a:rPr dirty="0" sz="1200"/>
              <a:t> </a:t>
            </a:r>
            <a:r>
              <a:rPr dirty="0" sz="1200" spc="-5"/>
              <a:t>tied</a:t>
            </a:r>
            <a:r>
              <a:rPr dirty="0" sz="1200"/>
              <a:t> </a:t>
            </a:r>
            <a:r>
              <a:rPr dirty="0" sz="1200" spc="-5"/>
              <a:t>to</a:t>
            </a:r>
            <a:r>
              <a:rPr dirty="0" sz="1200"/>
              <a:t> </a:t>
            </a:r>
            <a:r>
              <a:rPr dirty="0" sz="1200" spc="-5"/>
              <a:t>a</a:t>
            </a:r>
            <a:r>
              <a:rPr dirty="0" sz="1200"/>
              <a:t> </a:t>
            </a:r>
            <a:r>
              <a:rPr dirty="0" sz="1200" spc="-5"/>
              <a:t>specific</a:t>
            </a:r>
            <a:r>
              <a:rPr dirty="0" sz="1200"/>
              <a:t> </a:t>
            </a:r>
            <a:r>
              <a:rPr dirty="0" sz="1200" spc="5"/>
              <a:t>port</a:t>
            </a:r>
            <a:endParaRPr sz="12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38948" y="756932"/>
          <a:ext cx="2530475" cy="839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3565"/>
                <a:gridCol w="292734"/>
                <a:gridCol w="1649095"/>
              </a:tblGrid>
              <a:tr h="160655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ftp-data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File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Transfer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[Default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Data]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ftp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File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Transfer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[Control]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telnet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Telnet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smtp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Simple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Mail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Transfer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www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80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Web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(HTTP)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7294" y="1786062"/>
            <a:ext cx="24053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Dynamically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assigning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point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95395" y="2760741"/>
            <a:ext cx="176913" cy="11339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936441" y="2912354"/>
            <a:ext cx="334645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End-point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459" y="2371298"/>
            <a:ext cx="891540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51689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Request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550" spc="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machine    </a:t>
            </a:r>
            <a:r>
              <a:rPr dirty="0" sz="550" spc="1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endParaRPr sz="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5359" y="2271495"/>
            <a:ext cx="53086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5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5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2332" y="2582645"/>
            <a:ext cx="496570" cy="271145"/>
          </a:xfrm>
          <a:custGeom>
            <a:avLst/>
            <a:gdLst/>
            <a:ahLst/>
            <a:cxnLst/>
            <a:rect l="l" t="t" r="r" b="b"/>
            <a:pathLst>
              <a:path w="496569" h="271144">
                <a:moveTo>
                  <a:pt x="0" y="270528"/>
                </a:moveTo>
                <a:lnTo>
                  <a:pt x="495962" y="270528"/>
                </a:lnTo>
                <a:lnTo>
                  <a:pt x="495962" y="0"/>
                </a:lnTo>
                <a:lnTo>
                  <a:pt x="0" y="0"/>
                </a:lnTo>
                <a:lnTo>
                  <a:pt x="0" y="270528"/>
                </a:lnTo>
                <a:close/>
              </a:path>
            </a:pathLst>
          </a:custGeom>
          <a:ln w="901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17417" y="2627733"/>
            <a:ext cx="406400" cy="180975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08585">
              <a:lnSpc>
                <a:spcPct val="100000"/>
              </a:lnSpc>
              <a:spcBef>
                <a:spcPts val="3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5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09347" y="2717911"/>
            <a:ext cx="406400" cy="268605"/>
          </a:xfrm>
          <a:custGeom>
            <a:avLst/>
            <a:gdLst/>
            <a:ahLst/>
            <a:cxnLst/>
            <a:rect l="l" t="t" r="r" b="b"/>
            <a:pathLst>
              <a:path w="406400" h="268605">
                <a:moveTo>
                  <a:pt x="0" y="268143"/>
                </a:moveTo>
                <a:lnTo>
                  <a:pt x="405789" y="268143"/>
                </a:lnTo>
                <a:lnTo>
                  <a:pt x="405789" y="0"/>
                </a:lnTo>
                <a:lnTo>
                  <a:pt x="0" y="0"/>
                </a:lnTo>
                <a:lnTo>
                  <a:pt x="0" y="268143"/>
                </a:lnTo>
                <a:close/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409347" y="2447383"/>
            <a:ext cx="406400" cy="180975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3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5701" y="2857674"/>
            <a:ext cx="29845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Daemon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359500" y="2397532"/>
            <a:ext cx="652780" cy="641350"/>
            <a:chOff x="1359500" y="2397532"/>
            <a:chExt cx="652780" cy="641350"/>
          </a:xfrm>
        </p:grpSpPr>
        <p:sp>
          <p:nvSpPr>
            <p:cNvPr id="16" name="object 16"/>
            <p:cNvSpPr/>
            <p:nvPr/>
          </p:nvSpPr>
          <p:spPr>
            <a:xfrm>
              <a:off x="1364262" y="2402295"/>
              <a:ext cx="496570" cy="631825"/>
            </a:xfrm>
            <a:custGeom>
              <a:avLst/>
              <a:gdLst/>
              <a:ahLst/>
              <a:cxnLst/>
              <a:rect l="l" t="t" r="r" b="b"/>
              <a:pathLst>
                <a:path w="496569" h="631825">
                  <a:moveTo>
                    <a:pt x="0" y="631228"/>
                  </a:moveTo>
                  <a:lnTo>
                    <a:pt x="495966" y="631228"/>
                  </a:lnTo>
                  <a:lnTo>
                    <a:pt x="495966" y="0"/>
                  </a:lnTo>
                  <a:lnTo>
                    <a:pt x="0" y="0"/>
                  </a:lnTo>
                  <a:lnTo>
                    <a:pt x="0" y="631228"/>
                  </a:lnTo>
                  <a:close/>
                </a:path>
              </a:pathLst>
            </a:custGeom>
            <a:ln w="90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815139" y="2537557"/>
              <a:ext cx="194310" cy="307340"/>
            </a:xfrm>
            <a:custGeom>
              <a:avLst/>
              <a:gdLst/>
              <a:ahLst/>
              <a:cxnLst/>
              <a:rect l="l" t="t" r="r" b="b"/>
              <a:pathLst>
                <a:path w="194310" h="307339">
                  <a:moveTo>
                    <a:pt x="0" y="0"/>
                  </a:moveTo>
                  <a:lnTo>
                    <a:pt x="194034" y="105029"/>
                  </a:lnTo>
                  <a:lnTo>
                    <a:pt x="181305" y="204212"/>
                  </a:lnTo>
                  <a:lnTo>
                    <a:pt x="84037" y="278032"/>
                  </a:lnTo>
                  <a:lnTo>
                    <a:pt x="24454" y="30697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809927" y="2807412"/>
              <a:ext cx="69215" cy="50800"/>
            </a:xfrm>
            <a:custGeom>
              <a:avLst/>
              <a:gdLst/>
              <a:ahLst/>
              <a:cxnLst/>
              <a:rect l="l" t="t" r="r" b="b"/>
              <a:pathLst>
                <a:path w="69214" h="50800">
                  <a:moveTo>
                    <a:pt x="48836" y="0"/>
                  </a:moveTo>
                  <a:lnTo>
                    <a:pt x="0" y="49061"/>
                  </a:lnTo>
                  <a:lnTo>
                    <a:pt x="69205" y="50590"/>
                  </a:lnTo>
                  <a:lnTo>
                    <a:pt x="59374" y="39852"/>
                  </a:lnTo>
                  <a:lnTo>
                    <a:pt x="52700" y="27841"/>
                  </a:lnTo>
                  <a:lnTo>
                    <a:pt x="49187" y="14557"/>
                  </a:lnTo>
                  <a:lnTo>
                    <a:pt x="4883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1982797" y="2407638"/>
            <a:ext cx="322580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Register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end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point</a:t>
            </a:r>
            <a:endParaRPr sz="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2804" y="2837312"/>
            <a:ext cx="402590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92710" marR="5080" indent="-80645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5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Ask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for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end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point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820956" y="2525296"/>
            <a:ext cx="1087120" cy="465455"/>
            <a:chOff x="820956" y="2525296"/>
            <a:chExt cx="1087120" cy="465455"/>
          </a:xfrm>
        </p:grpSpPr>
        <p:sp>
          <p:nvSpPr>
            <p:cNvPr id="22" name="object 22"/>
            <p:cNvSpPr/>
            <p:nvPr/>
          </p:nvSpPr>
          <p:spPr>
            <a:xfrm>
              <a:off x="854365" y="2544745"/>
              <a:ext cx="1051560" cy="443865"/>
            </a:xfrm>
            <a:custGeom>
              <a:avLst/>
              <a:gdLst/>
              <a:ahLst/>
              <a:cxnLst/>
              <a:rect l="l" t="t" r="r" b="b"/>
              <a:pathLst>
                <a:path w="1051560" h="443864">
                  <a:moveTo>
                    <a:pt x="915689" y="308427"/>
                  </a:moveTo>
                  <a:lnTo>
                    <a:pt x="1050953" y="443689"/>
                  </a:lnTo>
                </a:path>
                <a:path w="1051560" h="443864">
                  <a:moveTo>
                    <a:pt x="0" y="120888"/>
                  </a:moveTo>
                  <a:lnTo>
                    <a:pt x="523828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823201" y="2525306"/>
              <a:ext cx="586740" cy="160020"/>
            </a:xfrm>
            <a:custGeom>
              <a:avLst/>
              <a:gdLst/>
              <a:ahLst/>
              <a:cxnLst/>
              <a:rect l="l" t="t" r="r" b="b"/>
              <a:pathLst>
                <a:path w="586740" h="160019">
                  <a:moveTo>
                    <a:pt x="68122" y="159791"/>
                  </a:moveTo>
                  <a:lnTo>
                    <a:pt x="60083" y="147650"/>
                  </a:lnTo>
                  <a:lnTo>
                    <a:pt x="55359" y="134747"/>
                  </a:lnTo>
                  <a:lnTo>
                    <a:pt x="53949" y="121081"/>
                  </a:lnTo>
                  <a:lnTo>
                    <a:pt x="55867" y="106641"/>
                  </a:lnTo>
                  <a:lnTo>
                    <a:pt x="0" y="147523"/>
                  </a:lnTo>
                  <a:lnTo>
                    <a:pt x="68122" y="159791"/>
                  </a:lnTo>
                  <a:close/>
                </a:path>
                <a:path w="586740" h="160019">
                  <a:moveTo>
                    <a:pt x="586143" y="12255"/>
                  </a:moveTo>
                  <a:lnTo>
                    <a:pt x="518020" y="0"/>
                  </a:lnTo>
                  <a:lnTo>
                    <a:pt x="526072" y="12128"/>
                  </a:lnTo>
                  <a:lnTo>
                    <a:pt x="530796" y="25031"/>
                  </a:lnTo>
                  <a:lnTo>
                    <a:pt x="532193" y="38696"/>
                  </a:lnTo>
                  <a:lnTo>
                    <a:pt x="530275" y="53136"/>
                  </a:lnTo>
                  <a:lnTo>
                    <a:pt x="586143" y="1225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823211" y="2762996"/>
              <a:ext cx="554990" cy="85725"/>
            </a:xfrm>
            <a:custGeom>
              <a:avLst/>
              <a:gdLst/>
              <a:ahLst/>
              <a:cxnLst/>
              <a:rect l="l" t="t" r="r" b="b"/>
              <a:pathLst>
                <a:path w="554990" h="85725">
                  <a:moveTo>
                    <a:pt x="0" y="0"/>
                  </a:moveTo>
                  <a:lnTo>
                    <a:pt x="554541" y="85317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342315" y="2816548"/>
              <a:ext cx="67310" cy="53975"/>
            </a:xfrm>
            <a:custGeom>
              <a:avLst/>
              <a:gdLst/>
              <a:ahLst/>
              <a:cxnLst/>
              <a:rect l="l" t="t" r="r" b="b"/>
              <a:pathLst>
                <a:path w="67309" h="53975">
                  <a:moveTo>
                    <a:pt x="8295" y="0"/>
                  </a:moveTo>
                  <a:lnTo>
                    <a:pt x="11277" y="14251"/>
                  </a:lnTo>
                  <a:lnTo>
                    <a:pt x="10890" y="27986"/>
                  </a:lnTo>
                  <a:lnTo>
                    <a:pt x="7131" y="41202"/>
                  </a:lnTo>
                  <a:lnTo>
                    <a:pt x="0" y="53900"/>
                  </a:lnTo>
                  <a:lnTo>
                    <a:pt x="67032" y="36624"/>
                  </a:lnTo>
                  <a:lnTo>
                    <a:pt x="82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473581" y="2371298"/>
            <a:ext cx="911860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51689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Continue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550" spc="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machine    </a:t>
            </a:r>
            <a:r>
              <a:rPr dirty="0" sz="550" spc="1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endParaRPr sz="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37480" y="2271495"/>
            <a:ext cx="53086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5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5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64450" y="2582645"/>
            <a:ext cx="496570" cy="271145"/>
          </a:xfrm>
          <a:custGeom>
            <a:avLst/>
            <a:gdLst/>
            <a:ahLst/>
            <a:cxnLst/>
            <a:rect l="l" t="t" r="r" b="b"/>
            <a:pathLst>
              <a:path w="496569" h="271144">
                <a:moveTo>
                  <a:pt x="0" y="270528"/>
                </a:moveTo>
                <a:lnTo>
                  <a:pt x="495966" y="270528"/>
                </a:lnTo>
                <a:lnTo>
                  <a:pt x="495966" y="0"/>
                </a:lnTo>
                <a:lnTo>
                  <a:pt x="0" y="0"/>
                </a:lnTo>
                <a:lnTo>
                  <a:pt x="0" y="270528"/>
                </a:lnTo>
                <a:close/>
              </a:path>
            </a:pathLst>
          </a:custGeom>
          <a:ln w="901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509538" y="2627733"/>
            <a:ext cx="406400" cy="180975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08585">
              <a:lnSpc>
                <a:spcPct val="100000"/>
              </a:lnSpc>
              <a:spcBef>
                <a:spcPts val="3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5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01470" y="2447383"/>
            <a:ext cx="406400" cy="180975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11430" rIns="0" bIns="0" rtlCol="0" vert="horz">
            <a:spAutoFit/>
          </a:bodyPr>
          <a:lstStyle/>
          <a:p>
            <a:pPr marL="102870" marR="68580" indent="-26670">
              <a:lnSpc>
                <a:spcPts val="630"/>
              </a:lnSpc>
              <a:spcBef>
                <a:spcPts val="9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Specific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01470" y="2717911"/>
            <a:ext cx="406400" cy="268605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5244" rIns="0" bIns="0" rtlCol="0" vert="horz">
            <a:spAutoFit/>
          </a:bodyPr>
          <a:lstStyle/>
          <a:p>
            <a:pPr marL="103505" marR="85725" indent="-8255">
              <a:lnSpc>
                <a:spcPts val="630"/>
              </a:lnSpc>
              <a:spcBef>
                <a:spcPts val="434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Super-  server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451622" y="2397532"/>
            <a:ext cx="667385" cy="641350"/>
            <a:chOff x="3451622" y="2397532"/>
            <a:chExt cx="667385" cy="641350"/>
          </a:xfrm>
        </p:grpSpPr>
        <p:sp>
          <p:nvSpPr>
            <p:cNvPr id="33" name="object 33"/>
            <p:cNvSpPr/>
            <p:nvPr/>
          </p:nvSpPr>
          <p:spPr>
            <a:xfrm>
              <a:off x="3456385" y="2402295"/>
              <a:ext cx="496570" cy="631825"/>
            </a:xfrm>
            <a:custGeom>
              <a:avLst/>
              <a:gdLst/>
              <a:ahLst/>
              <a:cxnLst/>
              <a:rect l="l" t="t" r="r" b="b"/>
              <a:pathLst>
                <a:path w="496570" h="631825">
                  <a:moveTo>
                    <a:pt x="0" y="631228"/>
                  </a:moveTo>
                  <a:lnTo>
                    <a:pt x="495966" y="631228"/>
                  </a:lnTo>
                  <a:lnTo>
                    <a:pt x="495966" y="0"/>
                  </a:lnTo>
                  <a:lnTo>
                    <a:pt x="0" y="0"/>
                  </a:lnTo>
                  <a:lnTo>
                    <a:pt x="0" y="631228"/>
                  </a:lnTo>
                  <a:close/>
                </a:path>
              </a:pathLst>
            </a:custGeom>
            <a:ln w="901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907262" y="2544387"/>
              <a:ext cx="208915" cy="309245"/>
            </a:xfrm>
            <a:custGeom>
              <a:avLst/>
              <a:gdLst/>
              <a:ahLst/>
              <a:cxnLst/>
              <a:rect l="l" t="t" r="r" b="b"/>
              <a:pathLst>
                <a:path w="208914" h="309244">
                  <a:moveTo>
                    <a:pt x="21893" y="0"/>
                  </a:moveTo>
                  <a:lnTo>
                    <a:pt x="208686" y="105313"/>
                  </a:lnTo>
                  <a:lnTo>
                    <a:pt x="180025" y="205117"/>
                  </a:lnTo>
                  <a:lnTo>
                    <a:pt x="66825" y="279560"/>
                  </a:lnTo>
                  <a:lnTo>
                    <a:pt x="0" y="308786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898533" y="2527367"/>
              <a:ext cx="69215" cy="52705"/>
            </a:xfrm>
            <a:custGeom>
              <a:avLst/>
              <a:gdLst/>
              <a:ahLst/>
              <a:cxnLst/>
              <a:rect l="l" t="t" r="r" b="b"/>
              <a:pathLst>
                <a:path w="69214" h="52705">
                  <a:moveTo>
                    <a:pt x="68772" y="0"/>
                  </a:moveTo>
                  <a:lnTo>
                    <a:pt x="0" y="7833"/>
                  </a:lnTo>
                  <a:lnTo>
                    <a:pt x="53101" y="52235"/>
                  </a:lnTo>
                  <a:lnTo>
                    <a:pt x="52122" y="37707"/>
                  </a:lnTo>
                  <a:lnTo>
                    <a:pt x="54407" y="24158"/>
                  </a:lnTo>
                  <a:lnTo>
                    <a:pt x="59957" y="11589"/>
                  </a:lnTo>
                  <a:lnTo>
                    <a:pt x="6877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4074911" y="2775767"/>
            <a:ext cx="462915" cy="27368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Create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and hand 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off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request</a:t>
            </a:r>
            <a:endParaRPr sz="5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84927" y="2837308"/>
            <a:ext cx="374650" cy="1930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92710" marR="5080" indent="-80645">
              <a:lnSpc>
                <a:spcPts val="630"/>
              </a:lnSpc>
              <a:spcBef>
                <a:spcPts val="160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Request 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913073" y="2525296"/>
            <a:ext cx="588645" cy="345440"/>
            <a:chOff x="2913073" y="2525296"/>
            <a:chExt cx="588645" cy="345440"/>
          </a:xfrm>
        </p:grpSpPr>
        <p:sp>
          <p:nvSpPr>
            <p:cNvPr id="39" name="object 39"/>
            <p:cNvSpPr/>
            <p:nvPr/>
          </p:nvSpPr>
          <p:spPr>
            <a:xfrm>
              <a:off x="2946486" y="2544745"/>
              <a:ext cx="523875" cy="121285"/>
            </a:xfrm>
            <a:custGeom>
              <a:avLst/>
              <a:gdLst/>
              <a:ahLst/>
              <a:cxnLst/>
              <a:rect l="l" t="t" r="r" b="b"/>
              <a:pathLst>
                <a:path w="523875" h="121285">
                  <a:moveTo>
                    <a:pt x="0" y="120888"/>
                  </a:moveTo>
                  <a:lnTo>
                    <a:pt x="523830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915323" y="2525306"/>
              <a:ext cx="586740" cy="160020"/>
            </a:xfrm>
            <a:custGeom>
              <a:avLst/>
              <a:gdLst/>
              <a:ahLst/>
              <a:cxnLst/>
              <a:rect l="l" t="t" r="r" b="b"/>
              <a:pathLst>
                <a:path w="586739" h="160019">
                  <a:moveTo>
                    <a:pt x="68122" y="159791"/>
                  </a:moveTo>
                  <a:lnTo>
                    <a:pt x="60083" y="147650"/>
                  </a:lnTo>
                  <a:lnTo>
                    <a:pt x="55359" y="134747"/>
                  </a:lnTo>
                  <a:lnTo>
                    <a:pt x="53949" y="121081"/>
                  </a:lnTo>
                  <a:lnTo>
                    <a:pt x="55867" y="106641"/>
                  </a:lnTo>
                  <a:lnTo>
                    <a:pt x="0" y="147523"/>
                  </a:lnTo>
                  <a:lnTo>
                    <a:pt x="68122" y="159791"/>
                  </a:lnTo>
                  <a:close/>
                </a:path>
                <a:path w="586739" h="160019">
                  <a:moveTo>
                    <a:pt x="586143" y="12255"/>
                  </a:moveTo>
                  <a:lnTo>
                    <a:pt x="518020" y="0"/>
                  </a:lnTo>
                  <a:lnTo>
                    <a:pt x="526059" y="12128"/>
                  </a:lnTo>
                  <a:lnTo>
                    <a:pt x="530783" y="25031"/>
                  </a:lnTo>
                  <a:lnTo>
                    <a:pt x="532193" y="38696"/>
                  </a:lnTo>
                  <a:lnTo>
                    <a:pt x="530275" y="53136"/>
                  </a:lnTo>
                  <a:lnTo>
                    <a:pt x="586143" y="1225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915328" y="2762996"/>
              <a:ext cx="554990" cy="85725"/>
            </a:xfrm>
            <a:custGeom>
              <a:avLst/>
              <a:gdLst/>
              <a:ahLst/>
              <a:cxnLst/>
              <a:rect l="l" t="t" r="r" b="b"/>
              <a:pathLst>
                <a:path w="554989" h="85725">
                  <a:moveTo>
                    <a:pt x="0" y="0"/>
                  </a:moveTo>
                  <a:lnTo>
                    <a:pt x="554546" y="85317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434437" y="2816548"/>
              <a:ext cx="67310" cy="53975"/>
            </a:xfrm>
            <a:custGeom>
              <a:avLst/>
              <a:gdLst/>
              <a:ahLst/>
              <a:cxnLst/>
              <a:rect l="l" t="t" r="r" b="b"/>
              <a:pathLst>
                <a:path w="67310" h="53975">
                  <a:moveTo>
                    <a:pt x="8295" y="0"/>
                  </a:moveTo>
                  <a:lnTo>
                    <a:pt x="11276" y="14251"/>
                  </a:lnTo>
                  <a:lnTo>
                    <a:pt x="10886" y="27986"/>
                  </a:lnTo>
                  <a:lnTo>
                    <a:pt x="7127" y="41202"/>
                  </a:lnTo>
                  <a:lnTo>
                    <a:pt x="0" y="53900"/>
                  </a:lnTo>
                  <a:lnTo>
                    <a:pt x="67032" y="36624"/>
                  </a:lnTo>
                  <a:lnTo>
                    <a:pt x="82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 txBox="1"/>
          <p:nvPr/>
        </p:nvSpPr>
        <p:spPr>
          <a:xfrm>
            <a:off x="66713" y="3327684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Contacting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server:</a:t>
            </a:r>
            <a:r>
              <a:rPr dirty="0" sz="600" spc="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end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points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067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Interrupting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62400" cy="101409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Out-of-band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interrupt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accepted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of accepting) a </a:t>
            </a:r>
            <a:r>
              <a:rPr dirty="0" sz="1000">
                <a:latin typeface="Arial"/>
                <a:cs typeface="Arial"/>
              </a:rPr>
              <a:t>service</a:t>
            </a:r>
            <a:r>
              <a:rPr dirty="0" sz="1000" spc="-5">
                <a:latin typeface="Arial"/>
                <a:cs typeface="Arial"/>
              </a:rPr>
              <a:t> request?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067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Interrupting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134485" cy="184086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Out-of-band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Arial"/>
              <a:cs typeface="Arial"/>
            </a:endParaRPr>
          </a:p>
          <a:p>
            <a:pPr marL="3022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302260" marR="13843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interrupt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accepted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of accepting) a </a:t>
            </a:r>
            <a:r>
              <a:rPr dirty="0" sz="1000">
                <a:latin typeface="Arial"/>
                <a:cs typeface="Arial"/>
              </a:rPr>
              <a:t>service</a:t>
            </a:r>
            <a:r>
              <a:rPr dirty="0" sz="1000" spc="-5">
                <a:latin typeface="Arial"/>
                <a:cs typeface="Arial"/>
              </a:rPr>
              <a:t> request?</a:t>
            </a:r>
            <a:endParaRPr sz="1000">
              <a:latin typeface="Arial"/>
              <a:cs typeface="Arial"/>
            </a:endParaRPr>
          </a:p>
          <a:p>
            <a:pPr marL="30226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 1: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 a separate 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port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urgent data</a:t>
            </a:r>
            <a:endParaRPr sz="1200">
              <a:latin typeface="Arial"/>
              <a:cs typeface="Arial"/>
            </a:endParaRPr>
          </a:p>
          <a:p>
            <a:pPr marL="5797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separate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thread/process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urgent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Urgent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associated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hold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OS</a:t>
            </a:r>
            <a:r>
              <a:rPr dirty="0" sz="1000" spc="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supports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priority-based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scheduling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4495" cy="19900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Contexts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Processor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processor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(e.g.,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stack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pointer,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program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counter).</a:t>
            </a:r>
            <a:endParaRPr sz="1000">
              <a:latin typeface="Arial"/>
              <a:cs typeface="Arial"/>
            </a:endParaRPr>
          </a:p>
          <a:p>
            <a:pPr marL="554355" marR="372110" indent="-168275">
              <a:lnSpc>
                <a:spcPct val="100000"/>
              </a:lnSpc>
              <a:spcBef>
                <a:spcPts val="5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memory,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series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(i.e., processor </a:t>
            </a:r>
            <a:r>
              <a:rPr dirty="0" sz="1000" spc="-10">
                <a:latin typeface="Arial"/>
                <a:cs typeface="Arial"/>
              </a:rPr>
              <a:t>context,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state).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067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Interrupting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00" y="188846"/>
            <a:ext cx="4202430" cy="26187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Out-of-band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Arial"/>
              <a:cs typeface="Arial"/>
            </a:endParaRPr>
          </a:p>
          <a:p>
            <a:pPr marL="3149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314960" marR="19367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interrupt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accepted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of accepting) a </a:t>
            </a:r>
            <a:r>
              <a:rPr dirty="0" sz="1000">
                <a:latin typeface="Arial"/>
                <a:cs typeface="Arial"/>
              </a:rPr>
              <a:t>service</a:t>
            </a:r>
            <a:r>
              <a:rPr dirty="0" sz="1000" spc="-5">
                <a:latin typeface="Arial"/>
                <a:cs typeface="Arial"/>
              </a:rPr>
              <a:t> request?</a:t>
            </a:r>
            <a:endParaRPr sz="100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 1: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 a separate 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port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urgent data</a:t>
            </a:r>
            <a:endParaRPr sz="1200">
              <a:latin typeface="Arial"/>
              <a:cs typeface="Arial"/>
            </a:endParaRPr>
          </a:p>
          <a:p>
            <a:pPr marL="5924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separate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thread/process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urgent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endParaRPr sz="1000">
              <a:latin typeface="Arial"/>
              <a:cs typeface="Arial"/>
            </a:endParaRPr>
          </a:p>
          <a:p>
            <a:pPr marL="5924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Urgent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associated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hold</a:t>
            </a:r>
            <a:endParaRPr sz="1000">
              <a:latin typeface="Arial"/>
              <a:cs typeface="Arial"/>
            </a:endParaRPr>
          </a:p>
          <a:p>
            <a:pPr marL="5924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OS</a:t>
            </a:r>
            <a:r>
              <a:rPr dirty="0" sz="1000" spc="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supports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priority-based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scheduling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 2: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facilities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transport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layer</a:t>
            </a:r>
            <a:endParaRPr sz="1200">
              <a:latin typeface="Arial"/>
              <a:cs typeface="Arial"/>
            </a:endParaRPr>
          </a:p>
          <a:p>
            <a:pPr marL="592455" indent="-168275">
              <a:lnSpc>
                <a:spcPts val="12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Example: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TCP allows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urgent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connection</a:t>
            </a:r>
            <a:endParaRPr sz="1000">
              <a:latin typeface="Arial"/>
              <a:cs typeface="Arial"/>
            </a:endParaRPr>
          </a:p>
          <a:p>
            <a:pPr marL="5924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Urgent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caught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signaling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techniques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169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Stateless versus stateful 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1094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5478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Servers</a:t>
            </a:r>
            <a:r>
              <a:rPr dirty="0" spc="-30"/>
              <a:t> </a:t>
            </a:r>
            <a:r>
              <a:rPr dirty="0" spc="15"/>
              <a:t>and</a:t>
            </a:r>
            <a:r>
              <a:rPr dirty="0" spc="-25"/>
              <a:t> </a:t>
            </a:r>
            <a:r>
              <a:rPr dirty="0" spc="15"/>
              <a:t>state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456333"/>
            <a:ext cx="3682365" cy="11880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Stateless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200">
              <a:latin typeface="Arial"/>
              <a:cs typeface="Arial"/>
            </a:endParaRPr>
          </a:p>
          <a:p>
            <a:pPr marL="25400" marR="31115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accurate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about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 </a:t>
            </a:r>
            <a:r>
              <a:rPr dirty="0" sz="1000" spc="-5">
                <a:latin typeface="Arial"/>
                <a:cs typeface="Arial"/>
              </a:rPr>
              <a:t>handled a request:</a:t>
            </a:r>
            <a:endParaRPr sz="1000">
              <a:latin typeface="Arial"/>
              <a:cs typeface="Arial"/>
            </a:endParaRPr>
          </a:p>
          <a:p>
            <a:pPr marL="302260" marR="17780" indent="-168275">
              <a:lnSpc>
                <a:spcPct val="1000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record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again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access)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Don’t promise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invalidate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client’s</a:t>
            </a:r>
            <a:r>
              <a:rPr dirty="0" sz="1000" spc="-5">
                <a:latin typeface="Arial"/>
                <a:cs typeface="Arial"/>
              </a:rPr>
              <a:t> cache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 spc="-10">
                <a:latin typeface="Arial"/>
                <a:cs typeface="Arial"/>
              </a:rPr>
              <a:t> keep track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 spc="-10">
                <a:latin typeface="Arial"/>
                <a:cs typeface="Arial"/>
              </a:rPr>
              <a:t> your</a:t>
            </a:r>
            <a:r>
              <a:rPr dirty="0" sz="1000" spc="-5">
                <a:latin typeface="Arial"/>
                <a:cs typeface="Arial"/>
              </a:rPr>
              <a:t> clients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169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Stateless versus stateful 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1094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5478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Servers</a:t>
            </a:r>
            <a:r>
              <a:rPr dirty="0" spc="-30"/>
              <a:t> </a:t>
            </a:r>
            <a:r>
              <a:rPr dirty="0" spc="15"/>
              <a:t>and</a:t>
            </a:r>
            <a:r>
              <a:rPr dirty="0" spc="-25"/>
              <a:t> </a:t>
            </a:r>
            <a:r>
              <a:rPr dirty="0" spc="15"/>
              <a:t>state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194" y="456333"/>
            <a:ext cx="3989704" cy="2268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Stateless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200">
              <a:latin typeface="Arial"/>
              <a:cs typeface="Arial"/>
            </a:endParaRPr>
          </a:p>
          <a:p>
            <a:pPr marL="50800" marR="313055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accurate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about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 </a:t>
            </a:r>
            <a:r>
              <a:rPr dirty="0" sz="1000" spc="-5">
                <a:latin typeface="Arial"/>
                <a:cs typeface="Arial"/>
              </a:rPr>
              <a:t>handled a request:</a:t>
            </a:r>
            <a:endParaRPr sz="1000">
              <a:latin typeface="Arial"/>
              <a:cs typeface="Arial"/>
            </a:endParaRPr>
          </a:p>
          <a:p>
            <a:pPr marL="327660" marR="299720" indent="-168275">
              <a:lnSpc>
                <a:spcPct val="1000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record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again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access)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Don’t promise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invalidate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client’s</a:t>
            </a:r>
            <a:r>
              <a:rPr dirty="0" sz="1000" spc="-5">
                <a:latin typeface="Arial"/>
                <a:cs typeface="Arial"/>
              </a:rPr>
              <a:t> cache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 spc="-10">
                <a:latin typeface="Arial"/>
                <a:cs typeface="Arial"/>
              </a:rPr>
              <a:t> keep track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 spc="-10">
                <a:latin typeface="Arial"/>
                <a:cs typeface="Arial"/>
              </a:rPr>
              <a:t> your</a:t>
            </a:r>
            <a:r>
              <a:rPr dirty="0" sz="1000" spc="-5">
                <a:latin typeface="Arial"/>
                <a:cs typeface="Arial"/>
              </a:rPr>
              <a:t> clients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Consequences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Clients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completely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independent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State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inconsistencies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due 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crashes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are reduced</a:t>
            </a:r>
            <a:endParaRPr sz="1000">
              <a:latin typeface="Arial"/>
              <a:cs typeface="Arial"/>
            </a:endParaRPr>
          </a:p>
          <a:p>
            <a:pPr marL="327660" marR="30480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15">
                <a:latin typeface="Arial"/>
                <a:cs typeface="Arial"/>
              </a:rPr>
              <a:t>Possible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performance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because, 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anticipate client behavior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(think of prefetching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 </a:t>
            </a:r>
            <a:r>
              <a:rPr dirty="0" sz="1000" spc="-10">
                <a:latin typeface="Arial"/>
                <a:cs typeface="Arial"/>
              </a:rPr>
              <a:t>blocks)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169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Stateless versus stateful 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1094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5478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Servers</a:t>
            </a:r>
            <a:r>
              <a:rPr dirty="0" spc="-30"/>
              <a:t> </a:t>
            </a:r>
            <a:r>
              <a:rPr dirty="0" spc="15"/>
              <a:t>and</a:t>
            </a:r>
            <a:r>
              <a:rPr dirty="0" spc="-25"/>
              <a:t> </a:t>
            </a:r>
            <a:r>
              <a:rPr dirty="0" spc="15"/>
              <a:t>state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6494" y="456333"/>
            <a:ext cx="4015104" cy="2789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Stateless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200">
              <a:latin typeface="Arial"/>
              <a:cs typeface="Arial"/>
            </a:endParaRPr>
          </a:p>
          <a:p>
            <a:pPr marL="63500" marR="325755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accurate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about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 </a:t>
            </a:r>
            <a:r>
              <a:rPr dirty="0" sz="1000" spc="-5">
                <a:latin typeface="Arial"/>
                <a:cs typeface="Arial"/>
              </a:rPr>
              <a:t>handled a request:</a:t>
            </a:r>
            <a:endParaRPr sz="1000">
              <a:latin typeface="Arial"/>
              <a:cs typeface="Arial"/>
            </a:endParaRPr>
          </a:p>
          <a:p>
            <a:pPr marL="340360" marR="312420" indent="-168275">
              <a:lnSpc>
                <a:spcPct val="1000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record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again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 access)</a:t>
            </a:r>
            <a:endParaRPr sz="1000">
              <a:latin typeface="Arial"/>
              <a:cs typeface="Arial"/>
            </a:endParaRPr>
          </a:p>
          <a:p>
            <a:pPr marL="3403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Don’t promise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invalidate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client’s</a:t>
            </a:r>
            <a:r>
              <a:rPr dirty="0" sz="1000" spc="-5">
                <a:latin typeface="Arial"/>
                <a:cs typeface="Arial"/>
              </a:rPr>
              <a:t> cache</a:t>
            </a:r>
            <a:endParaRPr sz="1000">
              <a:latin typeface="Arial"/>
              <a:cs typeface="Arial"/>
            </a:endParaRPr>
          </a:p>
          <a:p>
            <a:pPr marL="3403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 spc="-10">
                <a:latin typeface="Arial"/>
                <a:cs typeface="Arial"/>
              </a:rPr>
              <a:t> keep track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 spc="-10">
                <a:latin typeface="Arial"/>
                <a:cs typeface="Arial"/>
              </a:rPr>
              <a:t> your</a:t>
            </a:r>
            <a:r>
              <a:rPr dirty="0" sz="1000" spc="-5">
                <a:latin typeface="Arial"/>
                <a:cs typeface="Arial"/>
              </a:rPr>
              <a:t> clients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Consequences</a:t>
            </a:r>
            <a:endParaRPr sz="1200">
              <a:latin typeface="Arial"/>
              <a:cs typeface="Arial"/>
            </a:endParaRPr>
          </a:p>
          <a:p>
            <a:pPr marL="34036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latin typeface="Arial"/>
                <a:cs typeface="Arial"/>
              </a:rPr>
              <a:t>Clients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completely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independent</a:t>
            </a:r>
            <a:endParaRPr sz="1000">
              <a:latin typeface="Arial"/>
              <a:cs typeface="Arial"/>
            </a:endParaRPr>
          </a:p>
          <a:p>
            <a:pPr marL="3403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State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inconsistencies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due 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crashes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are reduced</a:t>
            </a:r>
            <a:endParaRPr sz="1000">
              <a:latin typeface="Arial"/>
              <a:cs typeface="Arial"/>
            </a:endParaRPr>
          </a:p>
          <a:p>
            <a:pPr marL="340360" marR="31750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15">
                <a:latin typeface="Arial"/>
                <a:cs typeface="Arial"/>
              </a:rPr>
              <a:t>Possible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performance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because, 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anticipate client behavior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(think of prefetching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 </a:t>
            </a:r>
            <a:r>
              <a:rPr dirty="0" sz="1000" spc="-10">
                <a:latin typeface="Arial"/>
                <a:cs typeface="Arial"/>
              </a:rPr>
              <a:t>blocks)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Arial"/>
              <a:cs typeface="Arial"/>
            </a:endParaRPr>
          </a:p>
          <a:p>
            <a:pPr marL="63500">
              <a:lnSpc>
                <a:spcPts val="1420"/>
              </a:lnSpc>
              <a:spcBef>
                <a:spcPts val="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Question</a:t>
            </a:r>
            <a:endParaRPr sz="1200">
              <a:latin typeface="Arial"/>
              <a:cs typeface="Arial"/>
            </a:endParaRPr>
          </a:p>
          <a:p>
            <a:pPr marL="6350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connection-oriented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stateless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design?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169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Stateless versus stateful 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547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state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29460"/>
            <a:ext cx="3964304" cy="10363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Stateful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70"/>
              </a:lnSpc>
            </a:pPr>
            <a:r>
              <a:rPr dirty="0" sz="1000" spc="-15">
                <a:latin typeface="Arial"/>
                <a:cs typeface="Arial"/>
              </a:rPr>
              <a:t>Keeps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status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clients:</a:t>
            </a:r>
            <a:endParaRPr sz="1000">
              <a:latin typeface="Arial"/>
              <a:cs typeface="Arial"/>
            </a:endParaRPr>
          </a:p>
          <a:p>
            <a:pPr marL="314960" marR="14922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Record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opened, 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prefetching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be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</a:t>
            </a:r>
            <a:endParaRPr sz="1000">
              <a:latin typeface="Arial"/>
              <a:cs typeface="Arial"/>
            </a:endParaRPr>
          </a:p>
          <a:p>
            <a:pPr marL="314960" marR="3048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latin typeface="Arial"/>
                <a:cs typeface="Arial"/>
              </a:rPr>
              <a:t>Knows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cached,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keep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of shared data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169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Stateless versus stateful 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5638" y="716"/>
            <a:ext cx="7759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General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issues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547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state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29460"/>
            <a:ext cx="3989704" cy="1858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Stateful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170"/>
              </a:lnSpc>
            </a:pPr>
            <a:r>
              <a:rPr dirty="0" sz="1000" spc="-15">
                <a:latin typeface="Arial"/>
                <a:cs typeface="Arial"/>
              </a:rPr>
              <a:t>Keeps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status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clients:</a:t>
            </a:r>
            <a:endParaRPr sz="1000">
              <a:latin typeface="Arial"/>
              <a:cs typeface="Arial"/>
            </a:endParaRPr>
          </a:p>
          <a:p>
            <a:pPr marL="327660" marR="16192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Record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opened, 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prefetching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be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</a:t>
            </a:r>
            <a:endParaRPr sz="1000">
              <a:latin typeface="Arial"/>
              <a:cs typeface="Arial"/>
            </a:endParaRPr>
          </a:p>
          <a:p>
            <a:pPr marL="327660" marR="4318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15">
                <a:latin typeface="Arial"/>
                <a:cs typeface="Arial"/>
              </a:rPr>
              <a:t>Knows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cached,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keep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of shared data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Arial"/>
              <a:cs typeface="Arial"/>
            </a:endParaRPr>
          </a:p>
          <a:p>
            <a:pPr marL="5080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50800" marR="11493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performance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stateful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servers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extremely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high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turns </a:t>
            </a:r>
            <a:r>
              <a:rPr dirty="0" sz="1000" spc="-5">
                <a:latin typeface="Arial"/>
                <a:cs typeface="Arial"/>
              </a:rPr>
              <a:t>out,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reliability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often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not a major problem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62760" cy="5594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tiers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0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Common</a:t>
            </a:r>
            <a:r>
              <a:rPr dirty="0" sz="12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64784" y="1682641"/>
            <a:ext cx="580390" cy="64135"/>
            <a:chOff x="564784" y="1682641"/>
            <a:chExt cx="580390" cy="64135"/>
          </a:xfrm>
        </p:grpSpPr>
        <p:sp>
          <p:nvSpPr>
            <p:cNvPr id="6" name="object 6"/>
            <p:cNvSpPr/>
            <p:nvPr/>
          </p:nvSpPr>
          <p:spPr>
            <a:xfrm>
              <a:off x="564784" y="1714515"/>
              <a:ext cx="542925" cy="0"/>
            </a:xfrm>
            <a:custGeom>
              <a:avLst/>
              <a:gdLst/>
              <a:ahLst/>
              <a:cxnLst/>
              <a:rect l="l" t="t" r="r" b="b"/>
              <a:pathLst>
                <a:path w="542925" h="0">
                  <a:moveTo>
                    <a:pt x="0" y="0"/>
                  </a:moveTo>
                  <a:lnTo>
                    <a:pt x="54241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70196" y="1682641"/>
              <a:ext cx="74380" cy="63753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1218655" y="1247805"/>
            <a:ext cx="1257935" cy="954405"/>
            <a:chOff x="1218655" y="1247805"/>
            <a:chExt cx="1257935" cy="954405"/>
          </a:xfrm>
        </p:grpSpPr>
        <p:sp>
          <p:nvSpPr>
            <p:cNvPr id="9" name="object 9"/>
            <p:cNvSpPr/>
            <p:nvPr/>
          </p:nvSpPr>
          <p:spPr>
            <a:xfrm>
              <a:off x="1566278" y="1740930"/>
              <a:ext cx="436245" cy="1905"/>
            </a:xfrm>
            <a:custGeom>
              <a:avLst/>
              <a:gdLst/>
              <a:ahLst/>
              <a:cxnLst/>
              <a:rect l="l" t="t" r="r" b="b"/>
              <a:pathLst>
                <a:path w="436244" h="1905">
                  <a:moveTo>
                    <a:pt x="0" y="1552"/>
                  </a:moveTo>
                  <a:lnTo>
                    <a:pt x="43617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65334" y="1709188"/>
              <a:ext cx="74493" cy="6375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566240" y="1503683"/>
              <a:ext cx="474980" cy="211454"/>
            </a:xfrm>
            <a:custGeom>
              <a:avLst/>
              <a:gdLst/>
              <a:ahLst/>
              <a:cxnLst/>
              <a:rect l="l" t="t" r="r" b="b"/>
              <a:pathLst>
                <a:path w="474980" h="211455">
                  <a:moveTo>
                    <a:pt x="0" y="210831"/>
                  </a:moveTo>
                  <a:lnTo>
                    <a:pt x="207540" y="177889"/>
                  </a:lnTo>
                  <a:lnTo>
                    <a:pt x="355783" y="105415"/>
                  </a:lnTo>
                  <a:lnTo>
                    <a:pt x="444729" y="32942"/>
                  </a:lnTo>
                  <a:lnTo>
                    <a:pt x="47437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992920" y="1473778"/>
              <a:ext cx="70118" cy="7862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566240" y="1767224"/>
              <a:ext cx="474980" cy="211454"/>
            </a:xfrm>
            <a:custGeom>
              <a:avLst/>
              <a:gdLst/>
              <a:ahLst/>
              <a:cxnLst/>
              <a:rect l="l" t="t" r="r" b="b"/>
              <a:pathLst>
                <a:path w="474980" h="211455">
                  <a:moveTo>
                    <a:pt x="0" y="0"/>
                  </a:moveTo>
                  <a:lnTo>
                    <a:pt x="207540" y="32942"/>
                  </a:lnTo>
                  <a:lnTo>
                    <a:pt x="355783" y="105416"/>
                  </a:lnTo>
                  <a:lnTo>
                    <a:pt x="444729" y="177890"/>
                  </a:lnTo>
                  <a:lnTo>
                    <a:pt x="474377" y="21083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92920" y="1929333"/>
              <a:ext cx="70118" cy="7862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18655" y="1589551"/>
              <a:ext cx="308851" cy="27089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094082" y="1250663"/>
              <a:ext cx="379730" cy="948690"/>
            </a:xfrm>
            <a:custGeom>
              <a:avLst/>
              <a:gdLst/>
              <a:ahLst/>
              <a:cxnLst/>
              <a:rect l="l" t="t" r="r" b="b"/>
              <a:pathLst>
                <a:path w="379730" h="948689">
                  <a:moveTo>
                    <a:pt x="0" y="265633"/>
                  </a:moveTo>
                  <a:lnTo>
                    <a:pt x="379471" y="265633"/>
                  </a:lnTo>
                  <a:lnTo>
                    <a:pt x="379471" y="0"/>
                  </a:lnTo>
                  <a:lnTo>
                    <a:pt x="0" y="0"/>
                  </a:lnTo>
                  <a:lnTo>
                    <a:pt x="0" y="265633"/>
                  </a:lnTo>
                  <a:close/>
                </a:path>
                <a:path w="379730" h="948689">
                  <a:moveTo>
                    <a:pt x="0" y="607157"/>
                  </a:moveTo>
                  <a:lnTo>
                    <a:pt x="379471" y="607157"/>
                  </a:lnTo>
                  <a:lnTo>
                    <a:pt x="379471" y="341524"/>
                  </a:lnTo>
                  <a:lnTo>
                    <a:pt x="0" y="341524"/>
                  </a:lnTo>
                  <a:lnTo>
                    <a:pt x="0" y="607157"/>
                  </a:lnTo>
                  <a:close/>
                </a:path>
                <a:path w="379730" h="948689">
                  <a:moveTo>
                    <a:pt x="0" y="948685"/>
                  </a:moveTo>
                  <a:lnTo>
                    <a:pt x="379471" y="948685"/>
                  </a:lnTo>
                  <a:lnTo>
                    <a:pt x="379471" y="683052"/>
                  </a:lnTo>
                  <a:lnTo>
                    <a:pt x="0" y="683052"/>
                  </a:lnTo>
                  <a:lnTo>
                    <a:pt x="0" y="94868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/>
          <p:cNvGrpSpPr/>
          <p:nvPr/>
        </p:nvGrpSpPr>
        <p:grpSpPr>
          <a:xfrm>
            <a:off x="3042076" y="909125"/>
            <a:ext cx="959485" cy="1442085"/>
            <a:chOff x="3042076" y="909125"/>
            <a:chExt cx="959485" cy="1442085"/>
          </a:xfrm>
        </p:grpSpPr>
        <p:sp>
          <p:nvSpPr>
            <p:cNvPr id="18" name="object 18"/>
            <p:cNvSpPr/>
            <p:nvPr/>
          </p:nvSpPr>
          <p:spPr>
            <a:xfrm>
              <a:off x="3079455" y="1398265"/>
              <a:ext cx="452755" cy="0"/>
            </a:xfrm>
            <a:custGeom>
              <a:avLst/>
              <a:gdLst/>
              <a:ahLst/>
              <a:cxnLst/>
              <a:rect l="l" t="t" r="r" b="b"/>
              <a:pathLst>
                <a:path w="452754" h="0">
                  <a:moveTo>
                    <a:pt x="0" y="0"/>
                  </a:moveTo>
                  <a:lnTo>
                    <a:pt x="45232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42076" y="1366391"/>
              <a:ext cx="74377" cy="6375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494781" y="1366391"/>
              <a:ext cx="74377" cy="6375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611954" y="1324651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386865" y="0"/>
                  </a:moveTo>
                  <a:lnTo>
                    <a:pt x="0" y="0"/>
                  </a:lnTo>
                  <a:lnTo>
                    <a:pt x="0" y="187040"/>
                  </a:lnTo>
                  <a:lnTo>
                    <a:pt x="16645" y="207499"/>
                  </a:lnTo>
                  <a:lnTo>
                    <a:pt x="60506" y="222113"/>
                  </a:lnTo>
                  <a:lnTo>
                    <a:pt x="122474" y="230881"/>
                  </a:lnTo>
                  <a:lnTo>
                    <a:pt x="193437" y="233804"/>
                  </a:lnTo>
                  <a:lnTo>
                    <a:pt x="264390" y="230881"/>
                  </a:lnTo>
                  <a:lnTo>
                    <a:pt x="326355" y="222113"/>
                  </a:lnTo>
                  <a:lnTo>
                    <a:pt x="370218" y="207499"/>
                  </a:lnTo>
                  <a:lnTo>
                    <a:pt x="386865" y="187040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611954" y="1324651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0" y="0"/>
                  </a:moveTo>
                  <a:lnTo>
                    <a:pt x="386865" y="0"/>
                  </a:lnTo>
                  <a:lnTo>
                    <a:pt x="386865" y="29823"/>
                  </a:lnTo>
                  <a:lnTo>
                    <a:pt x="386865" y="93304"/>
                  </a:lnTo>
                  <a:lnTo>
                    <a:pt x="386865" y="156893"/>
                  </a:lnTo>
                  <a:lnTo>
                    <a:pt x="386865" y="187040"/>
                  </a:lnTo>
                  <a:lnTo>
                    <a:pt x="370218" y="207499"/>
                  </a:lnTo>
                  <a:lnTo>
                    <a:pt x="326355" y="222113"/>
                  </a:lnTo>
                  <a:lnTo>
                    <a:pt x="264390" y="230881"/>
                  </a:lnTo>
                  <a:lnTo>
                    <a:pt x="193437" y="233804"/>
                  </a:lnTo>
                  <a:lnTo>
                    <a:pt x="122474" y="230881"/>
                  </a:lnTo>
                  <a:lnTo>
                    <a:pt x="60506" y="222113"/>
                  </a:lnTo>
                  <a:lnTo>
                    <a:pt x="16645" y="207499"/>
                  </a:lnTo>
                  <a:lnTo>
                    <a:pt x="0" y="187040"/>
                  </a:lnTo>
                  <a:lnTo>
                    <a:pt x="0" y="156552"/>
                  </a:lnTo>
                  <a:lnTo>
                    <a:pt x="0" y="92398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611954" y="1292817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37" y="0"/>
                  </a:moveTo>
                  <a:lnTo>
                    <a:pt x="118267" y="2508"/>
                  </a:lnTo>
                  <a:lnTo>
                    <a:pt x="56767" y="9343"/>
                  </a:lnTo>
                  <a:lnTo>
                    <a:pt x="15242" y="19464"/>
                  </a:lnTo>
                  <a:lnTo>
                    <a:pt x="0" y="31833"/>
                  </a:lnTo>
                  <a:lnTo>
                    <a:pt x="15242" y="44196"/>
                  </a:lnTo>
                  <a:lnTo>
                    <a:pt x="56767" y="54311"/>
                  </a:lnTo>
                  <a:lnTo>
                    <a:pt x="118267" y="61143"/>
                  </a:lnTo>
                  <a:lnTo>
                    <a:pt x="193437" y="63650"/>
                  </a:lnTo>
                  <a:lnTo>
                    <a:pt x="268606" y="61143"/>
                  </a:lnTo>
                  <a:lnTo>
                    <a:pt x="330103" y="54311"/>
                  </a:lnTo>
                  <a:lnTo>
                    <a:pt x="371624" y="44196"/>
                  </a:lnTo>
                  <a:lnTo>
                    <a:pt x="386865" y="31833"/>
                  </a:lnTo>
                  <a:lnTo>
                    <a:pt x="371624" y="19464"/>
                  </a:lnTo>
                  <a:lnTo>
                    <a:pt x="330103" y="9343"/>
                  </a:lnTo>
                  <a:lnTo>
                    <a:pt x="268606" y="2508"/>
                  </a:lnTo>
                  <a:lnTo>
                    <a:pt x="1934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082248" y="1292817"/>
              <a:ext cx="916940" cy="456565"/>
            </a:xfrm>
            <a:custGeom>
              <a:avLst/>
              <a:gdLst/>
              <a:ahLst/>
              <a:cxnLst/>
              <a:rect l="l" t="t" r="r" b="b"/>
              <a:pathLst>
                <a:path w="916939" h="456564">
                  <a:moveTo>
                    <a:pt x="723144" y="0"/>
                  </a:moveTo>
                  <a:lnTo>
                    <a:pt x="798312" y="2508"/>
                  </a:lnTo>
                  <a:lnTo>
                    <a:pt x="859809" y="9343"/>
                  </a:lnTo>
                  <a:lnTo>
                    <a:pt x="901330" y="19464"/>
                  </a:lnTo>
                  <a:lnTo>
                    <a:pt x="916571" y="31833"/>
                  </a:lnTo>
                  <a:lnTo>
                    <a:pt x="901330" y="44196"/>
                  </a:lnTo>
                  <a:lnTo>
                    <a:pt x="859809" y="54311"/>
                  </a:lnTo>
                  <a:lnTo>
                    <a:pt x="798312" y="61143"/>
                  </a:lnTo>
                  <a:lnTo>
                    <a:pt x="723144" y="63650"/>
                  </a:lnTo>
                  <a:lnTo>
                    <a:pt x="647973" y="61143"/>
                  </a:lnTo>
                  <a:lnTo>
                    <a:pt x="586473" y="54311"/>
                  </a:lnTo>
                  <a:lnTo>
                    <a:pt x="544949" y="44196"/>
                  </a:lnTo>
                  <a:lnTo>
                    <a:pt x="529706" y="31833"/>
                  </a:lnTo>
                  <a:lnTo>
                    <a:pt x="544949" y="19464"/>
                  </a:lnTo>
                  <a:lnTo>
                    <a:pt x="586473" y="9343"/>
                  </a:lnTo>
                  <a:lnTo>
                    <a:pt x="647973" y="2508"/>
                  </a:lnTo>
                  <a:lnTo>
                    <a:pt x="723144" y="0"/>
                  </a:lnTo>
                  <a:close/>
                </a:path>
                <a:path w="916939" h="456564">
                  <a:moveTo>
                    <a:pt x="0" y="456409"/>
                  </a:moveTo>
                  <a:lnTo>
                    <a:pt x="452324" y="45640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44870" y="1717349"/>
              <a:ext cx="74377" cy="6375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97574" y="1717349"/>
              <a:ext cx="74377" cy="63751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611986" y="1661959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65" y="0"/>
                  </a:moveTo>
                  <a:lnTo>
                    <a:pt x="0" y="0"/>
                  </a:lnTo>
                  <a:lnTo>
                    <a:pt x="0" y="187044"/>
                  </a:lnTo>
                  <a:lnTo>
                    <a:pt x="16646" y="207503"/>
                  </a:lnTo>
                  <a:lnTo>
                    <a:pt x="60509" y="222117"/>
                  </a:lnTo>
                  <a:lnTo>
                    <a:pt x="122474" y="230885"/>
                  </a:lnTo>
                  <a:lnTo>
                    <a:pt x="193427" y="233808"/>
                  </a:lnTo>
                  <a:lnTo>
                    <a:pt x="264386" y="230885"/>
                  </a:lnTo>
                  <a:lnTo>
                    <a:pt x="326354" y="222117"/>
                  </a:lnTo>
                  <a:lnTo>
                    <a:pt x="370218" y="207503"/>
                  </a:lnTo>
                  <a:lnTo>
                    <a:pt x="386865" y="187044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611986" y="1661959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65" y="0"/>
                  </a:lnTo>
                  <a:lnTo>
                    <a:pt x="386865" y="29823"/>
                  </a:lnTo>
                  <a:lnTo>
                    <a:pt x="386865" y="93306"/>
                  </a:lnTo>
                  <a:lnTo>
                    <a:pt x="386865" y="156897"/>
                  </a:lnTo>
                  <a:lnTo>
                    <a:pt x="386865" y="187044"/>
                  </a:lnTo>
                  <a:lnTo>
                    <a:pt x="370218" y="207503"/>
                  </a:lnTo>
                  <a:lnTo>
                    <a:pt x="326354" y="222117"/>
                  </a:lnTo>
                  <a:lnTo>
                    <a:pt x="264386" y="230885"/>
                  </a:lnTo>
                  <a:lnTo>
                    <a:pt x="193427" y="233808"/>
                  </a:lnTo>
                  <a:lnTo>
                    <a:pt x="122474" y="230885"/>
                  </a:lnTo>
                  <a:lnTo>
                    <a:pt x="60509" y="222117"/>
                  </a:lnTo>
                  <a:lnTo>
                    <a:pt x="16646" y="207503"/>
                  </a:lnTo>
                  <a:lnTo>
                    <a:pt x="0" y="187044"/>
                  </a:lnTo>
                  <a:lnTo>
                    <a:pt x="0" y="156556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611986" y="1630134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118258" y="2507"/>
                  </a:lnTo>
                  <a:lnTo>
                    <a:pt x="56761" y="9338"/>
                  </a:lnTo>
                  <a:lnTo>
                    <a:pt x="15241" y="19456"/>
                  </a:lnTo>
                  <a:lnTo>
                    <a:pt x="0" y="31824"/>
                  </a:lnTo>
                  <a:lnTo>
                    <a:pt x="15241" y="44191"/>
                  </a:lnTo>
                  <a:lnTo>
                    <a:pt x="56761" y="54308"/>
                  </a:lnTo>
                  <a:lnTo>
                    <a:pt x="118258" y="61138"/>
                  </a:lnTo>
                  <a:lnTo>
                    <a:pt x="193427" y="63645"/>
                  </a:lnTo>
                  <a:lnTo>
                    <a:pt x="268602" y="61138"/>
                  </a:lnTo>
                  <a:lnTo>
                    <a:pt x="330101" y="54308"/>
                  </a:lnTo>
                  <a:lnTo>
                    <a:pt x="371623" y="44191"/>
                  </a:lnTo>
                  <a:lnTo>
                    <a:pt x="386865" y="31824"/>
                  </a:lnTo>
                  <a:lnTo>
                    <a:pt x="371623" y="19456"/>
                  </a:lnTo>
                  <a:lnTo>
                    <a:pt x="330101" y="9338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079455" y="1630134"/>
              <a:ext cx="919480" cy="453390"/>
            </a:xfrm>
            <a:custGeom>
              <a:avLst/>
              <a:gdLst/>
              <a:ahLst/>
              <a:cxnLst/>
              <a:rect l="l" t="t" r="r" b="b"/>
              <a:pathLst>
                <a:path w="919479" h="453389">
                  <a:moveTo>
                    <a:pt x="725958" y="0"/>
                  </a:moveTo>
                  <a:lnTo>
                    <a:pt x="801133" y="2507"/>
                  </a:lnTo>
                  <a:lnTo>
                    <a:pt x="862633" y="9338"/>
                  </a:lnTo>
                  <a:lnTo>
                    <a:pt x="904155" y="19456"/>
                  </a:lnTo>
                  <a:lnTo>
                    <a:pt x="919396" y="31824"/>
                  </a:lnTo>
                  <a:lnTo>
                    <a:pt x="904155" y="44191"/>
                  </a:lnTo>
                  <a:lnTo>
                    <a:pt x="862633" y="54308"/>
                  </a:lnTo>
                  <a:lnTo>
                    <a:pt x="801133" y="61138"/>
                  </a:lnTo>
                  <a:lnTo>
                    <a:pt x="725958" y="63645"/>
                  </a:lnTo>
                  <a:lnTo>
                    <a:pt x="650789" y="61138"/>
                  </a:lnTo>
                  <a:lnTo>
                    <a:pt x="589293" y="54308"/>
                  </a:lnTo>
                  <a:lnTo>
                    <a:pt x="547772" y="44191"/>
                  </a:lnTo>
                  <a:lnTo>
                    <a:pt x="532531" y="31824"/>
                  </a:lnTo>
                  <a:lnTo>
                    <a:pt x="547772" y="19456"/>
                  </a:lnTo>
                  <a:lnTo>
                    <a:pt x="589293" y="9338"/>
                  </a:lnTo>
                  <a:lnTo>
                    <a:pt x="650789" y="2507"/>
                  </a:lnTo>
                  <a:lnTo>
                    <a:pt x="725958" y="0"/>
                  </a:lnTo>
                  <a:close/>
                </a:path>
                <a:path w="919479" h="453389">
                  <a:moveTo>
                    <a:pt x="0" y="453332"/>
                  </a:moveTo>
                  <a:lnTo>
                    <a:pt x="452324" y="45333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042076" y="2051593"/>
              <a:ext cx="74377" cy="6375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94781" y="2051593"/>
              <a:ext cx="74377" cy="63751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611986" y="2003487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65" y="0"/>
                  </a:moveTo>
                  <a:lnTo>
                    <a:pt x="0" y="0"/>
                  </a:lnTo>
                  <a:lnTo>
                    <a:pt x="0" y="187044"/>
                  </a:lnTo>
                  <a:lnTo>
                    <a:pt x="16646" y="207502"/>
                  </a:lnTo>
                  <a:lnTo>
                    <a:pt x="60509" y="222115"/>
                  </a:lnTo>
                  <a:lnTo>
                    <a:pt x="122474" y="230882"/>
                  </a:lnTo>
                  <a:lnTo>
                    <a:pt x="193427" y="233804"/>
                  </a:lnTo>
                  <a:lnTo>
                    <a:pt x="264386" y="230882"/>
                  </a:lnTo>
                  <a:lnTo>
                    <a:pt x="326354" y="222115"/>
                  </a:lnTo>
                  <a:lnTo>
                    <a:pt x="370218" y="207502"/>
                  </a:lnTo>
                  <a:lnTo>
                    <a:pt x="386865" y="187044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611986" y="2003487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65" y="0"/>
                  </a:lnTo>
                  <a:lnTo>
                    <a:pt x="386865" y="29822"/>
                  </a:lnTo>
                  <a:lnTo>
                    <a:pt x="386865" y="93304"/>
                  </a:lnTo>
                  <a:lnTo>
                    <a:pt x="386865" y="156895"/>
                  </a:lnTo>
                  <a:lnTo>
                    <a:pt x="386865" y="187044"/>
                  </a:lnTo>
                  <a:lnTo>
                    <a:pt x="370218" y="207502"/>
                  </a:lnTo>
                  <a:lnTo>
                    <a:pt x="326354" y="222115"/>
                  </a:lnTo>
                  <a:lnTo>
                    <a:pt x="264386" y="230882"/>
                  </a:lnTo>
                  <a:lnTo>
                    <a:pt x="193427" y="233804"/>
                  </a:lnTo>
                  <a:lnTo>
                    <a:pt x="122474" y="230882"/>
                  </a:lnTo>
                  <a:lnTo>
                    <a:pt x="60509" y="222115"/>
                  </a:lnTo>
                  <a:lnTo>
                    <a:pt x="16646" y="207502"/>
                  </a:lnTo>
                  <a:lnTo>
                    <a:pt x="0" y="187044"/>
                  </a:lnTo>
                  <a:lnTo>
                    <a:pt x="0" y="156554"/>
                  </a:lnTo>
                  <a:lnTo>
                    <a:pt x="0" y="92398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611986" y="1971663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118258" y="2507"/>
                  </a:lnTo>
                  <a:lnTo>
                    <a:pt x="56761" y="9338"/>
                  </a:lnTo>
                  <a:lnTo>
                    <a:pt x="15241" y="19456"/>
                  </a:lnTo>
                  <a:lnTo>
                    <a:pt x="0" y="31824"/>
                  </a:lnTo>
                  <a:lnTo>
                    <a:pt x="15241" y="44189"/>
                  </a:lnTo>
                  <a:lnTo>
                    <a:pt x="56761" y="54306"/>
                  </a:lnTo>
                  <a:lnTo>
                    <a:pt x="118258" y="61137"/>
                  </a:lnTo>
                  <a:lnTo>
                    <a:pt x="193427" y="63645"/>
                  </a:lnTo>
                  <a:lnTo>
                    <a:pt x="268602" y="61137"/>
                  </a:lnTo>
                  <a:lnTo>
                    <a:pt x="330101" y="54306"/>
                  </a:lnTo>
                  <a:lnTo>
                    <a:pt x="371623" y="44189"/>
                  </a:lnTo>
                  <a:lnTo>
                    <a:pt x="386865" y="31824"/>
                  </a:lnTo>
                  <a:lnTo>
                    <a:pt x="371623" y="19456"/>
                  </a:lnTo>
                  <a:lnTo>
                    <a:pt x="330101" y="9338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611986" y="1971663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268602" y="2507"/>
                  </a:lnTo>
                  <a:lnTo>
                    <a:pt x="330101" y="9338"/>
                  </a:lnTo>
                  <a:lnTo>
                    <a:pt x="371623" y="19456"/>
                  </a:lnTo>
                  <a:lnTo>
                    <a:pt x="386865" y="31824"/>
                  </a:lnTo>
                  <a:lnTo>
                    <a:pt x="371623" y="44189"/>
                  </a:lnTo>
                  <a:lnTo>
                    <a:pt x="330101" y="54306"/>
                  </a:lnTo>
                  <a:lnTo>
                    <a:pt x="268602" y="61137"/>
                  </a:lnTo>
                  <a:lnTo>
                    <a:pt x="193427" y="63645"/>
                  </a:lnTo>
                  <a:lnTo>
                    <a:pt x="118258" y="61137"/>
                  </a:lnTo>
                  <a:lnTo>
                    <a:pt x="56761" y="54306"/>
                  </a:lnTo>
                  <a:lnTo>
                    <a:pt x="15241" y="44189"/>
                  </a:lnTo>
                  <a:lnTo>
                    <a:pt x="0" y="31824"/>
                  </a:lnTo>
                  <a:lnTo>
                    <a:pt x="15241" y="19456"/>
                  </a:lnTo>
                  <a:lnTo>
                    <a:pt x="56761" y="9338"/>
                  </a:lnTo>
                  <a:lnTo>
                    <a:pt x="118258" y="2507"/>
                  </a:lnTo>
                  <a:lnTo>
                    <a:pt x="1934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308405" y="909125"/>
              <a:ext cx="0" cy="1442085"/>
            </a:xfrm>
            <a:custGeom>
              <a:avLst/>
              <a:gdLst/>
              <a:ahLst/>
              <a:cxnLst/>
              <a:rect l="l" t="t" r="r" b="b"/>
              <a:pathLst>
                <a:path w="0" h="1442085">
                  <a:moveTo>
                    <a:pt x="0" y="0"/>
                  </a:moveTo>
                  <a:lnTo>
                    <a:pt x="0" y="1442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308405" y="909125"/>
              <a:ext cx="0" cy="1442085"/>
            </a:xfrm>
            <a:custGeom>
              <a:avLst/>
              <a:gdLst/>
              <a:ahLst/>
              <a:cxnLst/>
              <a:rect l="l" t="t" r="r" b="b"/>
              <a:pathLst>
                <a:path w="0" h="1442085">
                  <a:moveTo>
                    <a:pt x="0" y="0"/>
                  </a:moveTo>
                  <a:lnTo>
                    <a:pt x="0" y="1442009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1022970" y="887994"/>
            <a:ext cx="70040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7493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Logical switch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(possibly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multiple)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587401" y="1250658"/>
            <a:ext cx="379730" cy="266065"/>
          </a:xfrm>
          <a:custGeom>
            <a:avLst/>
            <a:gdLst/>
            <a:ahLst/>
            <a:cxnLst/>
            <a:rect l="l" t="t" r="r" b="b"/>
            <a:pathLst>
              <a:path w="379730" h="266065">
                <a:moveTo>
                  <a:pt x="0" y="265633"/>
                </a:moveTo>
                <a:lnTo>
                  <a:pt x="379475" y="265633"/>
                </a:lnTo>
                <a:lnTo>
                  <a:pt x="379475" y="0"/>
                </a:lnTo>
                <a:lnTo>
                  <a:pt x="0" y="0"/>
                </a:lnTo>
                <a:lnTo>
                  <a:pt x="0" y="26563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587401" y="1592187"/>
            <a:ext cx="379730" cy="266065"/>
          </a:xfrm>
          <a:custGeom>
            <a:avLst/>
            <a:gdLst/>
            <a:ahLst/>
            <a:cxnLst/>
            <a:rect l="l" t="t" r="r" b="b"/>
            <a:pathLst>
              <a:path w="379730" h="266064">
                <a:moveTo>
                  <a:pt x="0" y="265633"/>
                </a:moveTo>
                <a:lnTo>
                  <a:pt x="379475" y="265633"/>
                </a:lnTo>
                <a:lnTo>
                  <a:pt x="379475" y="0"/>
                </a:lnTo>
                <a:lnTo>
                  <a:pt x="0" y="0"/>
                </a:lnTo>
                <a:lnTo>
                  <a:pt x="0" y="26563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87401" y="1933715"/>
            <a:ext cx="379730" cy="266065"/>
          </a:xfrm>
          <a:custGeom>
            <a:avLst/>
            <a:gdLst/>
            <a:ahLst/>
            <a:cxnLst/>
            <a:rect l="l" t="t" r="r" b="b"/>
            <a:pathLst>
              <a:path w="379730" h="266064">
                <a:moveTo>
                  <a:pt x="0" y="265633"/>
                </a:moveTo>
                <a:lnTo>
                  <a:pt x="379475" y="265633"/>
                </a:lnTo>
                <a:lnTo>
                  <a:pt x="379475" y="0"/>
                </a:lnTo>
                <a:lnTo>
                  <a:pt x="0" y="0"/>
                </a:lnTo>
                <a:lnTo>
                  <a:pt x="0" y="26563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005487" y="887994"/>
            <a:ext cx="10845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Application/compute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45712" y="892202"/>
            <a:ext cx="503555" cy="327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Distributed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file/database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7889" y="1533108"/>
            <a:ext cx="5880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requests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15072" y="1381317"/>
            <a:ext cx="44767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Dispatched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901708" y="871177"/>
            <a:ext cx="5715" cy="1442085"/>
            <a:chOff x="1901708" y="871177"/>
            <a:chExt cx="5715" cy="1442085"/>
          </a:xfrm>
        </p:grpSpPr>
        <p:sp>
          <p:nvSpPr>
            <p:cNvPr id="48" name="object 48"/>
            <p:cNvSpPr/>
            <p:nvPr/>
          </p:nvSpPr>
          <p:spPr>
            <a:xfrm>
              <a:off x="1904344" y="871177"/>
              <a:ext cx="0" cy="1442085"/>
            </a:xfrm>
            <a:custGeom>
              <a:avLst/>
              <a:gdLst/>
              <a:ahLst/>
              <a:cxnLst/>
              <a:rect l="l" t="t" r="r" b="b"/>
              <a:pathLst>
                <a:path w="0" h="1442085">
                  <a:moveTo>
                    <a:pt x="0" y="0"/>
                  </a:moveTo>
                  <a:lnTo>
                    <a:pt x="0" y="14420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904344" y="871177"/>
              <a:ext cx="0" cy="1442085"/>
            </a:xfrm>
            <a:custGeom>
              <a:avLst/>
              <a:gdLst/>
              <a:ahLst/>
              <a:cxnLst/>
              <a:rect l="l" t="t" r="r" b="b"/>
              <a:pathLst>
                <a:path w="0" h="1442085">
                  <a:moveTo>
                    <a:pt x="0" y="0"/>
                  </a:moveTo>
                  <a:lnTo>
                    <a:pt x="0" y="1442013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1170182" y="2292056"/>
            <a:ext cx="3302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First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tier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6713" y="3331252"/>
            <a:ext cx="6667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Local-area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323467" y="2292056"/>
            <a:ext cx="4521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Second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tier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08835" y="2292056"/>
            <a:ext cx="3581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Third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tier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3382" y="2615143"/>
            <a:ext cx="3534410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Crucial</a:t>
            </a:r>
            <a:r>
              <a:rPr dirty="0" sz="1200" spc="-4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element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first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generally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responsible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appropriate </a:t>
            </a:r>
            <a:r>
              <a:rPr dirty="0" sz="1000">
                <a:latin typeface="Arial"/>
                <a:cs typeface="Arial"/>
              </a:rPr>
              <a:t>server: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 dispatching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09085" cy="12350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Request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Handling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first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from/to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cluster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bottleneck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A</a:t>
            </a:r>
            <a:r>
              <a:rPr dirty="0" sz="1200" spc="-1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solution:</a:t>
            </a:r>
            <a:r>
              <a:rPr dirty="0" sz="1200" spc="6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TCP</a:t>
            </a:r>
            <a:r>
              <a:rPr dirty="0" sz="1200" spc="-1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handoff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63490" y="1618049"/>
            <a:ext cx="1440180" cy="583565"/>
            <a:chOff x="1563490" y="1618049"/>
            <a:chExt cx="1440180" cy="583565"/>
          </a:xfrm>
        </p:grpSpPr>
        <p:sp>
          <p:nvSpPr>
            <p:cNvPr id="6" name="object 6"/>
            <p:cNvSpPr/>
            <p:nvPr/>
          </p:nvSpPr>
          <p:spPr>
            <a:xfrm>
              <a:off x="1566348" y="2169644"/>
              <a:ext cx="680085" cy="0"/>
            </a:xfrm>
            <a:custGeom>
              <a:avLst/>
              <a:gdLst/>
              <a:ahLst/>
              <a:cxnLst/>
              <a:rect l="l" t="t" r="r" b="b"/>
              <a:pathLst>
                <a:path w="680085" h="0">
                  <a:moveTo>
                    <a:pt x="0" y="0"/>
                  </a:moveTo>
                  <a:lnTo>
                    <a:pt x="67974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9089" y="2137770"/>
              <a:ext cx="74382" cy="6375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642024" y="1826271"/>
              <a:ext cx="329565" cy="260985"/>
            </a:xfrm>
            <a:custGeom>
              <a:avLst/>
              <a:gdLst/>
              <a:ahLst/>
              <a:cxnLst/>
              <a:rect l="l" t="t" r="r" b="b"/>
              <a:pathLst>
                <a:path w="329564" h="260985">
                  <a:moveTo>
                    <a:pt x="0" y="260716"/>
                  </a:moveTo>
                  <a:lnTo>
                    <a:pt x="32925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22489" y="1803068"/>
              <a:ext cx="78098" cy="7116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602047" y="1620907"/>
              <a:ext cx="1398905" cy="434340"/>
            </a:xfrm>
            <a:custGeom>
              <a:avLst/>
              <a:gdLst/>
              <a:ahLst/>
              <a:cxnLst/>
              <a:rect l="l" t="t" r="r" b="b"/>
              <a:pathLst>
                <a:path w="1398905" h="434339">
                  <a:moveTo>
                    <a:pt x="1398539" y="0"/>
                  </a:moveTo>
                  <a:lnTo>
                    <a:pt x="0" y="43421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566348" y="2013703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60">
                  <a:moveTo>
                    <a:pt x="61578" y="0"/>
                  </a:moveTo>
                  <a:lnTo>
                    <a:pt x="0" y="52494"/>
                  </a:lnTo>
                  <a:lnTo>
                    <a:pt x="80485" y="60881"/>
                  </a:lnTo>
                  <a:lnTo>
                    <a:pt x="70051" y="47434"/>
                  </a:lnTo>
                  <a:lnTo>
                    <a:pt x="63421" y="32805"/>
                  </a:lnTo>
                  <a:lnTo>
                    <a:pt x="60596" y="16993"/>
                  </a:lnTo>
                  <a:lnTo>
                    <a:pt x="615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2327198" y="2103524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Switch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07789" y="1512285"/>
            <a:ext cx="2211705" cy="836930"/>
          </a:xfrm>
          <a:custGeom>
            <a:avLst/>
            <a:gdLst/>
            <a:ahLst/>
            <a:cxnLst/>
            <a:rect l="l" t="t" r="r" b="b"/>
            <a:pathLst>
              <a:path w="2211704" h="836930">
                <a:moveTo>
                  <a:pt x="1075682" y="836642"/>
                </a:moveTo>
                <a:lnTo>
                  <a:pt x="1434237" y="836642"/>
                </a:lnTo>
                <a:lnTo>
                  <a:pt x="1434237" y="478079"/>
                </a:lnTo>
                <a:lnTo>
                  <a:pt x="1075682" y="478079"/>
                </a:lnTo>
                <a:lnTo>
                  <a:pt x="1075682" y="836642"/>
                </a:lnTo>
                <a:close/>
              </a:path>
              <a:path w="2211704" h="836930">
                <a:moveTo>
                  <a:pt x="1792797" y="358562"/>
                </a:moveTo>
                <a:lnTo>
                  <a:pt x="2211633" y="358562"/>
                </a:lnTo>
                <a:lnTo>
                  <a:pt x="2211633" y="0"/>
                </a:lnTo>
                <a:lnTo>
                  <a:pt x="1792797" y="0"/>
                </a:lnTo>
                <a:lnTo>
                  <a:pt x="1792797" y="358562"/>
                </a:lnTo>
                <a:close/>
              </a:path>
              <a:path w="2211704" h="836930">
                <a:moveTo>
                  <a:pt x="0" y="836642"/>
                </a:moveTo>
                <a:lnTo>
                  <a:pt x="358558" y="836642"/>
                </a:lnTo>
                <a:lnTo>
                  <a:pt x="358558" y="478079"/>
                </a:lnTo>
                <a:lnTo>
                  <a:pt x="0" y="478079"/>
                </a:lnTo>
                <a:lnTo>
                  <a:pt x="0" y="836642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00587" y="2468448"/>
            <a:ext cx="419100" cy="358775"/>
          </a:xfrm>
          <a:custGeom>
            <a:avLst/>
            <a:gdLst/>
            <a:ahLst/>
            <a:cxnLst/>
            <a:rect l="l" t="t" r="r" b="b"/>
            <a:pathLst>
              <a:path w="419100" h="358775">
                <a:moveTo>
                  <a:pt x="0" y="358558"/>
                </a:moveTo>
                <a:lnTo>
                  <a:pt x="418836" y="358558"/>
                </a:lnTo>
                <a:lnTo>
                  <a:pt x="418836" y="0"/>
                </a:lnTo>
                <a:lnTo>
                  <a:pt x="0" y="0"/>
                </a:lnTo>
                <a:lnTo>
                  <a:pt x="0" y="358558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66916" y="2102804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83109" y="1611602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3650" y="2585331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81009" y="2042741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87116" y="1982983"/>
            <a:ext cx="47879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 indent="6921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(handed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f)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6781" y="1546186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68702" y="1489961"/>
            <a:ext cx="436880" cy="31559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698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Logically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single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TCP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626625" y="1644118"/>
            <a:ext cx="1631314" cy="722630"/>
            <a:chOff x="1626625" y="1644118"/>
            <a:chExt cx="1631314" cy="722630"/>
          </a:xfrm>
        </p:grpSpPr>
        <p:sp>
          <p:nvSpPr>
            <p:cNvPr id="23" name="object 23"/>
            <p:cNvSpPr/>
            <p:nvPr/>
          </p:nvSpPr>
          <p:spPr>
            <a:xfrm>
              <a:off x="1626625" y="1646753"/>
              <a:ext cx="1236980" cy="523240"/>
            </a:xfrm>
            <a:custGeom>
              <a:avLst/>
              <a:gdLst/>
              <a:ahLst/>
              <a:cxnLst/>
              <a:rect l="l" t="t" r="r" b="b"/>
              <a:pathLst>
                <a:path w="1236980" h="523239">
                  <a:moveTo>
                    <a:pt x="239037" y="0"/>
                  </a:moveTo>
                  <a:lnTo>
                    <a:pt x="577722" y="41512"/>
                  </a:lnTo>
                  <a:lnTo>
                    <a:pt x="900398" y="132838"/>
                  </a:lnTo>
                  <a:lnTo>
                    <a:pt x="1141837" y="224165"/>
                  </a:lnTo>
                  <a:lnTo>
                    <a:pt x="1236812" y="265677"/>
                  </a:lnTo>
                </a:path>
                <a:path w="1236980" h="523239">
                  <a:moveTo>
                    <a:pt x="239037" y="0"/>
                  </a:moveTo>
                  <a:lnTo>
                    <a:pt x="462715" y="94304"/>
                  </a:lnTo>
                  <a:lnTo>
                    <a:pt x="532377" y="272647"/>
                  </a:lnTo>
                  <a:lnTo>
                    <a:pt x="520802" y="445389"/>
                  </a:lnTo>
                  <a:lnTo>
                    <a:pt x="500771" y="522890"/>
                  </a:lnTo>
                </a:path>
                <a:path w="1236980" h="523239">
                  <a:moveTo>
                    <a:pt x="239037" y="0"/>
                  </a:moveTo>
                  <a:lnTo>
                    <a:pt x="475365" y="40938"/>
                  </a:lnTo>
                  <a:lnTo>
                    <a:pt x="616555" y="101877"/>
                  </a:lnTo>
                  <a:lnTo>
                    <a:pt x="684912" y="157214"/>
                  </a:lnTo>
                  <a:lnTo>
                    <a:pt x="702742" y="181349"/>
                  </a:lnTo>
                </a:path>
                <a:path w="1236980" h="523239">
                  <a:moveTo>
                    <a:pt x="239037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225205" y="1975426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3169" y="0"/>
                  </a:moveTo>
                  <a:lnTo>
                    <a:pt x="14936" y="0"/>
                  </a:lnTo>
                  <a:lnTo>
                    <a:pt x="6704" y="0"/>
                  </a:lnTo>
                  <a:lnTo>
                    <a:pt x="0" y="6711"/>
                  </a:lnTo>
                  <a:lnTo>
                    <a:pt x="0" y="23170"/>
                  </a:lnTo>
                  <a:lnTo>
                    <a:pt x="6704" y="29881"/>
                  </a:lnTo>
                  <a:lnTo>
                    <a:pt x="23169" y="29881"/>
                  </a:lnTo>
                  <a:lnTo>
                    <a:pt x="29873" y="23170"/>
                  </a:lnTo>
                  <a:lnTo>
                    <a:pt x="29873" y="6711"/>
                  </a:lnTo>
                  <a:lnTo>
                    <a:pt x="231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225205" y="1975426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14936" y="0"/>
                  </a:moveTo>
                  <a:lnTo>
                    <a:pt x="23169" y="0"/>
                  </a:lnTo>
                  <a:lnTo>
                    <a:pt x="29873" y="6711"/>
                  </a:lnTo>
                  <a:lnTo>
                    <a:pt x="29873" y="14938"/>
                  </a:lnTo>
                  <a:lnTo>
                    <a:pt x="29873" y="23170"/>
                  </a:lnTo>
                  <a:lnTo>
                    <a:pt x="23169" y="29881"/>
                  </a:lnTo>
                  <a:lnTo>
                    <a:pt x="14936" y="29881"/>
                  </a:lnTo>
                  <a:lnTo>
                    <a:pt x="6704" y="29881"/>
                  </a:lnTo>
                  <a:lnTo>
                    <a:pt x="0" y="23170"/>
                  </a:lnTo>
                  <a:lnTo>
                    <a:pt x="0" y="14938"/>
                  </a:lnTo>
                  <a:lnTo>
                    <a:pt x="0" y="6711"/>
                  </a:lnTo>
                  <a:lnTo>
                    <a:pt x="6704" y="0"/>
                  </a:lnTo>
                  <a:lnTo>
                    <a:pt x="1493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25205" y="2094947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3169" y="0"/>
                  </a:moveTo>
                  <a:lnTo>
                    <a:pt x="14936" y="0"/>
                  </a:lnTo>
                  <a:lnTo>
                    <a:pt x="6704" y="0"/>
                  </a:lnTo>
                  <a:lnTo>
                    <a:pt x="0" y="6711"/>
                  </a:lnTo>
                  <a:lnTo>
                    <a:pt x="0" y="23169"/>
                  </a:lnTo>
                  <a:lnTo>
                    <a:pt x="6704" y="29877"/>
                  </a:lnTo>
                  <a:lnTo>
                    <a:pt x="23169" y="29877"/>
                  </a:lnTo>
                  <a:lnTo>
                    <a:pt x="29873" y="23169"/>
                  </a:lnTo>
                  <a:lnTo>
                    <a:pt x="29873" y="6711"/>
                  </a:lnTo>
                  <a:lnTo>
                    <a:pt x="231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225205" y="2094947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14936" y="0"/>
                  </a:moveTo>
                  <a:lnTo>
                    <a:pt x="23169" y="0"/>
                  </a:lnTo>
                  <a:lnTo>
                    <a:pt x="29873" y="6711"/>
                  </a:lnTo>
                  <a:lnTo>
                    <a:pt x="29873" y="14938"/>
                  </a:lnTo>
                  <a:lnTo>
                    <a:pt x="29873" y="23169"/>
                  </a:lnTo>
                  <a:lnTo>
                    <a:pt x="23169" y="29877"/>
                  </a:lnTo>
                  <a:lnTo>
                    <a:pt x="14936" y="29877"/>
                  </a:lnTo>
                  <a:lnTo>
                    <a:pt x="6704" y="29877"/>
                  </a:lnTo>
                  <a:lnTo>
                    <a:pt x="0" y="23169"/>
                  </a:lnTo>
                  <a:lnTo>
                    <a:pt x="0" y="14938"/>
                  </a:lnTo>
                  <a:lnTo>
                    <a:pt x="0" y="6711"/>
                  </a:lnTo>
                  <a:lnTo>
                    <a:pt x="6704" y="0"/>
                  </a:lnTo>
                  <a:lnTo>
                    <a:pt x="1493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225205" y="22144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3169" y="0"/>
                  </a:moveTo>
                  <a:lnTo>
                    <a:pt x="14936" y="0"/>
                  </a:lnTo>
                  <a:lnTo>
                    <a:pt x="6704" y="0"/>
                  </a:lnTo>
                  <a:lnTo>
                    <a:pt x="0" y="6715"/>
                  </a:lnTo>
                  <a:lnTo>
                    <a:pt x="0" y="23169"/>
                  </a:lnTo>
                  <a:lnTo>
                    <a:pt x="6704" y="29884"/>
                  </a:lnTo>
                  <a:lnTo>
                    <a:pt x="23169" y="29884"/>
                  </a:lnTo>
                  <a:lnTo>
                    <a:pt x="29873" y="23169"/>
                  </a:lnTo>
                  <a:lnTo>
                    <a:pt x="29873" y="6715"/>
                  </a:lnTo>
                  <a:lnTo>
                    <a:pt x="231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225205" y="22144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14936" y="0"/>
                  </a:moveTo>
                  <a:lnTo>
                    <a:pt x="23169" y="0"/>
                  </a:lnTo>
                  <a:lnTo>
                    <a:pt x="29873" y="6715"/>
                  </a:lnTo>
                  <a:lnTo>
                    <a:pt x="29873" y="14941"/>
                  </a:lnTo>
                  <a:lnTo>
                    <a:pt x="29873" y="23169"/>
                  </a:lnTo>
                  <a:lnTo>
                    <a:pt x="23169" y="29884"/>
                  </a:lnTo>
                  <a:lnTo>
                    <a:pt x="14936" y="29884"/>
                  </a:lnTo>
                  <a:lnTo>
                    <a:pt x="6704" y="29884"/>
                  </a:lnTo>
                  <a:lnTo>
                    <a:pt x="0" y="23169"/>
                  </a:lnTo>
                  <a:lnTo>
                    <a:pt x="0" y="14941"/>
                  </a:lnTo>
                  <a:lnTo>
                    <a:pt x="0" y="6715"/>
                  </a:lnTo>
                  <a:lnTo>
                    <a:pt x="6704" y="0"/>
                  </a:lnTo>
                  <a:lnTo>
                    <a:pt x="1493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225205" y="233398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3169" y="0"/>
                  </a:moveTo>
                  <a:lnTo>
                    <a:pt x="14936" y="0"/>
                  </a:lnTo>
                  <a:lnTo>
                    <a:pt x="6704" y="0"/>
                  </a:lnTo>
                  <a:lnTo>
                    <a:pt x="0" y="6707"/>
                  </a:lnTo>
                  <a:lnTo>
                    <a:pt x="0" y="23170"/>
                  </a:lnTo>
                  <a:lnTo>
                    <a:pt x="6704" y="29877"/>
                  </a:lnTo>
                  <a:lnTo>
                    <a:pt x="23169" y="29877"/>
                  </a:lnTo>
                  <a:lnTo>
                    <a:pt x="29873" y="23170"/>
                  </a:lnTo>
                  <a:lnTo>
                    <a:pt x="29873" y="6707"/>
                  </a:lnTo>
                  <a:lnTo>
                    <a:pt x="231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225205" y="233398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14936" y="0"/>
                  </a:moveTo>
                  <a:lnTo>
                    <a:pt x="23169" y="0"/>
                  </a:lnTo>
                  <a:lnTo>
                    <a:pt x="29873" y="6707"/>
                  </a:lnTo>
                  <a:lnTo>
                    <a:pt x="29873" y="14938"/>
                  </a:lnTo>
                  <a:lnTo>
                    <a:pt x="29873" y="23170"/>
                  </a:lnTo>
                  <a:lnTo>
                    <a:pt x="23169" y="29877"/>
                  </a:lnTo>
                  <a:lnTo>
                    <a:pt x="14936" y="29877"/>
                  </a:lnTo>
                  <a:lnTo>
                    <a:pt x="6704" y="29877"/>
                  </a:lnTo>
                  <a:lnTo>
                    <a:pt x="0" y="23170"/>
                  </a:lnTo>
                  <a:lnTo>
                    <a:pt x="0" y="14938"/>
                  </a:lnTo>
                  <a:lnTo>
                    <a:pt x="0" y="6707"/>
                  </a:lnTo>
                  <a:lnTo>
                    <a:pt x="6704" y="0"/>
                  </a:lnTo>
                  <a:lnTo>
                    <a:pt x="1493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66713" y="3331252"/>
            <a:ext cx="6667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Local-area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5477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24142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Server</a:t>
            </a:r>
            <a:r>
              <a:rPr dirty="0" spc="-35"/>
              <a:t> </a:t>
            </a:r>
            <a:r>
              <a:rPr dirty="0" spc="10"/>
              <a:t>clusters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35067" y="2165994"/>
            <a:ext cx="438150" cy="239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520" marR="5080" indent="-84455">
              <a:lnSpc>
                <a:spcPct val="107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2320" y="3249419"/>
            <a:ext cx="438150" cy="239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520" marR="5080" indent="-84455">
              <a:lnSpc>
                <a:spcPct val="107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0954" y="2769761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Switch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12802" y="3195163"/>
            <a:ext cx="476884" cy="260985"/>
          </a:xfrm>
          <a:custGeom>
            <a:avLst/>
            <a:gdLst/>
            <a:ahLst/>
            <a:cxnLst/>
            <a:rect l="l" t="t" r="r" b="b"/>
            <a:pathLst>
              <a:path w="476885" h="260985">
                <a:moveTo>
                  <a:pt x="476531" y="260837"/>
                </a:moveTo>
                <a:lnTo>
                  <a:pt x="476531" y="0"/>
                </a:lnTo>
                <a:lnTo>
                  <a:pt x="0" y="0"/>
                </a:lnTo>
                <a:lnTo>
                  <a:pt x="0" y="260837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717151" y="2116627"/>
            <a:ext cx="3053715" cy="1020444"/>
            <a:chOff x="717151" y="2116627"/>
            <a:chExt cx="3053715" cy="1020444"/>
          </a:xfrm>
        </p:grpSpPr>
        <p:sp>
          <p:nvSpPr>
            <p:cNvPr id="9" name="object 9"/>
            <p:cNvSpPr/>
            <p:nvPr/>
          </p:nvSpPr>
          <p:spPr>
            <a:xfrm>
              <a:off x="720008" y="2657324"/>
              <a:ext cx="1434465" cy="358775"/>
            </a:xfrm>
            <a:custGeom>
              <a:avLst/>
              <a:gdLst/>
              <a:ahLst/>
              <a:cxnLst/>
              <a:rect l="l" t="t" r="r" b="b"/>
              <a:pathLst>
                <a:path w="1434464" h="358775">
                  <a:moveTo>
                    <a:pt x="1075678" y="358558"/>
                  </a:moveTo>
                  <a:lnTo>
                    <a:pt x="1434237" y="358558"/>
                  </a:lnTo>
                  <a:lnTo>
                    <a:pt x="1434237" y="0"/>
                  </a:lnTo>
                  <a:lnTo>
                    <a:pt x="1075678" y="0"/>
                  </a:lnTo>
                  <a:lnTo>
                    <a:pt x="1075678" y="358558"/>
                  </a:lnTo>
                  <a:close/>
                </a:path>
                <a:path w="1434464" h="358775">
                  <a:moveTo>
                    <a:pt x="0" y="358558"/>
                  </a:moveTo>
                  <a:lnTo>
                    <a:pt x="358558" y="358558"/>
                  </a:lnTo>
                  <a:lnTo>
                    <a:pt x="358558" y="0"/>
                  </a:lnTo>
                  <a:lnTo>
                    <a:pt x="0" y="0"/>
                  </a:lnTo>
                  <a:lnTo>
                    <a:pt x="0" y="358558"/>
                  </a:lnTo>
                  <a:close/>
                </a:path>
                <a:path w="1434464" h="358775">
                  <a:moveTo>
                    <a:pt x="358558" y="237691"/>
                  </a:moveTo>
                  <a:lnTo>
                    <a:pt x="1038300" y="23769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21313" y="2863137"/>
              <a:ext cx="74374" cy="6375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78567" y="2809361"/>
              <a:ext cx="680085" cy="0"/>
            </a:xfrm>
            <a:custGeom>
              <a:avLst/>
              <a:gdLst/>
              <a:ahLst/>
              <a:cxnLst/>
              <a:rect l="l" t="t" r="r" b="b"/>
              <a:pathLst>
                <a:path w="680085" h="0">
                  <a:moveTo>
                    <a:pt x="0" y="0"/>
                  </a:moveTo>
                  <a:lnTo>
                    <a:pt x="67974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21313" y="2777488"/>
              <a:ext cx="74374" cy="6375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154250" y="2119485"/>
              <a:ext cx="835660" cy="568325"/>
            </a:xfrm>
            <a:custGeom>
              <a:avLst/>
              <a:gdLst/>
              <a:ahLst/>
              <a:cxnLst/>
              <a:rect l="l" t="t" r="r" b="b"/>
              <a:pathLst>
                <a:path w="835660" h="568325">
                  <a:moveTo>
                    <a:pt x="358552" y="358562"/>
                  </a:moveTo>
                  <a:lnTo>
                    <a:pt x="835083" y="358562"/>
                  </a:lnTo>
                  <a:lnTo>
                    <a:pt x="835083" y="0"/>
                  </a:lnTo>
                  <a:lnTo>
                    <a:pt x="358552" y="0"/>
                  </a:lnTo>
                  <a:lnTo>
                    <a:pt x="358552" y="358562"/>
                  </a:lnTo>
                  <a:close/>
                </a:path>
                <a:path w="835660" h="568325">
                  <a:moveTo>
                    <a:pt x="358552" y="493020"/>
                  </a:moveTo>
                  <a:lnTo>
                    <a:pt x="835083" y="493020"/>
                  </a:lnTo>
                  <a:lnTo>
                    <a:pt x="835083" y="358560"/>
                  </a:lnTo>
                  <a:lnTo>
                    <a:pt x="358552" y="358560"/>
                  </a:lnTo>
                  <a:lnTo>
                    <a:pt x="358552" y="493020"/>
                  </a:lnTo>
                  <a:close/>
                </a:path>
                <a:path w="835660" h="568325">
                  <a:moveTo>
                    <a:pt x="0" y="567717"/>
                  </a:moveTo>
                  <a:lnTo>
                    <a:pt x="327477" y="32210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33007" y="2419155"/>
              <a:ext cx="78625" cy="7013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54250" y="2956121"/>
              <a:ext cx="327660" cy="163830"/>
            </a:xfrm>
            <a:custGeom>
              <a:avLst/>
              <a:gdLst/>
              <a:ahLst/>
              <a:cxnLst/>
              <a:rect l="l" t="t" r="r" b="b"/>
              <a:pathLst>
                <a:path w="327660" h="163830">
                  <a:moveTo>
                    <a:pt x="0" y="0"/>
                  </a:moveTo>
                  <a:lnTo>
                    <a:pt x="327276" y="16364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434177" y="3074711"/>
              <a:ext cx="81280" cy="62230"/>
            </a:xfrm>
            <a:custGeom>
              <a:avLst/>
              <a:gdLst/>
              <a:ahLst/>
              <a:cxnLst/>
              <a:rect l="l" t="t" r="r" b="b"/>
              <a:pathLst>
                <a:path w="81280" h="62230">
                  <a:moveTo>
                    <a:pt x="28513" y="0"/>
                  </a:moveTo>
                  <a:lnTo>
                    <a:pt x="26732" y="16927"/>
                  </a:lnTo>
                  <a:lnTo>
                    <a:pt x="21387" y="32073"/>
                  </a:lnTo>
                  <a:lnTo>
                    <a:pt x="12477" y="45437"/>
                  </a:lnTo>
                  <a:lnTo>
                    <a:pt x="0" y="57020"/>
                  </a:lnTo>
                  <a:lnTo>
                    <a:pt x="80786" y="61771"/>
                  </a:lnTo>
                  <a:lnTo>
                    <a:pt x="2851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025938" y="2657324"/>
              <a:ext cx="742315" cy="445770"/>
            </a:xfrm>
            <a:custGeom>
              <a:avLst/>
              <a:gdLst/>
              <a:ahLst/>
              <a:cxnLst/>
              <a:rect l="l" t="t" r="r" b="b"/>
              <a:pathLst>
                <a:path w="742314" h="445769">
                  <a:moveTo>
                    <a:pt x="383260" y="358558"/>
                  </a:moveTo>
                  <a:lnTo>
                    <a:pt x="741822" y="358558"/>
                  </a:lnTo>
                  <a:lnTo>
                    <a:pt x="741822" y="0"/>
                  </a:lnTo>
                  <a:lnTo>
                    <a:pt x="383260" y="0"/>
                  </a:lnTo>
                  <a:lnTo>
                    <a:pt x="383260" y="358558"/>
                  </a:lnTo>
                  <a:close/>
                </a:path>
                <a:path w="742314" h="445769">
                  <a:moveTo>
                    <a:pt x="347916" y="325881"/>
                  </a:moveTo>
                  <a:lnTo>
                    <a:pt x="0" y="44548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990583" y="2965107"/>
              <a:ext cx="419100" cy="156210"/>
            </a:xfrm>
            <a:custGeom>
              <a:avLst/>
              <a:gdLst/>
              <a:ahLst/>
              <a:cxnLst/>
              <a:rect l="l" t="t" r="r" b="b"/>
              <a:pathLst>
                <a:path w="419100" h="156210">
                  <a:moveTo>
                    <a:pt x="80695" y="155829"/>
                  </a:moveTo>
                  <a:lnTo>
                    <a:pt x="69862" y="142697"/>
                  </a:lnTo>
                  <a:lnTo>
                    <a:pt x="62801" y="128270"/>
                  </a:lnTo>
                  <a:lnTo>
                    <a:pt x="59512" y="112547"/>
                  </a:lnTo>
                  <a:lnTo>
                    <a:pt x="59969" y="95542"/>
                  </a:lnTo>
                  <a:lnTo>
                    <a:pt x="0" y="149860"/>
                  </a:lnTo>
                  <a:lnTo>
                    <a:pt x="80695" y="155829"/>
                  </a:lnTo>
                  <a:close/>
                </a:path>
                <a:path w="419100" h="156210">
                  <a:moveTo>
                    <a:pt x="418604" y="5956"/>
                  </a:moveTo>
                  <a:lnTo>
                    <a:pt x="337921" y="0"/>
                  </a:lnTo>
                  <a:lnTo>
                    <a:pt x="348754" y="13119"/>
                  </a:lnTo>
                  <a:lnTo>
                    <a:pt x="355815" y="27546"/>
                  </a:lnTo>
                  <a:lnTo>
                    <a:pt x="359117" y="43268"/>
                  </a:lnTo>
                  <a:lnTo>
                    <a:pt x="358635" y="60286"/>
                  </a:lnTo>
                  <a:lnTo>
                    <a:pt x="418604" y="595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779135" y="2769760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42413" y="2470659"/>
            <a:ext cx="41020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2802" y="3060702"/>
            <a:ext cx="476884" cy="13462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50113" y="2709697"/>
            <a:ext cx="30670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 indent="6540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Dis-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patcher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8186" y="3060272"/>
            <a:ext cx="83693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Pass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setup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distributor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155051" y="2344935"/>
            <a:ext cx="1046480" cy="734060"/>
            <a:chOff x="2155051" y="2344935"/>
            <a:chExt cx="1046480" cy="734060"/>
          </a:xfrm>
        </p:grpSpPr>
        <p:sp>
          <p:nvSpPr>
            <p:cNvPr id="25" name="object 25"/>
            <p:cNvSpPr/>
            <p:nvPr/>
          </p:nvSpPr>
          <p:spPr>
            <a:xfrm>
              <a:off x="2188477" y="2913479"/>
              <a:ext cx="324485" cy="162560"/>
            </a:xfrm>
            <a:custGeom>
              <a:avLst/>
              <a:gdLst/>
              <a:ahLst/>
              <a:cxnLst/>
              <a:rect l="l" t="t" r="r" b="b"/>
              <a:pathLst>
                <a:path w="324485" h="162560">
                  <a:moveTo>
                    <a:pt x="324325" y="162166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155051" y="2896762"/>
              <a:ext cx="81280" cy="62230"/>
            </a:xfrm>
            <a:custGeom>
              <a:avLst/>
              <a:gdLst/>
              <a:ahLst/>
              <a:cxnLst/>
              <a:rect l="l" t="t" r="r" b="b"/>
              <a:pathLst>
                <a:path w="81280" h="62230">
                  <a:moveTo>
                    <a:pt x="0" y="0"/>
                  </a:moveTo>
                  <a:lnTo>
                    <a:pt x="52272" y="61775"/>
                  </a:lnTo>
                  <a:lnTo>
                    <a:pt x="54053" y="44847"/>
                  </a:lnTo>
                  <a:lnTo>
                    <a:pt x="59397" y="29700"/>
                  </a:lnTo>
                  <a:lnTo>
                    <a:pt x="68304" y="16335"/>
                  </a:lnTo>
                  <a:lnTo>
                    <a:pt x="80775" y="4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886312" y="2363888"/>
              <a:ext cx="312420" cy="697230"/>
            </a:xfrm>
            <a:custGeom>
              <a:avLst/>
              <a:gdLst/>
              <a:ahLst/>
              <a:cxnLst/>
              <a:rect l="l" t="t" r="r" b="b"/>
              <a:pathLst>
                <a:path w="312419" h="697230">
                  <a:moveTo>
                    <a:pt x="0" y="696814"/>
                  </a:moveTo>
                  <a:lnTo>
                    <a:pt x="55387" y="634174"/>
                  </a:lnTo>
                  <a:lnTo>
                    <a:pt x="105082" y="576055"/>
                  </a:lnTo>
                  <a:lnTo>
                    <a:pt x="149184" y="522191"/>
                  </a:lnTo>
                  <a:lnTo>
                    <a:pt x="187787" y="472316"/>
                  </a:lnTo>
                  <a:lnTo>
                    <a:pt x="220991" y="426165"/>
                  </a:lnTo>
                  <a:lnTo>
                    <a:pt x="248891" y="383472"/>
                  </a:lnTo>
                  <a:lnTo>
                    <a:pt x="271585" y="343970"/>
                  </a:lnTo>
                  <a:lnTo>
                    <a:pt x="289169" y="307395"/>
                  </a:lnTo>
                  <a:lnTo>
                    <a:pt x="309399" y="241960"/>
                  </a:lnTo>
                  <a:lnTo>
                    <a:pt x="312238" y="212569"/>
                  </a:lnTo>
                  <a:lnTo>
                    <a:pt x="310356" y="185041"/>
                  </a:lnTo>
                  <a:lnTo>
                    <a:pt x="292818" y="134512"/>
                  </a:lnTo>
                  <a:lnTo>
                    <a:pt x="257559" y="88246"/>
                  </a:lnTo>
                  <a:lnTo>
                    <a:pt x="205358" y="44117"/>
                  </a:lnTo>
                  <a:lnTo>
                    <a:pt x="173147" y="22190"/>
                  </a:lnTo>
                  <a:lnTo>
                    <a:pt x="1369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91079" y="2344935"/>
              <a:ext cx="80280" cy="65196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3097345" y="3090156"/>
            <a:ext cx="80391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Dispatcher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selects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96509" y="2290403"/>
            <a:ext cx="713740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Hand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  <a:p>
            <a:pPr marL="102235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TCP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36712" y="2797566"/>
            <a:ext cx="35433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Inform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switch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61924" y="2903919"/>
            <a:ext cx="5505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Setup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15123" y="2664877"/>
            <a:ext cx="6445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messages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84332" y="2275482"/>
            <a:ext cx="499745" cy="31559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Forward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other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971893" y="2199488"/>
            <a:ext cx="1546225" cy="454025"/>
            <a:chOff x="971893" y="2199488"/>
            <a:chExt cx="1546225" cy="454025"/>
          </a:xfrm>
        </p:grpSpPr>
        <p:sp>
          <p:nvSpPr>
            <p:cNvPr id="36" name="object 36"/>
            <p:cNvSpPr/>
            <p:nvPr/>
          </p:nvSpPr>
          <p:spPr>
            <a:xfrm>
              <a:off x="990434" y="2202123"/>
              <a:ext cx="1524635" cy="415925"/>
            </a:xfrm>
            <a:custGeom>
              <a:avLst/>
              <a:gdLst/>
              <a:ahLst/>
              <a:cxnLst/>
              <a:rect l="l" t="t" r="r" b="b"/>
              <a:pathLst>
                <a:path w="1524635" h="415925">
                  <a:moveTo>
                    <a:pt x="1524528" y="6200"/>
                  </a:moveTo>
                  <a:lnTo>
                    <a:pt x="1414938" y="2643"/>
                  </a:lnTo>
                  <a:lnTo>
                    <a:pt x="1310899" y="596"/>
                  </a:lnTo>
                  <a:lnTo>
                    <a:pt x="1212263" y="0"/>
                  </a:lnTo>
                  <a:lnTo>
                    <a:pt x="1118878" y="795"/>
                  </a:lnTo>
                  <a:lnTo>
                    <a:pt x="1030595" y="2921"/>
                  </a:lnTo>
                  <a:lnTo>
                    <a:pt x="947264" y="6319"/>
                  </a:lnTo>
                  <a:lnTo>
                    <a:pt x="868733" y="10928"/>
                  </a:lnTo>
                  <a:lnTo>
                    <a:pt x="794852" y="16690"/>
                  </a:lnTo>
                  <a:lnTo>
                    <a:pt x="725473" y="23543"/>
                  </a:lnTo>
                  <a:lnTo>
                    <a:pt x="660443" y="31428"/>
                  </a:lnTo>
                  <a:lnTo>
                    <a:pt x="599614" y="40286"/>
                  </a:lnTo>
                  <a:lnTo>
                    <a:pt x="542834" y="50056"/>
                  </a:lnTo>
                  <a:lnTo>
                    <a:pt x="489954" y="60678"/>
                  </a:lnTo>
                  <a:lnTo>
                    <a:pt x="440823" y="72093"/>
                  </a:lnTo>
                  <a:lnTo>
                    <a:pt x="395291" y="84242"/>
                  </a:lnTo>
                  <a:lnTo>
                    <a:pt x="353207" y="97063"/>
                  </a:lnTo>
                  <a:lnTo>
                    <a:pt x="314422" y="110497"/>
                  </a:lnTo>
                  <a:lnTo>
                    <a:pt x="278785" y="124485"/>
                  </a:lnTo>
                  <a:lnTo>
                    <a:pt x="216355" y="153882"/>
                  </a:lnTo>
                  <a:lnTo>
                    <a:pt x="164714" y="184774"/>
                  </a:lnTo>
                  <a:lnTo>
                    <a:pt x="122662" y="216682"/>
                  </a:lnTo>
                  <a:lnTo>
                    <a:pt x="88994" y="249129"/>
                  </a:lnTo>
                  <a:lnTo>
                    <a:pt x="62510" y="281634"/>
                  </a:lnTo>
                  <a:lnTo>
                    <a:pt x="33624" y="329457"/>
                  </a:lnTo>
                  <a:lnTo>
                    <a:pt x="14140" y="374720"/>
                  </a:lnTo>
                  <a:lnTo>
                    <a:pt x="4369" y="402676"/>
                  </a:lnTo>
                  <a:lnTo>
                    <a:pt x="0" y="41580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971893" y="2572754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59" h="80644">
                  <a:moveTo>
                    <a:pt x="0" y="0"/>
                  </a:moveTo>
                  <a:lnTo>
                    <a:pt x="6719" y="80638"/>
                  </a:lnTo>
                  <a:lnTo>
                    <a:pt x="60478" y="20159"/>
                  </a:lnTo>
                  <a:lnTo>
                    <a:pt x="43468" y="20789"/>
                  </a:lnTo>
                  <a:lnTo>
                    <a:pt x="27719" y="17639"/>
                  </a:lnTo>
                  <a:lnTo>
                    <a:pt x="13229" y="107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317195" y="401063"/>
            <a:ext cx="3969385" cy="1793239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2545" marR="304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front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end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may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easily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get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overloaded: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special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measures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may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be needed</a:t>
            </a:r>
            <a:endParaRPr sz="1200">
              <a:latin typeface="Arial"/>
              <a:cs typeface="Arial"/>
            </a:endParaRPr>
          </a:p>
          <a:p>
            <a:pPr marL="319405" marR="153035" indent="-168275">
              <a:lnSpc>
                <a:spcPct val="1000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Transport-layer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switching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Front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 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TCP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metric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account.</a:t>
            </a:r>
            <a:endParaRPr sz="1000">
              <a:latin typeface="Arial"/>
              <a:cs typeface="Arial"/>
            </a:endParaRPr>
          </a:p>
          <a:p>
            <a:pPr marL="319405" marR="19050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Content-aware distribution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Front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content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then selects the best </a:t>
            </a:r>
            <a:r>
              <a:rPr dirty="0" sz="1000" spc="-10">
                <a:latin typeface="Arial"/>
                <a:cs typeface="Arial"/>
              </a:rPr>
              <a:t>server.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Combining</a:t>
            </a:r>
            <a:r>
              <a:rPr dirty="0" sz="1200" spc="-2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two</a:t>
            </a:r>
            <a:r>
              <a:rPr dirty="0" sz="1200" spc="-2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solutions</a:t>
            </a:r>
            <a:endParaRPr sz="1200">
              <a:latin typeface="Arial"/>
              <a:cs typeface="Arial"/>
            </a:endParaRPr>
          </a:p>
          <a:p>
            <a:pPr marL="1130935">
              <a:lnSpc>
                <a:spcPct val="100000"/>
              </a:lnSpc>
              <a:spcBef>
                <a:spcPts val="9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responses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713" y="3327684"/>
            <a:ext cx="6667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Local-area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584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Wide-area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5477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v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ers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63601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When</a:t>
            </a:r>
            <a:r>
              <a:rPr dirty="0"/>
              <a:t> </a:t>
            </a:r>
            <a:r>
              <a:rPr dirty="0" spc="15"/>
              <a:t>servers</a:t>
            </a:r>
            <a:r>
              <a:rPr dirty="0" spc="5"/>
              <a:t> </a:t>
            </a:r>
            <a:r>
              <a:rPr dirty="0" spc="15"/>
              <a:t>are</a:t>
            </a:r>
            <a:r>
              <a:rPr dirty="0"/>
              <a:t> </a:t>
            </a:r>
            <a:r>
              <a:rPr dirty="0" spc="15"/>
              <a:t>spread</a:t>
            </a:r>
            <a:r>
              <a:rPr dirty="0" spc="5"/>
              <a:t> </a:t>
            </a:r>
            <a:r>
              <a:rPr dirty="0" spc="15"/>
              <a:t>across</a:t>
            </a:r>
            <a:r>
              <a:rPr dirty="0"/>
              <a:t> </a:t>
            </a:r>
            <a:r>
              <a:rPr dirty="0" spc="15"/>
              <a:t>the</a:t>
            </a:r>
            <a:r>
              <a:rPr dirty="0" spc="5"/>
              <a:t> </a:t>
            </a:r>
            <a:r>
              <a:rPr dirty="0" spc="15"/>
              <a:t>Internet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382" y="529854"/>
            <a:ext cx="3917315" cy="2632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algn="just" marL="16510" marR="104139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Spreading servers across the </a:t>
            </a:r>
            <a:r>
              <a:rPr dirty="0" sz="1000">
                <a:latin typeface="Arial"/>
                <a:cs typeface="Arial"/>
              </a:rPr>
              <a:t>Internet </a:t>
            </a:r>
            <a:r>
              <a:rPr dirty="0" sz="1000" spc="-15">
                <a:latin typeface="Arial"/>
                <a:cs typeface="Arial"/>
              </a:rPr>
              <a:t>may </a:t>
            </a:r>
            <a:r>
              <a:rPr dirty="0" sz="1000" spc="-5">
                <a:latin typeface="Arial"/>
                <a:cs typeface="Arial"/>
              </a:rPr>
              <a:t>introduce administrative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problems. </a:t>
            </a:r>
            <a:r>
              <a:rPr dirty="0" sz="1000" spc="-5">
                <a:latin typeface="Arial"/>
                <a:cs typeface="Arial"/>
              </a:rPr>
              <a:t>These can be largely circumvented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5">
                <a:latin typeface="Arial"/>
                <a:cs typeface="Arial"/>
              </a:rPr>
              <a:t>using data centers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single cloud </a:t>
            </a:r>
            <a:r>
              <a:rPr dirty="0" sz="1000" spc="-10">
                <a:latin typeface="Arial"/>
                <a:cs typeface="Arial"/>
              </a:rPr>
              <a:t>provider.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Request dispatching: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if locality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important</a:t>
            </a:r>
            <a:endParaRPr sz="12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Common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approach: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DNS:</a:t>
            </a:r>
            <a:endParaRPr sz="1000">
              <a:latin typeface="Arial"/>
              <a:cs typeface="Arial"/>
            </a:endParaRPr>
          </a:p>
          <a:p>
            <a:pPr marL="293370" marR="6350" indent="-175260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AutoNum type="arabicPeriod"/>
              <a:tabLst>
                <a:tab pos="294005" algn="l"/>
              </a:tabLst>
            </a:pPr>
            <a:r>
              <a:rPr dirty="0" sz="1000" spc="-5">
                <a:latin typeface="Arial"/>
                <a:cs typeface="Arial"/>
              </a:rPr>
              <a:t>Client looks up specific </a:t>
            </a:r>
            <a:r>
              <a:rPr dirty="0" sz="1000">
                <a:latin typeface="Arial"/>
                <a:cs typeface="Arial"/>
              </a:rPr>
              <a:t>service </a:t>
            </a:r>
            <a:r>
              <a:rPr dirty="0" sz="1000" spc="-5">
                <a:latin typeface="Arial"/>
                <a:cs typeface="Arial"/>
              </a:rPr>
              <a:t>through </a:t>
            </a:r>
            <a:r>
              <a:rPr dirty="0" sz="1000" spc="-10">
                <a:latin typeface="Arial"/>
                <a:cs typeface="Arial"/>
              </a:rPr>
              <a:t>DNS </a:t>
            </a:r>
            <a:r>
              <a:rPr dirty="0" sz="1000" spc="-5">
                <a:latin typeface="Arial"/>
                <a:cs typeface="Arial"/>
              </a:rPr>
              <a:t>- </a:t>
            </a:r>
            <a:r>
              <a:rPr dirty="0" sz="1000" spc="-10">
                <a:latin typeface="Arial"/>
                <a:cs typeface="Arial"/>
              </a:rPr>
              <a:t>client’s </a:t>
            </a:r>
            <a:r>
              <a:rPr dirty="0" sz="1000" spc="-5">
                <a:latin typeface="Arial"/>
                <a:cs typeface="Arial"/>
              </a:rPr>
              <a:t>IP address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part</a:t>
            </a:r>
            <a:r>
              <a:rPr dirty="0" sz="1000" spc="-5">
                <a:latin typeface="Arial"/>
                <a:cs typeface="Arial"/>
              </a:rPr>
              <a:t> of request</a:t>
            </a:r>
            <a:endParaRPr sz="1000">
              <a:latin typeface="Arial"/>
              <a:cs typeface="Arial"/>
            </a:endParaRPr>
          </a:p>
          <a:p>
            <a:pPr marL="293370" marR="298450" indent="-175260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AutoNum type="arabicPeriod"/>
              <a:tabLst>
                <a:tab pos="294005" algn="l"/>
              </a:tabLst>
            </a:pPr>
            <a:r>
              <a:rPr dirty="0" sz="1000" spc="-5">
                <a:latin typeface="Arial"/>
                <a:cs typeface="Arial"/>
              </a:rPr>
              <a:t>DNS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service, and </a:t>
            </a:r>
            <a:r>
              <a:rPr dirty="0" sz="1000">
                <a:latin typeface="Arial"/>
                <a:cs typeface="Arial"/>
              </a:rPr>
              <a:t>returns</a:t>
            </a:r>
            <a:r>
              <a:rPr dirty="0" sz="1000" spc="-5">
                <a:latin typeface="Arial"/>
                <a:cs typeface="Arial"/>
              </a:rPr>
              <a:t> address of most local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Client</a:t>
            </a:r>
            <a:r>
              <a:rPr dirty="0" sz="1200" spc="-3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transparency</a:t>
            </a:r>
            <a:endParaRPr sz="1200">
              <a:latin typeface="Arial"/>
              <a:cs typeface="Arial"/>
            </a:endParaRPr>
          </a:p>
          <a:p>
            <a:pPr algn="just" marL="16510" marR="5080" indent="-4445">
              <a:lnSpc>
                <a:spcPct val="100000"/>
              </a:lnSpc>
              <a:spcBef>
                <a:spcPts val="180"/>
              </a:spcBef>
            </a:pPr>
            <a:r>
              <a:rPr dirty="0" sz="1000" spc="-75">
                <a:latin typeface="Arial"/>
                <a:cs typeface="Arial"/>
              </a:rPr>
              <a:t>To </a:t>
            </a:r>
            <a:r>
              <a:rPr dirty="0" sz="1000" spc="-20">
                <a:latin typeface="Arial"/>
                <a:cs typeface="Arial"/>
              </a:rPr>
              <a:t>keep </a:t>
            </a:r>
            <a:r>
              <a:rPr dirty="0" sz="1000" spc="-10">
                <a:latin typeface="Arial"/>
                <a:cs typeface="Arial"/>
              </a:rPr>
              <a:t>client </a:t>
            </a:r>
            <a:r>
              <a:rPr dirty="0" sz="1000" spc="-20">
                <a:latin typeface="Arial"/>
                <a:cs typeface="Arial"/>
              </a:rPr>
              <a:t>unaware </a:t>
            </a:r>
            <a:r>
              <a:rPr dirty="0" sz="1000" spc="-10">
                <a:latin typeface="Arial"/>
                <a:cs typeface="Arial"/>
              </a:rPr>
              <a:t>of </a:t>
            </a:r>
            <a:r>
              <a:rPr dirty="0" sz="1000" spc="-15">
                <a:latin typeface="Arial"/>
                <a:cs typeface="Arial"/>
              </a:rPr>
              <a:t>distribution, </a:t>
            </a:r>
            <a:r>
              <a:rPr dirty="0" sz="1000" spc="-10">
                <a:latin typeface="Arial"/>
                <a:cs typeface="Arial"/>
              </a:rPr>
              <a:t>let </a:t>
            </a:r>
            <a:r>
              <a:rPr dirty="0" sz="1000" spc="-20">
                <a:latin typeface="Arial"/>
                <a:cs typeface="Arial"/>
              </a:rPr>
              <a:t>DNS </a:t>
            </a:r>
            <a:r>
              <a:rPr dirty="0" sz="1000" spc="-15">
                <a:latin typeface="Arial"/>
                <a:cs typeface="Arial"/>
              </a:rPr>
              <a:t>resolver act on behalf </a:t>
            </a:r>
            <a:r>
              <a:rPr dirty="0" sz="1000" spc="-10">
                <a:latin typeface="Arial"/>
                <a:cs typeface="Arial"/>
              </a:rPr>
              <a:t>of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client. </a:t>
            </a:r>
            <a:r>
              <a:rPr dirty="0" sz="1000" spc="-15">
                <a:latin typeface="Arial"/>
                <a:cs typeface="Arial"/>
              </a:rPr>
              <a:t>Problem </a:t>
            </a:r>
            <a:r>
              <a:rPr dirty="0" sz="1000" spc="-10">
                <a:latin typeface="Arial"/>
                <a:cs typeface="Arial"/>
              </a:rPr>
              <a:t>is that the </a:t>
            </a:r>
            <a:r>
              <a:rPr dirty="0" sz="1000" spc="-15">
                <a:latin typeface="Arial"/>
                <a:cs typeface="Arial"/>
              </a:rPr>
              <a:t>resolver </a:t>
            </a:r>
            <a:r>
              <a:rPr dirty="0" sz="1000" spc="-25">
                <a:latin typeface="Arial"/>
                <a:cs typeface="Arial"/>
              </a:rPr>
              <a:t>may </a:t>
            </a:r>
            <a:r>
              <a:rPr dirty="0" sz="1000" spc="-10">
                <a:latin typeface="Arial"/>
                <a:cs typeface="Arial"/>
              </a:rPr>
              <a:t>actually be </a:t>
            </a: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far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from local </a:t>
            </a:r>
            <a:r>
              <a:rPr dirty="0" sz="1000" spc="-10">
                <a:latin typeface="Arial"/>
                <a:cs typeface="Arial"/>
              </a:rPr>
              <a:t>to the </a:t>
            </a:r>
            <a:r>
              <a:rPr dirty="0" sz="1000" spc="-5">
                <a:latin typeface="Arial"/>
                <a:cs typeface="Arial"/>
              </a:rPr>
              <a:t> actual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4495" cy="25215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Contexts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Processor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processor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(e.g.,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stack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pointer,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program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counter).</a:t>
            </a:r>
            <a:endParaRPr sz="1000">
              <a:latin typeface="Arial"/>
              <a:cs typeface="Arial"/>
            </a:endParaRPr>
          </a:p>
          <a:p>
            <a:pPr marL="554355" marR="372110" indent="-168275">
              <a:lnSpc>
                <a:spcPct val="100000"/>
              </a:lnSpc>
              <a:spcBef>
                <a:spcPts val="5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Thread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memory,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series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instructions (i.e., processor </a:t>
            </a:r>
            <a:r>
              <a:rPr dirty="0" sz="1000" spc="-10">
                <a:latin typeface="Arial"/>
                <a:cs typeface="Arial"/>
              </a:rPr>
              <a:t>context,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state).</a:t>
            </a:r>
            <a:endParaRPr sz="1000">
              <a:latin typeface="Arial"/>
              <a:cs typeface="Arial"/>
            </a:endParaRPr>
          </a:p>
          <a:p>
            <a:pPr marL="554355" marR="21399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Process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registers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memory,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(i.e.,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</a:t>
            </a:r>
            <a:r>
              <a:rPr dirty="0" sz="1000" spc="-10">
                <a:latin typeface="Arial"/>
                <a:cs typeface="Arial"/>
              </a:rPr>
              <a:t>context,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also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MMU register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values).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82493"/>
            <a:ext cx="3879850" cy="621665"/>
          </a:xfrm>
          <a:prstGeom prst="rect">
            <a:avLst/>
          </a:prstGeom>
        </p:spPr>
        <p:txBody>
          <a:bodyPr wrap="square" lIns="0" tIns="12318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stable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IPv6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address(es)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700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through Mobile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IP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653" y="1094046"/>
            <a:ext cx="58801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9334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connected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396" y="1354623"/>
            <a:ext cx="65849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location</a:t>
            </a:r>
            <a:endParaRPr sz="65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  <a:spcBef>
                <a:spcPts val="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CA1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7124" y="2232474"/>
            <a:ext cx="58801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9334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connected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6874" y="2536055"/>
            <a:ext cx="65849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location</a:t>
            </a:r>
            <a:endParaRPr sz="65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  <a:spcBef>
                <a:spcPts val="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CA2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6209" y="1966845"/>
            <a:ext cx="3117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8737" y="980207"/>
            <a:ext cx="3441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20789" y="2004793"/>
            <a:ext cx="3441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42725" y="1696991"/>
            <a:ext cx="3117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Internet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4075" y="828417"/>
            <a:ext cx="75247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6045" marR="5080" indent="-939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Knows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82018" y="2763734"/>
            <a:ext cx="75247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6045" marR="5080" indent="-939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Knows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1266" y="828407"/>
            <a:ext cx="114808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23495">
              <a:lnSpc>
                <a:spcPct val="100000"/>
              </a:lnSpc>
              <a:spcBef>
                <a:spcPts val="110"/>
              </a:spcBef>
              <a:tabLst>
                <a:tab pos="848994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47858" y="790459"/>
            <a:ext cx="7658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Distributed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3955" y="1971038"/>
            <a:ext cx="62547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2349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Believes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90747" y="1169935"/>
            <a:ext cx="68643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9080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Access point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CA1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52799" y="2422206"/>
            <a:ext cx="68643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9080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Access point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CA2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640807" y="1604532"/>
            <a:ext cx="1815464" cy="1126490"/>
            <a:chOff x="1640807" y="1604532"/>
            <a:chExt cx="1815464" cy="1126490"/>
          </a:xfrm>
        </p:grpSpPr>
        <p:sp>
          <p:nvSpPr>
            <p:cNvPr id="21" name="object 21"/>
            <p:cNvSpPr/>
            <p:nvPr/>
          </p:nvSpPr>
          <p:spPr>
            <a:xfrm>
              <a:off x="1833403" y="1622304"/>
              <a:ext cx="1584325" cy="372745"/>
            </a:xfrm>
            <a:custGeom>
              <a:avLst/>
              <a:gdLst/>
              <a:ahLst/>
              <a:cxnLst/>
              <a:rect l="l" t="t" r="r" b="b"/>
              <a:pathLst>
                <a:path w="1584325" h="372744">
                  <a:moveTo>
                    <a:pt x="0" y="24012"/>
                  </a:moveTo>
                  <a:lnTo>
                    <a:pt x="245037" y="372568"/>
                  </a:lnTo>
                  <a:lnTo>
                    <a:pt x="789873" y="325168"/>
                  </a:lnTo>
                  <a:lnTo>
                    <a:pt x="1335817" y="121187"/>
                  </a:lnTo>
                  <a:lnTo>
                    <a:pt x="158417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369880" y="1604532"/>
              <a:ext cx="80645" cy="63500"/>
            </a:xfrm>
            <a:custGeom>
              <a:avLst/>
              <a:gdLst/>
              <a:ahLst/>
              <a:cxnLst/>
              <a:rect l="l" t="t" r="r" b="b"/>
              <a:pathLst>
                <a:path w="80645" h="63500">
                  <a:moveTo>
                    <a:pt x="80585" y="0"/>
                  </a:moveTo>
                  <a:lnTo>
                    <a:pt x="0" y="7315"/>
                  </a:lnTo>
                  <a:lnTo>
                    <a:pt x="12833" y="18499"/>
                  </a:lnTo>
                  <a:lnTo>
                    <a:pt x="22161" y="31576"/>
                  </a:lnTo>
                  <a:lnTo>
                    <a:pt x="27984" y="46545"/>
                  </a:lnTo>
                  <a:lnTo>
                    <a:pt x="30305" y="63404"/>
                  </a:lnTo>
                  <a:lnTo>
                    <a:pt x="8058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643665" y="2187397"/>
              <a:ext cx="1779270" cy="541020"/>
            </a:xfrm>
            <a:custGeom>
              <a:avLst/>
              <a:gdLst/>
              <a:ahLst/>
              <a:cxnLst/>
              <a:rect l="l" t="t" r="r" b="b"/>
              <a:pathLst>
                <a:path w="1779270" h="541019">
                  <a:moveTo>
                    <a:pt x="0" y="540423"/>
                  </a:moveTo>
                  <a:lnTo>
                    <a:pt x="612222" y="97557"/>
                  </a:lnTo>
                  <a:lnTo>
                    <a:pt x="1186646" y="0"/>
                  </a:lnTo>
                  <a:lnTo>
                    <a:pt x="1612519" y="71048"/>
                  </a:lnTo>
                  <a:lnTo>
                    <a:pt x="1779088" y="13399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375414" y="2276349"/>
              <a:ext cx="81280" cy="62230"/>
            </a:xfrm>
            <a:custGeom>
              <a:avLst/>
              <a:gdLst/>
              <a:ahLst/>
              <a:cxnLst/>
              <a:rect l="l" t="t" r="r" b="b"/>
              <a:pathLst>
                <a:path w="81279" h="62230">
                  <a:moveTo>
                    <a:pt x="28481" y="0"/>
                  </a:moveTo>
                  <a:lnTo>
                    <a:pt x="26707" y="16928"/>
                  </a:lnTo>
                  <a:lnTo>
                    <a:pt x="21367" y="32076"/>
                  </a:lnTo>
                  <a:lnTo>
                    <a:pt x="12465" y="45444"/>
                  </a:lnTo>
                  <a:lnTo>
                    <a:pt x="0" y="57032"/>
                  </a:lnTo>
                  <a:lnTo>
                    <a:pt x="80786" y="61747"/>
                  </a:lnTo>
                  <a:lnTo>
                    <a:pt x="284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1678977" y="1074467"/>
          <a:ext cx="311785" cy="56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530"/>
              </a:tblGrid>
              <a:tr h="13271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TCP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MIPv6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algn="ctr" marL="3175">
                        <a:lnSpc>
                          <a:spcPts val="715"/>
                        </a:lnSpc>
                        <a:spcBef>
                          <a:spcPts val="229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337452" y="2212896"/>
          <a:ext cx="311785" cy="56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530"/>
              </a:tblGrid>
              <a:tr h="13271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TCP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MIPv6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algn="ctr" marL="3175">
                        <a:lnSpc>
                          <a:spcPts val="715"/>
                        </a:lnSpc>
                        <a:spcBef>
                          <a:spcPts val="229"/>
                        </a:spcBef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IP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1147714" y="958116"/>
            <a:ext cx="2967990" cy="2098040"/>
            <a:chOff x="1147714" y="958116"/>
            <a:chExt cx="2967990" cy="2098040"/>
          </a:xfrm>
        </p:grpSpPr>
        <p:sp>
          <p:nvSpPr>
            <p:cNvPr id="28" name="object 28"/>
            <p:cNvSpPr/>
            <p:nvPr/>
          </p:nvSpPr>
          <p:spPr>
            <a:xfrm>
              <a:off x="1605717" y="1001330"/>
              <a:ext cx="455930" cy="721360"/>
            </a:xfrm>
            <a:custGeom>
              <a:avLst/>
              <a:gdLst/>
              <a:ahLst/>
              <a:cxnLst/>
              <a:rect l="l" t="t" r="r" b="b"/>
              <a:pathLst>
                <a:path w="455930" h="721360">
                  <a:moveTo>
                    <a:pt x="0" y="721008"/>
                  </a:moveTo>
                  <a:lnTo>
                    <a:pt x="455366" y="721008"/>
                  </a:lnTo>
                  <a:lnTo>
                    <a:pt x="455366" y="0"/>
                  </a:lnTo>
                  <a:lnTo>
                    <a:pt x="0" y="0"/>
                  </a:lnTo>
                  <a:lnTo>
                    <a:pt x="0" y="721008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491874" y="119107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4" h="76200">
                  <a:moveTo>
                    <a:pt x="0" y="0"/>
                  </a:moveTo>
                  <a:lnTo>
                    <a:pt x="189739" y="758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491874" y="119107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4" h="76200">
                  <a:moveTo>
                    <a:pt x="189739" y="75895"/>
                  </a:moveTo>
                  <a:lnTo>
                    <a:pt x="0" y="0"/>
                  </a:lnTo>
                  <a:lnTo>
                    <a:pt x="189739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491874" y="1456705"/>
              <a:ext cx="189865" cy="38100"/>
            </a:xfrm>
            <a:custGeom>
              <a:avLst/>
              <a:gdLst/>
              <a:ahLst/>
              <a:cxnLst/>
              <a:rect l="l" t="t" r="r" b="b"/>
              <a:pathLst>
                <a:path w="189864" h="38100">
                  <a:moveTo>
                    <a:pt x="189739" y="0"/>
                  </a:moveTo>
                  <a:lnTo>
                    <a:pt x="0" y="37947"/>
                  </a:lnTo>
                  <a:lnTo>
                    <a:pt x="18973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491874" y="1456705"/>
              <a:ext cx="189865" cy="38100"/>
            </a:xfrm>
            <a:custGeom>
              <a:avLst/>
              <a:gdLst/>
              <a:ahLst/>
              <a:cxnLst/>
              <a:rect l="l" t="t" r="r" b="b"/>
              <a:pathLst>
                <a:path w="189864" h="38100">
                  <a:moveTo>
                    <a:pt x="189739" y="0"/>
                  </a:moveTo>
                  <a:lnTo>
                    <a:pt x="0" y="37947"/>
                  </a:lnTo>
                  <a:lnTo>
                    <a:pt x="1897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264192" y="2139760"/>
              <a:ext cx="2694305" cy="759460"/>
            </a:xfrm>
            <a:custGeom>
              <a:avLst/>
              <a:gdLst/>
              <a:ahLst/>
              <a:cxnLst/>
              <a:rect l="l" t="t" r="r" b="b"/>
              <a:pathLst>
                <a:path w="2694304" h="759460">
                  <a:moveTo>
                    <a:pt x="2238905" y="758960"/>
                  </a:moveTo>
                  <a:lnTo>
                    <a:pt x="2694276" y="758960"/>
                  </a:lnTo>
                  <a:lnTo>
                    <a:pt x="2694276" y="37956"/>
                  </a:lnTo>
                  <a:lnTo>
                    <a:pt x="2238905" y="37956"/>
                  </a:lnTo>
                  <a:lnTo>
                    <a:pt x="2238905" y="758960"/>
                  </a:lnTo>
                  <a:close/>
                </a:path>
                <a:path w="2694304" h="759460">
                  <a:moveTo>
                    <a:pt x="0" y="721008"/>
                  </a:moveTo>
                  <a:lnTo>
                    <a:pt x="455371" y="721008"/>
                  </a:lnTo>
                  <a:lnTo>
                    <a:pt x="455371" y="0"/>
                  </a:lnTo>
                  <a:lnTo>
                    <a:pt x="0" y="0"/>
                  </a:lnTo>
                  <a:lnTo>
                    <a:pt x="0" y="721008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150349" y="232950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5" h="76200">
                  <a:moveTo>
                    <a:pt x="0" y="0"/>
                  </a:moveTo>
                  <a:lnTo>
                    <a:pt x="189737" y="758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150349" y="232950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5" h="76200">
                  <a:moveTo>
                    <a:pt x="189737" y="75895"/>
                  </a:moveTo>
                  <a:lnTo>
                    <a:pt x="0" y="0"/>
                  </a:lnTo>
                  <a:lnTo>
                    <a:pt x="189737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150349" y="2595135"/>
              <a:ext cx="189865" cy="38100"/>
            </a:xfrm>
            <a:custGeom>
              <a:avLst/>
              <a:gdLst/>
              <a:ahLst/>
              <a:cxnLst/>
              <a:rect l="l" t="t" r="r" b="b"/>
              <a:pathLst>
                <a:path w="189865" h="38100">
                  <a:moveTo>
                    <a:pt x="189737" y="0"/>
                  </a:moveTo>
                  <a:lnTo>
                    <a:pt x="0" y="37947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150349" y="2595135"/>
              <a:ext cx="189865" cy="38100"/>
            </a:xfrm>
            <a:custGeom>
              <a:avLst/>
              <a:gdLst/>
              <a:ahLst/>
              <a:cxnLst/>
              <a:rect l="l" t="t" r="r" b="b"/>
              <a:pathLst>
                <a:path w="189865" h="38100">
                  <a:moveTo>
                    <a:pt x="189737" y="0"/>
                  </a:moveTo>
                  <a:lnTo>
                    <a:pt x="0" y="37947"/>
                  </a:lnTo>
                  <a:lnTo>
                    <a:pt x="18973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057336" y="1491475"/>
              <a:ext cx="650875" cy="1014730"/>
            </a:xfrm>
            <a:custGeom>
              <a:avLst/>
              <a:gdLst/>
              <a:ahLst/>
              <a:cxnLst/>
              <a:rect l="l" t="t" r="r" b="b"/>
              <a:pathLst>
                <a:path w="650875" h="1014730">
                  <a:moveTo>
                    <a:pt x="575486" y="447797"/>
                  </a:moveTo>
                  <a:lnTo>
                    <a:pt x="594866" y="414649"/>
                  </a:lnTo>
                  <a:lnTo>
                    <a:pt x="613173" y="398340"/>
                  </a:lnTo>
                  <a:lnTo>
                    <a:pt x="626119" y="386508"/>
                  </a:lnTo>
                  <a:lnTo>
                    <a:pt x="629417" y="366792"/>
                  </a:lnTo>
                  <a:lnTo>
                    <a:pt x="618778" y="326828"/>
                  </a:lnTo>
                  <a:lnTo>
                    <a:pt x="631177" y="303157"/>
                  </a:lnTo>
                  <a:lnTo>
                    <a:pt x="628367" y="279611"/>
                  </a:lnTo>
                  <a:lnTo>
                    <a:pt x="612501" y="259870"/>
                  </a:lnTo>
                  <a:lnTo>
                    <a:pt x="585732" y="247613"/>
                  </a:lnTo>
                  <a:lnTo>
                    <a:pt x="591635" y="216874"/>
                  </a:lnTo>
                  <a:lnTo>
                    <a:pt x="589899" y="191139"/>
                  </a:lnTo>
                  <a:lnTo>
                    <a:pt x="577820" y="173840"/>
                  </a:lnTo>
                  <a:lnTo>
                    <a:pt x="552696" y="168408"/>
                  </a:lnTo>
                  <a:lnTo>
                    <a:pt x="570244" y="129508"/>
                  </a:lnTo>
                  <a:lnTo>
                    <a:pt x="562812" y="94418"/>
                  </a:lnTo>
                  <a:lnTo>
                    <a:pt x="536105" y="65638"/>
                  </a:lnTo>
                  <a:lnTo>
                    <a:pt x="495829" y="45667"/>
                  </a:lnTo>
                  <a:lnTo>
                    <a:pt x="447687" y="37004"/>
                  </a:lnTo>
                  <a:lnTo>
                    <a:pt x="417448" y="16633"/>
                  </a:lnTo>
                  <a:lnTo>
                    <a:pt x="376502" y="4392"/>
                  </a:lnTo>
                  <a:lnTo>
                    <a:pt x="329383" y="0"/>
                  </a:lnTo>
                  <a:lnTo>
                    <a:pt x="280626" y="3178"/>
                  </a:lnTo>
                  <a:lnTo>
                    <a:pt x="234767" y="13647"/>
                  </a:lnTo>
                  <a:lnTo>
                    <a:pt x="196339" y="31128"/>
                  </a:lnTo>
                  <a:lnTo>
                    <a:pt x="169877" y="55341"/>
                  </a:lnTo>
                  <a:lnTo>
                    <a:pt x="159917" y="86009"/>
                  </a:lnTo>
                  <a:lnTo>
                    <a:pt x="122929" y="112357"/>
                  </a:lnTo>
                  <a:lnTo>
                    <a:pt x="102280" y="147371"/>
                  </a:lnTo>
                  <a:lnTo>
                    <a:pt x="95777" y="186836"/>
                  </a:lnTo>
                  <a:lnTo>
                    <a:pt x="101225" y="226536"/>
                  </a:lnTo>
                  <a:lnTo>
                    <a:pt x="116431" y="262255"/>
                  </a:lnTo>
                  <a:lnTo>
                    <a:pt x="139200" y="289775"/>
                  </a:lnTo>
                  <a:lnTo>
                    <a:pt x="167338" y="304882"/>
                  </a:lnTo>
                  <a:lnTo>
                    <a:pt x="125227" y="318150"/>
                  </a:lnTo>
                  <a:lnTo>
                    <a:pt x="86469" y="341596"/>
                  </a:lnTo>
                  <a:lnTo>
                    <a:pt x="59142" y="369939"/>
                  </a:lnTo>
                  <a:lnTo>
                    <a:pt x="51320" y="397901"/>
                  </a:lnTo>
                  <a:lnTo>
                    <a:pt x="71078" y="420201"/>
                  </a:lnTo>
                  <a:lnTo>
                    <a:pt x="45280" y="451865"/>
                  </a:lnTo>
                  <a:lnTo>
                    <a:pt x="43371" y="487194"/>
                  </a:lnTo>
                  <a:lnTo>
                    <a:pt x="62981" y="519113"/>
                  </a:lnTo>
                  <a:lnTo>
                    <a:pt x="101742" y="540545"/>
                  </a:lnTo>
                  <a:lnTo>
                    <a:pt x="63711" y="556908"/>
                  </a:lnTo>
                  <a:lnTo>
                    <a:pt x="32605" y="581301"/>
                  </a:lnTo>
                  <a:lnTo>
                    <a:pt x="10632" y="611704"/>
                  </a:lnTo>
                  <a:lnTo>
                    <a:pt x="0" y="646102"/>
                  </a:lnTo>
                  <a:lnTo>
                    <a:pt x="2915" y="682476"/>
                  </a:lnTo>
                  <a:lnTo>
                    <a:pt x="21585" y="718810"/>
                  </a:lnTo>
                  <a:lnTo>
                    <a:pt x="58218" y="753085"/>
                  </a:lnTo>
                  <a:lnTo>
                    <a:pt x="50881" y="775263"/>
                  </a:lnTo>
                  <a:lnTo>
                    <a:pt x="53155" y="792523"/>
                  </a:lnTo>
                  <a:lnTo>
                    <a:pt x="63735" y="805262"/>
                  </a:lnTo>
                  <a:lnTo>
                    <a:pt x="81313" y="813873"/>
                  </a:lnTo>
                  <a:lnTo>
                    <a:pt x="59055" y="836943"/>
                  </a:lnTo>
                  <a:lnTo>
                    <a:pt x="48944" y="864651"/>
                  </a:lnTo>
                  <a:lnTo>
                    <a:pt x="51177" y="894159"/>
                  </a:lnTo>
                  <a:lnTo>
                    <a:pt x="65951" y="922628"/>
                  </a:lnTo>
                  <a:lnTo>
                    <a:pt x="93462" y="947220"/>
                  </a:lnTo>
                  <a:lnTo>
                    <a:pt x="133907" y="965098"/>
                  </a:lnTo>
                  <a:lnTo>
                    <a:pt x="187482" y="973422"/>
                  </a:lnTo>
                  <a:lnTo>
                    <a:pt x="197908" y="989472"/>
                  </a:lnTo>
                  <a:lnTo>
                    <a:pt x="223070" y="1001296"/>
                  </a:lnTo>
                  <a:lnTo>
                    <a:pt x="255214" y="1006463"/>
                  </a:lnTo>
                  <a:lnTo>
                    <a:pt x="286589" y="1002541"/>
                  </a:lnTo>
                  <a:lnTo>
                    <a:pt x="337282" y="1014060"/>
                  </a:lnTo>
                  <a:lnTo>
                    <a:pt x="389315" y="1014348"/>
                  </a:lnTo>
                  <a:lnTo>
                    <a:pt x="437744" y="1004256"/>
                  </a:lnTo>
                  <a:lnTo>
                    <a:pt x="477630" y="984632"/>
                  </a:lnTo>
                  <a:lnTo>
                    <a:pt x="504031" y="956327"/>
                  </a:lnTo>
                  <a:lnTo>
                    <a:pt x="512008" y="920190"/>
                  </a:lnTo>
                  <a:lnTo>
                    <a:pt x="541403" y="904393"/>
                  </a:lnTo>
                  <a:lnTo>
                    <a:pt x="556465" y="885863"/>
                  </a:lnTo>
                  <a:lnTo>
                    <a:pt x="557177" y="865176"/>
                  </a:lnTo>
                  <a:lnTo>
                    <a:pt x="543525" y="842910"/>
                  </a:lnTo>
                  <a:lnTo>
                    <a:pt x="588089" y="812725"/>
                  </a:lnTo>
                  <a:lnTo>
                    <a:pt x="614122" y="778664"/>
                  </a:lnTo>
                  <a:lnTo>
                    <a:pt x="622151" y="742870"/>
                  </a:lnTo>
                  <a:lnTo>
                    <a:pt x="612704" y="707484"/>
                  </a:lnTo>
                  <a:lnTo>
                    <a:pt x="586311" y="674650"/>
                  </a:lnTo>
                  <a:lnTo>
                    <a:pt x="622114" y="645345"/>
                  </a:lnTo>
                  <a:lnTo>
                    <a:pt x="642963" y="609776"/>
                  </a:lnTo>
                  <a:lnTo>
                    <a:pt x="650361" y="571081"/>
                  </a:lnTo>
                  <a:lnTo>
                    <a:pt x="645810" y="532398"/>
                  </a:lnTo>
                  <a:lnTo>
                    <a:pt x="630812" y="496865"/>
                  </a:lnTo>
                  <a:lnTo>
                    <a:pt x="606870" y="467618"/>
                  </a:lnTo>
                  <a:lnTo>
                    <a:pt x="575486" y="4477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351307" y="963386"/>
              <a:ext cx="759460" cy="2087245"/>
            </a:xfrm>
            <a:custGeom>
              <a:avLst/>
              <a:gdLst/>
              <a:ahLst/>
              <a:cxnLst/>
              <a:rect l="l" t="t" r="r" b="b"/>
              <a:pathLst>
                <a:path w="759460" h="2087245">
                  <a:moveTo>
                    <a:pt x="653541" y="2087120"/>
                  </a:moveTo>
                  <a:lnTo>
                    <a:pt x="694470" y="2078803"/>
                  </a:lnTo>
                  <a:lnTo>
                    <a:pt x="727987" y="2056156"/>
                  </a:lnTo>
                  <a:lnTo>
                    <a:pt x="750634" y="2022639"/>
                  </a:lnTo>
                  <a:lnTo>
                    <a:pt x="758951" y="1981710"/>
                  </a:lnTo>
                </a:path>
                <a:path w="759460" h="2087245">
                  <a:moveTo>
                    <a:pt x="758951" y="1981710"/>
                  </a:moveTo>
                  <a:lnTo>
                    <a:pt x="758951" y="105409"/>
                  </a:lnTo>
                </a:path>
                <a:path w="759460" h="2087245">
                  <a:moveTo>
                    <a:pt x="758951" y="105409"/>
                  </a:moveTo>
                  <a:lnTo>
                    <a:pt x="750634" y="64481"/>
                  </a:lnTo>
                  <a:lnTo>
                    <a:pt x="727987" y="30964"/>
                  </a:lnTo>
                  <a:lnTo>
                    <a:pt x="694470" y="8317"/>
                  </a:lnTo>
                  <a:lnTo>
                    <a:pt x="653541" y="0"/>
                  </a:lnTo>
                </a:path>
                <a:path w="759460" h="2087245">
                  <a:moveTo>
                    <a:pt x="653541" y="0"/>
                  </a:moveTo>
                  <a:lnTo>
                    <a:pt x="105409" y="0"/>
                  </a:lnTo>
                </a:path>
                <a:path w="759460" h="2087245">
                  <a:moveTo>
                    <a:pt x="105409" y="0"/>
                  </a:moveTo>
                  <a:lnTo>
                    <a:pt x="64481" y="8317"/>
                  </a:lnTo>
                  <a:lnTo>
                    <a:pt x="30964" y="30964"/>
                  </a:lnTo>
                  <a:lnTo>
                    <a:pt x="8317" y="64481"/>
                  </a:lnTo>
                  <a:lnTo>
                    <a:pt x="0" y="105409"/>
                  </a:lnTo>
                </a:path>
                <a:path w="759460" h="2087245">
                  <a:moveTo>
                    <a:pt x="0" y="105409"/>
                  </a:moveTo>
                  <a:lnTo>
                    <a:pt x="0" y="1981710"/>
                  </a:lnTo>
                </a:path>
                <a:path w="759460" h="2087245">
                  <a:moveTo>
                    <a:pt x="0" y="1981710"/>
                  </a:moveTo>
                  <a:lnTo>
                    <a:pt x="8317" y="2022639"/>
                  </a:lnTo>
                  <a:lnTo>
                    <a:pt x="30964" y="2056156"/>
                  </a:lnTo>
                  <a:lnTo>
                    <a:pt x="64481" y="2078803"/>
                  </a:lnTo>
                  <a:lnTo>
                    <a:pt x="105409" y="2087120"/>
                  </a:lnTo>
                </a:path>
                <a:path w="759460" h="2087245">
                  <a:moveTo>
                    <a:pt x="105409" y="2087120"/>
                  </a:moveTo>
                  <a:lnTo>
                    <a:pt x="653541" y="2087120"/>
                  </a:lnTo>
                </a:path>
              </a:pathLst>
            </a:custGeom>
            <a:ln w="10541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503097" y="1153127"/>
              <a:ext cx="455930" cy="721360"/>
            </a:xfrm>
            <a:custGeom>
              <a:avLst/>
              <a:gdLst/>
              <a:ahLst/>
              <a:cxnLst/>
              <a:rect l="l" t="t" r="r" b="b"/>
              <a:pathLst>
                <a:path w="455929" h="721360">
                  <a:moveTo>
                    <a:pt x="0" y="721012"/>
                  </a:moveTo>
                  <a:lnTo>
                    <a:pt x="455375" y="721012"/>
                  </a:lnTo>
                  <a:lnTo>
                    <a:pt x="455375" y="0"/>
                  </a:lnTo>
                  <a:lnTo>
                    <a:pt x="0" y="0"/>
                  </a:lnTo>
                  <a:lnTo>
                    <a:pt x="0" y="72101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161569" y="1039292"/>
              <a:ext cx="341630" cy="189865"/>
            </a:xfrm>
            <a:custGeom>
              <a:avLst/>
              <a:gdLst/>
              <a:ahLst/>
              <a:cxnLst/>
              <a:rect l="l" t="t" r="r" b="b"/>
              <a:pathLst>
                <a:path w="341629" h="189865">
                  <a:moveTo>
                    <a:pt x="0" y="0"/>
                  </a:moveTo>
                  <a:lnTo>
                    <a:pt x="341528" y="1897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161569" y="1039292"/>
              <a:ext cx="341630" cy="189865"/>
            </a:xfrm>
            <a:custGeom>
              <a:avLst/>
              <a:gdLst/>
              <a:ahLst/>
              <a:cxnLst/>
              <a:rect l="l" t="t" r="r" b="b"/>
              <a:pathLst>
                <a:path w="341629" h="189865">
                  <a:moveTo>
                    <a:pt x="0" y="0"/>
                  </a:moveTo>
                  <a:lnTo>
                    <a:pt x="341528" y="189737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237464" y="2822818"/>
              <a:ext cx="266065" cy="76200"/>
            </a:xfrm>
            <a:custGeom>
              <a:avLst/>
              <a:gdLst/>
              <a:ahLst/>
              <a:cxnLst/>
              <a:rect l="l" t="t" r="r" b="b"/>
              <a:pathLst>
                <a:path w="266064" h="76200">
                  <a:moveTo>
                    <a:pt x="265633" y="0"/>
                  </a:moveTo>
                  <a:lnTo>
                    <a:pt x="0" y="75890"/>
                  </a:lnTo>
                  <a:lnTo>
                    <a:pt x="26563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237464" y="2822818"/>
              <a:ext cx="266065" cy="76200"/>
            </a:xfrm>
            <a:custGeom>
              <a:avLst/>
              <a:gdLst/>
              <a:ahLst/>
              <a:cxnLst/>
              <a:rect l="l" t="t" r="r" b="b"/>
              <a:pathLst>
                <a:path w="266064" h="76200">
                  <a:moveTo>
                    <a:pt x="0" y="75890"/>
                  </a:moveTo>
                  <a:lnTo>
                    <a:pt x="265633" y="0"/>
                  </a:lnTo>
                  <a:lnTo>
                    <a:pt x="0" y="7589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487241" y="1030016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4" h="76200">
                  <a:moveTo>
                    <a:pt x="0" y="0"/>
                  </a:moveTo>
                  <a:lnTo>
                    <a:pt x="189733" y="758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487241" y="1030016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4" h="76200">
                  <a:moveTo>
                    <a:pt x="0" y="0"/>
                  </a:moveTo>
                  <a:lnTo>
                    <a:pt x="189733" y="7589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150349" y="217771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5" h="76200">
                  <a:moveTo>
                    <a:pt x="0" y="0"/>
                  </a:moveTo>
                  <a:lnTo>
                    <a:pt x="189737" y="758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150349" y="2177712"/>
              <a:ext cx="189865" cy="76200"/>
            </a:xfrm>
            <a:custGeom>
              <a:avLst/>
              <a:gdLst/>
              <a:ahLst/>
              <a:cxnLst/>
              <a:rect l="l" t="t" r="r" b="b"/>
              <a:pathLst>
                <a:path w="189865" h="76200">
                  <a:moveTo>
                    <a:pt x="0" y="0"/>
                  </a:moveTo>
                  <a:lnTo>
                    <a:pt x="189737" y="7589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465150" y="157054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465150" y="157054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465150" y="229155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465150" y="229155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161569" y="1418768"/>
              <a:ext cx="304165" cy="152400"/>
            </a:xfrm>
            <a:custGeom>
              <a:avLst/>
              <a:gdLst/>
              <a:ahLst/>
              <a:cxnLst/>
              <a:rect l="l" t="t" r="r" b="b"/>
              <a:pathLst>
                <a:path w="304164" h="152400">
                  <a:moveTo>
                    <a:pt x="0" y="0"/>
                  </a:moveTo>
                  <a:lnTo>
                    <a:pt x="303580" y="151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161569" y="1418768"/>
              <a:ext cx="304165" cy="152400"/>
            </a:xfrm>
            <a:custGeom>
              <a:avLst/>
              <a:gdLst/>
              <a:ahLst/>
              <a:cxnLst/>
              <a:rect l="l" t="t" r="r" b="b"/>
              <a:pathLst>
                <a:path w="304164" h="152400">
                  <a:moveTo>
                    <a:pt x="0" y="0"/>
                  </a:moveTo>
                  <a:lnTo>
                    <a:pt x="303580" y="151779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237464" y="2367450"/>
              <a:ext cx="227965" cy="152400"/>
            </a:xfrm>
            <a:custGeom>
              <a:avLst/>
              <a:gdLst/>
              <a:ahLst/>
              <a:cxnLst/>
              <a:rect l="l" t="t" r="r" b="b"/>
              <a:pathLst>
                <a:path w="227964" h="152400">
                  <a:moveTo>
                    <a:pt x="227685" y="0"/>
                  </a:moveTo>
                  <a:lnTo>
                    <a:pt x="0" y="151790"/>
                  </a:lnTo>
                  <a:lnTo>
                    <a:pt x="22768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237464" y="2367450"/>
              <a:ext cx="227965" cy="152400"/>
            </a:xfrm>
            <a:custGeom>
              <a:avLst/>
              <a:gdLst/>
              <a:ahLst/>
              <a:cxnLst/>
              <a:rect l="l" t="t" r="r" b="b"/>
              <a:pathLst>
                <a:path w="227964" h="152400">
                  <a:moveTo>
                    <a:pt x="0" y="151790"/>
                  </a:moveTo>
                  <a:lnTo>
                    <a:pt x="227685" y="0"/>
                  </a:lnTo>
                  <a:lnTo>
                    <a:pt x="0" y="15179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66713" y="3331252"/>
            <a:ext cx="6584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Wide-area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584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Wide-area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40530" cy="18732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servers:</a:t>
            </a:r>
            <a:r>
              <a:rPr dirty="0" sz="1400" spc="1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addressing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details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50">
              <a:latin typeface="Arial"/>
              <a:cs typeface="Arial"/>
            </a:endParaRPr>
          </a:p>
          <a:p>
            <a:pPr marL="276860" marR="84455">
              <a:lnSpc>
                <a:spcPts val="13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having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MobileIPv6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transparently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set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up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connection to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peer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sets 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connection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IPv6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home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address </a:t>
            </a:r>
            <a:r>
              <a:rPr dirty="0" sz="1000" spc="-5" i="1">
                <a:latin typeface="Arial"/>
                <a:cs typeface="Arial"/>
              </a:rPr>
              <a:t>HA</a:t>
            </a:r>
            <a:endParaRPr sz="1000">
              <a:latin typeface="Arial"/>
              <a:cs typeface="Arial"/>
            </a:endParaRPr>
          </a:p>
          <a:p>
            <a:pPr marL="554355" marR="11430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Font typeface="Arial"/>
              <a:buChar char="►"/>
              <a:tabLst>
                <a:tab pos="554990" algn="l"/>
              </a:tabLst>
            </a:pPr>
            <a:r>
              <a:rPr dirty="0" sz="1000" spc="-5" i="1">
                <a:latin typeface="Arial"/>
                <a:cs typeface="Arial"/>
              </a:rPr>
              <a:t>HA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(network-level)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home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agent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off the connection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 registered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care-of address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CA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554990" algn="l"/>
              </a:tabLst>
            </a:pP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apply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route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optimization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directly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forwarding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packets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address </a:t>
            </a:r>
            <a:r>
              <a:rPr dirty="0" sz="1000" spc="-5" i="1">
                <a:latin typeface="Arial"/>
                <a:cs typeface="Arial"/>
              </a:rPr>
              <a:t>CA </a:t>
            </a:r>
            <a:r>
              <a:rPr dirty="0" sz="1000" spc="-5">
                <a:latin typeface="Arial"/>
                <a:cs typeface="Arial"/>
              </a:rPr>
              <a:t>(i.e., without the handoff through the home agent).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584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Wide-area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00" y="188846"/>
            <a:ext cx="4316730" cy="27273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servers:</a:t>
            </a:r>
            <a:r>
              <a:rPr dirty="0" sz="1400" spc="1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addressing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details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50">
              <a:latin typeface="Arial"/>
              <a:cs typeface="Arial"/>
            </a:endParaRPr>
          </a:p>
          <a:p>
            <a:pPr algn="just" marL="314960" marR="122555">
              <a:lnSpc>
                <a:spcPts val="13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Essence: Clients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having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MobileIPv6 can transparently set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up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connection to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any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peer</a:t>
            </a:r>
            <a:endParaRPr sz="1200">
              <a:latin typeface="Arial"/>
              <a:cs typeface="Arial"/>
            </a:endParaRPr>
          </a:p>
          <a:p>
            <a:pPr marL="592455" indent="-168275">
              <a:lnSpc>
                <a:spcPct val="1000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593090" algn="l"/>
              </a:tabLst>
            </a:pP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sets 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connection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IPv6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home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address </a:t>
            </a:r>
            <a:r>
              <a:rPr dirty="0" sz="1000" spc="-5" i="1">
                <a:latin typeface="Arial"/>
                <a:cs typeface="Arial"/>
              </a:rPr>
              <a:t>HA</a:t>
            </a:r>
            <a:endParaRPr sz="1000">
              <a:latin typeface="Arial"/>
              <a:cs typeface="Arial"/>
            </a:endParaRPr>
          </a:p>
          <a:p>
            <a:pPr marL="592455" marR="15240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Font typeface="Arial"/>
              <a:buChar char="►"/>
              <a:tabLst>
                <a:tab pos="593090" algn="l"/>
              </a:tabLst>
            </a:pPr>
            <a:r>
              <a:rPr dirty="0" sz="1000" spc="-5" i="1">
                <a:latin typeface="Arial"/>
                <a:cs typeface="Arial"/>
              </a:rPr>
              <a:t>HA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(network-level)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home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agent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off the connection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 registered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care-of address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CA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92455" marR="812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593090" algn="l"/>
              </a:tabLst>
            </a:pP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apply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route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optimization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directly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forwarding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packets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address </a:t>
            </a:r>
            <a:r>
              <a:rPr dirty="0" sz="1000" spc="-5" i="1">
                <a:latin typeface="Arial"/>
                <a:cs typeface="Arial"/>
              </a:rPr>
              <a:t>CA </a:t>
            </a:r>
            <a:r>
              <a:rPr dirty="0" sz="1000" spc="-5">
                <a:latin typeface="Arial"/>
                <a:cs typeface="Arial"/>
              </a:rPr>
              <a:t>(i.e., without the handoff through the home agent).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Arial"/>
              <a:cs typeface="Arial"/>
            </a:endParaRPr>
          </a:p>
          <a:p>
            <a:pPr algn="just" marL="314960">
              <a:lnSpc>
                <a:spcPct val="100000"/>
              </a:lnSpc>
            </a:pP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Collaborative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distributed systems</a:t>
            </a:r>
            <a:endParaRPr sz="1200">
              <a:latin typeface="Arial"/>
              <a:cs typeface="Arial"/>
            </a:endParaRPr>
          </a:p>
          <a:p>
            <a:pPr algn="just" marL="314960" marR="106045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Origin server maintains a home address, </a:t>
            </a:r>
            <a:r>
              <a:rPr dirty="0" sz="1000" spc="-10">
                <a:latin typeface="Arial"/>
                <a:cs typeface="Arial"/>
              </a:rPr>
              <a:t>but </a:t>
            </a:r>
            <a:r>
              <a:rPr dirty="0" sz="1000" spc="-5">
                <a:latin typeface="Arial"/>
                <a:cs typeface="Arial"/>
              </a:rPr>
              <a:t>hands off connections 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collaborating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7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origin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appear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7943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Case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study: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PlanetLab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681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PlanetLab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350" y="1143391"/>
            <a:ext cx="3919854" cy="10731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8415" marR="1968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organizations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contribute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subsequently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share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various experiments.</a:t>
            </a:r>
            <a:endParaRPr sz="1000">
              <a:latin typeface="Arial"/>
              <a:cs typeface="Arial"/>
            </a:endParaRPr>
          </a:p>
          <a:p>
            <a:pPr marL="18415">
              <a:lnSpc>
                <a:spcPts val="1410"/>
              </a:lnSpc>
              <a:spcBef>
                <a:spcPts val="650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8415" marR="5080" indent="-6350">
              <a:lnSpc>
                <a:spcPts val="1200"/>
              </a:lnSpc>
              <a:spcBef>
                <a:spcPts val="10"/>
              </a:spcBef>
            </a:pPr>
            <a:r>
              <a:rPr dirty="0" sz="1000" spc="-35">
                <a:latin typeface="Arial"/>
                <a:cs typeface="Arial"/>
              </a:rPr>
              <a:t>We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ensure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different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applications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not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get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 spc="-10">
                <a:latin typeface="Arial"/>
                <a:cs typeface="Arial"/>
              </a:rPr>
              <a:t> other’s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virtualization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02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9313" y="716"/>
            <a:ext cx="532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65375" cy="6959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PlanetLab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ts val="142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Overview</a:t>
            </a:r>
            <a:endParaRPr sz="1200">
              <a:latin typeface="Arial"/>
              <a:cs typeface="Arial"/>
            </a:endParaRPr>
          </a:p>
          <a:p>
            <a:pPr marL="1376680" marR="370840" indent="32384">
              <a:lnSpc>
                <a:spcPct val="100000"/>
              </a:lnSpc>
              <a:spcBef>
                <a:spcPts val="59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User-assigned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virtual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machines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0568" y="657853"/>
            <a:ext cx="883285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6525" marR="5080" indent="-12446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Priviliged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management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virtual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machines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08831" y="944606"/>
            <a:ext cx="986790" cy="76200"/>
          </a:xfrm>
          <a:custGeom>
            <a:avLst/>
            <a:gdLst/>
            <a:ahLst/>
            <a:cxnLst/>
            <a:rect l="l" t="t" r="r" b="b"/>
            <a:pathLst>
              <a:path w="986789" h="76200">
                <a:moveTo>
                  <a:pt x="0" y="75905"/>
                </a:moveTo>
                <a:lnTo>
                  <a:pt x="31435" y="50546"/>
                </a:lnTo>
                <a:lnTo>
                  <a:pt x="111370" y="40112"/>
                </a:lnTo>
                <a:lnTo>
                  <a:pt x="162789" y="38419"/>
                </a:lnTo>
                <a:lnTo>
                  <a:pt x="218250" y="37970"/>
                </a:lnTo>
                <a:lnTo>
                  <a:pt x="275058" y="37935"/>
                </a:lnTo>
                <a:lnTo>
                  <a:pt x="330518" y="37486"/>
                </a:lnTo>
                <a:lnTo>
                  <a:pt x="381937" y="35793"/>
                </a:lnTo>
                <a:lnTo>
                  <a:pt x="426620" y="32027"/>
                </a:lnTo>
                <a:lnTo>
                  <a:pt x="461873" y="25359"/>
                </a:lnTo>
                <a:lnTo>
                  <a:pt x="485000" y="14960"/>
                </a:lnTo>
                <a:lnTo>
                  <a:pt x="493308" y="0"/>
                </a:lnTo>
              </a:path>
              <a:path w="986789" h="76200">
                <a:moveTo>
                  <a:pt x="986627" y="75905"/>
                </a:moveTo>
                <a:lnTo>
                  <a:pt x="955191" y="50546"/>
                </a:lnTo>
                <a:lnTo>
                  <a:pt x="875254" y="40112"/>
                </a:lnTo>
                <a:lnTo>
                  <a:pt x="823834" y="38419"/>
                </a:lnTo>
                <a:lnTo>
                  <a:pt x="768372" y="37970"/>
                </a:lnTo>
                <a:lnTo>
                  <a:pt x="711563" y="37935"/>
                </a:lnTo>
                <a:lnTo>
                  <a:pt x="656101" y="37486"/>
                </a:lnTo>
                <a:lnTo>
                  <a:pt x="604681" y="35793"/>
                </a:lnTo>
                <a:lnTo>
                  <a:pt x="559997" y="32027"/>
                </a:lnTo>
                <a:lnTo>
                  <a:pt x="524744" y="25359"/>
                </a:lnTo>
                <a:lnTo>
                  <a:pt x="501616" y="14960"/>
                </a:lnTo>
                <a:lnTo>
                  <a:pt x="493308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18080" y="944606"/>
            <a:ext cx="1518285" cy="76200"/>
          </a:xfrm>
          <a:custGeom>
            <a:avLst/>
            <a:gdLst/>
            <a:ahLst/>
            <a:cxnLst/>
            <a:rect l="l" t="t" r="r" b="b"/>
            <a:pathLst>
              <a:path w="1518285" h="76200">
                <a:moveTo>
                  <a:pt x="0" y="75905"/>
                </a:moveTo>
                <a:lnTo>
                  <a:pt x="56218" y="49198"/>
                </a:lnTo>
                <a:lnTo>
                  <a:pt x="95779" y="44460"/>
                </a:lnTo>
                <a:lnTo>
                  <a:pt x="143149" y="41284"/>
                </a:lnTo>
                <a:lnTo>
                  <a:pt x="196765" y="39358"/>
                </a:lnTo>
                <a:lnTo>
                  <a:pt x="255066" y="38369"/>
                </a:lnTo>
                <a:lnTo>
                  <a:pt x="316490" y="38004"/>
                </a:lnTo>
                <a:lnTo>
                  <a:pt x="379475" y="37952"/>
                </a:lnTo>
                <a:lnTo>
                  <a:pt x="442461" y="37900"/>
                </a:lnTo>
                <a:lnTo>
                  <a:pt x="503885" y="37536"/>
                </a:lnTo>
                <a:lnTo>
                  <a:pt x="562186" y="36547"/>
                </a:lnTo>
                <a:lnTo>
                  <a:pt x="615802" y="34620"/>
                </a:lnTo>
                <a:lnTo>
                  <a:pt x="663172" y="31445"/>
                </a:lnTo>
                <a:lnTo>
                  <a:pt x="702733" y="26707"/>
                </a:lnTo>
                <a:lnTo>
                  <a:pt x="752184" y="11297"/>
                </a:lnTo>
                <a:lnTo>
                  <a:pt x="758951" y="0"/>
                </a:lnTo>
              </a:path>
              <a:path w="1518285" h="76200">
                <a:moveTo>
                  <a:pt x="1517901" y="75905"/>
                </a:moveTo>
                <a:lnTo>
                  <a:pt x="1461683" y="49198"/>
                </a:lnTo>
                <a:lnTo>
                  <a:pt x="1422122" y="44460"/>
                </a:lnTo>
                <a:lnTo>
                  <a:pt x="1374752" y="41284"/>
                </a:lnTo>
                <a:lnTo>
                  <a:pt x="1321137" y="39358"/>
                </a:lnTo>
                <a:lnTo>
                  <a:pt x="1262836" y="38369"/>
                </a:lnTo>
                <a:lnTo>
                  <a:pt x="1201412" y="38004"/>
                </a:lnTo>
                <a:lnTo>
                  <a:pt x="1138426" y="37952"/>
                </a:lnTo>
                <a:lnTo>
                  <a:pt x="1075441" y="37900"/>
                </a:lnTo>
                <a:lnTo>
                  <a:pt x="1014017" y="37536"/>
                </a:lnTo>
                <a:lnTo>
                  <a:pt x="955716" y="36547"/>
                </a:lnTo>
                <a:lnTo>
                  <a:pt x="902100" y="34620"/>
                </a:lnTo>
                <a:lnTo>
                  <a:pt x="854731" y="31445"/>
                </a:lnTo>
                <a:lnTo>
                  <a:pt x="815170" y="26707"/>
                </a:lnTo>
                <a:lnTo>
                  <a:pt x="765719" y="11297"/>
                </a:lnTo>
                <a:lnTo>
                  <a:pt x="758951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66490" y="1572381"/>
            <a:ext cx="264160" cy="209550"/>
          </a:xfrm>
          <a:custGeom>
            <a:avLst/>
            <a:gdLst/>
            <a:ahLst/>
            <a:cxnLst/>
            <a:rect l="l" t="t" r="r" b="b"/>
            <a:pathLst>
              <a:path w="264159" h="209550">
                <a:moveTo>
                  <a:pt x="187115" y="208996"/>
                </a:moveTo>
                <a:lnTo>
                  <a:pt x="263619" y="208996"/>
                </a:lnTo>
                <a:lnTo>
                  <a:pt x="263619" y="0"/>
                </a:lnTo>
                <a:lnTo>
                  <a:pt x="187115" y="0"/>
                </a:lnTo>
                <a:lnTo>
                  <a:pt x="187115" y="208996"/>
                </a:lnTo>
                <a:close/>
              </a:path>
              <a:path w="264159" h="209550">
                <a:moveTo>
                  <a:pt x="93555" y="208996"/>
                </a:moveTo>
                <a:lnTo>
                  <a:pt x="170064" y="208996"/>
                </a:lnTo>
                <a:lnTo>
                  <a:pt x="170064" y="0"/>
                </a:lnTo>
                <a:lnTo>
                  <a:pt x="93555" y="0"/>
                </a:lnTo>
                <a:lnTo>
                  <a:pt x="93555" y="208996"/>
                </a:lnTo>
                <a:close/>
              </a:path>
              <a:path w="264159" h="209550">
                <a:moveTo>
                  <a:pt x="0" y="208996"/>
                </a:moveTo>
                <a:lnTo>
                  <a:pt x="76508" y="208996"/>
                </a:lnTo>
                <a:lnTo>
                  <a:pt x="76508" y="0"/>
                </a:lnTo>
                <a:lnTo>
                  <a:pt x="0" y="0"/>
                </a:lnTo>
                <a:lnTo>
                  <a:pt x="0" y="20899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61689" y="1580914"/>
            <a:ext cx="375285" cy="2025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3335">
              <a:lnSpc>
                <a:spcPts val="585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/proc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80"/>
              </a:spcBef>
            </a:pPr>
            <a:r>
              <a:rPr dirty="0" sz="500">
                <a:solidFill>
                  <a:srgbClr val="231F20"/>
                </a:solidFill>
                <a:latin typeface="Arial"/>
                <a:cs typeface="Arial"/>
              </a:rPr>
              <a:t>/home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/usr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/dev</a:t>
            </a:r>
            <a:endParaRPr sz="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12760" y="1503252"/>
            <a:ext cx="474980" cy="422275"/>
          </a:xfrm>
          <a:custGeom>
            <a:avLst/>
            <a:gdLst/>
            <a:ahLst/>
            <a:cxnLst/>
            <a:rect l="l" t="t" r="r" b="b"/>
            <a:pathLst>
              <a:path w="474980" h="422275">
                <a:moveTo>
                  <a:pt x="60170" y="278125"/>
                </a:moveTo>
                <a:lnTo>
                  <a:pt x="136678" y="278125"/>
                </a:lnTo>
                <a:lnTo>
                  <a:pt x="136678" y="69128"/>
                </a:lnTo>
                <a:lnTo>
                  <a:pt x="60170" y="69128"/>
                </a:lnTo>
                <a:lnTo>
                  <a:pt x="60170" y="278125"/>
                </a:lnTo>
                <a:close/>
              </a:path>
              <a:path w="474980" h="422275">
                <a:moveTo>
                  <a:pt x="0" y="421664"/>
                </a:moveTo>
                <a:lnTo>
                  <a:pt x="474373" y="421664"/>
                </a:lnTo>
                <a:lnTo>
                  <a:pt x="474373" y="0"/>
                </a:lnTo>
                <a:lnTo>
                  <a:pt x="0" y="0"/>
                </a:lnTo>
                <a:lnTo>
                  <a:pt x="0" y="421664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17803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12760" y="1081583"/>
            <a:ext cx="132715" cy="422275"/>
          </a:xfrm>
          <a:custGeom>
            <a:avLst/>
            <a:gdLst/>
            <a:ahLst/>
            <a:cxnLst/>
            <a:rect l="l" t="t" r="r" b="b"/>
            <a:pathLst>
              <a:path w="132715" h="422275">
                <a:moveTo>
                  <a:pt x="0" y="421668"/>
                </a:moveTo>
                <a:lnTo>
                  <a:pt x="132622" y="421668"/>
                </a:lnTo>
                <a:lnTo>
                  <a:pt x="132622" y="0"/>
                </a:lnTo>
                <a:lnTo>
                  <a:pt x="0" y="0"/>
                </a:lnTo>
                <a:lnTo>
                  <a:pt x="0" y="421668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553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160342" y="1078948"/>
            <a:ext cx="329565" cy="427355"/>
            <a:chOff x="1160342" y="1078948"/>
            <a:chExt cx="329565" cy="427355"/>
          </a:xfrm>
        </p:grpSpPr>
        <p:sp>
          <p:nvSpPr>
            <p:cNvPr id="15" name="object 15"/>
            <p:cNvSpPr/>
            <p:nvPr/>
          </p:nvSpPr>
          <p:spPr>
            <a:xfrm>
              <a:off x="1354511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5" h="422275">
                  <a:moveTo>
                    <a:pt x="0" y="421668"/>
                  </a:moveTo>
                  <a:lnTo>
                    <a:pt x="132622" y="421668"/>
                  </a:lnTo>
                  <a:lnTo>
                    <a:pt x="132622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16297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4" y="0"/>
                  </a:moveTo>
                  <a:lnTo>
                    <a:pt x="7905" y="0"/>
                  </a:lnTo>
                  <a:lnTo>
                    <a:pt x="3536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6" y="15811"/>
                  </a:lnTo>
                  <a:lnTo>
                    <a:pt x="12274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16297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4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4" y="15811"/>
                  </a:lnTo>
                  <a:lnTo>
                    <a:pt x="7905" y="15811"/>
                  </a:lnTo>
                  <a:lnTo>
                    <a:pt x="3536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6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1568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3" y="0"/>
                  </a:moveTo>
                  <a:lnTo>
                    <a:pt x="7905" y="0"/>
                  </a:lnTo>
                  <a:lnTo>
                    <a:pt x="3536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6" y="15811"/>
                  </a:lnTo>
                  <a:lnTo>
                    <a:pt x="12273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21568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3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3" y="15811"/>
                  </a:lnTo>
                  <a:lnTo>
                    <a:pt x="7905" y="15811"/>
                  </a:lnTo>
                  <a:lnTo>
                    <a:pt x="3536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6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268396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3" y="0"/>
                  </a:moveTo>
                  <a:lnTo>
                    <a:pt x="7905" y="0"/>
                  </a:lnTo>
                  <a:lnTo>
                    <a:pt x="3536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6" y="15811"/>
                  </a:lnTo>
                  <a:lnTo>
                    <a:pt x="12273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268396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3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3" y="15811"/>
                  </a:lnTo>
                  <a:lnTo>
                    <a:pt x="7905" y="15811"/>
                  </a:lnTo>
                  <a:lnTo>
                    <a:pt x="3536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6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32110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3" y="0"/>
                  </a:moveTo>
                  <a:lnTo>
                    <a:pt x="7905" y="0"/>
                  </a:lnTo>
                  <a:lnTo>
                    <a:pt x="3536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6" y="15811"/>
                  </a:lnTo>
                  <a:lnTo>
                    <a:pt x="12273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32110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3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3" y="15811"/>
                  </a:lnTo>
                  <a:lnTo>
                    <a:pt x="7905" y="15811"/>
                  </a:lnTo>
                  <a:lnTo>
                    <a:pt x="3536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6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/>
          <p:nvPr/>
        </p:nvSpPr>
        <p:spPr>
          <a:xfrm>
            <a:off x="1693572" y="1572381"/>
            <a:ext cx="264160" cy="209550"/>
          </a:xfrm>
          <a:custGeom>
            <a:avLst/>
            <a:gdLst/>
            <a:ahLst/>
            <a:cxnLst/>
            <a:rect l="l" t="t" r="r" b="b"/>
            <a:pathLst>
              <a:path w="264160" h="209550">
                <a:moveTo>
                  <a:pt x="187115" y="208996"/>
                </a:moveTo>
                <a:lnTo>
                  <a:pt x="263624" y="208996"/>
                </a:lnTo>
                <a:lnTo>
                  <a:pt x="263624" y="0"/>
                </a:lnTo>
                <a:lnTo>
                  <a:pt x="187115" y="0"/>
                </a:lnTo>
                <a:lnTo>
                  <a:pt x="187115" y="208996"/>
                </a:lnTo>
                <a:close/>
              </a:path>
              <a:path w="264160" h="209550">
                <a:moveTo>
                  <a:pt x="93555" y="208996"/>
                </a:moveTo>
                <a:lnTo>
                  <a:pt x="170064" y="208996"/>
                </a:lnTo>
                <a:lnTo>
                  <a:pt x="170064" y="0"/>
                </a:lnTo>
                <a:lnTo>
                  <a:pt x="93555" y="0"/>
                </a:lnTo>
                <a:lnTo>
                  <a:pt x="93555" y="208996"/>
                </a:lnTo>
                <a:close/>
              </a:path>
              <a:path w="264160" h="209550">
                <a:moveTo>
                  <a:pt x="0" y="208996"/>
                </a:moveTo>
                <a:lnTo>
                  <a:pt x="76508" y="208996"/>
                </a:lnTo>
                <a:lnTo>
                  <a:pt x="76508" y="0"/>
                </a:lnTo>
                <a:lnTo>
                  <a:pt x="0" y="0"/>
                </a:lnTo>
                <a:lnTo>
                  <a:pt x="0" y="20899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88777" y="1580914"/>
            <a:ext cx="375285" cy="2025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3335">
              <a:lnSpc>
                <a:spcPts val="585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/proc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80"/>
              </a:spcBef>
            </a:pPr>
            <a:r>
              <a:rPr dirty="0" sz="500">
                <a:solidFill>
                  <a:srgbClr val="231F20"/>
                </a:solidFill>
                <a:latin typeface="Arial"/>
                <a:cs typeface="Arial"/>
              </a:rPr>
              <a:t>/home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/usr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/dev</a:t>
            </a:r>
            <a:endParaRPr sz="5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39842" y="1503252"/>
            <a:ext cx="474980" cy="422275"/>
          </a:xfrm>
          <a:custGeom>
            <a:avLst/>
            <a:gdLst/>
            <a:ahLst/>
            <a:cxnLst/>
            <a:rect l="l" t="t" r="r" b="b"/>
            <a:pathLst>
              <a:path w="474980" h="422275">
                <a:moveTo>
                  <a:pt x="60170" y="278125"/>
                </a:moveTo>
                <a:lnTo>
                  <a:pt x="136678" y="278125"/>
                </a:lnTo>
                <a:lnTo>
                  <a:pt x="136678" y="69128"/>
                </a:lnTo>
                <a:lnTo>
                  <a:pt x="60170" y="69128"/>
                </a:lnTo>
                <a:lnTo>
                  <a:pt x="60170" y="278125"/>
                </a:lnTo>
                <a:close/>
              </a:path>
              <a:path w="474980" h="422275">
                <a:moveTo>
                  <a:pt x="0" y="421664"/>
                </a:moveTo>
                <a:lnTo>
                  <a:pt x="474373" y="421664"/>
                </a:lnTo>
                <a:lnTo>
                  <a:pt x="474373" y="0"/>
                </a:lnTo>
                <a:lnTo>
                  <a:pt x="0" y="0"/>
                </a:lnTo>
                <a:lnTo>
                  <a:pt x="0" y="421664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44886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39842" y="1081583"/>
            <a:ext cx="132715" cy="422275"/>
          </a:xfrm>
          <a:custGeom>
            <a:avLst/>
            <a:gdLst/>
            <a:ahLst/>
            <a:cxnLst/>
            <a:rect l="l" t="t" r="r" b="b"/>
            <a:pathLst>
              <a:path w="132714" h="422275">
                <a:moveTo>
                  <a:pt x="0" y="421668"/>
                </a:moveTo>
                <a:lnTo>
                  <a:pt x="132622" y="421668"/>
                </a:lnTo>
                <a:lnTo>
                  <a:pt x="132622" y="0"/>
                </a:lnTo>
                <a:lnTo>
                  <a:pt x="0" y="0"/>
                </a:lnTo>
                <a:lnTo>
                  <a:pt x="0" y="421668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886637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687425" y="1078948"/>
            <a:ext cx="329565" cy="427355"/>
            <a:chOff x="1687425" y="1078948"/>
            <a:chExt cx="329565" cy="427355"/>
          </a:xfrm>
        </p:grpSpPr>
        <p:sp>
          <p:nvSpPr>
            <p:cNvPr id="31" name="object 31"/>
            <p:cNvSpPr/>
            <p:nvPr/>
          </p:nvSpPr>
          <p:spPr>
            <a:xfrm>
              <a:off x="1881593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22" y="421668"/>
                  </a:lnTo>
                  <a:lnTo>
                    <a:pt x="132622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69006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4" y="0"/>
                  </a:moveTo>
                  <a:lnTo>
                    <a:pt x="7905" y="0"/>
                  </a:lnTo>
                  <a:lnTo>
                    <a:pt x="3537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7" y="15811"/>
                  </a:lnTo>
                  <a:lnTo>
                    <a:pt x="12274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69006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4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4" y="15811"/>
                  </a:lnTo>
                  <a:lnTo>
                    <a:pt x="7905" y="15811"/>
                  </a:lnTo>
                  <a:lnTo>
                    <a:pt x="3537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7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742769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4" y="0"/>
                  </a:moveTo>
                  <a:lnTo>
                    <a:pt x="7905" y="0"/>
                  </a:lnTo>
                  <a:lnTo>
                    <a:pt x="3537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7" y="15811"/>
                  </a:lnTo>
                  <a:lnTo>
                    <a:pt x="12274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742769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4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4" y="15811"/>
                  </a:lnTo>
                  <a:lnTo>
                    <a:pt x="7905" y="15811"/>
                  </a:lnTo>
                  <a:lnTo>
                    <a:pt x="3537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7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795479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4" y="0"/>
                  </a:moveTo>
                  <a:lnTo>
                    <a:pt x="7905" y="0"/>
                  </a:lnTo>
                  <a:lnTo>
                    <a:pt x="3537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7" y="15811"/>
                  </a:lnTo>
                  <a:lnTo>
                    <a:pt x="12274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795479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4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4" y="15811"/>
                  </a:lnTo>
                  <a:lnTo>
                    <a:pt x="7905" y="15811"/>
                  </a:lnTo>
                  <a:lnTo>
                    <a:pt x="3537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7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84818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73" y="0"/>
                  </a:moveTo>
                  <a:lnTo>
                    <a:pt x="7905" y="0"/>
                  </a:lnTo>
                  <a:lnTo>
                    <a:pt x="3536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6" y="15811"/>
                  </a:lnTo>
                  <a:lnTo>
                    <a:pt x="12273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84818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73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73" y="15811"/>
                  </a:lnTo>
                  <a:lnTo>
                    <a:pt x="7905" y="15811"/>
                  </a:lnTo>
                  <a:lnTo>
                    <a:pt x="3536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6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/>
          <p:nvPr/>
        </p:nvSpPr>
        <p:spPr>
          <a:xfrm>
            <a:off x="2220658" y="1572381"/>
            <a:ext cx="264160" cy="209550"/>
          </a:xfrm>
          <a:custGeom>
            <a:avLst/>
            <a:gdLst/>
            <a:ahLst/>
            <a:cxnLst/>
            <a:rect l="l" t="t" r="r" b="b"/>
            <a:pathLst>
              <a:path w="264160" h="209550">
                <a:moveTo>
                  <a:pt x="187113" y="208996"/>
                </a:moveTo>
                <a:lnTo>
                  <a:pt x="263621" y="208996"/>
                </a:lnTo>
                <a:lnTo>
                  <a:pt x="263621" y="0"/>
                </a:lnTo>
                <a:lnTo>
                  <a:pt x="187113" y="0"/>
                </a:lnTo>
                <a:lnTo>
                  <a:pt x="187113" y="208996"/>
                </a:lnTo>
                <a:close/>
              </a:path>
              <a:path w="264160" h="209550">
                <a:moveTo>
                  <a:pt x="93551" y="208996"/>
                </a:moveTo>
                <a:lnTo>
                  <a:pt x="170060" y="208996"/>
                </a:lnTo>
                <a:lnTo>
                  <a:pt x="170060" y="0"/>
                </a:lnTo>
                <a:lnTo>
                  <a:pt x="93551" y="0"/>
                </a:lnTo>
                <a:lnTo>
                  <a:pt x="93551" y="208996"/>
                </a:lnTo>
                <a:close/>
              </a:path>
              <a:path w="264160" h="209550">
                <a:moveTo>
                  <a:pt x="0" y="208996"/>
                </a:moveTo>
                <a:lnTo>
                  <a:pt x="76508" y="208996"/>
                </a:lnTo>
                <a:lnTo>
                  <a:pt x="76508" y="0"/>
                </a:lnTo>
                <a:lnTo>
                  <a:pt x="0" y="0"/>
                </a:lnTo>
                <a:lnTo>
                  <a:pt x="0" y="20899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115859" y="1580914"/>
            <a:ext cx="375285" cy="2025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3335">
              <a:lnSpc>
                <a:spcPts val="585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/proc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80"/>
              </a:spcBef>
            </a:pPr>
            <a:r>
              <a:rPr dirty="0" sz="500">
                <a:solidFill>
                  <a:srgbClr val="231F20"/>
                </a:solidFill>
                <a:latin typeface="Arial"/>
                <a:cs typeface="Arial"/>
              </a:rPr>
              <a:t>/home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/usr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/dev</a:t>
            </a:r>
            <a:endParaRPr sz="5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127096" y="1572381"/>
            <a:ext cx="76835" cy="209550"/>
          </a:xfrm>
          <a:custGeom>
            <a:avLst/>
            <a:gdLst/>
            <a:ahLst/>
            <a:cxnLst/>
            <a:rect l="l" t="t" r="r" b="b"/>
            <a:pathLst>
              <a:path w="76835" h="209550">
                <a:moveTo>
                  <a:pt x="0" y="208996"/>
                </a:moveTo>
                <a:lnTo>
                  <a:pt x="76504" y="208996"/>
                </a:lnTo>
                <a:lnTo>
                  <a:pt x="76504" y="0"/>
                </a:lnTo>
                <a:lnTo>
                  <a:pt x="0" y="0"/>
                </a:lnTo>
                <a:lnTo>
                  <a:pt x="0" y="20899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105474" y="1774201"/>
            <a:ext cx="13703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39115" algn="l"/>
                <a:tab pos="106680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066928" y="1503252"/>
            <a:ext cx="474980" cy="422275"/>
          </a:xfrm>
          <a:custGeom>
            <a:avLst/>
            <a:gdLst/>
            <a:ahLst/>
            <a:cxnLst/>
            <a:rect l="l" t="t" r="r" b="b"/>
            <a:pathLst>
              <a:path w="474980" h="422275">
                <a:moveTo>
                  <a:pt x="0" y="421664"/>
                </a:moveTo>
                <a:lnTo>
                  <a:pt x="474373" y="421664"/>
                </a:lnTo>
                <a:lnTo>
                  <a:pt x="474373" y="0"/>
                </a:lnTo>
                <a:lnTo>
                  <a:pt x="0" y="0"/>
                </a:lnTo>
                <a:lnTo>
                  <a:pt x="0" y="421664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071969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066928" y="1081583"/>
            <a:ext cx="132715" cy="422275"/>
          </a:xfrm>
          <a:custGeom>
            <a:avLst/>
            <a:gdLst/>
            <a:ahLst/>
            <a:cxnLst/>
            <a:rect l="l" t="t" r="r" b="b"/>
            <a:pathLst>
              <a:path w="132714" h="422275">
                <a:moveTo>
                  <a:pt x="0" y="421668"/>
                </a:moveTo>
                <a:lnTo>
                  <a:pt x="132622" y="421668"/>
                </a:lnTo>
                <a:lnTo>
                  <a:pt x="132622" y="0"/>
                </a:lnTo>
                <a:lnTo>
                  <a:pt x="0" y="0"/>
                </a:lnTo>
                <a:lnTo>
                  <a:pt x="0" y="421668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413719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2214513" y="1078948"/>
            <a:ext cx="329565" cy="427355"/>
            <a:chOff x="2214513" y="1078948"/>
            <a:chExt cx="329565" cy="427355"/>
          </a:xfrm>
        </p:grpSpPr>
        <p:sp>
          <p:nvSpPr>
            <p:cNvPr id="49" name="object 49"/>
            <p:cNvSpPr/>
            <p:nvPr/>
          </p:nvSpPr>
          <p:spPr>
            <a:xfrm>
              <a:off x="2408678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22" y="421668"/>
                  </a:lnTo>
                  <a:lnTo>
                    <a:pt x="132622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21714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3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21714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3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269853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3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2269853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3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32255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80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80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322558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80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80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375274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3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2375274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3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8" name="object 58"/>
          <p:cNvGrpSpPr/>
          <p:nvPr/>
        </p:nvGrpSpPr>
        <p:grpSpPr>
          <a:xfrm>
            <a:off x="2591152" y="1078726"/>
            <a:ext cx="480695" cy="846455"/>
            <a:chOff x="2591152" y="1078726"/>
            <a:chExt cx="480695" cy="846455"/>
          </a:xfrm>
        </p:grpSpPr>
        <p:sp>
          <p:nvSpPr>
            <p:cNvPr id="59" name="object 59"/>
            <p:cNvSpPr/>
            <p:nvPr/>
          </p:nvSpPr>
          <p:spPr>
            <a:xfrm>
              <a:off x="2594000" y="1081595"/>
              <a:ext cx="474980" cy="843915"/>
            </a:xfrm>
            <a:custGeom>
              <a:avLst/>
              <a:gdLst/>
              <a:ahLst/>
              <a:cxnLst/>
              <a:rect l="l" t="t" r="r" b="b"/>
              <a:pathLst>
                <a:path w="474980" h="843914">
                  <a:moveTo>
                    <a:pt x="474383" y="421665"/>
                  </a:moveTo>
                  <a:lnTo>
                    <a:pt x="132626" y="421665"/>
                  </a:lnTo>
                  <a:lnTo>
                    <a:pt x="132626" y="0"/>
                  </a:lnTo>
                  <a:lnTo>
                    <a:pt x="0" y="0"/>
                  </a:lnTo>
                  <a:lnTo>
                    <a:pt x="0" y="421665"/>
                  </a:lnTo>
                  <a:lnTo>
                    <a:pt x="0" y="843330"/>
                  </a:lnTo>
                  <a:lnTo>
                    <a:pt x="474383" y="843330"/>
                  </a:lnTo>
                  <a:lnTo>
                    <a:pt x="474383" y="421665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2594010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22" y="421668"/>
                  </a:lnTo>
                  <a:lnTo>
                    <a:pt x="132622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2935760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132619" y="0"/>
                  </a:moveTo>
                  <a:lnTo>
                    <a:pt x="0" y="0"/>
                  </a:lnTo>
                  <a:lnTo>
                    <a:pt x="0" y="421668"/>
                  </a:lnTo>
                  <a:lnTo>
                    <a:pt x="132619" y="421668"/>
                  </a:lnTo>
                  <a:lnTo>
                    <a:pt x="132619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2935760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19" y="421668"/>
                  </a:lnTo>
                  <a:lnTo>
                    <a:pt x="132619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3" name="object 6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1543" y="1569745"/>
              <a:ext cx="362454" cy="214267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2642941" y="1580917"/>
            <a:ext cx="375285" cy="2025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3335">
              <a:lnSpc>
                <a:spcPts val="585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/proc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80"/>
              </a:spcBef>
            </a:pPr>
            <a:r>
              <a:rPr dirty="0" sz="500">
                <a:solidFill>
                  <a:srgbClr val="231F20"/>
                </a:solidFill>
                <a:latin typeface="Arial"/>
                <a:cs typeface="Arial"/>
              </a:rPr>
              <a:t>/home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/usr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/dev</a:t>
            </a:r>
            <a:endParaRPr sz="5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94010" y="1503252"/>
            <a:ext cx="474980" cy="4222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50">
              <a:latin typeface="Times New Roman"/>
              <a:cs typeface="Times New Roman"/>
            </a:endParaRPr>
          </a:p>
          <a:p>
            <a:pPr marL="10541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599050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940801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2741594" y="1281876"/>
            <a:ext cx="179705" cy="21590"/>
            <a:chOff x="2741594" y="1281876"/>
            <a:chExt cx="179705" cy="21590"/>
          </a:xfrm>
        </p:grpSpPr>
        <p:sp>
          <p:nvSpPr>
            <p:cNvPr id="69" name="object 69"/>
            <p:cNvSpPr/>
            <p:nvPr/>
          </p:nvSpPr>
          <p:spPr>
            <a:xfrm>
              <a:off x="274423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74423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79693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80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80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79693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80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80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84964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80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80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2849640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80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80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290235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3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2902355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3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/>
          <p:cNvGrpSpPr/>
          <p:nvPr/>
        </p:nvGrpSpPr>
        <p:grpSpPr>
          <a:xfrm>
            <a:off x="3118234" y="1078726"/>
            <a:ext cx="480695" cy="846455"/>
            <a:chOff x="3118234" y="1078726"/>
            <a:chExt cx="480695" cy="846455"/>
          </a:xfrm>
        </p:grpSpPr>
        <p:sp>
          <p:nvSpPr>
            <p:cNvPr id="78" name="object 78"/>
            <p:cNvSpPr/>
            <p:nvPr/>
          </p:nvSpPr>
          <p:spPr>
            <a:xfrm>
              <a:off x="3121088" y="1081595"/>
              <a:ext cx="474980" cy="843915"/>
            </a:xfrm>
            <a:custGeom>
              <a:avLst/>
              <a:gdLst/>
              <a:ahLst/>
              <a:cxnLst/>
              <a:rect l="l" t="t" r="r" b="b"/>
              <a:pathLst>
                <a:path w="474979" h="843914">
                  <a:moveTo>
                    <a:pt x="474370" y="421665"/>
                  </a:moveTo>
                  <a:lnTo>
                    <a:pt x="132626" y="421665"/>
                  </a:lnTo>
                  <a:lnTo>
                    <a:pt x="132626" y="0"/>
                  </a:lnTo>
                  <a:lnTo>
                    <a:pt x="0" y="0"/>
                  </a:lnTo>
                  <a:lnTo>
                    <a:pt x="0" y="421665"/>
                  </a:lnTo>
                  <a:lnTo>
                    <a:pt x="0" y="843330"/>
                  </a:lnTo>
                  <a:lnTo>
                    <a:pt x="474370" y="843330"/>
                  </a:lnTo>
                  <a:lnTo>
                    <a:pt x="474370" y="421665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3121091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22" y="421668"/>
                  </a:lnTo>
                  <a:lnTo>
                    <a:pt x="132622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3462852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132619" y="0"/>
                  </a:moveTo>
                  <a:lnTo>
                    <a:pt x="0" y="0"/>
                  </a:lnTo>
                  <a:lnTo>
                    <a:pt x="0" y="421668"/>
                  </a:lnTo>
                  <a:lnTo>
                    <a:pt x="132619" y="421668"/>
                  </a:lnTo>
                  <a:lnTo>
                    <a:pt x="132619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3462852" y="1081583"/>
              <a:ext cx="132715" cy="422275"/>
            </a:xfrm>
            <a:custGeom>
              <a:avLst/>
              <a:gdLst/>
              <a:ahLst/>
              <a:cxnLst/>
              <a:rect l="l" t="t" r="r" b="b"/>
              <a:pathLst>
                <a:path w="132714" h="422275">
                  <a:moveTo>
                    <a:pt x="0" y="421668"/>
                  </a:moveTo>
                  <a:lnTo>
                    <a:pt x="132619" y="421668"/>
                  </a:lnTo>
                  <a:lnTo>
                    <a:pt x="132619" y="0"/>
                  </a:lnTo>
                  <a:lnTo>
                    <a:pt x="0" y="0"/>
                  </a:lnTo>
                  <a:lnTo>
                    <a:pt x="0" y="42166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2" name="object 8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78635" y="1569745"/>
              <a:ext cx="362444" cy="214267"/>
            </a:xfrm>
            <a:prstGeom prst="rect">
              <a:avLst/>
            </a:prstGeom>
          </p:spPr>
        </p:pic>
      </p:grpSp>
      <p:sp>
        <p:nvSpPr>
          <p:cNvPr id="83" name="object 83"/>
          <p:cNvSpPr txBox="1"/>
          <p:nvPr/>
        </p:nvSpPr>
        <p:spPr>
          <a:xfrm>
            <a:off x="3170023" y="1580917"/>
            <a:ext cx="375285" cy="2025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3335">
              <a:lnSpc>
                <a:spcPts val="585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/proc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80"/>
              </a:spcBef>
            </a:pPr>
            <a:r>
              <a:rPr dirty="0" sz="500">
                <a:solidFill>
                  <a:srgbClr val="231F20"/>
                </a:solidFill>
                <a:latin typeface="Arial"/>
                <a:cs typeface="Arial"/>
              </a:rPr>
              <a:t>/home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/usr</a:t>
            </a:r>
            <a:endParaRPr sz="5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/dev</a:t>
            </a:r>
            <a:endParaRPr sz="5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121092" y="1503252"/>
            <a:ext cx="474980" cy="4222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50">
              <a:latin typeface="Times New Roman"/>
              <a:cs typeface="Times New Roman"/>
            </a:endParaRPr>
          </a:p>
          <a:p>
            <a:pPr marL="10541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126132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467883" y="1121589"/>
            <a:ext cx="109855" cy="33020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3268676" y="1281876"/>
            <a:ext cx="179705" cy="21590"/>
            <a:chOff x="3268676" y="1281876"/>
            <a:chExt cx="179705" cy="21590"/>
          </a:xfrm>
        </p:grpSpPr>
        <p:sp>
          <p:nvSpPr>
            <p:cNvPr id="88" name="object 88"/>
            <p:cNvSpPr/>
            <p:nvPr/>
          </p:nvSpPr>
          <p:spPr>
            <a:xfrm>
              <a:off x="3271311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3271311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3324016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80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80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3324016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80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80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3376732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3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3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3376732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3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3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342943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269" y="0"/>
                  </a:moveTo>
                  <a:lnTo>
                    <a:pt x="7905" y="0"/>
                  </a:lnTo>
                  <a:lnTo>
                    <a:pt x="3541" y="0"/>
                  </a:lnTo>
                  <a:lnTo>
                    <a:pt x="0" y="3541"/>
                  </a:lnTo>
                  <a:lnTo>
                    <a:pt x="0" y="12269"/>
                  </a:lnTo>
                  <a:lnTo>
                    <a:pt x="3541" y="15811"/>
                  </a:lnTo>
                  <a:lnTo>
                    <a:pt x="12269" y="15811"/>
                  </a:lnTo>
                  <a:lnTo>
                    <a:pt x="15811" y="12269"/>
                  </a:lnTo>
                  <a:lnTo>
                    <a:pt x="15811" y="3541"/>
                  </a:lnTo>
                  <a:lnTo>
                    <a:pt x="122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3429437" y="128451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905" y="0"/>
                  </a:moveTo>
                  <a:lnTo>
                    <a:pt x="12269" y="0"/>
                  </a:lnTo>
                  <a:lnTo>
                    <a:pt x="15811" y="3541"/>
                  </a:lnTo>
                  <a:lnTo>
                    <a:pt x="15811" y="7905"/>
                  </a:lnTo>
                  <a:lnTo>
                    <a:pt x="15811" y="12269"/>
                  </a:lnTo>
                  <a:lnTo>
                    <a:pt x="12269" y="15811"/>
                  </a:lnTo>
                  <a:lnTo>
                    <a:pt x="7905" y="15811"/>
                  </a:lnTo>
                  <a:lnTo>
                    <a:pt x="3541" y="15811"/>
                  </a:lnTo>
                  <a:lnTo>
                    <a:pt x="0" y="12269"/>
                  </a:lnTo>
                  <a:lnTo>
                    <a:pt x="0" y="7905"/>
                  </a:lnTo>
                  <a:lnTo>
                    <a:pt x="0" y="3541"/>
                  </a:lnTo>
                  <a:lnTo>
                    <a:pt x="3541" y="0"/>
                  </a:lnTo>
                  <a:lnTo>
                    <a:pt x="790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6" name="object 96"/>
          <p:cNvSpPr txBox="1"/>
          <p:nvPr/>
        </p:nvSpPr>
        <p:spPr>
          <a:xfrm>
            <a:off x="1012760" y="2135752"/>
            <a:ext cx="2583180" cy="211454"/>
          </a:xfrm>
          <a:prstGeom prst="rect">
            <a:avLst/>
          </a:prstGeom>
          <a:solidFill>
            <a:srgbClr val="A7A9AC"/>
          </a:solidFill>
          <a:ln w="5270">
            <a:solidFill>
              <a:srgbClr val="231F2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Hardware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6713" y="3331252"/>
            <a:ext cx="7943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Case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study: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PlanetLab</a:t>
            </a:r>
            <a:endParaRPr sz="600">
              <a:latin typeface="Arial"/>
              <a:cs typeface="Arial"/>
            </a:endParaRPr>
          </a:p>
        </p:txBody>
      </p:sp>
      <p:sp>
        <p:nvSpPr>
          <p:cNvPr id="100" name="object 10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1012760" y="1924916"/>
            <a:ext cx="2583180" cy="211454"/>
          </a:xfrm>
          <a:prstGeom prst="rect">
            <a:avLst/>
          </a:prstGeom>
          <a:solidFill>
            <a:srgbClr val="D1D3D4"/>
          </a:solidFill>
          <a:ln w="5270">
            <a:solidFill>
              <a:srgbClr val="231F20"/>
            </a:solidFill>
          </a:ln>
        </p:spPr>
        <p:txBody>
          <a:bodyPr wrap="square" lIns="0" tIns="57785" rIns="0" bIns="0" rtlCol="0" vert="horz">
            <a:spAutoFit/>
          </a:bodyPr>
          <a:lstStyle/>
          <a:p>
            <a:pPr marL="678815">
              <a:lnSpc>
                <a:spcPct val="100000"/>
              </a:lnSpc>
              <a:spcBef>
                <a:spcPts val="4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Linux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enhanced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6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42290" y="2572547"/>
            <a:ext cx="3918585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Vserver</a:t>
            </a:r>
            <a:endParaRPr sz="1200">
              <a:latin typeface="Arial"/>
              <a:cs typeface="Arial"/>
            </a:endParaRPr>
          </a:p>
          <a:p>
            <a:pPr marL="13970" marR="5080" indent="254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Independent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protected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environment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libraries,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versions, </a:t>
            </a:r>
            <a:r>
              <a:rPr dirty="0" sz="1000" spc="-5">
                <a:latin typeface="Arial"/>
                <a:cs typeface="Arial"/>
              </a:rPr>
              <a:t>and so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assigned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collection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 vservers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distributed across multiple machines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5477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Servers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Server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clusters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50761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PlanetLab</a:t>
            </a:r>
            <a:r>
              <a:rPr dirty="0" spc="-5"/>
              <a:t> </a:t>
            </a:r>
            <a:r>
              <a:rPr dirty="0" spc="15"/>
              <a:t>VServers</a:t>
            </a:r>
            <a:r>
              <a:rPr dirty="0"/>
              <a:t> </a:t>
            </a:r>
            <a:r>
              <a:rPr dirty="0" spc="15"/>
              <a:t>and</a:t>
            </a:r>
            <a:r>
              <a:rPr dirty="0"/>
              <a:t> </a:t>
            </a:r>
            <a:r>
              <a:rPr dirty="0" spc="10"/>
              <a:t>slices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770683" y="2195907"/>
            <a:ext cx="1664335" cy="927735"/>
            <a:chOff x="1770683" y="2195907"/>
            <a:chExt cx="1664335" cy="927735"/>
          </a:xfrm>
        </p:grpSpPr>
        <p:sp>
          <p:nvSpPr>
            <p:cNvPr id="5" name="object 5"/>
            <p:cNvSpPr/>
            <p:nvPr/>
          </p:nvSpPr>
          <p:spPr>
            <a:xfrm>
              <a:off x="3224923" y="2684886"/>
              <a:ext cx="178435" cy="178435"/>
            </a:xfrm>
            <a:custGeom>
              <a:avLst/>
              <a:gdLst/>
              <a:ahLst/>
              <a:cxnLst/>
              <a:rect l="l" t="t" r="r" b="b"/>
              <a:pathLst>
                <a:path w="178435" h="178435">
                  <a:moveTo>
                    <a:pt x="25400" y="0"/>
                  </a:moveTo>
                  <a:lnTo>
                    <a:pt x="152412" y="0"/>
                  </a:lnTo>
                  <a:lnTo>
                    <a:pt x="162275" y="2005"/>
                  </a:lnTo>
                  <a:lnTo>
                    <a:pt x="170351" y="7463"/>
                  </a:lnTo>
                  <a:lnTo>
                    <a:pt x="175808" y="15541"/>
                  </a:lnTo>
                  <a:lnTo>
                    <a:pt x="177812" y="25405"/>
                  </a:lnTo>
                  <a:lnTo>
                    <a:pt x="177812" y="152415"/>
                  </a:lnTo>
                  <a:lnTo>
                    <a:pt x="175808" y="162277"/>
                  </a:lnTo>
                  <a:lnTo>
                    <a:pt x="170351" y="170353"/>
                  </a:lnTo>
                  <a:lnTo>
                    <a:pt x="162275" y="175811"/>
                  </a:lnTo>
                  <a:lnTo>
                    <a:pt x="152412" y="177815"/>
                  </a:lnTo>
                  <a:lnTo>
                    <a:pt x="25400" y="177815"/>
                  </a:lnTo>
                  <a:lnTo>
                    <a:pt x="15537" y="175811"/>
                  </a:lnTo>
                  <a:lnTo>
                    <a:pt x="7461" y="170353"/>
                  </a:lnTo>
                  <a:lnTo>
                    <a:pt x="2004" y="162277"/>
                  </a:lnTo>
                  <a:lnTo>
                    <a:pt x="0" y="152415"/>
                  </a:lnTo>
                  <a:lnTo>
                    <a:pt x="0" y="25405"/>
                  </a:lnTo>
                  <a:lnTo>
                    <a:pt x="2004" y="15541"/>
                  </a:lnTo>
                  <a:lnTo>
                    <a:pt x="7461" y="7463"/>
                  </a:lnTo>
                  <a:lnTo>
                    <a:pt x="15537" y="2005"/>
                  </a:lnTo>
                  <a:lnTo>
                    <a:pt x="25400" y="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50323" y="2710291"/>
              <a:ext cx="127010" cy="12701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250323" y="271029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777033" y="2202257"/>
              <a:ext cx="1651635" cy="915035"/>
            </a:xfrm>
            <a:custGeom>
              <a:avLst/>
              <a:gdLst/>
              <a:ahLst/>
              <a:cxnLst/>
              <a:rect l="l" t="t" r="r" b="b"/>
              <a:pathLst>
                <a:path w="1651635" h="915035">
                  <a:moveTo>
                    <a:pt x="1473290" y="0"/>
                  </a:moveTo>
                  <a:lnTo>
                    <a:pt x="1600302" y="0"/>
                  </a:lnTo>
                  <a:lnTo>
                    <a:pt x="1620027" y="4009"/>
                  </a:lnTo>
                  <a:lnTo>
                    <a:pt x="1636180" y="14925"/>
                  </a:lnTo>
                  <a:lnTo>
                    <a:pt x="1647094" y="31079"/>
                  </a:lnTo>
                  <a:lnTo>
                    <a:pt x="1651102" y="50805"/>
                  </a:lnTo>
                  <a:lnTo>
                    <a:pt x="1651102" y="863654"/>
                  </a:lnTo>
                  <a:lnTo>
                    <a:pt x="1647094" y="883381"/>
                  </a:lnTo>
                  <a:lnTo>
                    <a:pt x="1636180" y="899536"/>
                  </a:lnTo>
                  <a:lnTo>
                    <a:pt x="1620027" y="910450"/>
                  </a:lnTo>
                  <a:lnTo>
                    <a:pt x="1600302" y="914459"/>
                  </a:lnTo>
                  <a:lnTo>
                    <a:pt x="1473290" y="914459"/>
                  </a:lnTo>
                  <a:lnTo>
                    <a:pt x="1453565" y="910450"/>
                  </a:lnTo>
                  <a:lnTo>
                    <a:pt x="1437412" y="899536"/>
                  </a:lnTo>
                  <a:lnTo>
                    <a:pt x="1426498" y="883381"/>
                  </a:lnTo>
                  <a:lnTo>
                    <a:pt x="1422490" y="863654"/>
                  </a:lnTo>
                  <a:lnTo>
                    <a:pt x="1422490" y="50805"/>
                  </a:lnTo>
                  <a:lnTo>
                    <a:pt x="1426498" y="31079"/>
                  </a:lnTo>
                  <a:lnTo>
                    <a:pt x="1437412" y="14925"/>
                  </a:lnTo>
                  <a:lnTo>
                    <a:pt x="1453565" y="4009"/>
                  </a:lnTo>
                  <a:lnTo>
                    <a:pt x="1473290" y="0"/>
                  </a:lnTo>
                  <a:close/>
                </a:path>
                <a:path w="1651635" h="915035">
                  <a:moveTo>
                    <a:pt x="762052" y="0"/>
                  </a:moveTo>
                  <a:lnTo>
                    <a:pt x="889064" y="0"/>
                  </a:lnTo>
                  <a:lnTo>
                    <a:pt x="908789" y="4009"/>
                  </a:lnTo>
                  <a:lnTo>
                    <a:pt x="924942" y="14925"/>
                  </a:lnTo>
                  <a:lnTo>
                    <a:pt x="935856" y="31079"/>
                  </a:lnTo>
                  <a:lnTo>
                    <a:pt x="939864" y="50805"/>
                  </a:lnTo>
                  <a:lnTo>
                    <a:pt x="939864" y="863654"/>
                  </a:lnTo>
                  <a:lnTo>
                    <a:pt x="935856" y="883381"/>
                  </a:lnTo>
                  <a:lnTo>
                    <a:pt x="924942" y="899536"/>
                  </a:lnTo>
                  <a:lnTo>
                    <a:pt x="908789" y="910450"/>
                  </a:lnTo>
                  <a:lnTo>
                    <a:pt x="889064" y="914459"/>
                  </a:lnTo>
                  <a:lnTo>
                    <a:pt x="762052" y="914459"/>
                  </a:lnTo>
                  <a:lnTo>
                    <a:pt x="742327" y="910450"/>
                  </a:lnTo>
                  <a:lnTo>
                    <a:pt x="726174" y="899536"/>
                  </a:lnTo>
                  <a:lnTo>
                    <a:pt x="715260" y="883381"/>
                  </a:lnTo>
                  <a:lnTo>
                    <a:pt x="711252" y="863654"/>
                  </a:lnTo>
                  <a:lnTo>
                    <a:pt x="711252" y="50805"/>
                  </a:lnTo>
                  <a:lnTo>
                    <a:pt x="715260" y="31079"/>
                  </a:lnTo>
                  <a:lnTo>
                    <a:pt x="726174" y="14925"/>
                  </a:lnTo>
                  <a:lnTo>
                    <a:pt x="742327" y="4009"/>
                  </a:lnTo>
                  <a:lnTo>
                    <a:pt x="762052" y="0"/>
                  </a:lnTo>
                  <a:close/>
                </a:path>
                <a:path w="1651635" h="915035">
                  <a:moveTo>
                    <a:pt x="1117677" y="0"/>
                  </a:moveTo>
                  <a:lnTo>
                    <a:pt x="1244677" y="0"/>
                  </a:lnTo>
                  <a:lnTo>
                    <a:pt x="1264409" y="4009"/>
                  </a:lnTo>
                  <a:lnTo>
                    <a:pt x="1280566" y="14925"/>
                  </a:lnTo>
                  <a:lnTo>
                    <a:pt x="1291481" y="31079"/>
                  </a:lnTo>
                  <a:lnTo>
                    <a:pt x="1295490" y="50805"/>
                  </a:lnTo>
                  <a:lnTo>
                    <a:pt x="1295490" y="863654"/>
                  </a:lnTo>
                  <a:lnTo>
                    <a:pt x="1291481" y="883381"/>
                  </a:lnTo>
                  <a:lnTo>
                    <a:pt x="1280566" y="899536"/>
                  </a:lnTo>
                  <a:lnTo>
                    <a:pt x="1264409" y="910450"/>
                  </a:lnTo>
                  <a:lnTo>
                    <a:pt x="1244677" y="914459"/>
                  </a:lnTo>
                  <a:lnTo>
                    <a:pt x="1117677" y="914459"/>
                  </a:lnTo>
                  <a:lnTo>
                    <a:pt x="1097945" y="910450"/>
                  </a:lnTo>
                  <a:lnTo>
                    <a:pt x="1081788" y="899536"/>
                  </a:lnTo>
                  <a:lnTo>
                    <a:pt x="1070873" y="883381"/>
                  </a:lnTo>
                  <a:lnTo>
                    <a:pt x="1066864" y="863654"/>
                  </a:lnTo>
                  <a:lnTo>
                    <a:pt x="1066864" y="50805"/>
                  </a:lnTo>
                  <a:lnTo>
                    <a:pt x="1070873" y="31079"/>
                  </a:lnTo>
                  <a:lnTo>
                    <a:pt x="1081788" y="14925"/>
                  </a:lnTo>
                  <a:lnTo>
                    <a:pt x="1097945" y="4009"/>
                  </a:lnTo>
                  <a:lnTo>
                    <a:pt x="1117677" y="0"/>
                  </a:lnTo>
                  <a:close/>
                </a:path>
                <a:path w="1651635" h="915035">
                  <a:moveTo>
                    <a:pt x="50805" y="0"/>
                  </a:moveTo>
                  <a:lnTo>
                    <a:pt x="177813" y="0"/>
                  </a:lnTo>
                  <a:lnTo>
                    <a:pt x="197538" y="4009"/>
                  </a:lnTo>
                  <a:lnTo>
                    <a:pt x="213691" y="14925"/>
                  </a:lnTo>
                  <a:lnTo>
                    <a:pt x="224605" y="31079"/>
                  </a:lnTo>
                  <a:lnTo>
                    <a:pt x="228613" y="50805"/>
                  </a:lnTo>
                  <a:lnTo>
                    <a:pt x="228613" y="863654"/>
                  </a:lnTo>
                  <a:lnTo>
                    <a:pt x="224605" y="883381"/>
                  </a:lnTo>
                  <a:lnTo>
                    <a:pt x="213691" y="899536"/>
                  </a:lnTo>
                  <a:lnTo>
                    <a:pt x="197538" y="910450"/>
                  </a:lnTo>
                  <a:lnTo>
                    <a:pt x="177813" y="914459"/>
                  </a:lnTo>
                  <a:lnTo>
                    <a:pt x="50805" y="914459"/>
                  </a:lnTo>
                  <a:lnTo>
                    <a:pt x="31079" y="910450"/>
                  </a:lnTo>
                  <a:lnTo>
                    <a:pt x="14925" y="899536"/>
                  </a:lnTo>
                  <a:lnTo>
                    <a:pt x="4009" y="883381"/>
                  </a:lnTo>
                  <a:lnTo>
                    <a:pt x="0" y="863654"/>
                  </a:lnTo>
                  <a:lnTo>
                    <a:pt x="0" y="50805"/>
                  </a:lnTo>
                  <a:lnTo>
                    <a:pt x="4009" y="31079"/>
                  </a:lnTo>
                  <a:lnTo>
                    <a:pt x="14925" y="14925"/>
                  </a:lnTo>
                  <a:lnTo>
                    <a:pt x="31079" y="4009"/>
                  </a:lnTo>
                  <a:lnTo>
                    <a:pt x="50805" y="0"/>
                  </a:lnTo>
                  <a:close/>
                </a:path>
                <a:path w="1651635" h="915035">
                  <a:moveTo>
                    <a:pt x="406429" y="0"/>
                  </a:moveTo>
                  <a:lnTo>
                    <a:pt x="533434" y="0"/>
                  </a:lnTo>
                  <a:lnTo>
                    <a:pt x="553161" y="4009"/>
                  </a:lnTo>
                  <a:lnTo>
                    <a:pt x="569316" y="14925"/>
                  </a:lnTo>
                  <a:lnTo>
                    <a:pt x="580230" y="31079"/>
                  </a:lnTo>
                  <a:lnTo>
                    <a:pt x="584239" y="50805"/>
                  </a:lnTo>
                  <a:lnTo>
                    <a:pt x="584239" y="863654"/>
                  </a:lnTo>
                  <a:lnTo>
                    <a:pt x="580230" y="883381"/>
                  </a:lnTo>
                  <a:lnTo>
                    <a:pt x="569316" y="899536"/>
                  </a:lnTo>
                  <a:lnTo>
                    <a:pt x="553161" y="910450"/>
                  </a:lnTo>
                  <a:lnTo>
                    <a:pt x="533434" y="914459"/>
                  </a:lnTo>
                  <a:lnTo>
                    <a:pt x="406429" y="914459"/>
                  </a:lnTo>
                  <a:lnTo>
                    <a:pt x="386701" y="910450"/>
                  </a:lnTo>
                  <a:lnTo>
                    <a:pt x="370547" y="899536"/>
                  </a:lnTo>
                  <a:lnTo>
                    <a:pt x="359632" y="883381"/>
                  </a:lnTo>
                  <a:lnTo>
                    <a:pt x="355624" y="863654"/>
                  </a:lnTo>
                  <a:lnTo>
                    <a:pt x="355624" y="50805"/>
                  </a:lnTo>
                  <a:lnTo>
                    <a:pt x="359632" y="31079"/>
                  </a:lnTo>
                  <a:lnTo>
                    <a:pt x="370547" y="14925"/>
                  </a:lnTo>
                  <a:lnTo>
                    <a:pt x="386701" y="4009"/>
                  </a:lnTo>
                  <a:lnTo>
                    <a:pt x="406429" y="0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154698" y="2694121"/>
            <a:ext cx="3759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Vserver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99263" y="2224487"/>
            <a:ext cx="1607185" cy="870585"/>
            <a:chOff x="1799263" y="2224487"/>
            <a:chExt cx="1607185" cy="870585"/>
          </a:xfrm>
        </p:grpSpPr>
        <p:sp>
          <p:nvSpPr>
            <p:cNvPr id="11" name="object 11"/>
            <p:cNvSpPr/>
            <p:nvPr/>
          </p:nvSpPr>
          <p:spPr>
            <a:xfrm>
              <a:off x="2539085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539085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539085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39085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539085" y="271029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539085" y="271029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894711" y="225306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894711" y="225306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0" y="127010"/>
                  </a:moveTo>
                  <a:lnTo>
                    <a:pt x="127005" y="127010"/>
                  </a:lnTo>
                  <a:lnTo>
                    <a:pt x="127005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894711" y="2481676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894711" y="2481676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0" y="127010"/>
                  </a:moveTo>
                  <a:lnTo>
                    <a:pt x="127005" y="127010"/>
                  </a:lnTo>
                  <a:lnTo>
                    <a:pt x="127005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894711" y="271029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894711" y="271029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0" y="127010"/>
                  </a:moveTo>
                  <a:lnTo>
                    <a:pt x="127005" y="127010"/>
                  </a:lnTo>
                  <a:lnTo>
                    <a:pt x="127005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10510" y="2910326"/>
              <a:ext cx="895401" cy="18416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250323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250323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50323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250323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827838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827838" y="225306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827838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827838" y="248167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827838" y="2710291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10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10" y="127010"/>
                  </a:lnTo>
                  <a:lnTo>
                    <a:pt x="127010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827838" y="2710291"/>
              <a:ext cx="127635" cy="356235"/>
            </a:xfrm>
            <a:custGeom>
              <a:avLst/>
              <a:gdLst/>
              <a:ahLst/>
              <a:cxnLst/>
              <a:rect l="l" t="t" r="r" b="b"/>
              <a:pathLst>
                <a:path w="127635" h="356235">
                  <a:moveTo>
                    <a:pt x="0" y="127010"/>
                  </a:moveTo>
                  <a:lnTo>
                    <a:pt x="127010" y="127010"/>
                  </a:lnTo>
                  <a:lnTo>
                    <a:pt x="127010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  <a:path w="127635" h="356235">
                  <a:moveTo>
                    <a:pt x="0" y="355619"/>
                  </a:moveTo>
                  <a:lnTo>
                    <a:pt x="127010" y="355619"/>
                  </a:lnTo>
                  <a:lnTo>
                    <a:pt x="127010" y="228614"/>
                  </a:lnTo>
                  <a:lnTo>
                    <a:pt x="0" y="228614"/>
                  </a:lnTo>
                  <a:lnTo>
                    <a:pt x="0" y="355619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183462" y="225306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183462" y="225306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0" y="127010"/>
                  </a:moveTo>
                  <a:lnTo>
                    <a:pt x="127005" y="127010"/>
                  </a:lnTo>
                  <a:lnTo>
                    <a:pt x="127005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183462" y="2481676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183462" y="2481676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0" y="127010"/>
                  </a:moveTo>
                  <a:lnTo>
                    <a:pt x="127005" y="127010"/>
                  </a:lnTo>
                  <a:lnTo>
                    <a:pt x="127005" y="0"/>
                  </a:lnTo>
                  <a:lnTo>
                    <a:pt x="0" y="0"/>
                  </a:lnTo>
                  <a:lnTo>
                    <a:pt x="0" y="12701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183462" y="2710291"/>
              <a:ext cx="127000" cy="127635"/>
            </a:xfrm>
            <a:custGeom>
              <a:avLst/>
              <a:gdLst/>
              <a:ahLst/>
              <a:cxnLst/>
              <a:rect l="l" t="t" r="r" b="b"/>
              <a:pathLst>
                <a:path w="127000" h="127635">
                  <a:moveTo>
                    <a:pt x="127005" y="0"/>
                  </a:moveTo>
                  <a:lnTo>
                    <a:pt x="0" y="0"/>
                  </a:lnTo>
                  <a:lnTo>
                    <a:pt x="0" y="127010"/>
                  </a:lnTo>
                  <a:lnTo>
                    <a:pt x="127005" y="127010"/>
                  </a:lnTo>
                  <a:lnTo>
                    <a:pt x="127005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802438" y="2227662"/>
              <a:ext cx="1600835" cy="838835"/>
            </a:xfrm>
            <a:custGeom>
              <a:avLst/>
              <a:gdLst/>
              <a:ahLst/>
              <a:cxnLst/>
              <a:rect l="l" t="t" r="r" b="b"/>
              <a:pathLst>
                <a:path w="1600835" h="838835">
                  <a:moveTo>
                    <a:pt x="381024" y="609639"/>
                  </a:moveTo>
                  <a:lnTo>
                    <a:pt x="508029" y="609639"/>
                  </a:lnTo>
                  <a:lnTo>
                    <a:pt x="508029" y="482629"/>
                  </a:lnTo>
                  <a:lnTo>
                    <a:pt x="381024" y="482629"/>
                  </a:lnTo>
                  <a:lnTo>
                    <a:pt x="381024" y="609639"/>
                  </a:lnTo>
                  <a:close/>
                </a:path>
                <a:path w="1600835" h="838835">
                  <a:moveTo>
                    <a:pt x="381024" y="838249"/>
                  </a:moveTo>
                  <a:lnTo>
                    <a:pt x="508029" y="838249"/>
                  </a:lnTo>
                  <a:lnTo>
                    <a:pt x="508029" y="711244"/>
                  </a:lnTo>
                  <a:lnTo>
                    <a:pt x="381024" y="711244"/>
                  </a:lnTo>
                  <a:lnTo>
                    <a:pt x="381024" y="838249"/>
                  </a:lnTo>
                  <a:close/>
                </a:path>
                <a:path w="1600835" h="838835">
                  <a:moveTo>
                    <a:pt x="25400" y="0"/>
                  </a:moveTo>
                  <a:lnTo>
                    <a:pt x="863659" y="0"/>
                  </a:lnTo>
                  <a:lnTo>
                    <a:pt x="873522" y="2004"/>
                  </a:lnTo>
                  <a:lnTo>
                    <a:pt x="881598" y="7461"/>
                  </a:lnTo>
                  <a:lnTo>
                    <a:pt x="887055" y="15537"/>
                  </a:lnTo>
                  <a:lnTo>
                    <a:pt x="889059" y="25400"/>
                  </a:lnTo>
                  <a:lnTo>
                    <a:pt x="889059" y="152408"/>
                  </a:lnTo>
                  <a:lnTo>
                    <a:pt x="887055" y="162271"/>
                  </a:lnTo>
                  <a:lnTo>
                    <a:pt x="881598" y="170347"/>
                  </a:lnTo>
                  <a:lnTo>
                    <a:pt x="873522" y="175804"/>
                  </a:lnTo>
                  <a:lnTo>
                    <a:pt x="863659" y="177808"/>
                  </a:lnTo>
                  <a:lnTo>
                    <a:pt x="25400" y="177808"/>
                  </a:lnTo>
                  <a:lnTo>
                    <a:pt x="15537" y="175804"/>
                  </a:lnTo>
                  <a:lnTo>
                    <a:pt x="7461" y="170347"/>
                  </a:lnTo>
                  <a:lnTo>
                    <a:pt x="2004" y="162271"/>
                  </a:lnTo>
                  <a:lnTo>
                    <a:pt x="0" y="152408"/>
                  </a:lnTo>
                  <a:lnTo>
                    <a:pt x="0" y="25400"/>
                  </a:lnTo>
                  <a:lnTo>
                    <a:pt x="2004" y="15537"/>
                  </a:lnTo>
                  <a:lnTo>
                    <a:pt x="7461" y="7461"/>
                  </a:lnTo>
                  <a:lnTo>
                    <a:pt x="15537" y="2004"/>
                  </a:lnTo>
                  <a:lnTo>
                    <a:pt x="25400" y="0"/>
                  </a:lnTo>
                  <a:close/>
                </a:path>
                <a:path w="1600835" h="838835">
                  <a:moveTo>
                    <a:pt x="1092272" y="0"/>
                  </a:moveTo>
                  <a:lnTo>
                    <a:pt x="1574897" y="0"/>
                  </a:lnTo>
                  <a:lnTo>
                    <a:pt x="1584760" y="2004"/>
                  </a:lnTo>
                  <a:lnTo>
                    <a:pt x="1592836" y="7461"/>
                  </a:lnTo>
                  <a:lnTo>
                    <a:pt x="1598293" y="15537"/>
                  </a:lnTo>
                  <a:lnTo>
                    <a:pt x="1600297" y="25400"/>
                  </a:lnTo>
                  <a:lnTo>
                    <a:pt x="1600297" y="152408"/>
                  </a:lnTo>
                  <a:lnTo>
                    <a:pt x="1598293" y="162271"/>
                  </a:lnTo>
                  <a:lnTo>
                    <a:pt x="1592836" y="170347"/>
                  </a:lnTo>
                  <a:lnTo>
                    <a:pt x="1584760" y="175804"/>
                  </a:lnTo>
                  <a:lnTo>
                    <a:pt x="1574897" y="177808"/>
                  </a:lnTo>
                  <a:lnTo>
                    <a:pt x="1092272" y="177808"/>
                  </a:lnTo>
                  <a:lnTo>
                    <a:pt x="1082402" y="175804"/>
                  </a:lnTo>
                  <a:lnTo>
                    <a:pt x="1074322" y="170347"/>
                  </a:lnTo>
                  <a:lnTo>
                    <a:pt x="1068864" y="162271"/>
                  </a:lnTo>
                  <a:lnTo>
                    <a:pt x="1066859" y="152408"/>
                  </a:lnTo>
                  <a:lnTo>
                    <a:pt x="1066859" y="25400"/>
                  </a:lnTo>
                  <a:lnTo>
                    <a:pt x="1068864" y="15537"/>
                  </a:lnTo>
                  <a:lnTo>
                    <a:pt x="1074322" y="7461"/>
                  </a:lnTo>
                  <a:lnTo>
                    <a:pt x="1082402" y="2004"/>
                  </a:lnTo>
                  <a:lnTo>
                    <a:pt x="1092272" y="0"/>
                  </a:lnTo>
                  <a:close/>
                </a:path>
                <a:path w="1600835" h="838835">
                  <a:moveTo>
                    <a:pt x="25400" y="228613"/>
                  </a:moveTo>
                  <a:lnTo>
                    <a:pt x="1574897" y="228613"/>
                  </a:lnTo>
                  <a:lnTo>
                    <a:pt x="1584760" y="230618"/>
                  </a:lnTo>
                  <a:lnTo>
                    <a:pt x="1592836" y="236075"/>
                  </a:lnTo>
                  <a:lnTo>
                    <a:pt x="1598293" y="244151"/>
                  </a:lnTo>
                  <a:lnTo>
                    <a:pt x="1600297" y="254013"/>
                  </a:lnTo>
                  <a:lnTo>
                    <a:pt x="1600297" y="381024"/>
                  </a:lnTo>
                  <a:lnTo>
                    <a:pt x="1598293" y="390886"/>
                  </a:lnTo>
                  <a:lnTo>
                    <a:pt x="1592836" y="398962"/>
                  </a:lnTo>
                  <a:lnTo>
                    <a:pt x="1584760" y="404419"/>
                  </a:lnTo>
                  <a:lnTo>
                    <a:pt x="1574897" y="406424"/>
                  </a:lnTo>
                  <a:lnTo>
                    <a:pt x="25400" y="406424"/>
                  </a:lnTo>
                  <a:lnTo>
                    <a:pt x="15537" y="404419"/>
                  </a:lnTo>
                  <a:lnTo>
                    <a:pt x="7461" y="398962"/>
                  </a:lnTo>
                  <a:lnTo>
                    <a:pt x="2004" y="390886"/>
                  </a:lnTo>
                  <a:lnTo>
                    <a:pt x="0" y="381024"/>
                  </a:lnTo>
                  <a:lnTo>
                    <a:pt x="0" y="254013"/>
                  </a:lnTo>
                  <a:lnTo>
                    <a:pt x="2004" y="244151"/>
                  </a:lnTo>
                  <a:lnTo>
                    <a:pt x="7461" y="236075"/>
                  </a:lnTo>
                  <a:lnTo>
                    <a:pt x="15537" y="230618"/>
                  </a:lnTo>
                  <a:lnTo>
                    <a:pt x="25400" y="228613"/>
                  </a:lnTo>
                  <a:close/>
                </a:path>
                <a:path w="1600835" h="838835">
                  <a:moveTo>
                    <a:pt x="25400" y="457224"/>
                  </a:moveTo>
                  <a:lnTo>
                    <a:pt x="1219272" y="457224"/>
                  </a:lnTo>
                  <a:lnTo>
                    <a:pt x="1229142" y="459229"/>
                  </a:lnTo>
                  <a:lnTo>
                    <a:pt x="1237222" y="464687"/>
                  </a:lnTo>
                  <a:lnTo>
                    <a:pt x="1242680" y="472766"/>
                  </a:lnTo>
                  <a:lnTo>
                    <a:pt x="1244685" y="482629"/>
                  </a:lnTo>
                  <a:lnTo>
                    <a:pt x="1244685" y="609639"/>
                  </a:lnTo>
                  <a:lnTo>
                    <a:pt x="1242680" y="619501"/>
                  </a:lnTo>
                  <a:lnTo>
                    <a:pt x="1237222" y="627578"/>
                  </a:lnTo>
                  <a:lnTo>
                    <a:pt x="1229142" y="633035"/>
                  </a:lnTo>
                  <a:lnTo>
                    <a:pt x="1219272" y="635039"/>
                  </a:lnTo>
                  <a:lnTo>
                    <a:pt x="25400" y="635039"/>
                  </a:lnTo>
                  <a:lnTo>
                    <a:pt x="15537" y="633035"/>
                  </a:lnTo>
                  <a:lnTo>
                    <a:pt x="7461" y="627578"/>
                  </a:lnTo>
                  <a:lnTo>
                    <a:pt x="2004" y="619501"/>
                  </a:lnTo>
                  <a:lnTo>
                    <a:pt x="0" y="609639"/>
                  </a:lnTo>
                  <a:lnTo>
                    <a:pt x="0" y="482629"/>
                  </a:lnTo>
                  <a:lnTo>
                    <a:pt x="2004" y="472766"/>
                  </a:lnTo>
                  <a:lnTo>
                    <a:pt x="7461" y="464687"/>
                  </a:lnTo>
                  <a:lnTo>
                    <a:pt x="15537" y="459229"/>
                  </a:lnTo>
                  <a:lnTo>
                    <a:pt x="25400" y="457224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309194" y="360455"/>
            <a:ext cx="3966845" cy="200088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Vserver operates in its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environment</a:t>
            </a:r>
            <a:r>
              <a:rPr dirty="0" sz="1000" spc="-10">
                <a:latin typeface="Arial"/>
                <a:cs typeface="Arial"/>
              </a:rPr>
              <a:t> (cf.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 spc="60">
                <a:latin typeface="Times New Roman"/>
                <a:cs typeface="Times New Roman"/>
              </a:rPr>
              <a:t>chroot</a:t>
            </a:r>
            <a:r>
              <a:rPr dirty="0" sz="1000" spc="60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323215" marR="130175" indent="-163830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Linux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enhancements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include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adjustment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(e.g.,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 spc="185">
                <a:latin typeface="Times New Roman"/>
                <a:cs typeface="Times New Roman"/>
              </a:rPr>
              <a:t>init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ID 0).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0">
                <a:latin typeface="Arial"/>
                <a:cs typeface="Arial"/>
              </a:rPr>
              <a:t>Two</a:t>
            </a:r>
            <a:r>
              <a:rPr dirty="0" sz="1000" spc="-5">
                <a:latin typeface="Arial"/>
                <a:cs typeface="Arial"/>
              </a:rPr>
              <a:t> processes in different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Vservers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 </a:t>
            </a:r>
            <a:r>
              <a:rPr dirty="0" sz="1000" spc="-25">
                <a:latin typeface="Arial"/>
                <a:cs typeface="Arial"/>
              </a:rPr>
              <a:t>ID,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endParaRPr sz="1000">
              <a:latin typeface="Arial"/>
              <a:cs typeface="Arial"/>
            </a:endParaRPr>
          </a:p>
          <a:p>
            <a:pPr marL="32766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user.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Separation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leads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slices</a:t>
            </a:r>
            <a:endParaRPr sz="1200">
              <a:latin typeface="Arial"/>
              <a:cs typeface="Arial"/>
            </a:endParaRPr>
          </a:p>
          <a:p>
            <a:pPr algn="ctr" marR="777875">
              <a:lnSpc>
                <a:spcPct val="100000"/>
              </a:lnSpc>
              <a:spcBef>
                <a:spcPts val="760"/>
              </a:spcBef>
            </a:pP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Slice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 marL="923925">
              <a:lnSpc>
                <a:spcPct val="100000"/>
              </a:lnSpc>
              <a:spcBef>
                <a:spcPts val="520"/>
              </a:spcBef>
            </a:pP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523018" y="2046677"/>
            <a:ext cx="816610" cy="1048385"/>
            <a:chOff x="1523018" y="2046677"/>
            <a:chExt cx="816610" cy="1048385"/>
          </a:xfrm>
        </p:grpSpPr>
        <p:sp>
          <p:nvSpPr>
            <p:cNvPr id="42" name="object 42"/>
            <p:cNvSpPr/>
            <p:nvPr/>
          </p:nvSpPr>
          <p:spPr>
            <a:xfrm>
              <a:off x="1802438" y="2913501"/>
              <a:ext cx="534035" cy="178435"/>
            </a:xfrm>
            <a:custGeom>
              <a:avLst/>
              <a:gdLst/>
              <a:ahLst/>
              <a:cxnLst/>
              <a:rect l="l" t="t" r="r" b="b"/>
              <a:pathLst>
                <a:path w="534035" h="178435">
                  <a:moveTo>
                    <a:pt x="25400" y="0"/>
                  </a:moveTo>
                  <a:lnTo>
                    <a:pt x="508029" y="0"/>
                  </a:lnTo>
                  <a:lnTo>
                    <a:pt x="517894" y="2005"/>
                  </a:lnTo>
                  <a:lnTo>
                    <a:pt x="525972" y="7463"/>
                  </a:lnTo>
                  <a:lnTo>
                    <a:pt x="531429" y="15541"/>
                  </a:lnTo>
                  <a:lnTo>
                    <a:pt x="533434" y="25405"/>
                  </a:lnTo>
                  <a:lnTo>
                    <a:pt x="533434" y="152409"/>
                  </a:lnTo>
                  <a:lnTo>
                    <a:pt x="531429" y="162275"/>
                  </a:lnTo>
                  <a:lnTo>
                    <a:pt x="525972" y="170352"/>
                  </a:lnTo>
                  <a:lnTo>
                    <a:pt x="517894" y="175810"/>
                  </a:lnTo>
                  <a:lnTo>
                    <a:pt x="508029" y="177814"/>
                  </a:lnTo>
                  <a:lnTo>
                    <a:pt x="25400" y="177814"/>
                  </a:lnTo>
                  <a:lnTo>
                    <a:pt x="15537" y="175810"/>
                  </a:lnTo>
                  <a:lnTo>
                    <a:pt x="7461" y="170352"/>
                  </a:lnTo>
                  <a:lnTo>
                    <a:pt x="2004" y="162275"/>
                  </a:lnTo>
                  <a:lnTo>
                    <a:pt x="0" y="152409"/>
                  </a:lnTo>
                  <a:lnTo>
                    <a:pt x="0" y="25405"/>
                  </a:lnTo>
                  <a:lnTo>
                    <a:pt x="2004" y="15541"/>
                  </a:lnTo>
                  <a:lnTo>
                    <a:pt x="7461" y="7463"/>
                  </a:lnTo>
                  <a:lnTo>
                    <a:pt x="15537" y="2005"/>
                  </a:lnTo>
                  <a:lnTo>
                    <a:pt x="25400" y="0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951672" y="2046677"/>
              <a:ext cx="130185" cy="180985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45248" y="2608686"/>
              <a:ext cx="282590" cy="15558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523018" y="2303857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 h="0">
                  <a:moveTo>
                    <a:pt x="0" y="0"/>
                  </a:moveTo>
                  <a:lnTo>
                    <a:pt x="208979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687423" y="2265453"/>
              <a:ext cx="90170" cy="76835"/>
            </a:xfrm>
            <a:custGeom>
              <a:avLst/>
              <a:gdLst/>
              <a:ahLst/>
              <a:cxnLst/>
              <a:rect l="l" t="t" r="r" b="b"/>
              <a:pathLst>
                <a:path w="90169" h="76835">
                  <a:moveTo>
                    <a:pt x="0" y="0"/>
                  </a:moveTo>
                  <a:lnTo>
                    <a:pt x="7202" y="19203"/>
                  </a:lnTo>
                  <a:lnTo>
                    <a:pt x="9603" y="38405"/>
                  </a:lnTo>
                  <a:lnTo>
                    <a:pt x="7202" y="57608"/>
                  </a:lnTo>
                  <a:lnTo>
                    <a:pt x="0" y="76810"/>
                  </a:lnTo>
                  <a:lnTo>
                    <a:pt x="89609" y="384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66713" y="3331252"/>
            <a:ext cx="7943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Case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study: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PlanetLab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Reasons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for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migrating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47239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Reasons</a:t>
            </a:r>
            <a:r>
              <a:rPr dirty="0" spc="-10"/>
              <a:t> </a:t>
            </a:r>
            <a:r>
              <a:rPr dirty="0" spc="10"/>
              <a:t>to</a:t>
            </a:r>
            <a:r>
              <a:rPr dirty="0" spc="-5"/>
              <a:t> </a:t>
            </a:r>
            <a:r>
              <a:rPr dirty="0" spc="10"/>
              <a:t>migrate</a:t>
            </a:r>
            <a:r>
              <a:rPr dirty="0" spc="-5"/>
              <a:t> </a:t>
            </a:r>
            <a:r>
              <a:rPr dirty="0" spc="15"/>
              <a:t>code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58193" y="1962750"/>
            <a:ext cx="1469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0777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9876" y="2814331"/>
            <a:ext cx="1412875" cy="38100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8013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Service-specific  client-side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code</a:t>
            </a:r>
            <a:endParaRPr sz="650">
              <a:latin typeface="Arial"/>
              <a:cs typeface="Arial"/>
            </a:endParaRPr>
          </a:p>
          <a:p>
            <a:pPr marL="803910">
              <a:lnSpc>
                <a:spcPct val="100000"/>
              </a:lnSpc>
              <a:spcBef>
                <a:spcPts val="45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Code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repository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9655" y="2739630"/>
            <a:ext cx="836294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fetches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1894" y="345952"/>
            <a:ext cx="3982085" cy="159448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Load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distribution</a:t>
            </a:r>
            <a:endParaRPr sz="12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Ensuring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center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sufficiently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loaded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(e.g.,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prevent</a:t>
            </a:r>
            <a:r>
              <a:rPr dirty="0" sz="1000" spc="-5">
                <a:latin typeface="Arial"/>
                <a:cs typeface="Arial"/>
              </a:rPr>
              <a:t> waste of energy)</a:t>
            </a:r>
            <a:endParaRPr sz="1000">
              <a:latin typeface="Arial"/>
              <a:cs typeface="Arial"/>
            </a:endParaRPr>
          </a:p>
          <a:p>
            <a:pPr marL="314960" marR="23622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Minimizing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computations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close to where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(think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mobile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Flexibility: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moving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code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 a client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when needed</a:t>
            </a:r>
            <a:endParaRPr sz="1200">
              <a:latin typeface="Arial"/>
              <a:cs typeface="Arial"/>
            </a:endParaRPr>
          </a:p>
          <a:p>
            <a:pPr marL="1730375">
              <a:lnSpc>
                <a:spcPct val="100000"/>
              </a:lnSpc>
              <a:spcBef>
                <a:spcPts val="9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4496" y="1907559"/>
            <a:ext cx="5270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communicate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579219" y="2036681"/>
            <a:ext cx="1617980" cy="1002665"/>
            <a:chOff x="1579219" y="2036681"/>
            <a:chExt cx="1617980" cy="1002665"/>
          </a:xfrm>
        </p:grpSpPr>
        <p:sp>
          <p:nvSpPr>
            <p:cNvPr id="10" name="object 10"/>
            <p:cNvSpPr/>
            <p:nvPr/>
          </p:nvSpPr>
          <p:spPr>
            <a:xfrm>
              <a:off x="2175868" y="2877297"/>
              <a:ext cx="339725" cy="159385"/>
            </a:xfrm>
            <a:custGeom>
              <a:avLst/>
              <a:gdLst/>
              <a:ahLst/>
              <a:cxnLst/>
              <a:rect l="l" t="t" r="r" b="b"/>
              <a:pathLst>
                <a:path w="339725" h="159385">
                  <a:moveTo>
                    <a:pt x="339431" y="0"/>
                  </a:moveTo>
                  <a:lnTo>
                    <a:pt x="0" y="0"/>
                  </a:lnTo>
                  <a:lnTo>
                    <a:pt x="0" y="127286"/>
                  </a:lnTo>
                  <a:lnTo>
                    <a:pt x="14605" y="141208"/>
                  </a:lnTo>
                  <a:lnTo>
                    <a:pt x="53090" y="151154"/>
                  </a:lnTo>
                  <a:lnTo>
                    <a:pt x="107457" y="157121"/>
                  </a:lnTo>
                  <a:lnTo>
                    <a:pt x="169711" y="159111"/>
                  </a:lnTo>
                  <a:lnTo>
                    <a:pt x="231970" y="157121"/>
                  </a:lnTo>
                  <a:lnTo>
                    <a:pt x="286340" y="151154"/>
                  </a:lnTo>
                  <a:lnTo>
                    <a:pt x="324826" y="141208"/>
                  </a:lnTo>
                  <a:lnTo>
                    <a:pt x="339431" y="127286"/>
                  </a:lnTo>
                  <a:lnTo>
                    <a:pt x="33943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175868" y="2877297"/>
              <a:ext cx="339725" cy="159385"/>
            </a:xfrm>
            <a:custGeom>
              <a:avLst/>
              <a:gdLst/>
              <a:ahLst/>
              <a:cxnLst/>
              <a:rect l="l" t="t" r="r" b="b"/>
              <a:pathLst>
                <a:path w="339725" h="159385">
                  <a:moveTo>
                    <a:pt x="0" y="0"/>
                  </a:moveTo>
                  <a:lnTo>
                    <a:pt x="339431" y="0"/>
                  </a:lnTo>
                  <a:lnTo>
                    <a:pt x="339431" y="20295"/>
                  </a:lnTo>
                  <a:lnTo>
                    <a:pt x="339431" y="63496"/>
                  </a:lnTo>
                  <a:lnTo>
                    <a:pt x="339431" y="106771"/>
                  </a:lnTo>
                  <a:lnTo>
                    <a:pt x="339431" y="127286"/>
                  </a:lnTo>
                  <a:lnTo>
                    <a:pt x="324826" y="141208"/>
                  </a:lnTo>
                  <a:lnTo>
                    <a:pt x="286340" y="151154"/>
                  </a:lnTo>
                  <a:lnTo>
                    <a:pt x="231970" y="157121"/>
                  </a:lnTo>
                  <a:lnTo>
                    <a:pt x="169711" y="159111"/>
                  </a:lnTo>
                  <a:lnTo>
                    <a:pt x="107457" y="157121"/>
                  </a:lnTo>
                  <a:lnTo>
                    <a:pt x="53090" y="151154"/>
                  </a:lnTo>
                  <a:lnTo>
                    <a:pt x="14605" y="141208"/>
                  </a:lnTo>
                  <a:lnTo>
                    <a:pt x="0" y="127286"/>
                  </a:lnTo>
                  <a:lnTo>
                    <a:pt x="0" y="106538"/>
                  </a:lnTo>
                  <a:lnTo>
                    <a:pt x="0" y="62878"/>
                  </a:lnTo>
                  <a:lnTo>
                    <a:pt x="0" y="19601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175868" y="2845473"/>
              <a:ext cx="339725" cy="64135"/>
            </a:xfrm>
            <a:custGeom>
              <a:avLst/>
              <a:gdLst/>
              <a:ahLst/>
              <a:cxnLst/>
              <a:rect l="l" t="t" r="r" b="b"/>
              <a:pathLst>
                <a:path w="339725" h="64135">
                  <a:moveTo>
                    <a:pt x="169711" y="0"/>
                  </a:moveTo>
                  <a:lnTo>
                    <a:pt x="103761" y="2507"/>
                  </a:lnTo>
                  <a:lnTo>
                    <a:pt x="49804" y="9338"/>
                  </a:lnTo>
                  <a:lnTo>
                    <a:pt x="13373" y="19456"/>
                  </a:lnTo>
                  <a:lnTo>
                    <a:pt x="0" y="31824"/>
                  </a:lnTo>
                  <a:lnTo>
                    <a:pt x="13373" y="44189"/>
                  </a:lnTo>
                  <a:lnTo>
                    <a:pt x="49804" y="54306"/>
                  </a:lnTo>
                  <a:lnTo>
                    <a:pt x="103761" y="61137"/>
                  </a:lnTo>
                  <a:lnTo>
                    <a:pt x="169711" y="63645"/>
                  </a:lnTo>
                  <a:lnTo>
                    <a:pt x="235670" y="61137"/>
                  </a:lnTo>
                  <a:lnTo>
                    <a:pt x="289629" y="54306"/>
                  </a:lnTo>
                  <a:lnTo>
                    <a:pt x="326059" y="44189"/>
                  </a:lnTo>
                  <a:lnTo>
                    <a:pt x="339431" y="31824"/>
                  </a:lnTo>
                  <a:lnTo>
                    <a:pt x="326059" y="19456"/>
                  </a:lnTo>
                  <a:lnTo>
                    <a:pt x="289629" y="9338"/>
                  </a:lnTo>
                  <a:lnTo>
                    <a:pt x="235670" y="2507"/>
                  </a:lnTo>
                  <a:lnTo>
                    <a:pt x="1697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175868" y="2845473"/>
              <a:ext cx="339725" cy="64135"/>
            </a:xfrm>
            <a:custGeom>
              <a:avLst/>
              <a:gdLst/>
              <a:ahLst/>
              <a:cxnLst/>
              <a:rect l="l" t="t" r="r" b="b"/>
              <a:pathLst>
                <a:path w="339725" h="64135">
                  <a:moveTo>
                    <a:pt x="169711" y="0"/>
                  </a:moveTo>
                  <a:lnTo>
                    <a:pt x="235670" y="2507"/>
                  </a:lnTo>
                  <a:lnTo>
                    <a:pt x="289629" y="9338"/>
                  </a:lnTo>
                  <a:lnTo>
                    <a:pt x="326059" y="19456"/>
                  </a:lnTo>
                  <a:lnTo>
                    <a:pt x="339431" y="31824"/>
                  </a:lnTo>
                  <a:lnTo>
                    <a:pt x="326059" y="44189"/>
                  </a:lnTo>
                  <a:lnTo>
                    <a:pt x="289629" y="54306"/>
                  </a:lnTo>
                  <a:lnTo>
                    <a:pt x="235670" y="61137"/>
                  </a:lnTo>
                  <a:lnTo>
                    <a:pt x="169711" y="63645"/>
                  </a:lnTo>
                  <a:lnTo>
                    <a:pt x="103761" y="61137"/>
                  </a:lnTo>
                  <a:lnTo>
                    <a:pt x="49804" y="54306"/>
                  </a:lnTo>
                  <a:lnTo>
                    <a:pt x="13373" y="44189"/>
                  </a:lnTo>
                  <a:lnTo>
                    <a:pt x="0" y="31824"/>
                  </a:lnTo>
                  <a:lnTo>
                    <a:pt x="13373" y="19456"/>
                  </a:lnTo>
                  <a:lnTo>
                    <a:pt x="49804" y="9338"/>
                  </a:lnTo>
                  <a:lnTo>
                    <a:pt x="103761" y="2507"/>
                  </a:lnTo>
                  <a:lnTo>
                    <a:pt x="16971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03068" y="2092351"/>
              <a:ext cx="742950" cy="774700"/>
            </a:xfrm>
            <a:custGeom>
              <a:avLst/>
              <a:gdLst/>
              <a:ahLst/>
              <a:cxnLst/>
              <a:rect l="l" t="t" r="r" b="b"/>
              <a:pathLst>
                <a:path w="742950" h="774700">
                  <a:moveTo>
                    <a:pt x="0" y="469033"/>
                  </a:moveTo>
                  <a:lnTo>
                    <a:pt x="360650" y="469033"/>
                  </a:lnTo>
                  <a:lnTo>
                    <a:pt x="360650" y="0"/>
                  </a:lnTo>
                  <a:lnTo>
                    <a:pt x="0" y="0"/>
                  </a:lnTo>
                  <a:lnTo>
                    <a:pt x="0" y="469033"/>
                  </a:lnTo>
                  <a:close/>
                </a:path>
                <a:path w="742950" h="774700">
                  <a:moveTo>
                    <a:pt x="84859" y="278101"/>
                  </a:moveTo>
                  <a:lnTo>
                    <a:pt x="212150" y="278101"/>
                  </a:lnTo>
                  <a:lnTo>
                    <a:pt x="212150" y="65955"/>
                  </a:lnTo>
                  <a:lnTo>
                    <a:pt x="84859" y="65955"/>
                  </a:lnTo>
                  <a:lnTo>
                    <a:pt x="84859" y="278101"/>
                  </a:lnTo>
                  <a:close/>
                </a:path>
                <a:path w="742950" h="774700">
                  <a:moveTo>
                    <a:pt x="742511" y="774335"/>
                  </a:moveTo>
                  <a:lnTo>
                    <a:pt x="660140" y="474998"/>
                  </a:lnTo>
                  <a:lnTo>
                    <a:pt x="489264" y="316737"/>
                  </a:lnTo>
                  <a:lnTo>
                    <a:pt x="320376" y="254684"/>
                  </a:lnTo>
                  <a:lnTo>
                    <a:pt x="243970" y="24397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09685" y="2305774"/>
              <a:ext cx="75454" cy="6371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581855" y="2369275"/>
              <a:ext cx="146685" cy="401955"/>
            </a:xfrm>
            <a:custGeom>
              <a:avLst/>
              <a:gdLst/>
              <a:ahLst/>
              <a:cxnLst/>
              <a:rect l="l" t="t" r="r" b="b"/>
              <a:pathLst>
                <a:path w="146685" h="401955">
                  <a:moveTo>
                    <a:pt x="0" y="401945"/>
                  </a:moveTo>
                  <a:lnTo>
                    <a:pt x="14657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592461" y="2559074"/>
              <a:ext cx="1602105" cy="127635"/>
            </a:xfrm>
            <a:custGeom>
              <a:avLst/>
              <a:gdLst/>
              <a:ahLst/>
              <a:cxnLst/>
              <a:rect l="l" t="t" r="r" b="b"/>
              <a:pathLst>
                <a:path w="1602105" h="127635">
                  <a:moveTo>
                    <a:pt x="0" y="127286"/>
                  </a:moveTo>
                  <a:lnTo>
                    <a:pt x="1601711" y="127286"/>
                  </a:lnTo>
                </a:path>
                <a:path w="1602105" h="127635">
                  <a:moveTo>
                    <a:pt x="180325" y="0"/>
                  </a:moveTo>
                  <a:lnTo>
                    <a:pt x="180325" y="127286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833522" y="2092350"/>
              <a:ext cx="360680" cy="466725"/>
            </a:xfrm>
            <a:custGeom>
              <a:avLst/>
              <a:gdLst/>
              <a:ahLst/>
              <a:cxnLst/>
              <a:rect l="l" t="t" r="r" b="b"/>
              <a:pathLst>
                <a:path w="360680" h="466725">
                  <a:moveTo>
                    <a:pt x="0" y="466723"/>
                  </a:moveTo>
                  <a:lnTo>
                    <a:pt x="360650" y="466723"/>
                  </a:lnTo>
                  <a:lnTo>
                    <a:pt x="360650" y="0"/>
                  </a:lnTo>
                  <a:lnTo>
                    <a:pt x="0" y="0"/>
                  </a:lnTo>
                  <a:lnTo>
                    <a:pt x="0" y="466723"/>
                  </a:lnTo>
                  <a:close/>
                </a:path>
                <a:path w="360680" h="466725">
                  <a:moveTo>
                    <a:pt x="106074" y="297010"/>
                  </a:moveTo>
                  <a:lnTo>
                    <a:pt x="233365" y="297010"/>
                  </a:lnTo>
                  <a:lnTo>
                    <a:pt x="233365" y="84860"/>
                  </a:lnTo>
                  <a:lnTo>
                    <a:pt x="106074" y="84860"/>
                  </a:lnTo>
                  <a:lnTo>
                    <a:pt x="106074" y="29701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024452" y="2559074"/>
              <a:ext cx="0" cy="127635"/>
            </a:xfrm>
            <a:custGeom>
              <a:avLst/>
              <a:gdLst/>
              <a:ahLst/>
              <a:cxnLst/>
              <a:rect l="l" t="t" r="r" b="b"/>
              <a:pathLst>
                <a:path w="0" h="127635">
                  <a:moveTo>
                    <a:pt x="0" y="0"/>
                  </a:moveTo>
                  <a:lnTo>
                    <a:pt x="0" y="127286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851281" y="2240856"/>
              <a:ext cx="944880" cy="0"/>
            </a:xfrm>
            <a:custGeom>
              <a:avLst/>
              <a:gdLst/>
              <a:ahLst/>
              <a:cxnLst/>
              <a:rect l="l" t="t" r="r" b="b"/>
              <a:pathLst>
                <a:path w="944880" h="0">
                  <a:moveTo>
                    <a:pt x="0" y="0"/>
                  </a:moveTo>
                  <a:lnTo>
                    <a:pt x="94486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3901" y="2208978"/>
              <a:ext cx="74379" cy="6375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59145" y="2208978"/>
              <a:ext cx="74377" cy="6375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339803" y="2039316"/>
              <a:ext cx="165100" cy="753745"/>
            </a:xfrm>
            <a:custGeom>
              <a:avLst/>
              <a:gdLst/>
              <a:ahLst/>
              <a:cxnLst/>
              <a:rect l="l" t="t" r="r" b="b"/>
              <a:pathLst>
                <a:path w="165100" h="753744">
                  <a:moveTo>
                    <a:pt x="80027" y="0"/>
                  </a:moveTo>
                  <a:lnTo>
                    <a:pt x="17571" y="199954"/>
                  </a:lnTo>
                </a:path>
                <a:path w="165100" h="753744">
                  <a:moveTo>
                    <a:pt x="164892" y="753121"/>
                  </a:moveTo>
                  <a:lnTo>
                    <a:pt x="0" y="71997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43128" y="3315581"/>
            <a:ext cx="37833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Arial"/>
                <a:cs typeface="Arial"/>
              </a:rPr>
              <a:t>Avoids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pre-installing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software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increases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configuration.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53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1483" y="716"/>
            <a:ext cx="9499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Reasons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for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migrating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1126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Models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code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3080" y="836433"/>
            <a:ext cx="842644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Be</a:t>
            </a:r>
            <a:r>
              <a:rPr dirty="0" sz="800" spc="-25" b="1">
                <a:latin typeface="Arial"/>
                <a:cs typeface="Arial"/>
              </a:rPr>
              <a:t>f</a:t>
            </a:r>
            <a:r>
              <a:rPr dirty="0" sz="800" spc="-5" b="1">
                <a:latin typeface="Arial"/>
                <a:cs typeface="Arial"/>
              </a:rPr>
              <a:t>ore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20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5811" y="836433"/>
            <a:ext cx="7600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After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20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1148" y="980667"/>
            <a:ext cx="30670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Client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5203" y="980667"/>
            <a:ext cx="34163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Se</a:t>
            </a:r>
            <a:r>
              <a:rPr dirty="0" sz="800" b="1">
                <a:latin typeface="Arial"/>
                <a:cs typeface="Arial"/>
              </a:rPr>
              <a:t>r</a:t>
            </a:r>
            <a:r>
              <a:rPr dirty="0" sz="800" spc="-5" b="1">
                <a:latin typeface="Arial"/>
                <a:cs typeface="Arial"/>
              </a:rPr>
              <a:t>ver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98597" y="980667"/>
            <a:ext cx="30670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Client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2753" y="980667"/>
            <a:ext cx="34163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Se</a:t>
            </a:r>
            <a:r>
              <a:rPr dirty="0" sz="800" b="1">
                <a:latin typeface="Arial"/>
                <a:cs typeface="Arial"/>
              </a:rPr>
              <a:t>r</a:t>
            </a:r>
            <a:r>
              <a:rPr dirty="0" sz="800" spc="-5" b="1">
                <a:latin typeface="Arial"/>
                <a:cs typeface="Arial"/>
              </a:rPr>
              <a:t>ver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5665" y="1494941"/>
            <a:ext cx="16637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CS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12444" y="1346962"/>
            <a:ext cx="504190" cy="473709"/>
            <a:chOff x="912444" y="1346962"/>
            <a:chExt cx="504190" cy="473709"/>
          </a:xfrm>
        </p:grpSpPr>
        <p:sp>
          <p:nvSpPr>
            <p:cNvPr id="13" name="object 13"/>
            <p:cNvSpPr/>
            <p:nvPr/>
          </p:nvSpPr>
          <p:spPr>
            <a:xfrm>
              <a:off x="912444" y="135012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915606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413281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15606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413281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15606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413281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912444" y="181700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876452" y="1296352"/>
          <a:ext cx="582930" cy="560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2" name="object 22"/>
          <p:cNvGrpSpPr/>
          <p:nvPr/>
        </p:nvGrpSpPr>
        <p:grpSpPr>
          <a:xfrm>
            <a:off x="1760829" y="1338567"/>
            <a:ext cx="510540" cy="326390"/>
            <a:chOff x="1760829" y="1338567"/>
            <a:chExt cx="510540" cy="326390"/>
          </a:xfrm>
        </p:grpSpPr>
        <p:sp>
          <p:nvSpPr>
            <p:cNvPr id="23" name="object 23"/>
            <p:cNvSpPr/>
            <p:nvPr/>
          </p:nvSpPr>
          <p:spPr>
            <a:xfrm>
              <a:off x="1764004" y="1341742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767166" y="1341755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264829" y="1341755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767166" y="1517777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264829" y="1517777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1728000" y="1287970"/>
          <a:ext cx="582930" cy="577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503555" algn="l"/>
                        </a:tabLst>
                      </a:pPr>
                      <a:r>
                        <a:rPr dirty="0" u="sng" sz="8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8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dirty="0" u="sng" sz="800" spc="-9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8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exec	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9" name="object 29"/>
          <p:cNvGrpSpPr/>
          <p:nvPr/>
        </p:nvGrpSpPr>
        <p:grpSpPr>
          <a:xfrm>
            <a:off x="1764004" y="1680730"/>
            <a:ext cx="504190" cy="147955"/>
            <a:chOff x="1764004" y="1680730"/>
            <a:chExt cx="504190" cy="147955"/>
          </a:xfrm>
        </p:grpSpPr>
        <p:sp>
          <p:nvSpPr>
            <p:cNvPr id="30" name="object 30"/>
            <p:cNvSpPr/>
            <p:nvPr/>
          </p:nvSpPr>
          <p:spPr>
            <a:xfrm>
              <a:off x="1767166" y="168073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264829" y="168073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764004" y="182537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2699943" y="1346962"/>
            <a:ext cx="504190" cy="473709"/>
            <a:chOff x="2699943" y="1346962"/>
            <a:chExt cx="504190" cy="473709"/>
          </a:xfrm>
        </p:grpSpPr>
        <p:sp>
          <p:nvSpPr>
            <p:cNvPr id="34" name="object 34"/>
            <p:cNvSpPr/>
            <p:nvPr/>
          </p:nvSpPr>
          <p:spPr>
            <a:xfrm>
              <a:off x="2699943" y="135012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703106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200780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703106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200780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703106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200780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699943" y="181700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2663939" y="1296352"/>
          <a:ext cx="582930" cy="560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3" name="object 43"/>
          <p:cNvGrpSpPr/>
          <p:nvPr/>
        </p:nvGrpSpPr>
        <p:grpSpPr>
          <a:xfrm>
            <a:off x="3548316" y="1332699"/>
            <a:ext cx="510540" cy="338455"/>
            <a:chOff x="3548316" y="1332699"/>
            <a:chExt cx="510540" cy="338455"/>
          </a:xfrm>
        </p:grpSpPr>
        <p:sp>
          <p:nvSpPr>
            <p:cNvPr id="44" name="object 44"/>
            <p:cNvSpPr/>
            <p:nvPr/>
          </p:nvSpPr>
          <p:spPr>
            <a:xfrm>
              <a:off x="3551491" y="133587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554653" y="1335887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4052328" y="1335887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554653" y="1511896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4052328" y="1511896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3515499" y="1282103"/>
          <a:ext cx="582930" cy="58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800" spc="-10" b="1">
                          <a:latin typeface="Arial"/>
                          <a:cs typeface="Arial"/>
                        </a:rPr>
                        <a:t>exec*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0" name="object 50"/>
          <p:cNvGrpSpPr/>
          <p:nvPr/>
        </p:nvGrpSpPr>
        <p:grpSpPr>
          <a:xfrm>
            <a:off x="3551491" y="1686610"/>
            <a:ext cx="504190" cy="147955"/>
            <a:chOff x="3551491" y="1686610"/>
            <a:chExt cx="504190" cy="147955"/>
          </a:xfrm>
        </p:grpSpPr>
        <p:sp>
          <p:nvSpPr>
            <p:cNvPr id="51" name="object 51"/>
            <p:cNvSpPr/>
            <p:nvPr/>
          </p:nvSpPr>
          <p:spPr>
            <a:xfrm>
              <a:off x="3554653" y="168661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4052328" y="168661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551491" y="183125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/>
          <p:cNvSpPr txBox="1"/>
          <p:nvPr/>
        </p:nvSpPr>
        <p:spPr>
          <a:xfrm>
            <a:off x="475665" y="2242107"/>
            <a:ext cx="233679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REV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912444" y="2087079"/>
            <a:ext cx="504190" cy="487680"/>
            <a:chOff x="912444" y="2087079"/>
            <a:chExt cx="504190" cy="487680"/>
          </a:xfrm>
        </p:grpSpPr>
        <p:sp>
          <p:nvSpPr>
            <p:cNvPr id="56" name="object 56"/>
            <p:cNvSpPr/>
            <p:nvPr/>
          </p:nvSpPr>
          <p:spPr>
            <a:xfrm>
              <a:off x="912444" y="2090242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915606" y="2090254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413281" y="2090254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915606" y="226626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413281" y="226626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915606" y="242821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413281" y="242821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912444" y="257119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876452" y="2036470"/>
          <a:ext cx="582930" cy="57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5" name="object 65"/>
          <p:cNvSpPr txBox="1"/>
          <p:nvPr/>
        </p:nvSpPr>
        <p:spPr>
          <a:xfrm>
            <a:off x="1496021" y="2242107"/>
            <a:ext cx="1885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60" i="1">
                <a:latin typeface="メイリオ"/>
                <a:cs typeface="メイリオ"/>
              </a:rPr>
              <a:t>−</a:t>
            </a:r>
            <a:r>
              <a:rPr dirty="0" sz="800" spc="-5" i="1">
                <a:latin typeface="メイリオ"/>
                <a:cs typeface="メイリオ"/>
              </a:rPr>
              <a:t>→</a:t>
            </a:r>
            <a:endParaRPr sz="800">
              <a:latin typeface="メイリオ"/>
              <a:cs typeface="メイリオ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760829" y="2092756"/>
            <a:ext cx="510540" cy="312420"/>
            <a:chOff x="1760829" y="2092756"/>
            <a:chExt cx="510540" cy="312420"/>
          </a:xfrm>
        </p:grpSpPr>
        <p:sp>
          <p:nvSpPr>
            <p:cNvPr id="67" name="object 67"/>
            <p:cNvSpPr/>
            <p:nvPr/>
          </p:nvSpPr>
          <p:spPr>
            <a:xfrm>
              <a:off x="1764004" y="209593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767166" y="2095931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264829" y="2095931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1767166" y="2257895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264829" y="2257895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1728000" y="2042160"/>
          <a:ext cx="582930" cy="563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 b="1">
                          <a:latin typeface="Arial"/>
                          <a:cs typeface="Arial"/>
                        </a:rPr>
                        <a:t>exec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73" name="object 73"/>
          <p:cNvGrpSpPr/>
          <p:nvPr/>
        </p:nvGrpSpPr>
        <p:grpSpPr>
          <a:xfrm>
            <a:off x="1764004" y="2420861"/>
            <a:ext cx="504190" cy="147955"/>
            <a:chOff x="1764004" y="2420861"/>
            <a:chExt cx="504190" cy="147955"/>
          </a:xfrm>
        </p:grpSpPr>
        <p:sp>
          <p:nvSpPr>
            <p:cNvPr id="74" name="object 74"/>
            <p:cNvSpPr/>
            <p:nvPr/>
          </p:nvSpPr>
          <p:spPr>
            <a:xfrm>
              <a:off x="1767166" y="2420861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2264829" y="2420861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764004" y="256550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/>
          <p:cNvGrpSpPr/>
          <p:nvPr/>
        </p:nvGrpSpPr>
        <p:grpSpPr>
          <a:xfrm>
            <a:off x="2699943" y="2094115"/>
            <a:ext cx="504190" cy="473709"/>
            <a:chOff x="2699943" y="2094115"/>
            <a:chExt cx="504190" cy="473709"/>
          </a:xfrm>
        </p:grpSpPr>
        <p:sp>
          <p:nvSpPr>
            <p:cNvPr id="78" name="object 78"/>
            <p:cNvSpPr/>
            <p:nvPr/>
          </p:nvSpPr>
          <p:spPr>
            <a:xfrm>
              <a:off x="2699943" y="209727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703106" y="20972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3200780" y="20972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2703106" y="225922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200780" y="225922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2703106" y="24211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3200780" y="24211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2699943" y="2564155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2663939" y="2043506"/>
          <a:ext cx="582930" cy="560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7" name="object 87"/>
          <p:cNvSpPr txBox="1"/>
          <p:nvPr/>
        </p:nvSpPr>
        <p:spPr>
          <a:xfrm>
            <a:off x="3283521" y="2242107"/>
            <a:ext cx="1885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60" i="1">
                <a:latin typeface="メイリオ"/>
                <a:cs typeface="メイリオ"/>
              </a:rPr>
              <a:t>−</a:t>
            </a:r>
            <a:r>
              <a:rPr dirty="0" sz="800" spc="-5" i="1">
                <a:latin typeface="メイリオ"/>
                <a:cs typeface="メイリオ"/>
              </a:rPr>
              <a:t>→</a:t>
            </a:r>
            <a:endParaRPr sz="800">
              <a:latin typeface="メイリオ"/>
              <a:cs typeface="メイリオ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3548316" y="2079853"/>
            <a:ext cx="510540" cy="338455"/>
            <a:chOff x="3548316" y="2079853"/>
            <a:chExt cx="510540" cy="338455"/>
          </a:xfrm>
        </p:grpSpPr>
        <p:sp>
          <p:nvSpPr>
            <p:cNvPr id="89" name="object 89"/>
            <p:cNvSpPr/>
            <p:nvPr/>
          </p:nvSpPr>
          <p:spPr>
            <a:xfrm>
              <a:off x="3551491" y="208302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3554653" y="2083041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4052328" y="2083041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3554653" y="2259050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4052328" y="2259050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94" name="object 94"/>
          <p:cNvGraphicFramePr>
            <a:graphicFrameLocks noGrp="1"/>
          </p:cNvGraphicFramePr>
          <p:nvPr/>
        </p:nvGraphicFramePr>
        <p:xfrm>
          <a:off x="3515499" y="2029256"/>
          <a:ext cx="582930" cy="58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800" spc="-10" b="1">
                          <a:latin typeface="Arial"/>
                          <a:cs typeface="Arial"/>
                        </a:rPr>
                        <a:t>exec*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5" name="object 95"/>
          <p:cNvGrpSpPr/>
          <p:nvPr/>
        </p:nvGrpSpPr>
        <p:grpSpPr>
          <a:xfrm>
            <a:off x="3551491" y="2433764"/>
            <a:ext cx="504190" cy="147955"/>
            <a:chOff x="3551491" y="2433764"/>
            <a:chExt cx="504190" cy="147955"/>
          </a:xfrm>
        </p:grpSpPr>
        <p:sp>
          <p:nvSpPr>
            <p:cNvPr id="96" name="object 96"/>
            <p:cNvSpPr/>
            <p:nvPr/>
          </p:nvSpPr>
          <p:spPr>
            <a:xfrm>
              <a:off x="3554653" y="2433764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4052328" y="2433764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3551491" y="257840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9" name="object 99"/>
          <p:cNvSpPr txBox="1"/>
          <p:nvPr/>
        </p:nvSpPr>
        <p:spPr>
          <a:xfrm>
            <a:off x="835609" y="2738150"/>
            <a:ext cx="10102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CS: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Client-Server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1" name="object 10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2699069" y="2738150"/>
            <a:ext cx="13989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Arial"/>
                <a:cs typeface="Arial"/>
              </a:rPr>
              <a:t>REV: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Remote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evaluation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53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1483" y="716"/>
            <a:ext cx="94996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Reasons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for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migrating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1126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Models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code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3030" y="836433"/>
            <a:ext cx="842644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Be</a:t>
            </a:r>
            <a:r>
              <a:rPr dirty="0" sz="800" spc="-25" b="1">
                <a:latin typeface="Arial"/>
                <a:cs typeface="Arial"/>
              </a:rPr>
              <a:t>f</a:t>
            </a:r>
            <a:r>
              <a:rPr dirty="0" sz="800" spc="-5" b="1">
                <a:latin typeface="Arial"/>
                <a:cs typeface="Arial"/>
              </a:rPr>
              <a:t>ore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20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5760" y="836433"/>
            <a:ext cx="7600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After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20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1097" y="980667"/>
            <a:ext cx="30670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Client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5152" y="980667"/>
            <a:ext cx="34163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Se</a:t>
            </a:r>
            <a:r>
              <a:rPr dirty="0" sz="800" b="1">
                <a:latin typeface="Arial"/>
                <a:cs typeface="Arial"/>
              </a:rPr>
              <a:t>r</a:t>
            </a:r>
            <a:r>
              <a:rPr dirty="0" sz="800" spc="-5" b="1">
                <a:latin typeface="Arial"/>
                <a:cs typeface="Arial"/>
              </a:rPr>
              <a:t>ver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98546" y="980667"/>
            <a:ext cx="30670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Client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2702" y="980667"/>
            <a:ext cx="34163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Se</a:t>
            </a:r>
            <a:r>
              <a:rPr dirty="0" sz="800" b="1">
                <a:latin typeface="Arial"/>
                <a:cs typeface="Arial"/>
              </a:rPr>
              <a:t>r</a:t>
            </a:r>
            <a:r>
              <a:rPr dirty="0" sz="800" spc="-5" b="1">
                <a:latin typeface="Arial"/>
                <a:cs typeface="Arial"/>
              </a:rPr>
              <a:t>ver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76388" y="1295006"/>
            <a:ext cx="576580" cy="577215"/>
            <a:chOff x="876388" y="1295006"/>
            <a:chExt cx="576580" cy="577215"/>
          </a:xfrm>
        </p:grpSpPr>
        <p:sp>
          <p:nvSpPr>
            <p:cNvPr id="12" name="object 12"/>
            <p:cNvSpPr/>
            <p:nvPr/>
          </p:nvSpPr>
          <p:spPr>
            <a:xfrm>
              <a:off x="912393" y="134877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15555" y="13487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413230" y="1348778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912393" y="149175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12393" y="151072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15555" y="1510741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413230" y="1510741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w="0" h="144144">
                  <a:moveTo>
                    <a:pt x="0" y="143979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915555" y="1673707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413230" y="1673707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12393" y="181834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876388" y="1301331"/>
              <a:ext cx="576580" cy="0"/>
            </a:xfrm>
            <a:custGeom>
              <a:avLst/>
              <a:gdLst/>
              <a:ahLst/>
              <a:cxnLst/>
              <a:rect l="l" t="t" r="r" b="b"/>
              <a:pathLst>
                <a:path w="576580" h="0">
                  <a:moveTo>
                    <a:pt x="0" y="0"/>
                  </a:moveTo>
                  <a:lnTo>
                    <a:pt x="576008" y="0"/>
                  </a:lnTo>
                </a:path>
              </a:pathLst>
            </a:custGeom>
            <a:ln w="126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882726" y="1301343"/>
              <a:ext cx="0" cy="564515"/>
            </a:xfrm>
            <a:custGeom>
              <a:avLst/>
              <a:gdLst/>
              <a:ahLst/>
              <a:cxnLst/>
              <a:rect l="l" t="t" r="r" b="b"/>
              <a:pathLst>
                <a:path w="0" h="564514">
                  <a:moveTo>
                    <a:pt x="0" y="564451"/>
                  </a:moveTo>
                  <a:lnTo>
                    <a:pt x="0" y="0"/>
                  </a:lnTo>
                </a:path>
              </a:pathLst>
            </a:custGeom>
            <a:ln w="126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446072" y="1301343"/>
              <a:ext cx="0" cy="564515"/>
            </a:xfrm>
            <a:custGeom>
              <a:avLst/>
              <a:gdLst/>
              <a:ahLst/>
              <a:cxnLst/>
              <a:rect l="l" t="t" r="r" b="b"/>
              <a:pathLst>
                <a:path w="0" h="564514">
                  <a:moveTo>
                    <a:pt x="0" y="564451"/>
                  </a:moveTo>
                  <a:lnTo>
                    <a:pt x="0" y="0"/>
                  </a:lnTo>
                </a:path>
              </a:pathLst>
            </a:custGeom>
            <a:ln w="126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876388" y="1865795"/>
              <a:ext cx="576580" cy="0"/>
            </a:xfrm>
            <a:custGeom>
              <a:avLst/>
              <a:gdLst/>
              <a:ahLst/>
              <a:cxnLst/>
              <a:rect l="l" t="t" r="r" b="b"/>
              <a:pathLst>
                <a:path w="576580" h="0">
                  <a:moveTo>
                    <a:pt x="0" y="0"/>
                  </a:moveTo>
                  <a:lnTo>
                    <a:pt x="576008" y="0"/>
                  </a:lnTo>
                </a:path>
              </a:pathLst>
            </a:custGeom>
            <a:ln w="126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475716" y="1457160"/>
            <a:ext cx="1209040" cy="35179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436245" algn="l"/>
                <a:tab pos="940435" algn="l"/>
              </a:tabLst>
            </a:pPr>
            <a:r>
              <a:rPr dirty="0" baseline="3472" sz="1200" spc="-7" b="1">
                <a:latin typeface="Arial"/>
                <a:cs typeface="Arial"/>
              </a:rPr>
              <a:t>CoD</a:t>
            </a:r>
            <a:r>
              <a:rPr dirty="0" baseline="3472" sz="1200" spc="-7" b="1">
                <a:latin typeface="Arial"/>
                <a:cs typeface="Arial"/>
              </a:rPr>
              <a:t>	</a:t>
            </a:r>
            <a:r>
              <a:rPr dirty="0" u="dbl" sz="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dbl" sz="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dirty="0" u="dbl" sz="800" spc="-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dbl" sz="8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dbl" sz="8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dirty="0" u="dbl" sz="8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ec</a:t>
            </a:r>
            <a:r>
              <a:rPr dirty="0" u="dbl" sz="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800" b="1">
                <a:latin typeface="Arial"/>
                <a:cs typeface="Arial"/>
              </a:rPr>
              <a:t>  </a:t>
            </a:r>
            <a:r>
              <a:rPr dirty="0" sz="800" spc="55" b="1">
                <a:latin typeface="Arial"/>
                <a:cs typeface="Arial"/>
              </a:rPr>
              <a:t> </a:t>
            </a:r>
            <a:r>
              <a:rPr dirty="0" baseline="3472" sz="1200" spc="-209" i="1">
                <a:latin typeface="メイリオ"/>
                <a:cs typeface="メイリオ"/>
              </a:rPr>
              <a:t>←</a:t>
            </a:r>
            <a:r>
              <a:rPr dirty="0" baseline="3472" sz="1200" spc="-37" i="1">
                <a:latin typeface="メイリオ"/>
                <a:cs typeface="メイリオ"/>
              </a:rPr>
              <a:t>−</a:t>
            </a:r>
            <a:endParaRPr baseline="3472" sz="1200">
              <a:latin typeface="メイリオ"/>
              <a:cs typeface="メイリオ"/>
            </a:endParaRPr>
          </a:p>
          <a:p>
            <a:pPr marL="491490">
              <a:lnSpc>
                <a:spcPct val="100000"/>
              </a:lnSpc>
              <a:spcBef>
                <a:spcPts val="325"/>
              </a:spcBef>
            </a:pPr>
            <a:r>
              <a:rPr dirty="0" sz="800" spc="-5">
                <a:latin typeface="Arial"/>
                <a:cs typeface="Arial"/>
              </a:rPr>
              <a:t>resource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763953" y="1339926"/>
            <a:ext cx="504190" cy="487680"/>
            <a:chOff x="1763953" y="1339926"/>
            <a:chExt cx="504190" cy="487680"/>
          </a:xfrm>
        </p:grpSpPr>
        <p:sp>
          <p:nvSpPr>
            <p:cNvPr id="28" name="object 28"/>
            <p:cNvSpPr/>
            <p:nvPr/>
          </p:nvSpPr>
          <p:spPr>
            <a:xfrm>
              <a:off x="1763953" y="1343088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767116" y="1343088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264790" y="1343088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767116" y="1519110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264790" y="1519110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767116" y="1681060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264790" y="1681060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763953" y="1824037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727949" y="1289316"/>
          <a:ext cx="582930" cy="57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7" name="object 37"/>
          <p:cNvGrpSpPr/>
          <p:nvPr/>
        </p:nvGrpSpPr>
        <p:grpSpPr>
          <a:xfrm>
            <a:off x="2696717" y="1332699"/>
            <a:ext cx="510540" cy="338455"/>
            <a:chOff x="2696717" y="1332699"/>
            <a:chExt cx="510540" cy="338455"/>
          </a:xfrm>
        </p:grpSpPr>
        <p:sp>
          <p:nvSpPr>
            <p:cNvPr id="38" name="object 38"/>
            <p:cNvSpPr/>
            <p:nvPr/>
          </p:nvSpPr>
          <p:spPr>
            <a:xfrm>
              <a:off x="2699892" y="133587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703055" y="1335887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200730" y="1335887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w="0" h="157480">
                  <a:moveTo>
                    <a:pt x="0" y="157035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703055" y="1511896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200730" y="1511896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w="0" h="156210">
                  <a:moveTo>
                    <a:pt x="0" y="155727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2663888" y="1282103"/>
          <a:ext cx="582930" cy="58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u="sng" sz="8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8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dirty="0" u="sng" sz="800" spc="-5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8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exec*</a:t>
                      </a:r>
                      <a:r>
                        <a:rPr dirty="0" u="sng" sz="800" spc="6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4" name="object 44"/>
          <p:cNvGrpSpPr/>
          <p:nvPr/>
        </p:nvGrpSpPr>
        <p:grpSpPr>
          <a:xfrm>
            <a:off x="2699892" y="1686610"/>
            <a:ext cx="504190" cy="147955"/>
            <a:chOff x="2699892" y="1686610"/>
            <a:chExt cx="504190" cy="147955"/>
          </a:xfrm>
        </p:grpSpPr>
        <p:sp>
          <p:nvSpPr>
            <p:cNvPr id="45" name="object 45"/>
            <p:cNvSpPr/>
            <p:nvPr/>
          </p:nvSpPr>
          <p:spPr>
            <a:xfrm>
              <a:off x="2703055" y="168661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200730" y="1686610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w="0" h="144780">
                  <a:moveTo>
                    <a:pt x="0" y="144640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699892" y="183125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/>
          <p:cNvSpPr txBox="1"/>
          <p:nvPr/>
        </p:nvSpPr>
        <p:spPr>
          <a:xfrm>
            <a:off x="3283470" y="1494941"/>
            <a:ext cx="1885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40" i="1">
                <a:latin typeface="メイリオ"/>
                <a:cs typeface="メイリオ"/>
              </a:rPr>
              <a:t>←</a:t>
            </a:r>
            <a:r>
              <a:rPr dirty="0" sz="800" spc="-25" i="1">
                <a:latin typeface="メイリオ"/>
                <a:cs typeface="メイリオ"/>
              </a:rPr>
              <a:t>−</a:t>
            </a:r>
            <a:endParaRPr sz="800">
              <a:latin typeface="メイリオ"/>
              <a:cs typeface="メイリオ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3551440" y="1346962"/>
            <a:ext cx="504190" cy="473709"/>
            <a:chOff x="3551440" y="1346962"/>
            <a:chExt cx="504190" cy="473709"/>
          </a:xfrm>
        </p:grpSpPr>
        <p:sp>
          <p:nvSpPr>
            <p:cNvPr id="50" name="object 50"/>
            <p:cNvSpPr/>
            <p:nvPr/>
          </p:nvSpPr>
          <p:spPr>
            <a:xfrm>
              <a:off x="3551440" y="1350124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554602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4052277" y="135012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09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554602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052277" y="1512074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554602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4052277" y="1674025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w="0" h="143510">
                  <a:moveTo>
                    <a:pt x="0" y="142976"/>
                  </a:moveTo>
                  <a:lnTo>
                    <a:pt x="0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551440" y="1817001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 h="0">
                  <a:moveTo>
                    <a:pt x="0" y="0"/>
                  </a:moveTo>
                  <a:lnTo>
                    <a:pt x="503999" y="0"/>
                  </a:lnTo>
                </a:path>
              </a:pathLst>
            </a:custGeom>
            <a:ln w="6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3515448" y="1296352"/>
          <a:ext cx="582930" cy="560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</a:tblGrid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8" name="object 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475716" y="2242107"/>
            <a:ext cx="18288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MA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905300" y="2057273"/>
          <a:ext cx="553085" cy="53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 b="1">
                          <a:latin typeface="Arial"/>
                          <a:cs typeface="Arial"/>
                        </a:rPr>
                        <a:t>exec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1" name="object 61"/>
          <p:cNvSpPr txBox="1"/>
          <p:nvPr/>
        </p:nvSpPr>
        <p:spPr>
          <a:xfrm>
            <a:off x="1495971" y="2242107"/>
            <a:ext cx="1885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60" i="1">
                <a:latin typeface="メイリオ"/>
                <a:cs typeface="メイリオ"/>
              </a:rPr>
              <a:t>−</a:t>
            </a:r>
            <a:r>
              <a:rPr dirty="0" sz="800" spc="-5" i="1">
                <a:latin typeface="メイリオ"/>
                <a:cs typeface="メイリオ"/>
              </a:rPr>
              <a:t>→</a:t>
            </a:r>
            <a:endParaRPr sz="800">
              <a:latin typeface="メイリオ"/>
              <a:cs typeface="メイリオ"/>
            </a:endParaRPr>
          </a:p>
        </p:txBody>
      </p: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1742789" y="2064810"/>
          <a:ext cx="553085" cy="518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177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2678728" y="2064810"/>
          <a:ext cx="553085" cy="518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177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4" name="object 64"/>
          <p:cNvSpPr txBox="1"/>
          <p:nvPr/>
        </p:nvSpPr>
        <p:spPr>
          <a:xfrm>
            <a:off x="3283470" y="2242107"/>
            <a:ext cx="18859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60" i="1">
                <a:latin typeface="メイリオ"/>
                <a:cs typeface="メイリオ"/>
              </a:rPr>
              <a:t>−</a:t>
            </a:r>
            <a:r>
              <a:rPr dirty="0" sz="800" spc="-5" i="1">
                <a:latin typeface="メイリオ"/>
                <a:cs typeface="メイリオ"/>
              </a:rPr>
              <a:t>→</a:t>
            </a:r>
            <a:endParaRPr sz="800">
              <a:latin typeface="メイリオ"/>
              <a:cs typeface="メイリオ"/>
            </a:endParaRPr>
          </a:p>
        </p:txBody>
      </p:sp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3530282" y="2051399"/>
          <a:ext cx="553085" cy="545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800" spc="-10" b="1">
                          <a:latin typeface="Arial"/>
                          <a:cs typeface="Arial"/>
                        </a:rPr>
                        <a:t>exec*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6" name="object 66"/>
          <p:cNvSpPr txBox="1"/>
          <p:nvPr/>
        </p:nvSpPr>
        <p:spPr>
          <a:xfrm>
            <a:off x="835558" y="2738150"/>
            <a:ext cx="13335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CoD: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Code-on-demand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99018" y="2738150"/>
            <a:ext cx="10731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MA: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Mobile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agents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3695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Reasons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for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migrating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Strong</a:t>
            </a:r>
            <a:r>
              <a:rPr dirty="0" spc="-10"/>
              <a:t> </a:t>
            </a:r>
            <a:r>
              <a:rPr dirty="0" spc="15"/>
              <a:t>and</a:t>
            </a:r>
            <a:r>
              <a:rPr dirty="0" spc="-5"/>
              <a:t> </a:t>
            </a:r>
            <a:r>
              <a:rPr dirty="0" spc="15"/>
              <a:t>weak</a:t>
            </a:r>
            <a:r>
              <a:rPr dirty="0" spc="-5"/>
              <a:t> </a:t>
            </a:r>
            <a:r>
              <a:rPr dirty="0" spc="10"/>
              <a:t>mobility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7469" y="429321"/>
            <a:ext cx="3944620" cy="2939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2384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Object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Code segment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contains the actual code</a:t>
            </a:r>
            <a:endParaRPr sz="10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Data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segment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state</a:t>
            </a:r>
            <a:endParaRPr sz="1000">
              <a:latin typeface="Arial"/>
              <a:cs typeface="Arial"/>
            </a:endParaRPr>
          </a:p>
          <a:p>
            <a:pPr marL="309245" marR="1778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Execution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state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contains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executing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object’s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code</a:t>
            </a:r>
            <a:endParaRPr sz="1000">
              <a:latin typeface="Arial"/>
              <a:cs typeface="Arial"/>
            </a:endParaRPr>
          </a:p>
          <a:p>
            <a:pPr marL="32384" marR="215265" indent="-7620">
              <a:lnSpc>
                <a:spcPts val="1390"/>
              </a:lnSpc>
              <a:spcBef>
                <a:spcPts val="86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Weak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mobility: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Move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only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code and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 segment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reboot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execution)</a:t>
            </a:r>
            <a:endParaRPr sz="12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740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latin typeface="Arial"/>
                <a:cs typeface="Arial"/>
              </a:rPr>
              <a:t>Relatively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especially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 code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portable</a:t>
            </a:r>
            <a:endParaRPr sz="10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latin typeface="Arial"/>
                <a:cs typeface="Arial"/>
              </a:rPr>
              <a:t>Distinguish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code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shipping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(push)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code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fetching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(pull)</a:t>
            </a:r>
            <a:endParaRPr sz="1000">
              <a:latin typeface="Arial"/>
              <a:cs typeface="Arial"/>
            </a:endParaRPr>
          </a:p>
          <a:p>
            <a:pPr marL="32384" marR="280670">
              <a:lnSpc>
                <a:spcPts val="1390"/>
              </a:lnSpc>
              <a:spcBef>
                <a:spcPts val="10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Strong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mobility:</a:t>
            </a:r>
            <a:r>
              <a:rPr dirty="0" sz="1200" spc="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Move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component,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including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execution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state</a:t>
            </a:r>
            <a:endParaRPr sz="12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509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Migration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move</a:t>
            </a:r>
            <a:r>
              <a:rPr dirty="0" sz="1000" spc="-5">
                <a:latin typeface="Arial"/>
                <a:cs typeface="Arial"/>
              </a:rPr>
              <a:t> entire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endParaRPr sz="1000">
              <a:latin typeface="Arial"/>
              <a:cs typeface="Arial"/>
            </a:endParaRPr>
          </a:p>
          <a:p>
            <a:pPr marL="30924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0988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Cloning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start</a:t>
            </a:r>
            <a:r>
              <a:rPr dirty="0" sz="1000" spc="-5">
                <a:latin typeface="Arial"/>
                <a:cs typeface="Arial"/>
              </a:rPr>
              <a:t> a clone, and 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in the same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 spc="-5">
                <a:latin typeface="Arial"/>
                <a:cs typeface="Arial"/>
              </a:rPr>
              <a:t> state.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427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923118"/>
            <a:ext cx="3913504" cy="142367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289560" marR="5080" indent="-175260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15">
                <a:latin typeface="Arial"/>
                <a:cs typeface="Arial"/>
              </a:rPr>
              <a:t>Threads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share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same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address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space.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Thread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context </a:t>
            </a:r>
            <a:r>
              <a:rPr dirty="0" sz="1000" spc="-15">
                <a:latin typeface="Arial"/>
                <a:cs typeface="Arial"/>
              </a:rPr>
              <a:t>switching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be done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entirely independent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 system.</a:t>
            </a:r>
            <a:endParaRPr sz="1000">
              <a:latin typeface="Arial"/>
              <a:cs typeface="Arial"/>
            </a:endParaRPr>
          </a:p>
          <a:p>
            <a:pPr marL="289560" marR="51435" indent="-175260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generally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(somewhat)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expensive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involves</a:t>
            </a:r>
            <a:r>
              <a:rPr dirty="0" sz="1000" spc="-5">
                <a:latin typeface="Arial"/>
                <a:cs typeface="Arial"/>
              </a:rPr>
              <a:t> getting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loop,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i.e.,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trapping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kernel.</a:t>
            </a:r>
            <a:endParaRPr sz="1000">
              <a:latin typeface="Arial"/>
              <a:cs typeface="Arial"/>
            </a:endParaRPr>
          </a:p>
          <a:p>
            <a:pPr marL="289560" marR="62230" indent="-17526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5">
                <a:latin typeface="Arial"/>
                <a:cs typeface="Arial"/>
              </a:rPr>
              <a:t>Creating and destroying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much cheaper than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doing so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53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8057" y="716"/>
            <a:ext cx="12433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Migration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 heterogeneous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94175" cy="26492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heterogeneous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Main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567055" marR="55880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 target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suitable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execute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migrated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code</a:t>
            </a:r>
            <a:endParaRPr sz="1000">
              <a:latin typeface="Arial"/>
              <a:cs typeface="Arial"/>
            </a:endParaRPr>
          </a:p>
          <a:p>
            <a:pPr marL="567055" marR="25336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definition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process/thread/processor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highly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dependent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local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hardware,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operating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system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and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runtime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system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►"/>
            </a:pPr>
            <a:endParaRPr sz="1150">
              <a:latin typeface="Arial"/>
              <a:cs typeface="Arial"/>
            </a:endParaRPr>
          </a:p>
          <a:p>
            <a:pPr marL="289560" marR="60960">
              <a:lnSpc>
                <a:spcPts val="139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Only solution:</a:t>
            </a:r>
            <a:r>
              <a:rPr dirty="0" sz="1200" spc="8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abstract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machine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implemented on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different </a:t>
            </a:r>
            <a:r>
              <a:rPr dirty="0" sz="1200" spc="-3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platforms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40"/>
              </a:spcBef>
              <a:buClr>
                <a:srgbClr val="FA0000"/>
              </a:buClr>
              <a:buChar char="►"/>
              <a:tabLst>
                <a:tab pos="567690" algn="l"/>
              </a:tabLst>
            </a:pPr>
            <a:r>
              <a:rPr dirty="0" sz="1000">
                <a:latin typeface="Arial"/>
                <a:cs typeface="Arial"/>
              </a:rPr>
              <a:t>Interpreted</a:t>
            </a:r>
            <a:r>
              <a:rPr dirty="0" sz="1000" spc="-5">
                <a:latin typeface="Arial"/>
                <a:cs typeface="Arial"/>
              </a:rPr>
              <a:t> languages, </a:t>
            </a:r>
            <a:r>
              <a:rPr dirty="0" sz="1000" spc="-10">
                <a:latin typeface="Arial"/>
                <a:cs typeface="Arial"/>
              </a:rPr>
              <a:t>effectively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VM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FA0000"/>
              </a:buClr>
              <a:buChar char="►"/>
              <a:tabLst>
                <a:tab pos="567690" algn="l"/>
              </a:tabLst>
            </a:pPr>
            <a:r>
              <a:rPr dirty="0" sz="1000">
                <a:latin typeface="Arial"/>
                <a:cs typeface="Arial"/>
              </a:rPr>
              <a:t>Virtual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monitors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53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8057" y="716"/>
            <a:ext cx="12433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Migration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 heterogeneous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20599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Migrating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virtual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machine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932520"/>
            <a:ext cx="3916679" cy="1523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Migrating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images: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 alternatives</a:t>
            </a:r>
            <a:endParaRPr sz="1200">
              <a:latin typeface="Arial"/>
              <a:cs typeface="Arial"/>
            </a:endParaRPr>
          </a:p>
          <a:p>
            <a:pPr marL="289560" marR="107950" indent="-175260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5">
                <a:latin typeface="Arial"/>
                <a:cs typeface="Arial"/>
              </a:rPr>
              <a:t>Pushing </a:t>
            </a:r>
            <a:r>
              <a:rPr dirty="0" sz="1000">
                <a:latin typeface="Arial"/>
                <a:cs typeface="Arial"/>
              </a:rPr>
              <a:t>memory </a:t>
            </a:r>
            <a:r>
              <a:rPr dirty="0" sz="1000" spc="-5">
                <a:latin typeface="Arial"/>
                <a:cs typeface="Arial"/>
              </a:rPr>
              <a:t>pages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new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resending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ones that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 modified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 the migration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process.</a:t>
            </a:r>
            <a:endParaRPr sz="1000">
              <a:latin typeface="Arial"/>
              <a:cs typeface="Arial"/>
            </a:endParaRPr>
          </a:p>
          <a:p>
            <a:pPr marL="289560" marR="47625" indent="-175260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5">
                <a:latin typeface="Arial"/>
                <a:cs typeface="Arial"/>
              </a:rPr>
              <a:t>Stopping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</a:t>
            </a:r>
            <a:r>
              <a:rPr dirty="0" sz="1000">
                <a:latin typeface="Arial"/>
                <a:cs typeface="Arial"/>
              </a:rPr>
              <a:t> virtual</a:t>
            </a:r>
            <a:r>
              <a:rPr dirty="0" sz="1000" spc="-5">
                <a:latin typeface="Arial"/>
                <a:cs typeface="Arial"/>
              </a:rPr>
              <a:t> machine;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migrate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memory,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5">
                <a:latin typeface="Arial"/>
                <a:cs typeface="Arial"/>
              </a:rPr>
              <a:t>start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new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virtual</a:t>
            </a:r>
            <a:r>
              <a:rPr dirty="0" sz="1000" spc="-5">
                <a:latin typeface="Arial"/>
                <a:cs typeface="Arial"/>
              </a:rPr>
              <a:t> machine.</a:t>
            </a:r>
            <a:endParaRPr sz="1000">
              <a:latin typeface="Arial"/>
              <a:cs typeface="Arial"/>
            </a:endParaRPr>
          </a:p>
          <a:p>
            <a:pPr marL="289560" marR="5080" indent="-17526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dirty="0" sz="1000" spc="-5">
                <a:latin typeface="Arial"/>
                <a:cs typeface="Arial"/>
              </a:rPr>
              <a:t>Letting the </a:t>
            </a:r>
            <a:r>
              <a:rPr dirty="0" sz="1000" spc="-10">
                <a:latin typeface="Arial"/>
                <a:cs typeface="Arial"/>
              </a:rPr>
              <a:t>new</a:t>
            </a:r>
            <a:r>
              <a:rPr dirty="0" sz="1000">
                <a:latin typeface="Arial"/>
                <a:cs typeface="Arial"/>
              </a:rPr>
              <a:t> virtual</a:t>
            </a:r>
            <a:r>
              <a:rPr dirty="0" sz="1000" spc="-5">
                <a:latin typeface="Arial"/>
                <a:cs typeface="Arial"/>
              </a:rPr>
              <a:t> machine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new</a:t>
            </a:r>
            <a:r>
              <a:rPr dirty="0" sz="1000" spc="-5">
                <a:latin typeface="Arial"/>
                <a:cs typeface="Arial"/>
              </a:rPr>
              <a:t> pages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 needed: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processes </a:t>
            </a:r>
            <a:r>
              <a:rPr dirty="0" sz="1000">
                <a:latin typeface="Arial"/>
                <a:cs typeface="Arial"/>
              </a:rPr>
              <a:t>start</a:t>
            </a:r>
            <a:r>
              <a:rPr dirty="0" sz="1000" spc="-10">
                <a:latin typeface="Arial"/>
                <a:cs typeface="Arial"/>
              </a:rPr>
              <a:t> 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20">
                <a:latin typeface="Arial"/>
                <a:cs typeface="Arial"/>
              </a:rPr>
              <a:t>new</a:t>
            </a:r>
            <a:r>
              <a:rPr dirty="0" sz="1000" spc="-5">
                <a:latin typeface="Arial"/>
                <a:cs typeface="Arial"/>
              </a:rPr>
              <a:t> virtual</a:t>
            </a:r>
            <a:r>
              <a:rPr dirty="0" sz="1000" spc="-10">
                <a:latin typeface="Arial"/>
                <a:cs typeface="Arial"/>
              </a:rPr>
              <a:t> machine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immediately and </a:t>
            </a:r>
            <a:r>
              <a:rPr dirty="0" sz="1000" spc="-20">
                <a:latin typeface="Arial"/>
                <a:cs typeface="Arial"/>
              </a:rPr>
              <a:t>copy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memory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pages on demand.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43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Code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migration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Migration in heterogeneous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43154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Performance</a:t>
            </a:r>
            <a:r>
              <a:rPr dirty="0" spc="-5"/>
              <a:t> </a:t>
            </a:r>
            <a:r>
              <a:rPr dirty="0" spc="10"/>
              <a:t>of</a:t>
            </a:r>
            <a:r>
              <a:rPr dirty="0" spc="-5"/>
              <a:t> </a:t>
            </a:r>
            <a:r>
              <a:rPr dirty="0" spc="10"/>
              <a:t>migrating</a:t>
            </a:r>
            <a:r>
              <a:rPr dirty="0"/>
              <a:t> </a:t>
            </a:r>
            <a:r>
              <a:rPr dirty="0" spc="20"/>
              <a:t>virtual</a:t>
            </a:r>
            <a:r>
              <a:rPr dirty="0" spc="-5"/>
              <a:t> </a:t>
            </a:r>
            <a:r>
              <a:rPr dirty="0" spc="15"/>
              <a:t>machines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492757"/>
            <a:ext cx="3917950" cy="11017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A </a:t>
            </a:r>
            <a:r>
              <a:rPr dirty="0" sz="1000" spc="-15">
                <a:latin typeface="Arial"/>
                <a:cs typeface="Arial"/>
              </a:rPr>
              <a:t>complete migration </a:t>
            </a:r>
            <a:r>
              <a:rPr dirty="0" sz="1000" spc="-30">
                <a:latin typeface="Arial"/>
                <a:cs typeface="Arial"/>
              </a:rPr>
              <a:t>may </a:t>
            </a:r>
            <a:r>
              <a:rPr dirty="0" sz="1000" spc="-10">
                <a:latin typeface="Arial"/>
                <a:cs typeface="Arial"/>
              </a:rPr>
              <a:t>actually </a:t>
            </a:r>
            <a:r>
              <a:rPr dirty="0" sz="1000" spc="-20">
                <a:latin typeface="Arial"/>
                <a:cs typeface="Arial"/>
              </a:rPr>
              <a:t>take </a:t>
            </a:r>
            <a:r>
              <a:rPr dirty="0" sz="1000" spc="-15">
                <a:latin typeface="Arial"/>
                <a:cs typeface="Arial"/>
              </a:rPr>
              <a:t>tens </a:t>
            </a:r>
            <a:r>
              <a:rPr dirty="0" sz="1000" spc="-10">
                <a:latin typeface="Arial"/>
                <a:cs typeface="Arial"/>
              </a:rPr>
              <a:t>of </a:t>
            </a:r>
            <a:r>
              <a:rPr dirty="0" sz="1000" spc="-15">
                <a:latin typeface="Arial"/>
                <a:cs typeface="Arial"/>
              </a:rPr>
              <a:t>seconds.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We </a:t>
            </a:r>
            <a:r>
              <a:rPr dirty="0" sz="1000" spc="-15">
                <a:latin typeface="Arial"/>
                <a:cs typeface="Arial"/>
              </a:rPr>
              <a:t>also need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realize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migration, a</a:t>
            </a:r>
            <a:r>
              <a:rPr dirty="0" sz="1000">
                <a:latin typeface="Arial"/>
                <a:cs typeface="Arial"/>
              </a:rPr>
              <a:t> service</a:t>
            </a:r>
            <a:r>
              <a:rPr dirty="0" sz="1000" spc="-5">
                <a:latin typeface="Arial"/>
                <a:cs typeface="Arial"/>
              </a:rPr>
              <a:t> 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completely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unavailable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multiple seconds.</a:t>
            </a:r>
            <a:endParaRPr sz="1000">
              <a:latin typeface="Arial"/>
              <a:cs typeface="Arial"/>
            </a:endParaRPr>
          </a:p>
          <a:p>
            <a:pPr marL="16510" marR="396875">
              <a:lnSpc>
                <a:spcPts val="1390"/>
              </a:lnSpc>
              <a:spcBef>
                <a:spcPts val="7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Measurements regarding response times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during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VM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59835" y="1757105"/>
            <a:ext cx="2012314" cy="1176655"/>
            <a:chOff x="1359835" y="1757105"/>
            <a:chExt cx="2012314" cy="1176655"/>
          </a:xfrm>
        </p:grpSpPr>
        <p:sp>
          <p:nvSpPr>
            <p:cNvPr id="6" name="object 6"/>
            <p:cNvSpPr/>
            <p:nvPr/>
          </p:nvSpPr>
          <p:spPr>
            <a:xfrm>
              <a:off x="1365233" y="1923928"/>
              <a:ext cx="1931670" cy="949325"/>
            </a:xfrm>
            <a:custGeom>
              <a:avLst/>
              <a:gdLst/>
              <a:ahLst/>
              <a:cxnLst/>
              <a:rect l="l" t="t" r="r" b="b"/>
              <a:pathLst>
                <a:path w="1931670" h="949325">
                  <a:moveTo>
                    <a:pt x="0" y="935866"/>
                  </a:moveTo>
                  <a:lnTo>
                    <a:pt x="18467" y="920447"/>
                  </a:lnTo>
                  <a:lnTo>
                    <a:pt x="19191" y="919750"/>
                  </a:lnTo>
                  <a:lnTo>
                    <a:pt x="19917" y="919516"/>
                  </a:lnTo>
                  <a:lnTo>
                    <a:pt x="21003" y="919516"/>
                  </a:lnTo>
                  <a:lnTo>
                    <a:pt x="21728" y="919750"/>
                  </a:lnTo>
                  <a:lnTo>
                    <a:pt x="22815" y="920216"/>
                  </a:lnTo>
                  <a:lnTo>
                    <a:pt x="23177" y="920912"/>
                  </a:lnTo>
                  <a:lnTo>
                    <a:pt x="40558" y="943579"/>
                  </a:lnTo>
                  <a:lnTo>
                    <a:pt x="57213" y="944983"/>
                  </a:lnTo>
                  <a:lnTo>
                    <a:pt x="74955" y="941718"/>
                  </a:lnTo>
                  <a:lnTo>
                    <a:pt x="75685" y="941484"/>
                  </a:lnTo>
                  <a:lnTo>
                    <a:pt x="76409" y="941722"/>
                  </a:lnTo>
                  <a:lnTo>
                    <a:pt x="76767" y="941948"/>
                  </a:lnTo>
                  <a:lnTo>
                    <a:pt x="93428" y="947791"/>
                  </a:lnTo>
                  <a:lnTo>
                    <a:pt x="110083" y="934706"/>
                  </a:lnTo>
                  <a:lnTo>
                    <a:pt x="111170" y="933775"/>
                  </a:lnTo>
                  <a:lnTo>
                    <a:pt x="112620" y="933775"/>
                  </a:lnTo>
                  <a:lnTo>
                    <a:pt x="113706" y="934240"/>
                  </a:lnTo>
                  <a:lnTo>
                    <a:pt x="131091" y="942888"/>
                  </a:lnTo>
                  <a:lnTo>
                    <a:pt x="147742" y="937045"/>
                  </a:lnTo>
                  <a:lnTo>
                    <a:pt x="148829" y="936818"/>
                  </a:lnTo>
                  <a:lnTo>
                    <a:pt x="149921" y="936818"/>
                  </a:lnTo>
                  <a:lnTo>
                    <a:pt x="150645" y="937283"/>
                  </a:lnTo>
                  <a:lnTo>
                    <a:pt x="167301" y="946161"/>
                  </a:lnTo>
                  <a:lnTo>
                    <a:pt x="184318" y="939387"/>
                  </a:lnTo>
                  <a:lnTo>
                    <a:pt x="184681" y="939149"/>
                  </a:lnTo>
                  <a:lnTo>
                    <a:pt x="185410" y="939149"/>
                  </a:lnTo>
                  <a:lnTo>
                    <a:pt x="204236" y="939387"/>
                  </a:lnTo>
                  <a:lnTo>
                    <a:pt x="204602" y="939387"/>
                  </a:lnTo>
                  <a:lnTo>
                    <a:pt x="204960" y="939618"/>
                  </a:lnTo>
                  <a:lnTo>
                    <a:pt x="205327" y="939618"/>
                  </a:lnTo>
                  <a:lnTo>
                    <a:pt x="222707" y="946396"/>
                  </a:lnTo>
                  <a:lnTo>
                    <a:pt x="240816" y="942195"/>
                  </a:lnTo>
                  <a:lnTo>
                    <a:pt x="259280" y="945226"/>
                  </a:lnTo>
                  <a:lnTo>
                    <a:pt x="277746" y="945226"/>
                  </a:lnTo>
                  <a:lnTo>
                    <a:pt x="295489" y="947565"/>
                  </a:lnTo>
                  <a:lnTo>
                    <a:pt x="313236" y="943830"/>
                  </a:lnTo>
                  <a:lnTo>
                    <a:pt x="313594" y="943830"/>
                  </a:lnTo>
                  <a:lnTo>
                    <a:pt x="331704" y="942422"/>
                  </a:lnTo>
                  <a:lnTo>
                    <a:pt x="332786" y="942422"/>
                  </a:lnTo>
                  <a:lnTo>
                    <a:pt x="351261" y="945696"/>
                  </a:lnTo>
                  <a:lnTo>
                    <a:pt x="367913" y="947334"/>
                  </a:lnTo>
                  <a:lnTo>
                    <a:pt x="384940" y="931910"/>
                  </a:lnTo>
                  <a:lnTo>
                    <a:pt x="385656" y="931206"/>
                  </a:lnTo>
                  <a:lnTo>
                    <a:pt x="387109" y="930740"/>
                  </a:lnTo>
                  <a:lnTo>
                    <a:pt x="388196" y="931206"/>
                  </a:lnTo>
                  <a:lnTo>
                    <a:pt x="406301" y="935883"/>
                  </a:lnTo>
                  <a:lnTo>
                    <a:pt x="407026" y="936118"/>
                  </a:lnTo>
                  <a:lnTo>
                    <a:pt x="424769" y="944996"/>
                  </a:lnTo>
                  <a:lnTo>
                    <a:pt x="441791" y="944296"/>
                  </a:lnTo>
                  <a:lnTo>
                    <a:pt x="459896" y="941030"/>
                  </a:lnTo>
                  <a:lnTo>
                    <a:pt x="460620" y="941030"/>
                  </a:lnTo>
                  <a:lnTo>
                    <a:pt x="479088" y="941726"/>
                  </a:lnTo>
                  <a:lnTo>
                    <a:pt x="496831" y="946400"/>
                  </a:lnTo>
                  <a:lnTo>
                    <a:pt x="514573" y="944296"/>
                  </a:lnTo>
                  <a:lnTo>
                    <a:pt x="532683" y="946400"/>
                  </a:lnTo>
                  <a:lnTo>
                    <a:pt x="548972" y="931910"/>
                  </a:lnTo>
                  <a:lnTo>
                    <a:pt x="567443" y="828624"/>
                  </a:lnTo>
                  <a:lnTo>
                    <a:pt x="585548" y="720196"/>
                  </a:lnTo>
                  <a:lnTo>
                    <a:pt x="585910" y="718562"/>
                  </a:lnTo>
                  <a:lnTo>
                    <a:pt x="587364" y="717397"/>
                  </a:lnTo>
                  <a:lnTo>
                    <a:pt x="590621" y="717397"/>
                  </a:lnTo>
                  <a:lnTo>
                    <a:pt x="592071" y="718562"/>
                  </a:lnTo>
                  <a:lnTo>
                    <a:pt x="592428" y="720196"/>
                  </a:lnTo>
                  <a:lnTo>
                    <a:pt x="608001" y="808761"/>
                  </a:lnTo>
                  <a:lnTo>
                    <a:pt x="622124" y="764370"/>
                  </a:lnTo>
                  <a:lnTo>
                    <a:pt x="622487" y="762961"/>
                  </a:lnTo>
                  <a:lnTo>
                    <a:pt x="623936" y="762030"/>
                  </a:lnTo>
                  <a:lnTo>
                    <a:pt x="625019" y="762030"/>
                  </a:lnTo>
                  <a:lnTo>
                    <a:pt x="626472" y="761796"/>
                  </a:lnTo>
                  <a:lnTo>
                    <a:pt x="627917" y="762501"/>
                  </a:lnTo>
                  <a:lnTo>
                    <a:pt x="628647" y="763665"/>
                  </a:lnTo>
                  <a:lnTo>
                    <a:pt x="647109" y="799418"/>
                  </a:lnTo>
                  <a:lnTo>
                    <a:pt x="647476" y="800123"/>
                  </a:lnTo>
                  <a:lnTo>
                    <a:pt x="660875" y="857143"/>
                  </a:lnTo>
                  <a:lnTo>
                    <a:pt x="677168" y="705011"/>
                  </a:lnTo>
                  <a:lnTo>
                    <a:pt x="677168" y="704545"/>
                  </a:lnTo>
                  <a:lnTo>
                    <a:pt x="677531" y="703849"/>
                  </a:lnTo>
                  <a:lnTo>
                    <a:pt x="677893" y="703380"/>
                  </a:lnTo>
                  <a:lnTo>
                    <a:pt x="696002" y="679543"/>
                  </a:lnTo>
                  <a:lnTo>
                    <a:pt x="696727" y="678605"/>
                  </a:lnTo>
                  <a:lnTo>
                    <a:pt x="698176" y="678139"/>
                  </a:lnTo>
                  <a:lnTo>
                    <a:pt x="699259" y="678139"/>
                  </a:lnTo>
                  <a:lnTo>
                    <a:pt x="700346" y="678370"/>
                  </a:lnTo>
                  <a:lnTo>
                    <a:pt x="701433" y="679078"/>
                  </a:lnTo>
                  <a:lnTo>
                    <a:pt x="701795" y="680247"/>
                  </a:lnTo>
                  <a:lnTo>
                    <a:pt x="716282" y="715535"/>
                  </a:lnTo>
                  <a:lnTo>
                    <a:pt x="732216" y="631175"/>
                  </a:lnTo>
                  <a:lnTo>
                    <a:pt x="732578" y="629770"/>
                  </a:lnTo>
                  <a:lnTo>
                    <a:pt x="734024" y="628605"/>
                  </a:lnTo>
                  <a:lnTo>
                    <a:pt x="737289" y="628605"/>
                  </a:lnTo>
                  <a:lnTo>
                    <a:pt x="738738" y="629770"/>
                  </a:lnTo>
                  <a:lnTo>
                    <a:pt x="739101" y="631405"/>
                  </a:lnTo>
                  <a:lnTo>
                    <a:pt x="753586" y="731186"/>
                  </a:lnTo>
                  <a:lnTo>
                    <a:pt x="768793" y="592852"/>
                  </a:lnTo>
                  <a:lnTo>
                    <a:pt x="768793" y="591214"/>
                  </a:lnTo>
                  <a:lnTo>
                    <a:pt x="770242" y="590048"/>
                  </a:lnTo>
                </a:path>
                <a:path w="1931670" h="949325">
                  <a:moveTo>
                    <a:pt x="770205" y="590019"/>
                  </a:moveTo>
                  <a:lnTo>
                    <a:pt x="772017" y="590019"/>
                  </a:lnTo>
                  <a:lnTo>
                    <a:pt x="773824" y="589788"/>
                  </a:lnTo>
                  <a:lnTo>
                    <a:pt x="775277" y="591188"/>
                  </a:lnTo>
                  <a:lnTo>
                    <a:pt x="775644" y="592827"/>
                  </a:lnTo>
                  <a:lnTo>
                    <a:pt x="790851" y="686770"/>
                  </a:lnTo>
                  <a:lnTo>
                    <a:pt x="805699" y="628814"/>
                  </a:lnTo>
                  <a:lnTo>
                    <a:pt x="806056" y="627415"/>
                  </a:lnTo>
                  <a:lnTo>
                    <a:pt x="807510" y="626241"/>
                  </a:lnTo>
                  <a:lnTo>
                    <a:pt x="809322" y="626241"/>
                  </a:lnTo>
                  <a:lnTo>
                    <a:pt x="810767" y="626481"/>
                  </a:lnTo>
                  <a:lnTo>
                    <a:pt x="812216" y="627650"/>
                  </a:lnTo>
                  <a:lnTo>
                    <a:pt x="812216" y="629280"/>
                  </a:lnTo>
                  <a:lnTo>
                    <a:pt x="829959" y="759911"/>
                  </a:lnTo>
                  <a:lnTo>
                    <a:pt x="842271" y="756406"/>
                  </a:lnTo>
                  <a:lnTo>
                    <a:pt x="860380" y="572268"/>
                  </a:lnTo>
                  <a:lnTo>
                    <a:pt x="860380" y="570864"/>
                  </a:lnTo>
                  <a:lnTo>
                    <a:pt x="861825" y="569691"/>
                  </a:lnTo>
                  <a:lnTo>
                    <a:pt x="863279" y="569460"/>
                  </a:lnTo>
                  <a:lnTo>
                    <a:pt x="864728" y="569225"/>
                  </a:lnTo>
                  <a:lnTo>
                    <a:pt x="866535" y="570164"/>
                  </a:lnTo>
                  <a:lnTo>
                    <a:pt x="866898" y="571568"/>
                  </a:lnTo>
                  <a:lnTo>
                    <a:pt x="882471" y="615264"/>
                  </a:lnTo>
                  <a:lnTo>
                    <a:pt x="897319" y="575303"/>
                  </a:lnTo>
                  <a:lnTo>
                    <a:pt x="897676" y="573668"/>
                  </a:lnTo>
                  <a:lnTo>
                    <a:pt x="899488" y="572968"/>
                  </a:lnTo>
                  <a:lnTo>
                    <a:pt x="900942" y="573207"/>
                  </a:lnTo>
                  <a:lnTo>
                    <a:pt x="902387" y="573207"/>
                  </a:lnTo>
                  <a:lnTo>
                    <a:pt x="903836" y="574603"/>
                  </a:lnTo>
                  <a:lnTo>
                    <a:pt x="903836" y="576007"/>
                  </a:lnTo>
                  <a:lnTo>
                    <a:pt x="918681" y="743090"/>
                  </a:lnTo>
                  <a:lnTo>
                    <a:pt x="933534" y="571337"/>
                  </a:lnTo>
                  <a:lnTo>
                    <a:pt x="933534" y="570173"/>
                  </a:lnTo>
                  <a:lnTo>
                    <a:pt x="934250" y="569234"/>
                  </a:lnTo>
                  <a:lnTo>
                    <a:pt x="935347" y="568764"/>
                  </a:lnTo>
                  <a:lnTo>
                    <a:pt x="936432" y="568069"/>
                  </a:lnTo>
                  <a:lnTo>
                    <a:pt x="937877" y="568069"/>
                  </a:lnTo>
                  <a:lnTo>
                    <a:pt x="938604" y="568764"/>
                  </a:lnTo>
                  <a:lnTo>
                    <a:pt x="956713" y="579050"/>
                  </a:lnTo>
                  <a:lnTo>
                    <a:pt x="970828" y="579050"/>
                  </a:lnTo>
                  <a:lnTo>
                    <a:pt x="988579" y="485342"/>
                  </a:lnTo>
                  <a:lnTo>
                    <a:pt x="988937" y="483707"/>
                  </a:lnTo>
                  <a:lnTo>
                    <a:pt x="990392" y="482538"/>
                  </a:lnTo>
                  <a:lnTo>
                    <a:pt x="992194" y="482773"/>
                  </a:lnTo>
                  <a:lnTo>
                    <a:pt x="994007" y="482773"/>
                  </a:lnTo>
                  <a:lnTo>
                    <a:pt x="995451" y="483942"/>
                  </a:lnTo>
                  <a:lnTo>
                    <a:pt x="995451" y="485581"/>
                  </a:lnTo>
                  <a:lnTo>
                    <a:pt x="1011748" y="625784"/>
                  </a:lnTo>
                  <a:lnTo>
                    <a:pt x="1025514" y="579515"/>
                  </a:lnTo>
                  <a:lnTo>
                    <a:pt x="1025873" y="578584"/>
                  </a:lnTo>
                  <a:lnTo>
                    <a:pt x="1026600" y="577885"/>
                  </a:lnTo>
                  <a:lnTo>
                    <a:pt x="1027686" y="577415"/>
                  </a:lnTo>
                  <a:lnTo>
                    <a:pt x="1028413" y="576950"/>
                  </a:lnTo>
                  <a:lnTo>
                    <a:pt x="1029499" y="576950"/>
                  </a:lnTo>
                  <a:lnTo>
                    <a:pt x="1030585" y="577420"/>
                  </a:lnTo>
                  <a:lnTo>
                    <a:pt x="1048694" y="586300"/>
                  </a:lnTo>
                  <a:lnTo>
                    <a:pt x="1049052" y="586531"/>
                  </a:lnTo>
                  <a:lnTo>
                    <a:pt x="1049421" y="586531"/>
                  </a:lnTo>
                  <a:lnTo>
                    <a:pt x="1049421" y="586997"/>
                  </a:lnTo>
                  <a:lnTo>
                    <a:pt x="1067889" y="604060"/>
                  </a:lnTo>
                  <a:lnTo>
                    <a:pt x="1068248" y="604760"/>
                  </a:lnTo>
                  <a:lnTo>
                    <a:pt x="1068606" y="605460"/>
                  </a:lnTo>
                  <a:lnTo>
                    <a:pt x="1068975" y="606164"/>
                  </a:lnTo>
                  <a:lnTo>
                    <a:pt x="1087074" y="745672"/>
                  </a:lnTo>
                  <a:lnTo>
                    <a:pt x="1100113" y="803161"/>
                  </a:lnTo>
                  <a:lnTo>
                    <a:pt x="1117126" y="470395"/>
                  </a:lnTo>
                  <a:lnTo>
                    <a:pt x="1117126" y="468526"/>
                  </a:lnTo>
                  <a:lnTo>
                    <a:pt x="1118581" y="467122"/>
                  </a:lnTo>
                  <a:lnTo>
                    <a:pt x="1122207" y="467122"/>
                  </a:lnTo>
                  <a:lnTo>
                    <a:pt x="1123651" y="468526"/>
                  </a:lnTo>
                  <a:lnTo>
                    <a:pt x="1124020" y="470399"/>
                  </a:lnTo>
                  <a:lnTo>
                    <a:pt x="1139589" y="685383"/>
                  </a:lnTo>
                  <a:lnTo>
                    <a:pt x="1153714" y="581162"/>
                  </a:lnTo>
                  <a:lnTo>
                    <a:pt x="1153714" y="579528"/>
                  </a:lnTo>
                  <a:lnTo>
                    <a:pt x="1155158" y="578358"/>
                  </a:lnTo>
                  <a:lnTo>
                    <a:pt x="1156971" y="578124"/>
                  </a:lnTo>
                  <a:lnTo>
                    <a:pt x="1158426" y="578124"/>
                  </a:lnTo>
                  <a:lnTo>
                    <a:pt x="1159870" y="579289"/>
                  </a:lnTo>
                  <a:lnTo>
                    <a:pt x="1160228" y="580932"/>
                  </a:lnTo>
                  <a:lnTo>
                    <a:pt x="1179055" y="668332"/>
                  </a:lnTo>
                  <a:lnTo>
                    <a:pt x="1179055" y="668558"/>
                  </a:lnTo>
                  <a:lnTo>
                    <a:pt x="1194993" y="774655"/>
                  </a:lnTo>
                  <a:lnTo>
                    <a:pt x="1208749" y="730256"/>
                  </a:lnTo>
                  <a:lnTo>
                    <a:pt x="1209476" y="728386"/>
                  </a:lnTo>
                  <a:lnTo>
                    <a:pt x="1211289" y="727448"/>
                  </a:lnTo>
                  <a:lnTo>
                    <a:pt x="1213102" y="727917"/>
                  </a:lnTo>
                  <a:lnTo>
                    <a:pt x="1214915" y="728386"/>
                  </a:lnTo>
                  <a:lnTo>
                    <a:pt x="1216001" y="730256"/>
                  </a:lnTo>
                </a:path>
                <a:path w="1931670" h="949325">
                  <a:moveTo>
                    <a:pt x="1288786" y="175499"/>
                  </a:moveTo>
                  <a:lnTo>
                    <a:pt x="1301815" y="235315"/>
                  </a:lnTo>
                  <a:lnTo>
                    <a:pt x="1318839" y="3267"/>
                  </a:lnTo>
                  <a:lnTo>
                    <a:pt x="1318839" y="1401"/>
                  </a:lnTo>
                  <a:lnTo>
                    <a:pt x="1320652" y="0"/>
                  </a:lnTo>
                  <a:lnTo>
                    <a:pt x="1322465" y="242"/>
                  </a:lnTo>
                  <a:lnTo>
                    <a:pt x="1324278" y="242"/>
                  </a:lnTo>
                  <a:lnTo>
                    <a:pt x="1325722" y="1633"/>
                  </a:lnTo>
                  <a:lnTo>
                    <a:pt x="1325722" y="3267"/>
                  </a:lnTo>
                  <a:lnTo>
                    <a:pt x="1343831" y="801766"/>
                  </a:lnTo>
                  <a:lnTo>
                    <a:pt x="1361941" y="940335"/>
                  </a:lnTo>
                  <a:lnTo>
                    <a:pt x="1397422" y="948751"/>
                  </a:lnTo>
                  <a:lnTo>
                    <a:pt x="1414446" y="940573"/>
                  </a:lnTo>
                  <a:lnTo>
                    <a:pt x="1449927" y="945012"/>
                  </a:lnTo>
                  <a:lnTo>
                    <a:pt x="1468036" y="939639"/>
                  </a:lnTo>
                  <a:lnTo>
                    <a:pt x="1468763" y="939404"/>
                  </a:lnTo>
                </a:path>
                <a:path w="1931670" h="949325">
                  <a:moveTo>
                    <a:pt x="1468711" y="939375"/>
                  </a:moveTo>
                  <a:lnTo>
                    <a:pt x="1469438" y="939375"/>
                  </a:lnTo>
                  <a:lnTo>
                    <a:pt x="1470165" y="939614"/>
                  </a:lnTo>
                  <a:lnTo>
                    <a:pt x="1486462" y="946622"/>
                  </a:lnTo>
                  <a:lnTo>
                    <a:pt x="1503117" y="934237"/>
                  </a:lnTo>
                  <a:lnTo>
                    <a:pt x="1504202" y="933537"/>
                  </a:lnTo>
                  <a:lnTo>
                    <a:pt x="1505288" y="933306"/>
                  </a:lnTo>
                  <a:lnTo>
                    <a:pt x="1506374" y="933771"/>
                  </a:lnTo>
                  <a:lnTo>
                    <a:pt x="1524483" y="939149"/>
                  </a:lnTo>
                  <a:lnTo>
                    <a:pt x="1525210" y="939379"/>
                  </a:lnTo>
                  <a:lnTo>
                    <a:pt x="1541496" y="947556"/>
                  </a:lnTo>
                  <a:lnTo>
                    <a:pt x="1558162" y="932602"/>
                  </a:lnTo>
                  <a:lnTo>
                    <a:pt x="1559247" y="931663"/>
                  </a:lnTo>
                  <a:lnTo>
                    <a:pt x="1560691" y="931436"/>
                  </a:lnTo>
                  <a:lnTo>
                    <a:pt x="1561777" y="931902"/>
                  </a:lnTo>
                  <a:lnTo>
                    <a:pt x="1579528" y="939614"/>
                  </a:lnTo>
                  <a:lnTo>
                    <a:pt x="1597269" y="942888"/>
                  </a:lnTo>
                  <a:lnTo>
                    <a:pt x="1615378" y="944992"/>
                  </a:lnTo>
                  <a:lnTo>
                    <a:pt x="1633488" y="943817"/>
                  </a:lnTo>
                  <a:lnTo>
                    <a:pt x="1651587" y="944292"/>
                  </a:lnTo>
                  <a:lnTo>
                    <a:pt x="1669685" y="946861"/>
                  </a:lnTo>
                  <a:lnTo>
                    <a:pt x="1687795" y="948491"/>
                  </a:lnTo>
                  <a:lnTo>
                    <a:pt x="1705546" y="940557"/>
                  </a:lnTo>
                  <a:lnTo>
                    <a:pt x="1706273" y="940318"/>
                  </a:lnTo>
                  <a:lnTo>
                    <a:pt x="1706990" y="940083"/>
                  </a:lnTo>
                  <a:lnTo>
                    <a:pt x="1707359" y="940083"/>
                  </a:lnTo>
                  <a:lnTo>
                    <a:pt x="1725827" y="941957"/>
                  </a:lnTo>
                  <a:lnTo>
                    <a:pt x="1726185" y="942195"/>
                  </a:lnTo>
                  <a:lnTo>
                    <a:pt x="1743209" y="947327"/>
                  </a:lnTo>
                  <a:lnTo>
                    <a:pt x="1759864" y="936583"/>
                  </a:lnTo>
                  <a:lnTo>
                    <a:pt x="1760591" y="936348"/>
                  </a:lnTo>
                  <a:lnTo>
                    <a:pt x="1761318" y="936118"/>
                  </a:lnTo>
                  <a:lnTo>
                    <a:pt x="1762035" y="936118"/>
                  </a:lnTo>
                  <a:lnTo>
                    <a:pt x="1780513" y="936818"/>
                  </a:lnTo>
                  <a:lnTo>
                    <a:pt x="1798612" y="936583"/>
                  </a:lnTo>
                  <a:lnTo>
                    <a:pt x="1799340" y="936583"/>
                  </a:lnTo>
                  <a:lnTo>
                    <a:pt x="1799698" y="936818"/>
                  </a:lnTo>
                  <a:lnTo>
                    <a:pt x="1817808" y="943126"/>
                  </a:lnTo>
                  <a:lnTo>
                    <a:pt x="1835190" y="945230"/>
                  </a:lnTo>
                  <a:lnTo>
                    <a:pt x="1853299" y="944996"/>
                  </a:lnTo>
                  <a:lnTo>
                    <a:pt x="1870312" y="942195"/>
                  </a:lnTo>
                  <a:lnTo>
                    <a:pt x="1887694" y="923033"/>
                  </a:lnTo>
                  <a:lnTo>
                    <a:pt x="1888422" y="922102"/>
                  </a:lnTo>
                  <a:lnTo>
                    <a:pt x="1889507" y="921863"/>
                  </a:lnTo>
                  <a:lnTo>
                    <a:pt x="1891689" y="921863"/>
                  </a:lnTo>
                  <a:lnTo>
                    <a:pt x="1892406" y="922567"/>
                  </a:lnTo>
                  <a:lnTo>
                    <a:pt x="1893134" y="923267"/>
                  </a:lnTo>
                  <a:lnTo>
                    <a:pt x="1909430" y="948273"/>
                  </a:lnTo>
                  <a:lnTo>
                    <a:pt x="1925357" y="939153"/>
                  </a:lnTo>
                  <a:lnTo>
                    <a:pt x="1926812" y="938222"/>
                  </a:lnTo>
                  <a:lnTo>
                    <a:pt x="1928994" y="938691"/>
                  </a:lnTo>
                  <a:lnTo>
                    <a:pt x="1930080" y="940322"/>
                  </a:lnTo>
                  <a:lnTo>
                    <a:pt x="1931155" y="941961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65991" y="1759963"/>
              <a:ext cx="2003425" cy="1170940"/>
            </a:xfrm>
            <a:custGeom>
              <a:avLst/>
              <a:gdLst/>
              <a:ahLst/>
              <a:cxnLst/>
              <a:rect l="l" t="t" r="r" b="b"/>
              <a:pathLst>
                <a:path w="2003425" h="1170939">
                  <a:moveTo>
                    <a:pt x="0" y="29936"/>
                  </a:moveTo>
                  <a:lnTo>
                    <a:pt x="0" y="1168439"/>
                  </a:lnTo>
                  <a:lnTo>
                    <a:pt x="2002919" y="1168439"/>
                  </a:lnTo>
                </a:path>
                <a:path w="2003425" h="1170939">
                  <a:moveTo>
                    <a:pt x="548173" y="0"/>
                  </a:moveTo>
                  <a:lnTo>
                    <a:pt x="548173" y="1167080"/>
                  </a:lnTo>
                </a:path>
                <a:path w="2003425" h="1170939">
                  <a:moveTo>
                    <a:pt x="1370427" y="0"/>
                  </a:moveTo>
                  <a:lnTo>
                    <a:pt x="1370427" y="1167080"/>
                  </a:lnTo>
                </a:path>
                <a:path w="2003425" h="1170939">
                  <a:moveTo>
                    <a:pt x="1212608" y="221898"/>
                  </a:moveTo>
                  <a:lnTo>
                    <a:pt x="1212608" y="1170646"/>
                  </a:lnTo>
                </a:path>
                <a:path w="2003425" h="1170939">
                  <a:moveTo>
                    <a:pt x="1286405" y="221898"/>
                  </a:moveTo>
                  <a:lnTo>
                    <a:pt x="1286405" y="1170646"/>
                  </a:lnTo>
                </a:path>
                <a:path w="2003425" h="1170939">
                  <a:moveTo>
                    <a:pt x="585548" y="42163"/>
                  </a:moveTo>
                  <a:lnTo>
                    <a:pt x="1333049" y="4216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14160" y="1770251"/>
              <a:ext cx="74375" cy="6375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62031" y="1770251"/>
              <a:ext cx="74387" cy="6375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578283" y="205513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4" h="0">
                  <a:moveTo>
                    <a:pt x="0" y="0"/>
                  </a:moveTo>
                  <a:lnTo>
                    <a:pt x="7411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2892375" y="2948035"/>
            <a:ext cx="2101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ime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4710" y="1676808"/>
            <a:ext cx="548005" cy="3765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8796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Migration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Downtime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280478" y="1862746"/>
            <a:ext cx="367030" cy="200025"/>
            <a:chOff x="2280478" y="1862746"/>
            <a:chExt cx="367030" cy="200025"/>
          </a:xfrm>
        </p:grpSpPr>
        <p:sp>
          <p:nvSpPr>
            <p:cNvPr id="14" name="object 14"/>
            <p:cNvSpPr/>
            <p:nvPr/>
          </p:nvSpPr>
          <p:spPr>
            <a:xfrm>
              <a:off x="2283114" y="1865382"/>
              <a:ext cx="337820" cy="151765"/>
            </a:xfrm>
            <a:custGeom>
              <a:avLst/>
              <a:gdLst/>
              <a:ahLst/>
              <a:cxnLst/>
              <a:rect l="l" t="t" r="r" b="b"/>
              <a:pathLst>
                <a:path w="337819" h="151764">
                  <a:moveTo>
                    <a:pt x="0" y="56332"/>
                  </a:moveTo>
                  <a:lnTo>
                    <a:pt x="181679" y="0"/>
                  </a:lnTo>
                  <a:lnTo>
                    <a:pt x="283307" y="40518"/>
                  </a:lnTo>
                  <a:lnTo>
                    <a:pt x="327615" y="112661"/>
                  </a:lnTo>
                  <a:lnTo>
                    <a:pt x="337333" y="15120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592344" y="2008930"/>
              <a:ext cx="55244" cy="53975"/>
            </a:xfrm>
            <a:custGeom>
              <a:avLst/>
              <a:gdLst/>
              <a:ahLst/>
              <a:cxnLst/>
              <a:rect l="l" t="t" r="r" b="b"/>
              <a:pathLst>
                <a:path w="55244" h="53975">
                  <a:moveTo>
                    <a:pt x="55161" y="0"/>
                  </a:moveTo>
                  <a:lnTo>
                    <a:pt x="0" y="6616"/>
                  </a:lnTo>
                  <a:lnTo>
                    <a:pt x="33594" y="53441"/>
                  </a:lnTo>
                  <a:lnTo>
                    <a:pt x="551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1221952" y="2059849"/>
            <a:ext cx="109855" cy="5880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136987" y="2993085"/>
            <a:ext cx="147955" cy="64135"/>
            <a:chOff x="3136987" y="2993085"/>
            <a:chExt cx="147955" cy="64135"/>
          </a:xfrm>
        </p:grpSpPr>
        <p:sp>
          <p:nvSpPr>
            <p:cNvPr id="18" name="object 18"/>
            <p:cNvSpPr/>
            <p:nvPr/>
          </p:nvSpPr>
          <p:spPr>
            <a:xfrm>
              <a:off x="3136987" y="3024964"/>
              <a:ext cx="110489" cy="0"/>
            </a:xfrm>
            <a:custGeom>
              <a:avLst/>
              <a:gdLst/>
              <a:ahLst/>
              <a:cxnLst/>
              <a:rect l="l" t="t" r="r" b="b"/>
              <a:pathLst>
                <a:path w="110489" h="0">
                  <a:moveTo>
                    <a:pt x="0" y="0"/>
                  </a:moveTo>
                  <a:lnTo>
                    <a:pt x="11020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210195" y="2993085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4"/>
                  </a:lnTo>
                  <a:lnTo>
                    <a:pt x="0" y="63752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1239239" y="1875924"/>
            <a:ext cx="64135" cy="137160"/>
            <a:chOff x="1239239" y="1875924"/>
            <a:chExt cx="64135" cy="137160"/>
          </a:xfrm>
        </p:grpSpPr>
        <p:sp>
          <p:nvSpPr>
            <p:cNvPr id="21" name="object 21"/>
            <p:cNvSpPr/>
            <p:nvPr/>
          </p:nvSpPr>
          <p:spPr>
            <a:xfrm>
              <a:off x="1271117" y="1913303"/>
              <a:ext cx="0" cy="99695"/>
            </a:xfrm>
            <a:custGeom>
              <a:avLst/>
              <a:gdLst/>
              <a:ahLst/>
              <a:cxnLst/>
              <a:rect l="l" t="t" r="r" b="b"/>
              <a:pathLst>
                <a:path w="0" h="99694">
                  <a:moveTo>
                    <a:pt x="0" y="99654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239239" y="1875924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31878" y="0"/>
                  </a:moveTo>
                  <a:lnTo>
                    <a:pt x="0" y="74377"/>
                  </a:lnTo>
                  <a:lnTo>
                    <a:pt x="15938" y="68400"/>
                  </a:lnTo>
                  <a:lnTo>
                    <a:pt x="31876" y="66408"/>
                  </a:lnTo>
                  <a:lnTo>
                    <a:pt x="47814" y="68400"/>
                  </a:lnTo>
                  <a:lnTo>
                    <a:pt x="63752" y="74377"/>
                  </a:lnTo>
                  <a:lnTo>
                    <a:pt x="318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47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3716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Thread usage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nondistributed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874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Why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use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threads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72639"/>
            <a:ext cx="3964304" cy="1673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simple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reasons</a:t>
            </a:r>
            <a:endParaRPr sz="1200">
              <a:latin typeface="Arial"/>
              <a:cs typeface="Arial"/>
            </a:endParaRPr>
          </a:p>
          <a:p>
            <a:pPr marL="310515" marR="30480" indent="-16319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Avoid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needless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blocking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single-threaded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block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when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doing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I/O;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multi-threaded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process,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the CPU to another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 in that process.</a:t>
            </a:r>
            <a:endParaRPr sz="1000">
              <a:latin typeface="Arial"/>
              <a:cs typeface="Arial"/>
            </a:endParaRPr>
          </a:p>
          <a:p>
            <a:pPr algn="just" marL="314960" marR="11239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Exploit parallelism</a:t>
            </a:r>
            <a:r>
              <a:rPr dirty="0" sz="1000" spc="-5">
                <a:latin typeface="Arial"/>
                <a:cs typeface="Arial"/>
              </a:rPr>
              <a:t>: the threads in a multi-threaded process can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scheduled to </a:t>
            </a:r>
            <a:r>
              <a:rPr dirty="0" sz="1000">
                <a:latin typeface="Arial"/>
                <a:cs typeface="Arial"/>
              </a:rPr>
              <a:t>run </a:t>
            </a:r>
            <a:r>
              <a:rPr dirty="0" sz="1000" spc="-5">
                <a:latin typeface="Arial"/>
                <a:cs typeface="Arial"/>
              </a:rPr>
              <a:t>in parallel on a multiprocessor or multicore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processor.</a:t>
            </a:r>
            <a:endParaRPr sz="1000">
              <a:latin typeface="Arial"/>
              <a:cs typeface="Arial"/>
            </a:endParaRPr>
          </a:p>
          <a:p>
            <a:pPr algn="just" marL="314960" marR="22542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Avoid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process switching</a:t>
            </a:r>
            <a:r>
              <a:rPr dirty="0" sz="1000" spc="-5">
                <a:latin typeface="Arial"/>
                <a:cs typeface="Arial"/>
              </a:rPr>
              <a:t>: structure large applications not as 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 of processes,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through multiple threads.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7194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0546" y="716"/>
            <a:ext cx="7810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2640"/>
            <a:ext cx="2548890" cy="474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Avoid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  <a:spcBef>
                <a:spcPts val="175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Avoid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expensive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switching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97478" y="755050"/>
            <a:ext cx="1746885" cy="1185545"/>
            <a:chOff x="1397478" y="755050"/>
            <a:chExt cx="1746885" cy="1185545"/>
          </a:xfrm>
        </p:grpSpPr>
        <p:sp>
          <p:nvSpPr>
            <p:cNvPr id="6" name="object 6"/>
            <p:cNvSpPr/>
            <p:nvPr/>
          </p:nvSpPr>
          <p:spPr>
            <a:xfrm>
              <a:off x="1762736" y="930043"/>
              <a:ext cx="1188085" cy="681990"/>
            </a:xfrm>
            <a:custGeom>
              <a:avLst/>
              <a:gdLst/>
              <a:ahLst/>
              <a:cxnLst/>
              <a:rect l="l" t="t" r="r" b="b"/>
              <a:pathLst>
                <a:path w="1188085" h="681990">
                  <a:moveTo>
                    <a:pt x="0" y="681858"/>
                  </a:moveTo>
                  <a:lnTo>
                    <a:pt x="509154" y="681858"/>
                  </a:lnTo>
                  <a:lnTo>
                    <a:pt x="509154" y="0"/>
                  </a:lnTo>
                  <a:lnTo>
                    <a:pt x="0" y="0"/>
                  </a:lnTo>
                  <a:lnTo>
                    <a:pt x="0" y="681858"/>
                  </a:lnTo>
                  <a:close/>
                </a:path>
                <a:path w="1188085" h="681990">
                  <a:moveTo>
                    <a:pt x="678871" y="681858"/>
                  </a:moveTo>
                  <a:lnTo>
                    <a:pt x="1188026" y="681858"/>
                  </a:lnTo>
                  <a:lnTo>
                    <a:pt x="1188026" y="0"/>
                  </a:lnTo>
                  <a:lnTo>
                    <a:pt x="678871" y="0"/>
                  </a:lnTo>
                  <a:lnTo>
                    <a:pt x="678871" y="68185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77881" y="760321"/>
              <a:ext cx="1358265" cy="1103630"/>
            </a:xfrm>
            <a:custGeom>
              <a:avLst/>
              <a:gdLst/>
              <a:ahLst/>
              <a:cxnLst/>
              <a:rect l="l" t="t" r="r" b="b"/>
              <a:pathLst>
                <a:path w="1358264" h="1103630">
                  <a:moveTo>
                    <a:pt x="0" y="1103168"/>
                  </a:moveTo>
                  <a:lnTo>
                    <a:pt x="1357743" y="1103168"/>
                  </a:lnTo>
                  <a:lnTo>
                    <a:pt x="1357743" y="0"/>
                  </a:lnTo>
                  <a:lnTo>
                    <a:pt x="0" y="0"/>
                  </a:lnTo>
                  <a:lnTo>
                    <a:pt x="0" y="1103168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679378" y="1432622"/>
              <a:ext cx="1358265" cy="254000"/>
            </a:xfrm>
            <a:custGeom>
              <a:avLst/>
              <a:gdLst/>
              <a:ahLst/>
              <a:cxnLst/>
              <a:rect l="l" t="t" r="r" b="b"/>
              <a:pathLst>
                <a:path w="1358264" h="254000">
                  <a:moveTo>
                    <a:pt x="0" y="179279"/>
                  </a:moveTo>
                  <a:lnTo>
                    <a:pt x="1357743" y="179279"/>
                  </a:lnTo>
                </a:path>
                <a:path w="1358264" h="254000">
                  <a:moveTo>
                    <a:pt x="341823" y="0"/>
                  </a:moveTo>
                  <a:lnTo>
                    <a:pt x="341823" y="179279"/>
                  </a:lnTo>
                </a:path>
                <a:path w="1358264" h="254000">
                  <a:moveTo>
                    <a:pt x="341823" y="179279"/>
                  </a:moveTo>
                  <a:lnTo>
                    <a:pt x="347193" y="209859"/>
                  </a:lnTo>
                  <a:lnTo>
                    <a:pt x="362367" y="233436"/>
                  </a:lnTo>
                  <a:lnTo>
                    <a:pt x="385946" y="248610"/>
                  </a:lnTo>
                  <a:lnTo>
                    <a:pt x="416527" y="253981"/>
                  </a:lnTo>
                </a:path>
                <a:path w="1358264" h="254000">
                  <a:moveTo>
                    <a:pt x="416527" y="253981"/>
                  </a:moveTo>
                  <a:lnTo>
                    <a:pt x="939424" y="25397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16167" y="1470001"/>
              <a:ext cx="109204" cy="21923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400113" y="1433268"/>
              <a:ext cx="594360" cy="170180"/>
            </a:xfrm>
            <a:custGeom>
              <a:avLst/>
              <a:gdLst/>
              <a:ahLst/>
              <a:cxnLst/>
              <a:rect l="l" t="t" r="r" b="b"/>
              <a:pathLst>
                <a:path w="594360" h="170180">
                  <a:moveTo>
                    <a:pt x="0" y="0"/>
                  </a:moveTo>
                  <a:lnTo>
                    <a:pt x="594019" y="16971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996103" y="158769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12971" y="1671"/>
                  </a:lnTo>
                  <a:lnTo>
                    <a:pt x="6225" y="6224"/>
                  </a:lnTo>
                  <a:lnTo>
                    <a:pt x="1671" y="12969"/>
                  </a:lnTo>
                  <a:lnTo>
                    <a:pt x="0" y="21213"/>
                  </a:lnTo>
                  <a:lnTo>
                    <a:pt x="1671" y="29458"/>
                  </a:lnTo>
                  <a:lnTo>
                    <a:pt x="6225" y="36202"/>
                  </a:lnTo>
                  <a:lnTo>
                    <a:pt x="12971" y="40756"/>
                  </a:lnTo>
                  <a:lnTo>
                    <a:pt x="21219" y="42427"/>
                  </a:lnTo>
                  <a:lnTo>
                    <a:pt x="29460" y="40756"/>
                  </a:lnTo>
                  <a:lnTo>
                    <a:pt x="36203" y="36202"/>
                  </a:lnTo>
                  <a:lnTo>
                    <a:pt x="40756" y="29458"/>
                  </a:lnTo>
                  <a:lnTo>
                    <a:pt x="42427" y="21213"/>
                  </a:lnTo>
                  <a:lnTo>
                    <a:pt x="40756" y="12969"/>
                  </a:lnTo>
                  <a:lnTo>
                    <a:pt x="36203" y="6224"/>
                  </a:lnTo>
                  <a:lnTo>
                    <a:pt x="29460" y="1671"/>
                  </a:lnTo>
                  <a:lnTo>
                    <a:pt x="2121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996103" y="158769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29460" y="1671"/>
                  </a:lnTo>
                  <a:lnTo>
                    <a:pt x="36203" y="6224"/>
                  </a:lnTo>
                  <a:lnTo>
                    <a:pt x="40756" y="12969"/>
                  </a:lnTo>
                  <a:lnTo>
                    <a:pt x="42427" y="21213"/>
                  </a:lnTo>
                  <a:lnTo>
                    <a:pt x="40756" y="29458"/>
                  </a:lnTo>
                  <a:lnTo>
                    <a:pt x="36203" y="36202"/>
                  </a:lnTo>
                  <a:lnTo>
                    <a:pt x="29460" y="40756"/>
                  </a:lnTo>
                  <a:lnTo>
                    <a:pt x="21219" y="42427"/>
                  </a:lnTo>
                  <a:lnTo>
                    <a:pt x="12971" y="40756"/>
                  </a:lnTo>
                  <a:lnTo>
                    <a:pt x="6225" y="36202"/>
                  </a:lnTo>
                  <a:lnTo>
                    <a:pt x="1671" y="29458"/>
                  </a:lnTo>
                  <a:lnTo>
                    <a:pt x="0" y="21213"/>
                  </a:lnTo>
                  <a:lnTo>
                    <a:pt x="1671" y="12969"/>
                  </a:lnTo>
                  <a:lnTo>
                    <a:pt x="6225" y="6224"/>
                  </a:lnTo>
                  <a:lnTo>
                    <a:pt x="12971" y="1671"/>
                  </a:lnTo>
                  <a:lnTo>
                    <a:pt x="2121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674975" y="158769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12971" y="1671"/>
                  </a:lnTo>
                  <a:lnTo>
                    <a:pt x="6225" y="6224"/>
                  </a:lnTo>
                  <a:lnTo>
                    <a:pt x="1671" y="12969"/>
                  </a:lnTo>
                  <a:lnTo>
                    <a:pt x="0" y="21213"/>
                  </a:lnTo>
                  <a:lnTo>
                    <a:pt x="1671" y="29458"/>
                  </a:lnTo>
                  <a:lnTo>
                    <a:pt x="6225" y="36202"/>
                  </a:lnTo>
                  <a:lnTo>
                    <a:pt x="12971" y="40756"/>
                  </a:lnTo>
                  <a:lnTo>
                    <a:pt x="21219" y="42427"/>
                  </a:lnTo>
                  <a:lnTo>
                    <a:pt x="29460" y="40756"/>
                  </a:lnTo>
                  <a:lnTo>
                    <a:pt x="36203" y="36202"/>
                  </a:lnTo>
                  <a:lnTo>
                    <a:pt x="40756" y="29458"/>
                  </a:lnTo>
                  <a:lnTo>
                    <a:pt x="42427" y="21213"/>
                  </a:lnTo>
                  <a:lnTo>
                    <a:pt x="40756" y="12969"/>
                  </a:lnTo>
                  <a:lnTo>
                    <a:pt x="36203" y="6224"/>
                  </a:lnTo>
                  <a:lnTo>
                    <a:pt x="29460" y="1671"/>
                  </a:lnTo>
                  <a:lnTo>
                    <a:pt x="2121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674975" y="158769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29460" y="1671"/>
                  </a:lnTo>
                  <a:lnTo>
                    <a:pt x="36203" y="6224"/>
                  </a:lnTo>
                  <a:lnTo>
                    <a:pt x="40756" y="12969"/>
                  </a:lnTo>
                  <a:lnTo>
                    <a:pt x="42427" y="21213"/>
                  </a:lnTo>
                  <a:lnTo>
                    <a:pt x="40756" y="29458"/>
                  </a:lnTo>
                  <a:lnTo>
                    <a:pt x="36203" y="36202"/>
                  </a:lnTo>
                  <a:lnTo>
                    <a:pt x="29460" y="40756"/>
                  </a:lnTo>
                  <a:lnTo>
                    <a:pt x="21219" y="42427"/>
                  </a:lnTo>
                  <a:lnTo>
                    <a:pt x="12971" y="40756"/>
                  </a:lnTo>
                  <a:lnTo>
                    <a:pt x="6225" y="36202"/>
                  </a:lnTo>
                  <a:lnTo>
                    <a:pt x="1671" y="29458"/>
                  </a:lnTo>
                  <a:lnTo>
                    <a:pt x="0" y="21213"/>
                  </a:lnTo>
                  <a:lnTo>
                    <a:pt x="1671" y="12969"/>
                  </a:lnTo>
                  <a:lnTo>
                    <a:pt x="6225" y="6224"/>
                  </a:lnTo>
                  <a:lnTo>
                    <a:pt x="12971" y="1671"/>
                  </a:lnTo>
                  <a:lnTo>
                    <a:pt x="2121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35534" y="1661951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12971" y="1671"/>
                  </a:lnTo>
                  <a:lnTo>
                    <a:pt x="6225" y="6224"/>
                  </a:lnTo>
                  <a:lnTo>
                    <a:pt x="1671" y="12969"/>
                  </a:lnTo>
                  <a:lnTo>
                    <a:pt x="0" y="21213"/>
                  </a:lnTo>
                  <a:lnTo>
                    <a:pt x="1671" y="29458"/>
                  </a:lnTo>
                  <a:lnTo>
                    <a:pt x="6225" y="36202"/>
                  </a:lnTo>
                  <a:lnTo>
                    <a:pt x="12971" y="40756"/>
                  </a:lnTo>
                  <a:lnTo>
                    <a:pt x="21219" y="42427"/>
                  </a:lnTo>
                  <a:lnTo>
                    <a:pt x="29466" y="40756"/>
                  </a:lnTo>
                  <a:lnTo>
                    <a:pt x="36212" y="36202"/>
                  </a:lnTo>
                  <a:lnTo>
                    <a:pt x="40766" y="29458"/>
                  </a:lnTo>
                  <a:lnTo>
                    <a:pt x="42438" y="21213"/>
                  </a:lnTo>
                  <a:lnTo>
                    <a:pt x="40766" y="12969"/>
                  </a:lnTo>
                  <a:lnTo>
                    <a:pt x="36212" y="6224"/>
                  </a:lnTo>
                  <a:lnTo>
                    <a:pt x="29466" y="1671"/>
                  </a:lnTo>
                  <a:lnTo>
                    <a:pt x="2121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335534" y="1661951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219" y="0"/>
                  </a:moveTo>
                  <a:lnTo>
                    <a:pt x="29466" y="1671"/>
                  </a:lnTo>
                  <a:lnTo>
                    <a:pt x="36212" y="6224"/>
                  </a:lnTo>
                  <a:lnTo>
                    <a:pt x="40766" y="12969"/>
                  </a:lnTo>
                  <a:lnTo>
                    <a:pt x="42438" y="21213"/>
                  </a:lnTo>
                  <a:lnTo>
                    <a:pt x="40766" y="29458"/>
                  </a:lnTo>
                  <a:lnTo>
                    <a:pt x="36212" y="36202"/>
                  </a:lnTo>
                  <a:lnTo>
                    <a:pt x="29466" y="40756"/>
                  </a:lnTo>
                  <a:lnTo>
                    <a:pt x="21219" y="42427"/>
                  </a:lnTo>
                  <a:lnTo>
                    <a:pt x="12971" y="40756"/>
                  </a:lnTo>
                  <a:lnTo>
                    <a:pt x="6225" y="36202"/>
                  </a:lnTo>
                  <a:lnTo>
                    <a:pt x="1671" y="29458"/>
                  </a:lnTo>
                  <a:lnTo>
                    <a:pt x="0" y="21213"/>
                  </a:lnTo>
                  <a:lnTo>
                    <a:pt x="1671" y="12969"/>
                  </a:lnTo>
                  <a:lnTo>
                    <a:pt x="6225" y="6224"/>
                  </a:lnTo>
                  <a:lnTo>
                    <a:pt x="12971" y="1671"/>
                  </a:lnTo>
                  <a:lnTo>
                    <a:pt x="2121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70593" y="1502839"/>
              <a:ext cx="771525" cy="434975"/>
            </a:xfrm>
            <a:custGeom>
              <a:avLst/>
              <a:gdLst/>
              <a:ahLst/>
              <a:cxnLst/>
              <a:rect l="l" t="t" r="r" b="b"/>
              <a:pathLst>
                <a:path w="771525" h="434975">
                  <a:moveTo>
                    <a:pt x="771105" y="0"/>
                  </a:moveTo>
                  <a:lnTo>
                    <a:pt x="332041" y="101013"/>
                  </a:lnTo>
                </a:path>
                <a:path w="771525" h="434975">
                  <a:moveTo>
                    <a:pt x="304381" y="434903"/>
                  </a:moveTo>
                  <a:lnTo>
                    <a:pt x="0" y="19588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814284" y="812695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6581" y="812695"/>
            <a:ext cx="41020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7210" y="1247585"/>
            <a:ext cx="105156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61925" marR="5080" indent="-14986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S1: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Switch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kernel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83152" y="1724034"/>
            <a:ext cx="1671955" cy="44513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800735" marR="5080" indent="-149860">
              <a:lnSpc>
                <a:spcPts val="740"/>
              </a:lnSpc>
              <a:spcBef>
                <a:spcPts val="3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S2: Switch context from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58875" y="1395356"/>
            <a:ext cx="92964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61925" marR="5080" indent="-14986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S3: Switch from kernel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7195" y="2256504"/>
            <a:ext cx="3809365" cy="89217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Trade-offs</a:t>
            </a:r>
            <a:endParaRPr sz="1200">
              <a:latin typeface="Arial"/>
              <a:cs typeface="Arial"/>
            </a:endParaRPr>
          </a:p>
          <a:p>
            <a:pPr marL="319405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5">
                <a:latin typeface="Arial"/>
                <a:cs typeface="Arial"/>
              </a:rPr>
              <a:t>Threads use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space: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prone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errors</a:t>
            </a:r>
            <a:endParaRPr sz="1000">
              <a:latin typeface="Arial"/>
              <a:cs typeface="Arial"/>
            </a:endParaRPr>
          </a:p>
          <a:p>
            <a:pPr marL="319405" marR="304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dirty="0" sz="1000" spc="-5">
                <a:latin typeface="Arial"/>
                <a:cs typeface="Arial"/>
              </a:rPr>
              <a:t>No </a:t>
            </a:r>
            <a:r>
              <a:rPr dirty="0" sz="1000">
                <a:latin typeface="Arial"/>
                <a:cs typeface="Arial"/>
              </a:rPr>
              <a:t>support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OS/HW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protect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threads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other’s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memory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313" y="3198843"/>
            <a:ext cx="4018915" cy="2559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95630" indent="-168275">
              <a:lnSpc>
                <a:spcPts val="91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596265" algn="l"/>
              </a:tabLst>
            </a:pPr>
            <a:r>
              <a:rPr dirty="0" sz="1000" spc="-5">
                <a:latin typeface="Arial"/>
                <a:cs typeface="Arial"/>
              </a:rPr>
              <a:t>Thread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faster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ts val="910"/>
              </a:lnSpc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Thread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usage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</a:t>
            </a:r>
            <a:r>
              <a:rPr dirty="0" sz="600" spc="-8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s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no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w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nd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it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is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c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tr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h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ibu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in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ted</a:t>
            </a:r>
            <a:r>
              <a:rPr dirty="0" baseline="-33333" sz="1500" spc="-202">
                <a:latin typeface="Arial"/>
                <a:cs typeface="Arial"/>
                <a:hlinkClick r:id="rId4" action="ppaction://hlinksldjump"/>
              </a:rPr>
              <a:t>g</a:t>
            </a:r>
            <a:r>
              <a:rPr dirty="0" sz="600" spc="-1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25963" y="3327684"/>
            <a:ext cx="2159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0586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Processes: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to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threads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26314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The</a:t>
            </a:r>
            <a:r>
              <a:rPr dirty="0"/>
              <a:t> </a:t>
            </a:r>
            <a:r>
              <a:rPr dirty="0" spc="15"/>
              <a:t>cost</a:t>
            </a:r>
            <a:r>
              <a:rPr dirty="0"/>
              <a:t> </a:t>
            </a:r>
            <a:r>
              <a:rPr dirty="0" spc="10"/>
              <a:t>of</a:t>
            </a:r>
            <a:r>
              <a:rPr dirty="0" spc="5"/>
              <a:t> </a:t>
            </a:r>
            <a:r>
              <a:rPr dirty="0" spc="15"/>
              <a:t>a</a:t>
            </a:r>
            <a:r>
              <a:rPr dirty="0"/>
              <a:t> </a:t>
            </a:r>
            <a:r>
              <a:rPr dirty="0" spc="5"/>
              <a:t>context</a:t>
            </a:r>
            <a:r>
              <a:rPr dirty="0"/>
              <a:t> </a:t>
            </a:r>
            <a:r>
              <a:rPr dirty="0" spc="5"/>
              <a:t>switch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1894" y="582127"/>
            <a:ext cx="3765550" cy="11868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Consider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simple clock-interrupt handler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direct costs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handler</a:t>
            </a:r>
            <a:endParaRPr sz="10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indirect costs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costs, notably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messing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 the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cache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What 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context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switch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may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cause: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indirect costs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6522" y="1955958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3"/>
                </a:moveTo>
                <a:lnTo>
                  <a:pt x="158127" y="158123"/>
                </a:lnTo>
                <a:lnTo>
                  <a:pt x="158127" y="0"/>
                </a:lnTo>
                <a:lnTo>
                  <a:pt x="0" y="0"/>
                </a:lnTo>
                <a:lnTo>
                  <a:pt x="0" y="1581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76522" y="216679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7"/>
                </a:moveTo>
                <a:lnTo>
                  <a:pt x="158127" y="158127"/>
                </a:lnTo>
                <a:lnTo>
                  <a:pt x="158127" y="0"/>
                </a:lnTo>
                <a:lnTo>
                  <a:pt x="0" y="0"/>
                </a:lnTo>
                <a:lnTo>
                  <a:pt x="0" y="15812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76522" y="2377623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7"/>
                </a:moveTo>
                <a:lnTo>
                  <a:pt x="158127" y="158127"/>
                </a:lnTo>
                <a:lnTo>
                  <a:pt x="158127" y="0"/>
                </a:lnTo>
                <a:lnTo>
                  <a:pt x="0" y="0"/>
                </a:lnTo>
                <a:lnTo>
                  <a:pt x="0" y="15812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76522" y="258845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3"/>
                </a:moveTo>
                <a:lnTo>
                  <a:pt x="158127" y="158123"/>
                </a:lnTo>
                <a:lnTo>
                  <a:pt x="158127" y="0"/>
                </a:lnTo>
                <a:lnTo>
                  <a:pt x="0" y="0"/>
                </a:lnTo>
                <a:lnTo>
                  <a:pt x="0" y="1581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3813" y="1903249"/>
            <a:ext cx="264160" cy="896619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  <a:p>
            <a:pPr algn="just" marL="100330" marR="89535" indent="4445">
              <a:lnSpc>
                <a:spcPct val="2128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  D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571" y="1910616"/>
            <a:ext cx="217804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MRU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3791" y="2657211"/>
            <a:ext cx="1943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LRU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33807" y="2061373"/>
            <a:ext cx="64135" cy="580390"/>
            <a:chOff x="433807" y="2061373"/>
            <a:chExt cx="64135" cy="580390"/>
          </a:xfrm>
        </p:grpSpPr>
        <p:sp>
          <p:nvSpPr>
            <p:cNvPr id="13" name="object 13"/>
            <p:cNvSpPr/>
            <p:nvPr/>
          </p:nvSpPr>
          <p:spPr>
            <a:xfrm>
              <a:off x="465686" y="2061373"/>
              <a:ext cx="0" cy="542925"/>
            </a:xfrm>
            <a:custGeom>
              <a:avLst/>
              <a:gdLst/>
              <a:ahLst/>
              <a:cxnLst/>
              <a:rect l="l" t="t" r="r" b="b"/>
              <a:pathLst>
                <a:path w="0" h="542925">
                  <a:moveTo>
                    <a:pt x="0" y="0"/>
                  </a:moveTo>
                  <a:lnTo>
                    <a:pt x="0" y="54241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3807" y="2566788"/>
              <a:ext cx="63752" cy="74376"/>
            </a:xfrm>
            <a:prstGeom prst="rect">
              <a:avLst/>
            </a:prstGeom>
          </p:spPr>
        </p:pic>
      </p:grpSp>
      <p:sp>
        <p:nvSpPr>
          <p:cNvPr id="15" name="object 15"/>
          <p:cNvSpPr/>
          <p:nvPr/>
        </p:nvSpPr>
        <p:spPr>
          <a:xfrm>
            <a:off x="1264815" y="2166790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7"/>
                </a:moveTo>
                <a:lnTo>
                  <a:pt x="158127" y="158127"/>
                </a:lnTo>
                <a:lnTo>
                  <a:pt x="158127" y="0"/>
                </a:lnTo>
                <a:lnTo>
                  <a:pt x="0" y="0"/>
                </a:lnTo>
                <a:lnTo>
                  <a:pt x="0" y="15812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64815" y="2377623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7"/>
                </a:moveTo>
                <a:lnTo>
                  <a:pt x="158127" y="158127"/>
                </a:lnTo>
                <a:lnTo>
                  <a:pt x="158127" y="0"/>
                </a:lnTo>
                <a:lnTo>
                  <a:pt x="0" y="0"/>
                </a:lnTo>
                <a:lnTo>
                  <a:pt x="0" y="15812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64815" y="258845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3"/>
                </a:moveTo>
                <a:lnTo>
                  <a:pt x="158127" y="158123"/>
                </a:lnTo>
                <a:lnTo>
                  <a:pt x="158127" y="0"/>
                </a:lnTo>
                <a:lnTo>
                  <a:pt x="0" y="0"/>
                </a:lnTo>
                <a:lnTo>
                  <a:pt x="0" y="1581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8" name="object 18"/>
          <p:cNvGrpSpPr/>
          <p:nvPr/>
        </p:nvGrpSpPr>
        <p:grpSpPr>
          <a:xfrm>
            <a:off x="1261957" y="1953101"/>
            <a:ext cx="164465" cy="164465"/>
            <a:chOff x="1261957" y="1953101"/>
            <a:chExt cx="164465" cy="164465"/>
          </a:xfrm>
        </p:grpSpPr>
        <p:sp>
          <p:nvSpPr>
            <p:cNvPr id="19" name="object 19"/>
            <p:cNvSpPr/>
            <p:nvPr/>
          </p:nvSpPr>
          <p:spPr>
            <a:xfrm>
              <a:off x="1264815" y="1955958"/>
              <a:ext cx="158750" cy="158750"/>
            </a:xfrm>
            <a:custGeom>
              <a:avLst/>
              <a:gdLst/>
              <a:ahLst/>
              <a:cxnLst/>
              <a:rect l="l" t="t" r="r" b="b"/>
              <a:pathLst>
                <a:path w="158750" h="158750">
                  <a:moveTo>
                    <a:pt x="158127" y="0"/>
                  </a:moveTo>
                  <a:lnTo>
                    <a:pt x="0" y="0"/>
                  </a:lnTo>
                  <a:lnTo>
                    <a:pt x="0" y="158123"/>
                  </a:lnTo>
                  <a:lnTo>
                    <a:pt x="158127" y="158123"/>
                  </a:lnTo>
                  <a:lnTo>
                    <a:pt x="158127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264815" y="1955958"/>
              <a:ext cx="158750" cy="158750"/>
            </a:xfrm>
            <a:custGeom>
              <a:avLst/>
              <a:gdLst/>
              <a:ahLst/>
              <a:cxnLst/>
              <a:rect l="l" t="t" r="r" b="b"/>
              <a:pathLst>
                <a:path w="158750" h="158750">
                  <a:moveTo>
                    <a:pt x="0" y="158123"/>
                  </a:moveTo>
                  <a:lnTo>
                    <a:pt x="158127" y="158123"/>
                  </a:lnTo>
                  <a:lnTo>
                    <a:pt x="158127" y="0"/>
                  </a:lnTo>
                  <a:lnTo>
                    <a:pt x="0" y="0"/>
                  </a:lnTo>
                  <a:lnTo>
                    <a:pt x="0" y="15812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1212110" y="1903249"/>
            <a:ext cx="264160" cy="896619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50">
              <a:latin typeface="Times New Roman"/>
              <a:cs typeface="Times New Roman"/>
            </a:endParaRPr>
          </a:p>
          <a:p>
            <a:pPr algn="just" marL="100330" marR="93980" indent="635">
              <a:lnSpc>
                <a:spcPct val="2128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B 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317524" y="2008668"/>
            <a:ext cx="52705" cy="52705"/>
          </a:xfrm>
          <a:custGeom>
            <a:avLst/>
            <a:gdLst/>
            <a:ahLst/>
            <a:cxnLst/>
            <a:rect l="l" t="t" r="r" b="b"/>
            <a:pathLst>
              <a:path w="52705" h="52705">
                <a:moveTo>
                  <a:pt x="26356" y="0"/>
                </a:moveTo>
                <a:lnTo>
                  <a:pt x="36613" y="2071"/>
                </a:lnTo>
                <a:lnTo>
                  <a:pt x="44989" y="7719"/>
                </a:lnTo>
                <a:lnTo>
                  <a:pt x="50637" y="16095"/>
                </a:lnTo>
                <a:lnTo>
                  <a:pt x="52709" y="26352"/>
                </a:lnTo>
                <a:lnTo>
                  <a:pt x="50637" y="36608"/>
                </a:lnTo>
                <a:lnTo>
                  <a:pt x="44989" y="44985"/>
                </a:lnTo>
                <a:lnTo>
                  <a:pt x="36613" y="50633"/>
                </a:lnTo>
                <a:lnTo>
                  <a:pt x="26356" y="52704"/>
                </a:lnTo>
                <a:lnTo>
                  <a:pt x="16099" y="50633"/>
                </a:lnTo>
                <a:lnTo>
                  <a:pt x="7721" y="44985"/>
                </a:lnTo>
                <a:lnTo>
                  <a:pt x="2072" y="36608"/>
                </a:lnTo>
                <a:lnTo>
                  <a:pt x="0" y="26352"/>
                </a:lnTo>
                <a:lnTo>
                  <a:pt x="2072" y="16095"/>
                </a:lnTo>
                <a:lnTo>
                  <a:pt x="7721" y="7719"/>
                </a:lnTo>
                <a:lnTo>
                  <a:pt x="16099" y="2071"/>
                </a:lnTo>
                <a:lnTo>
                  <a:pt x="26356" y="0"/>
                </a:lnTo>
                <a:close/>
              </a:path>
              <a:path w="52705" h="52705">
                <a:moveTo>
                  <a:pt x="52709" y="0"/>
                </a:moveTo>
                <a:lnTo>
                  <a:pt x="0" y="52704"/>
                </a:lnTo>
              </a:path>
            </a:pathLst>
          </a:custGeom>
          <a:ln w="790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53112" y="2377623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7"/>
                </a:moveTo>
                <a:lnTo>
                  <a:pt x="158123" y="158127"/>
                </a:lnTo>
                <a:lnTo>
                  <a:pt x="158123" y="0"/>
                </a:lnTo>
                <a:lnTo>
                  <a:pt x="0" y="0"/>
                </a:lnTo>
                <a:lnTo>
                  <a:pt x="0" y="15812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53112" y="2588459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3"/>
                </a:moveTo>
                <a:lnTo>
                  <a:pt x="158123" y="158123"/>
                </a:lnTo>
                <a:lnTo>
                  <a:pt x="158123" y="0"/>
                </a:lnTo>
                <a:lnTo>
                  <a:pt x="0" y="0"/>
                </a:lnTo>
                <a:lnTo>
                  <a:pt x="0" y="1581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53112" y="1955958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158123"/>
                </a:moveTo>
                <a:lnTo>
                  <a:pt x="158123" y="158123"/>
                </a:lnTo>
                <a:lnTo>
                  <a:pt x="158123" y="0"/>
                </a:lnTo>
                <a:lnTo>
                  <a:pt x="0" y="0"/>
                </a:lnTo>
                <a:lnTo>
                  <a:pt x="0" y="1581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6" name="object 26"/>
          <p:cNvGrpSpPr/>
          <p:nvPr/>
        </p:nvGrpSpPr>
        <p:grpSpPr>
          <a:xfrm>
            <a:off x="1850254" y="2163932"/>
            <a:ext cx="164465" cy="164465"/>
            <a:chOff x="1850254" y="2163932"/>
            <a:chExt cx="164465" cy="164465"/>
          </a:xfrm>
        </p:grpSpPr>
        <p:sp>
          <p:nvSpPr>
            <p:cNvPr id="27" name="object 27"/>
            <p:cNvSpPr/>
            <p:nvPr/>
          </p:nvSpPr>
          <p:spPr>
            <a:xfrm>
              <a:off x="1853112" y="2166790"/>
              <a:ext cx="158750" cy="158750"/>
            </a:xfrm>
            <a:custGeom>
              <a:avLst/>
              <a:gdLst/>
              <a:ahLst/>
              <a:cxnLst/>
              <a:rect l="l" t="t" r="r" b="b"/>
              <a:pathLst>
                <a:path w="158750" h="158750">
                  <a:moveTo>
                    <a:pt x="158123" y="0"/>
                  </a:moveTo>
                  <a:lnTo>
                    <a:pt x="0" y="0"/>
                  </a:lnTo>
                  <a:lnTo>
                    <a:pt x="0" y="158127"/>
                  </a:lnTo>
                  <a:lnTo>
                    <a:pt x="158123" y="158127"/>
                  </a:lnTo>
                  <a:lnTo>
                    <a:pt x="158123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853112" y="2166790"/>
              <a:ext cx="158750" cy="158750"/>
            </a:xfrm>
            <a:custGeom>
              <a:avLst/>
              <a:gdLst/>
              <a:ahLst/>
              <a:cxnLst/>
              <a:rect l="l" t="t" r="r" b="b"/>
              <a:pathLst>
                <a:path w="158750" h="158750">
                  <a:moveTo>
                    <a:pt x="0" y="158127"/>
                  </a:moveTo>
                  <a:lnTo>
                    <a:pt x="158123" y="158127"/>
                  </a:lnTo>
                  <a:lnTo>
                    <a:pt x="158123" y="0"/>
                  </a:lnTo>
                  <a:lnTo>
                    <a:pt x="0" y="0"/>
                  </a:lnTo>
                  <a:lnTo>
                    <a:pt x="0" y="15812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1800403" y="1903249"/>
            <a:ext cx="264160" cy="896619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00">
              <a:latin typeface="Times New Roman"/>
              <a:cs typeface="Times New Roman"/>
            </a:endParaRPr>
          </a:p>
          <a:p>
            <a:pPr algn="ctr" marL="7620">
              <a:lnSpc>
                <a:spcPct val="100000"/>
              </a:lnSpc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>
              <a:latin typeface="Arial"/>
              <a:cs typeface="Arial"/>
            </a:endParaRPr>
          </a:p>
          <a:p>
            <a:pPr algn="ctr" marL="101600" marR="93980" indent="-3810">
              <a:lnSpc>
                <a:spcPct val="2128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B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05821" y="2219499"/>
            <a:ext cx="52705" cy="52705"/>
          </a:xfrm>
          <a:custGeom>
            <a:avLst/>
            <a:gdLst/>
            <a:ahLst/>
            <a:cxnLst/>
            <a:rect l="l" t="t" r="r" b="b"/>
            <a:pathLst>
              <a:path w="52705" h="52705">
                <a:moveTo>
                  <a:pt x="26352" y="0"/>
                </a:moveTo>
                <a:lnTo>
                  <a:pt x="36608" y="2071"/>
                </a:lnTo>
                <a:lnTo>
                  <a:pt x="44985" y="7719"/>
                </a:lnTo>
                <a:lnTo>
                  <a:pt x="50633" y="16096"/>
                </a:lnTo>
                <a:lnTo>
                  <a:pt x="52704" y="26352"/>
                </a:lnTo>
                <a:lnTo>
                  <a:pt x="50633" y="36609"/>
                </a:lnTo>
                <a:lnTo>
                  <a:pt x="44985" y="44987"/>
                </a:lnTo>
                <a:lnTo>
                  <a:pt x="36608" y="50637"/>
                </a:lnTo>
                <a:lnTo>
                  <a:pt x="26352" y="52709"/>
                </a:lnTo>
                <a:lnTo>
                  <a:pt x="16095" y="50637"/>
                </a:lnTo>
                <a:lnTo>
                  <a:pt x="7719" y="44987"/>
                </a:lnTo>
                <a:lnTo>
                  <a:pt x="2071" y="36609"/>
                </a:lnTo>
                <a:lnTo>
                  <a:pt x="0" y="26352"/>
                </a:lnTo>
                <a:lnTo>
                  <a:pt x="2071" y="16096"/>
                </a:lnTo>
                <a:lnTo>
                  <a:pt x="7719" y="7719"/>
                </a:lnTo>
                <a:lnTo>
                  <a:pt x="16095" y="2071"/>
                </a:lnTo>
                <a:lnTo>
                  <a:pt x="26352" y="0"/>
                </a:lnTo>
                <a:close/>
              </a:path>
              <a:path w="52705" h="52705">
                <a:moveTo>
                  <a:pt x="52704" y="0"/>
                </a:moveTo>
                <a:lnTo>
                  <a:pt x="0" y="52709"/>
                </a:lnTo>
              </a:path>
            </a:pathLst>
          </a:custGeom>
          <a:ln w="790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41730" y="2853263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53732" y="2853263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45616" y="2853263"/>
            <a:ext cx="1733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(c)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64511" y="2063832"/>
            <a:ext cx="1637664" cy="7086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36220" indent="-224154">
              <a:lnSpc>
                <a:spcPct val="100000"/>
              </a:lnSpc>
              <a:spcBef>
                <a:spcPts val="695"/>
              </a:spcBef>
              <a:buClr>
                <a:srgbClr val="3333B2"/>
              </a:buClr>
              <a:buAutoNum type="alphaLcParenBoth"/>
              <a:tabLst>
                <a:tab pos="236854" algn="l"/>
              </a:tabLst>
            </a:pP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 switch</a:t>
            </a:r>
            <a:endParaRPr sz="1000">
              <a:latin typeface="Arial"/>
              <a:cs typeface="Arial"/>
            </a:endParaRPr>
          </a:p>
          <a:p>
            <a:pPr marL="236220" indent="-224154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lphaLcParenBoth"/>
              <a:tabLst>
                <a:tab pos="236854" algn="l"/>
              </a:tabLst>
            </a:pP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endParaRPr sz="1000">
              <a:latin typeface="Arial"/>
              <a:cs typeface="Arial"/>
            </a:endParaRPr>
          </a:p>
          <a:p>
            <a:pPr marL="236220" indent="-217170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AutoNum type="alphaLcParenBoth"/>
              <a:tabLst>
                <a:tab pos="236854" algn="l"/>
              </a:tabLst>
            </a:pP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block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900" spc="15" i="1">
                <a:latin typeface="Arial"/>
                <a:cs typeface="Arial"/>
              </a:rPr>
              <a:t>D</a:t>
            </a:r>
            <a:r>
              <a:rPr dirty="0" sz="1000" spc="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713" y="3327684"/>
            <a:ext cx="1371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Thread usage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nondistributed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25963" y="3327684"/>
            <a:ext cx="2159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dcterms:created xsi:type="dcterms:W3CDTF">2022-03-20T07:20:24Z</dcterms:created>
  <dcterms:modified xsi:type="dcterms:W3CDTF">2022-03-20T07:20:24Z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