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48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pc="-5" dirty="0"/>
              <a:t>‹#›</a:t>
            </a:fld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pc="-5" dirty="0"/>
              <a:t>‹#›</a:t>
            </a:fld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pc="-5" dirty="0"/>
              <a:t>‹#›</a:t>
            </a:fld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pc="-5" dirty="0"/>
              <a:t>‹#›</a:t>
            </a:fld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pc="-5" dirty="0"/>
              <a:t>‹#›</a:t>
            </a:fld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00" y="188846"/>
            <a:ext cx="208026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89406" y="1515389"/>
            <a:ext cx="3432175" cy="1525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58348" y="3331252"/>
            <a:ext cx="283210" cy="1193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pc="-5" dirty="0"/>
              <a:t>‹#›</a:t>
            </a:fld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ucketName.s3.amazonaws.com/ObjectName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mybucket.s3.amazonsws.com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mybucket.s3.amazonsws.com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4" Type="http://schemas.openxmlformats.org/officeDocument/2006/relationships/slide" Target="slide2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slide" Target="slide20.xml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slide" Target="slide22.xml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7" Type="http://schemas.openxmlformats.org/officeDocument/2006/relationships/slide" Target="slide2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3" Type="http://schemas.openxmlformats.org/officeDocument/2006/relationships/slide" Target="slide24.xml"/><Relationship Id="rId7" Type="http://schemas.openxmlformats.org/officeDocument/2006/relationships/image" Target="../media/image4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2.png"/><Relationship Id="rId5" Type="http://schemas.openxmlformats.org/officeDocument/2006/relationships/image" Target="../media/image40.png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4" Type="http://schemas.openxmlformats.org/officeDocument/2006/relationships/slide" Target="slide2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18" Type="http://schemas.openxmlformats.org/officeDocument/2006/relationships/image" Target="../media/image55.png"/><Relationship Id="rId3" Type="http://schemas.openxmlformats.org/officeDocument/2006/relationships/slide" Target="slide24.xml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17" Type="http://schemas.openxmlformats.org/officeDocument/2006/relationships/image" Target="../media/image54.png"/><Relationship Id="rId2" Type="http://schemas.openxmlformats.org/officeDocument/2006/relationships/slide" Target="slide2.xml"/><Relationship Id="rId16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5" Type="http://schemas.openxmlformats.org/officeDocument/2006/relationships/image" Target="../media/image52.png"/><Relationship Id="rId10" Type="http://schemas.openxmlformats.org/officeDocument/2006/relationships/image" Target="../media/image47.png"/><Relationship Id="rId19" Type="http://schemas.openxmlformats.org/officeDocument/2006/relationships/slide" Target="slide28.xml"/><Relationship Id="rId4" Type="http://schemas.openxmlformats.org/officeDocument/2006/relationships/slide" Target="slide27.xml"/><Relationship Id="rId9" Type="http://schemas.openxmlformats.org/officeDocument/2006/relationships/image" Target="../media/image46.png"/><Relationship Id="rId14" Type="http://schemas.openxmlformats.org/officeDocument/2006/relationships/image" Target="../media/image5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5.xml"/><Relationship Id="rId5" Type="http://schemas.openxmlformats.org/officeDocument/2006/relationships/slide" Target="slide27.xml"/><Relationship Id="rId4" Type="http://schemas.openxmlformats.org/officeDocument/2006/relationships/slide" Target="slide2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slide" Target="slide3.xm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slide" Target="slide28.xml"/><Relationship Id="rId5" Type="http://schemas.openxmlformats.org/officeDocument/2006/relationships/image" Target="../media/image56.png"/><Relationship Id="rId4" Type="http://schemas.openxmlformats.org/officeDocument/2006/relationships/slide" Target="slide2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5.xml"/><Relationship Id="rId5" Type="http://schemas.openxmlformats.org/officeDocument/2006/relationships/slide" Target="slide27.xml"/><Relationship Id="rId4" Type="http://schemas.openxmlformats.org/officeDocument/2006/relationships/slide" Target="slide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5" Type="http://schemas.openxmlformats.org/officeDocument/2006/relationships/slide" Target="slide31.xml"/><Relationship Id="rId4" Type="http://schemas.openxmlformats.org/officeDocument/2006/relationships/slide" Target="slide2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5.xml"/><Relationship Id="rId5" Type="http://schemas.openxmlformats.org/officeDocument/2006/relationships/slide" Target="slide27.xml"/><Relationship Id="rId4" Type="http://schemas.openxmlformats.org/officeDocument/2006/relationships/slide" Target="slide24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42.png"/><Relationship Id="rId3" Type="http://schemas.openxmlformats.org/officeDocument/2006/relationships/slide" Target="slide24.xml"/><Relationship Id="rId7" Type="http://schemas.openxmlformats.org/officeDocument/2006/relationships/image" Target="../media/image59.png"/><Relationship Id="rId12" Type="http://schemas.openxmlformats.org/officeDocument/2006/relationships/image" Target="../media/image63.png"/><Relationship Id="rId2" Type="http://schemas.openxmlformats.org/officeDocument/2006/relationships/slide" Target="slide2.xml"/><Relationship Id="rId16" Type="http://schemas.openxmlformats.org/officeDocument/2006/relationships/slide" Target="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46.png"/><Relationship Id="rId5" Type="http://schemas.openxmlformats.org/officeDocument/2006/relationships/image" Target="../media/image57.png"/><Relationship Id="rId15" Type="http://schemas.openxmlformats.org/officeDocument/2006/relationships/image" Target="../media/image45.png"/><Relationship Id="rId10" Type="http://schemas.openxmlformats.org/officeDocument/2006/relationships/image" Target="../media/image62.png"/><Relationship Id="rId4" Type="http://schemas.openxmlformats.org/officeDocument/2006/relationships/slide" Target="slide27.xml"/><Relationship Id="rId9" Type="http://schemas.openxmlformats.org/officeDocument/2006/relationships/image" Target="../media/image61.png"/><Relationship Id="rId14" Type="http://schemas.openxmlformats.org/officeDocument/2006/relationships/image" Target="../media/image48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34.xml"/><Relationship Id="rId4" Type="http://schemas.openxmlformats.org/officeDocument/2006/relationships/slide" Target="slide2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4" Type="http://schemas.openxmlformats.org/officeDocument/2006/relationships/slide" Target="slide36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slide" Target="slide24.xml"/><Relationship Id="rId7" Type="http://schemas.openxmlformats.org/officeDocument/2006/relationships/image" Target="../media/image66.png"/><Relationship Id="rId12" Type="http://schemas.openxmlformats.org/officeDocument/2006/relationships/slide" Target="slide3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5.png"/><Relationship Id="rId11" Type="http://schemas.openxmlformats.org/officeDocument/2006/relationships/image" Target="../media/image40.png"/><Relationship Id="rId5" Type="http://schemas.openxmlformats.org/officeDocument/2006/relationships/image" Target="../media/image64.png"/><Relationship Id="rId10" Type="http://schemas.openxmlformats.org/officeDocument/2006/relationships/image" Target="../media/image9.png"/><Relationship Id="rId4" Type="http://schemas.openxmlformats.org/officeDocument/2006/relationships/slide" Target="slide36.xml"/><Relationship Id="rId9" Type="http://schemas.openxmlformats.org/officeDocument/2006/relationships/image" Target="../media/image67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Relationship Id="rId5" Type="http://schemas.openxmlformats.org/officeDocument/2006/relationships/slide" Target="slide36.xml"/><Relationship Id="rId4" Type="http://schemas.openxmlformats.org/officeDocument/2006/relationships/slide" Target="slide2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5.xml"/><Relationship Id="rId5" Type="http://schemas.openxmlformats.org/officeDocument/2006/relationships/slide" Target="slide36.xml"/><Relationship Id="rId4" Type="http://schemas.openxmlformats.org/officeDocument/2006/relationships/slide" Target="slide2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slide" Target="slide3.xml"/><Relationship Id="rId7" Type="http://schemas.openxmlformats.org/officeDocument/2006/relationships/image" Target="../media/image1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slide" Target="slide4.xml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5" Type="http://schemas.openxmlformats.org/officeDocument/2006/relationships/slide" Target="slide37.xml"/><Relationship Id="rId4" Type="http://schemas.openxmlformats.org/officeDocument/2006/relationships/slide" Target="slide3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5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6.xml"/><Relationship Id="rId1" Type="http://schemas.openxmlformats.org/officeDocument/2006/relationships/slideLayout" Target="../slideLayouts/slideLayout5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6.xml"/><Relationship Id="rId1" Type="http://schemas.openxmlformats.org/officeDocument/2006/relationships/slideLayout" Target="../slideLayouts/slideLayout5.xml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3.xml"/><Relationship Id="rId7" Type="http://schemas.openxmlformats.org/officeDocument/2006/relationships/image" Target="../media/image2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12303" y="503866"/>
            <a:ext cx="1783714" cy="554355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70"/>
              </a:spcBef>
            </a:pPr>
            <a:r>
              <a:rPr sz="1400" b="1" spc="10" dirty="0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sz="1400" b="1" spc="-3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b="1" spc="20" dirty="0">
                <a:solidFill>
                  <a:srgbClr val="3333B2"/>
                </a:solidFill>
                <a:latin typeface="Arial"/>
                <a:cs typeface="Arial"/>
              </a:rPr>
              <a:t>Systems</a:t>
            </a:r>
            <a:endParaRPr sz="1400">
              <a:latin typeface="Arial"/>
              <a:cs typeface="Arial"/>
            </a:endParaRPr>
          </a:p>
          <a:p>
            <a:pPr marL="3810" algn="ctr">
              <a:lnSpc>
                <a:spcPct val="100000"/>
              </a:lnSpc>
              <a:spcBef>
                <a:spcPts val="509"/>
              </a:spcBef>
            </a:pPr>
            <a:r>
              <a:rPr sz="1000" spc="-5" dirty="0">
                <a:solidFill>
                  <a:srgbClr val="3333B2"/>
                </a:solidFill>
                <a:latin typeface="Arial"/>
                <a:cs typeface="Arial"/>
              </a:rPr>
              <a:t>(3rd</a:t>
            </a:r>
            <a:r>
              <a:rPr sz="1000" spc="-3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3333B2"/>
                </a:solidFill>
                <a:latin typeface="Arial"/>
                <a:cs typeface="Arial"/>
              </a:rPr>
              <a:t>Edition)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52435" y="2243770"/>
            <a:ext cx="2103755" cy="52133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latin typeface="Arial"/>
                <a:cs typeface="Arial"/>
              </a:rPr>
              <a:t>Chapter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15" dirty="0">
                <a:latin typeface="Arial"/>
                <a:cs typeface="Arial"/>
              </a:rPr>
              <a:t>02:</a:t>
            </a:r>
            <a:r>
              <a:rPr sz="1400" spc="70" dirty="0">
                <a:latin typeface="Arial"/>
                <a:cs typeface="Arial"/>
              </a:rPr>
              <a:t> </a:t>
            </a:r>
            <a:r>
              <a:rPr sz="1400" spc="15" dirty="0">
                <a:latin typeface="Arial"/>
                <a:cs typeface="Arial"/>
              </a:rPr>
              <a:t>Architectures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69"/>
              </a:spcBef>
            </a:pPr>
            <a:r>
              <a:rPr sz="1100" spc="-20" dirty="0">
                <a:latin typeface="Arial"/>
                <a:cs typeface="Arial"/>
              </a:rPr>
              <a:t>Version:</a:t>
            </a:r>
            <a:r>
              <a:rPr sz="1100" spc="60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March </a:t>
            </a:r>
            <a:r>
              <a:rPr sz="1100" spc="-5" dirty="0">
                <a:latin typeface="Arial"/>
                <a:cs typeface="Arial"/>
              </a:rPr>
              <a:t>20,</a:t>
            </a:r>
            <a:r>
              <a:rPr sz="1100" spc="-10" dirty="0">
                <a:latin typeface="Arial"/>
                <a:cs typeface="Arial"/>
              </a:rPr>
              <a:t> 2022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9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48685" algn="l"/>
              </a:tabLst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8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Architectural</a:t>
            </a:r>
            <a:r>
              <a:rPr sz="600" spc="20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styles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Resource-based</a:t>
            </a:r>
            <a:r>
              <a:rPr sz="600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architectures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7976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15" dirty="0"/>
              <a:t>RESTful</a:t>
            </a:r>
            <a:r>
              <a:rPr spc="-70" dirty="0"/>
              <a:t> </a:t>
            </a:r>
            <a:r>
              <a:rPr spc="15" dirty="0"/>
              <a:t>architectures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3128" y="430184"/>
            <a:ext cx="3917950" cy="1830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510">
              <a:lnSpc>
                <a:spcPts val="1410"/>
              </a:lnSpc>
              <a:spcBef>
                <a:spcPts val="95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Essence</a:t>
            </a:r>
            <a:endParaRPr sz="1200">
              <a:latin typeface="Arial"/>
              <a:cs typeface="Arial"/>
            </a:endParaRPr>
          </a:p>
          <a:p>
            <a:pPr marL="16510" marR="210185" indent="-4445">
              <a:lnSpc>
                <a:spcPts val="1200"/>
              </a:lnSpc>
              <a:spcBef>
                <a:spcPts val="10"/>
              </a:spcBef>
            </a:pPr>
            <a:r>
              <a:rPr sz="1000" spc="-10" dirty="0">
                <a:latin typeface="Arial"/>
                <a:cs typeface="Arial"/>
              </a:rPr>
              <a:t>View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distributed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system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collection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resources,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individually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managed </a:t>
            </a:r>
            <a:r>
              <a:rPr sz="1000" spc="-15" dirty="0">
                <a:latin typeface="Arial"/>
                <a:cs typeface="Arial"/>
              </a:rPr>
              <a:t>by</a:t>
            </a:r>
            <a:r>
              <a:rPr sz="1000" spc="-5" dirty="0">
                <a:latin typeface="Arial"/>
                <a:cs typeface="Arial"/>
              </a:rPr>
              <a:t> components.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Resources </a:t>
            </a:r>
            <a:r>
              <a:rPr sz="1000" spc="-15" dirty="0">
                <a:latin typeface="Arial"/>
                <a:cs typeface="Arial"/>
              </a:rPr>
              <a:t>may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 added, </a:t>
            </a:r>
            <a:r>
              <a:rPr sz="1000" spc="-10" dirty="0">
                <a:latin typeface="Arial"/>
                <a:cs typeface="Arial"/>
              </a:rPr>
              <a:t>removed, 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retrieved,</a:t>
            </a:r>
            <a:r>
              <a:rPr sz="1000" spc="-5" dirty="0">
                <a:latin typeface="Arial"/>
                <a:cs typeface="Arial"/>
              </a:rPr>
              <a:t> and modified </a:t>
            </a:r>
            <a:r>
              <a:rPr sz="1000" spc="-15" dirty="0">
                <a:latin typeface="Arial"/>
                <a:cs typeface="Arial"/>
              </a:rPr>
              <a:t>by</a:t>
            </a:r>
            <a:r>
              <a:rPr sz="1000" spc="-5" dirty="0">
                <a:latin typeface="Arial"/>
                <a:cs typeface="Arial"/>
              </a:rPr>
              <a:t> (remote) applications.</a:t>
            </a:r>
            <a:endParaRPr sz="1000">
              <a:latin typeface="Arial"/>
              <a:cs typeface="Arial"/>
            </a:endParaRPr>
          </a:p>
          <a:p>
            <a:pPr marL="294005" indent="-175895">
              <a:lnSpc>
                <a:spcPts val="1200"/>
              </a:lnSpc>
              <a:spcBef>
                <a:spcPts val="545"/>
              </a:spcBef>
              <a:buClr>
                <a:srgbClr val="3333B2"/>
              </a:buClr>
              <a:buAutoNum type="arabicPeriod"/>
              <a:tabLst>
                <a:tab pos="294640" algn="l"/>
              </a:tabLst>
            </a:pPr>
            <a:r>
              <a:rPr sz="1000" spc="-5" dirty="0">
                <a:latin typeface="Arial"/>
                <a:cs typeface="Arial"/>
              </a:rPr>
              <a:t>Resources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identified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through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single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naming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scheme</a:t>
            </a:r>
            <a:endParaRPr sz="1000">
              <a:latin typeface="Arial"/>
              <a:cs typeface="Arial"/>
            </a:endParaRPr>
          </a:p>
          <a:p>
            <a:pPr marL="294005" indent="-175895">
              <a:lnSpc>
                <a:spcPts val="1195"/>
              </a:lnSpc>
              <a:buClr>
                <a:srgbClr val="3333B2"/>
              </a:buClr>
              <a:buAutoNum type="arabicPeriod"/>
              <a:tabLst>
                <a:tab pos="294640" algn="l"/>
              </a:tabLst>
            </a:pPr>
            <a:r>
              <a:rPr sz="1000" spc="-5" dirty="0">
                <a:latin typeface="Arial"/>
                <a:cs typeface="Arial"/>
              </a:rPr>
              <a:t>All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services</a:t>
            </a:r>
            <a:r>
              <a:rPr sz="1000" spc="-10" dirty="0">
                <a:latin typeface="Arial"/>
                <a:cs typeface="Arial"/>
              </a:rPr>
              <a:t> offer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same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interface</a:t>
            </a:r>
            <a:endParaRPr sz="1000">
              <a:latin typeface="Arial"/>
              <a:cs typeface="Arial"/>
            </a:endParaRPr>
          </a:p>
          <a:p>
            <a:pPr marL="294005" indent="-175895">
              <a:lnSpc>
                <a:spcPts val="1195"/>
              </a:lnSpc>
              <a:buClr>
                <a:srgbClr val="3333B2"/>
              </a:buClr>
              <a:buAutoNum type="arabicPeriod"/>
              <a:tabLst>
                <a:tab pos="294640" algn="l"/>
              </a:tabLst>
            </a:pPr>
            <a:r>
              <a:rPr sz="1000" spc="-5" dirty="0">
                <a:latin typeface="Arial"/>
                <a:cs typeface="Arial"/>
              </a:rPr>
              <a:t>Messages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sent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from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service </a:t>
            </a:r>
            <a:r>
              <a:rPr sz="1000" spc="-5" dirty="0">
                <a:latin typeface="Arial"/>
                <a:cs typeface="Arial"/>
              </a:rPr>
              <a:t>are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fully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self-described</a:t>
            </a:r>
            <a:endParaRPr sz="1000">
              <a:latin typeface="Arial"/>
              <a:cs typeface="Arial"/>
            </a:endParaRPr>
          </a:p>
          <a:p>
            <a:pPr marL="293370" marR="5080" indent="-175260">
              <a:lnSpc>
                <a:spcPts val="1200"/>
              </a:lnSpc>
              <a:spcBef>
                <a:spcPts val="40"/>
              </a:spcBef>
              <a:buClr>
                <a:srgbClr val="3333B2"/>
              </a:buClr>
              <a:buAutoNum type="arabicPeriod"/>
              <a:tabLst>
                <a:tab pos="294005" algn="l"/>
              </a:tabLst>
            </a:pPr>
            <a:r>
              <a:rPr sz="1000" spc="-5" dirty="0">
                <a:latin typeface="Arial"/>
                <a:cs typeface="Arial"/>
              </a:rPr>
              <a:t>After </a:t>
            </a:r>
            <a:r>
              <a:rPr sz="1000" spc="-10" dirty="0">
                <a:latin typeface="Arial"/>
                <a:cs typeface="Arial"/>
              </a:rPr>
              <a:t>executing</a:t>
            </a:r>
            <a:r>
              <a:rPr sz="1000" spc="-5" dirty="0">
                <a:latin typeface="Arial"/>
                <a:cs typeface="Arial"/>
              </a:rPr>
              <a:t> an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operation at 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service, that component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forgets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everything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about the caller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00">
              <a:latin typeface="Arial"/>
              <a:cs typeface="Arial"/>
            </a:endParaRPr>
          </a:p>
          <a:p>
            <a:pPr marL="16510">
              <a:lnSpc>
                <a:spcPct val="100000"/>
              </a:lnSpc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Basic</a:t>
            </a:r>
            <a:r>
              <a:rPr sz="1200" spc="-4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operations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72706" y="2371280"/>
          <a:ext cx="3257550" cy="7600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2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621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b="1" spc="-5" dirty="0">
                          <a:latin typeface="Arial"/>
                          <a:cs typeface="Arial"/>
                        </a:rPr>
                        <a:t>Operation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b="1" spc="-5" dirty="0">
                          <a:latin typeface="Arial"/>
                          <a:cs typeface="Arial"/>
                        </a:rPr>
                        <a:t>Description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21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80" dirty="0">
                          <a:latin typeface="Times New Roman"/>
                          <a:cs typeface="Times New Roman"/>
                        </a:rPr>
                        <a:t>PUT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Create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new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resource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225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spc="-95" dirty="0">
                          <a:latin typeface="Times New Roman"/>
                          <a:cs typeface="Times New Roman"/>
                        </a:rPr>
                        <a:t>GET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spc="-10" dirty="0">
                          <a:latin typeface="Arial"/>
                          <a:cs typeface="Arial"/>
                        </a:rPr>
                        <a:t>Retrieve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state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resource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some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representation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225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spc="-95" dirty="0">
                          <a:latin typeface="Times New Roman"/>
                          <a:cs typeface="Times New Roman"/>
                        </a:rPr>
                        <a:t>DELETE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Delete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resource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225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spc="-75" dirty="0">
                          <a:latin typeface="Times New Roman"/>
                          <a:cs typeface="Times New Roman"/>
                        </a:rPr>
                        <a:t>POST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Modify a resource 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transferring a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new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state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10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48685" algn="l"/>
              </a:tabLst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8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Architectural</a:t>
            </a:r>
            <a:r>
              <a:rPr sz="600" spc="20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styles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Resource-based</a:t>
            </a:r>
            <a:r>
              <a:rPr sz="600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architectures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359346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15" dirty="0"/>
              <a:t>Example:</a:t>
            </a:r>
            <a:r>
              <a:rPr spc="90" dirty="0"/>
              <a:t> </a:t>
            </a:r>
            <a:r>
              <a:rPr spc="5" dirty="0"/>
              <a:t>Amazon’s</a:t>
            </a:r>
            <a:r>
              <a:rPr spc="-5" dirty="0"/>
              <a:t> </a:t>
            </a:r>
            <a:r>
              <a:rPr spc="15" dirty="0"/>
              <a:t>Simple</a:t>
            </a:r>
            <a:r>
              <a:rPr spc="-5" dirty="0"/>
              <a:t> </a:t>
            </a:r>
            <a:r>
              <a:rPr spc="15" dirty="0"/>
              <a:t>Storage</a:t>
            </a:r>
            <a:r>
              <a:rPr dirty="0"/>
              <a:t> </a:t>
            </a:r>
            <a:r>
              <a:rPr spc="20" dirty="0"/>
              <a:t>Service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4495" y="728266"/>
            <a:ext cx="3886200" cy="2033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5244">
              <a:lnSpc>
                <a:spcPts val="1410"/>
              </a:lnSpc>
              <a:spcBef>
                <a:spcPts val="95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Essence</a:t>
            </a:r>
            <a:endParaRPr sz="1200">
              <a:latin typeface="Arial"/>
              <a:cs typeface="Arial"/>
            </a:endParaRPr>
          </a:p>
          <a:p>
            <a:pPr marL="55244" marR="17780" algn="just">
              <a:lnSpc>
                <a:spcPts val="1200"/>
              </a:lnSpc>
              <a:spcBef>
                <a:spcPts val="10"/>
              </a:spcBef>
            </a:pP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Objects </a:t>
            </a:r>
            <a:r>
              <a:rPr sz="1000" spc="-5" dirty="0">
                <a:latin typeface="Arial"/>
                <a:cs typeface="Arial"/>
              </a:rPr>
              <a:t>(i.e., files) are placed into </a:t>
            </a:r>
            <a:r>
              <a:rPr sz="1000" spc="-15" dirty="0">
                <a:solidFill>
                  <a:srgbClr val="FA0000"/>
                </a:solidFill>
                <a:latin typeface="Arial"/>
                <a:cs typeface="Arial"/>
              </a:rPr>
              <a:t>buckets </a:t>
            </a:r>
            <a:r>
              <a:rPr sz="1000" spc="-5" dirty="0">
                <a:latin typeface="Arial"/>
                <a:cs typeface="Arial"/>
              </a:rPr>
              <a:t>(i.e., directories). </a:t>
            </a:r>
            <a:r>
              <a:rPr sz="1000" spc="-10" dirty="0">
                <a:latin typeface="Arial"/>
                <a:cs typeface="Arial"/>
              </a:rPr>
              <a:t>Buckets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cannot be placed into </a:t>
            </a:r>
            <a:r>
              <a:rPr sz="1000" spc="-15" dirty="0">
                <a:latin typeface="Arial"/>
                <a:cs typeface="Arial"/>
              </a:rPr>
              <a:t>buckets. </a:t>
            </a:r>
            <a:r>
              <a:rPr sz="1000" spc="-5" dirty="0">
                <a:latin typeface="Arial"/>
                <a:cs typeface="Arial"/>
              </a:rPr>
              <a:t>Operations on </a:t>
            </a:r>
            <a:r>
              <a:rPr sz="1000" dirty="0">
                <a:latin typeface="Times New Roman"/>
                <a:cs typeface="Times New Roman"/>
              </a:rPr>
              <a:t>ObjectName </a:t>
            </a:r>
            <a:r>
              <a:rPr sz="1000" spc="-5" dirty="0">
                <a:latin typeface="Arial"/>
                <a:cs typeface="Arial"/>
              </a:rPr>
              <a:t>in </a:t>
            </a:r>
            <a:r>
              <a:rPr sz="1000" spc="-15" dirty="0">
                <a:latin typeface="Arial"/>
                <a:cs typeface="Arial"/>
              </a:rPr>
              <a:t>bucket 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170" dirty="0">
                <a:latin typeface="Times New Roman"/>
                <a:cs typeface="Times New Roman"/>
              </a:rPr>
              <a:t>B</a:t>
            </a:r>
            <a:r>
              <a:rPr sz="1000" spc="-5" dirty="0">
                <a:latin typeface="Times New Roman"/>
                <a:cs typeface="Times New Roman"/>
              </a:rPr>
              <a:t>u</a:t>
            </a:r>
            <a:r>
              <a:rPr sz="1000" spc="50" dirty="0">
                <a:latin typeface="Times New Roman"/>
                <a:cs typeface="Times New Roman"/>
              </a:rPr>
              <a:t>c</a:t>
            </a:r>
            <a:r>
              <a:rPr sz="1000" spc="-5" dirty="0">
                <a:latin typeface="Times New Roman"/>
                <a:cs typeface="Times New Roman"/>
              </a:rPr>
              <a:t>k</a:t>
            </a:r>
            <a:r>
              <a:rPr sz="1000" spc="50" dirty="0">
                <a:latin typeface="Times New Roman"/>
                <a:cs typeface="Times New Roman"/>
              </a:rPr>
              <a:t>e</a:t>
            </a:r>
            <a:r>
              <a:rPr sz="1000" spc="215" dirty="0">
                <a:latin typeface="Times New Roman"/>
                <a:cs typeface="Times New Roman"/>
              </a:rPr>
              <a:t>t</a:t>
            </a:r>
            <a:r>
              <a:rPr sz="1000" spc="-225" dirty="0">
                <a:latin typeface="Times New Roman"/>
                <a:cs typeface="Times New Roman"/>
              </a:rPr>
              <a:t>N</a:t>
            </a:r>
            <a:r>
              <a:rPr sz="1000" spc="50" dirty="0">
                <a:latin typeface="Times New Roman"/>
                <a:cs typeface="Times New Roman"/>
              </a:rPr>
              <a:t>a</a:t>
            </a:r>
            <a:r>
              <a:rPr sz="1000" spc="-285" dirty="0">
                <a:latin typeface="Times New Roman"/>
                <a:cs typeface="Times New Roman"/>
              </a:rPr>
              <a:t>m</a:t>
            </a:r>
            <a:r>
              <a:rPr sz="1000" spc="150" dirty="0">
                <a:latin typeface="Times New Roman"/>
                <a:cs typeface="Times New Roman"/>
              </a:rPr>
              <a:t>e</a:t>
            </a:r>
            <a:r>
              <a:rPr sz="1000" spc="-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Arial"/>
                <a:cs typeface="Arial"/>
              </a:rPr>
              <a:t>require the </a:t>
            </a:r>
            <a:r>
              <a:rPr sz="1000" spc="-35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oll</a:t>
            </a:r>
            <a:r>
              <a:rPr sz="1000" spc="-20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wing identifie</a:t>
            </a:r>
            <a:r>
              <a:rPr sz="1000" spc="20" dirty="0">
                <a:latin typeface="Arial"/>
                <a:cs typeface="Arial"/>
              </a:rPr>
              <a:t>r</a:t>
            </a:r>
            <a:r>
              <a:rPr sz="1000" spc="-5" dirty="0"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marL="106680" algn="ctr">
              <a:lnSpc>
                <a:spcPct val="100000"/>
              </a:lnSpc>
              <a:spcBef>
                <a:spcPts val="844"/>
              </a:spcBef>
            </a:pPr>
            <a:r>
              <a:rPr sz="1000" spc="30" dirty="0">
                <a:latin typeface="Times New Roman"/>
                <a:cs typeface="Times New Roman"/>
                <a:hlinkClick r:id="rId4"/>
              </a:rPr>
              <a:t>http://BucketName.s3.amazonaws.com/ObjectName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95"/>
              </a:spcBef>
            </a:pPr>
            <a:r>
              <a:rPr sz="1200" spc="-25" dirty="0">
                <a:solidFill>
                  <a:srgbClr val="007C00"/>
                </a:solidFill>
                <a:latin typeface="Arial"/>
                <a:cs typeface="Arial"/>
              </a:rPr>
              <a:t>Typical</a:t>
            </a:r>
            <a:r>
              <a:rPr sz="1200" spc="-40" dirty="0">
                <a:solidFill>
                  <a:srgbClr val="007C0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7C00"/>
                </a:solidFill>
                <a:latin typeface="Arial"/>
                <a:cs typeface="Arial"/>
              </a:rPr>
              <a:t>operations</a:t>
            </a:r>
            <a:endParaRPr sz="12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180"/>
              </a:spcBef>
            </a:pPr>
            <a:r>
              <a:rPr sz="1000" spc="-5" dirty="0">
                <a:latin typeface="Arial"/>
                <a:cs typeface="Arial"/>
              </a:rPr>
              <a:t>All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operations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carried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out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by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sending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HTTP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requests:</a:t>
            </a:r>
            <a:endParaRPr sz="1000">
              <a:latin typeface="Arial"/>
              <a:cs typeface="Arial"/>
            </a:endParaRPr>
          </a:p>
          <a:p>
            <a:pPr marL="332105" indent="-168275">
              <a:lnSpc>
                <a:spcPts val="1200"/>
              </a:lnSpc>
              <a:spcBef>
                <a:spcPts val="595"/>
              </a:spcBef>
              <a:buClr>
                <a:srgbClr val="007C00"/>
              </a:buClr>
              <a:buChar char="►"/>
              <a:tabLst>
                <a:tab pos="332740" algn="l"/>
              </a:tabLst>
            </a:pPr>
            <a:r>
              <a:rPr sz="1000" spc="-5" dirty="0">
                <a:latin typeface="Arial"/>
                <a:cs typeface="Arial"/>
              </a:rPr>
              <a:t>Create 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bucket/object:</a:t>
            </a:r>
            <a:r>
              <a:rPr sz="1000" spc="215" dirty="0">
                <a:latin typeface="Arial"/>
                <a:cs typeface="Arial"/>
              </a:rPr>
              <a:t> </a:t>
            </a:r>
            <a:r>
              <a:rPr sz="1000" spc="-90" dirty="0">
                <a:latin typeface="Times New Roman"/>
                <a:cs typeface="Times New Roman"/>
              </a:rPr>
              <a:t>PUT</a:t>
            </a:r>
            <a:r>
              <a:rPr sz="1000" spc="-90" dirty="0">
                <a:latin typeface="Arial"/>
                <a:cs typeface="Arial"/>
              </a:rPr>
              <a:t>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along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with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 URI</a:t>
            </a:r>
            <a:endParaRPr sz="1000">
              <a:latin typeface="Arial"/>
              <a:cs typeface="Arial"/>
            </a:endParaRPr>
          </a:p>
          <a:p>
            <a:pPr marL="332105" indent="-168275">
              <a:lnSpc>
                <a:spcPts val="1195"/>
              </a:lnSpc>
              <a:buClr>
                <a:srgbClr val="007C00"/>
              </a:buClr>
              <a:buChar char="►"/>
              <a:tabLst>
                <a:tab pos="332740" algn="l"/>
              </a:tabLst>
            </a:pPr>
            <a:r>
              <a:rPr sz="1000" spc="-5" dirty="0">
                <a:latin typeface="Arial"/>
                <a:cs typeface="Arial"/>
              </a:rPr>
              <a:t>Listing objects: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spc="-225" dirty="0">
                <a:latin typeface="Times New Roman"/>
                <a:cs typeface="Times New Roman"/>
              </a:rPr>
              <a:t>G</a:t>
            </a:r>
            <a:r>
              <a:rPr sz="1000" spc="-114" dirty="0">
                <a:latin typeface="Times New Roman"/>
                <a:cs typeface="Times New Roman"/>
              </a:rPr>
              <a:t>E</a:t>
            </a:r>
            <a:r>
              <a:rPr sz="1000" spc="-15" dirty="0">
                <a:latin typeface="Times New Roman"/>
                <a:cs typeface="Times New Roman"/>
              </a:rPr>
              <a:t>T</a:t>
            </a:r>
            <a:r>
              <a:rPr sz="1000" spc="-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Arial"/>
                <a:cs typeface="Arial"/>
              </a:rPr>
              <a:t>on a </a:t>
            </a:r>
            <a:r>
              <a:rPr sz="1000" spc="-25" dirty="0">
                <a:latin typeface="Arial"/>
                <a:cs typeface="Arial"/>
              </a:rPr>
              <a:t>b</a:t>
            </a:r>
            <a:r>
              <a:rPr sz="1000" spc="-5" dirty="0">
                <a:latin typeface="Arial"/>
                <a:cs typeface="Arial"/>
              </a:rPr>
              <a:t>u</a:t>
            </a:r>
            <a:r>
              <a:rPr sz="1000" spc="-25" dirty="0">
                <a:latin typeface="Arial"/>
                <a:cs typeface="Arial"/>
              </a:rPr>
              <a:t>ck</a:t>
            </a:r>
            <a:r>
              <a:rPr sz="1000" spc="-5" dirty="0">
                <a:latin typeface="Arial"/>
                <a:cs typeface="Arial"/>
              </a:rPr>
              <a:t>et name</a:t>
            </a:r>
            <a:endParaRPr sz="1000">
              <a:latin typeface="Arial"/>
              <a:cs typeface="Arial"/>
            </a:endParaRPr>
          </a:p>
          <a:p>
            <a:pPr marL="332105" indent="-168275">
              <a:lnSpc>
                <a:spcPts val="1200"/>
              </a:lnSpc>
              <a:buClr>
                <a:srgbClr val="007C00"/>
              </a:buClr>
              <a:buChar char="►"/>
              <a:tabLst>
                <a:tab pos="332740" algn="l"/>
              </a:tabLst>
            </a:pPr>
            <a:r>
              <a:rPr sz="1000" spc="-5" dirty="0">
                <a:latin typeface="Arial"/>
                <a:cs typeface="Arial"/>
              </a:rPr>
              <a:t>Reading an object: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spc="-225" dirty="0">
                <a:latin typeface="Times New Roman"/>
                <a:cs typeface="Times New Roman"/>
              </a:rPr>
              <a:t>G</a:t>
            </a:r>
            <a:r>
              <a:rPr sz="1000" spc="-114" dirty="0">
                <a:latin typeface="Times New Roman"/>
                <a:cs typeface="Times New Roman"/>
              </a:rPr>
              <a:t>E</a:t>
            </a:r>
            <a:r>
              <a:rPr sz="1000" spc="-15" dirty="0">
                <a:latin typeface="Times New Roman"/>
                <a:cs typeface="Times New Roman"/>
              </a:rPr>
              <a:t>T</a:t>
            </a:r>
            <a:r>
              <a:rPr sz="1000" spc="-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Arial"/>
                <a:cs typeface="Arial"/>
              </a:rPr>
              <a:t>on a full URI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11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48685" algn="l"/>
              </a:tabLst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8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Architectural</a:t>
            </a:r>
            <a:r>
              <a:rPr sz="600" spc="20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styles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Resource-based</a:t>
            </a:r>
            <a:r>
              <a:rPr sz="600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architectures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1036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20" dirty="0"/>
              <a:t>On</a:t>
            </a:r>
            <a:r>
              <a:rPr spc="-65" dirty="0"/>
              <a:t> </a:t>
            </a:r>
            <a:r>
              <a:rPr spc="10" dirty="0"/>
              <a:t>interfaces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2290" y="505914"/>
            <a:ext cx="3837304" cy="927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145">
              <a:lnSpc>
                <a:spcPts val="1410"/>
              </a:lnSpc>
              <a:spcBef>
                <a:spcPts val="95"/>
              </a:spcBef>
            </a:pPr>
            <a:r>
              <a:rPr sz="1200" spc="-5" dirty="0">
                <a:solidFill>
                  <a:srgbClr val="FA0000"/>
                </a:solidFill>
                <a:latin typeface="Arial"/>
                <a:cs typeface="Arial"/>
              </a:rPr>
              <a:t>Issue</a:t>
            </a:r>
            <a:endParaRPr sz="1200">
              <a:latin typeface="Arial"/>
              <a:cs typeface="Arial"/>
            </a:endParaRPr>
          </a:p>
          <a:p>
            <a:pPr marL="17145" marR="5080">
              <a:lnSpc>
                <a:spcPts val="1200"/>
              </a:lnSpc>
              <a:spcBef>
                <a:spcPts val="10"/>
              </a:spcBef>
            </a:pPr>
            <a:r>
              <a:rPr sz="1000" spc="-10" dirty="0">
                <a:latin typeface="Arial"/>
                <a:cs typeface="Arial"/>
              </a:rPr>
              <a:t>Many</a:t>
            </a:r>
            <a:r>
              <a:rPr sz="1000" spc="-5" dirty="0">
                <a:latin typeface="Arial"/>
                <a:cs typeface="Arial"/>
              </a:rPr>
              <a:t> people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like</a:t>
            </a:r>
            <a:r>
              <a:rPr sz="1000" spc="-5" dirty="0">
                <a:latin typeface="Arial"/>
                <a:cs typeface="Arial"/>
              </a:rPr>
              <a:t> RESTful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approaches because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 interface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 a </a:t>
            </a:r>
            <a:r>
              <a:rPr sz="1000" dirty="0">
                <a:latin typeface="Arial"/>
                <a:cs typeface="Arial"/>
              </a:rPr>
              <a:t> service</a:t>
            </a:r>
            <a:r>
              <a:rPr sz="1000" spc="-5" dirty="0">
                <a:latin typeface="Arial"/>
                <a:cs typeface="Arial"/>
              </a:rPr>
              <a:t> is so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simple.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catch is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that much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needs to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 done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 the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0000FA"/>
                </a:solidFill>
                <a:latin typeface="Arial"/>
                <a:cs typeface="Arial"/>
              </a:rPr>
              <a:t>parameter</a:t>
            </a:r>
            <a:r>
              <a:rPr sz="1000" spc="-10" dirty="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0000FA"/>
                </a:solidFill>
                <a:latin typeface="Arial"/>
                <a:cs typeface="Arial"/>
              </a:rPr>
              <a:t>space</a:t>
            </a:r>
            <a:r>
              <a:rPr sz="1000" spc="-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Amazon</a:t>
            </a:r>
            <a:r>
              <a:rPr sz="1200" spc="-1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S3</a:t>
            </a:r>
            <a:r>
              <a:rPr sz="1200" spc="-1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SOAP</a:t>
            </a:r>
            <a:r>
              <a:rPr sz="1200" spc="-1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interface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89406" y="1515389"/>
          <a:ext cx="3423920" cy="1525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1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1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8435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Bucket</a:t>
                      </a:r>
                      <a:r>
                        <a:rPr sz="9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operations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Object</a:t>
                      </a:r>
                      <a:r>
                        <a:rPr sz="9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operations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900" spc="30" dirty="0">
                          <a:latin typeface="Times New Roman"/>
                          <a:cs typeface="Times New Roman"/>
                        </a:rPr>
                        <a:t>ListAllMyBuckets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900" spc="70" dirty="0">
                          <a:latin typeface="Times New Roman"/>
                          <a:cs typeface="Times New Roman"/>
                        </a:rPr>
                        <a:t>PutObjectInline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00" spc="45" dirty="0">
                          <a:latin typeface="Times New Roman"/>
                          <a:cs typeface="Times New Roman"/>
                        </a:rPr>
                        <a:t>CreateBucket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00" spc="55" dirty="0">
                          <a:latin typeface="Times New Roman"/>
                          <a:cs typeface="Times New Roman"/>
                        </a:rPr>
                        <a:t>PutObject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00" spc="45" dirty="0">
                          <a:latin typeface="Times New Roman"/>
                          <a:cs typeface="Times New Roman"/>
                        </a:rPr>
                        <a:t>DeleteBucket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00" spc="20" dirty="0">
                          <a:latin typeface="Times New Roman"/>
                          <a:cs typeface="Times New Roman"/>
                        </a:rPr>
                        <a:t>CopyObject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00" spc="60" dirty="0">
                          <a:latin typeface="Times New Roman"/>
                          <a:cs typeface="Times New Roman"/>
                        </a:rPr>
                        <a:t>ListBucket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00" spc="45" dirty="0">
                          <a:latin typeface="Times New Roman"/>
                          <a:cs typeface="Times New Roman"/>
                        </a:rPr>
                        <a:t>GetObject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00" spc="40" dirty="0">
                          <a:latin typeface="Times New Roman"/>
                          <a:cs typeface="Times New Roman"/>
                        </a:rPr>
                        <a:t>GetBucketAccessControlPolicy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00" spc="35" dirty="0">
                          <a:latin typeface="Times New Roman"/>
                          <a:cs typeface="Times New Roman"/>
                        </a:rPr>
                        <a:t>GetObjectExtended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00" spc="45" dirty="0">
                          <a:latin typeface="Times New Roman"/>
                          <a:cs typeface="Times New Roman"/>
                        </a:rPr>
                        <a:t>SetBucketAccessControlPolicy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00" spc="55" dirty="0">
                          <a:latin typeface="Times New Roman"/>
                          <a:cs typeface="Times New Roman"/>
                        </a:rPr>
                        <a:t>DeleteObject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00" spc="35" dirty="0">
                          <a:latin typeface="Times New Roman"/>
                          <a:cs typeface="Times New Roman"/>
                        </a:rPr>
                        <a:t>GetBucketLoggingStatus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00" spc="45" dirty="0">
                          <a:latin typeface="Times New Roman"/>
                          <a:cs typeface="Times New Roman"/>
                        </a:rPr>
                        <a:t>GetObjectAccessControlPolicy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00" spc="45" dirty="0">
                          <a:latin typeface="Times New Roman"/>
                          <a:cs typeface="Times New Roman"/>
                        </a:rPr>
                        <a:t>SetBucketLoggingStatus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00" spc="50" dirty="0">
                          <a:latin typeface="Times New Roman"/>
                          <a:cs typeface="Times New Roman"/>
                        </a:rPr>
                        <a:t>SetObjectAccessControlPolicy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12</a:t>
            </a:r>
            <a:r>
              <a:rPr sz="600" spc="-40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sz="600" spc="-35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36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1658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5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Architectural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styles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03332" y="716"/>
            <a:ext cx="103822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Resource-based architectures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4072254" cy="1052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3333B2"/>
                </a:solidFill>
                <a:latin typeface="Arial"/>
                <a:cs typeface="Arial"/>
              </a:rPr>
              <a:t>On</a:t>
            </a:r>
            <a:r>
              <a:rPr sz="1400" spc="-4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3333B2"/>
                </a:solidFill>
                <a:latin typeface="Arial"/>
                <a:cs typeface="Arial"/>
              </a:rPr>
              <a:t>interfaces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5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Simplifications</a:t>
            </a:r>
            <a:endParaRPr sz="1200">
              <a:latin typeface="Arial"/>
              <a:cs typeface="Arial"/>
            </a:endParaRPr>
          </a:p>
          <a:p>
            <a:pPr marL="264160" marR="5080" indent="-4445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latin typeface="Arial"/>
                <a:cs typeface="Arial"/>
              </a:rPr>
              <a:t>Assume an interface</a:t>
            </a:r>
            <a:r>
              <a:rPr sz="1000" spc="210" dirty="0">
                <a:latin typeface="Arial"/>
                <a:cs typeface="Arial"/>
              </a:rPr>
              <a:t> </a:t>
            </a:r>
            <a:r>
              <a:rPr sz="1000" spc="70" dirty="0">
                <a:latin typeface="Times New Roman"/>
                <a:cs typeface="Times New Roman"/>
              </a:rPr>
              <a:t>bucket</a:t>
            </a:r>
            <a:r>
              <a:rPr sz="1000" spc="-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Arial"/>
                <a:cs typeface="Arial"/>
              </a:rPr>
              <a:t>offering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 operation</a:t>
            </a:r>
            <a:r>
              <a:rPr sz="1000" spc="210" dirty="0">
                <a:latin typeface="Arial"/>
                <a:cs typeface="Arial"/>
              </a:rPr>
              <a:t> </a:t>
            </a:r>
            <a:r>
              <a:rPr sz="1000" spc="90" dirty="0">
                <a:latin typeface="Times New Roman"/>
                <a:cs typeface="Times New Roman"/>
              </a:rPr>
              <a:t>create</a:t>
            </a:r>
            <a:r>
              <a:rPr sz="1000" spc="90" dirty="0">
                <a:latin typeface="Arial"/>
                <a:cs typeface="Arial"/>
              </a:rPr>
              <a:t>,</a:t>
            </a:r>
            <a:r>
              <a:rPr sz="1000" spc="-5" dirty="0">
                <a:latin typeface="Arial"/>
                <a:cs typeface="Arial"/>
              </a:rPr>
              <a:t> requiring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input</a:t>
            </a:r>
            <a:r>
              <a:rPr sz="1000" dirty="0">
                <a:latin typeface="Arial"/>
                <a:cs typeface="Arial"/>
              </a:rPr>
              <a:t> string </a:t>
            </a:r>
            <a:r>
              <a:rPr sz="1000" spc="-5" dirty="0">
                <a:latin typeface="Arial"/>
                <a:cs typeface="Arial"/>
              </a:rPr>
              <a:t>such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as</a:t>
            </a:r>
            <a:r>
              <a:rPr sz="1000" spc="215" dirty="0">
                <a:latin typeface="Arial"/>
                <a:cs typeface="Arial"/>
              </a:rPr>
              <a:t> </a:t>
            </a:r>
            <a:r>
              <a:rPr sz="1000" spc="5" dirty="0">
                <a:latin typeface="Times New Roman"/>
                <a:cs typeface="Times New Roman"/>
              </a:rPr>
              <a:t>mybucket</a:t>
            </a:r>
            <a:r>
              <a:rPr sz="1000" spc="5" dirty="0">
                <a:latin typeface="Arial"/>
                <a:cs typeface="Arial"/>
              </a:rPr>
              <a:t>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for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creating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bucket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“mybucket.”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12</a:t>
            </a:r>
            <a:r>
              <a:rPr sz="600" spc="-40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sz="600" spc="-35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36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1658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5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Architectural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styles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03332" y="716"/>
            <a:ext cx="103822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Resource-based architectures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4072254" cy="164083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3333B2"/>
                </a:solidFill>
                <a:latin typeface="Arial"/>
                <a:cs typeface="Arial"/>
              </a:rPr>
              <a:t>On</a:t>
            </a:r>
            <a:r>
              <a:rPr sz="1400" spc="-4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3333B2"/>
                </a:solidFill>
                <a:latin typeface="Arial"/>
                <a:cs typeface="Arial"/>
              </a:rPr>
              <a:t>interfaces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5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Simplifications</a:t>
            </a:r>
            <a:endParaRPr sz="1200">
              <a:latin typeface="Arial"/>
              <a:cs typeface="Arial"/>
            </a:endParaRPr>
          </a:p>
          <a:p>
            <a:pPr marL="264160" marR="5080" indent="-4445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latin typeface="Arial"/>
                <a:cs typeface="Arial"/>
              </a:rPr>
              <a:t>Assume an interface</a:t>
            </a:r>
            <a:r>
              <a:rPr sz="1000" spc="210" dirty="0">
                <a:latin typeface="Arial"/>
                <a:cs typeface="Arial"/>
              </a:rPr>
              <a:t> </a:t>
            </a:r>
            <a:r>
              <a:rPr sz="1000" spc="70" dirty="0">
                <a:latin typeface="Times New Roman"/>
                <a:cs typeface="Times New Roman"/>
              </a:rPr>
              <a:t>bucket</a:t>
            </a:r>
            <a:r>
              <a:rPr sz="1000" spc="-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Arial"/>
                <a:cs typeface="Arial"/>
              </a:rPr>
              <a:t>offering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 operation</a:t>
            </a:r>
            <a:r>
              <a:rPr sz="1000" spc="210" dirty="0">
                <a:latin typeface="Arial"/>
                <a:cs typeface="Arial"/>
              </a:rPr>
              <a:t> </a:t>
            </a:r>
            <a:r>
              <a:rPr sz="1000" spc="90" dirty="0">
                <a:latin typeface="Times New Roman"/>
                <a:cs typeface="Times New Roman"/>
              </a:rPr>
              <a:t>create</a:t>
            </a:r>
            <a:r>
              <a:rPr sz="1000" spc="90" dirty="0">
                <a:latin typeface="Arial"/>
                <a:cs typeface="Arial"/>
              </a:rPr>
              <a:t>,</a:t>
            </a:r>
            <a:r>
              <a:rPr sz="1000" spc="-5" dirty="0">
                <a:latin typeface="Arial"/>
                <a:cs typeface="Arial"/>
              </a:rPr>
              <a:t> requiring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input</a:t>
            </a:r>
            <a:r>
              <a:rPr sz="1000" dirty="0">
                <a:latin typeface="Arial"/>
                <a:cs typeface="Arial"/>
              </a:rPr>
              <a:t> string </a:t>
            </a:r>
            <a:r>
              <a:rPr sz="1000" spc="-5" dirty="0">
                <a:latin typeface="Arial"/>
                <a:cs typeface="Arial"/>
              </a:rPr>
              <a:t>such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as</a:t>
            </a:r>
            <a:r>
              <a:rPr sz="1000" spc="215" dirty="0">
                <a:latin typeface="Arial"/>
                <a:cs typeface="Arial"/>
              </a:rPr>
              <a:t> </a:t>
            </a:r>
            <a:r>
              <a:rPr sz="1000" spc="5" dirty="0">
                <a:latin typeface="Times New Roman"/>
                <a:cs typeface="Times New Roman"/>
              </a:rPr>
              <a:t>mybucket</a:t>
            </a:r>
            <a:r>
              <a:rPr sz="1000" spc="5" dirty="0">
                <a:latin typeface="Arial"/>
                <a:cs typeface="Arial"/>
              </a:rPr>
              <a:t>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for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creating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bucket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“mybucket.”</a:t>
            </a:r>
            <a:endParaRPr sz="10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685"/>
              </a:spcBef>
            </a:pPr>
            <a:r>
              <a:rPr sz="1200" spc="-10" dirty="0">
                <a:solidFill>
                  <a:srgbClr val="007C00"/>
                </a:solidFill>
                <a:latin typeface="Arial"/>
                <a:cs typeface="Arial"/>
              </a:rPr>
              <a:t>SOAP</a:t>
            </a:r>
            <a:endParaRPr sz="1200">
              <a:latin typeface="Arial"/>
              <a:cs typeface="Arial"/>
            </a:endParaRPr>
          </a:p>
          <a:p>
            <a:pPr marL="541655" marR="1927860" indent="-6350">
              <a:lnSpc>
                <a:spcPct val="100000"/>
              </a:lnSpc>
              <a:spcBef>
                <a:spcPts val="110"/>
              </a:spcBef>
            </a:pPr>
            <a:r>
              <a:rPr sz="1000" i="1" spc="65" dirty="0">
                <a:latin typeface="Times New Roman"/>
                <a:cs typeface="Times New Roman"/>
              </a:rPr>
              <a:t>import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75" dirty="0">
                <a:latin typeface="Times New Roman"/>
                <a:cs typeface="Times New Roman"/>
              </a:rPr>
              <a:t>bucket 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bu</a:t>
            </a:r>
            <a:r>
              <a:rPr sz="1000" i="1" spc="50" dirty="0">
                <a:latin typeface="Times New Roman"/>
                <a:cs typeface="Times New Roman"/>
              </a:rPr>
              <a:t>cke</a:t>
            </a:r>
            <a:r>
              <a:rPr sz="1000" i="1" spc="215" dirty="0">
                <a:latin typeface="Times New Roman"/>
                <a:cs typeface="Times New Roman"/>
              </a:rPr>
              <a:t>t</a:t>
            </a:r>
            <a:r>
              <a:rPr sz="1000" i="1" spc="245" dirty="0">
                <a:latin typeface="Times New Roman"/>
                <a:cs typeface="Times New Roman"/>
              </a:rPr>
              <a:t>.</a:t>
            </a:r>
            <a:r>
              <a:rPr sz="1000" i="1" spc="50" dirty="0">
                <a:latin typeface="Times New Roman"/>
                <a:cs typeface="Times New Roman"/>
              </a:rPr>
              <a:t>c</a:t>
            </a:r>
            <a:r>
              <a:rPr sz="1000" i="1" spc="105" dirty="0">
                <a:latin typeface="Times New Roman"/>
                <a:cs typeface="Times New Roman"/>
              </a:rPr>
              <a:t>r</a:t>
            </a:r>
            <a:r>
              <a:rPr sz="1000" i="1" spc="50" dirty="0">
                <a:latin typeface="Times New Roman"/>
                <a:cs typeface="Times New Roman"/>
              </a:rPr>
              <a:t>e</a:t>
            </a:r>
            <a:r>
              <a:rPr sz="1000" i="1" spc="-5" dirty="0">
                <a:latin typeface="Times New Roman"/>
                <a:cs typeface="Times New Roman"/>
              </a:rPr>
              <a:t>a</a:t>
            </a:r>
            <a:r>
              <a:rPr sz="1000" i="1" spc="215" dirty="0">
                <a:latin typeface="Times New Roman"/>
                <a:cs typeface="Times New Roman"/>
              </a:rPr>
              <a:t>t</a:t>
            </a:r>
            <a:r>
              <a:rPr sz="1000" i="1" spc="50" dirty="0">
                <a:latin typeface="Times New Roman"/>
                <a:cs typeface="Times New Roman"/>
              </a:rPr>
              <a:t>e</a:t>
            </a:r>
            <a:r>
              <a:rPr sz="1000" i="1" spc="160" dirty="0">
                <a:latin typeface="Times New Roman"/>
                <a:cs typeface="Times New Roman"/>
              </a:rPr>
              <a:t>(</a:t>
            </a:r>
            <a:r>
              <a:rPr sz="1000" i="1" spc="75" dirty="0">
                <a:latin typeface="Times New Roman"/>
                <a:cs typeface="Times New Roman"/>
              </a:rPr>
              <a:t>"</a:t>
            </a:r>
            <a:r>
              <a:rPr sz="1000" i="1" spc="-225" dirty="0">
                <a:latin typeface="Times New Roman"/>
                <a:cs typeface="Times New Roman"/>
              </a:rPr>
              <a:t>m</a:t>
            </a:r>
            <a:r>
              <a:rPr sz="1000" i="1" spc="50" dirty="0">
                <a:latin typeface="Times New Roman"/>
                <a:cs typeface="Times New Roman"/>
              </a:rPr>
              <a:t>y</a:t>
            </a:r>
            <a:r>
              <a:rPr sz="1000" i="1" spc="-5" dirty="0">
                <a:latin typeface="Times New Roman"/>
                <a:cs typeface="Times New Roman"/>
              </a:rPr>
              <a:t>bu</a:t>
            </a:r>
            <a:r>
              <a:rPr sz="1000" i="1" spc="50" dirty="0">
                <a:latin typeface="Times New Roman"/>
                <a:cs typeface="Times New Roman"/>
              </a:rPr>
              <a:t>cke</a:t>
            </a:r>
            <a:r>
              <a:rPr sz="1000" i="1" spc="215" dirty="0">
                <a:latin typeface="Times New Roman"/>
                <a:cs typeface="Times New Roman"/>
              </a:rPr>
              <a:t>t</a:t>
            </a:r>
            <a:r>
              <a:rPr sz="1000" i="1" spc="75" dirty="0">
                <a:latin typeface="Times New Roman"/>
                <a:cs typeface="Times New Roman"/>
              </a:rPr>
              <a:t>"</a:t>
            </a:r>
            <a:r>
              <a:rPr sz="1000" i="1" spc="260" dirty="0"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12</a:t>
            </a:r>
            <a:r>
              <a:rPr sz="600" spc="-40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sz="600" spc="-35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36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1658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5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Architectural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styles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03332" y="716"/>
            <a:ext cx="103822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Resource-based architectures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4072254" cy="216916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3333B2"/>
                </a:solidFill>
                <a:latin typeface="Arial"/>
                <a:cs typeface="Arial"/>
              </a:rPr>
              <a:t>On</a:t>
            </a:r>
            <a:r>
              <a:rPr sz="1400" spc="-4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3333B2"/>
                </a:solidFill>
                <a:latin typeface="Arial"/>
                <a:cs typeface="Arial"/>
              </a:rPr>
              <a:t>interfaces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5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Simplifications</a:t>
            </a:r>
            <a:endParaRPr sz="1200">
              <a:latin typeface="Arial"/>
              <a:cs typeface="Arial"/>
            </a:endParaRPr>
          </a:p>
          <a:p>
            <a:pPr marL="264160" marR="5080" indent="-4445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latin typeface="Arial"/>
                <a:cs typeface="Arial"/>
              </a:rPr>
              <a:t>Assume an interface</a:t>
            </a:r>
            <a:r>
              <a:rPr sz="1000" spc="210" dirty="0">
                <a:latin typeface="Arial"/>
                <a:cs typeface="Arial"/>
              </a:rPr>
              <a:t> </a:t>
            </a:r>
            <a:r>
              <a:rPr sz="1000" spc="70" dirty="0">
                <a:latin typeface="Times New Roman"/>
                <a:cs typeface="Times New Roman"/>
              </a:rPr>
              <a:t>bucket</a:t>
            </a:r>
            <a:r>
              <a:rPr sz="1000" spc="-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Arial"/>
                <a:cs typeface="Arial"/>
              </a:rPr>
              <a:t>offering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 operation</a:t>
            </a:r>
            <a:r>
              <a:rPr sz="1000" spc="210" dirty="0">
                <a:latin typeface="Arial"/>
                <a:cs typeface="Arial"/>
              </a:rPr>
              <a:t> </a:t>
            </a:r>
            <a:r>
              <a:rPr sz="1000" spc="90" dirty="0">
                <a:latin typeface="Times New Roman"/>
                <a:cs typeface="Times New Roman"/>
              </a:rPr>
              <a:t>create</a:t>
            </a:r>
            <a:r>
              <a:rPr sz="1000" spc="90" dirty="0">
                <a:latin typeface="Arial"/>
                <a:cs typeface="Arial"/>
              </a:rPr>
              <a:t>,</a:t>
            </a:r>
            <a:r>
              <a:rPr sz="1000" spc="-5" dirty="0">
                <a:latin typeface="Arial"/>
                <a:cs typeface="Arial"/>
              </a:rPr>
              <a:t> requiring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input</a:t>
            </a:r>
            <a:r>
              <a:rPr sz="1000" dirty="0">
                <a:latin typeface="Arial"/>
                <a:cs typeface="Arial"/>
              </a:rPr>
              <a:t> string </a:t>
            </a:r>
            <a:r>
              <a:rPr sz="1000" spc="-5" dirty="0">
                <a:latin typeface="Arial"/>
                <a:cs typeface="Arial"/>
              </a:rPr>
              <a:t>such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as</a:t>
            </a:r>
            <a:r>
              <a:rPr sz="1000" spc="215" dirty="0">
                <a:latin typeface="Arial"/>
                <a:cs typeface="Arial"/>
              </a:rPr>
              <a:t> </a:t>
            </a:r>
            <a:r>
              <a:rPr sz="1000" spc="5" dirty="0">
                <a:latin typeface="Times New Roman"/>
                <a:cs typeface="Times New Roman"/>
              </a:rPr>
              <a:t>mybucket</a:t>
            </a:r>
            <a:r>
              <a:rPr sz="1000" spc="5" dirty="0">
                <a:latin typeface="Arial"/>
                <a:cs typeface="Arial"/>
              </a:rPr>
              <a:t>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for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creating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bucket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“mybucket.”</a:t>
            </a:r>
            <a:endParaRPr sz="10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685"/>
              </a:spcBef>
            </a:pPr>
            <a:r>
              <a:rPr sz="1200" spc="-10" dirty="0">
                <a:solidFill>
                  <a:srgbClr val="007C00"/>
                </a:solidFill>
                <a:latin typeface="Arial"/>
                <a:cs typeface="Arial"/>
              </a:rPr>
              <a:t>SOAP</a:t>
            </a:r>
            <a:endParaRPr sz="1200">
              <a:latin typeface="Arial"/>
              <a:cs typeface="Arial"/>
            </a:endParaRPr>
          </a:p>
          <a:p>
            <a:pPr marL="541655" marR="1927860" indent="-6350">
              <a:lnSpc>
                <a:spcPct val="100000"/>
              </a:lnSpc>
              <a:spcBef>
                <a:spcPts val="110"/>
              </a:spcBef>
            </a:pPr>
            <a:r>
              <a:rPr sz="1000" i="1" spc="65" dirty="0">
                <a:latin typeface="Times New Roman"/>
                <a:cs typeface="Times New Roman"/>
              </a:rPr>
              <a:t>import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75" dirty="0">
                <a:latin typeface="Times New Roman"/>
                <a:cs typeface="Times New Roman"/>
              </a:rPr>
              <a:t>bucket 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bu</a:t>
            </a:r>
            <a:r>
              <a:rPr sz="1000" i="1" spc="50" dirty="0">
                <a:latin typeface="Times New Roman"/>
                <a:cs typeface="Times New Roman"/>
              </a:rPr>
              <a:t>cke</a:t>
            </a:r>
            <a:r>
              <a:rPr sz="1000" i="1" spc="215" dirty="0">
                <a:latin typeface="Times New Roman"/>
                <a:cs typeface="Times New Roman"/>
              </a:rPr>
              <a:t>t</a:t>
            </a:r>
            <a:r>
              <a:rPr sz="1000" i="1" spc="245" dirty="0">
                <a:latin typeface="Times New Roman"/>
                <a:cs typeface="Times New Roman"/>
              </a:rPr>
              <a:t>.</a:t>
            </a:r>
            <a:r>
              <a:rPr sz="1000" i="1" spc="50" dirty="0">
                <a:latin typeface="Times New Roman"/>
                <a:cs typeface="Times New Roman"/>
              </a:rPr>
              <a:t>c</a:t>
            </a:r>
            <a:r>
              <a:rPr sz="1000" i="1" spc="105" dirty="0">
                <a:latin typeface="Times New Roman"/>
                <a:cs typeface="Times New Roman"/>
              </a:rPr>
              <a:t>r</a:t>
            </a:r>
            <a:r>
              <a:rPr sz="1000" i="1" spc="50" dirty="0">
                <a:latin typeface="Times New Roman"/>
                <a:cs typeface="Times New Roman"/>
              </a:rPr>
              <a:t>e</a:t>
            </a:r>
            <a:r>
              <a:rPr sz="1000" i="1" spc="-5" dirty="0">
                <a:latin typeface="Times New Roman"/>
                <a:cs typeface="Times New Roman"/>
              </a:rPr>
              <a:t>a</a:t>
            </a:r>
            <a:r>
              <a:rPr sz="1000" i="1" spc="215" dirty="0">
                <a:latin typeface="Times New Roman"/>
                <a:cs typeface="Times New Roman"/>
              </a:rPr>
              <a:t>t</a:t>
            </a:r>
            <a:r>
              <a:rPr sz="1000" i="1" spc="50" dirty="0">
                <a:latin typeface="Times New Roman"/>
                <a:cs typeface="Times New Roman"/>
              </a:rPr>
              <a:t>e</a:t>
            </a:r>
            <a:r>
              <a:rPr sz="1000" i="1" spc="160" dirty="0">
                <a:latin typeface="Times New Roman"/>
                <a:cs typeface="Times New Roman"/>
              </a:rPr>
              <a:t>(</a:t>
            </a:r>
            <a:r>
              <a:rPr sz="1000" i="1" spc="75" dirty="0">
                <a:latin typeface="Times New Roman"/>
                <a:cs typeface="Times New Roman"/>
              </a:rPr>
              <a:t>"</a:t>
            </a:r>
            <a:r>
              <a:rPr sz="1000" i="1" spc="-225" dirty="0">
                <a:latin typeface="Times New Roman"/>
                <a:cs typeface="Times New Roman"/>
              </a:rPr>
              <a:t>m</a:t>
            </a:r>
            <a:r>
              <a:rPr sz="1000" i="1" spc="50" dirty="0">
                <a:latin typeface="Times New Roman"/>
                <a:cs typeface="Times New Roman"/>
              </a:rPr>
              <a:t>y</a:t>
            </a:r>
            <a:r>
              <a:rPr sz="1000" i="1" spc="-5" dirty="0">
                <a:latin typeface="Times New Roman"/>
                <a:cs typeface="Times New Roman"/>
              </a:rPr>
              <a:t>bu</a:t>
            </a:r>
            <a:r>
              <a:rPr sz="1000" i="1" spc="50" dirty="0">
                <a:latin typeface="Times New Roman"/>
                <a:cs typeface="Times New Roman"/>
              </a:rPr>
              <a:t>cke</a:t>
            </a:r>
            <a:r>
              <a:rPr sz="1000" i="1" spc="215" dirty="0">
                <a:latin typeface="Times New Roman"/>
                <a:cs typeface="Times New Roman"/>
              </a:rPr>
              <a:t>t</a:t>
            </a:r>
            <a:r>
              <a:rPr sz="1000" i="1" spc="75" dirty="0">
                <a:latin typeface="Times New Roman"/>
                <a:cs typeface="Times New Roman"/>
              </a:rPr>
              <a:t>"</a:t>
            </a:r>
            <a:r>
              <a:rPr sz="1000" i="1" spc="260" dirty="0"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264160">
              <a:lnSpc>
                <a:spcPct val="100000"/>
              </a:lnSpc>
            </a:pPr>
            <a:r>
              <a:rPr sz="1200" spc="-5" dirty="0">
                <a:solidFill>
                  <a:srgbClr val="007C00"/>
                </a:solidFill>
                <a:latin typeface="Arial"/>
                <a:cs typeface="Arial"/>
              </a:rPr>
              <a:t>RESTful</a:t>
            </a:r>
            <a:endParaRPr sz="1200">
              <a:latin typeface="Arial"/>
              <a:cs typeface="Arial"/>
            </a:endParaRPr>
          </a:p>
          <a:p>
            <a:pPr marL="535305">
              <a:lnSpc>
                <a:spcPct val="100000"/>
              </a:lnSpc>
              <a:spcBef>
                <a:spcPts val="80"/>
              </a:spcBef>
            </a:pPr>
            <a:r>
              <a:rPr sz="1000" i="1" spc="-100" dirty="0">
                <a:latin typeface="Times New Roman"/>
                <a:cs typeface="Times New Roman"/>
              </a:rPr>
              <a:t>PUT</a:t>
            </a:r>
            <a:r>
              <a:rPr sz="1000" i="1" spc="10" dirty="0">
                <a:latin typeface="Times New Roman"/>
                <a:cs typeface="Times New Roman"/>
              </a:rPr>
              <a:t> </a:t>
            </a:r>
            <a:r>
              <a:rPr sz="1000" i="1" spc="65" dirty="0">
                <a:latin typeface="Times New Roman"/>
                <a:cs typeface="Times New Roman"/>
              </a:rPr>
              <a:t>"</a:t>
            </a:r>
            <a:r>
              <a:rPr sz="1000" i="1" spc="65" dirty="0">
                <a:latin typeface="Times New Roman"/>
                <a:cs typeface="Times New Roman"/>
                <a:hlinkClick r:id="rId4"/>
              </a:rPr>
              <a:t>http://mybucket.s3.amazonsws.com/</a:t>
            </a:r>
            <a:r>
              <a:rPr sz="1000" i="1" spc="65" dirty="0">
                <a:latin typeface="Times New Roman"/>
                <a:cs typeface="Times New Roman"/>
              </a:rPr>
              <a:t>"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12</a:t>
            </a:r>
            <a:r>
              <a:rPr sz="600" spc="-40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sz="600" spc="-35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36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1658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5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Architectural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styles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03332" y="716"/>
            <a:ext cx="103822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Resource-based architectures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4072254" cy="26828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3333B2"/>
                </a:solidFill>
                <a:latin typeface="Arial"/>
                <a:cs typeface="Arial"/>
              </a:rPr>
              <a:t>On</a:t>
            </a:r>
            <a:r>
              <a:rPr sz="1400" spc="-4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3333B2"/>
                </a:solidFill>
                <a:latin typeface="Arial"/>
                <a:cs typeface="Arial"/>
              </a:rPr>
              <a:t>interfaces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5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Simplifications</a:t>
            </a:r>
            <a:endParaRPr sz="1200">
              <a:latin typeface="Arial"/>
              <a:cs typeface="Arial"/>
            </a:endParaRPr>
          </a:p>
          <a:p>
            <a:pPr marL="264160" marR="5080" indent="-4445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latin typeface="Arial"/>
                <a:cs typeface="Arial"/>
              </a:rPr>
              <a:t>Assume an interface</a:t>
            </a:r>
            <a:r>
              <a:rPr sz="1000" spc="210" dirty="0">
                <a:latin typeface="Arial"/>
                <a:cs typeface="Arial"/>
              </a:rPr>
              <a:t> </a:t>
            </a:r>
            <a:r>
              <a:rPr sz="1000" spc="70" dirty="0">
                <a:latin typeface="Times New Roman"/>
                <a:cs typeface="Times New Roman"/>
              </a:rPr>
              <a:t>bucket</a:t>
            </a:r>
            <a:r>
              <a:rPr sz="1000" spc="-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Arial"/>
                <a:cs typeface="Arial"/>
              </a:rPr>
              <a:t>offering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 operation</a:t>
            </a:r>
            <a:r>
              <a:rPr sz="1000" spc="210" dirty="0">
                <a:latin typeface="Arial"/>
                <a:cs typeface="Arial"/>
              </a:rPr>
              <a:t> </a:t>
            </a:r>
            <a:r>
              <a:rPr sz="1000" spc="90" dirty="0">
                <a:latin typeface="Times New Roman"/>
                <a:cs typeface="Times New Roman"/>
              </a:rPr>
              <a:t>create</a:t>
            </a:r>
            <a:r>
              <a:rPr sz="1000" spc="90" dirty="0">
                <a:latin typeface="Arial"/>
                <a:cs typeface="Arial"/>
              </a:rPr>
              <a:t>,</a:t>
            </a:r>
            <a:r>
              <a:rPr sz="1000" spc="-5" dirty="0">
                <a:latin typeface="Arial"/>
                <a:cs typeface="Arial"/>
              </a:rPr>
              <a:t> requiring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input</a:t>
            </a:r>
            <a:r>
              <a:rPr sz="1000" dirty="0">
                <a:latin typeface="Arial"/>
                <a:cs typeface="Arial"/>
              </a:rPr>
              <a:t> string </a:t>
            </a:r>
            <a:r>
              <a:rPr sz="1000" spc="-5" dirty="0">
                <a:latin typeface="Arial"/>
                <a:cs typeface="Arial"/>
              </a:rPr>
              <a:t>such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as</a:t>
            </a:r>
            <a:r>
              <a:rPr sz="1000" spc="215" dirty="0">
                <a:latin typeface="Arial"/>
                <a:cs typeface="Arial"/>
              </a:rPr>
              <a:t> </a:t>
            </a:r>
            <a:r>
              <a:rPr sz="1000" spc="5" dirty="0">
                <a:latin typeface="Times New Roman"/>
                <a:cs typeface="Times New Roman"/>
              </a:rPr>
              <a:t>mybucket</a:t>
            </a:r>
            <a:r>
              <a:rPr sz="1000" spc="5" dirty="0">
                <a:latin typeface="Arial"/>
                <a:cs typeface="Arial"/>
              </a:rPr>
              <a:t>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for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creating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bucket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“mybucket.”</a:t>
            </a:r>
            <a:endParaRPr sz="10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685"/>
              </a:spcBef>
            </a:pPr>
            <a:r>
              <a:rPr sz="1200" spc="-10" dirty="0">
                <a:solidFill>
                  <a:srgbClr val="007C00"/>
                </a:solidFill>
                <a:latin typeface="Arial"/>
                <a:cs typeface="Arial"/>
              </a:rPr>
              <a:t>SOAP</a:t>
            </a:r>
            <a:endParaRPr sz="1200">
              <a:latin typeface="Arial"/>
              <a:cs typeface="Arial"/>
            </a:endParaRPr>
          </a:p>
          <a:p>
            <a:pPr marL="541655" marR="1927860" indent="-6350">
              <a:lnSpc>
                <a:spcPct val="100000"/>
              </a:lnSpc>
              <a:spcBef>
                <a:spcPts val="110"/>
              </a:spcBef>
            </a:pPr>
            <a:r>
              <a:rPr sz="1000" i="1" spc="65" dirty="0">
                <a:latin typeface="Times New Roman"/>
                <a:cs typeface="Times New Roman"/>
              </a:rPr>
              <a:t>import</a:t>
            </a:r>
            <a:r>
              <a:rPr sz="1000" i="1" spc="70" dirty="0">
                <a:latin typeface="Times New Roman"/>
                <a:cs typeface="Times New Roman"/>
              </a:rPr>
              <a:t> </a:t>
            </a:r>
            <a:r>
              <a:rPr sz="1000" i="1" spc="75" dirty="0">
                <a:latin typeface="Times New Roman"/>
                <a:cs typeface="Times New Roman"/>
              </a:rPr>
              <a:t>bucket </a:t>
            </a:r>
            <a:r>
              <a:rPr sz="1000" i="1" spc="80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bu</a:t>
            </a:r>
            <a:r>
              <a:rPr sz="1000" i="1" spc="50" dirty="0">
                <a:latin typeface="Times New Roman"/>
                <a:cs typeface="Times New Roman"/>
              </a:rPr>
              <a:t>cke</a:t>
            </a:r>
            <a:r>
              <a:rPr sz="1000" i="1" spc="215" dirty="0">
                <a:latin typeface="Times New Roman"/>
                <a:cs typeface="Times New Roman"/>
              </a:rPr>
              <a:t>t</a:t>
            </a:r>
            <a:r>
              <a:rPr sz="1000" i="1" spc="245" dirty="0">
                <a:latin typeface="Times New Roman"/>
                <a:cs typeface="Times New Roman"/>
              </a:rPr>
              <a:t>.</a:t>
            </a:r>
            <a:r>
              <a:rPr sz="1000" i="1" spc="50" dirty="0">
                <a:latin typeface="Times New Roman"/>
                <a:cs typeface="Times New Roman"/>
              </a:rPr>
              <a:t>c</a:t>
            </a:r>
            <a:r>
              <a:rPr sz="1000" i="1" spc="105" dirty="0">
                <a:latin typeface="Times New Roman"/>
                <a:cs typeface="Times New Roman"/>
              </a:rPr>
              <a:t>r</a:t>
            </a:r>
            <a:r>
              <a:rPr sz="1000" i="1" spc="50" dirty="0">
                <a:latin typeface="Times New Roman"/>
                <a:cs typeface="Times New Roman"/>
              </a:rPr>
              <a:t>e</a:t>
            </a:r>
            <a:r>
              <a:rPr sz="1000" i="1" spc="-5" dirty="0">
                <a:latin typeface="Times New Roman"/>
                <a:cs typeface="Times New Roman"/>
              </a:rPr>
              <a:t>a</a:t>
            </a:r>
            <a:r>
              <a:rPr sz="1000" i="1" spc="215" dirty="0">
                <a:latin typeface="Times New Roman"/>
                <a:cs typeface="Times New Roman"/>
              </a:rPr>
              <a:t>t</a:t>
            </a:r>
            <a:r>
              <a:rPr sz="1000" i="1" spc="50" dirty="0">
                <a:latin typeface="Times New Roman"/>
                <a:cs typeface="Times New Roman"/>
              </a:rPr>
              <a:t>e</a:t>
            </a:r>
            <a:r>
              <a:rPr sz="1000" i="1" spc="160" dirty="0">
                <a:latin typeface="Times New Roman"/>
                <a:cs typeface="Times New Roman"/>
              </a:rPr>
              <a:t>(</a:t>
            </a:r>
            <a:r>
              <a:rPr sz="1000" i="1" spc="75" dirty="0">
                <a:latin typeface="Times New Roman"/>
                <a:cs typeface="Times New Roman"/>
              </a:rPr>
              <a:t>"</a:t>
            </a:r>
            <a:r>
              <a:rPr sz="1000" i="1" spc="-225" dirty="0">
                <a:latin typeface="Times New Roman"/>
                <a:cs typeface="Times New Roman"/>
              </a:rPr>
              <a:t>m</a:t>
            </a:r>
            <a:r>
              <a:rPr sz="1000" i="1" spc="50" dirty="0">
                <a:latin typeface="Times New Roman"/>
                <a:cs typeface="Times New Roman"/>
              </a:rPr>
              <a:t>y</a:t>
            </a:r>
            <a:r>
              <a:rPr sz="1000" i="1" spc="-5" dirty="0">
                <a:latin typeface="Times New Roman"/>
                <a:cs typeface="Times New Roman"/>
              </a:rPr>
              <a:t>bu</a:t>
            </a:r>
            <a:r>
              <a:rPr sz="1000" i="1" spc="50" dirty="0">
                <a:latin typeface="Times New Roman"/>
                <a:cs typeface="Times New Roman"/>
              </a:rPr>
              <a:t>cke</a:t>
            </a:r>
            <a:r>
              <a:rPr sz="1000" i="1" spc="215" dirty="0">
                <a:latin typeface="Times New Roman"/>
                <a:cs typeface="Times New Roman"/>
              </a:rPr>
              <a:t>t</a:t>
            </a:r>
            <a:r>
              <a:rPr sz="1000" i="1" spc="75" dirty="0">
                <a:latin typeface="Times New Roman"/>
                <a:cs typeface="Times New Roman"/>
              </a:rPr>
              <a:t>"</a:t>
            </a:r>
            <a:r>
              <a:rPr sz="1000" i="1" spc="260" dirty="0"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264160">
              <a:lnSpc>
                <a:spcPct val="100000"/>
              </a:lnSpc>
            </a:pPr>
            <a:r>
              <a:rPr sz="1200" spc="-5" dirty="0">
                <a:solidFill>
                  <a:srgbClr val="007C00"/>
                </a:solidFill>
                <a:latin typeface="Arial"/>
                <a:cs typeface="Arial"/>
              </a:rPr>
              <a:t>RESTful</a:t>
            </a:r>
            <a:endParaRPr sz="1200">
              <a:latin typeface="Arial"/>
              <a:cs typeface="Arial"/>
            </a:endParaRPr>
          </a:p>
          <a:p>
            <a:pPr marL="535305">
              <a:lnSpc>
                <a:spcPct val="100000"/>
              </a:lnSpc>
              <a:spcBef>
                <a:spcPts val="80"/>
              </a:spcBef>
            </a:pPr>
            <a:r>
              <a:rPr sz="1000" i="1" spc="-100" dirty="0">
                <a:latin typeface="Times New Roman"/>
                <a:cs typeface="Times New Roman"/>
              </a:rPr>
              <a:t>PUT</a:t>
            </a:r>
            <a:r>
              <a:rPr sz="1000" i="1" spc="10" dirty="0">
                <a:latin typeface="Times New Roman"/>
                <a:cs typeface="Times New Roman"/>
              </a:rPr>
              <a:t> </a:t>
            </a:r>
            <a:r>
              <a:rPr sz="1000" i="1" spc="65" dirty="0">
                <a:latin typeface="Times New Roman"/>
                <a:cs typeface="Times New Roman"/>
              </a:rPr>
              <a:t>"</a:t>
            </a:r>
            <a:r>
              <a:rPr sz="1000" i="1" spc="65" dirty="0">
                <a:latin typeface="Times New Roman"/>
                <a:cs typeface="Times New Roman"/>
                <a:hlinkClick r:id="rId4"/>
              </a:rPr>
              <a:t>http://mybucket.s3.amazonsws.com/</a:t>
            </a:r>
            <a:r>
              <a:rPr sz="1000" i="1" spc="65" dirty="0">
                <a:latin typeface="Times New Roman"/>
                <a:cs typeface="Times New Roman"/>
              </a:rPr>
              <a:t>"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Times New Roman"/>
              <a:cs typeface="Times New Roman"/>
            </a:endParaRPr>
          </a:p>
          <a:p>
            <a:pPr marL="264160">
              <a:lnSpc>
                <a:spcPts val="1420"/>
              </a:lnSpc>
              <a:spcBef>
                <a:spcPts val="5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Conclusions</a:t>
            </a:r>
            <a:endParaRPr sz="1200">
              <a:latin typeface="Arial"/>
              <a:cs typeface="Arial"/>
            </a:endParaRPr>
          </a:p>
          <a:p>
            <a:pPr marL="260350">
              <a:lnSpc>
                <a:spcPts val="1180"/>
              </a:lnSpc>
            </a:pPr>
            <a:r>
              <a:rPr sz="1000" spc="-5" dirty="0">
                <a:latin typeface="Arial"/>
                <a:cs typeface="Arial"/>
              </a:rPr>
              <a:t>Are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there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any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draw?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1658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5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Architectural</a:t>
            </a:r>
            <a:r>
              <a:rPr sz="600" spc="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styles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61579" y="716"/>
            <a:ext cx="108013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Publish-subscribe architectures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62640"/>
            <a:ext cx="2510155" cy="47434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Coordination</a:t>
            </a:r>
            <a:endParaRPr sz="1400">
              <a:latin typeface="Arial"/>
              <a:cs typeface="Arial"/>
            </a:endParaRPr>
          </a:p>
          <a:p>
            <a:pPr marL="259715">
              <a:lnSpc>
                <a:spcPct val="100000"/>
              </a:lnSpc>
              <a:spcBef>
                <a:spcPts val="175"/>
              </a:spcBef>
            </a:pPr>
            <a:r>
              <a:rPr sz="1200" spc="-25" dirty="0">
                <a:solidFill>
                  <a:srgbClr val="3333B2"/>
                </a:solidFill>
                <a:latin typeface="Arial"/>
                <a:cs typeface="Arial"/>
              </a:rPr>
              <a:t>Temporal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and 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referential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 coupling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119911" y="750277"/>
          <a:ext cx="2362835" cy="86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4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01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965"/>
                        </a:lnSpc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Temporally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coupled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965"/>
                        </a:lnSpc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Temporally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decoupled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95">
                <a:tc>
                  <a:txBody>
                    <a:bodyPr/>
                    <a:lstStyle/>
                    <a:p>
                      <a:pPr marR="77470" algn="r">
                        <a:lnSpc>
                          <a:spcPts val="1019"/>
                        </a:lnSpc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Referentially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R="77470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coupled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220">
                        <a:lnSpc>
                          <a:spcPts val="1019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Direct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880">
                        <a:lnSpc>
                          <a:spcPts val="1019"/>
                        </a:lnSpc>
                      </a:pPr>
                      <a:r>
                        <a:rPr sz="900" spc="-10" dirty="0">
                          <a:latin typeface="Arial"/>
                          <a:cs typeface="Arial"/>
                        </a:rPr>
                        <a:t>Mailbox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210">
                <a:tc>
                  <a:txBody>
                    <a:bodyPr/>
                    <a:lstStyle/>
                    <a:p>
                      <a:pPr marR="77470" algn="r">
                        <a:lnSpc>
                          <a:spcPts val="965"/>
                        </a:lnSpc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Referentially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R="77470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decoupled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ts val="965"/>
                        </a:lnSpc>
                      </a:pPr>
                      <a:r>
                        <a:rPr sz="900" spc="-10" dirty="0">
                          <a:latin typeface="Arial"/>
                          <a:cs typeface="Arial"/>
                        </a:rPr>
                        <a:t>Event-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2923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based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6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Shared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data</a:t>
                      </a:r>
                      <a:r>
                        <a:rPr sz="9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space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347294" y="1796590"/>
            <a:ext cx="248666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Event-based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and Shared data space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8587" y="2478649"/>
            <a:ext cx="40068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Subscribe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929090" y="2437724"/>
            <a:ext cx="815975" cy="257175"/>
            <a:chOff x="929090" y="2437724"/>
            <a:chExt cx="815975" cy="257175"/>
          </a:xfrm>
        </p:grpSpPr>
        <p:sp>
          <p:nvSpPr>
            <p:cNvPr id="9" name="object 9"/>
            <p:cNvSpPr/>
            <p:nvPr/>
          </p:nvSpPr>
          <p:spPr>
            <a:xfrm>
              <a:off x="960964" y="2440582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0"/>
                  </a:moveTo>
                  <a:lnTo>
                    <a:pt x="0" y="216535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29090" y="2620120"/>
              <a:ext cx="64135" cy="74930"/>
            </a:xfrm>
            <a:custGeom>
              <a:avLst/>
              <a:gdLst/>
              <a:ahLst/>
              <a:cxnLst/>
              <a:rect l="l" t="t" r="r" b="b"/>
              <a:pathLst>
                <a:path w="64134" h="74930">
                  <a:moveTo>
                    <a:pt x="63747" y="0"/>
                  </a:moveTo>
                  <a:lnTo>
                    <a:pt x="47812" y="5976"/>
                  </a:lnTo>
                  <a:lnTo>
                    <a:pt x="31875" y="7968"/>
                  </a:lnTo>
                  <a:lnTo>
                    <a:pt x="15937" y="5976"/>
                  </a:lnTo>
                  <a:lnTo>
                    <a:pt x="0" y="0"/>
                  </a:lnTo>
                  <a:lnTo>
                    <a:pt x="31873" y="74376"/>
                  </a:lnTo>
                  <a:lnTo>
                    <a:pt x="6374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12588" y="2440582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0"/>
                  </a:moveTo>
                  <a:lnTo>
                    <a:pt x="0" y="216535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680712" y="2620120"/>
              <a:ext cx="64135" cy="74930"/>
            </a:xfrm>
            <a:custGeom>
              <a:avLst/>
              <a:gdLst/>
              <a:ahLst/>
              <a:cxnLst/>
              <a:rect l="l" t="t" r="r" b="b"/>
              <a:pathLst>
                <a:path w="64135" h="74930">
                  <a:moveTo>
                    <a:pt x="63751" y="0"/>
                  </a:moveTo>
                  <a:lnTo>
                    <a:pt x="47813" y="5976"/>
                  </a:lnTo>
                  <a:lnTo>
                    <a:pt x="31875" y="7968"/>
                  </a:lnTo>
                  <a:lnTo>
                    <a:pt x="15937" y="5976"/>
                  </a:lnTo>
                  <a:lnTo>
                    <a:pt x="0" y="0"/>
                  </a:lnTo>
                  <a:lnTo>
                    <a:pt x="31875" y="74376"/>
                  </a:lnTo>
                  <a:lnTo>
                    <a:pt x="6375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753706" y="2250844"/>
            <a:ext cx="531495" cy="18986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47625">
              <a:lnSpc>
                <a:spcPct val="100000"/>
              </a:lnSpc>
              <a:spcBef>
                <a:spcPts val="245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Component</a:t>
            </a:r>
            <a:endParaRPr sz="6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12658" y="2250844"/>
            <a:ext cx="531495" cy="18986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47625">
              <a:lnSpc>
                <a:spcPct val="100000"/>
              </a:lnSpc>
              <a:spcBef>
                <a:spcPts val="245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Component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718534" y="2440582"/>
            <a:ext cx="1377950" cy="442595"/>
            <a:chOff x="718534" y="2440582"/>
            <a:chExt cx="1377950" cy="442595"/>
          </a:xfrm>
        </p:grpSpPr>
        <p:sp>
          <p:nvSpPr>
            <p:cNvPr id="16" name="object 16"/>
            <p:cNvSpPr/>
            <p:nvPr/>
          </p:nvSpPr>
          <p:spPr>
            <a:xfrm>
              <a:off x="721169" y="2483347"/>
              <a:ext cx="1372235" cy="363220"/>
            </a:xfrm>
            <a:custGeom>
              <a:avLst/>
              <a:gdLst/>
              <a:ahLst/>
              <a:cxnLst/>
              <a:rect l="l" t="t" r="r" b="b"/>
              <a:pathLst>
                <a:path w="1372235" h="363219">
                  <a:moveTo>
                    <a:pt x="116300" y="211149"/>
                  </a:moveTo>
                  <a:lnTo>
                    <a:pt x="116300" y="173202"/>
                  </a:lnTo>
                  <a:lnTo>
                    <a:pt x="0" y="270179"/>
                  </a:lnTo>
                  <a:lnTo>
                    <a:pt x="116300" y="362940"/>
                  </a:lnTo>
                  <a:lnTo>
                    <a:pt x="116300" y="324992"/>
                  </a:lnTo>
                  <a:lnTo>
                    <a:pt x="1254733" y="324992"/>
                  </a:lnTo>
                  <a:lnTo>
                    <a:pt x="1254733" y="362940"/>
                  </a:lnTo>
                  <a:lnTo>
                    <a:pt x="1372086" y="270179"/>
                  </a:lnTo>
                  <a:lnTo>
                    <a:pt x="1254733" y="173202"/>
                  </a:lnTo>
                  <a:lnTo>
                    <a:pt x="1254733" y="211149"/>
                  </a:lnTo>
                  <a:lnTo>
                    <a:pt x="116300" y="211149"/>
                  </a:lnTo>
                  <a:close/>
                </a:path>
                <a:path w="1372235" h="363219">
                  <a:moveTo>
                    <a:pt x="1140879" y="0"/>
                  </a:moveTo>
                  <a:lnTo>
                    <a:pt x="1140879" y="216535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830173" y="2445968"/>
              <a:ext cx="64135" cy="74930"/>
            </a:xfrm>
            <a:custGeom>
              <a:avLst/>
              <a:gdLst/>
              <a:ahLst/>
              <a:cxnLst/>
              <a:rect l="l" t="t" r="r" b="b"/>
              <a:pathLst>
                <a:path w="64135" h="74930">
                  <a:moveTo>
                    <a:pt x="31875" y="0"/>
                  </a:moveTo>
                  <a:lnTo>
                    <a:pt x="0" y="74375"/>
                  </a:lnTo>
                  <a:lnTo>
                    <a:pt x="15937" y="68399"/>
                  </a:lnTo>
                  <a:lnTo>
                    <a:pt x="31875" y="66407"/>
                  </a:lnTo>
                  <a:lnTo>
                    <a:pt x="47813" y="68399"/>
                  </a:lnTo>
                  <a:lnTo>
                    <a:pt x="63751" y="74375"/>
                  </a:lnTo>
                  <a:lnTo>
                    <a:pt x="3187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111602" y="2477961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0"/>
                  </a:moveTo>
                  <a:lnTo>
                    <a:pt x="0" y="216535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79715" y="2440584"/>
              <a:ext cx="359410" cy="442595"/>
            </a:xfrm>
            <a:custGeom>
              <a:avLst/>
              <a:gdLst/>
              <a:ahLst/>
              <a:cxnLst/>
              <a:rect l="l" t="t" r="r" b="b"/>
              <a:pathLst>
                <a:path w="359409" h="442594">
                  <a:moveTo>
                    <a:pt x="63754" y="74383"/>
                  </a:moveTo>
                  <a:lnTo>
                    <a:pt x="31877" y="0"/>
                  </a:lnTo>
                  <a:lnTo>
                    <a:pt x="0" y="74383"/>
                  </a:lnTo>
                  <a:lnTo>
                    <a:pt x="15938" y="68402"/>
                  </a:lnTo>
                  <a:lnTo>
                    <a:pt x="31877" y="66408"/>
                  </a:lnTo>
                  <a:lnTo>
                    <a:pt x="47815" y="68402"/>
                  </a:lnTo>
                  <a:lnTo>
                    <a:pt x="63754" y="74383"/>
                  </a:lnTo>
                  <a:close/>
                </a:path>
                <a:path w="359409" h="442594">
                  <a:moveTo>
                    <a:pt x="358838" y="442137"/>
                  </a:moveTo>
                  <a:lnTo>
                    <a:pt x="326961" y="367766"/>
                  </a:lnTo>
                  <a:lnTo>
                    <a:pt x="295084" y="442137"/>
                  </a:lnTo>
                  <a:lnTo>
                    <a:pt x="311023" y="436156"/>
                  </a:lnTo>
                  <a:lnTo>
                    <a:pt x="326961" y="434174"/>
                  </a:lnTo>
                  <a:lnTo>
                    <a:pt x="342900" y="436156"/>
                  </a:lnTo>
                  <a:lnTo>
                    <a:pt x="358838" y="44213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1138416" y="2845719"/>
          <a:ext cx="586105" cy="378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92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231F20"/>
                      </a:solidFill>
                      <a:prstDash val="solid"/>
                    </a:lnR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6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Publis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6350">
                      <a:solidFill>
                        <a:srgbClr val="231F20"/>
                      </a:solidFill>
                      <a:prstDash val="solid"/>
                    </a:lnL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230">
                <a:tc gridSpan="2">
                  <a:txBody>
                    <a:bodyPr/>
                    <a:lstStyle/>
                    <a:p>
                      <a:pPr marL="51435" marR="4889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650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Component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1205288" y="2684080"/>
            <a:ext cx="580390" cy="3060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Event</a:t>
            </a:r>
            <a:r>
              <a:rPr sz="6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bus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55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h</a:t>
            </a:r>
            <a:endParaRPr sz="6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13375" y="2444285"/>
            <a:ext cx="442595" cy="220979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 marR="5080">
              <a:lnSpc>
                <a:spcPts val="740"/>
              </a:lnSpc>
              <a:spcBef>
                <a:spcPts val="17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Notification  delivery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503266" y="2696292"/>
            <a:ext cx="1372235" cy="189865"/>
          </a:xfrm>
          <a:custGeom>
            <a:avLst/>
            <a:gdLst/>
            <a:ahLst/>
            <a:cxnLst/>
            <a:rect l="l" t="t" r="r" b="b"/>
            <a:pathLst>
              <a:path w="1372235" h="189864">
                <a:moveTo>
                  <a:pt x="116300" y="37947"/>
                </a:moveTo>
                <a:lnTo>
                  <a:pt x="116300" y="0"/>
                </a:lnTo>
                <a:lnTo>
                  <a:pt x="0" y="96977"/>
                </a:lnTo>
                <a:lnTo>
                  <a:pt x="116300" y="189737"/>
                </a:lnTo>
                <a:lnTo>
                  <a:pt x="116300" y="151790"/>
                </a:lnTo>
                <a:lnTo>
                  <a:pt x="1254725" y="151790"/>
                </a:lnTo>
                <a:lnTo>
                  <a:pt x="1254725" y="189737"/>
                </a:lnTo>
                <a:lnTo>
                  <a:pt x="1372088" y="96977"/>
                </a:lnTo>
                <a:lnTo>
                  <a:pt x="1254725" y="0"/>
                </a:lnTo>
                <a:lnTo>
                  <a:pt x="1254725" y="37947"/>
                </a:lnTo>
                <a:lnTo>
                  <a:pt x="116300" y="37947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075295" y="2519072"/>
            <a:ext cx="40068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Subscribe</a:t>
            </a:r>
            <a:endParaRPr sz="6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64883" y="2490821"/>
            <a:ext cx="316230" cy="220979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 marR="5080">
              <a:lnSpc>
                <a:spcPts val="740"/>
              </a:lnSpc>
              <a:spcBef>
                <a:spcPts val="17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Data </a:t>
            </a:r>
            <a:r>
              <a:rPr sz="65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delivery</a:t>
            </a:r>
            <a:endParaRPr sz="6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501346" y="2519928"/>
            <a:ext cx="30226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Publish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2799209" y="2434974"/>
            <a:ext cx="842644" cy="762635"/>
            <a:chOff x="2799209" y="2434974"/>
            <a:chExt cx="842644" cy="762635"/>
          </a:xfrm>
        </p:grpSpPr>
        <p:sp>
          <p:nvSpPr>
            <p:cNvPr id="28" name="object 28"/>
            <p:cNvSpPr/>
            <p:nvPr/>
          </p:nvSpPr>
          <p:spPr>
            <a:xfrm>
              <a:off x="2897002" y="2995978"/>
              <a:ext cx="647065" cy="198755"/>
            </a:xfrm>
            <a:custGeom>
              <a:avLst/>
              <a:gdLst/>
              <a:ahLst/>
              <a:cxnLst/>
              <a:rect l="l" t="t" r="r" b="b"/>
              <a:pathLst>
                <a:path w="647064" h="198755">
                  <a:moveTo>
                    <a:pt x="0" y="0"/>
                  </a:moveTo>
                  <a:lnTo>
                    <a:pt x="1000" y="158493"/>
                  </a:lnTo>
                  <a:lnTo>
                    <a:pt x="68361" y="184245"/>
                  </a:lnTo>
                  <a:lnTo>
                    <a:pt x="114534" y="189943"/>
                  </a:lnTo>
                  <a:lnTo>
                    <a:pt x="168736" y="194190"/>
                  </a:lnTo>
                  <a:lnTo>
                    <a:pt x="228669" y="196981"/>
                  </a:lnTo>
                  <a:lnTo>
                    <a:pt x="292035" y="198312"/>
                  </a:lnTo>
                  <a:lnTo>
                    <a:pt x="356535" y="198179"/>
                  </a:lnTo>
                  <a:lnTo>
                    <a:pt x="419872" y="196576"/>
                  </a:lnTo>
                  <a:lnTo>
                    <a:pt x="479748" y="193499"/>
                  </a:lnTo>
                  <a:lnTo>
                    <a:pt x="533864" y="188944"/>
                  </a:lnTo>
                  <a:lnTo>
                    <a:pt x="579922" y="182906"/>
                  </a:lnTo>
                  <a:lnTo>
                    <a:pt x="638672" y="166361"/>
                  </a:lnTo>
                  <a:lnTo>
                    <a:pt x="646768" y="155845"/>
                  </a:lnTo>
                  <a:lnTo>
                    <a:pt x="644766" y="21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897002" y="2995978"/>
              <a:ext cx="647065" cy="198755"/>
            </a:xfrm>
            <a:custGeom>
              <a:avLst/>
              <a:gdLst/>
              <a:ahLst/>
              <a:cxnLst/>
              <a:rect l="l" t="t" r="r" b="b"/>
              <a:pathLst>
                <a:path w="647064" h="198755">
                  <a:moveTo>
                    <a:pt x="0" y="0"/>
                  </a:moveTo>
                  <a:lnTo>
                    <a:pt x="1000" y="158493"/>
                  </a:lnTo>
                  <a:lnTo>
                    <a:pt x="68361" y="184245"/>
                  </a:lnTo>
                  <a:lnTo>
                    <a:pt x="114534" y="189943"/>
                  </a:lnTo>
                  <a:lnTo>
                    <a:pt x="168736" y="194190"/>
                  </a:lnTo>
                  <a:lnTo>
                    <a:pt x="228669" y="196981"/>
                  </a:lnTo>
                  <a:lnTo>
                    <a:pt x="292035" y="198312"/>
                  </a:lnTo>
                  <a:lnTo>
                    <a:pt x="356535" y="198179"/>
                  </a:lnTo>
                  <a:lnTo>
                    <a:pt x="419872" y="196576"/>
                  </a:lnTo>
                  <a:lnTo>
                    <a:pt x="479748" y="193499"/>
                  </a:lnTo>
                  <a:lnTo>
                    <a:pt x="533864" y="188944"/>
                  </a:lnTo>
                  <a:lnTo>
                    <a:pt x="579922" y="182906"/>
                  </a:lnTo>
                  <a:lnTo>
                    <a:pt x="638672" y="166361"/>
                  </a:lnTo>
                  <a:lnTo>
                    <a:pt x="646768" y="155845"/>
                  </a:lnTo>
                  <a:lnTo>
                    <a:pt x="644766" y="2116"/>
                  </a:lnTo>
                  <a:lnTo>
                    <a:pt x="0" y="0"/>
                  </a:lnTo>
                  <a:close/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897002" y="2969267"/>
              <a:ext cx="645795" cy="53975"/>
            </a:xfrm>
            <a:custGeom>
              <a:avLst/>
              <a:gdLst/>
              <a:ahLst/>
              <a:cxnLst/>
              <a:rect l="l" t="t" r="r" b="b"/>
              <a:pathLst>
                <a:path w="645795" h="53975">
                  <a:moveTo>
                    <a:pt x="322883" y="0"/>
                  </a:moveTo>
                  <a:lnTo>
                    <a:pt x="248849" y="705"/>
                  </a:lnTo>
                  <a:lnTo>
                    <a:pt x="180887" y="2714"/>
                  </a:lnTo>
                  <a:lnTo>
                    <a:pt x="120936" y="5867"/>
                  </a:lnTo>
                  <a:lnTo>
                    <a:pt x="70933" y="10004"/>
                  </a:lnTo>
                  <a:lnTo>
                    <a:pt x="32818" y="14963"/>
                  </a:lnTo>
                  <a:lnTo>
                    <a:pt x="0" y="26710"/>
                  </a:lnTo>
                  <a:lnTo>
                    <a:pt x="8527" y="32834"/>
                  </a:lnTo>
                  <a:lnTo>
                    <a:pt x="70933" y="43414"/>
                  </a:lnTo>
                  <a:lnTo>
                    <a:pt x="120936" y="47550"/>
                  </a:lnTo>
                  <a:lnTo>
                    <a:pt x="180887" y="50702"/>
                  </a:lnTo>
                  <a:lnTo>
                    <a:pt x="248849" y="52712"/>
                  </a:lnTo>
                  <a:lnTo>
                    <a:pt x="322883" y="53417"/>
                  </a:lnTo>
                  <a:lnTo>
                    <a:pt x="396917" y="52712"/>
                  </a:lnTo>
                  <a:lnTo>
                    <a:pt x="464879" y="50702"/>
                  </a:lnTo>
                  <a:lnTo>
                    <a:pt x="524831" y="47550"/>
                  </a:lnTo>
                  <a:lnTo>
                    <a:pt x="574833" y="43414"/>
                  </a:lnTo>
                  <a:lnTo>
                    <a:pt x="612949" y="38455"/>
                  </a:lnTo>
                  <a:lnTo>
                    <a:pt x="645767" y="26710"/>
                  </a:lnTo>
                  <a:lnTo>
                    <a:pt x="637240" y="20585"/>
                  </a:lnTo>
                  <a:lnTo>
                    <a:pt x="574833" y="10004"/>
                  </a:lnTo>
                  <a:lnTo>
                    <a:pt x="524831" y="5867"/>
                  </a:lnTo>
                  <a:lnTo>
                    <a:pt x="464879" y="2714"/>
                  </a:lnTo>
                  <a:lnTo>
                    <a:pt x="396917" y="705"/>
                  </a:lnTo>
                  <a:lnTo>
                    <a:pt x="3228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802066" y="2736632"/>
              <a:ext cx="741045" cy="286385"/>
            </a:xfrm>
            <a:custGeom>
              <a:avLst/>
              <a:gdLst/>
              <a:ahLst/>
              <a:cxnLst/>
              <a:rect l="l" t="t" r="r" b="b"/>
              <a:pathLst>
                <a:path w="741045" h="286385">
                  <a:moveTo>
                    <a:pt x="417818" y="232634"/>
                  </a:moveTo>
                  <a:lnTo>
                    <a:pt x="491853" y="233339"/>
                  </a:lnTo>
                  <a:lnTo>
                    <a:pt x="559815" y="235349"/>
                  </a:lnTo>
                  <a:lnTo>
                    <a:pt x="619766" y="238502"/>
                  </a:lnTo>
                  <a:lnTo>
                    <a:pt x="669769" y="242638"/>
                  </a:lnTo>
                  <a:lnTo>
                    <a:pt x="707885" y="247598"/>
                  </a:lnTo>
                  <a:lnTo>
                    <a:pt x="740703" y="259345"/>
                  </a:lnTo>
                  <a:lnTo>
                    <a:pt x="732175" y="265468"/>
                  </a:lnTo>
                  <a:lnTo>
                    <a:pt x="669769" y="276048"/>
                  </a:lnTo>
                  <a:lnTo>
                    <a:pt x="619766" y="280184"/>
                  </a:lnTo>
                  <a:lnTo>
                    <a:pt x="559815" y="283337"/>
                  </a:lnTo>
                  <a:lnTo>
                    <a:pt x="491853" y="285346"/>
                  </a:lnTo>
                  <a:lnTo>
                    <a:pt x="417818" y="286052"/>
                  </a:lnTo>
                  <a:lnTo>
                    <a:pt x="343784" y="285346"/>
                  </a:lnTo>
                  <a:lnTo>
                    <a:pt x="275822" y="283337"/>
                  </a:lnTo>
                  <a:lnTo>
                    <a:pt x="215871" y="280184"/>
                  </a:lnTo>
                  <a:lnTo>
                    <a:pt x="165869" y="276048"/>
                  </a:lnTo>
                  <a:lnTo>
                    <a:pt x="127753" y="271090"/>
                  </a:lnTo>
                  <a:lnTo>
                    <a:pt x="94935" y="259345"/>
                  </a:lnTo>
                  <a:lnTo>
                    <a:pt x="103462" y="253220"/>
                  </a:lnTo>
                  <a:lnTo>
                    <a:pt x="165869" y="242638"/>
                  </a:lnTo>
                  <a:lnTo>
                    <a:pt x="215871" y="238502"/>
                  </a:lnTo>
                  <a:lnTo>
                    <a:pt x="275822" y="235349"/>
                  </a:lnTo>
                  <a:lnTo>
                    <a:pt x="343784" y="233339"/>
                  </a:lnTo>
                  <a:lnTo>
                    <a:pt x="417818" y="232634"/>
                  </a:lnTo>
                  <a:close/>
                </a:path>
                <a:path w="741045" h="286385">
                  <a:moveTo>
                    <a:pt x="4" y="0"/>
                  </a:moveTo>
                  <a:lnTo>
                    <a:pt x="0" y="57139"/>
                  </a:lnTo>
                  <a:lnTo>
                    <a:pt x="239042" y="57139"/>
                  </a:lnTo>
                  <a:lnTo>
                    <a:pt x="239042" y="222044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009230" y="2921676"/>
              <a:ext cx="64135" cy="74930"/>
            </a:xfrm>
            <a:custGeom>
              <a:avLst/>
              <a:gdLst/>
              <a:ahLst/>
              <a:cxnLst/>
              <a:rect l="l" t="t" r="r" b="b"/>
              <a:pathLst>
                <a:path w="64135" h="74930">
                  <a:moveTo>
                    <a:pt x="63753" y="0"/>
                  </a:moveTo>
                  <a:lnTo>
                    <a:pt x="47815" y="5977"/>
                  </a:lnTo>
                  <a:lnTo>
                    <a:pt x="31876" y="7970"/>
                  </a:lnTo>
                  <a:lnTo>
                    <a:pt x="15938" y="5977"/>
                  </a:lnTo>
                  <a:lnTo>
                    <a:pt x="0" y="0"/>
                  </a:lnTo>
                  <a:lnTo>
                    <a:pt x="31879" y="74379"/>
                  </a:lnTo>
                  <a:lnTo>
                    <a:pt x="6375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369777" y="2736632"/>
              <a:ext cx="269240" cy="260985"/>
            </a:xfrm>
            <a:custGeom>
              <a:avLst/>
              <a:gdLst/>
              <a:ahLst/>
              <a:cxnLst/>
              <a:rect l="l" t="t" r="r" b="b"/>
              <a:pathLst>
                <a:path w="269239" h="260985">
                  <a:moveTo>
                    <a:pt x="268932" y="0"/>
                  </a:moveTo>
                  <a:lnTo>
                    <a:pt x="268932" y="89639"/>
                  </a:lnTo>
                  <a:lnTo>
                    <a:pt x="8" y="89639"/>
                  </a:lnTo>
                  <a:lnTo>
                    <a:pt x="0" y="260893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279606" y="2736632"/>
              <a:ext cx="210185" cy="223520"/>
            </a:xfrm>
            <a:custGeom>
              <a:avLst/>
              <a:gdLst/>
              <a:ahLst/>
              <a:cxnLst/>
              <a:rect l="l" t="t" r="r" b="b"/>
              <a:pathLst>
                <a:path w="210185" h="223519">
                  <a:moveTo>
                    <a:pt x="209700" y="0"/>
                  </a:moveTo>
                  <a:lnTo>
                    <a:pt x="209700" y="29876"/>
                  </a:lnTo>
                  <a:lnTo>
                    <a:pt x="539" y="29876"/>
                  </a:lnTo>
                  <a:lnTo>
                    <a:pt x="0" y="223221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247836" y="2922767"/>
              <a:ext cx="64135" cy="74930"/>
            </a:xfrm>
            <a:custGeom>
              <a:avLst/>
              <a:gdLst/>
              <a:ahLst/>
              <a:cxnLst/>
              <a:rect l="l" t="t" r="r" b="b"/>
              <a:pathLst>
                <a:path w="64135" h="74930">
                  <a:moveTo>
                    <a:pt x="0" y="0"/>
                  </a:moveTo>
                  <a:lnTo>
                    <a:pt x="31672" y="74465"/>
                  </a:lnTo>
                  <a:lnTo>
                    <a:pt x="63751" y="177"/>
                  </a:lnTo>
                  <a:lnTo>
                    <a:pt x="47797" y="6108"/>
                  </a:lnTo>
                  <a:lnTo>
                    <a:pt x="31854" y="8055"/>
                  </a:lnTo>
                  <a:lnTo>
                    <a:pt x="15921" y="60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489307" y="2437832"/>
              <a:ext cx="0" cy="261620"/>
            </a:xfrm>
            <a:custGeom>
              <a:avLst/>
              <a:gdLst/>
              <a:ahLst/>
              <a:cxnLst/>
              <a:rect l="l" t="t" r="r" b="b"/>
              <a:pathLst>
                <a:path h="261619">
                  <a:moveTo>
                    <a:pt x="0" y="0"/>
                  </a:moveTo>
                  <a:lnTo>
                    <a:pt x="0" y="261421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57433" y="2662252"/>
              <a:ext cx="63747" cy="74380"/>
            </a:xfrm>
            <a:prstGeom prst="rect">
              <a:avLst/>
            </a:prstGeom>
          </p:spPr>
        </p:pic>
      </p:grpSp>
      <p:sp>
        <p:nvSpPr>
          <p:cNvPr id="38" name="object 38"/>
          <p:cNvSpPr txBox="1"/>
          <p:nvPr/>
        </p:nvSpPr>
        <p:spPr>
          <a:xfrm>
            <a:off x="2559096" y="2250601"/>
            <a:ext cx="506730" cy="18986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47625">
              <a:lnSpc>
                <a:spcPct val="100000"/>
              </a:lnSpc>
              <a:spcBef>
                <a:spcPts val="245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Component</a:t>
            </a:r>
            <a:endParaRPr sz="6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298962" y="2250601"/>
            <a:ext cx="550545" cy="18986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66675">
              <a:lnSpc>
                <a:spcPct val="100000"/>
              </a:lnSpc>
              <a:spcBef>
                <a:spcPts val="245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Component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2770196" y="2437832"/>
            <a:ext cx="900430" cy="299085"/>
            <a:chOff x="2770196" y="2437832"/>
            <a:chExt cx="900430" cy="299085"/>
          </a:xfrm>
        </p:grpSpPr>
        <p:sp>
          <p:nvSpPr>
            <p:cNvPr id="41" name="object 41"/>
            <p:cNvSpPr/>
            <p:nvPr/>
          </p:nvSpPr>
          <p:spPr>
            <a:xfrm>
              <a:off x="2802070" y="2442135"/>
              <a:ext cx="0" cy="257175"/>
            </a:xfrm>
            <a:custGeom>
              <a:avLst/>
              <a:gdLst/>
              <a:ahLst/>
              <a:cxnLst/>
              <a:rect l="l" t="t" r="r" b="b"/>
              <a:pathLst>
                <a:path h="257175">
                  <a:moveTo>
                    <a:pt x="0" y="0"/>
                  </a:moveTo>
                  <a:lnTo>
                    <a:pt x="0" y="257118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70196" y="2662252"/>
              <a:ext cx="63751" cy="74380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3638688" y="2475211"/>
              <a:ext cx="635" cy="254635"/>
            </a:xfrm>
            <a:custGeom>
              <a:avLst/>
              <a:gdLst/>
              <a:ahLst/>
              <a:cxnLst/>
              <a:rect l="l" t="t" r="r" b="b"/>
              <a:pathLst>
                <a:path w="635" h="254635">
                  <a:moveTo>
                    <a:pt x="21" y="254482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06823" y="2437832"/>
              <a:ext cx="63751" cy="74379"/>
            </a:xfrm>
            <a:prstGeom prst="rect">
              <a:avLst/>
            </a:prstGeom>
          </p:spPr>
        </p:pic>
      </p:grpSp>
      <p:sp>
        <p:nvSpPr>
          <p:cNvPr id="45" name="object 45"/>
          <p:cNvSpPr txBox="1"/>
          <p:nvPr/>
        </p:nvSpPr>
        <p:spPr>
          <a:xfrm>
            <a:off x="2666062" y="3189570"/>
            <a:ext cx="117856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Shared</a:t>
            </a:r>
            <a:r>
              <a:rPr sz="6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(persistent)</a:t>
            </a:r>
            <a:r>
              <a:rPr sz="6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data</a:t>
            </a:r>
            <a:r>
              <a:rPr sz="6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space</a:t>
            </a:r>
            <a:endParaRPr sz="650">
              <a:latin typeface="Arial"/>
              <a:cs typeface="Arial"/>
            </a:endParaRPr>
          </a:p>
        </p:txBody>
      </p:sp>
      <p:sp>
        <p:nvSpPr>
          <p:cNvPr id="46" name="object 4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13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14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1658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5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Architectural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styles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61579" y="716"/>
            <a:ext cx="108013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Publish-subscribe architectures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2758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Example:</a:t>
            </a:r>
            <a:r>
              <a:rPr sz="1400" spc="9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Linda</a:t>
            </a:r>
            <a:r>
              <a:rPr sz="1400" spc="-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3333B2"/>
                </a:solidFill>
                <a:latin typeface="Arial"/>
                <a:cs typeface="Arial"/>
              </a:rPr>
              <a:t>tuple</a:t>
            </a:r>
            <a:r>
              <a:rPr sz="140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space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9095" y="817090"/>
            <a:ext cx="4044315" cy="1811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5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Three</a:t>
            </a:r>
            <a:r>
              <a:rPr sz="1200" spc="-2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simple</a:t>
            </a:r>
            <a:r>
              <a:rPr sz="1200" spc="-2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operations</a:t>
            </a:r>
            <a:endParaRPr sz="1200">
              <a:latin typeface="Arial"/>
              <a:cs typeface="Arial"/>
            </a:endParaRPr>
          </a:p>
          <a:p>
            <a:pPr marL="351155" indent="-161925">
              <a:lnSpc>
                <a:spcPts val="1200"/>
              </a:lnSpc>
              <a:spcBef>
                <a:spcPts val="770"/>
              </a:spcBef>
              <a:buClr>
                <a:srgbClr val="3333B2"/>
              </a:buClr>
              <a:buFont typeface="Arial"/>
              <a:buChar char="►"/>
              <a:tabLst>
                <a:tab pos="351790" algn="l"/>
              </a:tabLst>
            </a:pPr>
            <a:r>
              <a:rPr sz="1000" spc="135" dirty="0">
                <a:latin typeface="Times New Roman"/>
                <a:cs typeface="Times New Roman"/>
              </a:rPr>
              <a:t>in(t)</a:t>
            </a:r>
            <a:r>
              <a:rPr sz="1000" spc="135" dirty="0">
                <a:latin typeface="Arial"/>
                <a:cs typeface="Arial"/>
              </a:rPr>
              <a:t>: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remove</a:t>
            </a:r>
            <a:r>
              <a:rPr sz="1000" spc="-5" dirty="0">
                <a:latin typeface="Arial"/>
                <a:cs typeface="Arial"/>
              </a:rPr>
              <a:t> a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tuple matching template</a:t>
            </a:r>
            <a:r>
              <a:rPr sz="1000" spc="204" dirty="0">
                <a:latin typeface="Arial"/>
                <a:cs typeface="Arial"/>
              </a:rPr>
              <a:t> </a:t>
            </a:r>
            <a:r>
              <a:rPr sz="1000" spc="315" dirty="0">
                <a:latin typeface="Times New Roman"/>
                <a:cs typeface="Times New Roman"/>
              </a:rPr>
              <a:t>t</a:t>
            </a:r>
            <a:endParaRPr sz="1000">
              <a:latin typeface="Times New Roman"/>
              <a:cs typeface="Times New Roman"/>
            </a:endParaRPr>
          </a:p>
          <a:p>
            <a:pPr marL="351155" indent="-161925">
              <a:lnSpc>
                <a:spcPts val="1195"/>
              </a:lnSpc>
              <a:buClr>
                <a:srgbClr val="3333B2"/>
              </a:buClr>
              <a:buFont typeface="Arial"/>
              <a:buChar char="►"/>
              <a:tabLst>
                <a:tab pos="351790" algn="l"/>
              </a:tabLst>
            </a:pPr>
            <a:r>
              <a:rPr sz="1000" spc="125" dirty="0">
                <a:latin typeface="Times New Roman"/>
                <a:cs typeface="Times New Roman"/>
              </a:rPr>
              <a:t>rd(t)</a:t>
            </a:r>
            <a:r>
              <a:rPr sz="1000" spc="125" dirty="0">
                <a:latin typeface="Arial"/>
                <a:cs typeface="Arial"/>
              </a:rPr>
              <a:t>: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obtain </a:t>
            </a:r>
            <a:r>
              <a:rPr sz="1000" spc="-10" dirty="0">
                <a:latin typeface="Arial"/>
                <a:cs typeface="Arial"/>
              </a:rPr>
              <a:t>copy</a:t>
            </a:r>
            <a:r>
              <a:rPr sz="1000" spc="-5" dirty="0">
                <a:latin typeface="Arial"/>
                <a:cs typeface="Arial"/>
              </a:rPr>
              <a:t> of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 tuple matching template</a:t>
            </a:r>
            <a:r>
              <a:rPr sz="1000" spc="210" dirty="0">
                <a:latin typeface="Arial"/>
                <a:cs typeface="Arial"/>
              </a:rPr>
              <a:t> </a:t>
            </a:r>
            <a:r>
              <a:rPr sz="1000" spc="315" dirty="0">
                <a:latin typeface="Times New Roman"/>
                <a:cs typeface="Times New Roman"/>
              </a:rPr>
              <a:t>t</a:t>
            </a:r>
            <a:endParaRPr sz="1000">
              <a:latin typeface="Times New Roman"/>
              <a:cs typeface="Times New Roman"/>
            </a:endParaRPr>
          </a:p>
          <a:p>
            <a:pPr marL="351155" indent="-161925">
              <a:lnSpc>
                <a:spcPts val="1200"/>
              </a:lnSpc>
              <a:buClr>
                <a:srgbClr val="3333B2"/>
              </a:buClr>
              <a:buFont typeface="Arial"/>
              <a:buChar char="►"/>
              <a:tabLst>
                <a:tab pos="351790" algn="l"/>
              </a:tabLst>
            </a:pPr>
            <a:r>
              <a:rPr sz="1000" spc="114" dirty="0">
                <a:latin typeface="Times New Roman"/>
                <a:cs typeface="Times New Roman"/>
              </a:rPr>
              <a:t>out(t)</a:t>
            </a:r>
            <a:r>
              <a:rPr sz="1000" spc="114" dirty="0">
                <a:latin typeface="Arial"/>
                <a:cs typeface="Arial"/>
              </a:rPr>
              <a:t>: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add tuple</a:t>
            </a:r>
            <a:r>
              <a:rPr sz="1000" spc="204" dirty="0">
                <a:latin typeface="Arial"/>
                <a:cs typeface="Arial"/>
              </a:rPr>
              <a:t> </a:t>
            </a:r>
            <a:r>
              <a:rPr sz="1000" spc="315" dirty="0">
                <a:latin typeface="Times New Roman"/>
                <a:cs typeface="Times New Roman"/>
              </a:rPr>
              <a:t>t</a:t>
            </a:r>
            <a:r>
              <a:rPr sz="1000" spc="-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 tuple space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3333B2"/>
              </a:buClr>
              <a:buFont typeface="Arial"/>
              <a:buChar char="►"/>
            </a:pPr>
            <a:endParaRPr sz="1300">
              <a:latin typeface="Arial"/>
              <a:cs typeface="Arial"/>
            </a:endParaRPr>
          </a:p>
          <a:p>
            <a:pPr marL="80645">
              <a:lnSpc>
                <a:spcPct val="100000"/>
              </a:lnSpc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More</a:t>
            </a:r>
            <a:r>
              <a:rPr sz="1200" spc="-4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details</a:t>
            </a:r>
            <a:endParaRPr sz="1200">
              <a:latin typeface="Arial"/>
              <a:cs typeface="Arial"/>
            </a:endParaRPr>
          </a:p>
          <a:p>
            <a:pPr marL="357505" indent="-168275">
              <a:lnSpc>
                <a:spcPts val="1200"/>
              </a:lnSpc>
              <a:spcBef>
                <a:spcPts val="540"/>
              </a:spcBef>
              <a:buClr>
                <a:srgbClr val="3333B2"/>
              </a:buClr>
              <a:buChar char="►"/>
              <a:tabLst>
                <a:tab pos="358140" algn="l"/>
              </a:tabLst>
            </a:pPr>
            <a:r>
              <a:rPr sz="1000" spc="-10" dirty="0">
                <a:latin typeface="Arial"/>
                <a:cs typeface="Arial"/>
              </a:rPr>
              <a:t>Calling</a:t>
            </a:r>
            <a:r>
              <a:rPr sz="1000" spc="215" dirty="0">
                <a:latin typeface="Arial"/>
                <a:cs typeface="Arial"/>
              </a:rPr>
              <a:t> </a:t>
            </a:r>
            <a:r>
              <a:rPr sz="1000" spc="140" dirty="0">
                <a:latin typeface="Times New Roman"/>
                <a:cs typeface="Times New Roman"/>
              </a:rPr>
              <a:t>out(t)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Arial"/>
                <a:cs typeface="Arial"/>
              </a:rPr>
              <a:t>twice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row,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leads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storing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FA0000"/>
                </a:solidFill>
                <a:latin typeface="Arial"/>
                <a:cs typeface="Arial"/>
              </a:rPr>
              <a:t>two</a:t>
            </a:r>
            <a:r>
              <a:rPr sz="1000" dirty="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copies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of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tuple</a:t>
            </a:r>
            <a:endParaRPr sz="1000">
              <a:latin typeface="Arial"/>
              <a:cs typeface="Arial"/>
            </a:endParaRPr>
          </a:p>
          <a:p>
            <a:pPr marL="357505" indent="-168275">
              <a:lnSpc>
                <a:spcPts val="1195"/>
              </a:lnSpc>
              <a:buClr>
                <a:srgbClr val="3333B2"/>
              </a:buClr>
              <a:buFont typeface="Arial"/>
              <a:buChar char="►"/>
              <a:tabLst>
                <a:tab pos="358140" algn="l"/>
              </a:tabLst>
            </a:pPr>
            <a:r>
              <a:rPr sz="1000" spc="315" dirty="0">
                <a:latin typeface="Times New Roman"/>
                <a:cs typeface="Times New Roman"/>
              </a:rPr>
              <a:t>t</a:t>
            </a:r>
            <a:r>
              <a:rPr sz="1000" spc="-60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メイリオ"/>
                <a:cs typeface="メイリオ"/>
              </a:rPr>
              <a:t>⇒</a:t>
            </a:r>
            <a:r>
              <a:rPr sz="1000" i="1" spc="-65" dirty="0">
                <a:latin typeface="メイリオ"/>
                <a:cs typeface="メイリオ"/>
              </a:rPr>
              <a:t> </a:t>
            </a:r>
            <a:r>
              <a:rPr sz="1000" spc="-5" dirty="0">
                <a:latin typeface="Arial"/>
                <a:cs typeface="Arial"/>
              </a:rPr>
              <a:t>a tuple space is modeled as a </a:t>
            </a:r>
            <a:r>
              <a:rPr sz="1000" spc="-5" dirty="0">
                <a:solidFill>
                  <a:srgbClr val="0000FA"/>
                </a:solidFill>
                <a:latin typeface="Arial"/>
                <a:cs typeface="Arial"/>
              </a:rPr>
              <a:t>multiset</a:t>
            </a:r>
            <a:r>
              <a:rPr sz="1000" spc="-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57505" marR="67310">
              <a:lnSpc>
                <a:spcPts val="1200"/>
              </a:lnSpc>
              <a:spcBef>
                <a:spcPts val="40"/>
              </a:spcBef>
            </a:pPr>
            <a:r>
              <a:rPr sz="1000" spc="-15" dirty="0">
                <a:latin typeface="Arial"/>
                <a:cs typeface="Arial"/>
              </a:rPr>
              <a:t>Both</a:t>
            </a:r>
            <a:r>
              <a:rPr sz="1000" spc="215" dirty="0">
                <a:latin typeface="Arial"/>
                <a:cs typeface="Arial"/>
              </a:rPr>
              <a:t> </a:t>
            </a:r>
            <a:r>
              <a:rPr sz="1000" spc="155" dirty="0">
                <a:latin typeface="Times New Roman"/>
                <a:cs typeface="Times New Roman"/>
              </a:rPr>
              <a:t>in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Arial"/>
                <a:cs typeface="Arial"/>
              </a:rPr>
              <a:t>and</a:t>
            </a:r>
            <a:r>
              <a:rPr sz="1000" spc="220" dirty="0">
                <a:latin typeface="Arial"/>
                <a:cs typeface="Arial"/>
              </a:rPr>
              <a:t> </a:t>
            </a:r>
            <a:r>
              <a:rPr sz="1000" spc="130" dirty="0">
                <a:latin typeface="Times New Roman"/>
                <a:cs typeface="Times New Roman"/>
              </a:rPr>
              <a:t>rd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Arial"/>
                <a:cs typeface="Arial"/>
              </a:rPr>
              <a:t>are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0000FA"/>
                </a:solidFill>
                <a:latin typeface="Arial"/>
                <a:cs typeface="Arial"/>
              </a:rPr>
              <a:t>blocking</a:t>
            </a:r>
            <a:r>
              <a:rPr sz="1000" dirty="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operations: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caller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will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be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blocked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until a matching tuple is </a:t>
            </a:r>
            <a:r>
              <a:rPr sz="1000" spc="-10" dirty="0">
                <a:latin typeface="Arial"/>
                <a:cs typeface="Arial"/>
              </a:rPr>
              <a:t>found,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or has become </a:t>
            </a:r>
            <a:r>
              <a:rPr sz="1000" spc="-10" dirty="0">
                <a:latin typeface="Arial"/>
                <a:cs typeface="Arial"/>
              </a:rPr>
              <a:t>available.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15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1658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5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Architectural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styles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61579" y="716"/>
            <a:ext cx="108013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Publish-subscribe architectures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2758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Example:</a:t>
            </a:r>
            <a:r>
              <a:rPr sz="1400" spc="9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Linda</a:t>
            </a:r>
            <a:r>
              <a:rPr sz="1400" spc="-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3333B2"/>
                </a:solidFill>
                <a:latin typeface="Arial"/>
                <a:cs typeface="Arial"/>
              </a:rPr>
              <a:t>tuple</a:t>
            </a:r>
            <a:r>
              <a:rPr sz="140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space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1752" y="654199"/>
            <a:ext cx="3443604" cy="2285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7785">
              <a:lnSpc>
                <a:spcPts val="1390"/>
              </a:lnSpc>
              <a:spcBef>
                <a:spcPts val="95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Bob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910"/>
              </a:lnSpc>
            </a:pPr>
            <a:r>
              <a:rPr sz="600" spc="55" dirty="0">
                <a:latin typeface="Times New Roman"/>
                <a:cs typeface="Times New Roman"/>
              </a:rPr>
              <a:t>1 </a:t>
            </a:r>
            <a:r>
              <a:rPr sz="600" spc="220" dirty="0">
                <a:latin typeface="Times New Roman"/>
                <a:cs typeface="Times New Roman"/>
              </a:rPr>
              <a:t> </a:t>
            </a:r>
            <a:r>
              <a:rPr sz="800" spc="70" dirty="0">
                <a:latin typeface="Times New Roman"/>
                <a:cs typeface="Times New Roman"/>
              </a:rPr>
              <a:t>blog</a:t>
            </a:r>
            <a:r>
              <a:rPr sz="800" spc="120" dirty="0">
                <a:latin typeface="Times New Roman"/>
                <a:cs typeface="Times New Roman"/>
              </a:rPr>
              <a:t> </a:t>
            </a:r>
            <a:r>
              <a:rPr sz="800" spc="25" dirty="0">
                <a:latin typeface="Times New Roman"/>
                <a:cs typeface="Times New Roman"/>
              </a:rPr>
              <a:t>=</a:t>
            </a:r>
            <a:r>
              <a:rPr sz="800" spc="114" dirty="0">
                <a:latin typeface="Times New Roman"/>
                <a:cs typeface="Times New Roman"/>
              </a:rPr>
              <a:t> </a:t>
            </a:r>
            <a:r>
              <a:rPr sz="800" spc="60" dirty="0">
                <a:latin typeface="Times New Roman"/>
                <a:cs typeface="Times New Roman"/>
              </a:rPr>
              <a:t>linda.universe._rd((</a:t>
            </a:r>
            <a:r>
              <a:rPr sz="800" spc="60" dirty="0">
                <a:solidFill>
                  <a:srgbClr val="FA0000"/>
                </a:solidFill>
                <a:latin typeface="Times New Roman"/>
                <a:cs typeface="Times New Roman"/>
              </a:rPr>
              <a:t>"MicroBlog"</a:t>
            </a:r>
            <a:r>
              <a:rPr sz="800" spc="60" dirty="0">
                <a:latin typeface="Times New Roman"/>
                <a:cs typeface="Times New Roman"/>
              </a:rPr>
              <a:t>,linda.TupleSpace))[1]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685"/>
              </a:lnSpc>
              <a:spcBef>
                <a:spcPts val="90"/>
              </a:spcBef>
            </a:pPr>
            <a:r>
              <a:rPr sz="600" spc="55" dirty="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ts val="869"/>
              </a:lnSpc>
            </a:pPr>
            <a:r>
              <a:rPr sz="600" spc="55" dirty="0">
                <a:latin typeface="Times New Roman"/>
                <a:cs typeface="Times New Roman"/>
              </a:rPr>
              <a:t>3 </a:t>
            </a:r>
            <a:r>
              <a:rPr sz="600" spc="165" dirty="0">
                <a:latin typeface="Times New Roman"/>
                <a:cs typeface="Times New Roman"/>
              </a:rPr>
              <a:t> </a:t>
            </a:r>
            <a:r>
              <a:rPr sz="800" spc="80" dirty="0">
                <a:latin typeface="Times New Roman"/>
                <a:cs typeface="Times New Roman"/>
              </a:rPr>
              <a:t>blog._out((</a:t>
            </a:r>
            <a:r>
              <a:rPr sz="800" spc="80" dirty="0">
                <a:solidFill>
                  <a:srgbClr val="FA0000"/>
                </a:solidFill>
                <a:latin typeface="Times New Roman"/>
                <a:cs typeface="Times New Roman"/>
              </a:rPr>
              <a:t>"bob"</a:t>
            </a:r>
            <a:r>
              <a:rPr sz="800" spc="80" dirty="0">
                <a:latin typeface="Times New Roman"/>
                <a:cs typeface="Times New Roman"/>
              </a:rPr>
              <a:t>,</a:t>
            </a:r>
            <a:r>
              <a:rPr sz="800" spc="80" dirty="0">
                <a:solidFill>
                  <a:srgbClr val="FA0000"/>
                </a:solidFill>
                <a:latin typeface="Times New Roman"/>
                <a:cs typeface="Times New Roman"/>
              </a:rPr>
              <a:t>"distsys"</a:t>
            </a:r>
            <a:r>
              <a:rPr sz="800" spc="80" dirty="0">
                <a:latin typeface="Times New Roman"/>
                <a:cs typeface="Times New Roman"/>
              </a:rPr>
              <a:t>,</a:t>
            </a:r>
            <a:r>
              <a:rPr sz="800" spc="80" dirty="0">
                <a:solidFill>
                  <a:srgbClr val="FA0000"/>
                </a:solidFill>
                <a:latin typeface="Times New Roman"/>
                <a:cs typeface="Times New Roman"/>
              </a:rPr>
              <a:t>"I</a:t>
            </a:r>
            <a:r>
              <a:rPr sz="800" spc="105" dirty="0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sz="800" spc="-40" dirty="0">
                <a:solidFill>
                  <a:srgbClr val="FA0000"/>
                </a:solidFill>
                <a:latin typeface="Times New Roman"/>
                <a:cs typeface="Times New Roman"/>
              </a:rPr>
              <a:t>am</a:t>
            </a:r>
            <a:r>
              <a:rPr sz="800" spc="65" dirty="0">
                <a:solidFill>
                  <a:srgbClr val="FA0000"/>
                </a:solidFill>
                <a:latin typeface="Times New Roman"/>
                <a:cs typeface="Times New Roman"/>
              </a:rPr>
              <a:t> studying</a:t>
            </a:r>
            <a:r>
              <a:rPr sz="800" spc="60" dirty="0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sz="800" spc="50" dirty="0">
                <a:solidFill>
                  <a:srgbClr val="FA0000"/>
                </a:solidFill>
                <a:latin typeface="Times New Roman"/>
                <a:cs typeface="Times New Roman"/>
              </a:rPr>
              <a:t>chap</a:t>
            </a:r>
            <a:r>
              <a:rPr sz="800" spc="85" dirty="0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sz="800" spc="105" dirty="0">
                <a:solidFill>
                  <a:srgbClr val="FA0000"/>
                </a:solidFill>
                <a:latin typeface="Times New Roman"/>
                <a:cs typeface="Times New Roman"/>
              </a:rPr>
              <a:t>2"</a:t>
            </a:r>
            <a:r>
              <a:rPr sz="800" spc="105" dirty="0">
                <a:latin typeface="Times New Roman"/>
                <a:cs typeface="Times New Roman"/>
              </a:rPr>
              <a:t>))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850"/>
              </a:lnSpc>
            </a:pPr>
            <a:r>
              <a:rPr sz="600" spc="55" dirty="0">
                <a:latin typeface="Times New Roman"/>
                <a:cs typeface="Times New Roman"/>
              </a:rPr>
              <a:t>4 </a:t>
            </a:r>
            <a:r>
              <a:rPr sz="600" spc="180" dirty="0">
                <a:latin typeface="Times New Roman"/>
                <a:cs typeface="Times New Roman"/>
              </a:rPr>
              <a:t> </a:t>
            </a:r>
            <a:r>
              <a:rPr sz="800" spc="70" dirty="0">
                <a:latin typeface="Times New Roman"/>
                <a:cs typeface="Times New Roman"/>
              </a:rPr>
              <a:t>blog._out((</a:t>
            </a:r>
            <a:r>
              <a:rPr sz="800" spc="70" dirty="0">
                <a:solidFill>
                  <a:srgbClr val="FA0000"/>
                </a:solidFill>
                <a:latin typeface="Times New Roman"/>
                <a:cs typeface="Times New Roman"/>
              </a:rPr>
              <a:t>"bob"</a:t>
            </a:r>
            <a:r>
              <a:rPr sz="800" spc="70" dirty="0">
                <a:latin typeface="Times New Roman"/>
                <a:cs typeface="Times New Roman"/>
              </a:rPr>
              <a:t>,</a:t>
            </a:r>
            <a:r>
              <a:rPr sz="800" spc="70" dirty="0">
                <a:solidFill>
                  <a:srgbClr val="FA0000"/>
                </a:solidFill>
                <a:latin typeface="Times New Roman"/>
                <a:cs typeface="Times New Roman"/>
              </a:rPr>
              <a:t>"distsys"</a:t>
            </a:r>
            <a:r>
              <a:rPr sz="800" spc="70" dirty="0">
                <a:latin typeface="Times New Roman"/>
                <a:cs typeface="Times New Roman"/>
              </a:rPr>
              <a:t>,</a:t>
            </a:r>
            <a:r>
              <a:rPr sz="800" spc="70" dirty="0">
                <a:solidFill>
                  <a:srgbClr val="FA0000"/>
                </a:solidFill>
                <a:latin typeface="Times New Roman"/>
                <a:cs typeface="Times New Roman"/>
              </a:rPr>
              <a:t>"The </a:t>
            </a:r>
            <a:r>
              <a:rPr sz="800" spc="100" dirty="0">
                <a:solidFill>
                  <a:srgbClr val="FA0000"/>
                </a:solidFill>
                <a:latin typeface="Times New Roman"/>
                <a:cs typeface="Times New Roman"/>
              </a:rPr>
              <a:t>linda</a:t>
            </a:r>
            <a:r>
              <a:rPr sz="800" spc="65" dirty="0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sz="800" spc="40" dirty="0">
                <a:solidFill>
                  <a:srgbClr val="FA0000"/>
                </a:solidFill>
                <a:latin typeface="Times New Roman"/>
                <a:cs typeface="Times New Roman"/>
              </a:rPr>
              <a:t>example’s</a:t>
            </a:r>
            <a:r>
              <a:rPr sz="800" spc="90" dirty="0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sz="800" spc="105" dirty="0">
                <a:solidFill>
                  <a:srgbClr val="FA0000"/>
                </a:solidFill>
                <a:latin typeface="Times New Roman"/>
                <a:cs typeface="Times New Roman"/>
              </a:rPr>
              <a:t>pretty</a:t>
            </a:r>
            <a:r>
              <a:rPr sz="800" spc="65" dirty="0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sz="800" spc="75" dirty="0">
                <a:solidFill>
                  <a:srgbClr val="FA0000"/>
                </a:solidFill>
                <a:latin typeface="Times New Roman"/>
                <a:cs typeface="Times New Roman"/>
              </a:rPr>
              <a:t>simple"</a:t>
            </a:r>
            <a:r>
              <a:rPr sz="800" spc="75" dirty="0">
                <a:latin typeface="Times New Roman"/>
                <a:cs typeface="Times New Roman"/>
              </a:rPr>
              <a:t>))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05"/>
              </a:lnSpc>
            </a:pPr>
            <a:r>
              <a:rPr sz="600" spc="55" dirty="0">
                <a:latin typeface="Times New Roman"/>
                <a:cs typeface="Times New Roman"/>
              </a:rPr>
              <a:t>5 </a:t>
            </a:r>
            <a:r>
              <a:rPr sz="600" spc="135" dirty="0">
                <a:latin typeface="Times New Roman"/>
                <a:cs typeface="Times New Roman"/>
              </a:rPr>
              <a:t> </a:t>
            </a:r>
            <a:r>
              <a:rPr sz="800" spc="65" dirty="0">
                <a:latin typeface="Times New Roman"/>
                <a:cs typeface="Times New Roman"/>
              </a:rPr>
              <a:t>blog._out((</a:t>
            </a:r>
            <a:r>
              <a:rPr sz="800" spc="65" dirty="0">
                <a:solidFill>
                  <a:srgbClr val="FA0000"/>
                </a:solidFill>
                <a:latin typeface="Times New Roman"/>
                <a:cs typeface="Times New Roman"/>
              </a:rPr>
              <a:t>"bob"</a:t>
            </a:r>
            <a:r>
              <a:rPr sz="800" spc="65" dirty="0">
                <a:latin typeface="Times New Roman"/>
                <a:cs typeface="Times New Roman"/>
              </a:rPr>
              <a:t>,</a:t>
            </a:r>
            <a:r>
              <a:rPr sz="800" spc="65" dirty="0">
                <a:solidFill>
                  <a:srgbClr val="FA0000"/>
                </a:solidFill>
                <a:latin typeface="Times New Roman"/>
                <a:cs typeface="Times New Roman"/>
              </a:rPr>
              <a:t>"gtcn"</a:t>
            </a:r>
            <a:r>
              <a:rPr sz="800" spc="65" dirty="0">
                <a:latin typeface="Times New Roman"/>
                <a:cs typeface="Times New Roman"/>
              </a:rPr>
              <a:t>,</a:t>
            </a:r>
            <a:r>
              <a:rPr sz="800" spc="65" dirty="0">
                <a:solidFill>
                  <a:srgbClr val="FA0000"/>
                </a:solidFill>
                <a:latin typeface="Times New Roman"/>
                <a:cs typeface="Times New Roman"/>
              </a:rPr>
              <a:t>"Cool</a:t>
            </a:r>
            <a:r>
              <a:rPr sz="800" spc="50" dirty="0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sz="800" spc="70" dirty="0">
                <a:solidFill>
                  <a:srgbClr val="FA0000"/>
                </a:solidFill>
                <a:latin typeface="Times New Roman"/>
                <a:cs typeface="Times New Roman"/>
              </a:rPr>
              <a:t>book!"</a:t>
            </a:r>
            <a:r>
              <a:rPr sz="800" spc="70" dirty="0">
                <a:latin typeface="Times New Roman"/>
                <a:cs typeface="Times New Roman"/>
              </a:rPr>
              <a:t>))</a:t>
            </a: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650">
              <a:latin typeface="Times New Roman"/>
              <a:cs typeface="Times New Roman"/>
            </a:endParaRPr>
          </a:p>
          <a:p>
            <a:pPr marL="52705">
              <a:lnSpc>
                <a:spcPts val="1390"/>
              </a:lnSpc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Alice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910"/>
              </a:lnSpc>
            </a:pPr>
            <a:r>
              <a:rPr sz="600" spc="55" dirty="0">
                <a:latin typeface="Times New Roman"/>
                <a:cs typeface="Times New Roman"/>
              </a:rPr>
              <a:t>1 </a:t>
            </a:r>
            <a:r>
              <a:rPr sz="600" spc="220" dirty="0">
                <a:latin typeface="Times New Roman"/>
                <a:cs typeface="Times New Roman"/>
              </a:rPr>
              <a:t> </a:t>
            </a:r>
            <a:r>
              <a:rPr sz="800" spc="70" dirty="0">
                <a:latin typeface="Times New Roman"/>
                <a:cs typeface="Times New Roman"/>
              </a:rPr>
              <a:t>blog</a:t>
            </a:r>
            <a:r>
              <a:rPr sz="800" spc="120" dirty="0">
                <a:latin typeface="Times New Roman"/>
                <a:cs typeface="Times New Roman"/>
              </a:rPr>
              <a:t> </a:t>
            </a:r>
            <a:r>
              <a:rPr sz="800" spc="25" dirty="0">
                <a:latin typeface="Times New Roman"/>
                <a:cs typeface="Times New Roman"/>
              </a:rPr>
              <a:t>=</a:t>
            </a:r>
            <a:r>
              <a:rPr sz="800" spc="114" dirty="0">
                <a:latin typeface="Times New Roman"/>
                <a:cs typeface="Times New Roman"/>
              </a:rPr>
              <a:t> </a:t>
            </a:r>
            <a:r>
              <a:rPr sz="800" spc="60" dirty="0">
                <a:latin typeface="Times New Roman"/>
                <a:cs typeface="Times New Roman"/>
              </a:rPr>
              <a:t>linda.universe._rd((</a:t>
            </a:r>
            <a:r>
              <a:rPr sz="800" spc="60" dirty="0">
                <a:solidFill>
                  <a:srgbClr val="FA0000"/>
                </a:solidFill>
                <a:latin typeface="Times New Roman"/>
                <a:cs typeface="Times New Roman"/>
              </a:rPr>
              <a:t>"MicroBlog"</a:t>
            </a:r>
            <a:r>
              <a:rPr sz="800" spc="60" dirty="0">
                <a:latin typeface="Times New Roman"/>
                <a:cs typeface="Times New Roman"/>
              </a:rPr>
              <a:t>,linda.TupleSpace))[1]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685"/>
              </a:lnSpc>
              <a:spcBef>
                <a:spcPts val="90"/>
              </a:spcBef>
            </a:pPr>
            <a:r>
              <a:rPr sz="600" spc="55" dirty="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ts val="869"/>
              </a:lnSpc>
            </a:pPr>
            <a:r>
              <a:rPr sz="600" spc="55" dirty="0">
                <a:latin typeface="Times New Roman"/>
                <a:cs typeface="Times New Roman"/>
              </a:rPr>
              <a:t>3 </a:t>
            </a:r>
            <a:r>
              <a:rPr sz="600" spc="175" dirty="0">
                <a:latin typeface="Times New Roman"/>
                <a:cs typeface="Times New Roman"/>
              </a:rPr>
              <a:t> </a:t>
            </a:r>
            <a:r>
              <a:rPr sz="800" spc="80" dirty="0">
                <a:latin typeface="Times New Roman"/>
                <a:cs typeface="Times New Roman"/>
              </a:rPr>
              <a:t>blog._out((</a:t>
            </a:r>
            <a:r>
              <a:rPr sz="800" spc="80" dirty="0">
                <a:solidFill>
                  <a:srgbClr val="FA0000"/>
                </a:solidFill>
                <a:latin typeface="Times New Roman"/>
                <a:cs typeface="Times New Roman"/>
              </a:rPr>
              <a:t>"alice"</a:t>
            </a:r>
            <a:r>
              <a:rPr sz="800" spc="80" dirty="0">
                <a:latin typeface="Times New Roman"/>
                <a:cs typeface="Times New Roman"/>
              </a:rPr>
              <a:t>,</a:t>
            </a:r>
            <a:r>
              <a:rPr sz="800" spc="80" dirty="0">
                <a:solidFill>
                  <a:srgbClr val="FA0000"/>
                </a:solidFill>
                <a:latin typeface="Times New Roman"/>
                <a:cs typeface="Times New Roman"/>
              </a:rPr>
              <a:t>"gtcn"</a:t>
            </a:r>
            <a:r>
              <a:rPr sz="800" spc="80" dirty="0">
                <a:latin typeface="Times New Roman"/>
                <a:cs typeface="Times New Roman"/>
              </a:rPr>
              <a:t>,</a:t>
            </a:r>
            <a:r>
              <a:rPr sz="800" spc="80" dirty="0">
                <a:solidFill>
                  <a:srgbClr val="FA0000"/>
                </a:solidFill>
                <a:latin typeface="Times New Roman"/>
                <a:cs typeface="Times New Roman"/>
              </a:rPr>
              <a:t>"This</a:t>
            </a:r>
            <a:r>
              <a:rPr sz="800" spc="70" dirty="0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sz="800" spc="55" dirty="0">
                <a:solidFill>
                  <a:srgbClr val="FA0000"/>
                </a:solidFill>
                <a:latin typeface="Times New Roman"/>
                <a:cs typeface="Times New Roman"/>
              </a:rPr>
              <a:t>graph</a:t>
            </a:r>
            <a:r>
              <a:rPr sz="800" spc="60" dirty="0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sz="800" spc="75" dirty="0">
                <a:solidFill>
                  <a:srgbClr val="FA0000"/>
                </a:solidFill>
                <a:latin typeface="Times New Roman"/>
                <a:cs typeface="Times New Roman"/>
              </a:rPr>
              <a:t>theory</a:t>
            </a:r>
            <a:r>
              <a:rPr sz="800" spc="65" dirty="0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sz="800" spc="125" dirty="0">
                <a:solidFill>
                  <a:srgbClr val="FA0000"/>
                </a:solidFill>
                <a:latin typeface="Times New Roman"/>
                <a:cs typeface="Times New Roman"/>
              </a:rPr>
              <a:t>stuff</a:t>
            </a:r>
            <a:r>
              <a:rPr sz="800" spc="75" dirty="0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sz="800" spc="180" dirty="0">
                <a:solidFill>
                  <a:srgbClr val="FA0000"/>
                </a:solidFill>
                <a:latin typeface="Times New Roman"/>
                <a:cs typeface="Times New Roman"/>
              </a:rPr>
              <a:t>is</a:t>
            </a:r>
            <a:r>
              <a:rPr sz="800" spc="90" dirty="0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sz="800" spc="95" dirty="0">
                <a:solidFill>
                  <a:srgbClr val="FA0000"/>
                </a:solidFill>
                <a:latin typeface="Times New Roman"/>
                <a:cs typeface="Times New Roman"/>
              </a:rPr>
              <a:t>not</a:t>
            </a:r>
            <a:r>
              <a:rPr sz="800" spc="75" dirty="0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sz="800" spc="85" dirty="0">
                <a:solidFill>
                  <a:srgbClr val="FA0000"/>
                </a:solidFill>
                <a:latin typeface="Times New Roman"/>
                <a:cs typeface="Times New Roman"/>
              </a:rPr>
              <a:t>easy"</a:t>
            </a:r>
            <a:r>
              <a:rPr sz="800" spc="85" dirty="0">
                <a:latin typeface="Times New Roman"/>
                <a:cs typeface="Times New Roman"/>
              </a:rPr>
              <a:t>))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05"/>
              </a:lnSpc>
            </a:pPr>
            <a:r>
              <a:rPr sz="600" spc="55" dirty="0">
                <a:latin typeface="Times New Roman"/>
                <a:cs typeface="Times New Roman"/>
              </a:rPr>
              <a:t>4 </a:t>
            </a:r>
            <a:r>
              <a:rPr sz="600" spc="180" dirty="0">
                <a:latin typeface="Times New Roman"/>
                <a:cs typeface="Times New Roman"/>
              </a:rPr>
              <a:t> </a:t>
            </a:r>
            <a:r>
              <a:rPr sz="800" spc="90" dirty="0">
                <a:latin typeface="Times New Roman"/>
                <a:cs typeface="Times New Roman"/>
              </a:rPr>
              <a:t>blog._out((</a:t>
            </a:r>
            <a:r>
              <a:rPr sz="800" spc="90" dirty="0">
                <a:solidFill>
                  <a:srgbClr val="FA0000"/>
                </a:solidFill>
                <a:latin typeface="Times New Roman"/>
                <a:cs typeface="Times New Roman"/>
              </a:rPr>
              <a:t>"alice"</a:t>
            </a:r>
            <a:r>
              <a:rPr sz="800" spc="90" dirty="0">
                <a:latin typeface="Times New Roman"/>
                <a:cs typeface="Times New Roman"/>
              </a:rPr>
              <a:t>,</a:t>
            </a:r>
            <a:r>
              <a:rPr sz="800" spc="90" dirty="0">
                <a:solidFill>
                  <a:srgbClr val="FA0000"/>
                </a:solidFill>
                <a:latin typeface="Times New Roman"/>
                <a:cs typeface="Times New Roman"/>
              </a:rPr>
              <a:t>"distsys"</a:t>
            </a:r>
            <a:r>
              <a:rPr sz="800" spc="90" dirty="0">
                <a:latin typeface="Times New Roman"/>
                <a:cs typeface="Times New Roman"/>
              </a:rPr>
              <a:t>,</a:t>
            </a:r>
            <a:r>
              <a:rPr sz="800" spc="90" dirty="0">
                <a:solidFill>
                  <a:srgbClr val="FA0000"/>
                </a:solidFill>
                <a:latin typeface="Times New Roman"/>
                <a:cs typeface="Times New Roman"/>
              </a:rPr>
              <a:t>"I</a:t>
            </a:r>
            <a:r>
              <a:rPr sz="800" spc="95" dirty="0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sz="800" spc="125" dirty="0">
                <a:solidFill>
                  <a:srgbClr val="FA0000"/>
                </a:solidFill>
                <a:latin typeface="Times New Roman"/>
                <a:cs typeface="Times New Roman"/>
              </a:rPr>
              <a:t>like</a:t>
            </a:r>
            <a:r>
              <a:rPr sz="800" spc="65" dirty="0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sz="800" spc="50" dirty="0">
                <a:solidFill>
                  <a:srgbClr val="FA0000"/>
                </a:solidFill>
                <a:latin typeface="Times New Roman"/>
                <a:cs typeface="Times New Roman"/>
              </a:rPr>
              <a:t>systems</a:t>
            </a:r>
            <a:r>
              <a:rPr sz="800" spc="65" dirty="0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sz="800" spc="15" dirty="0">
                <a:solidFill>
                  <a:srgbClr val="FA0000"/>
                </a:solidFill>
                <a:latin typeface="Times New Roman"/>
                <a:cs typeface="Times New Roman"/>
              </a:rPr>
              <a:t>more</a:t>
            </a:r>
            <a:r>
              <a:rPr sz="800" spc="75" dirty="0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sz="800" spc="85" dirty="0">
                <a:solidFill>
                  <a:srgbClr val="FA0000"/>
                </a:solidFill>
                <a:latin typeface="Times New Roman"/>
                <a:cs typeface="Times New Roman"/>
              </a:rPr>
              <a:t>than</a:t>
            </a:r>
            <a:r>
              <a:rPr sz="800" spc="65" dirty="0">
                <a:solidFill>
                  <a:srgbClr val="FA0000"/>
                </a:solidFill>
                <a:latin typeface="Times New Roman"/>
                <a:cs typeface="Times New Roman"/>
              </a:rPr>
              <a:t> </a:t>
            </a:r>
            <a:r>
              <a:rPr sz="800" spc="75" dirty="0">
                <a:solidFill>
                  <a:srgbClr val="FA0000"/>
                </a:solidFill>
                <a:latin typeface="Times New Roman"/>
                <a:cs typeface="Times New Roman"/>
              </a:rPr>
              <a:t>graphs"</a:t>
            </a:r>
            <a:r>
              <a:rPr sz="800" spc="75" dirty="0">
                <a:latin typeface="Times New Roman"/>
                <a:cs typeface="Times New Roman"/>
              </a:rPr>
              <a:t>))</a:t>
            </a: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650">
              <a:latin typeface="Times New Roman"/>
              <a:cs typeface="Times New Roman"/>
            </a:endParaRPr>
          </a:p>
          <a:p>
            <a:pPr marL="57785">
              <a:lnSpc>
                <a:spcPts val="1390"/>
              </a:lnSpc>
            </a:pP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Chuck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910"/>
              </a:lnSpc>
            </a:pPr>
            <a:r>
              <a:rPr sz="600" spc="55" dirty="0">
                <a:latin typeface="Times New Roman"/>
                <a:cs typeface="Times New Roman"/>
              </a:rPr>
              <a:t>1 </a:t>
            </a:r>
            <a:r>
              <a:rPr sz="600" spc="220" dirty="0">
                <a:latin typeface="Times New Roman"/>
                <a:cs typeface="Times New Roman"/>
              </a:rPr>
              <a:t> </a:t>
            </a:r>
            <a:r>
              <a:rPr sz="800" spc="70" dirty="0">
                <a:latin typeface="Times New Roman"/>
                <a:cs typeface="Times New Roman"/>
              </a:rPr>
              <a:t>blog</a:t>
            </a:r>
            <a:r>
              <a:rPr sz="800" spc="120" dirty="0">
                <a:latin typeface="Times New Roman"/>
                <a:cs typeface="Times New Roman"/>
              </a:rPr>
              <a:t> </a:t>
            </a:r>
            <a:r>
              <a:rPr sz="800" spc="25" dirty="0">
                <a:latin typeface="Times New Roman"/>
                <a:cs typeface="Times New Roman"/>
              </a:rPr>
              <a:t>=</a:t>
            </a:r>
            <a:r>
              <a:rPr sz="800" spc="114" dirty="0">
                <a:latin typeface="Times New Roman"/>
                <a:cs typeface="Times New Roman"/>
              </a:rPr>
              <a:t> </a:t>
            </a:r>
            <a:r>
              <a:rPr sz="800" spc="60" dirty="0">
                <a:latin typeface="Times New Roman"/>
                <a:cs typeface="Times New Roman"/>
              </a:rPr>
              <a:t>linda.universe._rd((</a:t>
            </a:r>
            <a:r>
              <a:rPr sz="800" spc="60" dirty="0">
                <a:solidFill>
                  <a:srgbClr val="FA0000"/>
                </a:solidFill>
                <a:latin typeface="Times New Roman"/>
                <a:cs typeface="Times New Roman"/>
              </a:rPr>
              <a:t>"MicroBlog"</a:t>
            </a:r>
            <a:r>
              <a:rPr sz="800" spc="60" dirty="0">
                <a:latin typeface="Times New Roman"/>
                <a:cs typeface="Times New Roman"/>
              </a:rPr>
              <a:t>,linda.TupleSpace))[1]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685"/>
              </a:lnSpc>
              <a:spcBef>
                <a:spcPts val="95"/>
              </a:spcBef>
            </a:pPr>
            <a:r>
              <a:rPr sz="600" spc="55" dirty="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ts val="869"/>
              </a:lnSpc>
            </a:pPr>
            <a:r>
              <a:rPr sz="600" spc="55" dirty="0">
                <a:latin typeface="Times New Roman"/>
                <a:cs typeface="Times New Roman"/>
              </a:rPr>
              <a:t>3 </a:t>
            </a:r>
            <a:r>
              <a:rPr sz="600" spc="155" dirty="0">
                <a:latin typeface="Times New Roman"/>
                <a:cs typeface="Times New Roman"/>
              </a:rPr>
              <a:t> </a:t>
            </a:r>
            <a:r>
              <a:rPr sz="800" spc="135" dirty="0">
                <a:latin typeface="Times New Roman"/>
                <a:cs typeface="Times New Roman"/>
              </a:rPr>
              <a:t>t1</a:t>
            </a:r>
            <a:r>
              <a:rPr sz="800" spc="90" dirty="0">
                <a:latin typeface="Times New Roman"/>
                <a:cs typeface="Times New Roman"/>
              </a:rPr>
              <a:t> </a:t>
            </a:r>
            <a:r>
              <a:rPr sz="800" spc="25" dirty="0">
                <a:latin typeface="Times New Roman"/>
                <a:cs typeface="Times New Roman"/>
              </a:rPr>
              <a:t>=</a:t>
            </a:r>
            <a:r>
              <a:rPr sz="800" spc="75" dirty="0">
                <a:latin typeface="Times New Roman"/>
                <a:cs typeface="Times New Roman"/>
              </a:rPr>
              <a:t> </a:t>
            </a:r>
            <a:r>
              <a:rPr sz="800" spc="85" dirty="0">
                <a:latin typeface="Times New Roman"/>
                <a:cs typeface="Times New Roman"/>
              </a:rPr>
              <a:t>blog._rd((</a:t>
            </a:r>
            <a:r>
              <a:rPr sz="800" spc="85" dirty="0">
                <a:solidFill>
                  <a:srgbClr val="FA0000"/>
                </a:solidFill>
                <a:latin typeface="Times New Roman"/>
                <a:cs typeface="Times New Roman"/>
              </a:rPr>
              <a:t>"bob"</a:t>
            </a:r>
            <a:r>
              <a:rPr sz="800" spc="85" dirty="0">
                <a:latin typeface="Times New Roman"/>
                <a:cs typeface="Times New Roman"/>
              </a:rPr>
              <a:t>,</a:t>
            </a:r>
            <a:r>
              <a:rPr sz="800" spc="85" dirty="0">
                <a:solidFill>
                  <a:srgbClr val="FA0000"/>
                </a:solidFill>
                <a:latin typeface="Times New Roman"/>
                <a:cs typeface="Times New Roman"/>
              </a:rPr>
              <a:t>"distsys"</a:t>
            </a:r>
            <a:r>
              <a:rPr sz="800" spc="85" dirty="0">
                <a:latin typeface="Times New Roman"/>
                <a:cs typeface="Times New Roman"/>
              </a:rPr>
              <a:t>,</a:t>
            </a:r>
            <a:r>
              <a:rPr sz="800" b="1" spc="85" dirty="0">
                <a:solidFill>
                  <a:srgbClr val="FF0059"/>
                </a:solidFill>
                <a:latin typeface="Times New Roman"/>
                <a:cs typeface="Times New Roman"/>
              </a:rPr>
              <a:t>str</a:t>
            </a:r>
            <a:r>
              <a:rPr sz="800" spc="85" dirty="0">
                <a:latin typeface="Times New Roman"/>
                <a:cs typeface="Times New Roman"/>
              </a:rPr>
              <a:t>))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850"/>
              </a:lnSpc>
            </a:pPr>
            <a:r>
              <a:rPr sz="600" spc="55" dirty="0">
                <a:latin typeface="Times New Roman"/>
                <a:cs typeface="Times New Roman"/>
              </a:rPr>
              <a:t>4 </a:t>
            </a:r>
            <a:r>
              <a:rPr sz="600" spc="165" dirty="0">
                <a:latin typeface="Times New Roman"/>
                <a:cs typeface="Times New Roman"/>
              </a:rPr>
              <a:t> </a:t>
            </a:r>
            <a:r>
              <a:rPr sz="800" spc="135" dirty="0">
                <a:latin typeface="Times New Roman"/>
                <a:cs typeface="Times New Roman"/>
              </a:rPr>
              <a:t>t2</a:t>
            </a:r>
            <a:r>
              <a:rPr sz="800" spc="90" dirty="0">
                <a:latin typeface="Times New Roman"/>
                <a:cs typeface="Times New Roman"/>
              </a:rPr>
              <a:t> </a:t>
            </a:r>
            <a:r>
              <a:rPr sz="800" spc="25" dirty="0">
                <a:latin typeface="Times New Roman"/>
                <a:cs typeface="Times New Roman"/>
              </a:rPr>
              <a:t>=</a:t>
            </a:r>
            <a:r>
              <a:rPr sz="800" spc="80" dirty="0">
                <a:latin typeface="Times New Roman"/>
                <a:cs typeface="Times New Roman"/>
              </a:rPr>
              <a:t> </a:t>
            </a:r>
            <a:r>
              <a:rPr sz="800" spc="90" dirty="0">
                <a:latin typeface="Times New Roman"/>
                <a:cs typeface="Times New Roman"/>
              </a:rPr>
              <a:t>blog._rd((</a:t>
            </a:r>
            <a:r>
              <a:rPr sz="800" spc="90" dirty="0">
                <a:solidFill>
                  <a:srgbClr val="FA0000"/>
                </a:solidFill>
                <a:latin typeface="Times New Roman"/>
                <a:cs typeface="Times New Roman"/>
              </a:rPr>
              <a:t>"alice"</a:t>
            </a:r>
            <a:r>
              <a:rPr sz="800" spc="90" dirty="0">
                <a:latin typeface="Times New Roman"/>
                <a:cs typeface="Times New Roman"/>
              </a:rPr>
              <a:t>,</a:t>
            </a:r>
            <a:r>
              <a:rPr sz="800" spc="90" dirty="0">
                <a:solidFill>
                  <a:srgbClr val="FA0000"/>
                </a:solidFill>
                <a:latin typeface="Times New Roman"/>
                <a:cs typeface="Times New Roman"/>
              </a:rPr>
              <a:t>"gtcn"</a:t>
            </a:r>
            <a:r>
              <a:rPr sz="800" spc="90" dirty="0">
                <a:latin typeface="Times New Roman"/>
                <a:cs typeface="Times New Roman"/>
              </a:rPr>
              <a:t>,</a:t>
            </a:r>
            <a:r>
              <a:rPr sz="800" b="1" spc="90" dirty="0">
                <a:solidFill>
                  <a:srgbClr val="FF0059"/>
                </a:solidFill>
                <a:latin typeface="Times New Roman"/>
                <a:cs typeface="Times New Roman"/>
              </a:rPr>
              <a:t>str</a:t>
            </a:r>
            <a:r>
              <a:rPr sz="800" spc="90" dirty="0">
                <a:latin typeface="Times New Roman"/>
                <a:cs typeface="Times New Roman"/>
              </a:rPr>
              <a:t>))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05"/>
              </a:lnSpc>
            </a:pPr>
            <a:r>
              <a:rPr sz="600" spc="55" dirty="0">
                <a:latin typeface="Times New Roman"/>
                <a:cs typeface="Times New Roman"/>
              </a:rPr>
              <a:t>5 </a:t>
            </a:r>
            <a:r>
              <a:rPr sz="600" spc="160" dirty="0">
                <a:latin typeface="Times New Roman"/>
                <a:cs typeface="Times New Roman"/>
              </a:rPr>
              <a:t> </a:t>
            </a:r>
            <a:r>
              <a:rPr sz="800" spc="135" dirty="0">
                <a:latin typeface="Times New Roman"/>
                <a:cs typeface="Times New Roman"/>
              </a:rPr>
              <a:t>t3</a:t>
            </a:r>
            <a:r>
              <a:rPr sz="800" spc="90" dirty="0">
                <a:latin typeface="Times New Roman"/>
                <a:cs typeface="Times New Roman"/>
              </a:rPr>
              <a:t> </a:t>
            </a:r>
            <a:r>
              <a:rPr sz="800" spc="25" dirty="0">
                <a:latin typeface="Times New Roman"/>
                <a:cs typeface="Times New Roman"/>
              </a:rPr>
              <a:t>=</a:t>
            </a:r>
            <a:r>
              <a:rPr sz="800" spc="80" dirty="0">
                <a:latin typeface="Times New Roman"/>
                <a:cs typeface="Times New Roman"/>
              </a:rPr>
              <a:t> blog._rd((</a:t>
            </a:r>
            <a:r>
              <a:rPr sz="800" spc="80" dirty="0">
                <a:solidFill>
                  <a:srgbClr val="FA0000"/>
                </a:solidFill>
                <a:latin typeface="Times New Roman"/>
                <a:cs typeface="Times New Roman"/>
              </a:rPr>
              <a:t>"bob"</a:t>
            </a:r>
            <a:r>
              <a:rPr sz="800" spc="80" dirty="0">
                <a:latin typeface="Times New Roman"/>
                <a:cs typeface="Times New Roman"/>
              </a:rPr>
              <a:t>,</a:t>
            </a:r>
            <a:r>
              <a:rPr sz="800" spc="80" dirty="0">
                <a:solidFill>
                  <a:srgbClr val="FA0000"/>
                </a:solidFill>
                <a:latin typeface="Times New Roman"/>
                <a:cs typeface="Times New Roman"/>
              </a:rPr>
              <a:t>"gtcn"</a:t>
            </a:r>
            <a:r>
              <a:rPr sz="800" spc="80" dirty="0">
                <a:latin typeface="Times New Roman"/>
                <a:cs typeface="Times New Roman"/>
              </a:rPr>
              <a:t>,</a:t>
            </a:r>
            <a:r>
              <a:rPr sz="800" b="1" spc="80" dirty="0">
                <a:solidFill>
                  <a:srgbClr val="FF0059"/>
                </a:solidFill>
                <a:latin typeface="Times New Roman"/>
                <a:cs typeface="Times New Roman"/>
              </a:rPr>
              <a:t>str</a:t>
            </a:r>
            <a:r>
              <a:rPr sz="800" spc="80" dirty="0">
                <a:latin typeface="Times New Roman"/>
                <a:cs typeface="Times New Roman"/>
              </a:rPr>
              <a:t>))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2</a:t>
            </a:fld>
            <a:r>
              <a:rPr sz="600" spc="-40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sz="600" spc="-35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36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1658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5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Architectural</a:t>
            </a:r>
            <a:r>
              <a:rPr sz="600" spc="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styles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5525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10" dirty="0"/>
              <a:t>Architectural</a:t>
            </a:r>
            <a:r>
              <a:rPr spc="-25" dirty="0"/>
              <a:t> </a:t>
            </a:r>
            <a:r>
              <a:rPr spc="10" dirty="0"/>
              <a:t>styles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5028" y="767738"/>
            <a:ext cx="3994150" cy="2011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4610">
              <a:lnSpc>
                <a:spcPts val="1410"/>
              </a:lnSpc>
              <a:spcBef>
                <a:spcPts val="95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Basic</a:t>
            </a:r>
            <a:r>
              <a:rPr sz="1200" spc="-4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idea</a:t>
            </a:r>
            <a:endParaRPr sz="1200">
              <a:latin typeface="Arial"/>
              <a:cs typeface="Arial"/>
            </a:endParaRPr>
          </a:p>
          <a:p>
            <a:pPr marL="50800">
              <a:lnSpc>
                <a:spcPts val="1170"/>
              </a:lnSpc>
            </a:pP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style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is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formulated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terms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endParaRPr sz="1000">
              <a:latin typeface="Arial"/>
              <a:cs typeface="Arial"/>
            </a:endParaRPr>
          </a:p>
          <a:p>
            <a:pPr marL="331470" indent="-168275">
              <a:lnSpc>
                <a:spcPts val="12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32105" algn="l"/>
              </a:tabLst>
            </a:pPr>
            <a:r>
              <a:rPr sz="1000" spc="-5" dirty="0">
                <a:latin typeface="Arial"/>
                <a:cs typeface="Arial"/>
              </a:rPr>
              <a:t>(replaceable)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components with well-defined interfaces</a:t>
            </a:r>
            <a:endParaRPr sz="1000">
              <a:latin typeface="Arial"/>
              <a:cs typeface="Arial"/>
            </a:endParaRPr>
          </a:p>
          <a:p>
            <a:pPr marL="331470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332105" algn="l"/>
              </a:tabLst>
            </a:pPr>
            <a:r>
              <a:rPr sz="1000" spc="-5" dirty="0">
                <a:latin typeface="Arial"/>
                <a:cs typeface="Arial"/>
              </a:rPr>
              <a:t>the </a:t>
            </a:r>
            <a:r>
              <a:rPr sz="1000" spc="-20" dirty="0">
                <a:latin typeface="Arial"/>
                <a:cs typeface="Arial"/>
              </a:rPr>
              <a:t>way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that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components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connected to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each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other</a:t>
            </a:r>
            <a:endParaRPr sz="1000">
              <a:latin typeface="Arial"/>
              <a:cs typeface="Arial"/>
            </a:endParaRPr>
          </a:p>
          <a:p>
            <a:pPr marL="331470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332105" algn="l"/>
              </a:tabLst>
            </a:pPr>
            <a:r>
              <a:rPr sz="1000" spc="-5" dirty="0">
                <a:latin typeface="Arial"/>
                <a:cs typeface="Arial"/>
              </a:rPr>
              <a:t>the data </a:t>
            </a:r>
            <a:r>
              <a:rPr sz="1000" spc="-10" dirty="0">
                <a:latin typeface="Arial"/>
                <a:cs typeface="Arial"/>
              </a:rPr>
              <a:t>exchanged</a:t>
            </a:r>
            <a:r>
              <a:rPr sz="1000" spc="-5" dirty="0">
                <a:latin typeface="Arial"/>
                <a:cs typeface="Arial"/>
              </a:rPr>
              <a:t> between components</a:t>
            </a:r>
            <a:endParaRPr sz="1000">
              <a:latin typeface="Arial"/>
              <a:cs typeface="Arial"/>
            </a:endParaRPr>
          </a:p>
          <a:p>
            <a:pPr marL="331470" marR="43180" indent="-168275">
              <a:lnSpc>
                <a:spcPts val="1200"/>
              </a:lnSpc>
              <a:spcBef>
                <a:spcPts val="40"/>
              </a:spcBef>
              <a:buClr>
                <a:srgbClr val="3333B2"/>
              </a:buClr>
              <a:buChar char="►"/>
              <a:tabLst>
                <a:tab pos="332105" algn="l"/>
              </a:tabLst>
            </a:pPr>
            <a:r>
              <a:rPr sz="1000" spc="-15" dirty="0">
                <a:latin typeface="Arial"/>
                <a:cs typeface="Arial"/>
              </a:rPr>
              <a:t>how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these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components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connectors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are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jointly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configured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into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system.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Arial"/>
              <a:cs typeface="Arial"/>
            </a:endParaRPr>
          </a:p>
          <a:p>
            <a:pPr marL="54610">
              <a:lnSpc>
                <a:spcPts val="1410"/>
              </a:lnSpc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Connector</a:t>
            </a:r>
            <a:endParaRPr sz="1200">
              <a:latin typeface="Arial"/>
              <a:cs typeface="Arial"/>
            </a:endParaRPr>
          </a:p>
          <a:p>
            <a:pPr marL="54610" marR="338455" indent="-4445">
              <a:lnSpc>
                <a:spcPts val="1200"/>
              </a:lnSpc>
              <a:spcBef>
                <a:spcPts val="15"/>
              </a:spcBef>
            </a:pPr>
            <a:r>
              <a:rPr sz="1000" spc="-5" dirty="0">
                <a:latin typeface="Arial"/>
                <a:cs typeface="Arial"/>
              </a:rPr>
              <a:t>A mechanism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that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mediates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communication, coordination,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or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cooperation among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components.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0000FA"/>
                </a:solidFill>
                <a:latin typeface="Arial"/>
                <a:cs typeface="Arial"/>
              </a:rPr>
              <a:t>Example</a:t>
            </a:r>
            <a:r>
              <a:rPr sz="1000" spc="-5" dirty="0">
                <a:latin typeface="Arial"/>
                <a:cs typeface="Arial"/>
              </a:rPr>
              <a:t>: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facilities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for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(remote)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procedure call, messaging, or streaming.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16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34937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5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Middleware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organization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87634" y="716"/>
            <a:ext cx="35369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W</a:t>
            </a:r>
            <a:r>
              <a:rPr sz="600" spc="-1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r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appers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6784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Using</a:t>
            </a:r>
            <a:r>
              <a:rPr sz="1400" spc="-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legacy</a:t>
            </a:r>
            <a:r>
              <a:rPr sz="1400" spc="-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3333B2"/>
                </a:solidFill>
                <a:latin typeface="Arial"/>
                <a:cs typeface="Arial"/>
              </a:rPr>
              <a:t>to</a:t>
            </a:r>
            <a:r>
              <a:rPr sz="140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5" dirty="0">
                <a:solidFill>
                  <a:srgbClr val="3333B2"/>
                </a:solidFill>
                <a:latin typeface="Arial"/>
                <a:cs typeface="Arial"/>
              </a:rPr>
              <a:t>build</a:t>
            </a:r>
            <a:r>
              <a:rPr sz="1400" spc="-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3333B2"/>
                </a:solidFill>
                <a:latin typeface="Arial"/>
                <a:cs typeface="Arial"/>
              </a:rPr>
              <a:t>middleware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3128" y="1082939"/>
            <a:ext cx="3776345" cy="12249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510">
              <a:lnSpc>
                <a:spcPts val="1410"/>
              </a:lnSpc>
              <a:spcBef>
                <a:spcPts val="95"/>
              </a:spcBef>
            </a:pP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Problem</a:t>
            </a:r>
            <a:endParaRPr sz="1200">
              <a:latin typeface="Arial"/>
              <a:cs typeface="Arial"/>
            </a:endParaRPr>
          </a:p>
          <a:p>
            <a:pPr marL="16510" marR="146050" indent="-4445">
              <a:lnSpc>
                <a:spcPts val="1200"/>
              </a:lnSpc>
              <a:spcBef>
                <a:spcPts val="10"/>
              </a:spcBef>
            </a:pPr>
            <a:r>
              <a:rPr sz="1000" spc="-5" dirty="0">
                <a:latin typeface="Arial"/>
                <a:cs typeface="Arial"/>
              </a:rPr>
              <a:t>The interfaces </a:t>
            </a:r>
            <a:r>
              <a:rPr sz="1000" spc="-10" dirty="0">
                <a:latin typeface="Arial"/>
                <a:cs typeface="Arial"/>
              </a:rPr>
              <a:t>offered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by</a:t>
            </a:r>
            <a:r>
              <a:rPr sz="1000" spc="-5" dirty="0">
                <a:latin typeface="Arial"/>
                <a:cs typeface="Arial"/>
              </a:rPr>
              <a:t> 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legacy component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are most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likely not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suitable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for</a:t>
            </a:r>
            <a:r>
              <a:rPr sz="1000" spc="-5" dirty="0">
                <a:latin typeface="Arial"/>
                <a:cs typeface="Arial"/>
              </a:rPr>
              <a:t> all applications.</a:t>
            </a:r>
            <a:endParaRPr sz="1000">
              <a:latin typeface="Arial"/>
              <a:cs typeface="Arial"/>
            </a:endParaRPr>
          </a:p>
          <a:p>
            <a:pPr marL="16510">
              <a:lnSpc>
                <a:spcPts val="1410"/>
              </a:lnSpc>
              <a:spcBef>
                <a:spcPts val="650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Solution</a:t>
            </a:r>
            <a:endParaRPr sz="1200">
              <a:latin typeface="Arial"/>
              <a:cs typeface="Arial"/>
            </a:endParaRPr>
          </a:p>
          <a:p>
            <a:pPr marL="16510" marR="5080" indent="-4445">
              <a:lnSpc>
                <a:spcPts val="1200"/>
              </a:lnSpc>
              <a:spcBef>
                <a:spcPts val="10"/>
              </a:spcBef>
            </a:pPr>
            <a:r>
              <a:rPr sz="1000" spc="-5" dirty="0">
                <a:latin typeface="Arial"/>
                <a:cs typeface="Arial"/>
              </a:rPr>
              <a:t>A 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wrapper </a:t>
            </a:r>
            <a:r>
              <a:rPr sz="1000" spc="-5" dirty="0">
                <a:latin typeface="Arial"/>
                <a:cs typeface="Arial"/>
              </a:rPr>
              <a:t>or 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adapter </a:t>
            </a:r>
            <a:r>
              <a:rPr sz="1000" spc="-10" dirty="0">
                <a:latin typeface="Arial"/>
                <a:cs typeface="Arial"/>
              </a:rPr>
              <a:t>offers</a:t>
            </a:r>
            <a:r>
              <a:rPr sz="1000" spc="-5" dirty="0">
                <a:latin typeface="Arial"/>
                <a:cs typeface="Arial"/>
              </a:rPr>
              <a:t> an interface acceptable to 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client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application.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functions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transformed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into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those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available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component.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34937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5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Middleware organization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87634" y="716"/>
            <a:ext cx="35369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W</a:t>
            </a:r>
            <a:r>
              <a:rPr sz="600" spc="-1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r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appers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2769" y="1454664"/>
            <a:ext cx="43815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340805" y="1091930"/>
            <a:ext cx="723265" cy="778510"/>
            <a:chOff x="1340805" y="1091930"/>
            <a:chExt cx="723265" cy="778510"/>
          </a:xfrm>
        </p:grpSpPr>
        <p:sp>
          <p:nvSpPr>
            <p:cNvPr id="6" name="object 6"/>
            <p:cNvSpPr/>
            <p:nvPr/>
          </p:nvSpPr>
          <p:spPr>
            <a:xfrm>
              <a:off x="1433302" y="1180005"/>
              <a:ext cx="537845" cy="598170"/>
            </a:xfrm>
            <a:custGeom>
              <a:avLst/>
              <a:gdLst/>
              <a:ahLst/>
              <a:cxnLst/>
              <a:rect l="l" t="t" r="r" b="b"/>
              <a:pathLst>
                <a:path w="537844" h="598169">
                  <a:moveTo>
                    <a:pt x="59757" y="89639"/>
                  </a:moveTo>
                  <a:lnTo>
                    <a:pt x="507960" y="0"/>
                  </a:lnTo>
                </a:path>
                <a:path w="537844" h="598169">
                  <a:moveTo>
                    <a:pt x="0" y="567719"/>
                  </a:moveTo>
                  <a:lnTo>
                    <a:pt x="537841" y="597600"/>
                  </a:lnTo>
                </a:path>
                <a:path w="537844" h="598169">
                  <a:moveTo>
                    <a:pt x="507960" y="0"/>
                  </a:moveTo>
                  <a:lnTo>
                    <a:pt x="0" y="567719"/>
                  </a:lnTo>
                </a:path>
                <a:path w="537844" h="598169">
                  <a:moveTo>
                    <a:pt x="59757" y="89639"/>
                  </a:moveTo>
                  <a:lnTo>
                    <a:pt x="537841" y="597600"/>
                  </a:lnTo>
                </a:path>
                <a:path w="537844" h="598169">
                  <a:moveTo>
                    <a:pt x="507960" y="0"/>
                  </a:moveTo>
                  <a:lnTo>
                    <a:pt x="537841" y="597600"/>
                  </a:lnTo>
                </a:path>
                <a:path w="537844" h="598169">
                  <a:moveTo>
                    <a:pt x="59757" y="89639"/>
                  </a:moveTo>
                  <a:lnTo>
                    <a:pt x="0" y="56771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43663" y="1658083"/>
              <a:ext cx="179705" cy="179705"/>
            </a:xfrm>
            <a:custGeom>
              <a:avLst/>
              <a:gdLst/>
              <a:ahLst/>
              <a:cxnLst/>
              <a:rect l="l" t="t" r="r" b="b"/>
              <a:pathLst>
                <a:path w="179705" h="179705">
                  <a:moveTo>
                    <a:pt x="89639" y="0"/>
                  </a:moveTo>
                  <a:lnTo>
                    <a:pt x="54751" y="7045"/>
                  </a:lnTo>
                  <a:lnTo>
                    <a:pt x="26258" y="26257"/>
                  </a:lnTo>
                  <a:lnTo>
                    <a:pt x="7045" y="54750"/>
                  </a:lnTo>
                  <a:lnTo>
                    <a:pt x="0" y="89640"/>
                  </a:lnTo>
                  <a:lnTo>
                    <a:pt x="7045" y="124528"/>
                  </a:lnTo>
                  <a:lnTo>
                    <a:pt x="26258" y="153021"/>
                  </a:lnTo>
                  <a:lnTo>
                    <a:pt x="54751" y="172234"/>
                  </a:lnTo>
                  <a:lnTo>
                    <a:pt x="89639" y="179279"/>
                  </a:lnTo>
                  <a:lnTo>
                    <a:pt x="124527" y="172234"/>
                  </a:lnTo>
                  <a:lnTo>
                    <a:pt x="153020" y="153021"/>
                  </a:lnTo>
                  <a:lnTo>
                    <a:pt x="172233" y="124528"/>
                  </a:lnTo>
                  <a:lnTo>
                    <a:pt x="179279" y="89640"/>
                  </a:lnTo>
                  <a:lnTo>
                    <a:pt x="172233" y="54750"/>
                  </a:lnTo>
                  <a:lnTo>
                    <a:pt x="153020" y="26257"/>
                  </a:lnTo>
                  <a:lnTo>
                    <a:pt x="124527" y="7045"/>
                  </a:lnTo>
                  <a:lnTo>
                    <a:pt x="896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43663" y="1658083"/>
              <a:ext cx="179705" cy="179705"/>
            </a:xfrm>
            <a:custGeom>
              <a:avLst/>
              <a:gdLst/>
              <a:ahLst/>
              <a:cxnLst/>
              <a:rect l="l" t="t" r="r" b="b"/>
              <a:pathLst>
                <a:path w="179705" h="179705">
                  <a:moveTo>
                    <a:pt x="89639" y="0"/>
                  </a:moveTo>
                  <a:lnTo>
                    <a:pt x="124527" y="7045"/>
                  </a:lnTo>
                  <a:lnTo>
                    <a:pt x="153020" y="26257"/>
                  </a:lnTo>
                  <a:lnTo>
                    <a:pt x="172233" y="54750"/>
                  </a:lnTo>
                  <a:lnTo>
                    <a:pt x="179279" y="89640"/>
                  </a:lnTo>
                  <a:lnTo>
                    <a:pt x="172233" y="124528"/>
                  </a:lnTo>
                  <a:lnTo>
                    <a:pt x="153020" y="153021"/>
                  </a:lnTo>
                  <a:lnTo>
                    <a:pt x="124527" y="172234"/>
                  </a:lnTo>
                  <a:lnTo>
                    <a:pt x="89639" y="179279"/>
                  </a:lnTo>
                  <a:lnTo>
                    <a:pt x="54751" y="172234"/>
                  </a:lnTo>
                  <a:lnTo>
                    <a:pt x="26258" y="153021"/>
                  </a:lnTo>
                  <a:lnTo>
                    <a:pt x="7045" y="124528"/>
                  </a:lnTo>
                  <a:lnTo>
                    <a:pt x="0" y="89640"/>
                  </a:lnTo>
                  <a:lnTo>
                    <a:pt x="7045" y="54750"/>
                  </a:lnTo>
                  <a:lnTo>
                    <a:pt x="26258" y="26257"/>
                  </a:lnTo>
                  <a:lnTo>
                    <a:pt x="54751" y="7045"/>
                  </a:lnTo>
                  <a:lnTo>
                    <a:pt x="89639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881500" y="1687961"/>
              <a:ext cx="179705" cy="179705"/>
            </a:xfrm>
            <a:custGeom>
              <a:avLst/>
              <a:gdLst/>
              <a:ahLst/>
              <a:cxnLst/>
              <a:rect l="l" t="t" r="r" b="b"/>
              <a:pathLst>
                <a:path w="179705" h="179705">
                  <a:moveTo>
                    <a:pt x="89643" y="0"/>
                  </a:moveTo>
                  <a:lnTo>
                    <a:pt x="54753" y="7045"/>
                  </a:lnTo>
                  <a:lnTo>
                    <a:pt x="26258" y="26258"/>
                  </a:lnTo>
                  <a:lnTo>
                    <a:pt x="7045" y="54753"/>
                  </a:lnTo>
                  <a:lnTo>
                    <a:pt x="0" y="89644"/>
                  </a:lnTo>
                  <a:lnTo>
                    <a:pt x="7045" y="124531"/>
                  </a:lnTo>
                  <a:lnTo>
                    <a:pt x="26258" y="153025"/>
                  </a:lnTo>
                  <a:lnTo>
                    <a:pt x="54753" y="172238"/>
                  </a:lnTo>
                  <a:lnTo>
                    <a:pt x="89643" y="179283"/>
                  </a:lnTo>
                  <a:lnTo>
                    <a:pt x="124533" y="172238"/>
                  </a:lnTo>
                  <a:lnTo>
                    <a:pt x="153026" y="153025"/>
                  </a:lnTo>
                  <a:lnTo>
                    <a:pt x="172239" y="124531"/>
                  </a:lnTo>
                  <a:lnTo>
                    <a:pt x="179284" y="89644"/>
                  </a:lnTo>
                  <a:lnTo>
                    <a:pt x="172239" y="54753"/>
                  </a:lnTo>
                  <a:lnTo>
                    <a:pt x="153026" y="26258"/>
                  </a:lnTo>
                  <a:lnTo>
                    <a:pt x="124533" y="7045"/>
                  </a:lnTo>
                  <a:lnTo>
                    <a:pt x="896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881500" y="1687961"/>
              <a:ext cx="179705" cy="179705"/>
            </a:xfrm>
            <a:custGeom>
              <a:avLst/>
              <a:gdLst/>
              <a:ahLst/>
              <a:cxnLst/>
              <a:rect l="l" t="t" r="r" b="b"/>
              <a:pathLst>
                <a:path w="179705" h="179705">
                  <a:moveTo>
                    <a:pt x="89643" y="0"/>
                  </a:moveTo>
                  <a:lnTo>
                    <a:pt x="124533" y="7045"/>
                  </a:lnTo>
                  <a:lnTo>
                    <a:pt x="153026" y="26258"/>
                  </a:lnTo>
                  <a:lnTo>
                    <a:pt x="172239" y="54753"/>
                  </a:lnTo>
                  <a:lnTo>
                    <a:pt x="179284" y="89644"/>
                  </a:lnTo>
                  <a:lnTo>
                    <a:pt x="172239" y="124531"/>
                  </a:lnTo>
                  <a:lnTo>
                    <a:pt x="153026" y="153025"/>
                  </a:lnTo>
                  <a:lnTo>
                    <a:pt x="124533" y="172238"/>
                  </a:lnTo>
                  <a:lnTo>
                    <a:pt x="89643" y="179283"/>
                  </a:lnTo>
                  <a:lnTo>
                    <a:pt x="54753" y="172238"/>
                  </a:lnTo>
                  <a:lnTo>
                    <a:pt x="26258" y="153025"/>
                  </a:lnTo>
                  <a:lnTo>
                    <a:pt x="7045" y="124531"/>
                  </a:lnTo>
                  <a:lnTo>
                    <a:pt x="0" y="89644"/>
                  </a:lnTo>
                  <a:lnTo>
                    <a:pt x="7045" y="54753"/>
                  </a:lnTo>
                  <a:lnTo>
                    <a:pt x="26258" y="26258"/>
                  </a:lnTo>
                  <a:lnTo>
                    <a:pt x="54753" y="7045"/>
                  </a:lnTo>
                  <a:lnTo>
                    <a:pt x="89643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853307" y="1094787"/>
              <a:ext cx="179705" cy="179705"/>
            </a:xfrm>
            <a:custGeom>
              <a:avLst/>
              <a:gdLst/>
              <a:ahLst/>
              <a:cxnLst/>
              <a:rect l="l" t="t" r="r" b="b"/>
              <a:pathLst>
                <a:path w="179705" h="179705">
                  <a:moveTo>
                    <a:pt x="89639" y="0"/>
                  </a:moveTo>
                  <a:lnTo>
                    <a:pt x="54751" y="7045"/>
                  </a:lnTo>
                  <a:lnTo>
                    <a:pt x="26258" y="26256"/>
                  </a:lnTo>
                  <a:lnTo>
                    <a:pt x="7045" y="54749"/>
                  </a:lnTo>
                  <a:lnTo>
                    <a:pt x="0" y="89639"/>
                  </a:lnTo>
                  <a:lnTo>
                    <a:pt x="7045" y="124527"/>
                  </a:lnTo>
                  <a:lnTo>
                    <a:pt x="26258" y="153020"/>
                  </a:lnTo>
                  <a:lnTo>
                    <a:pt x="54751" y="172233"/>
                  </a:lnTo>
                  <a:lnTo>
                    <a:pt x="89639" y="179279"/>
                  </a:lnTo>
                  <a:lnTo>
                    <a:pt x="124528" y="172233"/>
                  </a:lnTo>
                  <a:lnTo>
                    <a:pt x="153022" y="153020"/>
                  </a:lnTo>
                  <a:lnTo>
                    <a:pt x="172234" y="124527"/>
                  </a:lnTo>
                  <a:lnTo>
                    <a:pt x="179280" y="89639"/>
                  </a:lnTo>
                  <a:lnTo>
                    <a:pt x="172234" y="54749"/>
                  </a:lnTo>
                  <a:lnTo>
                    <a:pt x="153022" y="26256"/>
                  </a:lnTo>
                  <a:lnTo>
                    <a:pt x="124528" y="7045"/>
                  </a:lnTo>
                  <a:lnTo>
                    <a:pt x="896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853307" y="1094787"/>
              <a:ext cx="179705" cy="179705"/>
            </a:xfrm>
            <a:custGeom>
              <a:avLst/>
              <a:gdLst/>
              <a:ahLst/>
              <a:cxnLst/>
              <a:rect l="l" t="t" r="r" b="b"/>
              <a:pathLst>
                <a:path w="179705" h="179705">
                  <a:moveTo>
                    <a:pt x="89639" y="0"/>
                  </a:moveTo>
                  <a:lnTo>
                    <a:pt x="124528" y="7045"/>
                  </a:lnTo>
                  <a:lnTo>
                    <a:pt x="153022" y="26256"/>
                  </a:lnTo>
                  <a:lnTo>
                    <a:pt x="172234" y="54749"/>
                  </a:lnTo>
                  <a:lnTo>
                    <a:pt x="179280" y="89639"/>
                  </a:lnTo>
                  <a:lnTo>
                    <a:pt x="172234" y="124527"/>
                  </a:lnTo>
                  <a:lnTo>
                    <a:pt x="153022" y="153020"/>
                  </a:lnTo>
                  <a:lnTo>
                    <a:pt x="124528" y="172233"/>
                  </a:lnTo>
                  <a:lnTo>
                    <a:pt x="89639" y="179279"/>
                  </a:lnTo>
                  <a:lnTo>
                    <a:pt x="54751" y="172233"/>
                  </a:lnTo>
                  <a:lnTo>
                    <a:pt x="26258" y="153020"/>
                  </a:lnTo>
                  <a:lnTo>
                    <a:pt x="7045" y="124527"/>
                  </a:lnTo>
                  <a:lnTo>
                    <a:pt x="0" y="89639"/>
                  </a:lnTo>
                  <a:lnTo>
                    <a:pt x="7045" y="54749"/>
                  </a:lnTo>
                  <a:lnTo>
                    <a:pt x="26258" y="26256"/>
                  </a:lnTo>
                  <a:lnTo>
                    <a:pt x="54751" y="7045"/>
                  </a:lnTo>
                  <a:lnTo>
                    <a:pt x="89639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403421" y="1180005"/>
              <a:ext cx="179705" cy="179705"/>
            </a:xfrm>
            <a:custGeom>
              <a:avLst/>
              <a:gdLst/>
              <a:ahLst/>
              <a:cxnLst/>
              <a:rect l="l" t="t" r="r" b="b"/>
              <a:pathLst>
                <a:path w="179705" h="179705">
                  <a:moveTo>
                    <a:pt x="89639" y="0"/>
                  </a:moveTo>
                  <a:lnTo>
                    <a:pt x="54751" y="7045"/>
                  </a:lnTo>
                  <a:lnTo>
                    <a:pt x="26258" y="26256"/>
                  </a:lnTo>
                  <a:lnTo>
                    <a:pt x="7045" y="54749"/>
                  </a:lnTo>
                  <a:lnTo>
                    <a:pt x="0" y="89639"/>
                  </a:lnTo>
                  <a:lnTo>
                    <a:pt x="7045" y="124527"/>
                  </a:lnTo>
                  <a:lnTo>
                    <a:pt x="26258" y="153020"/>
                  </a:lnTo>
                  <a:lnTo>
                    <a:pt x="54751" y="172233"/>
                  </a:lnTo>
                  <a:lnTo>
                    <a:pt x="89639" y="179279"/>
                  </a:lnTo>
                  <a:lnTo>
                    <a:pt x="124529" y="172233"/>
                  </a:lnTo>
                  <a:lnTo>
                    <a:pt x="153024" y="153020"/>
                  </a:lnTo>
                  <a:lnTo>
                    <a:pt x="172237" y="124527"/>
                  </a:lnTo>
                  <a:lnTo>
                    <a:pt x="179283" y="89639"/>
                  </a:lnTo>
                  <a:lnTo>
                    <a:pt x="172237" y="54749"/>
                  </a:lnTo>
                  <a:lnTo>
                    <a:pt x="153024" y="26256"/>
                  </a:lnTo>
                  <a:lnTo>
                    <a:pt x="124529" y="7045"/>
                  </a:lnTo>
                  <a:lnTo>
                    <a:pt x="896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403421" y="1180005"/>
              <a:ext cx="179705" cy="179705"/>
            </a:xfrm>
            <a:custGeom>
              <a:avLst/>
              <a:gdLst/>
              <a:ahLst/>
              <a:cxnLst/>
              <a:rect l="l" t="t" r="r" b="b"/>
              <a:pathLst>
                <a:path w="179705" h="179705">
                  <a:moveTo>
                    <a:pt x="89639" y="0"/>
                  </a:moveTo>
                  <a:lnTo>
                    <a:pt x="124529" y="7045"/>
                  </a:lnTo>
                  <a:lnTo>
                    <a:pt x="153024" y="26256"/>
                  </a:lnTo>
                  <a:lnTo>
                    <a:pt x="172237" y="54749"/>
                  </a:lnTo>
                  <a:lnTo>
                    <a:pt x="179283" y="89639"/>
                  </a:lnTo>
                  <a:lnTo>
                    <a:pt x="172237" y="124527"/>
                  </a:lnTo>
                  <a:lnTo>
                    <a:pt x="153024" y="153020"/>
                  </a:lnTo>
                  <a:lnTo>
                    <a:pt x="124529" y="172233"/>
                  </a:lnTo>
                  <a:lnTo>
                    <a:pt x="89639" y="179279"/>
                  </a:lnTo>
                  <a:lnTo>
                    <a:pt x="54751" y="172233"/>
                  </a:lnTo>
                  <a:lnTo>
                    <a:pt x="26258" y="153020"/>
                  </a:lnTo>
                  <a:lnTo>
                    <a:pt x="7045" y="124527"/>
                  </a:lnTo>
                  <a:lnTo>
                    <a:pt x="0" y="89639"/>
                  </a:lnTo>
                  <a:lnTo>
                    <a:pt x="7045" y="54749"/>
                  </a:lnTo>
                  <a:lnTo>
                    <a:pt x="26258" y="26256"/>
                  </a:lnTo>
                  <a:lnTo>
                    <a:pt x="54751" y="7045"/>
                  </a:lnTo>
                  <a:lnTo>
                    <a:pt x="89639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408559" y="1166013"/>
              <a:ext cx="592455" cy="641985"/>
            </a:xfrm>
            <a:custGeom>
              <a:avLst/>
              <a:gdLst/>
              <a:ahLst/>
              <a:cxnLst/>
              <a:rect l="l" t="t" r="r" b="b"/>
              <a:pathLst>
                <a:path w="592455" h="641985">
                  <a:moveTo>
                    <a:pt x="195045" y="45112"/>
                  </a:moveTo>
                  <a:lnTo>
                    <a:pt x="207505" y="115445"/>
                  </a:lnTo>
                </a:path>
                <a:path w="592455" h="641985">
                  <a:moveTo>
                    <a:pt x="502822" y="137341"/>
                  </a:moveTo>
                  <a:lnTo>
                    <a:pt x="574148" y="133508"/>
                  </a:lnTo>
                </a:path>
                <a:path w="592455" h="641985">
                  <a:moveTo>
                    <a:pt x="521137" y="492070"/>
                  </a:moveTo>
                  <a:lnTo>
                    <a:pt x="592457" y="488238"/>
                  </a:lnTo>
                </a:path>
                <a:path w="592455" h="641985">
                  <a:moveTo>
                    <a:pt x="139330" y="213265"/>
                  </a:moveTo>
                  <a:lnTo>
                    <a:pt x="194913" y="168409"/>
                  </a:lnTo>
                </a:path>
                <a:path w="592455" h="641985">
                  <a:moveTo>
                    <a:pt x="455610" y="546905"/>
                  </a:moveTo>
                  <a:lnTo>
                    <a:pt x="510085" y="500710"/>
                  </a:lnTo>
                </a:path>
                <a:path w="592455" h="641985">
                  <a:moveTo>
                    <a:pt x="411634" y="0"/>
                  </a:moveTo>
                  <a:lnTo>
                    <a:pt x="424093" y="70332"/>
                  </a:lnTo>
                </a:path>
                <a:path w="592455" h="641985">
                  <a:moveTo>
                    <a:pt x="443063" y="641469"/>
                  </a:moveTo>
                  <a:lnTo>
                    <a:pt x="447288" y="570168"/>
                  </a:lnTo>
                </a:path>
                <a:path w="592455" h="641985">
                  <a:moveTo>
                    <a:pt x="144263" y="623129"/>
                  </a:moveTo>
                  <a:lnTo>
                    <a:pt x="148487" y="551829"/>
                  </a:lnTo>
                </a:path>
                <a:path w="592455" h="641985">
                  <a:moveTo>
                    <a:pt x="130835" y="520165"/>
                  </a:moveTo>
                  <a:lnTo>
                    <a:pt x="79461" y="470544"/>
                  </a:lnTo>
                </a:path>
                <a:path w="592455" h="641985">
                  <a:moveTo>
                    <a:pt x="71015" y="466542"/>
                  </a:moveTo>
                  <a:lnTo>
                    <a:pt x="0" y="458928"/>
                  </a:lnTo>
                </a:path>
                <a:path w="592455" h="641985">
                  <a:moveTo>
                    <a:pt x="34459" y="218103"/>
                  </a:moveTo>
                  <a:lnTo>
                    <a:pt x="105414" y="226322"/>
                  </a:lnTo>
                </a:path>
                <a:path w="592455" h="641985">
                  <a:moveTo>
                    <a:pt x="428685" y="79712"/>
                  </a:moveTo>
                  <a:lnTo>
                    <a:pt x="481950" y="127299"/>
                  </a:lnTo>
                </a:path>
              </a:pathLst>
            </a:custGeom>
            <a:ln w="21083">
              <a:solidFill>
                <a:srgbClr val="A7A9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95300" y="188846"/>
            <a:ext cx="3044825" cy="9036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Organizing</a:t>
            </a:r>
            <a:r>
              <a:rPr sz="1400" spc="-3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wrappers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850">
              <a:latin typeface="Arial"/>
              <a:cs typeface="Arial"/>
            </a:endParaRPr>
          </a:p>
          <a:p>
            <a:pPr marL="259715">
              <a:lnSpc>
                <a:spcPct val="100000"/>
              </a:lnSpc>
            </a:pPr>
            <a:r>
              <a:rPr sz="1200" spc="-60" dirty="0">
                <a:solidFill>
                  <a:srgbClr val="3333B2"/>
                </a:solidFill>
                <a:latin typeface="Arial"/>
                <a:cs typeface="Arial"/>
              </a:rPr>
              <a:t>Two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 solutions:</a:t>
            </a:r>
            <a:r>
              <a:rPr sz="1200" spc="7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1-on-1 or through</a:t>
            </a:r>
            <a:r>
              <a:rPr sz="120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a 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broker</a:t>
            </a:r>
            <a:endParaRPr sz="1200">
              <a:latin typeface="Arial"/>
              <a:cs typeface="Arial"/>
            </a:endParaRPr>
          </a:p>
          <a:p>
            <a:pPr marL="113030" algn="ctr">
              <a:lnSpc>
                <a:spcPct val="100000"/>
              </a:lnSpc>
              <a:spcBef>
                <a:spcPts val="83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Wrapper</a:t>
            </a:r>
            <a:endParaRPr sz="65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194264" y="1090364"/>
            <a:ext cx="448309" cy="614045"/>
          </a:xfrm>
          <a:custGeom>
            <a:avLst/>
            <a:gdLst/>
            <a:ahLst/>
            <a:cxnLst/>
            <a:rect l="l" t="t" r="r" b="b"/>
            <a:pathLst>
              <a:path w="448310" h="614044">
                <a:moveTo>
                  <a:pt x="0" y="507957"/>
                </a:moveTo>
                <a:lnTo>
                  <a:pt x="158881" y="613881"/>
                </a:lnTo>
              </a:path>
              <a:path w="448310" h="614044">
                <a:moveTo>
                  <a:pt x="448199" y="0"/>
                </a:moveTo>
                <a:lnTo>
                  <a:pt x="418317" y="119517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2953942" y="1087227"/>
            <a:ext cx="723265" cy="778510"/>
            <a:chOff x="2953942" y="1087227"/>
            <a:chExt cx="723265" cy="778510"/>
          </a:xfrm>
        </p:grpSpPr>
        <p:sp>
          <p:nvSpPr>
            <p:cNvPr id="19" name="object 19"/>
            <p:cNvSpPr/>
            <p:nvPr/>
          </p:nvSpPr>
          <p:spPr>
            <a:xfrm>
              <a:off x="3048209" y="1174692"/>
              <a:ext cx="537845" cy="598170"/>
            </a:xfrm>
            <a:custGeom>
              <a:avLst/>
              <a:gdLst/>
              <a:ahLst/>
              <a:cxnLst/>
              <a:rect l="l" t="t" r="r" b="b"/>
              <a:pathLst>
                <a:path w="537845" h="598169">
                  <a:moveTo>
                    <a:pt x="0" y="567719"/>
                  </a:moveTo>
                  <a:lnTo>
                    <a:pt x="298800" y="328677"/>
                  </a:lnTo>
                </a:path>
                <a:path w="537845" h="598169">
                  <a:moveTo>
                    <a:pt x="59759" y="89640"/>
                  </a:moveTo>
                  <a:lnTo>
                    <a:pt x="298800" y="328677"/>
                  </a:lnTo>
                </a:path>
                <a:path w="537845" h="598169">
                  <a:moveTo>
                    <a:pt x="507961" y="0"/>
                  </a:moveTo>
                  <a:lnTo>
                    <a:pt x="298800" y="328677"/>
                  </a:lnTo>
                </a:path>
                <a:path w="537845" h="598169">
                  <a:moveTo>
                    <a:pt x="537838" y="597596"/>
                  </a:moveTo>
                  <a:lnTo>
                    <a:pt x="298800" y="328677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956800" y="1653382"/>
              <a:ext cx="179705" cy="179705"/>
            </a:xfrm>
            <a:custGeom>
              <a:avLst/>
              <a:gdLst/>
              <a:ahLst/>
              <a:cxnLst/>
              <a:rect l="l" t="t" r="r" b="b"/>
              <a:pathLst>
                <a:path w="179705" h="179705">
                  <a:moveTo>
                    <a:pt x="89639" y="0"/>
                  </a:moveTo>
                  <a:lnTo>
                    <a:pt x="54751" y="7045"/>
                  </a:lnTo>
                  <a:lnTo>
                    <a:pt x="26258" y="26256"/>
                  </a:lnTo>
                  <a:lnTo>
                    <a:pt x="7045" y="54749"/>
                  </a:lnTo>
                  <a:lnTo>
                    <a:pt x="0" y="89639"/>
                  </a:lnTo>
                  <a:lnTo>
                    <a:pt x="7045" y="124527"/>
                  </a:lnTo>
                  <a:lnTo>
                    <a:pt x="26258" y="153020"/>
                  </a:lnTo>
                  <a:lnTo>
                    <a:pt x="54751" y="172233"/>
                  </a:lnTo>
                  <a:lnTo>
                    <a:pt x="89639" y="179278"/>
                  </a:lnTo>
                  <a:lnTo>
                    <a:pt x="124529" y="172233"/>
                  </a:lnTo>
                  <a:lnTo>
                    <a:pt x="153022" y="153020"/>
                  </a:lnTo>
                  <a:lnTo>
                    <a:pt x="172234" y="124527"/>
                  </a:lnTo>
                  <a:lnTo>
                    <a:pt x="179279" y="89639"/>
                  </a:lnTo>
                  <a:lnTo>
                    <a:pt x="172234" y="54749"/>
                  </a:lnTo>
                  <a:lnTo>
                    <a:pt x="153022" y="26256"/>
                  </a:lnTo>
                  <a:lnTo>
                    <a:pt x="124529" y="7045"/>
                  </a:lnTo>
                  <a:lnTo>
                    <a:pt x="896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956800" y="1653382"/>
              <a:ext cx="179705" cy="179705"/>
            </a:xfrm>
            <a:custGeom>
              <a:avLst/>
              <a:gdLst/>
              <a:ahLst/>
              <a:cxnLst/>
              <a:rect l="l" t="t" r="r" b="b"/>
              <a:pathLst>
                <a:path w="179705" h="179705">
                  <a:moveTo>
                    <a:pt x="89639" y="0"/>
                  </a:moveTo>
                  <a:lnTo>
                    <a:pt x="124529" y="7045"/>
                  </a:lnTo>
                  <a:lnTo>
                    <a:pt x="153022" y="26256"/>
                  </a:lnTo>
                  <a:lnTo>
                    <a:pt x="172234" y="54749"/>
                  </a:lnTo>
                  <a:lnTo>
                    <a:pt x="179279" y="89639"/>
                  </a:lnTo>
                  <a:lnTo>
                    <a:pt x="172234" y="124527"/>
                  </a:lnTo>
                  <a:lnTo>
                    <a:pt x="153022" y="153020"/>
                  </a:lnTo>
                  <a:lnTo>
                    <a:pt x="124529" y="172233"/>
                  </a:lnTo>
                  <a:lnTo>
                    <a:pt x="89639" y="179278"/>
                  </a:lnTo>
                  <a:lnTo>
                    <a:pt x="54751" y="172233"/>
                  </a:lnTo>
                  <a:lnTo>
                    <a:pt x="26258" y="153020"/>
                  </a:lnTo>
                  <a:lnTo>
                    <a:pt x="7045" y="124527"/>
                  </a:lnTo>
                  <a:lnTo>
                    <a:pt x="0" y="89639"/>
                  </a:lnTo>
                  <a:lnTo>
                    <a:pt x="7045" y="54749"/>
                  </a:lnTo>
                  <a:lnTo>
                    <a:pt x="26258" y="26256"/>
                  </a:lnTo>
                  <a:lnTo>
                    <a:pt x="54751" y="7045"/>
                  </a:lnTo>
                  <a:lnTo>
                    <a:pt x="89639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494641" y="1683258"/>
              <a:ext cx="179705" cy="179705"/>
            </a:xfrm>
            <a:custGeom>
              <a:avLst/>
              <a:gdLst/>
              <a:ahLst/>
              <a:cxnLst/>
              <a:rect l="l" t="t" r="r" b="b"/>
              <a:pathLst>
                <a:path w="179704" h="179705">
                  <a:moveTo>
                    <a:pt x="89639" y="0"/>
                  </a:moveTo>
                  <a:lnTo>
                    <a:pt x="54749" y="7045"/>
                  </a:lnTo>
                  <a:lnTo>
                    <a:pt x="26256" y="26258"/>
                  </a:lnTo>
                  <a:lnTo>
                    <a:pt x="7045" y="54753"/>
                  </a:lnTo>
                  <a:lnTo>
                    <a:pt x="0" y="89644"/>
                  </a:lnTo>
                  <a:lnTo>
                    <a:pt x="7045" y="124532"/>
                  </a:lnTo>
                  <a:lnTo>
                    <a:pt x="26256" y="153025"/>
                  </a:lnTo>
                  <a:lnTo>
                    <a:pt x="54749" y="172238"/>
                  </a:lnTo>
                  <a:lnTo>
                    <a:pt x="89639" y="179283"/>
                  </a:lnTo>
                  <a:lnTo>
                    <a:pt x="124527" y="172238"/>
                  </a:lnTo>
                  <a:lnTo>
                    <a:pt x="153020" y="153025"/>
                  </a:lnTo>
                  <a:lnTo>
                    <a:pt x="172233" y="124532"/>
                  </a:lnTo>
                  <a:lnTo>
                    <a:pt x="179279" y="89644"/>
                  </a:lnTo>
                  <a:lnTo>
                    <a:pt x="172233" y="54753"/>
                  </a:lnTo>
                  <a:lnTo>
                    <a:pt x="153020" y="26258"/>
                  </a:lnTo>
                  <a:lnTo>
                    <a:pt x="124527" y="7045"/>
                  </a:lnTo>
                  <a:lnTo>
                    <a:pt x="896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494641" y="1683258"/>
              <a:ext cx="179705" cy="179705"/>
            </a:xfrm>
            <a:custGeom>
              <a:avLst/>
              <a:gdLst/>
              <a:ahLst/>
              <a:cxnLst/>
              <a:rect l="l" t="t" r="r" b="b"/>
              <a:pathLst>
                <a:path w="179704" h="179705">
                  <a:moveTo>
                    <a:pt x="89639" y="0"/>
                  </a:moveTo>
                  <a:lnTo>
                    <a:pt x="124527" y="7045"/>
                  </a:lnTo>
                  <a:lnTo>
                    <a:pt x="153020" y="26258"/>
                  </a:lnTo>
                  <a:lnTo>
                    <a:pt x="172233" y="54753"/>
                  </a:lnTo>
                  <a:lnTo>
                    <a:pt x="179279" y="89644"/>
                  </a:lnTo>
                  <a:lnTo>
                    <a:pt x="172233" y="124532"/>
                  </a:lnTo>
                  <a:lnTo>
                    <a:pt x="153020" y="153025"/>
                  </a:lnTo>
                  <a:lnTo>
                    <a:pt x="124527" y="172238"/>
                  </a:lnTo>
                  <a:lnTo>
                    <a:pt x="89639" y="179283"/>
                  </a:lnTo>
                  <a:lnTo>
                    <a:pt x="54749" y="172238"/>
                  </a:lnTo>
                  <a:lnTo>
                    <a:pt x="26256" y="153025"/>
                  </a:lnTo>
                  <a:lnTo>
                    <a:pt x="7045" y="124532"/>
                  </a:lnTo>
                  <a:lnTo>
                    <a:pt x="0" y="89644"/>
                  </a:lnTo>
                  <a:lnTo>
                    <a:pt x="7045" y="54753"/>
                  </a:lnTo>
                  <a:lnTo>
                    <a:pt x="26256" y="26258"/>
                  </a:lnTo>
                  <a:lnTo>
                    <a:pt x="54749" y="7045"/>
                  </a:lnTo>
                  <a:lnTo>
                    <a:pt x="89639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466444" y="1090085"/>
              <a:ext cx="179705" cy="179705"/>
            </a:xfrm>
            <a:custGeom>
              <a:avLst/>
              <a:gdLst/>
              <a:ahLst/>
              <a:cxnLst/>
              <a:rect l="l" t="t" r="r" b="b"/>
              <a:pathLst>
                <a:path w="179704" h="179705">
                  <a:moveTo>
                    <a:pt x="89639" y="0"/>
                  </a:moveTo>
                  <a:lnTo>
                    <a:pt x="54751" y="7045"/>
                  </a:lnTo>
                  <a:lnTo>
                    <a:pt x="26258" y="26256"/>
                  </a:lnTo>
                  <a:lnTo>
                    <a:pt x="7045" y="54749"/>
                  </a:lnTo>
                  <a:lnTo>
                    <a:pt x="0" y="89639"/>
                  </a:lnTo>
                  <a:lnTo>
                    <a:pt x="7045" y="124527"/>
                  </a:lnTo>
                  <a:lnTo>
                    <a:pt x="26258" y="153020"/>
                  </a:lnTo>
                  <a:lnTo>
                    <a:pt x="54751" y="172233"/>
                  </a:lnTo>
                  <a:lnTo>
                    <a:pt x="89639" y="179279"/>
                  </a:lnTo>
                  <a:lnTo>
                    <a:pt x="124529" y="172233"/>
                  </a:lnTo>
                  <a:lnTo>
                    <a:pt x="153024" y="153020"/>
                  </a:lnTo>
                  <a:lnTo>
                    <a:pt x="172237" y="124527"/>
                  </a:lnTo>
                  <a:lnTo>
                    <a:pt x="179283" y="89639"/>
                  </a:lnTo>
                  <a:lnTo>
                    <a:pt x="172237" y="54749"/>
                  </a:lnTo>
                  <a:lnTo>
                    <a:pt x="153024" y="26256"/>
                  </a:lnTo>
                  <a:lnTo>
                    <a:pt x="124529" y="7045"/>
                  </a:lnTo>
                  <a:lnTo>
                    <a:pt x="896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466444" y="1090085"/>
              <a:ext cx="179705" cy="179705"/>
            </a:xfrm>
            <a:custGeom>
              <a:avLst/>
              <a:gdLst/>
              <a:ahLst/>
              <a:cxnLst/>
              <a:rect l="l" t="t" r="r" b="b"/>
              <a:pathLst>
                <a:path w="179704" h="179705">
                  <a:moveTo>
                    <a:pt x="89639" y="0"/>
                  </a:moveTo>
                  <a:lnTo>
                    <a:pt x="124529" y="7045"/>
                  </a:lnTo>
                  <a:lnTo>
                    <a:pt x="153024" y="26256"/>
                  </a:lnTo>
                  <a:lnTo>
                    <a:pt x="172237" y="54749"/>
                  </a:lnTo>
                  <a:lnTo>
                    <a:pt x="179283" y="89639"/>
                  </a:lnTo>
                  <a:lnTo>
                    <a:pt x="172237" y="124527"/>
                  </a:lnTo>
                  <a:lnTo>
                    <a:pt x="153024" y="153020"/>
                  </a:lnTo>
                  <a:lnTo>
                    <a:pt x="124529" y="172233"/>
                  </a:lnTo>
                  <a:lnTo>
                    <a:pt x="89639" y="179279"/>
                  </a:lnTo>
                  <a:lnTo>
                    <a:pt x="54751" y="172233"/>
                  </a:lnTo>
                  <a:lnTo>
                    <a:pt x="26258" y="153020"/>
                  </a:lnTo>
                  <a:lnTo>
                    <a:pt x="7045" y="124527"/>
                  </a:lnTo>
                  <a:lnTo>
                    <a:pt x="0" y="89639"/>
                  </a:lnTo>
                  <a:lnTo>
                    <a:pt x="7045" y="54749"/>
                  </a:lnTo>
                  <a:lnTo>
                    <a:pt x="26258" y="26256"/>
                  </a:lnTo>
                  <a:lnTo>
                    <a:pt x="54751" y="7045"/>
                  </a:lnTo>
                  <a:lnTo>
                    <a:pt x="89639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016562" y="1175302"/>
              <a:ext cx="179705" cy="179705"/>
            </a:xfrm>
            <a:custGeom>
              <a:avLst/>
              <a:gdLst/>
              <a:ahLst/>
              <a:cxnLst/>
              <a:rect l="l" t="t" r="r" b="b"/>
              <a:pathLst>
                <a:path w="179705" h="179705">
                  <a:moveTo>
                    <a:pt x="89639" y="0"/>
                  </a:moveTo>
                  <a:lnTo>
                    <a:pt x="54749" y="7045"/>
                  </a:lnTo>
                  <a:lnTo>
                    <a:pt x="26256" y="26256"/>
                  </a:lnTo>
                  <a:lnTo>
                    <a:pt x="7045" y="54749"/>
                  </a:lnTo>
                  <a:lnTo>
                    <a:pt x="0" y="89639"/>
                  </a:lnTo>
                  <a:lnTo>
                    <a:pt x="7045" y="124527"/>
                  </a:lnTo>
                  <a:lnTo>
                    <a:pt x="26256" y="153020"/>
                  </a:lnTo>
                  <a:lnTo>
                    <a:pt x="54749" y="172233"/>
                  </a:lnTo>
                  <a:lnTo>
                    <a:pt x="89639" y="179279"/>
                  </a:lnTo>
                  <a:lnTo>
                    <a:pt x="124527" y="172233"/>
                  </a:lnTo>
                  <a:lnTo>
                    <a:pt x="153020" y="153020"/>
                  </a:lnTo>
                  <a:lnTo>
                    <a:pt x="172233" y="124527"/>
                  </a:lnTo>
                  <a:lnTo>
                    <a:pt x="179279" y="89639"/>
                  </a:lnTo>
                  <a:lnTo>
                    <a:pt x="172233" y="54749"/>
                  </a:lnTo>
                  <a:lnTo>
                    <a:pt x="153020" y="26256"/>
                  </a:lnTo>
                  <a:lnTo>
                    <a:pt x="124527" y="7045"/>
                  </a:lnTo>
                  <a:lnTo>
                    <a:pt x="896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016562" y="1175302"/>
              <a:ext cx="179705" cy="179705"/>
            </a:xfrm>
            <a:custGeom>
              <a:avLst/>
              <a:gdLst/>
              <a:ahLst/>
              <a:cxnLst/>
              <a:rect l="l" t="t" r="r" b="b"/>
              <a:pathLst>
                <a:path w="179705" h="179705">
                  <a:moveTo>
                    <a:pt x="89639" y="0"/>
                  </a:moveTo>
                  <a:lnTo>
                    <a:pt x="124527" y="7045"/>
                  </a:lnTo>
                  <a:lnTo>
                    <a:pt x="153020" y="26256"/>
                  </a:lnTo>
                  <a:lnTo>
                    <a:pt x="172233" y="54749"/>
                  </a:lnTo>
                  <a:lnTo>
                    <a:pt x="179279" y="89639"/>
                  </a:lnTo>
                  <a:lnTo>
                    <a:pt x="172233" y="124527"/>
                  </a:lnTo>
                  <a:lnTo>
                    <a:pt x="153020" y="153020"/>
                  </a:lnTo>
                  <a:lnTo>
                    <a:pt x="124527" y="172233"/>
                  </a:lnTo>
                  <a:lnTo>
                    <a:pt x="89639" y="179279"/>
                  </a:lnTo>
                  <a:lnTo>
                    <a:pt x="54749" y="172233"/>
                  </a:lnTo>
                  <a:lnTo>
                    <a:pt x="26256" y="153020"/>
                  </a:lnTo>
                  <a:lnTo>
                    <a:pt x="7045" y="124527"/>
                  </a:lnTo>
                  <a:lnTo>
                    <a:pt x="0" y="89639"/>
                  </a:lnTo>
                  <a:lnTo>
                    <a:pt x="7045" y="54749"/>
                  </a:lnTo>
                  <a:lnTo>
                    <a:pt x="26256" y="26256"/>
                  </a:lnTo>
                  <a:lnTo>
                    <a:pt x="54749" y="7045"/>
                  </a:lnTo>
                  <a:lnTo>
                    <a:pt x="89639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113526" y="1257695"/>
              <a:ext cx="418465" cy="450850"/>
            </a:xfrm>
            <a:custGeom>
              <a:avLst/>
              <a:gdLst/>
              <a:ahLst/>
              <a:cxnLst/>
              <a:rect l="l" t="t" r="r" b="b"/>
              <a:pathLst>
                <a:path w="418464" h="450850">
                  <a:moveTo>
                    <a:pt x="53717" y="116869"/>
                  </a:moveTo>
                  <a:lnTo>
                    <a:pt x="104919" y="67071"/>
                  </a:lnTo>
                </a:path>
                <a:path w="418464" h="450850">
                  <a:moveTo>
                    <a:pt x="122523" y="185916"/>
                  </a:moveTo>
                  <a:lnTo>
                    <a:pt x="173725" y="136118"/>
                  </a:lnTo>
                </a:path>
                <a:path w="418464" h="450850">
                  <a:moveTo>
                    <a:pt x="363780" y="450520"/>
                  </a:moveTo>
                  <a:lnTo>
                    <a:pt x="418259" y="404325"/>
                  </a:lnTo>
                </a:path>
                <a:path w="418464" h="450850">
                  <a:moveTo>
                    <a:pt x="281148" y="353345"/>
                  </a:moveTo>
                  <a:lnTo>
                    <a:pt x="335624" y="307149"/>
                  </a:lnTo>
                </a:path>
                <a:path w="418464" h="450850">
                  <a:moveTo>
                    <a:pt x="45890" y="441041"/>
                  </a:moveTo>
                  <a:lnTo>
                    <a:pt x="0" y="386306"/>
                  </a:lnTo>
                </a:path>
                <a:path w="418464" h="450850">
                  <a:moveTo>
                    <a:pt x="166914" y="349458"/>
                  </a:moveTo>
                  <a:lnTo>
                    <a:pt x="121028" y="294723"/>
                  </a:lnTo>
                </a:path>
                <a:path w="418464" h="450850">
                  <a:moveTo>
                    <a:pt x="346910" y="0"/>
                  </a:moveTo>
                  <a:lnTo>
                    <a:pt x="406689" y="39095"/>
                  </a:lnTo>
                </a:path>
                <a:path w="418464" h="450850">
                  <a:moveTo>
                    <a:pt x="263364" y="126153"/>
                  </a:moveTo>
                  <a:lnTo>
                    <a:pt x="323139" y="165250"/>
                  </a:lnTo>
                </a:path>
              </a:pathLst>
            </a:custGeom>
            <a:ln w="21083">
              <a:solidFill>
                <a:srgbClr val="A7A9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254899" y="1414830"/>
              <a:ext cx="179705" cy="179705"/>
            </a:xfrm>
            <a:custGeom>
              <a:avLst/>
              <a:gdLst/>
              <a:ahLst/>
              <a:cxnLst/>
              <a:rect l="l" t="t" r="r" b="b"/>
              <a:pathLst>
                <a:path w="179704" h="179705">
                  <a:moveTo>
                    <a:pt x="89643" y="0"/>
                  </a:moveTo>
                  <a:lnTo>
                    <a:pt x="54753" y="7045"/>
                  </a:lnTo>
                  <a:lnTo>
                    <a:pt x="26258" y="26258"/>
                  </a:lnTo>
                  <a:lnTo>
                    <a:pt x="7045" y="54751"/>
                  </a:lnTo>
                  <a:lnTo>
                    <a:pt x="0" y="89639"/>
                  </a:lnTo>
                  <a:lnTo>
                    <a:pt x="7045" y="124529"/>
                  </a:lnTo>
                  <a:lnTo>
                    <a:pt x="26258" y="153022"/>
                  </a:lnTo>
                  <a:lnTo>
                    <a:pt x="54753" y="172234"/>
                  </a:lnTo>
                  <a:lnTo>
                    <a:pt x="89643" y="179279"/>
                  </a:lnTo>
                  <a:lnTo>
                    <a:pt x="124531" y="172234"/>
                  </a:lnTo>
                  <a:lnTo>
                    <a:pt x="153025" y="153022"/>
                  </a:lnTo>
                  <a:lnTo>
                    <a:pt x="172237" y="124529"/>
                  </a:lnTo>
                  <a:lnTo>
                    <a:pt x="179283" y="89639"/>
                  </a:lnTo>
                  <a:lnTo>
                    <a:pt x="172237" y="54751"/>
                  </a:lnTo>
                  <a:lnTo>
                    <a:pt x="153025" y="26258"/>
                  </a:lnTo>
                  <a:lnTo>
                    <a:pt x="124531" y="7045"/>
                  </a:lnTo>
                  <a:lnTo>
                    <a:pt x="89643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254899" y="1414830"/>
              <a:ext cx="179705" cy="179705"/>
            </a:xfrm>
            <a:custGeom>
              <a:avLst/>
              <a:gdLst/>
              <a:ahLst/>
              <a:cxnLst/>
              <a:rect l="l" t="t" r="r" b="b"/>
              <a:pathLst>
                <a:path w="179704" h="179705">
                  <a:moveTo>
                    <a:pt x="89643" y="0"/>
                  </a:moveTo>
                  <a:lnTo>
                    <a:pt x="124531" y="7045"/>
                  </a:lnTo>
                  <a:lnTo>
                    <a:pt x="153025" y="26258"/>
                  </a:lnTo>
                  <a:lnTo>
                    <a:pt x="172237" y="54751"/>
                  </a:lnTo>
                  <a:lnTo>
                    <a:pt x="179283" y="89639"/>
                  </a:lnTo>
                  <a:lnTo>
                    <a:pt x="172237" y="124529"/>
                  </a:lnTo>
                  <a:lnTo>
                    <a:pt x="153025" y="153022"/>
                  </a:lnTo>
                  <a:lnTo>
                    <a:pt x="124531" y="172234"/>
                  </a:lnTo>
                  <a:lnTo>
                    <a:pt x="89643" y="179279"/>
                  </a:lnTo>
                  <a:lnTo>
                    <a:pt x="54753" y="172234"/>
                  </a:lnTo>
                  <a:lnTo>
                    <a:pt x="26258" y="153022"/>
                  </a:lnTo>
                  <a:lnTo>
                    <a:pt x="7045" y="124529"/>
                  </a:lnTo>
                  <a:lnTo>
                    <a:pt x="0" y="89639"/>
                  </a:lnTo>
                  <a:lnTo>
                    <a:pt x="7045" y="54751"/>
                  </a:lnTo>
                  <a:lnTo>
                    <a:pt x="26258" y="26258"/>
                  </a:lnTo>
                  <a:lnTo>
                    <a:pt x="54753" y="7045"/>
                  </a:lnTo>
                  <a:lnTo>
                    <a:pt x="89643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2785984" y="1435241"/>
            <a:ext cx="27432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Broker</a:t>
            </a:r>
            <a:endParaRPr sz="65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078091" y="1503370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4">
                <a:moveTo>
                  <a:pt x="0" y="0"/>
                </a:moveTo>
                <a:lnTo>
                  <a:pt x="179283" y="4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321894" y="2145002"/>
            <a:ext cx="2997835" cy="687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Complexity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with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i="1" spc="-5" dirty="0">
                <a:solidFill>
                  <a:srgbClr val="3333B2"/>
                </a:solidFill>
                <a:latin typeface="Arial"/>
                <a:cs typeface="Arial"/>
              </a:rPr>
              <a:t>N</a:t>
            </a:r>
            <a:r>
              <a:rPr sz="1200" i="1" spc="8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applications</a:t>
            </a:r>
            <a:endParaRPr sz="1200">
              <a:latin typeface="Arial"/>
              <a:cs typeface="Arial"/>
            </a:endParaRPr>
          </a:p>
          <a:p>
            <a:pPr marL="314960" indent="-168275">
              <a:lnSpc>
                <a:spcPct val="100000"/>
              </a:lnSpc>
              <a:spcBef>
                <a:spcPts val="780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sz="1000" spc="-5" dirty="0">
                <a:solidFill>
                  <a:srgbClr val="0000FA"/>
                </a:solidFill>
                <a:latin typeface="Arial"/>
                <a:cs typeface="Arial"/>
              </a:rPr>
              <a:t>1-on-1</a:t>
            </a:r>
            <a:r>
              <a:rPr sz="1000" spc="-5" dirty="0">
                <a:latin typeface="Arial"/>
                <a:cs typeface="Arial"/>
              </a:rPr>
              <a:t>: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requires </a:t>
            </a:r>
            <a:r>
              <a:rPr sz="1000" i="1" spc="-5" dirty="0">
                <a:latin typeface="Arial"/>
                <a:cs typeface="Arial"/>
              </a:rPr>
              <a:t>N</a:t>
            </a:r>
            <a:r>
              <a:rPr sz="1000" i="1" spc="-65" dirty="0">
                <a:latin typeface="Arial"/>
                <a:cs typeface="Arial"/>
              </a:rPr>
              <a:t> </a:t>
            </a:r>
            <a:r>
              <a:rPr sz="1000" i="1" spc="-30" dirty="0">
                <a:latin typeface="メイリオ"/>
                <a:cs typeface="メイリオ"/>
              </a:rPr>
              <a:t>×</a:t>
            </a:r>
            <a:r>
              <a:rPr sz="1000" i="1" spc="-204" dirty="0">
                <a:latin typeface="メイリオ"/>
                <a:cs typeface="メイリオ"/>
              </a:rPr>
              <a:t> </a:t>
            </a:r>
            <a:r>
              <a:rPr sz="1000" spc="50" dirty="0">
                <a:latin typeface="Arial"/>
                <a:cs typeface="Arial"/>
              </a:rPr>
              <a:t>(</a:t>
            </a:r>
            <a:r>
              <a:rPr sz="1000" i="1" spc="-5" dirty="0">
                <a:latin typeface="Arial"/>
                <a:cs typeface="Arial"/>
              </a:rPr>
              <a:t>N</a:t>
            </a:r>
            <a:r>
              <a:rPr sz="1000" i="1" spc="-65" dirty="0">
                <a:latin typeface="Arial"/>
                <a:cs typeface="Arial"/>
              </a:rPr>
              <a:t> </a:t>
            </a:r>
            <a:r>
              <a:rPr sz="1000" i="1" spc="-30" dirty="0">
                <a:latin typeface="メイリオ"/>
                <a:cs typeface="メイリオ"/>
              </a:rPr>
              <a:t>−</a:t>
            </a:r>
            <a:r>
              <a:rPr sz="1000" i="1" spc="-204" dirty="0">
                <a:latin typeface="メイリオ"/>
                <a:cs typeface="メイリオ"/>
              </a:rPr>
              <a:t> </a:t>
            </a:r>
            <a:r>
              <a:rPr sz="1000" spc="-5" dirty="0">
                <a:latin typeface="Arial"/>
                <a:cs typeface="Arial"/>
              </a:rPr>
              <a:t>1</a:t>
            </a:r>
            <a:r>
              <a:rPr sz="1000" spc="50" dirty="0">
                <a:latin typeface="Arial"/>
                <a:cs typeface="Arial"/>
              </a:rPr>
              <a:t>)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190" dirty="0">
                <a:latin typeface="Arial"/>
                <a:cs typeface="Arial"/>
              </a:rPr>
              <a:t>=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i="1" spc="30" dirty="0">
                <a:latin typeface="Arial"/>
                <a:cs typeface="Arial"/>
              </a:rPr>
              <a:t>O</a:t>
            </a:r>
            <a:r>
              <a:rPr sz="1000" spc="50" dirty="0">
                <a:latin typeface="Arial"/>
                <a:cs typeface="Arial"/>
              </a:rPr>
              <a:t>(</a:t>
            </a:r>
            <a:r>
              <a:rPr sz="1000" i="1" spc="70" dirty="0">
                <a:latin typeface="Arial"/>
                <a:cs typeface="Arial"/>
              </a:rPr>
              <a:t>N</a:t>
            </a:r>
            <a:r>
              <a:rPr sz="1050" spc="97" baseline="27777" dirty="0">
                <a:latin typeface="Arial"/>
                <a:cs typeface="Arial"/>
              </a:rPr>
              <a:t>2</a:t>
            </a:r>
            <a:r>
              <a:rPr sz="1000" spc="50" dirty="0">
                <a:latin typeface="Arial"/>
                <a:cs typeface="Arial"/>
              </a:rPr>
              <a:t>)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</a:t>
            </a:r>
            <a:r>
              <a:rPr sz="1000" spc="-15" dirty="0">
                <a:latin typeface="Arial"/>
                <a:cs typeface="Arial"/>
              </a:rPr>
              <a:t>r</a:t>
            </a:r>
            <a:r>
              <a:rPr sz="1000" spc="-5" dirty="0">
                <a:latin typeface="Arial"/>
                <a:cs typeface="Arial"/>
              </a:rPr>
              <a:t>appers</a:t>
            </a:r>
            <a:endParaRPr sz="1000">
              <a:latin typeface="Arial"/>
              <a:cs typeface="Arial"/>
            </a:endParaRPr>
          </a:p>
          <a:p>
            <a:pPr marL="31496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sz="1000" spc="-5" dirty="0">
                <a:solidFill>
                  <a:srgbClr val="0000FA"/>
                </a:solidFill>
                <a:latin typeface="Arial"/>
                <a:cs typeface="Arial"/>
              </a:rPr>
              <a:t>broker</a:t>
            </a:r>
            <a:r>
              <a:rPr sz="1000" spc="-5" dirty="0">
                <a:latin typeface="Arial"/>
                <a:cs typeface="Arial"/>
              </a:rPr>
              <a:t>: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requires</a:t>
            </a:r>
            <a:r>
              <a:rPr sz="1000" spc="-10" dirty="0">
                <a:latin typeface="Arial"/>
                <a:cs typeface="Arial"/>
              </a:rPr>
              <a:t> 2</a:t>
            </a:r>
            <a:r>
              <a:rPr sz="1000" i="1" spc="-10" dirty="0">
                <a:latin typeface="Arial"/>
                <a:cs typeface="Arial"/>
              </a:rPr>
              <a:t>N</a:t>
            </a:r>
            <a:r>
              <a:rPr sz="1000" i="1" spc="15" dirty="0">
                <a:latin typeface="Arial"/>
                <a:cs typeface="Arial"/>
              </a:rPr>
              <a:t> </a:t>
            </a:r>
            <a:r>
              <a:rPr sz="1000" spc="190" dirty="0">
                <a:latin typeface="Arial"/>
                <a:cs typeface="Arial"/>
              </a:rPr>
              <a:t>=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i="1" spc="50" dirty="0">
                <a:latin typeface="Arial"/>
                <a:cs typeface="Arial"/>
              </a:rPr>
              <a:t>O</a:t>
            </a:r>
            <a:r>
              <a:rPr sz="1000" spc="50" dirty="0">
                <a:latin typeface="Arial"/>
                <a:cs typeface="Arial"/>
              </a:rPr>
              <a:t>(</a:t>
            </a:r>
            <a:r>
              <a:rPr sz="1000" i="1" spc="50" dirty="0">
                <a:latin typeface="Arial"/>
                <a:cs typeface="Arial"/>
              </a:rPr>
              <a:t>N</a:t>
            </a:r>
            <a:r>
              <a:rPr sz="1000" spc="50" dirty="0">
                <a:latin typeface="Arial"/>
                <a:cs typeface="Arial"/>
              </a:rPr>
              <a:t>)</a:t>
            </a:r>
            <a:r>
              <a:rPr sz="1000" spc="-5" dirty="0">
                <a:latin typeface="Arial"/>
                <a:cs typeface="Arial"/>
              </a:rPr>
              <a:t> wrappers</a:t>
            </a:r>
            <a:endParaRPr sz="1000">
              <a:latin typeface="Arial"/>
              <a:cs typeface="Arial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17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18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34937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5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Middleware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organization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15066" y="716"/>
            <a:ext cx="42672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Interceptors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7501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" dirty="0">
                <a:solidFill>
                  <a:srgbClr val="3333B2"/>
                </a:solidFill>
                <a:latin typeface="Arial"/>
                <a:cs typeface="Arial"/>
              </a:rPr>
              <a:t>Developing</a:t>
            </a:r>
            <a:r>
              <a:rPr sz="1400" spc="-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3333B2"/>
                </a:solidFill>
                <a:latin typeface="Arial"/>
                <a:cs typeface="Arial"/>
              </a:rPr>
              <a:t>adaptable</a:t>
            </a:r>
            <a:r>
              <a:rPr sz="140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3333B2"/>
                </a:solidFill>
                <a:latin typeface="Arial"/>
                <a:cs typeface="Arial"/>
              </a:rPr>
              <a:t>middleware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294" y="1370581"/>
            <a:ext cx="3843020" cy="5048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410"/>
              </a:lnSpc>
              <a:spcBef>
                <a:spcPts val="95"/>
              </a:spcBef>
            </a:pP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Problem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170"/>
              </a:lnSpc>
            </a:pPr>
            <a:r>
              <a:rPr sz="1000" spc="-10" dirty="0">
                <a:latin typeface="Arial"/>
                <a:cs typeface="Arial"/>
              </a:rPr>
              <a:t>Middleware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contains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solutions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that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good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for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0000FA"/>
                </a:solidFill>
                <a:latin typeface="Arial"/>
                <a:cs typeface="Arial"/>
              </a:rPr>
              <a:t>most</a:t>
            </a:r>
            <a:r>
              <a:rPr sz="1000" spc="5" dirty="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applications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i="1" spc="-5" dirty="0">
                <a:latin typeface="メイリオ"/>
                <a:cs typeface="メイリオ"/>
              </a:rPr>
              <a:t>⇒</a:t>
            </a:r>
            <a:endParaRPr sz="1000">
              <a:latin typeface="メイリオ"/>
              <a:cs typeface="メイリオ"/>
            </a:endParaRPr>
          </a:p>
          <a:p>
            <a:pPr marL="12700">
              <a:lnSpc>
                <a:spcPts val="1200"/>
              </a:lnSpc>
            </a:pPr>
            <a:r>
              <a:rPr sz="1000" spc="-10" dirty="0">
                <a:latin typeface="Arial"/>
                <a:cs typeface="Arial"/>
              </a:rPr>
              <a:t>you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may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want</a:t>
            </a:r>
            <a:r>
              <a:rPr sz="1000" spc="-5" dirty="0">
                <a:latin typeface="Arial"/>
                <a:cs typeface="Arial"/>
              </a:rPr>
              <a:t> to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adapt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its behavior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for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specific applications.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34937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5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Middleware organization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15066" y="716"/>
            <a:ext cx="42672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Interceptors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696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Intercept</a:t>
            </a:r>
            <a:r>
              <a:rPr sz="1400" spc="-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sz="140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usual</a:t>
            </a:r>
            <a:r>
              <a:rPr sz="140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5" dirty="0">
                <a:solidFill>
                  <a:srgbClr val="3333B2"/>
                </a:solidFill>
                <a:latin typeface="Arial"/>
                <a:cs typeface="Arial"/>
              </a:rPr>
              <a:t>flow</a:t>
            </a:r>
            <a:r>
              <a:rPr sz="140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sz="1400" spc="-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3333B2"/>
                </a:solidFill>
                <a:latin typeface="Arial"/>
                <a:cs typeface="Arial"/>
              </a:rPr>
              <a:t>control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82202" y="747356"/>
            <a:ext cx="1518285" cy="683260"/>
          </a:xfrm>
          <a:custGeom>
            <a:avLst/>
            <a:gdLst/>
            <a:ahLst/>
            <a:cxnLst/>
            <a:rect l="l" t="t" r="r" b="b"/>
            <a:pathLst>
              <a:path w="1518285" h="683260">
                <a:moveTo>
                  <a:pt x="10" y="417423"/>
                </a:moveTo>
                <a:lnTo>
                  <a:pt x="1517914" y="417423"/>
                </a:lnTo>
                <a:lnTo>
                  <a:pt x="1517914" y="0"/>
                </a:lnTo>
                <a:lnTo>
                  <a:pt x="10" y="0"/>
                </a:lnTo>
                <a:lnTo>
                  <a:pt x="10" y="417423"/>
                </a:lnTo>
                <a:close/>
              </a:path>
              <a:path w="1518285" h="683260">
                <a:moveTo>
                  <a:pt x="0" y="683056"/>
                </a:moveTo>
                <a:lnTo>
                  <a:pt x="1517903" y="683056"/>
                </a:lnTo>
                <a:lnTo>
                  <a:pt x="1517903" y="417423"/>
                </a:lnTo>
                <a:lnTo>
                  <a:pt x="0" y="417423"/>
                </a:lnTo>
                <a:lnTo>
                  <a:pt x="0" y="683056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554399" y="840078"/>
            <a:ext cx="66802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Client application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079334" y="1048079"/>
            <a:ext cx="1524000" cy="1903095"/>
            <a:chOff x="2079334" y="1048079"/>
            <a:chExt cx="1524000" cy="1903095"/>
          </a:xfrm>
        </p:grpSpPr>
        <p:sp>
          <p:nvSpPr>
            <p:cNvPr id="8" name="object 8"/>
            <p:cNvSpPr/>
            <p:nvPr/>
          </p:nvSpPr>
          <p:spPr>
            <a:xfrm>
              <a:off x="2347836" y="1088885"/>
              <a:ext cx="986790" cy="114300"/>
            </a:xfrm>
            <a:custGeom>
              <a:avLst/>
              <a:gdLst/>
              <a:ahLst/>
              <a:cxnLst/>
              <a:rect l="l" t="t" r="r" b="b"/>
              <a:pathLst>
                <a:path w="986789" h="114300">
                  <a:moveTo>
                    <a:pt x="986624" y="0"/>
                  </a:moveTo>
                  <a:lnTo>
                    <a:pt x="0" y="0"/>
                  </a:lnTo>
                  <a:lnTo>
                    <a:pt x="0" y="37947"/>
                  </a:lnTo>
                  <a:lnTo>
                    <a:pt x="0" y="113842"/>
                  </a:lnTo>
                  <a:lnTo>
                    <a:pt x="986624" y="113842"/>
                  </a:lnTo>
                  <a:lnTo>
                    <a:pt x="986624" y="37947"/>
                  </a:lnTo>
                  <a:lnTo>
                    <a:pt x="9866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347846" y="1088884"/>
              <a:ext cx="986790" cy="114300"/>
            </a:xfrm>
            <a:custGeom>
              <a:avLst/>
              <a:gdLst/>
              <a:ahLst/>
              <a:cxnLst/>
              <a:rect l="l" t="t" r="r" b="b"/>
              <a:pathLst>
                <a:path w="986789" h="114300">
                  <a:moveTo>
                    <a:pt x="0" y="113842"/>
                  </a:moveTo>
                  <a:lnTo>
                    <a:pt x="986624" y="113842"/>
                  </a:lnTo>
                  <a:lnTo>
                    <a:pt x="986624" y="0"/>
                  </a:lnTo>
                  <a:lnTo>
                    <a:pt x="0" y="0"/>
                  </a:lnTo>
                  <a:lnTo>
                    <a:pt x="0" y="11384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23741" y="1050937"/>
              <a:ext cx="873125" cy="76200"/>
            </a:xfrm>
            <a:custGeom>
              <a:avLst/>
              <a:gdLst/>
              <a:ahLst/>
              <a:cxnLst/>
              <a:rect l="l" t="t" r="r" b="b"/>
              <a:pathLst>
                <a:path w="873125" h="76200">
                  <a:moveTo>
                    <a:pt x="872794" y="0"/>
                  </a:moveTo>
                  <a:lnTo>
                    <a:pt x="0" y="0"/>
                  </a:lnTo>
                  <a:lnTo>
                    <a:pt x="0" y="75895"/>
                  </a:lnTo>
                  <a:lnTo>
                    <a:pt x="872794" y="75895"/>
                  </a:lnTo>
                  <a:lnTo>
                    <a:pt x="872794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423741" y="1050937"/>
              <a:ext cx="873125" cy="76200"/>
            </a:xfrm>
            <a:custGeom>
              <a:avLst/>
              <a:gdLst/>
              <a:ahLst/>
              <a:cxnLst/>
              <a:rect l="l" t="t" r="r" b="b"/>
              <a:pathLst>
                <a:path w="873125" h="76200">
                  <a:moveTo>
                    <a:pt x="0" y="75895"/>
                  </a:moveTo>
                  <a:lnTo>
                    <a:pt x="872794" y="75895"/>
                  </a:lnTo>
                  <a:lnTo>
                    <a:pt x="872794" y="0"/>
                  </a:lnTo>
                  <a:lnTo>
                    <a:pt x="0" y="0"/>
                  </a:lnTo>
                  <a:lnTo>
                    <a:pt x="0" y="75895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082192" y="1923726"/>
              <a:ext cx="1518285" cy="266065"/>
            </a:xfrm>
            <a:custGeom>
              <a:avLst/>
              <a:gdLst/>
              <a:ahLst/>
              <a:cxnLst/>
              <a:rect l="l" t="t" r="r" b="b"/>
              <a:pathLst>
                <a:path w="1518285" h="266064">
                  <a:moveTo>
                    <a:pt x="0" y="265633"/>
                  </a:moveTo>
                  <a:lnTo>
                    <a:pt x="1517914" y="265633"/>
                  </a:lnTo>
                  <a:lnTo>
                    <a:pt x="1517914" y="0"/>
                  </a:lnTo>
                  <a:lnTo>
                    <a:pt x="0" y="0"/>
                  </a:lnTo>
                  <a:lnTo>
                    <a:pt x="0" y="265633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158085" y="1847837"/>
              <a:ext cx="1366520" cy="114300"/>
            </a:xfrm>
            <a:custGeom>
              <a:avLst/>
              <a:gdLst/>
              <a:ahLst/>
              <a:cxnLst/>
              <a:rect l="l" t="t" r="r" b="b"/>
              <a:pathLst>
                <a:path w="1366520" h="114300">
                  <a:moveTo>
                    <a:pt x="1366113" y="0"/>
                  </a:moveTo>
                  <a:lnTo>
                    <a:pt x="0" y="0"/>
                  </a:lnTo>
                  <a:lnTo>
                    <a:pt x="0" y="37947"/>
                  </a:lnTo>
                  <a:lnTo>
                    <a:pt x="0" y="113842"/>
                  </a:lnTo>
                  <a:lnTo>
                    <a:pt x="1366113" y="113842"/>
                  </a:lnTo>
                  <a:lnTo>
                    <a:pt x="1366113" y="37947"/>
                  </a:lnTo>
                  <a:lnTo>
                    <a:pt x="136611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158087" y="1847834"/>
              <a:ext cx="1366520" cy="114300"/>
            </a:xfrm>
            <a:custGeom>
              <a:avLst/>
              <a:gdLst/>
              <a:ahLst/>
              <a:cxnLst/>
              <a:rect l="l" t="t" r="r" b="b"/>
              <a:pathLst>
                <a:path w="1366520" h="114300">
                  <a:moveTo>
                    <a:pt x="0" y="113834"/>
                  </a:moveTo>
                  <a:lnTo>
                    <a:pt x="1366124" y="113834"/>
                  </a:lnTo>
                  <a:lnTo>
                    <a:pt x="1366124" y="0"/>
                  </a:lnTo>
                  <a:lnTo>
                    <a:pt x="0" y="0"/>
                  </a:lnTo>
                  <a:lnTo>
                    <a:pt x="0" y="11383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196045" y="1809882"/>
              <a:ext cx="1290320" cy="76200"/>
            </a:xfrm>
            <a:custGeom>
              <a:avLst/>
              <a:gdLst/>
              <a:ahLst/>
              <a:cxnLst/>
              <a:rect l="l" t="t" r="r" b="b"/>
              <a:pathLst>
                <a:path w="1290320" h="76200">
                  <a:moveTo>
                    <a:pt x="1290218" y="0"/>
                  </a:moveTo>
                  <a:lnTo>
                    <a:pt x="0" y="0"/>
                  </a:lnTo>
                  <a:lnTo>
                    <a:pt x="0" y="75891"/>
                  </a:lnTo>
                  <a:lnTo>
                    <a:pt x="1290218" y="75891"/>
                  </a:lnTo>
                  <a:lnTo>
                    <a:pt x="1290218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196045" y="1809882"/>
              <a:ext cx="1290320" cy="76200"/>
            </a:xfrm>
            <a:custGeom>
              <a:avLst/>
              <a:gdLst/>
              <a:ahLst/>
              <a:cxnLst/>
              <a:rect l="l" t="t" r="r" b="b"/>
              <a:pathLst>
                <a:path w="1290320" h="76200">
                  <a:moveTo>
                    <a:pt x="0" y="75891"/>
                  </a:moveTo>
                  <a:lnTo>
                    <a:pt x="1290218" y="75891"/>
                  </a:lnTo>
                  <a:lnTo>
                    <a:pt x="1290218" y="0"/>
                  </a:lnTo>
                  <a:lnTo>
                    <a:pt x="0" y="0"/>
                  </a:lnTo>
                  <a:lnTo>
                    <a:pt x="0" y="75891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082192" y="2682678"/>
              <a:ext cx="1518285" cy="266065"/>
            </a:xfrm>
            <a:custGeom>
              <a:avLst/>
              <a:gdLst/>
              <a:ahLst/>
              <a:cxnLst/>
              <a:rect l="l" t="t" r="r" b="b"/>
              <a:pathLst>
                <a:path w="1518285" h="266064">
                  <a:moveTo>
                    <a:pt x="0" y="265633"/>
                  </a:moveTo>
                  <a:lnTo>
                    <a:pt x="1517914" y="265633"/>
                  </a:lnTo>
                  <a:lnTo>
                    <a:pt x="1517914" y="0"/>
                  </a:lnTo>
                  <a:lnTo>
                    <a:pt x="0" y="0"/>
                  </a:lnTo>
                  <a:lnTo>
                    <a:pt x="0" y="265633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158085" y="2606789"/>
              <a:ext cx="1366520" cy="114300"/>
            </a:xfrm>
            <a:custGeom>
              <a:avLst/>
              <a:gdLst/>
              <a:ahLst/>
              <a:cxnLst/>
              <a:rect l="l" t="t" r="r" b="b"/>
              <a:pathLst>
                <a:path w="1366520" h="114300">
                  <a:moveTo>
                    <a:pt x="1366113" y="0"/>
                  </a:moveTo>
                  <a:lnTo>
                    <a:pt x="0" y="0"/>
                  </a:lnTo>
                  <a:lnTo>
                    <a:pt x="0" y="37947"/>
                  </a:lnTo>
                  <a:lnTo>
                    <a:pt x="0" y="113842"/>
                  </a:lnTo>
                  <a:lnTo>
                    <a:pt x="1366113" y="113842"/>
                  </a:lnTo>
                  <a:lnTo>
                    <a:pt x="1366113" y="37947"/>
                  </a:lnTo>
                  <a:lnTo>
                    <a:pt x="136611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158087" y="2606787"/>
              <a:ext cx="1366520" cy="114300"/>
            </a:xfrm>
            <a:custGeom>
              <a:avLst/>
              <a:gdLst/>
              <a:ahLst/>
              <a:cxnLst/>
              <a:rect l="l" t="t" r="r" b="b"/>
              <a:pathLst>
                <a:path w="1366520" h="114300">
                  <a:moveTo>
                    <a:pt x="0" y="113834"/>
                  </a:moveTo>
                  <a:lnTo>
                    <a:pt x="1366124" y="113834"/>
                  </a:lnTo>
                  <a:lnTo>
                    <a:pt x="1366124" y="0"/>
                  </a:lnTo>
                  <a:lnTo>
                    <a:pt x="0" y="0"/>
                  </a:lnTo>
                  <a:lnTo>
                    <a:pt x="0" y="11383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196045" y="2568831"/>
              <a:ext cx="1290320" cy="76200"/>
            </a:xfrm>
            <a:custGeom>
              <a:avLst/>
              <a:gdLst/>
              <a:ahLst/>
              <a:cxnLst/>
              <a:rect l="l" t="t" r="r" b="b"/>
              <a:pathLst>
                <a:path w="1290320" h="76200">
                  <a:moveTo>
                    <a:pt x="1290218" y="0"/>
                  </a:moveTo>
                  <a:lnTo>
                    <a:pt x="0" y="0"/>
                  </a:lnTo>
                  <a:lnTo>
                    <a:pt x="0" y="75895"/>
                  </a:lnTo>
                  <a:lnTo>
                    <a:pt x="1290218" y="75895"/>
                  </a:lnTo>
                  <a:lnTo>
                    <a:pt x="1290218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196045" y="2568831"/>
              <a:ext cx="1290320" cy="76200"/>
            </a:xfrm>
            <a:custGeom>
              <a:avLst/>
              <a:gdLst/>
              <a:ahLst/>
              <a:cxnLst/>
              <a:rect l="l" t="t" r="r" b="b"/>
              <a:pathLst>
                <a:path w="1290320" h="76200">
                  <a:moveTo>
                    <a:pt x="0" y="75895"/>
                  </a:moveTo>
                  <a:lnTo>
                    <a:pt x="1290218" y="75895"/>
                  </a:lnTo>
                  <a:lnTo>
                    <a:pt x="1290218" y="0"/>
                  </a:lnTo>
                  <a:lnTo>
                    <a:pt x="0" y="0"/>
                  </a:lnTo>
                  <a:lnTo>
                    <a:pt x="0" y="75895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716088" y="1430411"/>
            <a:ext cx="1062990" cy="26606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 marL="71120">
              <a:lnSpc>
                <a:spcPct val="100000"/>
              </a:lnSpc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Request-level</a:t>
            </a:r>
            <a:r>
              <a:rPr sz="6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interceptor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16080" y="2189364"/>
            <a:ext cx="1062990" cy="26606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450">
              <a:latin typeface="Times New Roman"/>
              <a:cs typeface="Times New Roman"/>
            </a:endParaRPr>
          </a:p>
          <a:p>
            <a:pPr marL="75565">
              <a:lnSpc>
                <a:spcPct val="100000"/>
              </a:lnSpc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Message-level</a:t>
            </a:r>
            <a:r>
              <a:rPr sz="6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interceptor</a:t>
            </a:r>
            <a:endParaRPr sz="6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82192" y="2720622"/>
            <a:ext cx="759460" cy="22796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450">
              <a:latin typeface="Times New Roman"/>
              <a:cs typeface="Times New Roman"/>
            </a:endParaRPr>
          </a:p>
          <a:p>
            <a:pPr marL="75565">
              <a:lnSpc>
                <a:spcPct val="100000"/>
              </a:lnSpc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sz="65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10" dirty="0">
                <a:solidFill>
                  <a:srgbClr val="231F20"/>
                </a:solidFill>
                <a:latin typeface="Arial"/>
                <a:cs typeface="Arial"/>
              </a:rPr>
              <a:t>OS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215473" y="1199870"/>
            <a:ext cx="1847850" cy="1900555"/>
            <a:chOff x="1215473" y="1199870"/>
            <a:chExt cx="1847850" cy="1900555"/>
          </a:xfrm>
        </p:grpSpPr>
        <p:sp>
          <p:nvSpPr>
            <p:cNvPr id="26" name="object 26"/>
            <p:cNvSpPr/>
            <p:nvPr/>
          </p:nvSpPr>
          <p:spPr>
            <a:xfrm>
              <a:off x="1968359" y="1202727"/>
              <a:ext cx="873125" cy="304165"/>
            </a:xfrm>
            <a:custGeom>
              <a:avLst/>
              <a:gdLst/>
              <a:ahLst/>
              <a:cxnLst/>
              <a:rect l="l" t="t" r="r" b="b"/>
              <a:pathLst>
                <a:path w="873125" h="304165">
                  <a:moveTo>
                    <a:pt x="872794" y="0"/>
                  </a:moveTo>
                  <a:lnTo>
                    <a:pt x="872794" y="67594"/>
                  </a:lnTo>
                  <a:lnTo>
                    <a:pt x="872794" y="113842"/>
                  </a:lnTo>
                  <a:lnTo>
                    <a:pt x="872794" y="160091"/>
                  </a:lnTo>
                  <a:lnTo>
                    <a:pt x="872794" y="227685"/>
                  </a:lnTo>
                  <a:lnTo>
                    <a:pt x="860936" y="271562"/>
                  </a:lnTo>
                  <a:lnTo>
                    <a:pt x="834847" y="294093"/>
                  </a:lnTo>
                  <a:lnTo>
                    <a:pt x="808758" y="302394"/>
                  </a:lnTo>
                  <a:lnTo>
                    <a:pt x="796899" y="303580"/>
                  </a:lnTo>
                </a:path>
                <a:path w="873125" h="304165">
                  <a:moveTo>
                    <a:pt x="796899" y="303580"/>
                  </a:moveTo>
                  <a:lnTo>
                    <a:pt x="0" y="30358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13934" y="1238039"/>
              <a:ext cx="157061" cy="270904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1323246" y="1240675"/>
              <a:ext cx="493395" cy="0"/>
            </a:xfrm>
            <a:custGeom>
              <a:avLst/>
              <a:gdLst/>
              <a:ahLst/>
              <a:cxnLst/>
              <a:rect l="l" t="t" r="r" b="b"/>
              <a:pathLst>
                <a:path w="493394">
                  <a:moveTo>
                    <a:pt x="493322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15473" y="1238039"/>
              <a:ext cx="110408" cy="189780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1247351" y="1696046"/>
              <a:ext cx="569595" cy="189865"/>
            </a:xfrm>
            <a:custGeom>
              <a:avLst/>
              <a:gdLst/>
              <a:ahLst/>
              <a:cxnLst/>
              <a:rect l="l" t="t" r="r" b="b"/>
              <a:pathLst>
                <a:path w="569594" h="189864">
                  <a:moveTo>
                    <a:pt x="0" y="0"/>
                  </a:moveTo>
                  <a:lnTo>
                    <a:pt x="0" y="113842"/>
                  </a:lnTo>
                </a:path>
                <a:path w="569594" h="189864">
                  <a:moveTo>
                    <a:pt x="0" y="113842"/>
                  </a:moveTo>
                  <a:lnTo>
                    <a:pt x="1185" y="157719"/>
                  </a:lnTo>
                  <a:lnTo>
                    <a:pt x="9486" y="180251"/>
                  </a:lnTo>
                  <a:lnTo>
                    <a:pt x="32018" y="188552"/>
                  </a:lnTo>
                  <a:lnTo>
                    <a:pt x="75895" y="189737"/>
                  </a:lnTo>
                </a:path>
                <a:path w="569594" h="189864">
                  <a:moveTo>
                    <a:pt x="75895" y="189737"/>
                  </a:moveTo>
                  <a:lnTo>
                    <a:pt x="569218" y="189737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813934" y="1617515"/>
              <a:ext cx="157061" cy="270904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1968359" y="1620151"/>
              <a:ext cx="796925" cy="0"/>
            </a:xfrm>
            <a:custGeom>
              <a:avLst/>
              <a:gdLst/>
              <a:ahLst/>
              <a:cxnLst/>
              <a:rect l="l" t="t" r="r" b="b"/>
              <a:pathLst>
                <a:path w="796925">
                  <a:moveTo>
                    <a:pt x="0" y="0"/>
                  </a:moveTo>
                  <a:lnTo>
                    <a:pt x="796899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762624" y="1617515"/>
              <a:ext cx="110396" cy="189580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1968349" y="1961679"/>
              <a:ext cx="873125" cy="304165"/>
            </a:xfrm>
            <a:custGeom>
              <a:avLst/>
              <a:gdLst/>
              <a:ahLst/>
              <a:cxnLst/>
              <a:rect l="l" t="t" r="r" b="b"/>
              <a:pathLst>
                <a:path w="873125" h="304164">
                  <a:moveTo>
                    <a:pt x="872805" y="0"/>
                  </a:moveTo>
                  <a:lnTo>
                    <a:pt x="872805" y="67592"/>
                  </a:lnTo>
                  <a:lnTo>
                    <a:pt x="872805" y="113840"/>
                  </a:lnTo>
                  <a:lnTo>
                    <a:pt x="872805" y="160089"/>
                  </a:lnTo>
                  <a:lnTo>
                    <a:pt x="872805" y="227683"/>
                  </a:lnTo>
                  <a:lnTo>
                    <a:pt x="860940" y="271560"/>
                  </a:lnTo>
                  <a:lnTo>
                    <a:pt x="834848" y="294091"/>
                  </a:lnTo>
                  <a:lnTo>
                    <a:pt x="808758" y="302392"/>
                  </a:lnTo>
                  <a:lnTo>
                    <a:pt x="796899" y="303578"/>
                  </a:lnTo>
                </a:path>
                <a:path w="873125" h="304164">
                  <a:moveTo>
                    <a:pt x="796899" y="303578"/>
                  </a:moveTo>
                  <a:lnTo>
                    <a:pt x="0" y="303578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813923" y="1996991"/>
              <a:ext cx="157061" cy="270901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1323242" y="1999627"/>
              <a:ext cx="493395" cy="0"/>
            </a:xfrm>
            <a:custGeom>
              <a:avLst/>
              <a:gdLst/>
              <a:ahLst/>
              <a:cxnLst/>
              <a:rect l="l" t="t" r="r" b="b"/>
              <a:pathLst>
                <a:path w="493394">
                  <a:moveTo>
                    <a:pt x="493316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215473" y="1996991"/>
              <a:ext cx="110404" cy="189679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3030892" y="1202727"/>
              <a:ext cx="0" cy="565785"/>
            </a:xfrm>
            <a:custGeom>
              <a:avLst/>
              <a:gdLst/>
              <a:ahLst/>
              <a:cxnLst/>
              <a:rect l="l" t="t" r="r" b="b"/>
              <a:pathLst>
                <a:path h="565785">
                  <a:moveTo>
                    <a:pt x="0" y="0"/>
                  </a:moveTo>
                  <a:lnTo>
                    <a:pt x="0" y="565429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999006" y="1731158"/>
              <a:ext cx="63751" cy="74377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2841144" y="2720622"/>
              <a:ext cx="0" cy="342265"/>
            </a:xfrm>
            <a:custGeom>
              <a:avLst/>
              <a:gdLst/>
              <a:ahLst/>
              <a:cxnLst/>
              <a:rect l="l" t="t" r="r" b="b"/>
              <a:pathLst>
                <a:path h="342264">
                  <a:moveTo>
                    <a:pt x="0" y="0"/>
                  </a:moveTo>
                  <a:lnTo>
                    <a:pt x="0" y="342096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809268" y="3025721"/>
              <a:ext cx="63751" cy="74375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1247347" y="2454996"/>
              <a:ext cx="569595" cy="189865"/>
            </a:xfrm>
            <a:custGeom>
              <a:avLst/>
              <a:gdLst/>
              <a:ahLst/>
              <a:cxnLst/>
              <a:rect l="l" t="t" r="r" b="b"/>
              <a:pathLst>
                <a:path w="569594" h="189864">
                  <a:moveTo>
                    <a:pt x="0" y="0"/>
                  </a:moveTo>
                  <a:lnTo>
                    <a:pt x="0" y="113847"/>
                  </a:lnTo>
                </a:path>
                <a:path w="569594" h="189864">
                  <a:moveTo>
                    <a:pt x="0" y="113847"/>
                  </a:moveTo>
                  <a:lnTo>
                    <a:pt x="1185" y="157719"/>
                  </a:lnTo>
                  <a:lnTo>
                    <a:pt x="9486" y="180249"/>
                  </a:lnTo>
                  <a:lnTo>
                    <a:pt x="32018" y="188552"/>
                  </a:lnTo>
                  <a:lnTo>
                    <a:pt x="75895" y="189742"/>
                  </a:lnTo>
                </a:path>
                <a:path w="569594" h="189864">
                  <a:moveTo>
                    <a:pt x="75895" y="189742"/>
                  </a:moveTo>
                  <a:lnTo>
                    <a:pt x="569211" y="189742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813923" y="2376469"/>
              <a:ext cx="157061" cy="270904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1968349" y="2379105"/>
              <a:ext cx="796925" cy="0"/>
            </a:xfrm>
            <a:custGeom>
              <a:avLst/>
              <a:gdLst/>
              <a:ahLst/>
              <a:cxnLst/>
              <a:rect l="l" t="t" r="r" b="b"/>
              <a:pathLst>
                <a:path w="796925">
                  <a:moveTo>
                    <a:pt x="0" y="0"/>
                  </a:moveTo>
                  <a:lnTo>
                    <a:pt x="796899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4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762613" y="2376469"/>
              <a:ext cx="110406" cy="189474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3030892" y="1961679"/>
              <a:ext cx="0" cy="567690"/>
            </a:xfrm>
            <a:custGeom>
              <a:avLst/>
              <a:gdLst/>
              <a:ahLst/>
              <a:cxnLst/>
              <a:rect l="l" t="t" r="r" b="b"/>
              <a:pathLst>
                <a:path h="567689">
                  <a:moveTo>
                    <a:pt x="0" y="0"/>
                  </a:moveTo>
                  <a:lnTo>
                    <a:pt x="0" y="567194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999006" y="2491878"/>
              <a:ext cx="63751" cy="74375"/>
            </a:xfrm>
            <a:prstGeom prst="rect">
              <a:avLst/>
            </a:prstGeom>
          </p:spPr>
        </p:pic>
      </p:grpSp>
      <p:sp>
        <p:nvSpPr>
          <p:cNvPr id="48" name="object 48"/>
          <p:cNvSpPr txBox="1"/>
          <p:nvPr/>
        </p:nvSpPr>
        <p:spPr>
          <a:xfrm>
            <a:off x="2942276" y="3003075"/>
            <a:ext cx="44259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-70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6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object</a:t>
            </a:r>
            <a:r>
              <a:rPr sz="6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B</a:t>
            </a:r>
            <a:endParaRPr sz="6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169983" y="1523125"/>
            <a:ext cx="74739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Nonintercepted call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3028035" y="1579346"/>
            <a:ext cx="120014" cy="5715"/>
            <a:chOff x="3028035" y="1579346"/>
            <a:chExt cx="120014" cy="5715"/>
          </a:xfrm>
        </p:grpSpPr>
        <p:sp>
          <p:nvSpPr>
            <p:cNvPr id="51" name="object 51"/>
            <p:cNvSpPr/>
            <p:nvPr/>
          </p:nvSpPr>
          <p:spPr>
            <a:xfrm>
              <a:off x="3030892" y="1582203"/>
              <a:ext cx="114300" cy="0"/>
            </a:xfrm>
            <a:custGeom>
              <a:avLst/>
              <a:gdLst/>
              <a:ahLst/>
              <a:cxnLst/>
              <a:rect l="l" t="t" r="r" b="b"/>
              <a:pathLst>
                <a:path w="114300">
                  <a:moveTo>
                    <a:pt x="113842" y="0"/>
                  </a:moveTo>
                  <a:lnTo>
                    <a:pt x="0" y="0"/>
                  </a:lnTo>
                  <a:lnTo>
                    <a:pt x="11384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030892" y="1582203"/>
              <a:ext cx="114300" cy="0"/>
            </a:xfrm>
            <a:custGeom>
              <a:avLst/>
              <a:gdLst/>
              <a:ahLst/>
              <a:cxnLst/>
              <a:rect l="l" t="t" r="r" b="b"/>
              <a:pathLst>
                <a:path w="114300">
                  <a:moveTo>
                    <a:pt x="113842" y="0"/>
                  </a:moveTo>
                  <a:lnTo>
                    <a:pt x="0" y="0"/>
                  </a:lnTo>
                  <a:lnTo>
                    <a:pt x="113842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1310546" y="915963"/>
            <a:ext cx="59753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Intercepted call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1586244" y="1048301"/>
            <a:ext cx="119380" cy="195580"/>
            <a:chOff x="1586244" y="1048301"/>
            <a:chExt cx="119380" cy="195580"/>
          </a:xfrm>
        </p:grpSpPr>
        <p:sp>
          <p:nvSpPr>
            <p:cNvPr id="55" name="object 55"/>
            <p:cNvSpPr/>
            <p:nvPr/>
          </p:nvSpPr>
          <p:spPr>
            <a:xfrm>
              <a:off x="1588879" y="1050937"/>
              <a:ext cx="114300" cy="189865"/>
            </a:xfrm>
            <a:custGeom>
              <a:avLst/>
              <a:gdLst/>
              <a:ahLst/>
              <a:cxnLst/>
              <a:rect l="l" t="t" r="r" b="b"/>
              <a:pathLst>
                <a:path w="114300" h="189865">
                  <a:moveTo>
                    <a:pt x="0" y="0"/>
                  </a:moveTo>
                  <a:lnTo>
                    <a:pt x="113842" y="1897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588879" y="1050937"/>
              <a:ext cx="114300" cy="189865"/>
            </a:xfrm>
            <a:custGeom>
              <a:avLst/>
              <a:gdLst/>
              <a:ahLst/>
              <a:cxnLst/>
              <a:rect l="l" t="t" r="r" b="b"/>
              <a:pathLst>
                <a:path w="114300" h="189865">
                  <a:moveTo>
                    <a:pt x="0" y="0"/>
                  </a:moveTo>
                  <a:lnTo>
                    <a:pt x="113842" y="189737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2145395" y="1023998"/>
            <a:ext cx="1452245" cy="322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473709">
              <a:lnSpc>
                <a:spcPct val="100000"/>
              </a:lnSpc>
              <a:spcBef>
                <a:spcPts val="130"/>
              </a:spcBef>
            </a:pPr>
            <a:r>
              <a:rPr sz="550" b="1" spc="15" dirty="0">
                <a:solidFill>
                  <a:srgbClr val="231F20"/>
                </a:solidFill>
                <a:latin typeface="Courier New"/>
                <a:cs typeface="Courier New"/>
              </a:rPr>
              <a:t>B.doit(val)</a:t>
            </a:r>
            <a:endParaRPr sz="55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7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r>
              <a:rPr sz="6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stub</a:t>
            </a:r>
            <a:endParaRPr sz="650">
              <a:latin typeface="Arial"/>
              <a:cs typeface="Arial"/>
            </a:endParaRPr>
          </a:p>
        </p:txBody>
      </p:sp>
      <p:sp>
        <p:nvSpPr>
          <p:cNvPr id="60" name="object 6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19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2084827" y="1784795"/>
            <a:ext cx="1398905" cy="35877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11785">
              <a:lnSpc>
                <a:spcPct val="100000"/>
              </a:lnSpc>
              <a:spcBef>
                <a:spcPts val="130"/>
              </a:spcBef>
            </a:pPr>
            <a:r>
              <a:rPr sz="550" b="1" spc="15" dirty="0">
                <a:solidFill>
                  <a:srgbClr val="231F20"/>
                </a:solidFill>
                <a:latin typeface="Courier New"/>
                <a:cs typeface="Courier New"/>
              </a:rPr>
              <a:t>invoke(B,</a:t>
            </a:r>
            <a:r>
              <a:rPr sz="550" b="1" dirty="0">
                <a:solidFill>
                  <a:srgbClr val="231F20"/>
                </a:solidFill>
                <a:latin typeface="Courier New"/>
                <a:cs typeface="Courier New"/>
              </a:rPr>
              <a:t> </a:t>
            </a:r>
            <a:r>
              <a:rPr sz="550" b="1" spc="15" dirty="0">
                <a:solidFill>
                  <a:srgbClr val="231F20"/>
                </a:solidFill>
                <a:latin typeface="Courier New"/>
                <a:cs typeface="Courier New"/>
              </a:rPr>
              <a:t>&amp;doit,</a:t>
            </a:r>
            <a:r>
              <a:rPr sz="550" b="1" dirty="0">
                <a:solidFill>
                  <a:srgbClr val="231F20"/>
                </a:solidFill>
                <a:latin typeface="Courier New"/>
                <a:cs typeface="Courier New"/>
              </a:rPr>
              <a:t> </a:t>
            </a:r>
            <a:r>
              <a:rPr sz="550" b="1" spc="15" dirty="0">
                <a:solidFill>
                  <a:srgbClr val="231F20"/>
                </a:solidFill>
                <a:latin typeface="Courier New"/>
                <a:cs typeface="Courier New"/>
              </a:rPr>
              <a:t>val)</a:t>
            </a:r>
            <a:endParaRPr sz="55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600">
              <a:latin typeface="Courier New"/>
              <a:cs typeface="Courier New"/>
            </a:endParaRPr>
          </a:p>
          <a:p>
            <a:pPr marL="34925">
              <a:lnSpc>
                <a:spcPct val="100000"/>
              </a:lnSpc>
              <a:spcBef>
                <a:spcPts val="465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Object</a:t>
            </a:r>
            <a:r>
              <a:rPr sz="6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middleware</a:t>
            </a:r>
            <a:endParaRPr sz="65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198680" y="2568831"/>
            <a:ext cx="1285240" cy="149225"/>
          </a:xfrm>
          <a:prstGeom prst="rect">
            <a:avLst/>
          </a:prstGeom>
          <a:solidFill>
            <a:srgbClr val="E6E7E8"/>
          </a:solidFill>
        </p:spPr>
        <p:txBody>
          <a:bodyPr vert="horz" wrap="square" lIns="0" tIns="0" rIns="0" bIns="0" rtlCol="0">
            <a:spAutoFit/>
          </a:bodyPr>
          <a:lstStyle/>
          <a:p>
            <a:pPr marL="232410">
              <a:lnSpc>
                <a:spcPts val="600"/>
              </a:lnSpc>
            </a:pPr>
            <a:r>
              <a:rPr sz="550" b="1" spc="15" dirty="0">
                <a:solidFill>
                  <a:srgbClr val="231F20"/>
                </a:solidFill>
                <a:latin typeface="Courier New"/>
                <a:cs typeface="Courier New"/>
              </a:rPr>
              <a:t>send(B,</a:t>
            </a:r>
            <a:r>
              <a:rPr sz="550" b="1" dirty="0">
                <a:solidFill>
                  <a:srgbClr val="231F20"/>
                </a:solidFill>
                <a:latin typeface="Courier New"/>
                <a:cs typeface="Courier New"/>
              </a:rPr>
              <a:t> </a:t>
            </a:r>
            <a:r>
              <a:rPr sz="550" b="1" spc="15" dirty="0">
                <a:solidFill>
                  <a:srgbClr val="231F20"/>
                </a:solidFill>
                <a:latin typeface="Courier New"/>
                <a:cs typeface="Courier New"/>
              </a:rPr>
              <a:t>“doit”,</a:t>
            </a:r>
            <a:r>
              <a:rPr sz="550" b="1" dirty="0">
                <a:solidFill>
                  <a:srgbClr val="231F20"/>
                </a:solidFill>
                <a:latin typeface="Courier New"/>
                <a:cs typeface="Courier New"/>
              </a:rPr>
              <a:t> </a:t>
            </a:r>
            <a:r>
              <a:rPr sz="550" b="1" spc="15" dirty="0">
                <a:solidFill>
                  <a:srgbClr val="231F20"/>
                </a:solidFill>
                <a:latin typeface="Courier New"/>
                <a:cs typeface="Courier New"/>
              </a:rPr>
              <a:t>val)</a:t>
            </a:r>
            <a:endParaRPr sz="550">
              <a:latin typeface="Courier New"/>
              <a:cs typeface="Courier New"/>
            </a:endParaRPr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20015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5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</a:t>
            </a:r>
            <a:r>
              <a:rPr sz="600" spc="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architecture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61312" y="716"/>
            <a:ext cx="88011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Centralized</a:t>
            </a:r>
            <a:r>
              <a:rPr sz="600" spc="-2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organizations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03807" y="2302791"/>
            <a:ext cx="60198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Provide service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723026" y="2020346"/>
            <a:ext cx="744220" cy="691515"/>
            <a:chOff x="1723026" y="2020346"/>
            <a:chExt cx="744220" cy="691515"/>
          </a:xfrm>
        </p:grpSpPr>
        <p:sp>
          <p:nvSpPr>
            <p:cNvPr id="6" name="object 6"/>
            <p:cNvSpPr/>
            <p:nvPr/>
          </p:nvSpPr>
          <p:spPr>
            <a:xfrm>
              <a:off x="1725884" y="2023203"/>
              <a:ext cx="738505" cy="685800"/>
            </a:xfrm>
            <a:custGeom>
              <a:avLst/>
              <a:gdLst/>
              <a:ahLst/>
              <a:cxnLst/>
              <a:rect l="l" t="t" r="r" b="b"/>
              <a:pathLst>
                <a:path w="738505" h="685800">
                  <a:moveTo>
                    <a:pt x="0" y="0"/>
                  </a:moveTo>
                  <a:lnTo>
                    <a:pt x="0" y="685210"/>
                  </a:lnTo>
                </a:path>
                <a:path w="738505" h="685800">
                  <a:moveTo>
                    <a:pt x="737911" y="0"/>
                  </a:moveTo>
                  <a:lnTo>
                    <a:pt x="737911" y="68521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25884" y="2181331"/>
              <a:ext cx="701040" cy="0"/>
            </a:xfrm>
            <a:custGeom>
              <a:avLst/>
              <a:gdLst/>
              <a:ahLst/>
              <a:cxnLst/>
              <a:rect l="l" t="t" r="r" b="b"/>
              <a:pathLst>
                <a:path w="701039">
                  <a:moveTo>
                    <a:pt x="0" y="0"/>
                  </a:moveTo>
                  <a:lnTo>
                    <a:pt x="700535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89423" y="2149453"/>
              <a:ext cx="74376" cy="63751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69900" y="188846"/>
            <a:ext cx="4220845" cy="19704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400" spc="10" dirty="0">
                <a:solidFill>
                  <a:srgbClr val="3333B2"/>
                </a:solidFill>
                <a:latin typeface="Arial"/>
                <a:cs typeface="Arial"/>
              </a:rPr>
              <a:t>Centralized</a:t>
            </a:r>
            <a:r>
              <a:rPr sz="1400" spc="-1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system</a:t>
            </a:r>
            <a:r>
              <a:rPr sz="1400" spc="-1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architectures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150">
              <a:latin typeface="Arial"/>
              <a:cs typeface="Arial"/>
            </a:endParaRPr>
          </a:p>
          <a:p>
            <a:pPr marL="289560">
              <a:lnSpc>
                <a:spcPts val="1410"/>
              </a:lnSpc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Basic</a:t>
            </a:r>
            <a:r>
              <a:rPr sz="1200" spc="-2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Client–Server</a:t>
            </a:r>
            <a:r>
              <a:rPr sz="1200" spc="-1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Model</a:t>
            </a:r>
            <a:endParaRPr sz="1200">
              <a:latin typeface="Arial"/>
              <a:cs typeface="Arial"/>
            </a:endParaRPr>
          </a:p>
          <a:p>
            <a:pPr marL="289560">
              <a:lnSpc>
                <a:spcPts val="1170"/>
              </a:lnSpc>
            </a:pPr>
            <a:r>
              <a:rPr sz="1000" spc="-5" dirty="0">
                <a:latin typeface="Arial"/>
                <a:cs typeface="Arial"/>
              </a:rPr>
              <a:t>Characteristics: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2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sz="1000" spc="-5" dirty="0">
                <a:latin typeface="Arial"/>
                <a:cs typeface="Arial"/>
              </a:rPr>
              <a:t>There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are processes offering </a:t>
            </a:r>
            <a:r>
              <a:rPr sz="1000" dirty="0">
                <a:latin typeface="Arial"/>
                <a:cs typeface="Arial"/>
              </a:rPr>
              <a:t>services</a:t>
            </a:r>
            <a:r>
              <a:rPr sz="1000" spc="-5" dirty="0">
                <a:latin typeface="Arial"/>
                <a:cs typeface="Arial"/>
              </a:rPr>
              <a:t> (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servers</a:t>
            </a:r>
            <a:r>
              <a:rPr sz="1000" spc="-5" dirty="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sz="1000" spc="-5" dirty="0">
                <a:latin typeface="Arial"/>
                <a:cs typeface="Arial"/>
              </a:rPr>
              <a:t>There are processes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that use</a:t>
            </a:r>
            <a:r>
              <a:rPr sz="1000" dirty="0">
                <a:latin typeface="Arial"/>
                <a:cs typeface="Arial"/>
              </a:rPr>
              <a:t> services</a:t>
            </a:r>
            <a:r>
              <a:rPr sz="1000" spc="-5" dirty="0">
                <a:latin typeface="Arial"/>
                <a:cs typeface="Arial"/>
              </a:rPr>
              <a:t> (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clients</a:t>
            </a:r>
            <a:r>
              <a:rPr sz="1000" spc="-5" dirty="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sz="1000" spc="-5" dirty="0">
                <a:latin typeface="Arial"/>
                <a:cs typeface="Arial"/>
              </a:rPr>
              <a:t>Clients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 servers can be on different machines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sz="1000" spc="-5" dirty="0">
                <a:latin typeface="Arial"/>
                <a:cs typeface="Arial"/>
              </a:rPr>
              <a:t>Clients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follow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request/reply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model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with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respect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using</a:t>
            </a:r>
            <a:r>
              <a:rPr sz="1000" dirty="0">
                <a:latin typeface="Arial"/>
                <a:cs typeface="Arial"/>
              </a:rPr>
              <a:t> services</a:t>
            </a:r>
            <a:endParaRPr sz="1000">
              <a:latin typeface="Arial"/>
              <a:cs typeface="Arial"/>
            </a:endParaRPr>
          </a:p>
          <a:p>
            <a:pPr marR="144145" algn="ctr">
              <a:lnSpc>
                <a:spcPct val="100000"/>
              </a:lnSpc>
              <a:spcBef>
                <a:spcPts val="930"/>
              </a:spcBef>
              <a:tabLst>
                <a:tab pos="723900" algn="l"/>
              </a:tabLst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Client	Server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500">
              <a:latin typeface="Arial"/>
              <a:cs typeface="Arial"/>
            </a:endParaRPr>
          </a:p>
          <a:p>
            <a:pPr marR="135890" algn="ctr">
              <a:lnSpc>
                <a:spcPct val="100000"/>
              </a:lnSpc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Request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725884" y="2518412"/>
            <a:ext cx="741045" cy="64135"/>
            <a:chOff x="1725884" y="2518412"/>
            <a:chExt cx="741045" cy="64135"/>
          </a:xfrm>
        </p:grpSpPr>
        <p:sp>
          <p:nvSpPr>
            <p:cNvPr id="11" name="object 11"/>
            <p:cNvSpPr/>
            <p:nvPr/>
          </p:nvSpPr>
          <p:spPr>
            <a:xfrm>
              <a:off x="1763263" y="2550287"/>
              <a:ext cx="701040" cy="0"/>
            </a:xfrm>
            <a:custGeom>
              <a:avLst/>
              <a:gdLst/>
              <a:ahLst/>
              <a:cxnLst/>
              <a:rect l="l" t="t" r="r" b="b"/>
              <a:pathLst>
                <a:path w="701039">
                  <a:moveTo>
                    <a:pt x="700535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25884" y="2518412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5">
                  <a:moveTo>
                    <a:pt x="74375" y="0"/>
                  </a:moveTo>
                  <a:lnTo>
                    <a:pt x="0" y="31874"/>
                  </a:lnTo>
                  <a:lnTo>
                    <a:pt x="74375" y="63753"/>
                  </a:lnTo>
                  <a:lnTo>
                    <a:pt x="68399" y="47815"/>
                  </a:lnTo>
                  <a:lnTo>
                    <a:pt x="66407" y="31876"/>
                  </a:lnTo>
                  <a:lnTo>
                    <a:pt x="68399" y="15938"/>
                  </a:lnTo>
                  <a:lnTo>
                    <a:pt x="7437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972706" y="2408209"/>
            <a:ext cx="24130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Reply</a:t>
            </a:r>
            <a:endParaRPr sz="65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725879" y="2023203"/>
            <a:ext cx="738505" cy="685800"/>
          </a:xfrm>
          <a:custGeom>
            <a:avLst/>
            <a:gdLst/>
            <a:ahLst/>
            <a:cxnLst/>
            <a:rect l="l" t="t" r="r" b="b"/>
            <a:pathLst>
              <a:path w="738505" h="685800">
                <a:moveTo>
                  <a:pt x="4" y="0"/>
                </a:moveTo>
                <a:lnTo>
                  <a:pt x="4" y="158127"/>
                </a:lnTo>
              </a:path>
              <a:path w="738505" h="685800">
                <a:moveTo>
                  <a:pt x="0" y="527083"/>
                </a:moveTo>
                <a:lnTo>
                  <a:pt x="0" y="685210"/>
                </a:lnTo>
              </a:path>
              <a:path w="738505" h="685800">
                <a:moveTo>
                  <a:pt x="737919" y="158127"/>
                </a:moveTo>
                <a:lnTo>
                  <a:pt x="737919" y="527083"/>
                </a:lnTo>
              </a:path>
            </a:pathLst>
          </a:custGeom>
          <a:ln w="1581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495573" y="2294153"/>
            <a:ext cx="19113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-15" dirty="0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sz="650" dirty="0">
                <a:solidFill>
                  <a:srgbClr val="231F20"/>
                </a:solidFill>
                <a:latin typeface="Arial"/>
                <a:cs typeface="Arial"/>
              </a:rPr>
              <a:t>ait</a:t>
            </a:r>
            <a:endParaRPr sz="6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713" y="3327684"/>
            <a:ext cx="110998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Simple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client-server</a:t>
            </a:r>
            <a:r>
              <a:rPr sz="600" spc="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architecture</a:t>
            </a:r>
            <a:endParaRPr sz="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20</a:t>
            </a:r>
            <a:r>
              <a:rPr sz="600" spc="-40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sz="600" spc="-35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36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20015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5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</a:t>
            </a:r>
            <a:r>
              <a:rPr sz="600" spc="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architecture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61312" y="716"/>
            <a:ext cx="88011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Centralized</a:t>
            </a:r>
            <a:r>
              <a:rPr sz="600" spc="-2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organizations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62640"/>
            <a:ext cx="3625850" cy="157416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40"/>
              </a:spcBef>
            </a:pPr>
            <a:r>
              <a:rPr sz="1400" spc="10" dirty="0">
                <a:solidFill>
                  <a:srgbClr val="3333B2"/>
                </a:solidFill>
                <a:latin typeface="Arial"/>
                <a:cs typeface="Arial"/>
              </a:rPr>
              <a:t>Multi-tiered</a:t>
            </a:r>
            <a:r>
              <a:rPr sz="140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3333B2"/>
                </a:solidFill>
                <a:latin typeface="Arial"/>
                <a:cs typeface="Arial"/>
              </a:rPr>
              <a:t>centralized</a:t>
            </a:r>
            <a:r>
              <a:rPr sz="140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system</a:t>
            </a:r>
            <a:r>
              <a:rPr sz="1400" spc="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architectures</a:t>
            </a:r>
            <a:endParaRPr sz="14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175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Some</a:t>
            </a:r>
            <a:r>
              <a:rPr sz="1200" spc="-2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traditional</a:t>
            </a:r>
            <a:r>
              <a:rPr sz="1200" spc="-1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organizations</a:t>
            </a:r>
            <a:endParaRPr sz="1200">
              <a:latin typeface="Arial"/>
              <a:cs typeface="Arial"/>
            </a:endParaRPr>
          </a:p>
          <a:p>
            <a:pPr marL="567055" indent="-168275">
              <a:lnSpc>
                <a:spcPts val="1200"/>
              </a:lnSpc>
              <a:spcBef>
                <a:spcPts val="79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sz="1000" spc="-5" dirty="0">
                <a:solidFill>
                  <a:srgbClr val="0000FA"/>
                </a:solidFill>
                <a:latin typeface="Arial"/>
                <a:cs typeface="Arial"/>
              </a:rPr>
              <a:t>Single-tiered:</a:t>
            </a:r>
            <a:r>
              <a:rPr sz="1000" spc="75" dirty="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dumb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terminal/mainframe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configuration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sz="1000" spc="-15" dirty="0">
                <a:solidFill>
                  <a:srgbClr val="0000FA"/>
                </a:solidFill>
                <a:latin typeface="Arial"/>
                <a:cs typeface="Arial"/>
              </a:rPr>
              <a:t>Two-tiered:</a:t>
            </a:r>
            <a:r>
              <a:rPr sz="1000" spc="60" dirty="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client/single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server configuration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sz="1000" spc="-5" dirty="0">
                <a:solidFill>
                  <a:srgbClr val="0000FA"/>
                </a:solidFill>
                <a:latin typeface="Arial"/>
                <a:cs typeface="Arial"/>
              </a:rPr>
              <a:t>Three-tiered:</a:t>
            </a:r>
            <a:r>
              <a:rPr sz="1000" spc="60" dirty="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each </a:t>
            </a:r>
            <a:r>
              <a:rPr sz="1000" spc="-15" dirty="0">
                <a:latin typeface="Arial"/>
                <a:cs typeface="Arial"/>
              </a:rPr>
              <a:t>layer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on separate machine</a:t>
            </a:r>
            <a:endParaRPr sz="1000">
              <a:latin typeface="Arial"/>
              <a:cs typeface="Arial"/>
            </a:endParaRPr>
          </a:p>
          <a:p>
            <a:pPr marL="285115">
              <a:lnSpc>
                <a:spcPct val="100000"/>
              </a:lnSpc>
              <a:spcBef>
                <a:spcPts val="1200"/>
              </a:spcBef>
            </a:pPr>
            <a:r>
              <a:rPr sz="1200" spc="-20" dirty="0">
                <a:solidFill>
                  <a:srgbClr val="3333B2"/>
                </a:solidFill>
                <a:latin typeface="Arial"/>
                <a:cs typeface="Arial"/>
              </a:rPr>
              <a:t>Traditional</a:t>
            </a:r>
            <a:r>
              <a:rPr sz="1200" spc="-1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two-tiered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configurations</a:t>
            </a:r>
            <a:endParaRPr sz="1200">
              <a:latin typeface="Arial"/>
              <a:cs typeface="Arial"/>
            </a:endParaRPr>
          </a:p>
          <a:p>
            <a:pPr marL="1941830">
              <a:lnSpc>
                <a:spcPct val="100000"/>
              </a:lnSpc>
              <a:spcBef>
                <a:spcPts val="855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r>
              <a:rPr sz="6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machine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74953" y="1782233"/>
            <a:ext cx="600075" cy="1107440"/>
            <a:chOff x="474953" y="1782233"/>
            <a:chExt cx="600075" cy="1107440"/>
          </a:xfrm>
        </p:grpSpPr>
        <p:sp>
          <p:nvSpPr>
            <p:cNvPr id="6" name="object 6"/>
            <p:cNvSpPr/>
            <p:nvPr/>
          </p:nvSpPr>
          <p:spPr>
            <a:xfrm>
              <a:off x="477810" y="1912811"/>
              <a:ext cx="594360" cy="147955"/>
            </a:xfrm>
            <a:custGeom>
              <a:avLst/>
              <a:gdLst/>
              <a:ahLst/>
              <a:cxnLst/>
              <a:rect l="l" t="t" r="r" b="b"/>
              <a:pathLst>
                <a:path w="594360" h="147955">
                  <a:moveTo>
                    <a:pt x="297004" y="73698"/>
                  </a:moveTo>
                  <a:lnTo>
                    <a:pt x="345625" y="49852"/>
                  </a:lnTo>
                  <a:lnTo>
                    <a:pt x="381522" y="34103"/>
                  </a:lnTo>
                  <a:lnTo>
                    <a:pt x="421499" y="18964"/>
                  </a:lnTo>
                  <a:lnTo>
                    <a:pt x="462825" y="6806"/>
                  </a:lnTo>
                  <a:lnTo>
                    <a:pt x="502765" y="0"/>
                  </a:lnTo>
                  <a:lnTo>
                    <a:pt x="538587" y="915"/>
                  </a:lnTo>
                  <a:lnTo>
                    <a:pt x="567558" y="11922"/>
                  </a:lnTo>
                  <a:lnTo>
                    <a:pt x="586944" y="35393"/>
                  </a:lnTo>
                  <a:lnTo>
                    <a:pt x="594014" y="73698"/>
                  </a:lnTo>
                </a:path>
                <a:path w="594360" h="147955">
                  <a:moveTo>
                    <a:pt x="0" y="73698"/>
                  </a:moveTo>
                  <a:lnTo>
                    <a:pt x="7121" y="112158"/>
                  </a:lnTo>
                  <a:lnTo>
                    <a:pt x="26639" y="135671"/>
                  </a:lnTo>
                  <a:lnTo>
                    <a:pt x="55787" y="146637"/>
                  </a:lnTo>
                  <a:lnTo>
                    <a:pt x="91797" y="147456"/>
                  </a:lnTo>
                  <a:lnTo>
                    <a:pt x="131903" y="140529"/>
                  </a:lnTo>
                  <a:lnTo>
                    <a:pt x="173337" y="128255"/>
                  </a:lnTo>
                  <a:lnTo>
                    <a:pt x="213331" y="113034"/>
                  </a:lnTo>
                  <a:lnTo>
                    <a:pt x="249119" y="97268"/>
                  </a:lnTo>
                  <a:lnTo>
                    <a:pt x="277932" y="83356"/>
                  </a:lnTo>
                  <a:lnTo>
                    <a:pt x="297004" y="73698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7810" y="1785091"/>
              <a:ext cx="594360" cy="191135"/>
            </a:xfrm>
            <a:custGeom>
              <a:avLst/>
              <a:gdLst/>
              <a:ahLst/>
              <a:cxnLst/>
              <a:rect l="l" t="t" r="r" b="b"/>
              <a:pathLst>
                <a:path w="594360" h="191135">
                  <a:moveTo>
                    <a:pt x="594014" y="190935"/>
                  </a:moveTo>
                  <a:lnTo>
                    <a:pt x="594014" y="0"/>
                  </a:lnTo>
                  <a:lnTo>
                    <a:pt x="0" y="0"/>
                  </a:lnTo>
                  <a:lnTo>
                    <a:pt x="0" y="190935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7810" y="2271883"/>
              <a:ext cx="594360" cy="147955"/>
            </a:xfrm>
            <a:custGeom>
              <a:avLst/>
              <a:gdLst/>
              <a:ahLst/>
              <a:cxnLst/>
              <a:rect l="l" t="t" r="r" b="b"/>
              <a:pathLst>
                <a:path w="594360" h="147955">
                  <a:moveTo>
                    <a:pt x="297004" y="73699"/>
                  </a:moveTo>
                  <a:lnTo>
                    <a:pt x="345625" y="49852"/>
                  </a:lnTo>
                  <a:lnTo>
                    <a:pt x="381522" y="34103"/>
                  </a:lnTo>
                  <a:lnTo>
                    <a:pt x="421499" y="18964"/>
                  </a:lnTo>
                  <a:lnTo>
                    <a:pt x="462825" y="6806"/>
                  </a:lnTo>
                  <a:lnTo>
                    <a:pt x="502765" y="0"/>
                  </a:lnTo>
                  <a:lnTo>
                    <a:pt x="538587" y="915"/>
                  </a:lnTo>
                  <a:lnTo>
                    <a:pt x="567558" y="11923"/>
                  </a:lnTo>
                  <a:lnTo>
                    <a:pt x="586944" y="35394"/>
                  </a:lnTo>
                  <a:lnTo>
                    <a:pt x="594014" y="73699"/>
                  </a:lnTo>
                </a:path>
                <a:path w="594360" h="147955">
                  <a:moveTo>
                    <a:pt x="0" y="73699"/>
                  </a:moveTo>
                  <a:lnTo>
                    <a:pt x="7121" y="112159"/>
                  </a:lnTo>
                  <a:lnTo>
                    <a:pt x="26639" y="135671"/>
                  </a:lnTo>
                  <a:lnTo>
                    <a:pt x="55787" y="146638"/>
                  </a:lnTo>
                  <a:lnTo>
                    <a:pt x="91797" y="147457"/>
                  </a:lnTo>
                  <a:lnTo>
                    <a:pt x="131903" y="140530"/>
                  </a:lnTo>
                  <a:lnTo>
                    <a:pt x="173337" y="128257"/>
                  </a:lnTo>
                  <a:lnTo>
                    <a:pt x="213331" y="113037"/>
                  </a:lnTo>
                  <a:lnTo>
                    <a:pt x="249119" y="97271"/>
                  </a:lnTo>
                  <a:lnTo>
                    <a:pt x="277932" y="83358"/>
                  </a:lnTo>
                  <a:lnTo>
                    <a:pt x="297004" y="73699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77810" y="2356152"/>
              <a:ext cx="594360" cy="530860"/>
            </a:xfrm>
            <a:custGeom>
              <a:avLst/>
              <a:gdLst/>
              <a:ahLst/>
              <a:cxnLst/>
              <a:rect l="l" t="t" r="r" b="b"/>
              <a:pathLst>
                <a:path w="594360" h="530860">
                  <a:moveTo>
                    <a:pt x="0" y="0"/>
                  </a:moveTo>
                  <a:lnTo>
                    <a:pt x="0" y="190932"/>
                  </a:lnTo>
                  <a:lnTo>
                    <a:pt x="594014" y="190932"/>
                  </a:lnTo>
                  <a:lnTo>
                    <a:pt x="594014" y="0"/>
                  </a:lnTo>
                </a:path>
                <a:path w="594360" h="530860">
                  <a:moveTo>
                    <a:pt x="0" y="360650"/>
                  </a:moveTo>
                  <a:lnTo>
                    <a:pt x="594013" y="360650"/>
                  </a:lnTo>
                  <a:lnTo>
                    <a:pt x="594013" y="212146"/>
                  </a:lnTo>
                  <a:lnTo>
                    <a:pt x="0" y="212146"/>
                  </a:lnTo>
                  <a:lnTo>
                    <a:pt x="0" y="360650"/>
                  </a:lnTo>
                  <a:close/>
                </a:path>
                <a:path w="594360" h="530860">
                  <a:moveTo>
                    <a:pt x="0" y="530369"/>
                  </a:moveTo>
                  <a:lnTo>
                    <a:pt x="594013" y="530369"/>
                  </a:lnTo>
                  <a:lnTo>
                    <a:pt x="594013" y="381864"/>
                  </a:lnTo>
                  <a:lnTo>
                    <a:pt x="0" y="381864"/>
                  </a:lnTo>
                  <a:lnTo>
                    <a:pt x="0" y="530369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2002414" y="1782226"/>
            <a:ext cx="600075" cy="1107440"/>
            <a:chOff x="2002414" y="1782226"/>
            <a:chExt cx="600075" cy="1107440"/>
          </a:xfrm>
        </p:grpSpPr>
        <p:sp>
          <p:nvSpPr>
            <p:cNvPr id="11" name="object 11"/>
            <p:cNvSpPr/>
            <p:nvPr/>
          </p:nvSpPr>
          <p:spPr>
            <a:xfrm>
              <a:off x="2005272" y="2082527"/>
              <a:ext cx="594360" cy="147955"/>
            </a:xfrm>
            <a:custGeom>
              <a:avLst/>
              <a:gdLst/>
              <a:ahLst/>
              <a:cxnLst/>
              <a:rect l="l" t="t" r="r" b="b"/>
              <a:pathLst>
                <a:path w="594360" h="147955">
                  <a:moveTo>
                    <a:pt x="297003" y="73700"/>
                  </a:moveTo>
                  <a:lnTo>
                    <a:pt x="345625" y="49854"/>
                  </a:lnTo>
                  <a:lnTo>
                    <a:pt x="381523" y="34104"/>
                  </a:lnTo>
                  <a:lnTo>
                    <a:pt x="421501" y="18965"/>
                  </a:lnTo>
                  <a:lnTo>
                    <a:pt x="462827" y="6806"/>
                  </a:lnTo>
                  <a:lnTo>
                    <a:pt x="502767" y="0"/>
                  </a:lnTo>
                  <a:lnTo>
                    <a:pt x="538590" y="915"/>
                  </a:lnTo>
                  <a:lnTo>
                    <a:pt x="567560" y="11923"/>
                  </a:lnTo>
                  <a:lnTo>
                    <a:pt x="586947" y="35394"/>
                  </a:lnTo>
                  <a:lnTo>
                    <a:pt x="594016" y="73700"/>
                  </a:lnTo>
                </a:path>
                <a:path w="594360" h="147955">
                  <a:moveTo>
                    <a:pt x="0" y="73700"/>
                  </a:moveTo>
                  <a:lnTo>
                    <a:pt x="7121" y="112160"/>
                  </a:lnTo>
                  <a:lnTo>
                    <a:pt x="26640" y="135674"/>
                  </a:lnTo>
                  <a:lnTo>
                    <a:pt x="55789" y="146640"/>
                  </a:lnTo>
                  <a:lnTo>
                    <a:pt x="91800" y="147460"/>
                  </a:lnTo>
                  <a:lnTo>
                    <a:pt x="131907" y="140533"/>
                  </a:lnTo>
                  <a:lnTo>
                    <a:pt x="173341" y="128259"/>
                  </a:lnTo>
                  <a:lnTo>
                    <a:pt x="213335" y="113039"/>
                  </a:lnTo>
                  <a:lnTo>
                    <a:pt x="249122" y="97272"/>
                  </a:lnTo>
                  <a:lnTo>
                    <a:pt x="277934" y="83359"/>
                  </a:lnTo>
                  <a:lnTo>
                    <a:pt x="297003" y="7370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005272" y="1785083"/>
              <a:ext cx="594360" cy="360680"/>
            </a:xfrm>
            <a:custGeom>
              <a:avLst/>
              <a:gdLst/>
              <a:ahLst/>
              <a:cxnLst/>
              <a:rect l="l" t="t" r="r" b="b"/>
              <a:pathLst>
                <a:path w="594360" h="360680">
                  <a:moveTo>
                    <a:pt x="594016" y="360657"/>
                  </a:moveTo>
                  <a:lnTo>
                    <a:pt x="594016" y="169728"/>
                  </a:lnTo>
                  <a:lnTo>
                    <a:pt x="0" y="169728"/>
                  </a:lnTo>
                  <a:lnTo>
                    <a:pt x="0" y="360657"/>
                  </a:lnTo>
                </a:path>
                <a:path w="594360" h="360680">
                  <a:moveTo>
                    <a:pt x="0" y="148508"/>
                  </a:moveTo>
                  <a:lnTo>
                    <a:pt x="594009" y="148508"/>
                  </a:lnTo>
                  <a:lnTo>
                    <a:pt x="594009" y="0"/>
                  </a:lnTo>
                  <a:lnTo>
                    <a:pt x="0" y="0"/>
                  </a:lnTo>
                  <a:lnTo>
                    <a:pt x="0" y="148508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005272" y="2441598"/>
              <a:ext cx="594360" cy="147955"/>
            </a:xfrm>
            <a:custGeom>
              <a:avLst/>
              <a:gdLst/>
              <a:ahLst/>
              <a:cxnLst/>
              <a:rect l="l" t="t" r="r" b="b"/>
              <a:pathLst>
                <a:path w="594360" h="147955">
                  <a:moveTo>
                    <a:pt x="297003" y="73699"/>
                  </a:moveTo>
                  <a:lnTo>
                    <a:pt x="345625" y="49852"/>
                  </a:lnTo>
                  <a:lnTo>
                    <a:pt x="381523" y="34103"/>
                  </a:lnTo>
                  <a:lnTo>
                    <a:pt x="421501" y="18964"/>
                  </a:lnTo>
                  <a:lnTo>
                    <a:pt x="462827" y="6806"/>
                  </a:lnTo>
                  <a:lnTo>
                    <a:pt x="502767" y="0"/>
                  </a:lnTo>
                  <a:lnTo>
                    <a:pt x="538590" y="915"/>
                  </a:lnTo>
                  <a:lnTo>
                    <a:pt x="567560" y="11923"/>
                  </a:lnTo>
                  <a:lnTo>
                    <a:pt x="586947" y="35394"/>
                  </a:lnTo>
                  <a:lnTo>
                    <a:pt x="594016" y="73699"/>
                  </a:lnTo>
                </a:path>
                <a:path w="594360" h="147955">
                  <a:moveTo>
                    <a:pt x="0" y="73699"/>
                  </a:moveTo>
                  <a:lnTo>
                    <a:pt x="7121" y="112159"/>
                  </a:lnTo>
                  <a:lnTo>
                    <a:pt x="26640" y="135671"/>
                  </a:lnTo>
                  <a:lnTo>
                    <a:pt x="55789" y="146637"/>
                  </a:lnTo>
                  <a:lnTo>
                    <a:pt x="91800" y="147456"/>
                  </a:lnTo>
                  <a:lnTo>
                    <a:pt x="131907" y="140529"/>
                  </a:lnTo>
                  <a:lnTo>
                    <a:pt x="173341" y="128255"/>
                  </a:lnTo>
                  <a:lnTo>
                    <a:pt x="213335" y="113035"/>
                  </a:lnTo>
                  <a:lnTo>
                    <a:pt x="249122" y="97269"/>
                  </a:lnTo>
                  <a:lnTo>
                    <a:pt x="277934" y="83357"/>
                  </a:lnTo>
                  <a:lnTo>
                    <a:pt x="297003" y="73699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005272" y="2525871"/>
              <a:ext cx="594360" cy="360680"/>
            </a:xfrm>
            <a:custGeom>
              <a:avLst/>
              <a:gdLst/>
              <a:ahLst/>
              <a:cxnLst/>
              <a:rect l="l" t="t" r="r" b="b"/>
              <a:pathLst>
                <a:path w="594360" h="360680">
                  <a:moveTo>
                    <a:pt x="0" y="0"/>
                  </a:moveTo>
                  <a:lnTo>
                    <a:pt x="0" y="190932"/>
                  </a:lnTo>
                  <a:lnTo>
                    <a:pt x="594016" y="190932"/>
                  </a:lnTo>
                  <a:lnTo>
                    <a:pt x="594016" y="0"/>
                  </a:lnTo>
                </a:path>
                <a:path w="594360" h="360680">
                  <a:moveTo>
                    <a:pt x="0" y="360650"/>
                  </a:moveTo>
                  <a:lnTo>
                    <a:pt x="594009" y="360650"/>
                  </a:lnTo>
                  <a:lnTo>
                    <a:pt x="594009" y="212146"/>
                  </a:lnTo>
                  <a:lnTo>
                    <a:pt x="0" y="212146"/>
                  </a:lnTo>
                  <a:lnTo>
                    <a:pt x="0" y="36065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2769009" y="1785083"/>
            <a:ext cx="594360" cy="318770"/>
          </a:xfrm>
          <a:custGeom>
            <a:avLst/>
            <a:gdLst/>
            <a:ahLst/>
            <a:cxnLst/>
            <a:rect l="l" t="t" r="r" b="b"/>
            <a:pathLst>
              <a:path w="594360" h="318769">
                <a:moveTo>
                  <a:pt x="0" y="148508"/>
                </a:moveTo>
                <a:lnTo>
                  <a:pt x="594009" y="148508"/>
                </a:lnTo>
                <a:lnTo>
                  <a:pt x="594009" y="0"/>
                </a:lnTo>
                <a:lnTo>
                  <a:pt x="0" y="0"/>
                </a:lnTo>
                <a:lnTo>
                  <a:pt x="0" y="148508"/>
                </a:lnTo>
                <a:close/>
              </a:path>
              <a:path w="594360" h="318769">
                <a:moveTo>
                  <a:pt x="0" y="318225"/>
                </a:moveTo>
                <a:lnTo>
                  <a:pt x="594009" y="318225"/>
                </a:lnTo>
                <a:lnTo>
                  <a:pt x="594009" y="169724"/>
                </a:lnTo>
                <a:lnTo>
                  <a:pt x="0" y="169724"/>
                </a:lnTo>
                <a:lnTo>
                  <a:pt x="0" y="318225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3529879" y="1782226"/>
            <a:ext cx="603250" cy="1104900"/>
            <a:chOff x="3529879" y="1782226"/>
            <a:chExt cx="603250" cy="1104900"/>
          </a:xfrm>
        </p:grpSpPr>
        <p:sp>
          <p:nvSpPr>
            <p:cNvPr id="17" name="object 17"/>
            <p:cNvSpPr/>
            <p:nvPr/>
          </p:nvSpPr>
          <p:spPr>
            <a:xfrm>
              <a:off x="3532736" y="2252246"/>
              <a:ext cx="594360" cy="147955"/>
            </a:xfrm>
            <a:custGeom>
              <a:avLst/>
              <a:gdLst/>
              <a:ahLst/>
              <a:cxnLst/>
              <a:rect l="l" t="t" r="r" b="b"/>
              <a:pathLst>
                <a:path w="594360" h="147955">
                  <a:moveTo>
                    <a:pt x="297013" y="73700"/>
                  </a:moveTo>
                  <a:lnTo>
                    <a:pt x="345631" y="49854"/>
                  </a:lnTo>
                  <a:lnTo>
                    <a:pt x="381527" y="34104"/>
                  </a:lnTo>
                  <a:lnTo>
                    <a:pt x="421504" y="18965"/>
                  </a:lnTo>
                  <a:lnTo>
                    <a:pt x="462828" y="6806"/>
                  </a:lnTo>
                  <a:lnTo>
                    <a:pt x="502768" y="0"/>
                  </a:lnTo>
                  <a:lnTo>
                    <a:pt x="538590" y="915"/>
                  </a:lnTo>
                  <a:lnTo>
                    <a:pt x="567560" y="11923"/>
                  </a:lnTo>
                  <a:lnTo>
                    <a:pt x="586947" y="35394"/>
                  </a:lnTo>
                  <a:lnTo>
                    <a:pt x="594016" y="73700"/>
                  </a:lnTo>
                </a:path>
                <a:path w="594360" h="147955">
                  <a:moveTo>
                    <a:pt x="0" y="73700"/>
                  </a:moveTo>
                  <a:lnTo>
                    <a:pt x="7121" y="112159"/>
                  </a:lnTo>
                  <a:lnTo>
                    <a:pt x="26639" y="135672"/>
                  </a:lnTo>
                  <a:lnTo>
                    <a:pt x="55787" y="146638"/>
                  </a:lnTo>
                  <a:lnTo>
                    <a:pt x="91798" y="147457"/>
                  </a:lnTo>
                  <a:lnTo>
                    <a:pt x="131904" y="140529"/>
                  </a:lnTo>
                  <a:lnTo>
                    <a:pt x="173339" y="128256"/>
                  </a:lnTo>
                  <a:lnTo>
                    <a:pt x="213334" y="113036"/>
                  </a:lnTo>
                  <a:lnTo>
                    <a:pt x="249123" y="97270"/>
                  </a:lnTo>
                  <a:lnTo>
                    <a:pt x="277939" y="83358"/>
                  </a:lnTo>
                  <a:lnTo>
                    <a:pt x="297013" y="7370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532736" y="1785083"/>
              <a:ext cx="594360" cy="530860"/>
            </a:xfrm>
            <a:custGeom>
              <a:avLst/>
              <a:gdLst/>
              <a:ahLst/>
              <a:cxnLst/>
              <a:rect l="l" t="t" r="r" b="b"/>
              <a:pathLst>
                <a:path w="594360" h="530860">
                  <a:moveTo>
                    <a:pt x="594016" y="530375"/>
                  </a:moveTo>
                  <a:lnTo>
                    <a:pt x="594016" y="339443"/>
                  </a:lnTo>
                  <a:lnTo>
                    <a:pt x="0" y="339443"/>
                  </a:lnTo>
                  <a:lnTo>
                    <a:pt x="0" y="530375"/>
                  </a:lnTo>
                </a:path>
                <a:path w="594360" h="530860">
                  <a:moveTo>
                    <a:pt x="0" y="148508"/>
                  </a:moveTo>
                  <a:lnTo>
                    <a:pt x="594018" y="148508"/>
                  </a:lnTo>
                  <a:lnTo>
                    <a:pt x="594018" y="0"/>
                  </a:lnTo>
                  <a:lnTo>
                    <a:pt x="0" y="0"/>
                  </a:lnTo>
                  <a:lnTo>
                    <a:pt x="0" y="148508"/>
                  </a:lnTo>
                  <a:close/>
                </a:path>
                <a:path w="594360" h="530860">
                  <a:moveTo>
                    <a:pt x="0" y="318225"/>
                  </a:moveTo>
                  <a:lnTo>
                    <a:pt x="594018" y="318225"/>
                  </a:lnTo>
                  <a:lnTo>
                    <a:pt x="594018" y="169724"/>
                  </a:lnTo>
                  <a:lnTo>
                    <a:pt x="0" y="169724"/>
                  </a:lnTo>
                  <a:lnTo>
                    <a:pt x="0" y="318225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532736" y="2590100"/>
              <a:ext cx="594360" cy="147955"/>
            </a:xfrm>
            <a:custGeom>
              <a:avLst/>
              <a:gdLst/>
              <a:ahLst/>
              <a:cxnLst/>
              <a:rect l="l" t="t" r="r" b="b"/>
              <a:pathLst>
                <a:path w="594360" h="147955">
                  <a:moveTo>
                    <a:pt x="297013" y="73700"/>
                  </a:moveTo>
                  <a:lnTo>
                    <a:pt x="345631" y="49853"/>
                  </a:lnTo>
                  <a:lnTo>
                    <a:pt x="381527" y="34103"/>
                  </a:lnTo>
                  <a:lnTo>
                    <a:pt x="421504" y="18964"/>
                  </a:lnTo>
                  <a:lnTo>
                    <a:pt x="462828" y="6806"/>
                  </a:lnTo>
                  <a:lnTo>
                    <a:pt x="502768" y="0"/>
                  </a:lnTo>
                  <a:lnTo>
                    <a:pt x="538590" y="915"/>
                  </a:lnTo>
                  <a:lnTo>
                    <a:pt x="567560" y="11923"/>
                  </a:lnTo>
                  <a:lnTo>
                    <a:pt x="586947" y="35395"/>
                  </a:lnTo>
                  <a:lnTo>
                    <a:pt x="594016" y="73700"/>
                  </a:lnTo>
                </a:path>
                <a:path w="594360" h="147955">
                  <a:moveTo>
                    <a:pt x="0" y="73700"/>
                  </a:moveTo>
                  <a:lnTo>
                    <a:pt x="7121" y="112160"/>
                  </a:lnTo>
                  <a:lnTo>
                    <a:pt x="26639" y="135673"/>
                  </a:lnTo>
                  <a:lnTo>
                    <a:pt x="55787" y="146639"/>
                  </a:lnTo>
                  <a:lnTo>
                    <a:pt x="91798" y="147458"/>
                  </a:lnTo>
                  <a:lnTo>
                    <a:pt x="131904" y="140531"/>
                  </a:lnTo>
                  <a:lnTo>
                    <a:pt x="173339" y="128257"/>
                  </a:lnTo>
                  <a:lnTo>
                    <a:pt x="213334" y="113037"/>
                  </a:lnTo>
                  <a:lnTo>
                    <a:pt x="249123" y="97271"/>
                  </a:lnTo>
                  <a:lnTo>
                    <a:pt x="277939" y="83359"/>
                  </a:lnTo>
                  <a:lnTo>
                    <a:pt x="297013" y="7370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536025" y="2693143"/>
              <a:ext cx="594360" cy="191135"/>
            </a:xfrm>
            <a:custGeom>
              <a:avLst/>
              <a:gdLst/>
              <a:ahLst/>
              <a:cxnLst/>
              <a:rect l="l" t="t" r="r" b="b"/>
              <a:pathLst>
                <a:path w="594360" h="191135">
                  <a:moveTo>
                    <a:pt x="0" y="0"/>
                  </a:moveTo>
                  <a:lnTo>
                    <a:pt x="0" y="190932"/>
                  </a:lnTo>
                  <a:lnTo>
                    <a:pt x="594006" y="190932"/>
                  </a:lnTo>
                  <a:lnTo>
                    <a:pt x="594006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1241542" y="2568299"/>
            <a:ext cx="594360" cy="318770"/>
          </a:xfrm>
          <a:custGeom>
            <a:avLst/>
            <a:gdLst/>
            <a:ahLst/>
            <a:cxnLst/>
            <a:rect l="l" t="t" r="r" b="b"/>
            <a:pathLst>
              <a:path w="594360" h="318769">
                <a:moveTo>
                  <a:pt x="0" y="148504"/>
                </a:moveTo>
                <a:lnTo>
                  <a:pt x="594013" y="148504"/>
                </a:lnTo>
                <a:lnTo>
                  <a:pt x="594013" y="0"/>
                </a:lnTo>
                <a:lnTo>
                  <a:pt x="0" y="0"/>
                </a:lnTo>
                <a:lnTo>
                  <a:pt x="0" y="148504"/>
                </a:lnTo>
                <a:close/>
              </a:path>
              <a:path w="594360" h="318769">
                <a:moveTo>
                  <a:pt x="0" y="318223"/>
                </a:moveTo>
                <a:lnTo>
                  <a:pt x="594013" y="318223"/>
                </a:lnTo>
                <a:lnTo>
                  <a:pt x="594013" y="169718"/>
                </a:lnTo>
                <a:lnTo>
                  <a:pt x="0" y="169718"/>
                </a:lnTo>
                <a:lnTo>
                  <a:pt x="0" y="318223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80446" y="1789353"/>
            <a:ext cx="58928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7465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User</a:t>
            </a:r>
            <a:r>
              <a:rPr sz="6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interface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41542" y="1785083"/>
            <a:ext cx="594360" cy="14859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53340">
              <a:lnSpc>
                <a:spcPct val="100000"/>
              </a:lnSpc>
              <a:spcBef>
                <a:spcPts val="145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User interface</a:t>
            </a:r>
            <a:endParaRPr sz="6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07907" y="1789353"/>
            <a:ext cx="2116455" cy="291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110"/>
              </a:spcBef>
              <a:tabLst>
                <a:tab pos="810895" algn="l"/>
                <a:tab pos="1557655" algn="l"/>
              </a:tabLst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User interface	User interface	User</a:t>
            </a:r>
            <a:r>
              <a:rPr sz="6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interface</a:t>
            </a:r>
            <a:endParaRPr sz="650">
              <a:latin typeface="Arial"/>
              <a:cs typeface="Arial"/>
            </a:endParaRPr>
          </a:p>
          <a:p>
            <a:pPr marL="93345">
              <a:lnSpc>
                <a:spcPct val="100000"/>
              </a:lnSpc>
              <a:spcBef>
                <a:spcPts val="520"/>
              </a:spcBef>
              <a:tabLst>
                <a:tab pos="854710" algn="l"/>
                <a:tab pos="1617345" algn="l"/>
              </a:tabLst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Application	Application	Application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42844" y="2118034"/>
            <a:ext cx="38671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Database</a:t>
            </a:r>
            <a:endParaRPr sz="6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089080" y="2588039"/>
            <a:ext cx="43815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0446" y="2588039"/>
            <a:ext cx="58928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44178" y="2588039"/>
            <a:ext cx="58928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80645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80446" y="2745517"/>
            <a:ext cx="58928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Database</a:t>
            </a:r>
            <a:endParaRPr sz="6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244178" y="2745517"/>
            <a:ext cx="58928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10489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Database</a:t>
            </a:r>
            <a:endParaRPr sz="6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007907" y="2745517"/>
            <a:ext cx="58928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3189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Database</a:t>
            </a:r>
            <a:endParaRPr sz="6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769009" y="2738017"/>
            <a:ext cx="594360" cy="14859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109220">
              <a:lnSpc>
                <a:spcPct val="100000"/>
              </a:lnSpc>
              <a:spcBef>
                <a:spcPts val="17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Database</a:t>
            </a:r>
            <a:endParaRPr sz="6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538660" y="2745517"/>
            <a:ext cx="58928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46685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Database</a:t>
            </a:r>
            <a:endParaRPr sz="6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05433" y="2416836"/>
            <a:ext cx="55054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User interface</a:t>
            </a:r>
            <a:endParaRPr sz="6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999430" y="2918273"/>
            <a:ext cx="615950" cy="295275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5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r>
              <a:rPr sz="6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machine</a:t>
            </a:r>
            <a:endParaRPr sz="6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5"/>
              </a:spcBef>
            </a:pPr>
            <a:r>
              <a:rPr sz="1000" spc="-5" dirty="0">
                <a:latin typeface="Arial"/>
                <a:cs typeface="Arial"/>
              </a:rPr>
              <a:t>(c)</a:t>
            </a:r>
            <a:endParaRPr sz="10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14165" y="2101575"/>
            <a:ext cx="3734435" cy="445770"/>
          </a:xfrm>
          <a:custGeom>
            <a:avLst/>
            <a:gdLst/>
            <a:ahLst/>
            <a:cxnLst/>
            <a:rect l="l" t="t" r="r" b="b"/>
            <a:pathLst>
              <a:path w="3734435" h="445769">
                <a:moveTo>
                  <a:pt x="0" y="0"/>
                </a:moveTo>
                <a:lnTo>
                  <a:pt x="3733807" y="445510"/>
                </a:lnTo>
              </a:path>
            </a:pathLst>
          </a:custGeom>
          <a:ln w="5270">
            <a:solidFill>
              <a:srgbClr val="231F2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7" name="object 3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04785" y="2095139"/>
            <a:ext cx="63751" cy="263541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95412" y="2200558"/>
            <a:ext cx="63751" cy="263540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032661" y="2286042"/>
            <a:ext cx="63751" cy="263541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823953" y="2358681"/>
            <a:ext cx="63751" cy="263540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66860" y="2016078"/>
            <a:ext cx="63753" cy="263541"/>
          </a:xfrm>
          <a:prstGeom prst="rect">
            <a:avLst/>
          </a:prstGeom>
        </p:spPr>
      </p:pic>
      <p:sp>
        <p:nvSpPr>
          <p:cNvPr id="42" name="object 42"/>
          <p:cNvSpPr txBox="1"/>
          <p:nvPr/>
        </p:nvSpPr>
        <p:spPr>
          <a:xfrm>
            <a:off x="614464" y="3035787"/>
            <a:ext cx="1803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(a)</a:t>
            </a:r>
            <a:endParaRPr sz="10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6713" y="3331252"/>
            <a:ext cx="840105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Multitiered</a:t>
            </a:r>
            <a:r>
              <a:rPr sz="600" spc="-10" dirty="0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Architectures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7" name="object 4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21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1417012" y="3035787"/>
            <a:ext cx="1803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(b)</a:t>
            </a:r>
            <a:endParaRPr sz="10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015276" y="3035787"/>
            <a:ext cx="1803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(d)</a:t>
            </a:r>
            <a:endParaRPr sz="10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817824" y="3035787"/>
            <a:ext cx="1803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(e)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20015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5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architecture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61312" y="716"/>
            <a:ext cx="88011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Centralized</a:t>
            </a:r>
            <a:r>
              <a:rPr sz="600" spc="-2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organizations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2772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Being</a:t>
            </a:r>
            <a:r>
              <a:rPr sz="140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3333B2"/>
                </a:solidFill>
                <a:latin typeface="Arial"/>
                <a:cs typeface="Arial"/>
              </a:rPr>
              <a:t>client</a:t>
            </a:r>
            <a:r>
              <a:rPr sz="140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and</a:t>
            </a:r>
            <a:r>
              <a:rPr sz="140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server</a:t>
            </a:r>
            <a:r>
              <a:rPr sz="140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3333B2"/>
                </a:solidFill>
                <a:latin typeface="Arial"/>
                <a:cs typeface="Arial"/>
              </a:rPr>
              <a:t>at</a:t>
            </a:r>
            <a:r>
              <a:rPr sz="1400" spc="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sz="140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20" dirty="0">
                <a:solidFill>
                  <a:srgbClr val="3333B2"/>
                </a:solidFill>
                <a:latin typeface="Arial"/>
                <a:cs typeface="Arial"/>
              </a:rPr>
              <a:t>same</a:t>
            </a:r>
            <a:r>
              <a:rPr sz="140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time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2595" y="917623"/>
            <a:ext cx="1687830" cy="391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Three-tiered</a:t>
            </a:r>
            <a:r>
              <a:rPr sz="1200" spc="-3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architecture</a:t>
            </a:r>
            <a:endParaRPr sz="1200">
              <a:latin typeface="Arial"/>
              <a:cs typeface="Arial"/>
            </a:endParaRPr>
          </a:p>
          <a:p>
            <a:pPr marR="292100" algn="r">
              <a:lnSpc>
                <a:spcPct val="100000"/>
              </a:lnSpc>
              <a:spcBef>
                <a:spcPts val="66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616273" y="1428274"/>
            <a:ext cx="1492250" cy="949325"/>
            <a:chOff x="1616273" y="1428274"/>
            <a:chExt cx="1492250" cy="949325"/>
          </a:xfrm>
        </p:grpSpPr>
        <p:sp>
          <p:nvSpPr>
            <p:cNvPr id="7" name="object 7"/>
            <p:cNvSpPr/>
            <p:nvPr/>
          </p:nvSpPr>
          <p:spPr>
            <a:xfrm>
              <a:off x="1624175" y="1428274"/>
              <a:ext cx="738505" cy="949325"/>
            </a:xfrm>
            <a:custGeom>
              <a:avLst/>
              <a:gdLst/>
              <a:ahLst/>
              <a:cxnLst/>
              <a:rect l="l" t="t" r="r" b="b"/>
              <a:pathLst>
                <a:path w="738505" h="949325">
                  <a:moveTo>
                    <a:pt x="0" y="0"/>
                  </a:moveTo>
                  <a:lnTo>
                    <a:pt x="0" y="948747"/>
                  </a:lnTo>
                </a:path>
                <a:path w="738505" h="949325">
                  <a:moveTo>
                    <a:pt x="737933" y="0"/>
                  </a:moveTo>
                  <a:lnTo>
                    <a:pt x="737933" y="948747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24179" y="1586396"/>
              <a:ext cx="701040" cy="0"/>
            </a:xfrm>
            <a:custGeom>
              <a:avLst/>
              <a:gdLst/>
              <a:ahLst/>
              <a:cxnLst/>
              <a:rect l="l" t="t" r="r" b="b"/>
              <a:pathLst>
                <a:path w="701039">
                  <a:moveTo>
                    <a:pt x="0" y="0"/>
                  </a:moveTo>
                  <a:lnTo>
                    <a:pt x="700540" y="0"/>
                  </a:lnTo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87719" y="1554522"/>
              <a:ext cx="74378" cy="63753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624179" y="1428274"/>
              <a:ext cx="738505" cy="949325"/>
            </a:xfrm>
            <a:custGeom>
              <a:avLst/>
              <a:gdLst/>
              <a:ahLst/>
              <a:cxnLst/>
              <a:rect l="l" t="t" r="r" b="b"/>
              <a:pathLst>
                <a:path w="738505" h="949325">
                  <a:moveTo>
                    <a:pt x="0" y="0"/>
                  </a:moveTo>
                  <a:lnTo>
                    <a:pt x="0" y="158122"/>
                  </a:lnTo>
                </a:path>
                <a:path w="738505" h="949325">
                  <a:moveTo>
                    <a:pt x="8" y="790623"/>
                  </a:moveTo>
                  <a:lnTo>
                    <a:pt x="8" y="948747"/>
                  </a:lnTo>
                </a:path>
                <a:path w="738505" h="949325">
                  <a:moveTo>
                    <a:pt x="737929" y="158122"/>
                  </a:moveTo>
                  <a:lnTo>
                    <a:pt x="737929" y="316250"/>
                  </a:lnTo>
                </a:path>
                <a:path w="738505" h="949325">
                  <a:moveTo>
                    <a:pt x="737907" y="632501"/>
                  </a:moveTo>
                  <a:lnTo>
                    <a:pt x="737907" y="790623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100031" y="1428274"/>
              <a:ext cx="0" cy="949325"/>
            </a:xfrm>
            <a:custGeom>
              <a:avLst/>
              <a:gdLst/>
              <a:ahLst/>
              <a:cxnLst/>
              <a:rect l="l" t="t" r="r" b="b"/>
              <a:pathLst>
                <a:path h="949325">
                  <a:moveTo>
                    <a:pt x="0" y="0"/>
                  </a:moveTo>
                  <a:lnTo>
                    <a:pt x="0" y="948747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100010" y="1744524"/>
              <a:ext cx="0" cy="316865"/>
            </a:xfrm>
            <a:custGeom>
              <a:avLst/>
              <a:gdLst/>
              <a:ahLst/>
              <a:cxnLst/>
              <a:rect l="l" t="t" r="r" b="b"/>
              <a:pathLst>
                <a:path h="316864">
                  <a:moveTo>
                    <a:pt x="0" y="0"/>
                  </a:moveTo>
                  <a:lnTo>
                    <a:pt x="0" y="316251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362097" y="1744524"/>
              <a:ext cx="701040" cy="0"/>
            </a:xfrm>
            <a:custGeom>
              <a:avLst/>
              <a:gdLst/>
              <a:ahLst/>
              <a:cxnLst/>
              <a:rect l="l" t="t" r="r" b="b"/>
              <a:pathLst>
                <a:path w="701039">
                  <a:moveTo>
                    <a:pt x="0" y="0"/>
                  </a:moveTo>
                  <a:lnTo>
                    <a:pt x="700533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025643" y="1712646"/>
              <a:ext cx="74366" cy="63751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2399476" y="2060766"/>
              <a:ext cx="701040" cy="0"/>
            </a:xfrm>
            <a:custGeom>
              <a:avLst/>
              <a:gdLst/>
              <a:ahLst/>
              <a:cxnLst/>
              <a:rect l="l" t="t" r="r" b="b"/>
              <a:pathLst>
                <a:path w="701039">
                  <a:moveTo>
                    <a:pt x="700533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62097" y="2028892"/>
              <a:ext cx="74377" cy="63748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1661558" y="2218890"/>
              <a:ext cx="701040" cy="0"/>
            </a:xfrm>
            <a:custGeom>
              <a:avLst/>
              <a:gdLst/>
              <a:ahLst/>
              <a:cxnLst/>
              <a:rect l="l" t="t" r="r" b="b"/>
              <a:pathLst>
                <a:path w="701039">
                  <a:moveTo>
                    <a:pt x="700539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24179" y="2187015"/>
              <a:ext cx="74380" cy="63753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2153497" y="1180778"/>
            <a:ext cx="438150" cy="220979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01600" marR="5080" indent="-89535">
              <a:lnSpc>
                <a:spcPts val="740"/>
              </a:lnSpc>
              <a:spcBef>
                <a:spcPts val="17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Application  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6713" y="3331252"/>
            <a:ext cx="840105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Multitiered</a:t>
            </a:r>
            <a:r>
              <a:rPr sz="600" spc="-10" dirty="0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Architectures</a:t>
            </a:r>
            <a:endParaRPr sz="600">
              <a:latin typeface="Arial"/>
              <a:cs typeface="Arial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22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2929191" y="1180778"/>
            <a:ext cx="386715" cy="220979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75565" marR="5080" indent="-63500">
              <a:lnSpc>
                <a:spcPts val="740"/>
              </a:lnSpc>
              <a:spcBef>
                <a:spcPts val="17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Database  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03738" y="1358134"/>
            <a:ext cx="1119505" cy="387985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 marR="747395" algn="ctr">
              <a:lnSpc>
                <a:spcPts val="740"/>
              </a:lnSpc>
              <a:spcBef>
                <a:spcPts val="17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Request </a:t>
            </a:r>
            <a:r>
              <a:rPr sz="65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operation</a:t>
            </a:r>
            <a:endParaRPr sz="650">
              <a:latin typeface="Arial"/>
              <a:cs typeface="Arial"/>
            </a:endParaRPr>
          </a:p>
          <a:p>
            <a:pPr marL="779780" algn="ctr">
              <a:lnSpc>
                <a:spcPts val="535"/>
              </a:lnSpc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Request</a:t>
            </a:r>
            <a:endParaRPr sz="650">
              <a:latin typeface="Arial"/>
              <a:cs typeface="Arial"/>
            </a:endParaRPr>
          </a:p>
          <a:p>
            <a:pPr marL="779780" algn="ctr">
              <a:lnSpc>
                <a:spcPts val="760"/>
              </a:lnSpc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data</a:t>
            </a:r>
            <a:endParaRPr sz="6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598974" y="2057233"/>
            <a:ext cx="278765" cy="220979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57150" marR="5080" indent="-45085">
              <a:lnSpc>
                <a:spcPts val="740"/>
              </a:lnSpc>
              <a:spcBef>
                <a:spcPts val="17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Return  data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75026" y="2220747"/>
            <a:ext cx="278765" cy="220979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47625" marR="5080" indent="-35560">
              <a:lnSpc>
                <a:spcPts val="740"/>
              </a:lnSpc>
              <a:spcBef>
                <a:spcPts val="17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Return  reply</a:t>
            </a:r>
            <a:endParaRPr sz="6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95233" y="1761595"/>
            <a:ext cx="313055" cy="220979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64769" marR="5080" indent="-52705">
              <a:lnSpc>
                <a:spcPts val="740"/>
              </a:lnSpc>
              <a:spcBef>
                <a:spcPts val="170"/>
              </a:spcBef>
            </a:pPr>
            <a:r>
              <a:rPr sz="650" spc="-15" dirty="0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sz="650" dirty="0">
                <a:solidFill>
                  <a:srgbClr val="231F20"/>
                </a:solidFill>
                <a:latin typeface="Arial"/>
                <a:cs typeface="Arial"/>
              </a:rPr>
              <a:t>ait for 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reply</a:t>
            </a:r>
            <a:endParaRPr sz="6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08179" y="1763140"/>
            <a:ext cx="313055" cy="220979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74295" marR="5080" indent="-62230">
              <a:lnSpc>
                <a:spcPts val="740"/>
              </a:lnSpc>
              <a:spcBef>
                <a:spcPts val="170"/>
              </a:spcBef>
            </a:pPr>
            <a:r>
              <a:rPr sz="650" spc="-15" dirty="0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sz="650" dirty="0">
                <a:solidFill>
                  <a:srgbClr val="231F20"/>
                </a:solidFill>
                <a:latin typeface="Arial"/>
                <a:cs typeface="Arial"/>
              </a:rPr>
              <a:t>ait for 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data</a:t>
            </a:r>
            <a:endParaRPr sz="65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20015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5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</a:t>
            </a:r>
            <a:r>
              <a:rPr sz="600" spc="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architecture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16752" y="716"/>
            <a:ext cx="17246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Decentralized</a:t>
            </a:r>
            <a:r>
              <a:rPr sz="600" spc="10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organizations:</a:t>
            </a:r>
            <a:r>
              <a:rPr sz="600" spc="50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peer-to-peer</a:t>
            </a:r>
            <a:r>
              <a:rPr sz="600" spc="10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4165600" cy="265874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" dirty="0">
                <a:solidFill>
                  <a:srgbClr val="3333B2"/>
                </a:solidFill>
                <a:latin typeface="Arial"/>
                <a:cs typeface="Arial"/>
              </a:rPr>
              <a:t>Alternative</a:t>
            </a:r>
            <a:r>
              <a:rPr sz="1400" spc="-4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organizations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Arial"/>
              <a:cs typeface="Arial"/>
            </a:endParaRPr>
          </a:p>
          <a:p>
            <a:pPr marL="259079">
              <a:lnSpc>
                <a:spcPts val="1410"/>
              </a:lnSpc>
            </a:pP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Vertical</a:t>
            </a:r>
            <a:r>
              <a:rPr sz="1200" spc="-3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distribution</a:t>
            </a:r>
            <a:endParaRPr sz="1200">
              <a:latin typeface="Arial"/>
              <a:cs typeface="Arial"/>
            </a:endParaRPr>
          </a:p>
          <a:p>
            <a:pPr marL="260350" marR="62230" indent="3810">
              <a:lnSpc>
                <a:spcPts val="1200"/>
              </a:lnSpc>
              <a:spcBef>
                <a:spcPts val="10"/>
              </a:spcBef>
            </a:pPr>
            <a:r>
              <a:rPr sz="1000" spc="-5" dirty="0">
                <a:latin typeface="Arial"/>
                <a:cs typeface="Arial"/>
              </a:rPr>
              <a:t>Comes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from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dividing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distributed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applications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into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three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logical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layers,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 running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 components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from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each </a:t>
            </a:r>
            <a:r>
              <a:rPr sz="1000" spc="-15" dirty="0">
                <a:latin typeface="Arial"/>
                <a:cs typeface="Arial"/>
              </a:rPr>
              <a:t>layer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 different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server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(machine).</a:t>
            </a:r>
            <a:endParaRPr sz="1000">
              <a:latin typeface="Arial"/>
              <a:cs typeface="Arial"/>
            </a:endParaRPr>
          </a:p>
          <a:p>
            <a:pPr marL="264160">
              <a:lnSpc>
                <a:spcPts val="1410"/>
              </a:lnSpc>
              <a:spcBef>
                <a:spcPts val="645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Horizontal</a:t>
            </a:r>
            <a:r>
              <a:rPr sz="1200" spc="-3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distribution</a:t>
            </a:r>
            <a:endParaRPr sz="1200">
              <a:latin typeface="Arial"/>
              <a:cs typeface="Arial"/>
            </a:endParaRPr>
          </a:p>
          <a:p>
            <a:pPr marL="264160" marR="5080" indent="-4445">
              <a:lnSpc>
                <a:spcPts val="1200"/>
              </a:lnSpc>
              <a:spcBef>
                <a:spcPts val="10"/>
              </a:spcBef>
            </a:pPr>
            <a:r>
              <a:rPr sz="1000" spc="-5" dirty="0">
                <a:latin typeface="Arial"/>
                <a:cs typeface="Arial"/>
              </a:rPr>
              <a:t>A client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or server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may</a:t>
            </a:r>
            <a:r>
              <a:rPr sz="1000" spc="-5" dirty="0">
                <a:latin typeface="Arial"/>
                <a:cs typeface="Arial"/>
              </a:rPr>
              <a:t> be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physically split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up into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logically equivalent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parts,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but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each</a:t>
            </a:r>
            <a:r>
              <a:rPr sz="1000" dirty="0">
                <a:latin typeface="Arial"/>
                <a:cs typeface="Arial"/>
              </a:rPr>
              <a:t> part </a:t>
            </a:r>
            <a:r>
              <a:rPr sz="1000" spc="-5" dirty="0">
                <a:latin typeface="Arial"/>
                <a:cs typeface="Arial"/>
              </a:rPr>
              <a:t>is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operating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on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own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share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of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complete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data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set.</a:t>
            </a:r>
            <a:endParaRPr sz="1000">
              <a:latin typeface="Arial"/>
              <a:cs typeface="Arial"/>
            </a:endParaRPr>
          </a:p>
          <a:p>
            <a:pPr marL="264160" algn="just">
              <a:lnSpc>
                <a:spcPct val="100000"/>
              </a:lnSpc>
              <a:spcBef>
                <a:spcPts val="645"/>
              </a:spcBef>
            </a:pP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Peer-to-peer</a:t>
            </a:r>
            <a:r>
              <a:rPr sz="1200" spc="-2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architectures</a:t>
            </a:r>
            <a:endParaRPr sz="1200">
              <a:latin typeface="Arial"/>
              <a:cs typeface="Arial"/>
            </a:endParaRPr>
          </a:p>
          <a:p>
            <a:pPr marL="264160" marR="16510" algn="just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latin typeface="Arial"/>
                <a:cs typeface="Arial"/>
              </a:rPr>
              <a:t>Processes are all equal: the functions that need to be carried out are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represented </a:t>
            </a:r>
            <a:r>
              <a:rPr sz="1000" spc="-15" dirty="0">
                <a:latin typeface="Arial"/>
                <a:cs typeface="Arial"/>
              </a:rPr>
              <a:t>by </a:t>
            </a:r>
            <a:r>
              <a:rPr sz="1000" spc="-10" dirty="0">
                <a:latin typeface="Arial"/>
                <a:cs typeface="Arial"/>
              </a:rPr>
              <a:t>every </a:t>
            </a:r>
            <a:r>
              <a:rPr sz="1000" spc="-5" dirty="0">
                <a:latin typeface="Arial"/>
                <a:cs typeface="Arial"/>
              </a:rPr>
              <a:t>process </a:t>
            </a:r>
            <a:r>
              <a:rPr sz="1000" i="1" spc="-5" dirty="0">
                <a:latin typeface="メイリオ"/>
                <a:cs typeface="メイリオ"/>
              </a:rPr>
              <a:t>⇒ </a:t>
            </a:r>
            <a:r>
              <a:rPr sz="1000" spc="-5" dirty="0">
                <a:latin typeface="Arial"/>
                <a:cs typeface="Arial"/>
              </a:rPr>
              <a:t>each process will act as a client and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 server at the same time (i.e.,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acting as a 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servant</a:t>
            </a:r>
            <a:r>
              <a:rPr sz="1000" spc="-5" dirty="0">
                <a:latin typeface="Arial"/>
                <a:cs typeface="Arial"/>
              </a:rPr>
              <a:t>).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23</a:t>
            </a:r>
            <a:r>
              <a:rPr sz="600" spc="-40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sz="600" spc="-35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36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762250" algn="l"/>
              </a:tabLst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8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</a:t>
            </a:r>
            <a:r>
              <a:rPr sz="600" spc="20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architecture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Decentralized</a:t>
            </a:r>
            <a:r>
              <a:rPr sz="600" spc="1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organizations:</a:t>
            </a:r>
            <a:r>
              <a:rPr sz="600" spc="60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peer-to-peer</a:t>
            </a:r>
            <a:r>
              <a:rPr sz="600" spc="1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2636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15" dirty="0"/>
              <a:t>Structured</a:t>
            </a:r>
            <a:r>
              <a:rPr spc="-50" dirty="0"/>
              <a:t> </a:t>
            </a:r>
            <a:r>
              <a:rPr spc="20" dirty="0"/>
              <a:t>P2P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7294" y="456575"/>
            <a:ext cx="3913504" cy="13328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410"/>
              </a:lnSpc>
              <a:spcBef>
                <a:spcPts val="95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Essence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ts val="1200"/>
              </a:lnSpc>
              <a:spcBef>
                <a:spcPts val="10"/>
              </a:spcBef>
            </a:pPr>
            <a:r>
              <a:rPr sz="1000" spc="-10" dirty="0">
                <a:latin typeface="Arial"/>
                <a:cs typeface="Arial"/>
              </a:rPr>
              <a:t>Make</a:t>
            </a:r>
            <a:r>
              <a:rPr sz="1000" spc="-5" dirty="0">
                <a:latin typeface="Arial"/>
                <a:cs typeface="Arial"/>
              </a:rPr>
              <a:t> use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 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0000FA"/>
                </a:solidFill>
                <a:latin typeface="Arial"/>
                <a:cs typeface="Arial"/>
              </a:rPr>
              <a:t>semantic-free </a:t>
            </a:r>
            <a:r>
              <a:rPr sz="1000" spc="-10" dirty="0">
                <a:solidFill>
                  <a:srgbClr val="0000FA"/>
                </a:solidFill>
                <a:latin typeface="Arial"/>
                <a:cs typeface="Arial"/>
              </a:rPr>
              <a:t>index</a:t>
            </a:r>
            <a:r>
              <a:rPr sz="1000" spc="-10" dirty="0">
                <a:latin typeface="Arial"/>
                <a:cs typeface="Arial"/>
              </a:rPr>
              <a:t>: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each data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item is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uniquely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associated with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key,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</a:t>
            </a:r>
            <a:r>
              <a:rPr sz="1000" spc="-5" dirty="0">
                <a:latin typeface="Arial"/>
                <a:cs typeface="Arial"/>
              </a:rPr>
              <a:t> turn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used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as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an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index.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Common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practice: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use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hash function</a:t>
            </a:r>
            <a:endParaRPr sz="1000">
              <a:latin typeface="Arial"/>
              <a:cs typeface="Arial"/>
            </a:endParaRPr>
          </a:p>
          <a:p>
            <a:pPr marL="800100">
              <a:lnSpc>
                <a:spcPct val="100000"/>
              </a:lnSpc>
              <a:spcBef>
                <a:spcPts val="345"/>
              </a:spcBef>
            </a:pPr>
            <a:r>
              <a:rPr sz="1000" i="1" dirty="0">
                <a:latin typeface="Arial"/>
                <a:cs typeface="Arial"/>
              </a:rPr>
              <a:t>key</a:t>
            </a:r>
            <a:r>
              <a:rPr sz="1000" dirty="0">
                <a:latin typeface="Arial"/>
                <a:cs typeface="Arial"/>
              </a:rPr>
              <a:t>(</a:t>
            </a:r>
            <a:r>
              <a:rPr sz="1000" i="1" dirty="0">
                <a:latin typeface="Arial"/>
                <a:cs typeface="Arial"/>
              </a:rPr>
              <a:t>data</a:t>
            </a:r>
            <a:r>
              <a:rPr sz="1000" i="1" spc="-10" dirty="0">
                <a:latin typeface="Arial"/>
                <a:cs typeface="Arial"/>
              </a:rPr>
              <a:t> </a:t>
            </a:r>
            <a:r>
              <a:rPr sz="1000" i="1" spc="5" dirty="0">
                <a:latin typeface="Arial"/>
                <a:cs typeface="Arial"/>
              </a:rPr>
              <a:t>item</a:t>
            </a:r>
            <a:r>
              <a:rPr sz="1000" spc="5" dirty="0">
                <a:latin typeface="Arial"/>
                <a:cs typeface="Arial"/>
              </a:rPr>
              <a:t>)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190" dirty="0">
                <a:latin typeface="Arial"/>
                <a:cs typeface="Arial"/>
              </a:rPr>
              <a:t>=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hash</a:t>
            </a:r>
            <a:r>
              <a:rPr sz="1000" dirty="0">
                <a:latin typeface="Arial"/>
                <a:cs typeface="Arial"/>
              </a:rPr>
              <a:t>(</a:t>
            </a:r>
            <a:r>
              <a:rPr sz="1000" i="1" dirty="0">
                <a:latin typeface="Arial"/>
                <a:cs typeface="Arial"/>
              </a:rPr>
              <a:t>data</a:t>
            </a:r>
            <a:r>
              <a:rPr sz="1000" i="1" spc="-10" dirty="0">
                <a:latin typeface="Arial"/>
                <a:cs typeface="Arial"/>
              </a:rPr>
              <a:t> item’s </a:t>
            </a:r>
            <a:r>
              <a:rPr sz="1000" i="1" dirty="0">
                <a:latin typeface="Arial"/>
                <a:cs typeface="Arial"/>
              </a:rPr>
              <a:t>value</a:t>
            </a:r>
            <a:r>
              <a:rPr sz="1000" dirty="0">
                <a:latin typeface="Arial"/>
                <a:cs typeface="Arial"/>
              </a:rPr>
              <a:t>)</a:t>
            </a:r>
            <a:r>
              <a:rPr sz="1000" i="1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000" spc="-5" dirty="0">
                <a:latin typeface="Arial"/>
                <a:cs typeface="Arial"/>
              </a:rPr>
              <a:t>P2P system </a:t>
            </a:r>
            <a:r>
              <a:rPr sz="1000" spc="-10" dirty="0">
                <a:latin typeface="Arial"/>
                <a:cs typeface="Arial"/>
              </a:rPr>
              <a:t>now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responsible </a:t>
            </a:r>
            <a:r>
              <a:rPr sz="1000" spc="-15" dirty="0">
                <a:latin typeface="Arial"/>
                <a:cs typeface="Arial"/>
              </a:rPr>
              <a:t>for</a:t>
            </a:r>
            <a:r>
              <a:rPr sz="1000" spc="-5" dirty="0">
                <a:latin typeface="Arial"/>
                <a:cs typeface="Arial"/>
              </a:rPr>
              <a:t> storing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</a:t>
            </a:r>
            <a:r>
              <a:rPr sz="1000" i="1" spc="-10" dirty="0">
                <a:latin typeface="Arial"/>
                <a:cs typeface="Arial"/>
              </a:rPr>
              <a:t>key</a:t>
            </a:r>
            <a:r>
              <a:rPr sz="1000" spc="-10" dirty="0">
                <a:latin typeface="Arial"/>
                <a:cs typeface="Arial"/>
              </a:rPr>
              <a:t>,</a:t>
            </a:r>
            <a:r>
              <a:rPr sz="1000" i="1" spc="-10" dirty="0">
                <a:latin typeface="Arial"/>
                <a:cs typeface="Arial"/>
              </a:rPr>
              <a:t>value</a:t>
            </a:r>
            <a:r>
              <a:rPr sz="1000" spc="-10" dirty="0">
                <a:latin typeface="Arial"/>
                <a:cs typeface="Arial"/>
              </a:rPr>
              <a:t>)</a:t>
            </a:r>
            <a:r>
              <a:rPr sz="1000" spc="-5" dirty="0">
                <a:latin typeface="Arial"/>
                <a:cs typeface="Arial"/>
              </a:rPr>
              <a:t> pairs.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1200" spc="-5" dirty="0">
                <a:solidFill>
                  <a:srgbClr val="007C00"/>
                </a:solidFill>
                <a:latin typeface="Arial"/>
                <a:cs typeface="Arial"/>
              </a:rPr>
              <a:t>Simple</a:t>
            </a:r>
            <a:r>
              <a:rPr sz="1200" spc="-20" dirty="0">
                <a:solidFill>
                  <a:srgbClr val="007C0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07C00"/>
                </a:solidFill>
                <a:latin typeface="Arial"/>
                <a:cs typeface="Arial"/>
              </a:rPr>
              <a:t>example:</a:t>
            </a:r>
            <a:r>
              <a:rPr sz="1200" spc="65" dirty="0">
                <a:solidFill>
                  <a:srgbClr val="007C0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07C00"/>
                </a:solidFill>
                <a:latin typeface="Arial"/>
                <a:cs typeface="Arial"/>
              </a:rPr>
              <a:t>hypercube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01483" y="1971475"/>
            <a:ext cx="189865" cy="1143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50" spc="15" dirty="0">
                <a:solidFill>
                  <a:srgbClr val="231F20"/>
                </a:solidFill>
                <a:latin typeface="Arial"/>
                <a:cs typeface="Arial"/>
              </a:rPr>
              <a:t>0000</a:t>
            </a:r>
            <a:endParaRPr sz="5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58336" y="2046090"/>
            <a:ext cx="189865" cy="1143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50" spc="15" dirty="0">
                <a:solidFill>
                  <a:srgbClr val="231F20"/>
                </a:solidFill>
                <a:latin typeface="Arial"/>
                <a:cs typeface="Arial"/>
              </a:rPr>
              <a:t>1000</a:t>
            </a:r>
            <a:endParaRPr sz="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31967" y="2437169"/>
            <a:ext cx="189865" cy="1143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50" spc="15" dirty="0">
                <a:solidFill>
                  <a:srgbClr val="231F20"/>
                </a:solidFill>
                <a:latin typeface="Arial"/>
                <a:cs typeface="Arial"/>
              </a:rPr>
              <a:t>0100</a:t>
            </a:r>
            <a:endParaRPr sz="5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46878" y="2576660"/>
            <a:ext cx="184150" cy="1143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50" spc="-30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sz="550" spc="15" dirty="0">
                <a:solidFill>
                  <a:srgbClr val="231F20"/>
                </a:solidFill>
                <a:latin typeface="Arial"/>
                <a:cs typeface="Arial"/>
              </a:rPr>
              <a:t>100</a:t>
            </a:r>
            <a:endParaRPr sz="5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69549" y="1986306"/>
            <a:ext cx="189865" cy="1143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50" spc="15" dirty="0">
                <a:solidFill>
                  <a:srgbClr val="231F20"/>
                </a:solidFill>
                <a:latin typeface="Arial"/>
                <a:cs typeface="Arial"/>
              </a:rPr>
              <a:t>0001</a:t>
            </a:r>
            <a:endParaRPr sz="5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14051" y="1990033"/>
            <a:ext cx="189865" cy="1143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50" spc="15" dirty="0">
                <a:solidFill>
                  <a:srgbClr val="231F20"/>
                </a:solidFill>
                <a:latin typeface="Arial"/>
                <a:cs typeface="Arial"/>
              </a:rPr>
              <a:t>1001</a:t>
            </a:r>
            <a:endParaRPr sz="5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69549" y="2526582"/>
            <a:ext cx="189865" cy="1143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50" spc="15" dirty="0">
                <a:solidFill>
                  <a:srgbClr val="231F20"/>
                </a:solidFill>
                <a:latin typeface="Arial"/>
                <a:cs typeface="Arial"/>
              </a:rPr>
              <a:t>0101</a:t>
            </a:r>
            <a:endParaRPr sz="5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05597" y="2519130"/>
            <a:ext cx="184150" cy="1143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50" spc="-30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sz="550" spc="15" dirty="0">
                <a:solidFill>
                  <a:srgbClr val="231F20"/>
                </a:solidFill>
                <a:latin typeface="Arial"/>
                <a:cs typeface="Arial"/>
              </a:rPr>
              <a:t>101</a:t>
            </a:r>
            <a:endParaRPr sz="5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22035" y="2172175"/>
            <a:ext cx="189865" cy="1143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50" spc="15" dirty="0">
                <a:solidFill>
                  <a:srgbClr val="231F20"/>
                </a:solidFill>
                <a:latin typeface="Arial"/>
                <a:cs typeface="Arial"/>
              </a:rPr>
              <a:t>0010</a:t>
            </a:r>
            <a:endParaRPr sz="5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74914" y="2253888"/>
            <a:ext cx="189865" cy="1143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50" spc="15" dirty="0">
                <a:solidFill>
                  <a:srgbClr val="231F20"/>
                </a:solidFill>
                <a:latin typeface="Arial"/>
                <a:cs typeface="Arial"/>
              </a:rPr>
              <a:t>1010</a:t>
            </a:r>
            <a:endParaRPr sz="5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92824" y="2180060"/>
            <a:ext cx="184150" cy="1143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50" spc="15" dirty="0">
                <a:solidFill>
                  <a:srgbClr val="231F20"/>
                </a:solidFill>
                <a:latin typeface="Arial"/>
                <a:cs typeface="Arial"/>
              </a:rPr>
              <a:t>00</a:t>
            </a:r>
            <a:r>
              <a:rPr sz="550" spc="-30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sz="550" spc="15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5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29452" y="2180072"/>
            <a:ext cx="184150" cy="1143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50" spc="15" dirty="0">
                <a:solidFill>
                  <a:srgbClr val="231F20"/>
                </a:solidFill>
                <a:latin typeface="Arial"/>
                <a:cs typeface="Arial"/>
              </a:rPr>
              <a:t>10</a:t>
            </a:r>
            <a:r>
              <a:rPr sz="550" spc="-30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sz="550" spc="15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5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64172" y="2713332"/>
            <a:ext cx="2386330" cy="18478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63500">
              <a:lnSpc>
                <a:spcPts val="605"/>
              </a:lnSpc>
              <a:spcBef>
                <a:spcPts val="130"/>
              </a:spcBef>
              <a:tabLst>
                <a:tab pos="951230" algn="l"/>
                <a:tab pos="2186940" algn="l"/>
              </a:tabLst>
            </a:pPr>
            <a:r>
              <a:rPr sz="825" spc="7" baseline="10101" dirty="0">
                <a:solidFill>
                  <a:srgbClr val="231F20"/>
                </a:solidFill>
                <a:latin typeface="Arial"/>
                <a:cs typeface="Arial"/>
              </a:rPr>
              <a:t>0110	</a:t>
            </a:r>
            <a:r>
              <a:rPr sz="825" spc="-15" baseline="5050" dirty="0">
                <a:solidFill>
                  <a:srgbClr val="231F20"/>
                </a:solidFill>
                <a:latin typeface="Arial"/>
                <a:cs typeface="Arial"/>
              </a:rPr>
              <a:t>0111	</a:t>
            </a:r>
            <a:r>
              <a:rPr sz="550" spc="-20" dirty="0">
                <a:solidFill>
                  <a:srgbClr val="231F20"/>
                </a:solidFill>
                <a:latin typeface="Arial"/>
                <a:cs typeface="Arial"/>
              </a:rPr>
              <a:t>1111</a:t>
            </a:r>
            <a:endParaRPr sz="550">
              <a:latin typeface="Arial"/>
              <a:cs typeface="Arial"/>
            </a:endParaRPr>
          </a:p>
          <a:p>
            <a:pPr marR="589280" algn="r">
              <a:lnSpc>
                <a:spcPts val="605"/>
              </a:lnSpc>
            </a:pPr>
            <a:r>
              <a:rPr sz="550" spc="-10" dirty="0">
                <a:solidFill>
                  <a:srgbClr val="231F20"/>
                </a:solidFill>
                <a:latin typeface="Arial"/>
                <a:cs typeface="Arial"/>
              </a:rPr>
              <a:t>1110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224750" y="1911469"/>
            <a:ext cx="2174875" cy="973455"/>
            <a:chOff x="1224750" y="1911469"/>
            <a:chExt cx="2174875" cy="973455"/>
          </a:xfrm>
        </p:grpSpPr>
        <p:sp>
          <p:nvSpPr>
            <p:cNvPr id="19" name="object 19"/>
            <p:cNvSpPr/>
            <p:nvPr/>
          </p:nvSpPr>
          <p:spPr>
            <a:xfrm>
              <a:off x="1808108" y="2111760"/>
              <a:ext cx="1252220" cy="117475"/>
            </a:xfrm>
            <a:custGeom>
              <a:avLst/>
              <a:gdLst/>
              <a:ahLst/>
              <a:cxnLst/>
              <a:rect l="l" t="t" r="r" b="b"/>
              <a:pathLst>
                <a:path w="1252220" h="117475">
                  <a:moveTo>
                    <a:pt x="0" y="117469"/>
                  </a:moveTo>
                  <a:lnTo>
                    <a:pt x="470811" y="0"/>
                  </a:lnTo>
                  <a:lnTo>
                    <a:pt x="870546" y="13052"/>
                  </a:lnTo>
                  <a:lnTo>
                    <a:pt x="1147965" y="78313"/>
                  </a:lnTo>
                  <a:lnTo>
                    <a:pt x="1251824" y="11746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293269" y="2237202"/>
              <a:ext cx="1767205" cy="1905"/>
            </a:xfrm>
            <a:custGeom>
              <a:avLst/>
              <a:gdLst/>
              <a:ahLst/>
              <a:cxnLst/>
              <a:rect l="l" t="t" r="r" b="b"/>
              <a:pathLst>
                <a:path w="1767205" h="1905">
                  <a:moveTo>
                    <a:pt x="0" y="0"/>
                  </a:moveTo>
                  <a:lnTo>
                    <a:pt x="527083" y="0"/>
                  </a:lnTo>
                </a:path>
                <a:path w="1767205" h="1905">
                  <a:moveTo>
                    <a:pt x="1239581" y="1428"/>
                  </a:moveTo>
                  <a:lnTo>
                    <a:pt x="1766663" y="1428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808108" y="2638840"/>
              <a:ext cx="1252220" cy="117475"/>
            </a:xfrm>
            <a:custGeom>
              <a:avLst/>
              <a:gdLst/>
              <a:ahLst/>
              <a:cxnLst/>
              <a:rect l="l" t="t" r="r" b="b"/>
              <a:pathLst>
                <a:path w="1252220" h="117475">
                  <a:moveTo>
                    <a:pt x="0" y="117467"/>
                  </a:moveTo>
                  <a:lnTo>
                    <a:pt x="470811" y="0"/>
                  </a:lnTo>
                  <a:lnTo>
                    <a:pt x="870546" y="13051"/>
                  </a:lnTo>
                  <a:lnTo>
                    <a:pt x="1147965" y="78311"/>
                  </a:lnTo>
                  <a:lnTo>
                    <a:pt x="1251824" y="117467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293269" y="2237202"/>
              <a:ext cx="1767205" cy="528955"/>
            </a:xfrm>
            <a:custGeom>
              <a:avLst/>
              <a:gdLst/>
              <a:ahLst/>
              <a:cxnLst/>
              <a:rect l="l" t="t" r="r" b="b"/>
              <a:pathLst>
                <a:path w="1767205" h="528955">
                  <a:moveTo>
                    <a:pt x="0" y="527082"/>
                  </a:moveTo>
                  <a:lnTo>
                    <a:pt x="527083" y="527082"/>
                  </a:lnTo>
                </a:path>
                <a:path w="1767205" h="528955">
                  <a:moveTo>
                    <a:pt x="1239581" y="528510"/>
                  </a:moveTo>
                  <a:lnTo>
                    <a:pt x="1766663" y="528510"/>
                  </a:lnTo>
                </a:path>
                <a:path w="1767205" h="528955">
                  <a:moveTo>
                    <a:pt x="0" y="0"/>
                  </a:moveTo>
                  <a:lnTo>
                    <a:pt x="0" y="527082"/>
                  </a:lnTo>
                </a:path>
                <a:path w="1767205" h="528955">
                  <a:moveTo>
                    <a:pt x="1239581" y="1428"/>
                  </a:moveTo>
                  <a:lnTo>
                    <a:pt x="1239581" y="52851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071649" y="1914104"/>
              <a:ext cx="1252220" cy="117475"/>
            </a:xfrm>
            <a:custGeom>
              <a:avLst/>
              <a:gdLst/>
              <a:ahLst/>
              <a:cxnLst/>
              <a:rect l="l" t="t" r="r" b="b"/>
              <a:pathLst>
                <a:path w="1252220" h="117475">
                  <a:moveTo>
                    <a:pt x="0" y="117469"/>
                  </a:moveTo>
                  <a:lnTo>
                    <a:pt x="470808" y="0"/>
                  </a:lnTo>
                  <a:lnTo>
                    <a:pt x="870542" y="13052"/>
                  </a:lnTo>
                  <a:lnTo>
                    <a:pt x="1147959" y="78312"/>
                  </a:lnTo>
                  <a:lnTo>
                    <a:pt x="1251819" y="117469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563993" y="2038256"/>
              <a:ext cx="1767205" cy="528955"/>
            </a:xfrm>
            <a:custGeom>
              <a:avLst/>
              <a:gdLst/>
              <a:ahLst/>
              <a:cxnLst/>
              <a:rect l="l" t="t" r="r" b="b"/>
              <a:pathLst>
                <a:path w="1767204" h="528955">
                  <a:moveTo>
                    <a:pt x="0" y="0"/>
                  </a:moveTo>
                  <a:lnTo>
                    <a:pt x="527084" y="0"/>
                  </a:lnTo>
                </a:path>
                <a:path w="1767204" h="528955">
                  <a:moveTo>
                    <a:pt x="1239572" y="1425"/>
                  </a:moveTo>
                  <a:lnTo>
                    <a:pt x="1766653" y="1425"/>
                  </a:lnTo>
                </a:path>
                <a:path w="1767204" h="528955">
                  <a:moveTo>
                    <a:pt x="0" y="527082"/>
                  </a:moveTo>
                  <a:lnTo>
                    <a:pt x="527084" y="527082"/>
                  </a:lnTo>
                </a:path>
                <a:path w="1767204" h="528955">
                  <a:moveTo>
                    <a:pt x="0" y="0"/>
                  </a:moveTo>
                  <a:lnTo>
                    <a:pt x="0" y="527082"/>
                  </a:lnTo>
                </a:path>
                <a:path w="1767204" h="528955">
                  <a:moveTo>
                    <a:pt x="1239572" y="528507"/>
                  </a:moveTo>
                  <a:lnTo>
                    <a:pt x="1766653" y="528507"/>
                  </a:lnTo>
                </a:path>
                <a:path w="1767204" h="528955">
                  <a:moveTo>
                    <a:pt x="1239572" y="1425"/>
                  </a:moveTo>
                  <a:lnTo>
                    <a:pt x="1239572" y="528507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820353" y="2237202"/>
              <a:ext cx="1240155" cy="528955"/>
            </a:xfrm>
            <a:custGeom>
              <a:avLst/>
              <a:gdLst/>
              <a:ahLst/>
              <a:cxnLst/>
              <a:rect l="l" t="t" r="r" b="b"/>
              <a:pathLst>
                <a:path w="1240155" h="528955">
                  <a:moveTo>
                    <a:pt x="0" y="0"/>
                  </a:moveTo>
                  <a:lnTo>
                    <a:pt x="0" y="527082"/>
                  </a:lnTo>
                </a:path>
                <a:path w="1240155" h="528955">
                  <a:moveTo>
                    <a:pt x="1239579" y="1428"/>
                  </a:moveTo>
                  <a:lnTo>
                    <a:pt x="1239579" y="52851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091078" y="2038256"/>
              <a:ext cx="1240155" cy="528955"/>
            </a:xfrm>
            <a:custGeom>
              <a:avLst/>
              <a:gdLst/>
              <a:ahLst/>
              <a:cxnLst/>
              <a:rect l="l" t="t" r="r" b="b"/>
              <a:pathLst>
                <a:path w="1240154" h="528955">
                  <a:moveTo>
                    <a:pt x="0" y="0"/>
                  </a:moveTo>
                  <a:lnTo>
                    <a:pt x="0" y="527082"/>
                  </a:lnTo>
                </a:path>
                <a:path w="1240154" h="528955">
                  <a:moveTo>
                    <a:pt x="1239568" y="1425"/>
                  </a:moveTo>
                  <a:lnTo>
                    <a:pt x="1239568" y="528507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584259" y="2047789"/>
              <a:ext cx="1739264" cy="636905"/>
            </a:xfrm>
            <a:custGeom>
              <a:avLst/>
              <a:gdLst/>
              <a:ahLst/>
              <a:cxnLst/>
              <a:rect l="l" t="t" r="r" b="b"/>
              <a:pathLst>
                <a:path w="1739264" h="636905">
                  <a:moveTo>
                    <a:pt x="7177" y="0"/>
                  </a:moveTo>
                  <a:lnTo>
                    <a:pt x="463061" y="117469"/>
                  </a:lnTo>
                  <a:lnTo>
                    <a:pt x="850120" y="104417"/>
                  </a:lnTo>
                  <a:lnTo>
                    <a:pt x="1118740" y="39156"/>
                  </a:lnTo>
                  <a:lnTo>
                    <a:pt x="1219305" y="0"/>
                  </a:lnTo>
                </a:path>
                <a:path w="1739264" h="636905">
                  <a:moveTo>
                    <a:pt x="0" y="518975"/>
                  </a:moveTo>
                  <a:lnTo>
                    <a:pt x="455879" y="636443"/>
                  </a:lnTo>
                  <a:lnTo>
                    <a:pt x="842938" y="623391"/>
                  </a:lnTo>
                  <a:lnTo>
                    <a:pt x="1111560" y="558131"/>
                  </a:lnTo>
                  <a:lnTo>
                    <a:pt x="1212127" y="518975"/>
                  </a:lnTo>
                </a:path>
                <a:path w="1739264" h="636905">
                  <a:moveTo>
                    <a:pt x="527088" y="518975"/>
                  </a:moveTo>
                  <a:lnTo>
                    <a:pt x="982963" y="401507"/>
                  </a:lnTo>
                  <a:lnTo>
                    <a:pt x="1370021" y="414559"/>
                  </a:lnTo>
                  <a:lnTo>
                    <a:pt x="1638642" y="479819"/>
                  </a:lnTo>
                  <a:lnTo>
                    <a:pt x="1739209" y="518975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281024" y="2245445"/>
              <a:ext cx="1252220" cy="636905"/>
            </a:xfrm>
            <a:custGeom>
              <a:avLst/>
              <a:gdLst/>
              <a:ahLst/>
              <a:cxnLst/>
              <a:rect l="l" t="t" r="r" b="b"/>
              <a:pathLst>
                <a:path w="1252220" h="636905">
                  <a:moveTo>
                    <a:pt x="0" y="518975"/>
                  </a:moveTo>
                  <a:lnTo>
                    <a:pt x="470810" y="636445"/>
                  </a:lnTo>
                  <a:lnTo>
                    <a:pt x="870547" y="623393"/>
                  </a:lnTo>
                  <a:lnTo>
                    <a:pt x="1147966" y="558132"/>
                  </a:lnTo>
                  <a:lnTo>
                    <a:pt x="1251826" y="518975"/>
                  </a:lnTo>
                </a:path>
                <a:path w="1252220" h="636905">
                  <a:moveTo>
                    <a:pt x="0" y="0"/>
                  </a:moveTo>
                  <a:lnTo>
                    <a:pt x="470810" y="117467"/>
                  </a:lnTo>
                  <a:lnTo>
                    <a:pt x="870547" y="104415"/>
                  </a:lnTo>
                  <a:lnTo>
                    <a:pt x="1147966" y="39155"/>
                  </a:lnTo>
                  <a:lnTo>
                    <a:pt x="1251826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98107" y="1972367"/>
              <a:ext cx="131766" cy="131775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95472" y="1969731"/>
              <a:ext cx="137037" cy="137045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737684" y="1973796"/>
              <a:ext cx="131762" cy="131770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735048" y="1971161"/>
              <a:ext cx="137033" cy="137041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025190" y="1972367"/>
              <a:ext cx="131768" cy="131775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022555" y="1969731"/>
              <a:ext cx="137039" cy="137045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264765" y="1973796"/>
              <a:ext cx="131762" cy="131770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262130" y="1971161"/>
              <a:ext cx="137033" cy="137041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025190" y="2499454"/>
              <a:ext cx="131768" cy="131770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022555" y="2496818"/>
              <a:ext cx="137039" cy="137041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64765" y="2500879"/>
              <a:ext cx="131762" cy="131770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262130" y="2498243"/>
              <a:ext cx="137033" cy="137041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98107" y="2499454"/>
              <a:ext cx="131766" cy="131770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495472" y="2496818"/>
              <a:ext cx="137037" cy="137041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737684" y="2500879"/>
              <a:ext cx="131762" cy="131770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735048" y="2498243"/>
              <a:ext cx="137033" cy="137041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1281024" y="2038256"/>
              <a:ext cx="2037714" cy="727710"/>
            </a:xfrm>
            <a:custGeom>
              <a:avLst/>
              <a:gdLst/>
              <a:ahLst/>
              <a:cxnLst/>
              <a:rect l="l" t="t" r="r" b="b"/>
              <a:pathLst>
                <a:path w="2037714" h="727710">
                  <a:moveTo>
                    <a:pt x="12245" y="198945"/>
                  </a:moveTo>
                  <a:lnTo>
                    <a:pt x="282968" y="0"/>
                  </a:lnTo>
                </a:path>
                <a:path w="2037714" h="727710">
                  <a:moveTo>
                    <a:pt x="1251826" y="200373"/>
                  </a:moveTo>
                  <a:lnTo>
                    <a:pt x="1522540" y="1425"/>
                  </a:lnTo>
                </a:path>
                <a:path w="2037714" h="727710">
                  <a:moveTo>
                    <a:pt x="527083" y="199080"/>
                  </a:moveTo>
                  <a:lnTo>
                    <a:pt x="797805" y="131"/>
                  </a:lnTo>
                </a:path>
                <a:path w="2037714" h="727710">
                  <a:moveTo>
                    <a:pt x="1766659" y="200509"/>
                  </a:moveTo>
                  <a:lnTo>
                    <a:pt x="2037373" y="1556"/>
                  </a:lnTo>
                </a:path>
                <a:path w="2037714" h="727710">
                  <a:moveTo>
                    <a:pt x="0" y="726164"/>
                  </a:moveTo>
                  <a:lnTo>
                    <a:pt x="270718" y="527214"/>
                  </a:lnTo>
                </a:path>
                <a:path w="2037714" h="727710">
                  <a:moveTo>
                    <a:pt x="1239578" y="727592"/>
                  </a:moveTo>
                  <a:lnTo>
                    <a:pt x="1510292" y="528639"/>
                  </a:lnTo>
                </a:path>
                <a:path w="2037714" h="727710">
                  <a:moveTo>
                    <a:pt x="527083" y="726164"/>
                  </a:moveTo>
                  <a:lnTo>
                    <a:pt x="797805" y="527214"/>
                  </a:lnTo>
                </a:path>
                <a:path w="2037714" h="727710">
                  <a:moveTo>
                    <a:pt x="1766659" y="727592"/>
                  </a:moveTo>
                  <a:lnTo>
                    <a:pt x="2037373" y="52863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27385" y="2171317"/>
              <a:ext cx="131769" cy="131769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224750" y="2168681"/>
              <a:ext cx="137040" cy="137040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466959" y="2172745"/>
              <a:ext cx="131773" cy="131770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464324" y="2170109"/>
              <a:ext cx="137043" cy="137041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754468" y="2171317"/>
              <a:ext cx="131770" cy="131769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751832" y="2168681"/>
              <a:ext cx="137041" cy="137040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994041" y="2172745"/>
              <a:ext cx="131772" cy="131770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991405" y="2170109"/>
              <a:ext cx="137043" cy="137041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754468" y="2698399"/>
              <a:ext cx="131770" cy="131770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751832" y="2695764"/>
              <a:ext cx="137041" cy="137041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994041" y="2699827"/>
              <a:ext cx="131772" cy="131771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991405" y="2697192"/>
              <a:ext cx="137043" cy="137041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27385" y="2698399"/>
              <a:ext cx="131769" cy="131770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224750" y="2695764"/>
              <a:ext cx="137040" cy="137041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466959" y="2699827"/>
              <a:ext cx="131773" cy="131771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464324" y="2697192"/>
              <a:ext cx="137043" cy="137041"/>
            </a:xfrm>
            <a:prstGeom prst="rect">
              <a:avLst/>
            </a:prstGeom>
          </p:spPr>
        </p:pic>
      </p:grpSp>
      <p:sp>
        <p:nvSpPr>
          <p:cNvPr id="62" name="object 62"/>
          <p:cNvSpPr txBox="1"/>
          <p:nvPr/>
        </p:nvSpPr>
        <p:spPr>
          <a:xfrm>
            <a:off x="309194" y="2942341"/>
            <a:ext cx="3989704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 marR="4318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Arial"/>
                <a:cs typeface="Arial"/>
              </a:rPr>
              <a:t>Looking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up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d</a:t>
            </a:r>
            <a:r>
              <a:rPr sz="1000" i="1" spc="9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with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FA0000"/>
                </a:solidFill>
                <a:latin typeface="Arial"/>
                <a:cs typeface="Arial"/>
              </a:rPr>
              <a:t>key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k</a:t>
            </a:r>
            <a:r>
              <a:rPr sz="1000" i="1" spc="45" dirty="0">
                <a:latin typeface="Arial"/>
                <a:cs typeface="Arial"/>
              </a:rPr>
              <a:t> </a:t>
            </a:r>
            <a:r>
              <a:rPr sz="1000" i="1" spc="-145" dirty="0">
                <a:latin typeface="メイリオ"/>
                <a:cs typeface="メイリオ"/>
              </a:rPr>
              <a:t>∈</a:t>
            </a:r>
            <a:r>
              <a:rPr sz="1000" i="1" spc="-120" dirty="0">
                <a:latin typeface="メイリオ"/>
                <a:cs typeface="メイリオ"/>
              </a:rPr>
              <a:t> </a:t>
            </a:r>
            <a:r>
              <a:rPr sz="1000" i="1" spc="-40" dirty="0">
                <a:latin typeface="メイリオ"/>
                <a:cs typeface="メイリオ"/>
              </a:rPr>
              <a:t>{</a:t>
            </a:r>
            <a:r>
              <a:rPr sz="1000" spc="-40" dirty="0">
                <a:latin typeface="Arial"/>
                <a:cs typeface="Arial"/>
              </a:rPr>
              <a:t>0</a:t>
            </a:r>
            <a:r>
              <a:rPr sz="1000" i="1" spc="-40" dirty="0">
                <a:latin typeface="Arial"/>
                <a:cs typeface="Arial"/>
              </a:rPr>
              <a:t>,</a:t>
            </a:r>
            <a:r>
              <a:rPr sz="1000" i="1" spc="-17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1</a:t>
            </a:r>
            <a:r>
              <a:rPr sz="1000" i="1" spc="-10" dirty="0">
                <a:latin typeface="Arial"/>
                <a:cs typeface="Arial"/>
              </a:rPr>
              <a:t>,</a:t>
            </a:r>
            <a:r>
              <a:rPr sz="1000" i="1" spc="-170" dirty="0">
                <a:latin typeface="Arial"/>
                <a:cs typeface="Arial"/>
              </a:rPr>
              <a:t> </a:t>
            </a:r>
            <a:r>
              <a:rPr sz="1000" spc="70" dirty="0">
                <a:latin typeface="Arial"/>
                <a:cs typeface="Arial"/>
              </a:rPr>
              <a:t>2</a:t>
            </a:r>
            <a:r>
              <a:rPr sz="1000" i="1" spc="70" dirty="0">
                <a:latin typeface="Arial"/>
                <a:cs typeface="Arial"/>
              </a:rPr>
              <a:t>,...,</a:t>
            </a:r>
            <a:r>
              <a:rPr sz="1000" i="1" spc="-17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2</a:t>
            </a:r>
            <a:r>
              <a:rPr sz="1050" spc="7" baseline="27777" dirty="0">
                <a:latin typeface="Arial"/>
                <a:cs typeface="Arial"/>
              </a:rPr>
              <a:t>4</a:t>
            </a:r>
            <a:r>
              <a:rPr sz="1050" spc="-7" baseline="27777" dirty="0">
                <a:latin typeface="Arial"/>
                <a:cs typeface="Arial"/>
              </a:rPr>
              <a:t> </a:t>
            </a:r>
            <a:r>
              <a:rPr sz="1000" i="1" spc="-30" dirty="0">
                <a:latin typeface="メイリオ"/>
                <a:cs typeface="メイリオ"/>
              </a:rPr>
              <a:t>−</a:t>
            </a:r>
            <a:r>
              <a:rPr sz="1000" i="1" spc="-204" dirty="0">
                <a:latin typeface="メイリオ"/>
                <a:cs typeface="メイリオ"/>
              </a:rPr>
              <a:t> </a:t>
            </a:r>
            <a:r>
              <a:rPr sz="1000" spc="-60" dirty="0">
                <a:latin typeface="Arial"/>
                <a:cs typeface="Arial"/>
              </a:rPr>
              <a:t>1</a:t>
            </a:r>
            <a:r>
              <a:rPr sz="1000" i="1" spc="-60" dirty="0">
                <a:latin typeface="メイリオ"/>
                <a:cs typeface="メイリオ"/>
              </a:rPr>
              <a:t>}</a:t>
            </a:r>
            <a:r>
              <a:rPr sz="1000" i="1" spc="-65" dirty="0">
                <a:latin typeface="メイリオ"/>
                <a:cs typeface="メイリオ"/>
              </a:rPr>
              <a:t> </a:t>
            </a:r>
            <a:r>
              <a:rPr sz="1000" spc="-15" dirty="0">
                <a:latin typeface="Arial"/>
                <a:cs typeface="Arial"/>
              </a:rPr>
              <a:t>means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0000FA"/>
                </a:solidFill>
                <a:latin typeface="Arial"/>
                <a:cs typeface="Arial"/>
              </a:rPr>
              <a:t>routing</a:t>
            </a:r>
            <a:r>
              <a:rPr sz="1000" dirty="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request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to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node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with 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identifier </a:t>
            </a:r>
            <a:r>
              <a:rPr sz="1000" i="1" spc="-5" dirty="0">
                <a:latin typeface="Arial"/>
                <a:cs typeface="Arial"/>
              </a:rPr>
              <a:t>k</a:t>
            </a:r>
            <a:r>
              <a:rPr sz="1000" i="1" spc="-18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6713" y="3331252"/>
            <a:ext cx="1115060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19" action="ppaction://hlinksldjump"/>
              </a:rPr>
              <a:t>Structured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19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19" action="ppaction://hlinksldjump"/>
              </a:rPr>
              <a:t>peer-to-peer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19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19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64" name="object 6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24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713" y="3331252"/>
            <a:ext cx="1115060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Structured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peer-to-peer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25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20015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Architectures:</a:t>
            </a:r>
            <a:r>
              <a:rPr sz="600" spc="15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System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architecture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16752" y="716"/>
            <a:ext cx="17246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Decentralized</a:t>
            </a:r>
            <a:r>
              <a:rPr sz="600" spc="10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organizations:</a:t>
            </a:r>
            <a:r>
              <a:rPr sz="600" spc="50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peer-to-peer</a:t>
            </a:r>
            <a:r>
              <a:rPr sz="600" spc="10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343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Example:</a:t>
            </a:r>
            <a:r>
              <a:rPr sz="1400" spc="5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Chord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9194" y="1054834"/>
            <a:ext cx="3940810" cy="10655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Principle</a:t>
            </a:r>
            <a:endParaRPr sz="1200">
              <a:latin typeface="Arial"/>
              <a:cs typeface="Arial"/>
            </a:endParaRPr>
          </a:p>
          <a:p>
            <a:pPr marL="327660" marR="43180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sz="1000" spc="-5" dirty="0">
                <a:latin typeface="Arial"/>
                <a:cs typeface="Arial"/>
              </a:rPr>
              <a:t>Nodes are logically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organized in a</a:t>
            </a:r>
            <a:r>
              <a:rPr sz="1000" dirty="0">
                <a:latin typeface="Arial"/>
                <a:cs typeface="Arial"/>
              </a:rPr>
              <a:t> ring.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Each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node has an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m</a:t>
            </a:r>
            <a:r>
              <a:rPr sz="1000" dirty="0">
                <a:latin typeface="Arial"/>
                <a:cs typeface="Arial"/>
              </a:rPr>
              <a:t>-bit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identifier</a:t>
            </a:r>
            <a:r>
              <a:rPr sz="1000" spc="-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190"/>
              </a:lnSpc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sz="1000" spc="-5" dirty="0">
                <a:latin typeface="Arial"/>
                <a:cs typeface="Arial"/>
              </a:rPr>
              <a:t>Each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data item is hashed to an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m</a:t>
            </a:r>
            <a:r>
              <a:rPr sz="1000" dirty="0">
                <a:latin typeface="Arial"/>
                <a:cs typeface="Arial"/>
              </a:rPr>
              <a:t>-bit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FA0000"/>
                </a:solidFill>
                <a:latin typeface="Arial"/>
                <a:cs typeface="Arial"/>
              </a:rPr>
              <a:t>key</a:t>
            </a:r>
            <a:r>
              <a:rPr sz="1000" spc="-1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sz="1000" spc="-5" dirty="0">
                <a:latin typeface="Arial"/>
                <a:cs typeface="Arial"/>
              </a:rPr>
              <a:t>Data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item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with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key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k</a:t>
            </a:r>
            <a:r>
              <a:rPr sz="1000" i="1" spc="10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stored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node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with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smallest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identifier</a:t>
            </a:r>
            <a:endParaRPr sz="1000">
              <a:latin typeface="Arial"/>
              <a:cs typeface="Arial"/>
            </a:endParaRPr>
          </a:p>
          <a:p>
            <a:pPr marL="327660">
              <a:lnSpc>
                <a:spcPts val="1200"/>
              </a:lnSpc>
            </a:pPr>
            <a:r>
              <a:rPr sz="1000" i="1" spc="-5" dirty="0">
                <a:latin typeface="Arial"/>
                <a:cs typeface="Arial"/>
              </a:rPr>
              <a:t>id</a:t>
            </a:r>
            <a:r>
              <a:rPr sz="1000" i="1" spc="35" dirty="0">
                <a:latin typeface="Arial"/>
                <a:cs typeface="Arial"/>
              </a:rPr>
              <a:t> </a:t>
            </a:r>
            <a:r>
              <a:rPr sz="1000" i="1" spc="-35" dirty="0">
                <a:latin typeface="メイリオ"/>
                <a:cs typeface="メイリオ"/>
              </a:rPr>
              <a:t>≥</a:t>
            </a:r>
            <a:r>
              <a:rPr sz="1000" i="1" spc="-120" dirty="0">
                <a:latin typeface="メイリオ"/>
                <a:cs typeface="メイリオ"/>
              </a:rPr>
              <a:t> </a:t>
            </a:r>
            <a:r>
              <a:rPr sz="1000" i="1" spc="-5" dirty="0">
                <a:latin typeface="Arial"/>
                <a:cs typeface="Arial"/>
              </a:rPr>
              <a:t>k</a:t>
            </a:r>
            <a:r>
              <a:rPr sz="1000" i="1" spc="-18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, called the 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successor </a:t>
            </a:r>
            <a:r>
              <a:rPr sz="1000" spc="-5" dirty="0">
                <a:latin typeface="Arial"/>
                <a:cs typeface="Arial"/>
              </a:rPr>
              <a:t>of </a:t>
            </a:r>
            <a:r>
              <a:rPr sz="1000" spc="-20" dirty="0">
                <a:latin typeface="Arial"/>
                <a:cs typeface="Arial"/>
              </a:rPr>
              <a:t>key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k</a:t>
            </a:r>
            <a:r>
              <a:rPr sz="1000" i="1" spc="-18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6704" y="2078982"/>
            <a:ext cx="12382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20" dirty="0">
                <a:solidFill>
                  <a:srgbClr val="3333B2"/>
                </a:solidFill>
                <a:latin typeface="Arial"/>
                <a:cs typeface="Arial"/>
              </a:rPr>
              <a:t>►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4395" y="2094806"/>
            <a:ext cx="352806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The </a:t>
            </a:r>
            <a:r>
              <a:rPr sz="1000" dirty="0">
                <a:latin typeface="Arial"/>
                <a:cs typeface="Arial"/>
              </a:rPr>
              <a:t>ring </a:t>
            </a:r>
            <a:r>
              <a:rPr sz="1000" spc="-5" dirty="0">
                <a:latin typeface="Arial"/>
                <a:cs typeface="Arial"/>
              </a:rPr>
              <a:t>is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extended</a:t>
            </a:r>
            <a:r>
              <a:rPr sz="1000" spc="-5" dirty="0">
                <a:latin typeface="Arial"/>
                <a:cs typeface="Arial"/>
              </a:rPr>
              <a:t> with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various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000FA"/>
                </a:solidFill>
                <a:latin typeface="Arial"/>
                <a:cs typeface="Arial"/>
              </a:rPr>
              <a:t>shortcut </a:t>
            </a:r>
            <a:r>
              <a:rPr sz="1000" spc="-5" dirty="0">
                <a:solidFill>
                  <a:srgbClr val="0000FA"/>
                </a:solidFill>
                <a:latin typeface="Arial"/>
                <a:cs typeface="Arial"/>
              </a:rPr>
              <a:t>links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other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nodes.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1658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5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Architectural</a:t>
            </a:r>
            <a:r>
              <a:rPr sz="600" spc="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styles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89769" y="716"/>
            <a:ext cx="7518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0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Layered</a:t>
            </a:r>
            <a:r>
              <a:rPr sz="600" spc="-20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architectures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324735" cy="81978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" dirty="0">
                <a:solidFill>
                  <a:srgbClr val="3333B2"/>
                </a:solidFill>
                <a:latin typeface="Arial"/>
                <a:cs typeface="Arial"/>
              </a:rPr>
              <a:t>Layered</a:t>
            </a:r>
            <a:r>
              <a:rPr sz="1400" spc="-3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architecture</a:t>
            </a:r>
            <a:endParaRPr sz="14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1345"/>
              </a:spcBef>
            </a:pP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Different </a:t>
            </a:r>
            <a:r>
              <a:rPr sz="1200" spc="-15" dirty="0">
                <a:solidFill>
                  <a:srgbClr val="3333B2"/>
                </a:solidFill>
                <a:latin typeface="Arial"/>
                <a:cs typeface="Arial"/>
              </a:rPr>
              <a:t>layered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 organizations</a:t>
            </a:r>
            <a:endParaRPr sz="1200">
              <a:latin typeface="Arial"/>
              <a:cs typeface="Arial"/>
            </a:endParaRPr>
          </a:p>
          <a:p>
            <a:pPr marL="659765">
              <a:lnSpc>
                <a:spcPct val="100000"/>
              </a:lnSpc>
              <a:spcBef>
                <a:spcPts val="97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Request/Response</a:t>
            </a:r>
            <a:endParaRPr sz="65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10852" y="1474764"/>
            <a:ext cx="63751" cy="18028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10852" y="2341282"/>
            <a:ext cx="63751" cy="1802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10852" y="1803198"/>
            <a:ext cx="63751" cy="389687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709022" y="1323969"/>
            <a:ext cx="868044" cy="15240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marL="267970">
              <a:lnSpc>
                <a:spcPct val="100000"/>
              </a:lnSpc>
              <a:spcBef>
                <a:spcPts val="215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Layer</a:t>
            </a:r>
            <a:r>
              <a:rPr sz="65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10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8425" y="1655047"/>
            <a:ext cx="865505" cy="15240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231140">
              <a:lnSpc>
                <a:spcPct val="100000"/>
              </a:lnSpc>
              <a:spcBef>
                <a:spcPts val="265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Layer</a:t>
            </a:r>
            <a:r>
              <a:rPr sz="6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N-1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9022" y="2521566"/>
            <a:ext cx="865505" cy="15240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22860" rIns="0" bIns="0" rtlCol="0">
            <a:spAutoFit/>
          </a:bodyPr>
          <a:lstStyle/>
          <a:p>
            <a:pPr marL="280670">
              <a:lnSpc>
                <a:spcPct val="100000"/>
              </a:lnSpc>
              <a:spcBef>
                <a:spcPts val="18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Layer</a:t>
            </a:r>
            <a:r>
              <a:rPr sz="6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9022" y="2190492"/>
            <a:ext cx="865505" cy="15240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274320">
              <a:lnSpc>
                <a:spcPct val="100000"/>
              </a:lnSpc>
              <a:spcBef>
                <a:spcPts val="185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Layer</a:t>
            </a:r>
            <a:r>
              <a:rPr sz="6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884810" y="1143533"/>
            <a:ext cx="434340" cy="64135"/>
            <a:chOff x="884810" y="1143533"/>
            <a:chExt cx="434340" cy="64135"/>
          </a:xfrm>
        </p:grpSpPr>
        <p:sp>
          <p:nvSpPr>
            <p:cNvPr id="13" name="object 13"/>
            <p:cNvSpPr/>
            <p:nvPr/>
          </p:nvSpPr>
          <p:spPr>
            <a:xfrm>
              <a:off x="900745" y="1175398"/>
              <a:ext cx="381000" cy="0"/>
            </a:xfrm>
            <a:custGeom>
              <a:avLst/>
              <a:gdLst/>
              <a:ahLst/>
              <a:cxnLst/>
              <a:rect l="l" t="t" r="r" b="b"/>
              <a:pathLst>
                <a:path w="381000">
                  <a:moveTo>
                    <a:pt x="0" y="0"/>
                  </a:moveTo>
                  <a:lnTo>
                    <a:pt x="380941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84810" y="1159468"/>
              <a:ext cx="32384" cy="32384"/>
            </a:xfrm>
            <a:custGeom>
              <a:avLst/>
              <a:gdLst/>
              <a:ahLst/>
              <a:cxnLst/>
              <a:rect l="l" t="t" r="r" b="b"/>
              <a:pathLst>
                <a:path w="32384" h="32384">
                  <a:moveTo>
                    <a:pt x="31874" y="0"/>
                  </a:moveTo>
                  <a:lnTo>
                    <a:pt x="0" y="0"/>
                  </a:lnTo>
                  <a:lnTo>
                    <a:pt x="0" y="31878"/>
                  </a:lnTo>
                  <a:lnTo>
                    <a:pt x="31874" y="31878"/>
                  </a:lnTo>
                  <a:lnTo>
                    <a:pt x="3187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44690" y="1143533"/>
              <a:ext cx="74375" cy="63751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742443" y="975851"/>
            <a:ext cx="35369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downcall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944638" y="1464223"/>
            <a:ext cx="542290" cy="868044"/>
            <a:chOff x="1944638" y="1464223"/>
            <a:chExt cx="542290" cy="868044"/>
          </a:xfrm>
        </p:grpSpPr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83688" y="1464223"/>
              <a:ext cx="63753" cy="18028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22730" y="1794510"/>
              <a:ext cx="63751" cy="178673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976512" y="1808838"/>
              <a:ext cx="0" cy="485775"/>
            </a:xfrm>
            <a:custGeom>
              <a:avLst/>
              <a:gdLst/>
              <a:ahLst/>
              <a:cxnLst/>
              <a:rect l="l" t="t" r="r" b="b"/>
              <a:pathLst>
                <a:path h="485775">
                  <a:moveTo>
                    <a:pt x="0" y="0"/>
                  </a:moveTo>
                  <a:lnTo>
                    <a:pt x="0" y="485523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960577" y="1792899"/>
              <a:ext cx="32384" cy="32384"/>
            </a:xfrm>
            <a:custGeom>
              <a:avLst/>
              <a:gdLst/>
              <a:ahLst/>
              <a:cxnLst/>
              <a:rect l="l" t="t" r="r" b="b"/>
              <a:pathLst>
                <a:path w="32385" h="32385">
                  <a:moveTo>
                    <a:pt x="31874" y="0"/>
                  </a:moveTo>
                  <a:lnTo>
                    <a:pt x="0" y="0"/>
                  </a:lnTo>
                  <a:lnTo>
                    <a:pt x="0" y="31878"/>
                  </a:lnTo>
                  <a:lnTo>
                    <a:pt x="31874" y="31878"/>
                  </a:lnTo>
                  <a:lnTo>
                    <a:pt x="3187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944638" y="2257366"/>
              <a:ext cx="63751" cy="74379"/>
            </a:xfrm>
            <a:prstGeom prst="rect">
              <a:avLst/>
            </a:prstGeom>
          </p:spPr>
        </p:pic>
      </p:grpSp>
      <p:pic>
        <p:nvPicPr>
          <p:cNvPr id="23" name="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422718" y="2120625"/>
            <a:ext cx="63751" cy="210371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213557" y="2479394"/>
            <a:ext cx="63753" cy="181029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1794252" y="1315825"/>
            <a:ext cx="869950" cy="15240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16510" rIns="0" bIns="0" rtlCol="0">
            <a:spAutoFit/>
          </a:bodyPr>
          <a:lstStyle/>
          <a:p>
            <a:pPr marL="264795">
              <a:lnSpc>
                <a:spcPct val="100000"/>
              </a:lnSpc>
              <a:spcBef>
                <a:spcPts val="13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Layer</a:t>
            </a:r>
            <a:r>
              <a:rPr sz="65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10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endParaRPr sz="65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794252" y="1644506"/>
            <a:ext cx="868044" cy="152400"/>
          </a:xfrm>
          <a:custGeom>
            <a:avLst/>
            <a:gdLst/>
            <a:ahLst/>
            <a:cxnLst/>
            <a:rect l="l" t="t" r="r" b="b"/>
            <a:pathLst>
              <a:path w="868044" h="152400">
                <a:moveTo>
                  <a:pt x="0" y="151790"/>
                </a:moveTo>
                <a:lnTo>
                  <a:pt x="868014" y="151790"/>
                </a:lnTo>
                <a:lnTo>
                  <a:pt x="868014" y="0"/>
                </a:lnTo>
                <a:lnTo>
                  <a:pt x="0" y="0"/>
                </a:lnTo>
                <a:lnTo>
                  <a:pt x="0" y="151790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796887" y="1647031"/>
            <a:ext cx="86296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30504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Layer</a:t>
            </a:r>
            <a:r>
              <a:rPr sz="6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N-1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794252" y="2330996"/>
            <a:ext cx="868044" cy="15240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16510" rIns="0" bIns="0" rtlCol="0">
            <a:spAutoFit/>
          </a:bodyPr>
          <a:lstStyle/>
          <a:p>
            <a:pPr marL="262890">
              <a:lnSpc>
                <a:spcPct val="100000"/>
              </a:lnSpc>
              <a:spcBef>
                <a:spcPts val="13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Layer</a:t>
            </a:r>
            <a:r>
              <a:rPr sz="6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N-3</a:t>
            </a:r>
            <a:endParaRPr sz="6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214064" y="1973183"/>
            <a:ext cx="450215" cy="15240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16510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13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Layer</a:t>
            </a:r>
            <a:r>
              <a:rPr sz="6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N-2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2066160" y="1134541"/>
            <a:ext cx="418465" cy="64135"/>
            <a:chOff x="2066160" y="1134541"/>
            <a:chExt cx="418465" cy="64135"/>
          </a:xfrm>
        </p:grpSpPr>
        <p:sp>
          <p:nvSpPr>
            <p:cNvPr id="31" name="object 31"/>
            <p:cNvSpPr/>
            <p:nvPr/>
          </p:nvSpPr>
          <p:spPr>
            <a:xfrm>
              <a:off x="2066160" y="1166417"/>
              <a:ext cx="381000" cy="0"/>
            </a:xfrm>
            <a:custGeom>
              <a:avLst/>
              <a:gdLst/>
              <a:ahLst/>
              <a:cxnLst/>
              <a:rect l="l" t="t" r="r" b="b"/>
              <a:pathLst>
                <a:path w="381000">
                  <a:moveTo>
                    <a:pt x="0" y="0"/>
                  </a:moveTo>
                  <a:lnTo>
                    <a:pt x="380938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410101" y="1134541"/>
              <a:ext cx="74376" cy="63751"/>
            </a:xfrm>
            <a:prstGeom prst="rect">
              <a:avLst/>
            </a:prstGeom>
          </p:spPr>
        </p:pic>
      </p:grpSp>
      <p:sp>
        <p:nvSpPr>
          <p:cNvPr id="33" name="object 33"/>
          <p:cNvSpPr txBox="1"/>
          <p:nvPr/>
        </p:nvSpPr>
        <p:spPr>
          <a:xfrm>
            <a:off x="1960008" y="959227"/>
            <a:ext cx="51308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One-way call</a:t>
            </a:r>
            <a:endParaRPr sz="650">
              <a:latin typeface="Arial"/>
              <a:cs typeface="Arial"/>
            </a:endParaRPr>
          </a:p>
        </p:txBody>
      </p:sp>
      <p:pic>
        <p:nvPicPr>
          <p:cNvPr id="34" name="object 3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276087" y="1464223"/>
            <a:ext cx="63753" cy="180280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977275" y="1792899"/>
            <a:ext cx="63751" cy="240046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3305955" y="2181339"/>
            <a:ext cx="63748" cy="269923"/>
          </a:xfrm>
          <a:prstGeom prst="rect">
            <a:avLst/>
          </a:prstGeom>
        </p:spPr>
      </p:pic>
      <p:grpSp>
        <p:nvGrpSpPr>
          <p:cNvPr id="37" name="object 37"/>
          <p:cNvGrpSpPr/>
          <p:nvPr/>
        </p:nvGrpSpPr>
        <p:grpSpPr>
          <a:xfrm>
            <a:off x="3629919" y="1795444"/>
            <a:ext cx="64135" cy="239395"/>
            <a:chOff x="3629919" y="1795444"/>
            <a:chExt cx="64135" cy="239395"/>
          </a:xfrm>
        </p:grpSpPr>
        <p:sp>
          <p:nvSpPr>
            <p:cNvPr id="38" name="object 38"/>
            <p:cNvSpPr/>
            <p:nvPr/>
          </p:nvSpPr>
          <p:spPr>
            <a:xfrm>
              <a:off x="3661797" y="1832828"/>
              <a:ext cx="0" cy="201930"/>
            </a:xfrm>
            <a:custGeom>
              <a:avLst/>
              <a:gdLst/>
              <a:ahLst/>
              <a:cxnLst/>
              <a:rect l="l" t="t" r="r" b="b"/>
              <a:pathLst>
                <a:path h="201930">
                  <a:moveTo>
                    <a:pt x="0" y="201657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629919" y="1795444"/>
              <a:ext cx="64135" cy="74930"/>
            </a:xfrm>
            <a:custGeom>
              <a:avLst/>
              <a:gdLst/>
              <a:ahLst/>
              <a:cxnLst/>
              <a:rect l="l" t="t" r="r" b="b"/>
              <a:pathLst>
                <a:path w="64135" h="74930">
                  <a:moveTo>
                    <a:pt x="31878" y="0"/>
                  </a:moveTo>
                  <a:lnTo>
                    <a:pt x="0" y="74379"/>
                  </a:lnTo>
                  <a:lnTo>
                    <a:pt x="15938" y="68401"/>
                  </a:lnTo>
                  <a:lnTo>
                    <a:pt x="31876" y="66408"/>
                  </a:lnTo>
                  <a:lnTo>
                    <a:pt x="47814" y="68401"/>
                  </a:lnTo>
                  <a:lnTo>
                    <a:pt x="63753" y="74379"/>
                  </a:lnTo>
                  <a:lnTo>
                    <a:pt x="3187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3681596" y="1884311"/>
            <a:ext cx="25971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Upcall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3510394" y="1795444"/>
            <a:ext cx="64135" cy="239395"/>
            <a:chOff x="3510394" y="1795444"/>
            <a:chExt cx="64135" cy="239395"/>
          </a:xfrm>
        </p:grpSpPr>
        <p:sp>
          <p:nvSpPr>
            <p:cNvPr id="42" name="object 42"/>
            <p:cNvSpPr/>
            <p:nvPr/>
          </p:nvSpPr>
          <p:spPr>
            <a:xfrm>
              <a:off x="3542268" y="1795444"/>
              <a:ext cx="0" cy="201930"/>
            </a:xfrm>
            <a:custGeom>
              <a:avLst/>
              <a:gdLst/>
              <a:ahLst/>
              <a:cxnLst/>
              <a:rect l="l" t="t" r="r" b="b"/>
              <a:pathLst>
                <a:path h="201930">
                  <a:moveTo>
                    <a:pt x="0" y="0"/>
                  </a:moveTo>
                  <a:lnTo>
                    <a:pt x="0" y="201661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510394" y="1960110"/>
              <a:ext cx="64135" cy="74930"/>
            </a:xfrm>
            <a:custGeom>
              <a:avLst/>
              <a:gdLst/>
              <a:ahLst/>
              <a:cxnLst/>
              <a:rect l="l" t="t" r="r" b="b"/>
              <a:pathLst>
                <a:path w="64135" h="74930">
                  <a:moveTo>
                    <a:pt x="63751" y="0"/>
                  </a:moveTo>
                  <a:lnTo>
                    <a:pt x="47813" y="5975"/>
                  </a:lnTo>
                  <a:lnTo>
                    <a:pt x="31875" y="7967"/>
                  </a:lnTo>
                  <a:lnTo>
                    <a:pt x="15937" y="5975"/>
                  </a:lnTo>
                  <a:lnTo>
                    <a:pt x="0" y="0"/>
                  </a:lnTo>
                  <a:lnTo>
                    <a:pt x="31873" y="74375"/>
                  </a:lnTo>
                  <a:lnTo>
                    <a:pt x="6375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3205618" y="1824552"/>
            <a:ext cx="29273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Handle</a:t>
            </a:r>
            <a:endParaRPr sz="6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3</a:t>
            </a:fld>
            <a:r>
              <a:rPr sz="600" spc="-40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sz="600" spc="-35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36</a:t>
            </a:r>
            <a:endParaRPr sz="6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886646" y="1315825"/>
            <a:ext cx="869950" cy="15240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16510" rIns="0" bIns="0" rtlCol="0">
            <a:spAutoFit/>
          </a:bodyPr>
          <a:lstStyle/>
          <a:p>
            <a:pPr marL="264795">
              <a:lnSpc>
                <a:spcPct val="100000"/>
              </a:lnSpc>
              <a:spcBef>
                <a:spcPts val="13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Layer</a:t>
            </a:r>
            <a:r>
              <a:rPr sz="65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10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endParaRPr sz="6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886646" y="1644506"/>
            <a:ext cx="868044" cy="15240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16510" rIns="0" bIns="0" rtlCol="0">
            <a:spAutoFit/>
          </a:bodyPr>
          <a:lstStyle/>
          <a:p>
            <a:pPr marL="233045">
              <a:lnSpc>
                <a:spcPct val="100000"/>
              </a:lnSpc>
              <a:spcBef>
                <a:spcPts val="13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Layer</a:t>
            </a:r>
            <a:r>
              <a:rPr sz="6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N-1</a:t>
            </a:r>
            <a:endParaRPr sz="6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888141" y="2032945"/>
            <a:ext cx="868044" cy="15240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16510" rIns="0" bIns="0" rtlCol="0">
            <a:spAutoFit/>
          </a:bodyPr>
          <a:lstStyle/>
          <a:p>
            <a:pPr marL="262890">
              <a:lnSpc>
                <a:spcPct val="100000"/>
              </a:lnSpc>
              <a:spcBef>
                <a:spcPts val="13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Layer</a:t>
            </a:r>
            <a:r>
              <a:rPr sz="6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N-2</a:t>
            </a:r>
            <a:endParaRPr sz="6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050226" y="2744894"/>
            <a:ext cx="1803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(a)</a:t>
            </a:r>
            <a:endParaRPr sz="10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140239" y="2744894"/>
            <a:ext cx="1803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(b)</a:t>
            </a:r>
            <a:endParaRPr sz="10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307559" y="2744894"/>
            <a:ext cx="1733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(c)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20015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5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architecture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16752" y="716"/>
            <a:ext cx="17246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Decentralized</a:t>
            </a:r>
            <a:r>
              <a:rPr sz="600" spc="10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organizations:</a:t>
            </a:r>
            <a:r>
              <a:rPr sz="600" spc="50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peer-to-peer</a:t>
            </a:r>
            <a:r>
              <a:rPr sz="600" spc="10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343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Example:</a:t>
            </a:r>
            <a:r>
              <a:rPr sz="1400" spc="5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Chord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21584" y="722978"/>
            <a:ext cx="2395970" cy="2395963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695370" y="1049785"/>
            <a:ext cx="33972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Shortcut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75216" y="2029732"/>
            <a:ext cx="803910" cy="220979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 marR="5080">
              <a:lnSpc>
                <a:spcPts val="740"/>
              </a:lnSpc>
              <a:spcBef>
                <a:spcPts val="17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Node</a:t>
            </a:r>
            <a:r>
              <a:rPr sz="6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responsible</a:t>
            </a:r>
            <a:r>
              <a:rPr sz="6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for </a:t>
            </a:r>
            <a:r>
              <a:rPr sz="650" spc="-1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keys</a:t>
            </a:r>
            <a:r>
              <a:rPr sz="65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{5,6,7,8,9}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6135" y="1676176"/>
            <a:ext cx="21336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node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83411" y="715278"/>
            <a:ext cx="7239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04245" y="739794"/>
            <a:ext cx="7239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19808" y="801982"/>
            <a:ext cx="7239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6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15871" y="906869"/>
            <a:ext cx="7239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6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83473" y="1051808"/>
            <a:ext cx="7239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29466" y="1220464"/>
            <a:ext cx="7239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6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35399" y="1417053"/>
            <a:ext cx="7239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6</a:t>
            </a:r>
            <a:endParaRPr sz="6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96808" y="1633996"/>
            <a:ext cx="7239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7</a:t>
            </a:r>
            <a:endParaRPr sz="6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22362" y="1851342"/>
            <a:ext cx="7239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8</a:t>
            </a:r>
            <a:endParaRPr sz="6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04142" y="2076582"/>
            <a:ext cx="7239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9</a:t>
            </a:r>
            <a:endParaRPr sz="6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06156" y="2290375"/>
            <a:ext cx="11938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10</a:t>
            </a:r>
            <a:endParaRPr sz="6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11777" y="2485383"/>
            <a:ext cx="11303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-45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6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55807" y="2659310"/>
            <a:ext cx="11938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12</a:t>
            </a:r>
            <a:endParaRPr sz="6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84515" y="2796343"/>
            <a:ext cx="11938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13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19595" y="2801614"/>
            <a:ext cx="11938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19</a:t>
            </a:r>
            <a:endParaRPr sz="6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53575" y="2656675"/>
            <a:ext cx="11938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20</a:t>
            </a:r>
            <a:endParaRPr sz="6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16542" y="2482748"/>
            <a:ext cx="11938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21</a:t>
            </a:r>
            <a:endParaRPr sz="6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05861" y="2285105"/>
            <a:ext cx="11938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22</a:t>
            </a:r>
            <a:endParaRPr sz="6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42615" y="2071649"/>
            <a:ext cx="11938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23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21533" y="1852924"/>
            <a:ext cx="11938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24</a:t>
            </a:r>
            <a:endParaRPr sz="6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97714" y="1581970"/>
            <a:ext cx="68961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Nonexisting  </a:t>
            </a:r>
            <a:r>
              <a:rPr sz="65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5" spc="7" baseline="-29914" dirty="0">
                <a:solidFill>
                  <a:srgbClr val="231F20"/>
                </a:solidFill>
                <a:latin typeface="Arial"/>
                <a:cs typeface="Arial"/>
              </a:rPr>
              <a:t>25</a:t>
            </a:r>
            <a:endParaRPr sz="975" baseline="-29914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008496" y="1415472"/>
            <a:ext cx="11938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26</a:t>
            </a:r>
            <a:endParaRPr sz="6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427501" y="906869"/>
            <a:ext cx="11938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29</a:t>
            </a:r>
            <a:endParaRPr sz="6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622510" y="798823"/>
            <a:ext cx="11938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30</a:t>
            </a:r>
            <a:endParaRPr sz="6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838600" y="735578"/>
            <a:ext cx="11938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31</a:t>
            </a:r>
            <a:endParaRPr sz="6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11634" y="996575"/>
            <a:ext cx="685800" cy="3505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Actual</a:t>
            </a:r>
            <a:r>
              <a:rPr sz="6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node </a:t>
            </a:r>
            <a:r>
              <a:rPr sz="650" spc="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5" spc="7" baseline="-34188" dirty="0">
                <a:solidFill>
                  <a:srgbClr val="231F20"/>
                </a:solidFill>
                <a:latin typeface="Arial"/>
                <a:cs typeface="Arial"/>
              </a:rPr>
              <a:t>28</a:t>
            </a:r>
            <a:endParaRPr sz="975" baseline="-34188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Arial"/>
              <a:cs typeface="Arial"/>
            </a:endParaRPr>
          </a:p>
          <a:p>
            <a:pPr marL="409575">
              <a:lnSpc>
                <a:spcPct val="100000"/>
              </a:lnSpc>
              <a:spcBef>
                <a:spcPts val="5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27</a:t>
            </a:r>
            <a:endParaRPr sz="6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50428" y="2907024"/>
            <a:ext cx="1511300" cy="403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380365" algn="ctr">
              <a:lnSpc>
                <a:spcPts val="710"/>
              </a:lnSpc>
              <a:spcBef>
                <a:spcPts val="110"/>
              </a:spcBef>
              <a:tabLst>
                <a:tab pos="874394" algn="l"/>
              </a:tabLst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18	14</a:t>
            </a:r>
            <a:endParaRPr sz="650">
              <a:latin typeface="Arial"/>
              <a:cs typeface="Arial"/>
            </a:endParaRPr>
          </a:p>
          <a:p>
            <a:pPr marR="386715" algn="ctr">
              <a:lnSpc>
                <a:spcPts val="710"/>
              </a:lnSpc>
              <a:tabLst>
                <a:tab pos="224790" algn="l"/>
              </a:tabLst>
            </a:pPr>
            <a:r>
              <a:rPr sz="975" spc="7" baseline="8547" dirty="0">
                <a:solidFill>
                  <a:srgbClr val="231F20"/>
                </a:solidFill>
                <a:latin typeface="Arial"/>
                <a:cs typeface="Arial"/>
              </a:rPr>
              <a:t>17	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16    </a:t>
            </a:r>
            <a:r>
              <a:rPr sz="650" spc="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75" spc="7" baseline="12820" dirty="0">
                <a:solidFill>
                  <a:srgbClr val="231F20"/>
                </a:solidFill>
                <a:latin typeface="Arial"/>
                <a:cs typeface="Arial"/>
              </a:rPr>
              <a:t>15</a:t>
            </a:r>
            <a:endParaRPr sz="975" baseline="1282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335"/>
              </a:spcBef>
            </a:pPr>
            <a:r>
              <a:rPr sz="1000" i="1" spc="-5" dirty="0">
                <a:latin typeface="Arial"/>
                <a:cs typeface="Arial"/>
              </a:rPr>
              <a:t>lookup</a:t>
            </a:r>
            <a:r>
              <a:rPr sz="1000" spc="50" dirty="0">
                <a:latin typeface="Arial"/>
                <a:cs typeface="Arial"/>
              </a:rPr>
              <a:t>(</a:t>
            </a:r>
            <a:r>
              <a:rPr sz="1000" spc="-5" dirty="0">
                <a:latin typeface="Arial"/>
                <a:cs typeface="Arial"/>
              </a:rPr>
              <a:t>3</a:t>
            </a:r>
            <a:r>
              <a:rPr sz="1000" spc="-150" dirty="0">
                <a:latin typeface="Arial"/>
                <a:cs typeface="Arial"/>
              </a:rPr>
              <a:t>)@</a:t>
            </a:r>
            <a:r>
              <a:rPr sz="1000" spc="-5" dirty="0">
                <a:latin typeface="Arial"/>
                <a:cs typeface="Arial"/>
              </a:rPr>
              <a:t>9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: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28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i="1" spc="-5" dirty="0">
                <a:latin typeface="メイリオ"/>
                <a:cs typeface="メイリオ"/>
              </a:rPr>
              <a:t>→</a:t>
            </a:r>
            <a:r>
              <a:rPr sz="1000" i="1" spc="-120" dirty="0">
                <a:latin typeface="メイリオ"/>
                <a:cs typeface="メイリオ"/>
              </a:rPr>
              <a:t> </a:t>
            </a:r>
            <a:r>
              <a:rPr sz="1000" spc="-5" dirty="0">
                <a:latin typeface="Arial"/>
                <a:cs typeface="Arial"/>
              </a:rPr>
              <a:t>1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i="1" spc="-5" dirty="0">
                <a:latin typeface="メイリオ"/>
                <a:cs typeface="メイリオ"/>
              </a:rPr>
              <a:t>→</a:t>
            </a:r>
            <a:r>
              <a:rPr sz="1000" i="1" spc="-120" dirty="0">
                <a:latin typeface="メイリオ"/>
                <a:cs typeface="メイリオ"/>
              </a:rPr>
              <a:t> </a:t>
            </a:r>
            <a:r>
              <a:rPr sz="1000" spc="-5" dirty="0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6713" y="3327684"/>
            <a:ext cx="11150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6" action="ppaction://hlinksldjump"/>
              </a:rPr>
              <a:t>Structured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6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6" action="ppaction://hlinksldjump"/>
              </a:rPr>
              <a:t>peer-to-peer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6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6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26</a:t>
            </a:r>
            <a:r>
              <a:rPr sz="600" spc="-40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sz="600" spc="-35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36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66713" y="3331252"/>
            <a:ext cx="1199515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Unstructured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peer-to-peer</a:t>
            </a:r>
            <a:r>
              <a:rPr sz="600" spc="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27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20015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Architectures:</a:t>
            </a:r>
            <a:r>
              <a:rPr sz="600" spc="15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System</a:t>
            </a:r>
            <a:r>
              <a:rPr sz="600" spc="5" dirty="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architecture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16752" y="716"/>
            <a:ext cx="17246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Decentralized</a:t>
            </a:r>
            <a:r>
              <a:rPr sz="600" spc="10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organizations:</a:t>
            </a:r>
            <a:r>
              <a:rPr sz="600" spc="50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peer-to-peer</a:t>
            </a:r>
            <a:r>
              <a:rPr sz="600" spc="10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4168775" cy="83946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Unstructured</a:t>
            </a:r>
            <a:r>
              <a:rPr sz="1400" spc="-2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20" dirty="0">
                <a:solidFill>
                  <a:srgbClr val="3333B2"/>
                </a:solidFill>
                <a:latin typeface="Arial"/>
                <a:cs typeface="Arial"/>
              </a:rPr>
              <a:t>P2P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Arial"/>
              <a:cs typeface="Arial"/>
            </a:endParaRPr>
          </a:p>
          <a:p>
            <a:pPr marL="264160">
              <a:lnSpc>
                <a:spcPts val="1410"/>
              </a:lnSpc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Essence</a:t>
            </a:r>
            <a:endParaRPr sz="1200">
              <a:latin typeface="Arial"/>
              <a:cs typeface="Arial"/>
            </a:endParaRPr>
          </a:p>
          <a:p>
            <a:pPr marL="264160">
              <a:lnSpc>
                <a:spcPts val="1170"/>
              </a:lnSpc>
            </a:pPr>
            <a:r>
              <a:rPr sz="1000" spc="-10" dirty="0">
                <a:latin typeface="Arial"/>
                <a:cs typeface="Arial"/>
              </a:rPr>
              <a:t>Each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node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maintains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hoc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list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of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neighbors.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resulting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overlay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294" y="1002543"/>
            <a:ext cx="38093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resembles 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random</a:t>
            </a:r>
            <a:r>
              <a:rPr sz="1000" dirty="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FA0000"/>
                </a:solidFill>
                <a:latin typeface="Arial"/>
                <a:cs typeface="Arial"/>
              </a:rPr>
              <a:t>graph</a:t>
            </a:r>
            <a:r>
              <a:rPr sz="1000" spc="-10" dirty="0">
                <a:latin typeface="Arial"/>
                <a:cs typeface="Arial"/>
              </a:rPr>
              <a:t>: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edge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i="1" spc="-10" dirty="0">
                <a:latin typeface="メイリオ"/>
                <a:cs typeface="メイリオ"/>
              </a:rPr>
              <a:t>(</a:t>
            </a:r>
            <a:r>
              <a:rPr sz="1000" i="1" spc="-10" dirty="0">
                <a:latin typeface="Arial"/>
                <a:cs typeface="Arial"/>
              </a:rPr>
              <a:t>u,</a:t>
            </a:r>
            <a:r>
              <a:rPr sz="1000" i="1" spc="-170" dirty="0">
                <a:latin typeface="Arial"/>
                <a:cs typeface="Arial"/>
              </a:rPr>
              <a:t> </a:t>
            </a:r>
            <a:r>
              <a:rPr sz="1000" i="1" spc="20" dirty="0">
                <a:latin typeface="Arial"/>
                <a:cs typeface="Arial"/>
              </a:rPr>
              <a:t>v</a:t>
            </a:r>
            <a:r>
              <a:rPr sz="1000" i="1" spc="20" dirty="0">
                <a:latin typeface="メイリオ"/>
                <a:cs typeface="メイリオ"/>
              </a:rPr>
              <a:t>)</a:t>
            </a:r>
            <a:r>
              <a:rPr sz="1000" i="1" spc="-60" dirty="0">
                <a:latin typeface="メイリオ"/>
                <a:cs typeface="メイリオ"/>
              </a:rPr>
              <a:t> </a:t>
            </a:r>
            <a:r>
              <a:rPr sz="1000" spc="-10" dirty="0">
                <a:latin typeface="Arial"/>
                <a:cs typeface="Arial"/>
              </a:rPr>
              <a:t>exists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only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with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 </a:t>
            </a:r>
            <a:r>
              <a:rPr sz="1000" dirty="0">
                <a:latin typeface="Arial"/>
                <a:cs typeface="Arial"/>
              </a:rPr>
              <a:t>certain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1894" y="1080560"/>
            <a:ext cx="3910965" cy="1761489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75"/>
              </a:spcBef>
            </a:pPr>
            <a:r>
              <a:rPr sz="1000" spc="-5" dirty="0">
                <a:latin typeface="Arial"/>
                <a:cs typeface="Arial"/>
              </a:rPr>
              <a:t>probability </a:t>
            </a:r>
            <a:r>
              <a:rPr sz="1000" spc="-60" dirty="0">
                <a:latin typeface="Arial"/>
                <a:cs typeface="Arial"/>
              </a:rPr>
              <a:t>P</a:t>
            </a:r>
            <a:r>
              <a:rPr sz="1000" spc="5" dirty="0">
                <a:latin typeface="Arial"/>
                <a:cs typeface="Arial"/>
              </a:rPr>
              <a:t>[</a:t>
            </a:r>
            <a:r>
              <a:rPr sz="1000" i="1" spc="-55" dirty="0">
                <a:latin typeface="メイリオ"/>
                <a:cs typeface="メイリオ"/>
              </a:rPr>
              <a:t>(</a:t>
            </a:r>
            <a:r>
              <a:rPr sz="1000" i="1" spc="35" dirty="0">
                <a:latin typeface="Arial"/>
                <a:cs typeface="Arial"/>
              </a:rPr>
              <a:t>u</a:t>
            </a:r>
            <a:r>
              <a:rPr sz="1000" i="1" spc="-5" dirty="0">
                <a:latin typeface="Arial"/>
                <a:cs typeface="Arial"/>
              </a:rPr>
              <a:t>,</a:t>
            </a:r>
            <a:r>
              <a:rPr sz="1000" i="1" spc="-170" dirty="0">
                <a:latin typeface="Arial"/>
                <a:cs typeface="Arial"/>
              </a:rPr>
              <a:t> </a:t>
            </a:r>
            <a:r>
              <a:rPr sz="1000" i="1" spc="95" dirty="0">
                <a:latin typeface="Arial"/>
                <a:cs typeface="Arial"/>
              </a:rPr>
              <a:t>v</a:t>
            </a:r>
            <a:r>
              <a:rPr sz="1000" i="1" spc="-55" dirty="0">
                <a:latin typeface="メイリオ"/>
                <a:cs typeface="メイリオ"/>
              </a:rPr>
              <a:t>)</a:t>
            </a:r>
            <a:r>
              <a:rPr sz="1000" spc="5" dirty="0">
                <a:latin typeface="Arial"/>
                <a:cs typeface="Arial"/>
              </a:rPr>
              <a:t>]</a:t>
            </a:r>
            <a:r>
              <a:rPr sz="1000" spc="-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695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Searching</a:t>
            </a:r>
            <a:endParaRPr sz="1200">
              <a:latin typeface="Arial"/>
              <a:cs typeface="Arial"/>
            </a:endParaRPr>
          </a:p>
          <a:p>
            <a:pPr marL="314960" marR="30480" indent="-168275">
              <a:lnSpc>
                <a:spcPct val="100000"/>
              </a:lnSpc>
              <a:spcBef>
                <a:spcPts val="785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Flooding</a:t>
            </a:r>
            <a:r>
              <a:rPr sz="1000" spc="-5" dirty="0">
                <a:latin typeface="Arial"/>
                <a:cs typeface="Arial"/>
              </a:rPr>
              <a:t>: issuing node </a:t>
            </a:r>
            <a:r>
              <a:rPr sz="1000" i="1" spc="-5" dirty="0">
                <a:latin typeface="Arial"/>
                <a:cs typeface="Arial"/>
              </a:rPr>
              <a:t>u </a:t>
            </a:r>
            <a:r>
              <a:rPr sz="1000" spc="-5" dirty="0">
                <a:latin typeface="Arial"/>
                <a:cs typeface="Arial"/>
              </a:rPr>
              <a:t>passes request </a:t>
            </a:r>
            <a:r>
              <a:rPr sz="1000" spc="-15" dirty="0">
                <a:latin typeface="Arial"/>
                <a:cs typeface="Arial"/>
              </a:rPr>
              <a:t>for </a:t>
            </a:r>
            <a:r>
              <a:rPr sz="1000" i="1" spc="-5" dirty="0">
                <a:latin typeface="Arial"/>
                <a:cs typeface="Arial"/>
              </a:rPr>
              <a:t>d</a:t>
            </a:r>
            <a:r>
              <a:rPr sz="1000" i="1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 all neighbors.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Request is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ignored when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receiving node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had seen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it </a:t>
            </a:r>
            <a:r>
              <a:rPr sz="1000" spc="-10" dirty="0">
                <a:latin typeface="Arial"/>
                <a:cs typeface="Arial"/>
              </a:rPr>
              <a:t>before. </a:t>
            </a:r>
            <a:r>
              <a:rPr sz="1000" spc="-5" dirty="0">
                <a:latin typeface="Arial"/>
                <a:cs typeface="Arial"/>
              </a:rPr>
              <a:t> Otherwise, </a:t>
            </a:r>
            <a:r>
              <a:rPr sz="1000" i="1" spc="-5" dirty="0">
                <a:latin typeface="Arial"/>
                <a:cs typeface="Arial"/>
              </a:rPr>
              <a:t>v</a:t>
            </a:r>
            <a:r>
              <a:rPr sz="1000" i="1" spc="10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searches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locally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for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d</a:t>
            </a:r>
            <a:r>
              <a:rPr sz="1000" i="1" spc="9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(recursively).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May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limited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by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 </a:t>
            </a:r>
            <a:r>
              <a:rPr sz="1000" spc="-15" dirty="0">
                <a:solidFill>
                  <a:srgbClr val="FA0000"/>
                </a:solidFill>
                <a:latin typeface="Arial"/>
                <a:cs typeface="Arial"/>
              </a:rPr>
              <a:t>Time-To-Live</a:t>
            </a:r>
            <a:r>
              <a:rPr sz="1000" spc="-15" dirty="0">
                <a:latin typeface="Arial"/>
                <a:cs typeface="Arial"/>
              </a:rPr>
              <a:t>: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maximum number of hops.</a:t>
            </a:r>
            <a:endParaRPr sz="1000">
              <a:latin typeface="Arial"/>
              <a:cs typeface="Arial"/>
            </a:endParaRPr>
          </a:p>
          <a:p>
            <a:pPr marL="314960" marR="38100" indent="-168275" algn="just">
              <a:lnSpc>
                <a:spcPct val="100000"/>
              </a:lnSpc>
              <a:spcBef>
                <a:spcPts val="580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Random walk</a:t>
            </a:r>
            <a:r>
              <a:rPr sz="1000" spc="-5" dirty="0">
                <a:latin typeface="Arial"/>
                <a:cs typeface="Arial"/>
              </a:rPr>
              <a:t>: issuing node </a:t>
            </a:r>
            <a:r>
              <a:rPr sz="1000" i="1" spc="-5" dirty="0">
                <a:latin typeface="Arial"/>
                <a:cs typeface="Arial"/>
              </a:rPr>
              <a:t>u </a:t>
            </a:r>
            <a:r>
              <a:rPr sz="1000" spc="-5" dirty="0">
                <a:latin typeface="Arial"/>
                <a:cs typeface="Arial"/>
              </a:rPr>
              <a:t>passes request </a:t>
            </a:r>
            <a:r>
              <a:rPr sz="1000" spc="-15" dirty="0">
                <a:latin typeface="Arial"/>
                <a:cs typeface="Arial"/>
              </a:rPr>
              <a:t>for </a:t>
            </a:r>
            <a:r>
              <a:rPr sz="1000" i="1" spc="-5" dirty="0">
                <a:latin typeface="Arial"/>
                <a:cs typeface="Arial"/>
              </a:rPr>
              <a:t>d </a:t>
            </a:r>
            <a:r>
              <a:rPr sz="1000" spc="-5" dirty="0">
                <a:latin typeface="Arial"/>
                <a:cs typeface="Arial"/>
              </a:rPr>
              <a:t>to randomly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chosen </a:t>
            </a:r>
            <a:r>
              <a:rPr sz="1000" spc="-10" dirty="0">
                <a:latin typeface="Arial"/>
                <a:cs typeface="Arial"/>
              </a:rPr>
              <a:t>neighbor, </a:t>
            </a:r>
            <a:r>
              <a:rPr sz="1000" i="1" spc="-5" dirty="0">
                <a:latin typeface="Arial"/>
                <a:cs typeface="Arial"/>
              </a:rPr>
              <a:t>v </a:t>
            </a:r>
            <a:r>
              <a:rPr sz="1000" spc="-5" dirty="0">
                <a:latin typeface="Arial"/>
                <a:cs typeface="Arial"/>
              </a:rPr>
              <a:t>. If </a:t>
            </a:r>
            <a:r>
              <a:rPr sz="1000" i="1" spc="-5" dirty="0">
                <a:latin typeface="Arial"/>
                <a:cs typeface="Arial"/>
              </a:rPr>
              <a:t>v </a:t>
            </a:r>
            <a:r>
              <a:rPr sz="1000" spc="-5" dirty="0">
                <a:latin typeface="Arial"/>
                <a:cs typeface="Arial"/>
              </a:rPr>
              <a:t>does not </a:t>
            </a:r>
            <a:r>
              <a:rPr sz="1000" spc="-15" dirty="0">
                <a:latin typeface="Arial"/>
                <a:cs typeface="Arial"/>
              </a:rPr>
              <a:t>have </a:t>
            </a:r>
            <a:r>
              <a:rPr sz="1000" i="1" spc="-5" dirty="0">
                <a:latin typeface="Arial"/>
                <a:cs typeface="Arial"/>
              </a:rPr>
              <a:t>d </a:t>
            </a:r>
            <a:r>
              <a:rPr sz="1000" spc="-5" dirty="0">
                <a:latin typeface="Arial"/>
                <a:cs typeface="Arial"/>
              </a:rPr>
              <a:t>, it </a:t>
            </a:r>
            <a:r>
              <a:rPr sz="1000" spc="-10" dirty="0">
                <a:latin typeface="Arial"/>
                <a:cs typeface="Arial"/>
              </a:rPr>
              <a:t>forwards </a:t>
            </a:r>
            <a:r>
              <a:rPr sz="1000" spc="-5" dirty="0">
                <a:latin typeface="Arial"/>
                <a:cs typeface="Arial"/>
              </a:rPr>
              <a:t>request to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one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 </a:t>
            </a:r>
            <a:r>
              <a:rPr sz="1000" i="1" spc="-5" dirty="0">
                <a:latin typeface="Arial"/>
                <a:cs typeface="Arial"/>
              </a:rPr>
              <a:t>its </a:t>
            </a:r>
            <a:r>
              <a:rPr sz="1000" spc="-5" dirty="0">
                <a:latin typeface="Arial"/>
                <a:cs typeface="Arial"/>
              </a:rPr>
              <a:t>randomly chosen neighbors, and so on.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20015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5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architecture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16752" y="716"/>
            <a:ext cx="17246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Decentralized</a:t>
            </a:r>
            <a:r>
              <a:rPr sz="600" spc="10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organizations:</a:t>
            </a:r>
            <a:r>
              <a:rPr sz="600" spc="50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peer-to-peer</a:t>
            </a:r>
            <a:r>
              <a:rPr sz="600" spc="10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799204" cy="142748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Flooding</a:t>
            </a:r>
            <a:r>
              <a:rPr sz="1400" spc="-1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3333B2"/>
                </a:solidFill>
                <a:latin typeface="Arial"/>
                <a:cs typeface="Arial"/>
              </a:rPr>
              <a:t>versus</a:t>
            </a:r>
            <a:r>
              <a:rPr sz="1400" spc="-1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random</a:t>
            </a:r>
            <a:r>
              <a:rPr sz="1400" spc="-1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3333B2"/>
                </a:solidFill>
                <a:latin typeface="Arial"/>
                <a:cs typeface="Arial"/>
              </a:rPr>
              <a:t>walk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Arial"/>
              <a:cs typeface="Arial"/>
            </a:endParaRPr>
          </a:p>
          <a:p>
            <a:pPr marL="264160">
              <a:lnSpc>
                <a:spcPts val="1410"/>
              </a:lnSpc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Model</a:t>
            </a:r>
            <a:endParaRPr sz="1200">
              <a:latin typeface="Arial"/>
              <a:cs typeface="Arial"/>
            </a:endParaRPr>
          </a:p>
          <a:p>
            <a:pPr marL="260350">
              <a:lnSpc>
                <a:spcPts val="1170"/>
              </a:lnSpc>
            </a:pPr>
            <a:r>
              <a:rPr sz="1000" spc="-5" dirty="0">
                <a:latin typeface="Arial"/>
                <a:cs typeface="Arial"/>
              </a:rPr>
              <a:t>Assume </a:t>
            </a:r>
            <a:r>
              <a:rPr sz="1000" i="1" spc="-5" dirty="0">
                <a:latin typeface="Arial"/>
                <a:cs typeface="Arial"/>
              </a:rPr>
              <a:t>N</a:t>
            </a:r>
            <a:r>
              <a:rPr sz="1000" i="1" spc="8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nodes and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that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each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data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item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replicated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across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r</a:t>
            </a:r>
            <a:endParaRPr sz="1000">
              <a:latin typeface="Arial"/>
              <a:cs typeface="Arial"/>
            </a:endParaRPr>
          </a:p>
          <a:p>
            <a:pPr marL="264160">
              <a:lnSpc>
                <a:spcPts val="1200"/>
              </a:lnSpc>
            </a:pPr>
            <a:r>
              <a:rPr sz="1000" spc="-5" dirty="0">
                <a:latin typeface="Arial"/>
                <a:cs typeface="Arial"/>
              </a:rPr>
              <a:t>randomly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chosen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nodes.</a:t>
            </a:r>
            <a:endParaRPr sz="1000">
              <a:latin typeface="Arial"/>
              <a:cs typeface="Arial"/>
            </a:endParaRPr>
          </a:p>
          <a:p>
            <a:pPr marL="264160">
              <a:lnSpc>
                <a:spcPts val="1410"/>
              </a:lnSpc>
              <a:spcBef>
                <a:spcPts val="695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Random</a:t>
            </a:r>
            <a:r>
              <a:rPr sz="1200" spc="-4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walk</a:t>
            </a:r>
            <a:endParaRPr sz="1200">
              <a:latin typeface="Arial"/>
              <a:cs typeface="Arial"/>
            </a:endParaRPr>
          </a:p>
          <a:p>
            <a:pPr marL="264160">
              <a:lnSpc>
                <a:spcPts val="1170"/>
              </a:lnSpc>
            </a:pPr>
            <a:r>
              <a:rPr sz="1000" spc="-20" dirty="0">
                <a:latin typeface="Arial"/>
                <a:cs typeface="Arial"/>
              </a:rPr>
              <a:t>P[</a:t>
            </a:r>
            <a:r>
              <a:rPr sz="1000" i="1" spc="-20" dirty="0">
                <a:latin typeface="Arial"/>
                <a:cs typeface="Arial"/>
              </a:rPr>
              <a:t>k</a:t>
            </a:r>
            <a:r>
              <a:rPr sz="1000" i="1" spc="-18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] </a:t>
            </a:r>
            <a:r>
              <a:rPr sz="1000" spc="-5" dirty="0">
                <a:latin typeface="Arial"/>
                <a:cs typeface="Arial"/>
              </a:rPr>
              <a:t>probability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that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item is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found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after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k</a:t>
            </a:r>
            <a:r>
              <a:rPr sz="1000" i="1" spc="1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attempts: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03234" y="1678081"/>
            <a:ext cx="5111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6875" algn="l"/>
              </a:tabLst>
            </a:pPr>
            <a:r>
              <a:rPr sz="1000" i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sz="1000" i="1" spc="-5" dirty="0">
                <a:latin typeface="Arial"/>
                <a:cs typeface="Arial"/>
              </a:rPr>
              <a:t>	</a:t>
            </a:r>
            <a:r>
              <a:rPr sz="1000" i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sz="1000" i="1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03234" y="1850522"/>
            <a:ext cx="50165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6875" algn="l"/>
              </a:tabLst>
            </a:pPr>
            <a:r>
              <a:rPr sz="1000" i="1" spc="-5" dirty="0">
                <a:latin typeface="Arial"/>
                <a:cs typeface="Arial"/>
              </a:rPr>
              <a:t>N	N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53182" y="1744379"/>
            <a:ext cx="206375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i="1" spc="85" dirty="0">
                <a:latin typeface="Arial"/>
                <a:cs typeface="Arial"/>
              </a:rPr>
              <a:t>k</a:t>
            </a:r>
            <a:r>
              <a:rPr sz="700" i="1" spc="10" dirty="0">
                <a:latin typeface="メイリオ"/>
                <a:cs typeface="メイリオ"/>
              </a:rPr>
              <a:t>−</a:t>
            </a:r>
            <a:r>
              <a:rPr sz="700" spc="20" dirty="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07070" y="1763730"/>
            <a:ext cx="11944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4510" algn="l"/>
                <a:tab pos="909319" algn="l"/>
                <a:tab pos="1145540" algn="l"/>
              </a:tabLst>
            </a:pPr>
            <a:r>
              <a:rPr sz="1000" spc="-60" dirty="0">
                <a:latin typeface="Arial"/>
                <a:cs typeface="Arial"/>
              </a:rPr>
              <a:t>P</a:t>
            </a:r>
            <a:r>
              <a:rPr sz="1000" spc="5" dirty="0">
                <a:latin typeface="Arial"/>
                <a:cs typeface="Arial"/>
              </a:rPr>
              <a:t>[</a:t>
            </a:r>
            <a:r>
              <a:rPr sz="1000" i="1" spc="-5" dirty="0">
                <a:latin typeface="Arial"/>
                <a:cs typeface="Arial"/>
              </a:rPr>
              <a:t>k</a:t>
            </a:r>
            <a:r>
              <a:rPr sz="1000" i="1" spc="-18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]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190" dirty="0">
                <a:latin typeface="Arial"/>
                <a:cs typeface="Arial"/>
              </a:rPr>
              <a:t>=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50" dirty="0">
                <a:latin typeface="Arial"/>
                <a:cs typeface="Arial"/>
              </a:rPr>
              <a:t>(</a:t>
            </a:r>
            <a:r>
              <a:rPr sz="1000" spc="-5" dirty="0">
                <a:latin typeface="Arial"/>
                <a:cs typeface="Arial"/>
              </a:rPr>
              <a:t>1</a:t>
            </a:r>
            <a:r>
              <a:rPr sz="1000" spc="-140" dirty="0">
                <a:latin typeface="Arial"/>
                <a:cs typeface="Arial"/>
              </a:rPr>
              <a:t> </a:t>
            </a:r>
            <a:r>
              <a:rPr sz="1000" i="1" spc="-30" dirty="0">
                <a:latin typeface="メイリオ"/>
                <a:cs typeface="メイリオ"/>
              </a:rPr>
              <a:t>−</a:t>
            </a:r>
            <a:r>
              <a:rPr sz="1000" i="1" dirty="0">
                <a:latin typeface="メイリオ"/>
                <a:cs typeface="メイリオ"/>
              </a:rPr>
              <a:t>	</a:t>
            </a:r>
            <a:r>
              <a:rPr sz="1000" spc="50" dirty="0">
                <a:latin typeface="Arial"/>
                <a:cs typeface="Arial"/>
              </a:rPr>
              <a:t>)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i="1" spc="-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7294" y="2082957"/>
            <a:ext cx="39312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10" dirty="0">
                <a:latin typeface="Arial"/>
                <a:cs typeface="Arial"/>
              </a:rPr>
              <a:t>S</a:t>
            </a:r>
            <a:r>
              <a:rPr sz="1000" i="1" spc="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(“search </a:t>
            </a:r>
            <a:r>
              <a:rPr sz="1000" spc="-10" dirty="0">
                <a:latin typeface="Arial"/>
                <a:cs typeface="Arial"/>
              </a:rPr>
              <a:t>size”)</a:t>
            </a:r>
            <a:r>
              <a:rPr sz="1000" spc="-5" dirty="0">
                <a:latin typeface="Arial"/>
                <a:cs typeface="Arial"/>
              </a:rPr>
              <a:t> is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expected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number</a:t>
            </a:r>
            <a:r>
              <a:rPr sz="1000" spc="-5" dirty="0">
                <a:latin typeface="Arial"/>
                <a:cs typeface="Arial"/>
              </a:rPr>
              <a:t> of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nodes</a:t>
            </a:r>
            <a:r>
              <a:rPr sz="1000" spc="-5" dirty="0">
                <a:latin typeface="Arial"/>
                <a:cs typeface="Arial"/>
              </a:rPr>
              <a:t> that </a:t>
            </a:r>
            <a:r>
              <a:rPr sz="1000" spc="-10" dirty="0">
                <a:latin typeface="Arial"/>
                <a:cs typeface="Arial"/>
              </a:rPr>
              <a:t>need</a:t>
            </a:r>
            <a:r>
              <a:rPr sz="1000" spc="-5" dirty="0">
                <a:latin typeface="Arial"/>
                <a:cs typeface="Arial"/>
              </a:rPr>
              <a:t> to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be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probed: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63891" y="2361713"/>
            <a:ext cx="815975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734695" algn="l"/>
              </a:tabLst>
            </a:pPr>
            <a:r>
              <a:rPr sz="700" i="1" spc="25" dirty="0">
                <a:latin typeface="Arial"/>
                <a:cs typeface="Arial"/>
              </a:rPr>
              <a:t>N	N</a:t>
            </a:r>
            <a:endParaRPr sz="7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33156" y="2632299"/>
            <a:ext cx="20701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i="1" spc="15" dirty="0">
                <a:latin typeface="Arial"/>
                <a:cs typeface="Arial"/>
              </a:rPr>
              <a:t>k</a:t>
            </a:r>
            <a:r>
              <a:rPr sz="700" i="1" spc="-125" dirty="0">
                <a:latin typeface="Arial"/>
                <a:cs typeface="Arial"/>
              </a:rPr>
              <a:t> </a:t>
            </a:r>
            <a:r>
              <a:rPr sz="700" spc="165" dirty="0">
                <a:latin typeface="Arial"/>
                <a:cs typeface="Arial"/>
              </a:rPr>
              <a:t>=</a:t>
            </a:r>
            <a:r>
              <a:rPr sz="700" spc="20" dirty="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89937" y="2378346"/>
            <a:ext cx="4743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9100" algn="l"/>
              </a:tabLst>
            </a:pPr>
            <a:r>
              <a:rPr sz="1000" i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sz="1000" i="1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	</a:t>
            </a:r>
            <a:r>
              <a:rPr sz="1000" i="1" spc="-5" dirty="0">
                <a:latin typeface="Arial"/>
                <a:cs typeface="Arial"/>
              </a:rPr>
              <a:t>r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387104" y="2571597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>
                <a:moveTo>
                  <a:pt x="0" y="0"/>
                </a:moveTo>
                <a:lnTo>
                  <a:pt x="10109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539873" y="2444644"/>
            <a:ext cx="20701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i="1" spc="85" dirty="0">
                <a:latin typeface="Arial"/>
                <a:cs typeface="Arial"/>
              </a:rPr>
              <a:t>k</a:t>
            </a:r>
            <a:r>
              <a:rPr sz="700" i="1" spc="10" dirty="0">
                <a:latin typeface="メイリオ"/>
                <a:cs typeface="メイリオ"/>
              </a:rPr>
              <a:t>−</a:t>
            </a:r>
            <a:r>
              <a:rPr sz="700" spc="20" dirty="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713" y="3331252"/>
            <a:ext cx="1199515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Unstructured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peer-to-peer</a:t>
            </a:r>
            <a:r>
              <a:rPr sz="600" spc="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28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27570" y="2408337"/>
            <a:ext cx="3353435" cy="3619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35"/>
              </a:spcBef>
              <a:tabLst>
                <a:tab pos="2139950" algn="l"/>
              </a:tabLst>
            </a:pPr>
            <a:r>
              <a:rPr sz="1000" i="1" spc="-5" dirty="0">
                <a:latin typeface="Arial"/>
                <a:cs typeface="Arial"/>
              </a:rPr>
              <a:t>S</a:t>
            </a:r>
            <a:r>
              <a:rPr sz="1000" i="1" spc="-15" dirty="0">
                <a:latin typeface="Arial"/>
                <a:cs typeface="Arial"/>
              </a:rPr>
              <a:t> </a:t>
            </a:r>
            <a:r>
              <a:rPr sz="1000" spc="190" dirty="0">
                <a:latin typeface="Arial"/>
                <a:cs typeface="Arial"/>
              </a:rPr>
              <a:t>=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35" dirty="0">
                <a:latin typeface="Arial"/>
                <a:cs typeface="Arial"/>
              </a:rPr>
              <a:t> </a:t>
            </a:r>
            <a:r>
              <a:rPr sz="2100" spc="30" baseline="-7936" dirty="0">
                <a:latin typeface="Times New Roman"/>
                <a:cs typeface="Times New Roman"/>
              </a:rPr>
              <a:t>∑</a:t>
            </a:r>
            <a:r>
              <a:rPr sz="2100" spc="-60" baseline="-7936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Arial"/>
                <a:cs typeface="Arial"/>
              </a:rPr>
              <a:t>k</a:t>
            </a:r>
            <a:r>
              <a:rPr sz="1000" i="1" spc="-40" dirty="0">
                <a:latin typeface="Arial"/>
                <a:cs typeface="Arial"/>
              </a:rPr>
              <a:t> </a:t>
            </a:r>
            <a:r>
              <a:rPr sz="1000" i="1" spc="-75" dirty="0">
                <a:latin typeface="メイリオ"/>
                <a:cs typeface="メイリオ"/>
              </a:rPr>
              <a:t>·</a:t>
            </a:r>
            <a:r>
              <a:rPr sz="1000" i="1" spc="-204" dirty="0">
                <a:latin typeface="メイリオ"/>
                <a:cs typeface="メイリオ"/>
              </a:rPr>
              <a:t> </a:t>
            </a:r>
            <a:r>
              <a:rPr sz="1000" spc="-60" dirty="0">
                <a:latin typeface="Arial"/>
                <a:cs typeface="Arial"/>
              </a:rPr>
              <a:t>P</a:t>
            </a:r>
            <a:r>
              <a:rPr sz="1000" spc="5" dirty="0">
                <a:latin typeface="Arial"/>
                <a:cs typeface="Arial"/>
              </a:rPr>
              <a:t>[</a:t>
            </a:r>
            <a:r>
              <a:rPr sz="1000" i="1" spc="-5" dirty="0">
                <a:latin typeface="Arial"/>
                <a:cs typeface="Arial"/>
              </a:rPr>
              <a:t>k</a:t>
            </a:r>
            <a:r>
              <a:rPr sz="1000" i="1" spc="-18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]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190" dirty="0">
                <a:latin typeface="Arial"/>
                <a:cs typeface="Arial"/>
              </a:rPr>
              <a:t>=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35" dirty="0">
                <a:latin typeface="Arial"/>
                <a:cs typeface="Arial"/>
              </a:rPr>
              <a:t> </a:t>
            </a:r>
            <a:r>
              <a:rPr sz="2100" spc="30" baseline="-7936" dirty="0">
                <a:latin typeface="Times New Roman"/>
                <a:cs typeface="Times New Roman"/>
              </a:rPr>
              <a:t>∑</a:t>
            </a:r>
            <a:r>
              <a:rPr sz="2100" spc="-60" baseline="-7936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Arial"/>
                <a:cs typeface="Arial"/>
              </a:rPr>
              <a:t>k</a:t>
            </a:r>
            <a:r>
              <a:rPr sz="1000" i="1" spc="-40" dirty="0">
                <a:latin typeface="Arial"/>
                <a:cs typeface="Arial"/>
              </a:rPr>
              <a:t> </a:t>
            </a:r>
            <a:r>
              <a:rPr sz="1000" i="1" spc="-75" dirty="0">
                <a:latin typeface="メイリオ"/>
                <a:cs typeface="メイリオ"/>
              </a:rPr>
              <a:t>·</a:t>
            </a:r>
            <a:r>
              <a:rPr sz="1000" i="1" spc="-85" dirty="0">
                <a:latin typeface="メイリオ"/>
                <a:cs typeface="メイリオ"/>
              </a:rPr>
              <a:t> </a:t>
            </a:r>
            <a:r>
              <a:rPr sz="1500" i="1" spc="-7" baseline="-38888" dirty="0">
                <a:latin typeface="Arial"/>
                <a:cs typeface="Arial"/>
              </a:rPr>
              <a:t>N</a:t>
            </a:r>
            <a:r>
              <a:rPr sz="1500" i="1" spc="-127" baseline="-38888" dirty="0">
                <a:latin typeface="Arial"/>
                <a:cs typeface="Arial"/>
              </a:rPr>
              <a:t> </a:t>
            </a:r>
            <a:r>
              <a:rPr sz="1000" spc="50" dirty="0">
                <a:latin typeface="Arial"/>
                <a:cs typeface="Arial"/>
              </a:rPr>
              <a:t>(</a:t>
            </a:r>
            <a:r>
              <a:rPr sz="1000" spc="-5" dirty="0">
                <a:latin typeface="Arial"/>
                <a:cs typeface="Arial"/>
              </a:rPr>
              <a:t>1</a:t>
            </a:r>
            <a:r>
              <a:rPr sz="1000" spc="-140" dirty="0">
                <a:latin typeface="Arial"/>
                <a:cs typeface="Arial"/>
              </a:rPr>
              <a:t> </a:t>
            </a:r>
            <a:r>
              <a:rPr sz="1000" i="1" spc="-30" dirty="0">
                <a:latin typeface="メイリオ"/>
                <a:cs typeface="メイリオ"/>
              </a:rPr>
              <a:t>−</a:t>
            </a:r>
            <a:r>
              <a:rPr sz="1000" i="1" spc="-85" dirty="0">
                <a:latin typeface="メイリオ"/>
                <a:cs typeface="メイリオ"/>
              </a:rPr>
              <a:t> </a:t>
            </a:r>
            <a:r>
              <a:rPr sz="1500" i="1" spc="-7" baseline="-38888" dirty="0">
                <a:latin typeface="Arial"/>
                <a:cs typeface="Arial"/>
              </a:rPr>
              <a:t>N</a:t>
            </a:r>
            <a:r>
              <a:rPr sz="1500" i="1" spc="-127" baseline="-38888" dirty="0">
                <a:latin typeface="Arial"/>
                <a:cs typeface="Arial"/>
              </a:rPr>
              <a:t> </a:t>
            </a:r>
            <a:r>
              <a:rPr sz="1000" spc="50" dirty="0">
                <a:latin typeface="Arial"/>
                <a:cs typeface="Arial"/>
              </a:rPr>
              <a:t>)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i="1" spc="-35" dirty="0">
                <a:latin typeface="メイリオ"/>
                <a:cs typeface="メイリオ"/>
              </a:rPr>
              <a:t>≈</a:t>
            </a:r>
            <a:r>
              <a:rPr sz="1000" i="1" spc="-120" dirty="0">
                <a:latin typeface="メイリオ"/>
                <a:cs typeface="メイリオ"/>
              </a:rPr>
              <a:t> </a:t>
            </a:r>
            <a:r>
              <a:rPr sz="1000" i="1" spc="70" dirty="0">
                <a:latin typeface="Arial"/>
                <a:cs typeface="Arial"/>
              </a:rPr>
              <a:t>N</a:t>
            </a:r>
            <a:r>
              <a:rPr sz="1000" i="1" spc="220" dirty="0">
                <a:latin typeface="Arial"/>
                <a:cs typeface="Arial"/>
              </a:rPr>
              <a:t>/</a:t>
            </a:r>
            <a:r>
              <a:rPr sz="1000" i="1" spc="-5" dirty="0">
                <a:latin typeface="Arial"/>
                <a:cs typeface="Arial"/>
              </a:rPr>
              <a:t>r</a:t>
            </a:r>
            <a:r>
              <a:rPr sz="1000" i="1" spc="11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or 1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i="1" spc="335" dirty="0">
                <a:latin typeface="メイリオ"/>
                <a:cs typeface="メイリオ"/>
              </a:rPr>
              <a:t>«</a:t>
            </a:r>
            <a:r>
              <a:rPr sz="1000" i="1" spc="-120" dirty="0">
                <a:latin typeface="メイリオ"/>
                <a:cs typeface="メイリオ"/>
              </a:rPr>
              <a:t> </a:t>
            </a:r>
            <a:r>
              <a:rPr sz="1000" i="1" spc="-5" dirty="0">
                <a:latin typeface="Arial"/>
                <a:cs typeface="Arial"/>
              </a:rPr>
              <a:t>r</a:t>
            </a:r>
            <a:r>
              <a:rPr sz="1000" i="1" spc="55" dirty="0">
                <a:latin typeface="Arial"/>
                <a:cs typeface="Arial"/>
              </a:rPr>
              <a:t> </a:t>
            </a:r>
            <a:r>
              <a:rPr sz="1000" i="1" spc="-35" dirty="0">
                <a:latin typeface="メイリオ"/>
                <a:cs typeface="メイリオ"/>
              </a:rPr>
              <a:t>≤</a:t>
            </a:r>
            <a:r>
              <a:rPr sz="1000" i="1" spc="-120" dirty="0">
                <a:latin typeface="メイリオ"/>
                <a:cs typeface="メイリオ"/>
              </a:rPr>
              <a:t> </a:t>
            </a:r>
            <a:r>
              <a:rPr sz="1000" i="1" spc="70" dirty="0">
                <a:latin typeface="Arial"/>
                <a:cs typeface="Arial"/>
              </a:rPr>
              <a:t>N</a:t>
            </a:r>
            <a:r>
              <a:rPr sz="1000" i="1" spc="-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295275">
              <a:lnSpc>
                <a:spcPct val="100000"/>
              </a:lnSpc>
              <a:spcBef>
                <a:spcPts val="85"/>
              </a:spcBef>
            </a:pPr>
            <a:r>
              <a:rPr sz="700" i="1" spc="15" dirty="0">
                <a:latin typeface="Arial"/>
                <a:cs typeface="Arial"/>
              </a:rPr>
              <a:t>k</a:t>
            </a:r>
            <a:r>
              <a:rPr sz="700" i="1" spc="-125" dirty="0">
                <a:latin typeface="Arial"/>
                <a:cs typeface="Arial"/>
              </a:rPr>
              <a:t> </a:t>
            </a:r>
            <a:r>
              <a:rPr sz="700" spc="165" dirty="0">
                <a:latin typeface="Arial"/>
                <a:cs typeface="Arial"/>
              </a:rPr>
              <a:t>=</a:t>
            </a:r>
            <a:r>
              <a:rPr sz="700" spc="20" dirty="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66713" y="3331252"/>
            <a:ext cx="1199515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Unstructured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peer-to-peer</a:t>
            </a:r>
            <a:r>
              <a:rPr sz="600" spc="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29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20015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Architectures:</a:t>
            </a:r>
            <a:r>
              <a:rPr sz="600" spc="15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System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architecture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16752" y="716"/>
            <a:ext cx="17246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Decentralized</a:t>
            </a:r>
            <a:r>
              <a:rPr sz="600" spc="10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organizations:</a:t>
            </a:r>
            <a:r>
              <a:rPr sz="600" spc="50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peer-to-peer</a:t>
            </a:r>
            <a:r>
              <a:rPr sz="600" spc="10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200" y="188846"/>
            <a:ext cx="4247515" cy="12071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Flooding</a:t>
            </a:r>
            <a:r>
              <a:rPr sz="1400" spc="-1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3333B2"/>
                </a:solidFill>
                <a:latin typeface="Arial"/>
                <a:cs typeface="Arial"/>
              </a:rPr>
              <a:t>versus</a:t>
            </a:r>
            <a:r>
              <a:rPr sz="1400" spc="-1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random</a:t>
            </a:r>
            <a:r>
              <a:rPr sz="1400" spc="-1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0" dirty="0">
                <a:solidFill>
                  <a:srgbClr val="3333B2"/>
                </a:solidFill>
                <a:latin typeface="Arial"/>
                <a:cs typeface="Arial"/>
              </a:rPr>
              <a:t>walk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00">
              <a:latin typeface="Arial"/>
              <a:cs typeface="Arial"/>
            </a:endParaRPr>
          </a:p>
          <a:p>
            <a:pPr marL="302260">
              <a:lnSpc>
                <a:spcPct val="100000"/>
              </a:lnSpc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Flooding</a:t>
            </a:r>
            <a:endParaRPr sz="1200">
              <a:latin typeface="Arial"/>
              <a:cs typeface="Arial"/>
            </a:endParaRPr>
          </a:p>
          <a:p>
            <a:pPr marL="579755" indent="-168275">
              <a:lnSpc>
                <a:spcPts val="1200"/>
              </a:lnSpc>
              <a:spcBef>
                <a:spcPts val="790"/>
              </a:spcBef>
              <a:buClr>
                <a:srgbClr val="3333B2"/>
              </a:buClr>
              <a:buChar char="►"/>
              <a:tabLst>
                <a:tab pos="580390" algn="l"/>
              </a:tabLst>
            </a:pPr>
            <a:r>
              <a:rPr sz="1000" spc="-5" dirty="0">
                <a:latin typeface="Arial"/>
                <a:cs typeface="Arial"/>
              </a:rPr>
              <a:t>Flood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 </a:t>
            </a:r>
            <a:r>
              <a:rPr sz="1000" i="1" spc="-5" dirty="0">
                <a:latin typeface="Arial"/>
                <a:cs typeface="Arial"/>
              </a:rPr>
              <a:t>d</a:t>
            </a:r>
            <a:r>
              <a:rPr sz="1000" i="1" spc="8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randomly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chosen neighbors</a:t>
            </a:r>
            <a:endParaRPr sz="1000">
              <a:latin typeface="Arial"/>
              <a:cs typeface="Arial"/>
            </a:endParaRPr>
          </a:p>
          <a:p>
            <a:pPr marL="575310" marR="55880" indent="-163830">
              <a:lnSpc>
                <a:spcPts val="1200"/>
              </a:lnSpc>
              <a:spcBef>
                <a:spcPts val="35"/>
              </a:spcBef>
              <a:buClr>
                <a:srgbClr val="3333B2"/>
              </a:buClr>
              <a:buChar char="►"/>
              <a:tabLst>
                <a:tab pos="580390" algn="l"/>
              </a:tabLst>
            </a:pPr>
            <a:r>
              <a:rPr sz="1000" spc="-5" dirty="0">
                <a:latin typeface="Arial"/>
                <a:cs typeface="Arial"/>
              </a:rPr>
              <a:t>After </a:t>
            </a:r>
            <a:r>
              <a:rPr sz="1000" i="1" spc="-5" dirty="0">
                <a:latin typeface="Arial"/>
                <a:cs typeface="Arial"/>
              </a:rPr>
              <a:t>k</a:t>
            </a:r>
            <a:r>
              <a:rPr sz="1000" i="1" spc="9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steps,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some </a:t>
            </a:r>
            <a:r>
              <a:rPr sz="1000" i="1" spc="30" dirty="0">
                <a:latin typeface="Arial"/>
                <a:cs typeface="Arial"/>
              </a:rPr>
              <a:t>R</a:t>
            </a:r>
            <a:r>
              <a:rPr sz="1000" spc="30" dirty="0">
                <a:latin typeface="Arial"/>
                <a:cs typeface="Arial"/>
              </a:rPr>
              <a:t>(</a:t>
            </a:r>
            <a:r>
              <a:rPr sz="1000" i="1" spc="30" dirty="0">
                <a:latin typeface="Arial"/>
                <a:cs typeface="Arial"/>
              </a:rPr>
              <a:t>k</a:t>
            </a:r>
            <a:r>
              <a:rPr sz="1000" i="1" spc="-180" dirty="0">
                <a:latin typeface="Arial"/>
                <a:cs typeface="Arial"/>
              </a:rPr>
              <a:t> </a:t>
            </a:r>
            <a:r>
              <a:rPr sz="1000" spc="50" dirty="0">
                <a:latin typeface="Arial"/>
                <a:cs typeface="Arial"/>
              </a:rPr>
              <a:t>)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190" dirty="0">
                <a:latin typeface="Arial"/>
                <a:cs typeface="Arial"/>
              </a:rPr>
              <a:t>=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d</a:t>
            </a:r>
            <a:r>
              <a:rPr sz="1000" i="1" spc="-45" dirty="0">
                <a:latin typeface="Arial"/>
                <a:cs typeface="Arial"/>
              </a:rPr>
              <a:t> </a:t>
            </a:r>
            <a:r>
              <a:rPr sz="1000" i="1" spc="-75" dirty="0">
                <a:latin typeface="メイリオ"/>
                <a:cs typeface="メイリオ"/>
              </a:rPr>
              <a:t>·</a:t>
            </a:r>
            <a:r>
              <a:rPr sz="1000" i="1" spc="-200" dirty="0">
                <a:latin typeface="メイリオ"/>
                <a:cs typeface="メイリオ"/>
              </a:rPr>
              <a:t> </a:t>
            </a:r>
            <a:r>
              <a:rPr sz="1000" spc="25" dirty="0">
                <a:latin typeface="Arial"/>
                <a:cs typeface="Arial"/>
              </a:rPr>
              <a:t>(</a:t>
            </a:r>
            <a:r>
              <a:rPr sz="1000" i="1" spc="25" dirty="0">
                <a:latin typeface="Arial"/>
                <a:cs typeface="Arial"/>
              </a:rPr>
              <a:t>d</a:t>
            </a:r>
            <a:r>
              <a:rPr sz="1000" i="1" spc="-45" dirty="0">
                <a:latin typeface="Arial"/>
                <a:cs typeface="Arial"/>
              </a:rPr>
              <a:t> </a:t>
            </a:r>
            <a:r>
              <a:rPr sz="1000" i="1" spc="-30" dirty="0">
                <a:latin typeface="メイリオ"/>
                <a:cs typeface="メイリオ"/>
              </a:rPr>
              <a:t>−</a:t>
            </a:r>
            <a:r>
              <a:rPr sz="1000" i="1" spc="-204" dirty="0">
                <a:latin typeface="メイリオ"/>
                <a:cs typeface="メイリオ"/>
              </a:rPr>
              <a:t> </a:t>
            </a:r>
            <a:r>
              <a:rPr sz="1000" spc="30" dirty="0">
                <a:latin typeface="Arial"/>
                <a:cs typeface="Arial"/>
              </a:rPr>
              <a:t>1)</a:t>
            </a:r>
            <a:r>
              <a:rPr sz="1050" i="1" spc="44" baseline="27777" dirty="0">
                <a:latin typeface="Arial"/>
                <a:cs typeface="Arial"/>
              </a:rPr>
              <a:t>k</a:t>
            </a:r>
            <a:r>
              <a:rPr sz="1050" i="1" spc="44" baseline="27777" dirty="0">
                <a:latin typeface="メイリオ"/>
                <a:cs typeface="メイリオ"/>
              </a:rPr>
              <a:t>−</a:t>
            </a:r>
            <a:r>
              <a:rPr sz="1050" spc="44" baseline="27777" dirty="0">
                <a:latin typeface="Arial"/>
                <a:cs typeface="Arial"/>
              </a:rPr>
              <a:t>1</a:t>
            </a:r>
            <a:r>
              <a:rPr sz="1050" spc="202" baseline="27777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will </a:t>
            </a:r>
            <a:r>
              <a:rPr sz="1000" spc="-15" dirty="0">
                <a:latin typeface="Arial"/>
                <a:cs typeface="Arial"/>
              </a:rPr>
              <a:t>have</a:t>
            </a:r>
            <a:r>
              <a:rPr sz="1000" spc="-5" dirty="0">
                <a:latin typeface="Arial"/>
                <a:cs typeface="Arial"/>
              </a:rPr>
              <a:t> been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reached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(assuming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k</a:t>
            </a:r>
            <a:r>
              <a:rPr sz="1000" i="1" spc="9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is small).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6704" y="1354714"/>
            <a:ext cx="12382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20" dirty="0">
                <a:solidFill>
                  <a:srgbClr val="3333B2"/>
                </a:solidFill>
                <a:latin typeface="Arial"/>
                <a:cs typeface="Arial"/>
              </a:rPr>
              <a:t>►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32735" y="1353574"/>
            <a:ext cx="10033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700" i="1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sz="700" i="1" u="sng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32735" y="1447085"/>
            <a:ext cx="93345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i="1" spc="25" dirty="0">
                <a:latin typeface="Arial"/>
                <a:cs typeface="Arial"/>
              </a:rPr>
              <a:t>N</a:t>
            </a:r>
            <a:endParaRPr sz="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4395" y="1370538"/>
            <a:ext cx="36366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327910" algn="l"/>
              </a:tabLst>
            </a:pPr>
            <a:r>
              <a:rPr sz="1000" spc="-5" dirty="0">
                <a:latin typeface="Arial"/>
                <a:cs typeface="Arial"/>
              </a:rPr>
              <a:t>With f</a:t>
            </a:r>
            <a:r>
              <a:rPr sz="1000" spc="-15" dirty="0">
                <a:latin typeface="Arial"/>
                <a:cs typeface="Arial"/>
              </a:rPr>
              <a:t>r</a:t>
            </a:r>
            <a:r>
              <a:rPr sz="1000" spc="-5" dirty="0">
                <a:latin typeface="Arial"/>
                <a:cs typeface="Arial"/>
              </a:rPr>
              <a:t>action </a:t>
            </a:r>
            <a:r>
              <a:rPr sz="1000" i="1" spc="105" dirty="0">
                <a:latin typeface="Arial"/>
                <a:cs typeface="Arial"/>
              </a:rPr>
              <a:t>r</a:t>
            </a:r>
            <a:r>
              <a:rPr sz="1000" i="1" spc="220" dirty="0">
                <a:latin typeface="Arial"/>
                <a:cs typeface="Arial"/>
              </a:rPr>
              <a:t>/</a:t>
            </a:r>
            <a:r>
              <a:rPr sz="1000" i="1" spc="-5" dirty="0">
                <a:latin typeface="Arial"/>
                <a:cs typeface="Arial"/>
              </a:rPr>
              <a:t>N</a:t>
            </a:r>
            <a:r>
              <a:rPr sz="1000" i="1" spc="7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nodes h</a:t>
            </a:r>
            <a:r>
              <a:rPr sz="1000" spc="-25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ving data, if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i="1" spc="-75" dirty="0">
                <a:latin typeface="メイリオ"/>
                <a:cs typeface="メイリオ"/>
              </a:rPr>
              <a:t>·</a:t>
            </a:r>
            <a:r>
              <a:rPr sz="1000" i="1" spc="-204" dirty="0">
                <a:latin typeface="メイリオ"/>
                <a:cs typeface="メイリオ"/>
              </a:rPr>
              <a:t> </a:t>
            </a:r>
            <a:r>
              <a:rPr sz="1000" i="1" spc="45" dirty="0">
                <a:latin typeface="Arial"/>
                <a:cs typeface="Arial"/>
              </a:rPr>
              <a:t>R</a:t>
            </a:r>
            <a:r>
              <a:rPr sz="1000" spc="50" dirty="0">
                <a:latin typeface="Arial"/>
                <a:cs typeface="Arial"/>
              </a:rPr>
              <a:t>(</a:t>
            </a:r>
            <a:r>
              <a:rPr sz="1000" i="1" spc="-5" dirty="0">
                <a:latin typeface="Arial"/>
                <a:cs typeface="Arial"/>
              </a:rPr>
              <a:t>k</a:t>
            </a:r>
            <a:r>
              <a:rPr sz="1000" i="1" spc="-180" dirty="0">
                <a:latin typeface="Arial"/>
                <a:cs typeface="Arial"/>
              </a:rPr>
              <a:t> </a:t>
            </a:r>
            <a:r>
              <a:rPr sz="1000" spc="50" dirty="0">
                <a:latin typeface="Arial"/>
                <a:cs typeface="Arial"/>
              </a:rPr>
              <a:t>)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i="1" spc="-35" dirty="0">
                <a:latin typeface="メイリオ"/>
                <a:cs typeface="メイリオ"/>
              </a:rPr>
              <a:t>≥</a:t>
            </a:r>
            <a:r>
              <a:rPr sz="1000" i="1" spc="-120" dirty="0">
                <a:latin typeface="メイリオ"/>
                <a:cs typeface="メイリオ"/>
              </a:rPr>
              <a:t> </a:t>
            </a:r>
            <a:r>
              <a:rPr sz="1000" spc="-5" dirty="0">
                <a:latin typeface="Arial"/>
                <a:cs typeface="Arial"/>
              </a:rPr>
              <a:t>1, </a:t>
            </a:r>
            <a:r>
              <a:rPr sz="1000" spc="-15" dirty="0">
                <a:latin typeface="Arial"/>
                <a:cs typeface="Arial"/>
              </a:rPr>
              <a:t>w</a:t>
            </a:r>
            <a:r>
              <a:rPr sz="1000" spc="-5" dirty="0">
                <a:latin typeface="Arial"/>
                <a:cs typeface="Arial"/>
              </a:rPr>
              <a:t>e will h</a:t>
            </a:r>
            <a:r>
              <a:rPr sz="1000" spc="-25" dirty="0">
                <a:latin typeface="Arial"/>
                <a:cs typeface="Arial"/>
              </a:rPr>
              <a:t>a</a:t>
            </a:r>
            <a:r>
              <a:rPr sz="1000" spc="-30" dirty="0">
                <a:latin typeface="Arial"/>
                <a:cs typeface="Arial"/>
              </a:rPr>
              <a:t>v</a:t>
            </a:r>
            <a:r>
              <a:rPr sz="1000" spc="-5" dirty="0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9194" y="1522366"/>
            <a:ext cx="3963670" cy="1384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766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Arial"/>
                <a:cs typeface="Arial"/>
              </a:rPr>
              <a:t>found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data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item.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</a:pPr>
            <a:r>
              <a:rPr sz="1200" spc="-5" dirty="0">
                <a:solidFill>
                  <a:srgbClr val="007C00"/>
                </a:solidFill>
                <a:latin typeface="Arial"/>
                <a:cs typeface="Arial"/>
              </a:rPr>
              <a:t>Comparison</a:t>
            </a:r>
            <a:endParaRPr sz="1200">
              <a:latin typeface="Arial"/>
              <a:cs typeface="Arial"/>
            </a:endParaRPr>
          </a:p>
          <a:p>
            <a:pPr marL="327660" indent="-168275">
              <a:lnSpc>
                <a:spcPct val="100000"/>
              </a:lnSpc>
              <a:spcBef>
                <a:spcPts val="775"/>
              </a:spcBef>
              <a:buClr>
                <a:srgbClr val="007C00"/>
              </a:buClr>
              <a:buChar char="►"/>
              <a:tabLst>
                <a:tab pos="328295" algn="l"/>
              </a:tabLst>
            </a:pPr>
            <a:r>
              <a:rPr sz="1000" spc="-5" dirty="0">
                <a:latin typeface="Arial"/>
                <a:cs typeface="Arial"/>
              </a:rPr>
              <a:t>If </a:t>
            </a:r>
            <a:r>
              <a:rPr sz="1000" i="1" spc="105" dirty="0">
                <a:latin typeface="Arial"/>
                <a:cs typeface="Arial"/>
              </a:rPr>
              <a:t>r</a:t>
            </a:r>
            <a:r>
              <a:rPr sz="1000" i="1" spc="220" dirty="0">
                <a:latin typeface="Arial"/>
                <a:cs typeface="Arial"/>
              </a:rPr>
              <a:t>/</a:t>
            </a:r>
            <a:r>
              <a:rPr sz="1000" i="1" spc="-5" dirty="0">
                <a:latin typeface="Arial"/>
                <a:cs typeface="Arial"/>
              </a:rPr>
              <a:t>N</a:t>
            </a:r>
            <a:r>
              <a:rPr sz="1000" i="1" spc="20" dirty="0">
                <a:latin typeface="Arial"/>
                <a:cs typeface="Arial"/>
              </a:rPr>
              <a:t> </a:t>
            </a:r>
            <a:r>
              <a:rPr sz="1000" spc="190" dirty="0">
                <a:latin typeface="Arial"/>
                <a:cs typeface="Arial"/>
              </a:rPr>
              <a:t>=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i="1" spc="-5" dirty="0">
                <a:latin typeface="Arial"/>
                <a:cs typeface="Arial"/>
              </a:rPr>
              <a:t>.</a:t>
            </a:r>
            <a:r>
              <a:rPr sz="1000" spc="-5" dirty="0">
                <a:latin typeface="Arial"/>
                <a:cs typeface="Arial"/>
              </a:rPr>
              <a:t>001, then </a:t>
            </a:r>
            <a:r>
              <a:rPr sz="1000" i="1" spc="-5" dirty="0">
                <a:latin typeface="Arial"/>
                <a:cs typeface="Arial"/>
              </a:rPr>
              <a:t>S</a:t>
            </a:r>
            <a:r>
              <a:rPr sz="1000" i="1" spc="-15" dirty="0">
                <a:latin typeface="Arial"/>
                <a:cs typeface="Arial"/>
              </a:rPr>
              <a:t> </a:t>
            </a:r>
            <a:r>
              <a:rPr sz="1000" i="1" spc="-35" dirty="0">
                <a:latin typeface="メイリオ"/>
                <a:cs typeface="メイリオ"/>
              </a:rPr>
              <a:t>≈</a:t>
            </a:r>
            <a:r>
              <a:rPr sz="1000" i="1" spc="-120" dirty="0">
                <a:latin typeface="メイリオ"/>
                <a:cs typeface="メイリオ"/>
              </a:rPr>
              <a:t> </a:t>
            </a:r>
            <a:r>
              <a:rPr sz="1000" spc="-5" dirty="0">
                <a:latin typeface="Arial"/>
                <a:cs typeface="Arial"/>
              </a:rPr>
              <a:t>1000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ct val="100000"/>
              </a:lnSpc>
              <a:spcBef>
                <a:spcPts val="590"/>
              </a:spcBef>
              <a:buClr>
                <a:srgbClr val="007C00"/>
              </a:buClr>
              <a:buChar char="►"/>
              <a:tabLst>
                <a:tab pos="328295" algn="l"/>
              </a:tabLst>
            </a:pPr>
            <a:r>
              <a:rPr sz="1000" spc="-5" dirty="0">
                <a:latin typeface="Arial"/>
                <a:cs typeface="Arial"/>
              </a:rPr>
              <a:t>With flooding and </a:t>
            </a:r>
            <a:r>
              <a:rPr sz="1000" i="1" spc="-5" dirty="0">
                <a:latin typeface="Arial"/>
                <a:cs typeface="Arial"/>
              </a:rPr>
              <a:t>d</a:t>
            </a:r>
            <a:r>
              <a:rPr sz="1000" i="1" spc="35" dirty="0">
                <a:latin typeface="Arial"/>
                <a:cs typeface="Arial"/>
              </a:rPr>
              <a:t> </a:t>
            </a:r>
            <a:r>
              <a:rPr sz="1000" spc="190" dirty="0">
                <a:latin typeface="Arial"/>
                <a:cs typeface="Arial"/>
              </a:rPr>
              <a:t>=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10</a:t>
            </a:r>
            <a:r>
              <a:rPr sz="1000" i="1" spc="-5" dirty="0">
                <a:latin typeface="Arial"/>
                <a:cs typeface="Arial"/>
              </a:rPr>
              <a:t>,</a:t>
            </a:r>
            <a:r>
              <a:rPr sz="1000" i="1" spc="-17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k</a:t>
            </a:r>
            <a:r>
              <a:rPr sz="1000" i="1" spc="45" dirty="0">
                <a:latin typeface="Arial"/>
                <a:cs typeface="Arial"/>
              </a:rPr>
              <a:t> </a:t>
            </a:r>
            <a:r>
              <a:rPr sz="1000" spc="190" dirty="0">
                <a:latin typeface="Arial"/>
                <a:cs typeface="Arial"/>
              </a:rPr>
              <a:t>=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4, </a:t>
            </a:r>
            <a:r>
              <a:rPr sz="1000" spc="-10" dirty="0">
                <a:latin typeface="Arial"/>
                <a:cs typeface="Arial"/>
              </a:rPr>
              <a:t>we</a:t>
            </a:r>
            <a:r>
              <a:rPr sz="1000" spc="-5" dirty="0">
                <a:latin typeface="Arial"/>
                <a:cs typeface="Arial"/>
              </a:rPr>
              <a:t> contact 7290 nodes.</a:t>
            </a:r>
            <a:endParaRPr sz="1000">
              <a:latin typeface="Arial"/>
              <a:cs typeface="Arial"/>
            </a:endParaRPr>
          </a:p>
          <a:p>
            <a:pPr marL="327660" marR="43180" indent="-168275">
              <a:lnSpc>
                <a:spcPct val="100000"/>
              </a:lnSpc>
              <a:spcBef>
                <a:spcPts val="595"/>
              </a:spcBef>
              <a:buClr>
                <a:srgbClr val="007C00"/>
              </a:buClr>
              <a:buChar char="►"/>
              <a:tabLst>
                <a:tab pos="328295" algn="l"/>
              </a:tabLst>
            </a:pPr>
            <a:r>
              <a:rPr sz="1000" spc="-5" dirty="0">
                <a:latin typeface="Arial"/>
                <a:cs typeface="Arial"/>
              </a:rPr>
              <a:t>Random walks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more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communication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efficient, </a:t>
            </a:r>
            <a:r>
              <a:rPr sz="1000" spc="-10" dirty="0">
                <a:latin typeface="Arial"/>
                <a:cs typeface="Arial"/>
              </a:rPr>
              <a:t>but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might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take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longer </a:t>
            </a:r>
            <a:r>
              <a:rPr sz="1000" spc="-10" dirty="0">
                <a:latin typeface="Arial"/>
                <a:cs typeface="Arial"/>
              </a:rPr>
              <a:t>before they</a:t>
            </a:r>
            <a:r>
              <a:rPr sz="1000" spc="-5" dirty="0">
                <a:latin typeface="Arial"/>
                <a:cs typeface="Arial"/>
              </a:rPr>
              <a:t> find the result.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762250" algn="l"/>
              </a:tabLst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8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</a:t>
            </a:r>
            <a:r>
              <a:rPr sz="600" spc="20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architecture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Decentralized</a:t>
            </a:r>
            <a:r>
              <a:rPr sz="600" spc="1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organizations:</a:t>
            </a:r>
            <a:r>
              <a:rPr sz="600" spc="60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peer-to-peer</a:t>
            </a:r>
            <a:r>
              <a:rPr sz="600" spc="1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7176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15" dirty="0"/>
              <a:t>Super-peer</a:t>
            </a:r>
            <a:r>
              <a:rPr spc="-40" dirty="0"/>
              <a:t> </a:t>
            </a:r>
            <a:r>
              <a:rPr spc="15" dirty="0"/>
              <a:t>networks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34594" y="509064"/>
            <a:ext cx="3872865" cy="1188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lnSpc>
                <a:spcPts val="1410"/>
              </a:lnSpc>
              <a:spcBef>
                <a:spcPts val="95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Essence</a:t>
            </a:r>
            <a:endParaRPr sz="1200">
              <a:latin typeface="Arial"/>
              <a:cs typeface="Arial"/>
            </a:endParaRPr>
          </a:p>
          <a:p>
            <a:pPr marL="25400" marR="54610">
              <a:lnSpc>
                <a:spcPts val="1200"/>
              </a:lnSpc>
              <a:spcBef>
                <a:spcPts val="10"/>
              </a:spcBef>
            </a:pPr>
            <a:r>
              <a:rPr sz="1000" spc="-5" dirty="0">
                <a:latin typeface="Arial"/>
                <a:cs typeface="Arial"/>
              </a:rPr>
              <a:t>It is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sometimes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sensible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break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symmetry </a:t>
            </a:r>
            <a:r>
              <a:rPr sz="1000" spc="-5" dirty="0">
                <a:latin typeface="Arial"/>
                <a:cs typeface="Arial"/>
              </a:rPr>
              <a:t>in pure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peer-to-peer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networks:</a:t>
            </a:r>
            <a:endParaRPr sz="1000">
              <a:latin typeface="Arial"/>
              <a:cs typeface="Arial"/>
            </a:endParaRPr>
          </a:p>
          <a:p>
            <a:pPr marL="302260" marR="227965" indent="-168275">
              <a:lnSpc>
                <a:spcPct val="100000"/>
              </a:lnSpc>
              <a:spcBef>
                <a:spcPts val="550"/>
              </a:spcBef>
              <a:buClr>
                <a:srgbClr val="3333B2"/>
              </a:buClr>
              <a:buChar char="►"/>
              <a:tabLst>
                <a:tab pos="302895" algn="l"/>
              </a:tabLst>
            </a:pPr>
            <a:r>
              <a:rPr sz="1000" spc="-5" dirty="0">
                <a:latin typeface="Arial"/>
                <a:cs typeface="Arial"/>
              </a:rPr>
              <a:t>When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searching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unstructured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P2P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systems,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having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FA0000"/>
                </a:solidFill>
                <a:latin typeface="Arial"/>
                <a:cs typeface="Arial"/>
              </a:rPr>
              <a:t>index </a:t>
            </a:r>
            <a:r>
              <a:rPr sz="1000" spc="-260" dirty="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servers</a:t>
            </a:r>
            <a:r>
              <a:rPr sz="1000" spc="-10" dirty="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improves</a:t>
            </a:r>
            <a:r>
              <a:rPr sz="1000" spc="-5" dirty="0">
                <a:latin typeface="Arial"/>
                <a:cs typeface="Arial"/>
              </a:rPr>
              <a:t> performance</a:t>
            </a:r>
            <a:endParaRPr sz="1000">
              <a:latin typeface="Arial"/>
              <a:cs typeface="Arial"/>
            </a:endParaRPr>
          </a:p>
          <a:p>
            <a:pPr marL="302260" marR="17780" indent="-168275">
              <a:lnSpc>
                <a:spcPts val="1200"/>
              </a:lnSpc>
              <a:spcBef>
                <a:spcPts val="30"/>
              </a:spcBef>
              <a:buClr>
                <a:srgbClr val="3333B2"/>
              </a:buClr>
              <a:buChar char="►"/>
              <a:tabLst>
                <a:tab pos="302895" algn="l"/>
              </a:tabLst>
            </a:pPr>
            <a:r>
              <a:rPr sz="1000" spc="-5" dirty="0">
                <a:latin typeface="Arial"/>
                <a:cs typeface="Arial"/>
              </a:rPr>
              <a:t>Deciding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where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store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data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can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often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done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more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efficiently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through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brokers</a:t>
            </a:r>
            <a:r>
              <a:rPr sz="1000" spc="-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010186" y="1898929"/>
            <a:ext cx="2535555" cy="1181735"/>
            <a:chOff x="1010186" y="1898929"/>
            <a:chExt cx="2535555" cy="1181735"/>
          </a:xfrm>
        </p:grpSpPr>
        <p:sp>
          <p:nvSpPr>
            <p:cNvPr id="6" name="object 6"/>
            <p:cNvSpPr/>
            <p:nvPr/>
          </p:nvSpPr>
          <p:spPr>
            <a:xfrm>
              <a:off x="1055130" y="2384707"/>
              <a:ext cx="274320" cy="264160"/>
            </a:xfrm>
            <a:custGeom>
              <a:avLst/>
              <a:gdLst/>
              <a:ahLst/>
              <a:cxnLst/>
              <a:rect l="l" t="t" r="r" b="b"/>
              <a:pathLst>
                <a:path w="274319" h="264160">
                  <a:moveTo>
                    <a:pt x="115818" y="263541"/>
                  </a:moveTo>
                  <a:lnTo>
                    <a:pt x="273942" y="105418"/>
                  </a:lnTo>
                  <a:lnTo>
                    <a:pt x="115818" y="0"/>
                  </a:lnTo>
                </a:path>
                <a:path w="274319" h="264160">
                  <a:moveTo>
                    <a:pt x="273942" y="263541"/>
                  </a:moveTo>
                  <a:lnTo>
                    <a:pt x="273942" y="105418"/>
                  </a:lnTo>
                </a:path>
                <a:path w="274319" h="264160">
                  <a:moveTo>
                    <a:pt x="0" y="115823"/>
                  </a:moveTo>
                  <a:lnTo>
                    <a:pt x="273942" y="105418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26006" y="2339764"/>
              <a:ext cx="89882" cy="89882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10186" y="2455587"/>
              <a:ext cx="89882" cy="89878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26006" y="2603305"/>
              <a:ext cx="89882" cy="8988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84129" y="2603305"/>
              <a:ext cx="89882" cy="89883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3184264" y="2700958"/>
              <a:ext cx="264160" cy="274320"/>
            </a:xfrm>
            <a:custGeom>
              <a:avLst/>
              <a:gdLst/>
              <a:ahLst/>
              <a:cxnLst/>
              <a:rect l="l" t="t" r="r" b="b"/>
              <a:pathLst>
                <a:path w="264160" h="274319">
                  <a:moveTo>
                    <a:pt x="263546" y="158123"/>
                  </a:moveTo>
                  <a:lnTo>
                    <a:pt x="105420" y="0"/>
                  </a:lnTo>
                  <a:lnTo>
                    <a:pt x="0" y="158123"/>
                  </a:lnTo>
                </a:path>
                <a:path w="264160" h="274319">
                  <a:moveTo>
                    <a:pt x="263546" y="0"/>
                  </a:moveTo>
                  <a:lnTo>
                    <a:pt x="105420" y="0"/>
                  </a:lnTo>
                </a:path>
                <a:path w="264160" h="274319">
                  <a:moveTo>
                    <a:pt x="115824" y="273942"/>
                  </a:moveTo>
                  <a:lnTo>
                    <a:pt x="10542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139327" y="2814142"/>
              <a:ext cx="89883" cy="89883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255152" y="2929961"/>
              <a:ext cx="89872" cy="8988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402863" y="2814142"/>
              <a:ext cx="89883" cy="8988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402863" y="2656018"/>
              <a:ext cx="89883" cy="89883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329072" y="2173875"/>
              <a:ext cx="2214245" cy="633095"/>
            </a:xfrm>
            <a:custGeom>
              <a:avLst/>
              <a:gdLst/>
              <a:ahLst/>
              <a:cxnLst/>
              <a:rect l="l" t="t" r="r" b="b"/>
              <a:pathLst>
                <a:path w="2214245" h="633094">
                  <a:moveTo>
                    <a:pt x="1106875" y="0"/>
                  </a:moveTo>
                  <a:lnTo>
                    <a:pt x="1176865" y="622"/>
                  </a:lnTo>
                  <a:lnTo>
                    <a:pt x="1245699" y="2464"/>
                  </a:lnTo>
                  <a:lnTo>
                    <a:pt x="1313249" y="5489"/>
                  </a:lnTo>
                  <a:lnTo>
                    <a:pt x="1379383" y="9660"/>
                  </a:lnTo>
                  <a:lnTo>
                    <a:pt x="1443974" y="14939"/>
                  </a:lnTo>
                  <a:lnTo>
                    <a:pt x="1506889" y="21290"/>
                  </a:lnTo>
                  <a:lnTo>
                    <a:pt x="1568001" y="28676"/>
                  </a:lnTo>
                  <a:lnTo>
                    <a:pt x="1627179" y="37059"/>
                  </a:lnTo>
                  <a:lnTo>
                    <a:pt x="1684293" y="46402"/>
                  </a:lnTo>
                  <a:lnTo>
                    <a:pt x="1739214" y="56669"/>
                  </a:lnTo>
                  <a:lnTo>
                    <a:pt x="1791811" y="67822"/>
                  </a:lnTo>
                  <a:lnTo>
                    <a:pt x="1841956" y="79824"/>
                  </a:lnTo>
                  <a:lnTo>
                    <a:pt x="1889518" y="92638"/>
                  </a:lnTo>
                  <a:lnTo>
                    <a:pt x="1934367" y="106227"/>
                  </a:lnTo>
                  <a:lnTo>
                    <a:pt x="1976375" y="120554"/>
                  </a:lnTo>
                  <a:lnTo>
                    <a:pt x="2015410" y="135582"/>
                  </a:lnTo>
                  <a:lnTo>
                    <a:pt x="2051343" y="151274"/>
                  </a:lnTo>
                  <a:lnTo>
                    <a:pt x="2113386" y="184500"/>
                  </a:lnTo>
                  <a:lnTo>
                    <a:pt x="2161464" y="219936"/>
                  </a:lnTo>
                  <a:lnTo>
                    <a:pt x="2194540" y="257286"/>
                  </a:lnTo>
                  <a:lnTo>
                    <a:pt x="2211576" y="296253"/>
                  </a:lnTo>
                  <a:lnTo>
                    <a:pt x="2213754" y="316250"/>
                  </a:lnTo>
                  <a:lnTo>
                    <a:pt x="2211576" y="336247"/>
                  </a:lnTo>
                  <a:lnTo>
                    <a:pt x="2194540" y="375213"/>
                  </a:lnTo>
                  <a:lnTo>
                    <a:pt x="2161464" y="412563"/>
                  </a:lnTo>
                  <a:lnTo>
                    <a:pt x="2113386" y="448000"/>
                  </a:lnTo>
                  <a:lnTo>
                    <a:pt x="2051343" y="481226"/>
                  </a:lnTo>
                  <a:lnTo>
                    <a:pt x="2015410" y="496917"/>
                  </a:lnTo>
                  <a:lnTo>
                    <a:pt x="1976375" y="511945"/>
                  </a:lnTo>
                  <a:lnTo>
                    <a:pt x="1934367" y="526272"/>
                  </a:lnTo>
                  <a:lnTo>
                    <a:pt x="1889518" y="539862"/>
                  </a:lnTo>
                  <a:lnTo>
                    <a:pt x="1841956" y="552676"/>
                  </a:lnTo>
                  <a:lnTo>
                    <a:pt x="1791811" y="564678"/>
                  </a:lnTo>
                  <a:lnTo>
                    <a:pt x="1739214" y="575831"/>
                  </a:lnTo>
                  <a:lnTo>
                    <a:pt x="1684293" y="586097"/>
                  </a:lnTo>
                  <a:lnTo>
                    <a:pt x="1627179" y="595441"/>
                  </a:lnTo>
                  <a:lnTo>
                    <a:pt x="1568001" y="603824"/>
                  </a:lnTo>
                  <a:lnTo>
                    <a:pt x="1506889" y="611210"/>
                  </a:lnTo>
                  <a:lnTo>
                    <a:pt x="1443974" y="617561"/>
                  </a:lnTo>
                  <a:lnTo>
                    <a:pt x="1379383" y="622840"/>
                  </a:lnTo>
                  <a:lnTo>
                    <a:pt x="1313249" y="627011"/>
                  </a:lnTo>
                  <a:lnTo>
                    <a:pt x="1245699" y="630036"/>
                  </a:lnTo>
                  <a:lnTo>
                    <a:pt x="1176865" y="631878"/>
                  </a:lnTo>
                  <a:lnTo>
                    <a:pt x="1106875" y="632501"/>
                  </a:lnTo>
                  <a:lnTo>
                    <a:pt x="1036885" y="631878"/>
                  </a:lnTo>
                  <a:lnTo>
                    <a:pt x="968051" y="630036"/>
                  </a:lnTo>
                  <a:lnTo>
                    <a:pt x="900501" y="627011"/>
                  </a:lnTo>
                  <a:lnTo>
                    <a:pt x="834367" y="622840"/>
                  </a:lnTo>
                  <a:lnTo>
                    <a:pt x="769777" y="617561"/>
                  </a:lnTo>
                  <a:lnTo>
                    <a:pt x="706861" y="611210"/>
                  </a:lnTo>
                  <a:lnTo>
                    <a:pt x="645750" y="603824"/>
                  </a:lnTo>
                  <a:lnTo>
                    <a:pt x="586572" y="595441"/>
                  </a:lnTo>
                  <a:lnTo>
                    <a:pt x="529458" y="586097"/>
                  </a:lnTo>
                  <a:lnTo>
                    <a:pt x="474537" y="575831"/>
                  </a:lnTo>
                  <a:lnTo>
                    <a:pt x="421940" y="564678"/>
                  </a:lnTo>
                  <a:lnTo>
                    <a:pt x="371796" y="552676"/>
                  </a:lnTo>
                  <a:lnTo>
                    <a:pt x="324234" y="539862"/>
                  </a:lnTo>
                  <a:lnTo>
                    <a:pt x="279384" y="526272"/>
                  </a:lnTo>
                  <a:lnTo>
                    <a:pt x="237377" y="511945"/>
                  </a:lnTo>
                  <a:lnTo>
                    <a:pt x="198342" y="496917"/>
                  </a:lnTo>
                  <a:lnTo>
                    <a:pt x="162409" y="481226"/>
                  </a:lnTo>
                  <a:lnTo>
                    <a:pt x="100367" y="448000"/>
                  </a:lnTo>
                  <a:lnTo>
                    <a:pt x="52289" y="412563"/>
                  </a:lnTo>
                  <a:lnTo>
                    <a:pt x="19213" y="375213"/>
                  </a:lnTo>
                  <a:lnTo>
                    <a:pt x="2178" y="336247"/>
                  </a:lnTo>
                  <a:lnTo>
                    <a:pt x="0" y="316250"/>
                  </a:lnTo>
                  <a:lnTo>
                    <a:pt x="2178" y="296253"/>
                  </a:lnTo>
                  <a:lnTo>
                    <a:pt x="19213" y="257286"/>
                  </a:lnTo>
                  <a:lnTo>
                    <a:pt x="52289" y="219936"/>
                  </a:lnTo>
                  <a:lnTo>
                    <a:pt x="100367" y="184500"/>
                  </a:lnTo>
                  <a:lnTo>
                    <a:pt x="162409" y="151274"/>
                  </a:lnTo>
                  <a:lnTo>
                    <a:pt x="198342" y="135582"/>
                  </a:lnTo>
                  <a:lnTo>
                    <a:pt x="237377" y="120554"/>
                  </a:lnTo>
                  <a:lnTo>
                    <a:pt x="279384" y="106227"/>
                  </a:lnTo>
                  <a:lnTo>
                    <a:pt x="324234" y="92638"/>
                  </a:lnTo>
                  <a:lnTo>
                    <a:pt x="371796" y="79824"/>
                  </a:lnTo>
                  <a:lnTo>
                    <a:pt x="421940" y="67822"/>
                  </a:lnTo>
                  <a:lnTo>
                    <a:pt x="474537" y="56669"/>
                  </a:lnTo>
                  <a:lnTo>
                    <a:pt x="529458" y="46402"/>
                  </a:lnTo>
                  <a:lnTo>
                    <a:pt x="586572" y="37059"/>
                  </a:lnTo>
                  <a:lnTo>
                    <a:pt x="645750" y="28676"/>
                  </a:lnTo>
                  <a:lnTo>
                    <a:pt x="706861" y="21290"/>
                  </a:lnTo>
                  <a:lnTo>
                    <a:pt x="769777" y="14939"/>
                  </a:lnTo>
                  <a:lnTo>
                    <a:pt x="834367" y="9660"/>
                  </a:lnTo>
                  <a:lnTo>
                    <a:pt x="900501" y="5489"/>
                  </a:lnTo>
                  <a:lnTo>
                    <a:pt x="968051" y="2464"/>
                  </a:lnTo>
                  <a:lnTo>
                    <a:pt x="1036885" y="622"/>
                  </a:lnTo>
                  <a:lnTo>
                    <a:pt x="110687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329072" y="2173875"/>
              <a:ext cx="1950720" cy="623570"/>
            </a:xfrm>
            <a:custGeom>
              <a:avLst/>
              <a:gdLst/>
              <a:ahLst/>
              <a:cxnLst/>
              <a:rect l="l" t="t" r="r" b="b"/>
              <a:pathLst>
                <a:path w="1950720" h="623569">
                  <a:moveTo>
                    <a:pt x="0" y="316250"/>
                  </a:moveTo>
                  <a:lnTo>
                    <a:pt x="427064" y="268670"/>
                  </a:lnTo>
                  <a:lnTo>
                    <a:pt x="762763" y="176843"/>
                  </a:lnTo>
                  <a:lnTo>
                    <a:pt x="982338" y="87486"/>
                  </a:lnTo>
                  <a:lnTo>
                    <a:pt x="1061032" y="47318"/>
                  </a:lnTo>
                </a:path>
                <a:path w="1950720" h="623569">
                  <a:moveTo>
                    <a:pt x="0" y="316250"/>
                  </a:moveTo>
                  <a:lnTo>
                    <a:pt x="542020" y="358701"/>
                  </a:lnTo>
                  <a:lnTo>
                    <a:pt x="976453" y="464941"/>
                  </a:lnTo>
                  <a:lnTo>
                    <a:pt x="1265114" y="573652"/>
                  </a:lnTo>
                  <a:lnTo>
                    <a:pt x="1369820" y="623515"/>
                  </a:lnTo>
                </a:path>
                <a:path w="1950720" h="623569">
                  <a:moveTo>
                    <a:pt x="739216" y="614626"/>
                  </a:moveTo>
                  <a:lnTo>
                    <a:pt x="556456" y="464362"/>
                  </a:lnTo>
                  <a:lnTo>
                    <a:pt x="309823" y="373311"/>
                  </a:lnTo>
                  <a:lnTo>
                    <a:pt x="93083" y="328323"/>
                  </a:lnTo>
                  <a:lnTo>
                    <a:pt x="0" y="316250"/>
                  </a:lnTo>
                </a:path>
                <a:path w="1950720" h="623569">
                  <a:moveTo>
                    <a:pt x="477697" y="56040"/>
                  </a:moveTo>
                  <a:lnTo>
                    <a:pt x="948670" y="167703"/>
                  </a:lnTo>
                  <a:lnTo>
                    <a:pt x="1371364" y="159659"/>
                  </a:lnTo>
                  <a:lnTo>
                    <a:pt x="1676086" y="102825"/>
                  </a:lnTo>
                  <a:lnTo>
                    <a:pt x="1793147" y="68121"/>
                  </a:lnTo>
                </a:path>
                <a:path w="1950720" h="623569">
                  <a:moveTo>
                    <a:pt x="1950208" y="527082"/>
                  </a:moveTo>
                  <a:lnTo>
                    <a:pt x="1814483" y="366424"/>
                  </a:lnTo>
                  <a:lnTo>
                    <a:pt x="1772848" y="218539"/>
                  </a:lnTo>
                  <a:lnTo>
                    <a:pt x="1780626" y="110185"/>
                  </a:lnTo>
                  <a:lnTo>
                    <a:pt x="1793147" y="68121"/>
                  </a:lnTo>
                </a:path>
                <a:path w="1950720" h="623569">
                  <a:moveTo>
                    <a:pt x="1950208" y="527082"/>
                  </a:moveTo>
                  <a:lnTo>
                    <a:pt x="1726104" y="497676"/>
                  </a:lnTo>
                  <a:lnTo>
                    <a:pt x="1541420" y="535767"/>
                  </a:lnTo>
                  <a:lnTo>
                    <a:pt x="1416033" y="593623"/>
                  </a:lnTo>
                  <a:lnTo>
                    <a:pt x="1369820" y="623515"/>
                  </a:lnTo>
                </a:path>
                <a:path w="1950720" h="623569">
                  <a:moveTo>
                    <a:pt x="1106875" y="0"/>
                  </a:moveTo>
                  <a:lnTo>
                    <a:pt x="1369820" y="623515"/>
                  </a:lnTo>
                </a:path>
                <a:path w="1950720" h="623569">
                  <a:moveTo>
                    <a:pt x="477697" y="56040"/>
                  </a:moveTo>
                  <a:lnTo>
                    <a:pt x="1369820" y="623515"/>
                  </a:lnTo>
                </a:path>
                <a:path w="1950720" h="623569">
                  <a:moveTo>
                    <a:pt x="739216" y="614626"/>
                  </a:moveTo>
                  <a:lnTo>
                    <a:pt x="1259126" y="470065"/>
                  </a:lnTo>
                  <a:lnTo>
                    <a:pt x="1581945" y="288778"/>
                  </a:lnTo>
                  <a:lnTo>
                    <a:pt x="1746881" y="133789"/>
                  </a:lnTo>
                  <a:lnTo>
                    <a:pt x="1793147" y="68121"/>
                  </a:lnTo>
                </a:path>
                <a:path w="1950720" h="623569">
                  <a:moveTo>
                    <a:pt x="1106875" y="0"/>
                  </a:moveTo>
                  <a:lnTo>
                    <a:pt x="1347523" y="55117"/>
                  </a:lnTo>
                  <a:lnTo>
                    <a:pt x="1568605" y="73592"/>
                  </a:lnTo>
                  <a:lnTo>
                    <a:pt x="1730390" y="72301"/>
                  </a:lnTo>
                  <a:lnTo>
                    <a:pt x="1793147" y="68121"/>
                  </a:lnTo>
                </a:path>
                <a:path w="1950720" h="623569">
                  <a:moveTo>
                    <a:pt x="0" y="316250"/>
                  </a:moveTo>
                  <a:lnTo>
                    <a:pt x="208058" y="253355"/>
                  </a:lnTo>
                  <a:lnTo>
                    <a:pt x="357442" y="166379"/>
                  </a:lnTo>
                  <a:lnTo>
                    <a:pt x="447529" y="89285"/>
                  </a:lnTo>
                  <a:lnTo>
                    <a:pt x="477697" y="5604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263187" y="2424240"/>
              <a:ext cx="131770" cy="13177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260551" y="2421604"/>
              <a:ext cx="137041" cy="137041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908864" y="2788502"/>
              <a:ext cx="264160" cy="229235"/>
            </a:xfrm>
            <a:custGeom>
              <a:avLst/>
              <a:gdLst/>
              <a:ahLst/>
              <a:cxnLst/>
              <a:rect l="l" t="t" r="r" b="b"/>
              <a:pathLst>
                <a:path w="264160" h="229235">
                  <a:moveTo>
                    <a:pt x="105418" y="228706"/>
                  </a:moveTo>
                  <a:lnTo>
                    <a:pt x="159424" y="0"/>
                  </a:lnTo>
                  <a:lnTo>
                    <a:pt x="0" y="123288"/>
                  </a:lnTo>
                </a:path>
                <a:path w="264160" h="229235">
                  <a:moveTo>
                    <a:pt x="263537" y="175997"/>
                  </a:moveTo>
                  <a:lnTo>
                    <a:pt x="159424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866556" y="2869482"/>
              <a:ext cx="85090" cy="85090"/>
            </a:xfrm>
            <a:custGeom>
              <a:avLst/>
              <a:gdLst/>
              <a:ahLst/>
              <a:cxnLst/>
              <a:rect l="l" t="t" r="r" b="b"/>
              <a:pathLst>
                <a:path w="85089" h="85089">
                  <a:moveTo>
                    <a:pt x="42307" y="0"/>
                  </a:moveTo>
                  <a:lnTo>
                    <a:pt x="25840" y="3325"/>
                  </a:lnTo>
                  <a:lnTo>
                    <a:pt x="12392" y="12393"/>
                  </a:lnTo>
                  <a:lnTo>
                    <a:pt x="3325" y="25841"/>
                  </a:lnTo>
                  <a:lnTo>
                    <a:pt x="0" y="42308"/>
                  </a:lnTo>
                  <a:lnTo>
                    <a:pt x="3325" y="58774"/>
                  </a:lnTo>
                  <a:lnTo>
                    <a:pt x="12392" y="72221"/>
                  </a:lnTo>
                  <a:lnTo>
                    <a:pt x="25840" y="81288"/>
                  </a:lnTo>
                  <a:lnTo>
                    <a:pt x="42307" y="84612"/>
                  </a:lnTo>
                  <a:lnTo>
                    <a:pt x="58772" y="81288"/>
                  </a:lnTo>
                  <a:lnTo>
                    <a:pt x="72219" y="72221"/>
                  </a:lnTo>
                  <a:lnTo>
                    <a:pt x="81286" y="58774"/>
                  </a:lnTo>
                  <a:lnTo>
                    <a:pt x="84611" y="42308"/>
                  </a:lnTo>
                  <a:lnTo>
                    <a:pt x="81286" y="25841"/>
                  </a:lnTo>
                  <a:lnTo>
                    <a:pt x="72219" y="12393"/>
                  </a:lnTo>
                  <a:lnTo>
                    <a:pt x="58772" y="3325"/>
                  </a:lnTo>
                  <a:lnTo>
                    <a:pt x="42307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866556" y="2869482"/>
              <a:ext cx="85090" cy="85090"/>
            </a:xfrm>
            <a:custGeom>
              <a:avLst/>
              <a:gdLst/>
              <a:ahLst/>
              <a:cxnLst/>
              <a:rect l="l" t="t" r="r" b="b"/>
              <a:pathLst>
                <a:path w="85089" h="85089">
                  <a:moveTo>
                    <a:pt x="42307" y="0"/>
                  </a:moveTo>
                  <a:lnTo>
                    <a:pt x="58772" y="3325"/>
                  </a:lnTo>
                  <a:lnTo>
                    <a:pt x="72219" y="12393"/>
                  </a:lnTo>
                  <a:lnTo>
                    <a:pt x="81286" y="25841"/>
                  </a:lnTo>
                  <a:lnTo>
                    <a:pt x="84611" y="42308"/>
                  </a:lnTo>
                  <a:lnTo>
                    <a:pt x="81286" y="58774"/>
                  </a:lnTo>
                  <a:lnTo>
                    <a:pt x="72219" y="72221"/>
                  </a:lnTo>
                  <a:lnTo>
                    <a:pt x="58772" y="81288"/>
                  </a:lnTo>
                  <a:lnTo>
                    <a:pt x="42307" y="84612"/>
                  </a:lnTo>
                  <a:lnTo>
                    <a:pt x="25840" y="81288"/>
                  </a:lnTo>
                  <a:lnTo>
                    <a:pt x="12392" y="72221"/>
                  </a:lnTo>
                  <a:lnTo>
                    <a:pt x="3325" y="58774"/>
                  </a:lnTo>
                  <a:lnTo>
                    <a:pt x="0" y="42308"/>
                  </a:lnTo>
                  <a:lnTo>
                    <a:pt x="3325" y="25841"/>
                  </a:lnTo>
                  <a:lnTo>
                    <a:pt x="12392" y="12393"/>
                  </a:lnTo>
                  <a:lnTo>
                    <a:pt x="25840" y="3325"/>
                  </a:lnTo>
                  <a:lnTo>
                    <a:pt x="42307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971975" y="2974900"/>
              <a:ext cx="85090" cy="85090"/>
            </a:xfrm>
            <a:custGeom>
              <a:avLst/>
              <a:gdLst/>
              <a:ahLst/>
              <a:cxnLst/>
              <a:rect l="l" t="t" r="r" b="b"/>
              <a:pathLst>
                <a:path w="85089" h="85089">
                  <a:moveTo>
                    <a:pt x="42307" y="0"/>
                  </a:moveTo>
                  <a:lnTo>
                    <a:pt x="25840" y="3325"/>
                  </a:lnTo>
                  <a:lnTo>
                    <a:pt x="12392" y="12392"/>
                  </a:lnTo>
                  <a:lnTo>
                    <a:pt x="3325" y="25840"/>
                  </a:lnTo>
                  <a:lnTo>
                    <a:pt x="0" y="42307"/>
                  </a:lnTo>
                  <a:lnTo>
                    <a:pt x="3325" y="58772"/>
                  </a:lnTo>
                  <a:lnTo>
                    <a:pt x="12392" y="72219"/>
                  </a:lnTo>
                  <a:lnTo>
                    <a:pt x="25840" y="81286"/>
                  </a:lnTo>
                  <a:lnTo>
                    <a:pt x="42307" y="84611"/>
                  </a:lnTo>
                  <a:lnTo>
                    <a:pt x="58772" y="81286"/>
                  </a:lnTo>
                  <a:lnTo>
                    <a:pt x="72219" y="72219"/>
                  </a:lnTo>
                  <a:lnTo>
                    <a:pt x="81287" y="58772"/>
                  </a:lnTo>
                  <a:lnTo>
                    <a:pt x="84612" y="42307"/>
                  </a:lnTo>
                  <a:lnTo>
                    <a:pt x="81287" y="25840"/>
                  </a:lnTo>
                  <a:lnTo>
                    <a:pt x="72219" y="12392"/>
                  </a:lnTo>
                  <a:lnTo>
                    <a:pt x="58772" y="3325"/>
                  </a:lnTo>
                  <a:lnTo>
                    <a:pt x="42307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971975" y="2974900"/>
              <a:ext cx="85090" cy="85090"/>
            </a:xfrm>
            <a:custGeom>
              <a:avLst/>
              <a:gdLst/>
              <a:ahLst/>
              <a:cxnLst/>
              <a:rect l="l" t="t" r="r" b="b"/>
              <a:pathLst>
                <a:path w="85089" h="85089">
                  <a:moveTo>
                    <a:pt x="42307" y="0"/>
                  </a:moveTo>
                  <a:lnTo>
                    <a:pt x="58772" y="3325"/>
                  </a:lnTo>
                  <a:lnTo>
                    <a:pt x="72219" y="12392"/>
                  </a:lnTo>
                  <a:lnTo>
                    <a:pt x="81287" y="25840"/>
                  </a:lnTo>
                  <a:lnTo>
                    <a:pt x="84612" y="42307"/>
                  </a:lnTo>
                  <a:lnTo>
                    <a:pt x="81287" y="58772"/>
                  </a:lnTo>
                  <a:lnTo>
                    <a:pt x="72219" y="72219"/>
                  </a:lnTo>
                  <a:lnTo>
                    <a:pt x="58772" y="81286"/>
                  </a:lnTo>
                  <a:lnTo>
                    <a:pt x="42307" y="84611"/>
                  </a:lnTo>
                  <a:lnTo>
                    <a:pt x="25840" y="81286"/>
                  </a:lnTo>
                  <a:lnTo>
                    <a:pt x="12392" y="72219"/>
                  </a:lnTo>
                  <a:lnTo>
                    <a:pt x="3325" y="58772"/>
                  </a:lnTo>
                  <a:lnTo>
                    <a:pt x="0" y="42307"/>
                  </a:lnTo>
                  <a:lnTo>
                    <a:pt x="3325" y="25840"/>
                  </a:lnTo>
                  <a:lnTo>
                    <a:pt x="12392" y="12392"/>
                  </a:lnTo>
                  <a:lnTo>
                    <a:pt x="25840" y="3325"/>
                  </a:lnTo>
                  <a:lnTo>
                    <a:pt x="42307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130100" y="2922191"/>
              <a:ext cx="85090" cy="85090"/>
            </a:xfrm>
            <a:custGeom>
              <a:avLst/>
              <a:gdLst/>
              <a:ahLst/>
              <a:cxnLst/>
              <a:rect l="l" t="t" r="r" b="b"/>
              <a:pathLst>
                <a:path w="85089" h="85089">
                  <a:moveTo>
                    <a:pt x="42301" y="0"/>
                  </a:moveTo>
                  <a:lnTo>
                    <a:pt x="25836" y="3325"/>
                  </a:lnTo>
                  <a:lnTo>
                    <a:pt x="12390" y="12393"/>
                  </a:lnTo>
                  <a:lnTo>
                    <a:pt x="3324" y="25841"/>
                  </a:lnTo>
                  <a:lnTo>
                    <a:pt x="0" y="42308"/>
                  </a:lnTo>
                  <a:lnTo>
                    <a:pt x="3324" y="58772"/>
                  </a:lnTo>
                  <a:lnTo>
                    <a:pt x="12390" y="72219"/>
                  </a:lnTo>
                  <a:lnTo>
                    <a:pt x="25836" y="81286"/>
                  </a:lnTo>
                  <a:lnTo>
                    <a:pt x="42301" y="84611"/>
                  </a:lnTo>
                  <a:lnTo>
                    <a:pt x="58766" y="81286"/>
                  </a:lnTo>
                  <a:lnTo>
                    <a:pt x="72216" y="72219"/>
                  </a:lnTo>
                  <a:lnTo>
                    <a:pt x="81286" y="58772"/>
                  </a:lnTo>
                  <a:lnTo>
                    <a:pt x="84612" y="42308"/>
                  </a:lnTo>
                  <a:lnTo>
                    <a:pt x="81286" y="25841"/>
                  </a:lnTo>
                  <a:lnTo>
                    <a:pt x="72216" y="12393"/>
                  </a:lnTo>
                  <a:lnTo>
                    <a:pt x="58766" y="3325"/>
                  </a:lnTo>
                  <a:lnTo>
                    <a:pt x="42301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646261" y="2003107"/>
              <a:ext cx="568960" cy="1003935"/>
            </a:xfrm>
            <a:custGeom>
              <a:avLst/>
              <a:gdLst/>
              <a:ahLst/>
              <a:cxnLst/>
              <a:rect l="l" t="t" r="r" b="b"/>
              <a:pathLst>
                <a:path w="568960" h="1003935">
                  <a:moveTo>
                    <a:pt x="526140" y="919084"/>
                  </a:moveTo>
                  <a:lnTo>
                    <a:pt x="542605" y="922409"/>
                  </a:lnTo>
                  <a:lnTo>
                    <a:pt x="556055" y="931477"/>
                  </a:lnTo>
                  <a:lnTo>
                    <a:pt x="565125" y="944925"/>
                  </a:lnTo>
                  <a:lnTo>
                    <a:pt x="568451" y="961392"/>
                  </a:lnTo>
                  <a:lnTo>
                    <a:pt x="565125" y="977857"/>
                  </a:lnTo>
                  <a:lnTo>
                    <a:pt x="556055" y="991304"/>
                  </a:lnTo>
                  <a:lnTo>
                    <a:pt x="542605" y="1000371"/>
                  </a:lnTo>
                  <a:lnTo>
                    <a:pt x="526140" y="1003696"/>
                  </a:lnTo>
                  <a:lnTo>
                    <a:pt x="509676" y="1000371"/>
                  </a:lnTo>
                  <a:lnTo>
                    <a:pt x="496230" y="991304"/>
                  </a:lnTo>
                  <a:lnTo>
                    <a:pt x="487163" y="977857"/>
                  </a:lnTo>
                  <a:lnTo>
                    <a:pt x="483839" y="961392"/>
                  </a:lnTo>
                  <a:lnTo>
                    <a:pt x="487163" y="944925"/>
                  </a:lnTo>
                  <a:lnTo>
                    <a:pt x="496230" y="931477"/>
                  </a:lnTo>
                  <a:lnTo>
                    <a:pt x="509676" y="922409"/>
                  </a:lnTo>
                  <a:lnTo>
                    <a:pt x="526140" y="919084"/>
                  </a:lnTo>
                  <a:close/>
                </a:path>
                <a:path w="568960" h="1003935">
                  <a:moveTo>
                    <a:pt x="105414" y="0"/>
                  </a:moveTo>
                  <a:lnTo>
                    <a:pt x="159425" y="228707"/>
                  </a:lnTo>
                  <a:lnTo>
                    <a:pt x="0" y="105422"/>
                  </a:lnTo>
                </a:path>
                <a:path w="568960" h="1003935">
                  <a:moveTo>
                    <a:pt x="263541" y="52713"/>
                  </a:moveTo>
                  <a:lnTo>
                    <a:pt x="159425" y="228707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603954" y="2066221"/>
              <a:ext cx="85090" cy="85090"/>
            </a:xfrm>
            <a:custGeom>
              <a:avLst/>
              <a:gdLst/>
              <a:ahLst/>
              <a:cxnLst/>
              <a:rect l="l" t="t" r="r" b="b"/>
              <a:pathLst>
                <a:path w="85089" h="85089">
                  <a:moveTo>
                    <a:pt x="42307" y="0"/>
                  </a:moveTo>
                  <a:lnTo>
                    <a:pt x="25840" y="3325"/>
                  </a:lnTo>
                  <a:lnTo>
                    <a:pt x="12392" y="12392"/>
                  </a:lnTo>
                  <a:lnTo>
                    <a:pt x="3325" y="25840"/>
                  </a:lnTo>
                  <a:lnTo>
                    <a:pt x="0" y="42308"/>
                  </a:lnTo>
                  <a:lnTo>
                    <a:pt x="3325" y="58774"/>
                  </a:lnTo>
                  <a:lnTo>
                    <a:pt x="12392" y="72221"/>
                  </a:lnTo>
                  <a:lnTo>
                    <a:pt x="25840" y="81287"/>
                  </a:lnTo>
                  <a:lnTo>
                    <a:pt x="42307" y="84611"/>
                  </a:lnTo>
                  <a:lnTo>
                    <a:pt x="58772" y="81287"/>
                  </a:lnTo>
                  <a:lnTo>
                    <a:pt x="72219" y="72221"/>
                  </a:lnTo>
                  <a:lnTo>
                    <a:pt x="81286" y="58774"/>
                  </a:lnTo>
                  <a:lnTo>
                    <a:pt x="84611" y="42308"/>
                  </a:lnTo>
                  <a:lnTo>
                    <a:pt x="81286" y="25840"/>
                  </a:lnTo>
                  <a:lnTo>
                    <a:pt x="72219" y="12392"/>
                  </a:lnTo>
                  <a:lnTo>
                    <a:pt x="58772" y="3325"/>
                  </a:lnTo>
                  <a:lnTo>
                    <a:pt x="42307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603954" y="2066221"/>
              <a:ext cx="85090" cy="85090"/>
            </a:xfrm>
            <a:custGeom>
              <a:avLst/>
              <a:gdLst/>
              <a:ahLst/>
              <a:cxnLst/>
              <a:rect l="l" t="t" r="r" b="b"/>
              <a:pathLst>
                <a:path w="85089" h="85089">
                  <a:moveTo>
                    <a:pt x="42307" y="84611"/>
                  </a:moveTo>
                  <a:lnTo>
                    <a:pt x="58772" y="81287"/>
                  </a:lnTo>
                  <a:lnTo>
                    <a:pt x="72219" y="72221"/>
                  </a:lnTo>
                  <a:lnTo>
                    <a:pt x="81286" y="58774"/>
                  </a:lnTo>
                  <a:lnTo>
                    <a:pt x="84611" y="42308"/>
                  </a:lnTo>
                  <a:lnTo>
                    <a:pt x="81286" y="25840"/>
                  </a:lnTo>
                  <a:lnTo>
                    <a:pt x="72219" y="12392"/>
                  </a:lnTo>
                  <a:lnTo>
                    <a:pt x="58772" y="3325"/>
                  </a:lnTo>
                  <a:lnTo>
                    <a:pt x="42307" y="0"/>
                  </a:lnTo>
                  <a:lnTo>
                    <a:pt x="25840" y="3325"/>
                  </a:lnTo>
                  <a:lnTo>
                    <a:pt x="12392" y="12392"/>
                  </a:lnTo>
                  <a:lnTo>
                    <a:pt x="3325" y="25840"/>
                  </a:lnTo>
                  <a:lnTo>
                    <a:pt x="0" y="42308"/>
                  </a:lnTo>
                  <a:lnTo>
                    <a:pt x="3325" y="58774"/>
                  </a:lnTo>
                  <a:lnTo>
                    <a:pt x="12392" y="72221"/>
                  </a:lnTo>
                  <a:lnTo>
                    <a:pt x="25840" y="81287"/>
                  </a:lnTo>
                  <a:lnTo>
                    <a:pt x="42307" y="84611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709372" y="1960806"/>
              <a:ext cx="85090" cy="85090"/>
            </a:xfrm>
            <a:custGeom>
              <a:avLst/>
              <a:gdLst/>
              <a:ahLst/>
              <a:cxnLst/>
              <a:rect l="l" t="t" r="r" b="b"/>
              <a:pathLst>
                <a:path w="85089" h="85089">
                  <a:moveTo>
                    <a:pt x="42303" y="0"/>
                  </a:moveTo>
                  <a:lnTo>
                    <a:pt x="25836" y="3324"/>
                  </a:lnTo>
                  <a:lnTo>
                    <a:pt x="12390" y="12390"/>
                  </a:lnTo>
                  <a:lnTo>
                    <a:pt x="3324" y="25836"/>
                  </a:lnTo>
                  <a:lnTo>
                    <a:pt x="0" y="42301"/>
                  </a:lnTo>
                  <a:lnTo>
                    <a:pt x="3324" y="58771"/>
                  </a:lnTo>
                  <a:lnTo>
                    <a:pt x="12390" y="72220"/>
                  </a:lnTo>
                  <a:lnTo>
                    <a:pt x="25836" y="81287"/>
                  </a:lnTo>
                  <a:lnTo>
                    <a:pt x="42303" y="84612"/>
                  </a:lnTo>
                  <a:lnTo>
                    <a:pt x="58769" y="81287"/>
                  </a:lnTo>
                  <a:lnTo>
                    <a:pt x="72216" y="72220"/>
                  </a:lnTo>
                  <a:lnTo>
                    <a:pt x="81282" y="58771"/>
                  </a:lnTo>
                  <a:lnTo>
                    <a:pt x="84607" y="42301"/>
                  </a:lnTo>
                  <a:lnTo>
                    <a:pt x="81282" y="25836"/>
                  </a:lnTo>
                  <a:lnTo>
                    <a:pt x="72216" y="12390"/>
                  </a:lnTo>
                  <a:lnTo>
                    <a:pt x="58769" y="3324"/>
                  </a:lnTo>
                  <a:lnTo>
                    <a:pt x="42303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709372" y="1960806"/>
              <a:ext cx="85090" cy="85090"/>
            </a:xfrm>
            <a:custGeom>
              <a:avLst/>
              <a:gdLst/>
              <a:ahLst/>
              <a:cxnLst/>
              <a:rect l="l" t="t" r="r" b="b"/>
              <a:pathLst>
                <a:path w="85089" h="85089">
                  <a:moveTo>
                    <a:pt x="42303" y="84612"/>
                  </a:moveTo>
                  <a:lnTo>
                    <a:pt x="58769" y="81287"/>
                  </a:lnTo>
                  <a:lnTo>
                    <a:pt x="72216" y="72220"/>
                  </a:lnTo>
                  <a:lnTo>
                    <a:pt x="81282" y="58771"/>
                  </a:lnTo>
                  <a:lnTo>
                    <a:pt x="84607" y="42301"/>
                  </a:lnTo>
                  <a:lnTo>
                    <a:pt x="81282" y="25836"/>
                  </a:lnTo>
                  <a:lnTo>
                    <a:pt x="72216" y="12390"/>
                  </a:lnTo>
                  <a:lnTo>
                    <a:pt x="58769" y="3324"/>
                  </a:lnTo>
                  <a:lnTo>
                    <a:pt x="42303" y="0"/>
                  </a:lnTo>
                  <a:lnTo>
                    <a:pt x="25836" y="3324"/>
                  </a:lnTo>
                  <a:lnTo>
                    <a:pt x="12390" y="12390"/>
                  </a:lnTo>
                  <a:lnTo>
                    <a:pt x="3324" y="25836"/>
                  </a:lnTo>
                  <a:lnTo>
                    <a:pt x="0" y="42301"/>
                  </a:lnTo>
                  <a:lnTo>
                    <a:pt x="3324" y="58771"/>
                  </a:lnTo>
                  <a:lnTo>
                    <a:pt x="12390" y="72220"/>
                  </a:lnTo>
                  <a:lnTo>
                    <a:pt x="25836" y="81287"/>
                  </a:lnTo>
                  <a:lnTo>
                    <a:pt x="42303" y="8461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867495" y="2013511"/>
              <a:ext cx="85090" cy="85090"/>
            </a:xfrm>
            <a:custGeom>
              <a:avLst/>
              <a:gdLst/>
              <a:ahLst/>
              <a:cxnLst/>
              <a:rect l="l" t="t" r="r" b="b"/>
              <a:pathLst>
                <a:path w="85089" h="85089">
                  <a:moveTo>
                    <a:pt x="42308" y="0"/>
                  </a:moveTo>
                  <a:lnTo>
                    <a:pt x="25841" y="3325"/>
                  </a:lnTo>
                  <a:lnTo>
                    <a:pt x="12393" y="12393"/>
                  </a:lnTo>
                  <a:lnTo>
                    <a:pt x="3325" y="25842"/>
                  </a:lnTo>
                  <a:lnTo>
                    <a:pt x="0" y="42309"/>
                  </a:lnTo>
                  <a:lnTo>
                    <a:pt x="3325" y="58775"/>
                  </a:lnTo>
                  <a:lnTo>
                    <a:pt x="12393" y="72222"/>
                  </a:lnTo>
                  <a:lnTo>
                    <a:pt x="25841" y="81288"/>
                  </a:lnTo>
                  <a:lnTo>
                    <a:pt x="42308" y="84612"/>
                  </a:lnTo>
                  <a:lnTo>
                    <a:pt x="58772" y="81288"/>
                  </a:lnTo>
                  <a:lnTo>
                    <a:pt x="72220" y="72222"/>
                  </a:lnTo>
                  <a:lnTo>
                    <a:pt x="81287" y="58775"/>
                  </a:lnTo>
                  <a:lnTo>
                    <a:pt x="84612" y="42309"/>
                  </a:lnTo>
                  <a:lnTo>
                    <a:pt x="81287" y="25842"/>
                  </a:lnTo>
                  <a:lnTo>
                    <a:pt x="72220" y="12393"/>
                  </a:lnTo>
                  <a:lnTo>
                    <a:pt x="58772" y="3325"/>
                  </a:lnTo>
                  <a:lnTo>
                    <a:pt x="42308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867495" y="1944098"/>
              <a:ext cx="727710" cy="229235"/>
            </a:xfrm>
            <a:custGeom>
              <a:avLst/>
              <a:gdLst/>
              <a:ahLst/>
              <a:cxnLst/>
              <a:rect l="l" t="t" r="r" b="b"/>
              <a:pathLst>
                <a:path w="727710" h="229235">
                  <a:moveTo>
                    <a:pt x="42308" y="154025"/>
                  </a:moveTo>
                  <a:lnTo>
                    <a:pt x="58772" y="150700"/>
                  </a:lnTo>
                  <a:lnTo>
                    <a:pt x="72220" y="141634"/>
                  </a:lnTo>
                  <a:lnTo>
                    <a:pt x="81287" y="128188"/>
                  </a:lnTo>
                  <a:lnTo>
                    <a:pt x="84612" y="111721"/>
                  </a:lnTo>
                  <a:lnTo>
                    <a:pt x="81287" y="95254"/>
                  </a:lnTo>
                  <a:lnTo>
                    <a:pt x="72220" y="81806"/>
                  </a:lnTo>
                  <a:lnTo>
                    <a:pt x="58772" y="72737"/>
                  </a:lnTo>
                  <a:lnTo>
                    <a:pt x="42308" y="69412"/>
                  </a:lnTo>
                  <a:lnTo>
                    <a:pt x="25841" y="72737"/>
                  </a:lnTo>
                  <a:lnTo>
                    <a:pt x="12393" y="81806"/>
                  </a:lnTo>
                  <a:lnTo>
                    <a:pt x="3325" y="95254"/>
                  </a:lnTo>
                  <a:lnTo>
                    <a:pt x="0" y="111721"/>
                  </a:lnTo>
                  <a:lnTo>
                    <a:pt x="3325" y="128188"/>
                  </a:lnTo>
                  <a:lnTo>
                    <a:pt x="12393" y="141634"/>
                  </a:lnTo>
                  <a:lnTo>
                    <a:pt x="25841" y="150700"/>
                  </a:lnTo>
                  <a:lnTo>
                    <a:pt x="42308" y="154025"/>
                  </a:lnTo>
                  <a:close/>
                </a:path>
                <a:path w="727710" h="229235">
                  <a:moveTo>
                    <a:pt x="622148" y="0"/>
                  </a:moveTo>
                  <a:lnTo>
                    <a:pt x="568147" y="228697"/>
                  </a:lnTo>
                  <a:lnTo>
                    <a:pt x="727569" y="105408"/>
                  </a:lnTo>
                </a:path>
                <a:path w="727710" h="229235">
                  <a:moveTo>
                    <a:pt x="464023" y="52704"/>
                  </a:moveTo>
                  <a:lnTo>
                    <a:pt x="568147" y="228697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552763" y="2007207"/>
              <a:ext cx="85090" cy="85090"/>
            </a:xfrm>
            <a:custGeom>
              <a:avLst/>
              <a:gdLst/>
              <a:ahLst/>
              <a:cxnLst/>
              <a:rect l="l" t="t" r="r" b="b"/>
              <a:pathLst>
                <a:path w="85089" h="85089">
                  <a:moveTo>
                    <a:pt x="42301" y="0"/>
                  </a:moveTo>
                  <a:lnTo>
                    <a:pt x="25832" y="3324"/>
                  </a:lnTo>
                  <a:lnTo>
                    <a:pt x="12386" y="12390"/>
                  </a:lnTo>
                  <a:lnTo>
                    <a:pt x="3323" y="25836"/>
                  </a:lnTo>
                  <a:lnTo>
                    <a:pt x="0" y="42299"/>
                  </a:lnTo>
                  <a:lnTo>
                    <a:pt x="3323" y="58766"/>
                  </a:lnTo>
                  <a:lnTo>
                    <a:pt x="12386" y="72215"/>
                  </a:lnTo>
                  <a:lnTo>
                    <a:pt x="25832" y="81283"/>
                  </a:lnTo>
                  <a:lnTo>
                    <a:pt x="42301" y="84608"/>
                  </a:lnTo>
                  <a:lnTo>
                    <a:pt x="58765" y="81283"/>
                  </a:lnTo>
                  <a:lnTo>
                    <a:pt x="72211" y="72215"/>
                  </a:lnTo>
                  <a:lnTo>
                    <a:pt x="81277" y="58766"/>
                  </a:lnTo>
                  <a:lnTo>
                    <a:pt x="84602" y="42299"/>
                  </a:lnTo>
                  <a:lnTo>
                    <a:pt x="81277" y="25836"/>
                  </a:lnTo>
                  <a:lnTo>
                    <a:pt x="72211" y="12390"/>
                  </a:lnTo>
                  <a:lnTo>
                    <a:pt x="58765" y="3324"/>
                  </a:lnTo>
                  <a:lnTo>
                    <a:pt x="42301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552763" y="2007207"/>
              <a:ext cx="85090" cy="85090"/>
            </a:xfrm>
            <a:custGeom>
              <a:avLst/>
              <a:gdLst/>
              <a:ahLst/>
              <a:cxnLst/>
              <a:rect l="l" t="t" r="r" b="b"/>
              <a:pathLst>
                <a:path w="85089" h="85089">
                  <a:moveTo>
                    <a:pt x="42301" y="84608"/>
                  </a:moveTo>
                  <a:lnTo>
                    <a:pt x="25832" y="81283"/>
                  </a:lnTo>
                  <a:lnTo>
                    <a:pt x="12386" y="72215"/>
                  </a:lnTo>
                  <a:lnTo>
                    <a:pt x="3323" y="58766"/>
                  </a:lnTo>
                  <a:lnTo>
                    <a:pt x="0" y="42299"/>
                  </a:lnTo>
                  <a:lnTo>
                    <a:pt x="3323" y="25836"/>
                  </a:lnTo>
                  <a:lnTo>
                    <a:pt x="12386" y="12390"/>
                  </a:lnTo>
                  <a:lnTo>
                    <a:pt x="25832" y="3324"/>
                  </a:lnTo>
                  <a:lnTo>
                    <a:pt x="42301" y="0"/>
                  </a:lnTo>
                  <a:lnTo>
                    <a:pt x="58765" y="3324"/>
                  </a:lnTo>
                  <a:lnTo>
                    <a:pt x="72211" y="12390"/>
                  </a:lnTo>
                  <a:lnTo>
                    <a:pt x="81277" y="25836"/>
                  </a:lnTo>
                  <a:lnTo>
                    <a:pt x="84602" y="42299"/>
                  </a:lnTo>
                  <a:lnTo>
                    <a:pt x="81277" y="58766"/>
                  </a:lnTo>
                  <a:lnTo>
                    <a:pt x="72211" y="72215"/>
                  </a:lnTo>
                  <a:lnTo>
                    <a:pt x="58765" y="81283"/>
                  </a:lnTo>
                  <a:lnTo>
                    <a:pt x="42301" y="84608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447342" y="1901787"/>
              <a:ext cx="85090" cy="85090"/>
            </a:xfrm>
            <a:custGeom>
              <a:avLst/>
              <a:gdLst/>
              <a:ahLst/>
              <a:cxnLst/>
              <a:rect l="l" t="t" r="r" b="b"/>
              <a:pathLst>
                <a:path w="85089" h="85089">
                  <a:moveTo>
                    <a:pt x="42301" y="0"/>
                  </a:moveTo>
                  <a:lnTo>
                    <a:pt x="25836" y="3324"/>
                  </a:lnTo>
                  <a:lnTo>
                    <a:pt x="12390" y="12392"/>
                  </a:lnTo>
                  <a:lnTo>
                    <a:pt x="3324" y="25841"/>
                  </a:lnTo>
                  <a:lnTo>
                    <a:pt x="0" y="42311"/>
                  </a:lnTo>
                  <a:lnTo>
                    <a:pt x="3324" y="58775"/>
                  </a:lnTo>
                  <a:lnTo>
                    <a:pt x="12390" y="72221"/>
                  </a:lnTo>
                  <a:lnTo>
                    <a:pt x="25836" y="81287"/>
                  </a:lnTo>
                  <a:lnTo>
                    <a:pt x="42301" y="84612"/>
                  </a:lnTo>
                  <a:lnTo>
                    <a:pt x="58771" y="81287"/>
                  </a:lnTo>
                  <a:lnTo>
                    <a:pt x="72220" y="72221"/>
                  </a:lnTo>
                  <a:lnTo>
                    <a:pt x="81287" y="58775"/>
                  </a:lnTo>
                  <a:lnTo>
                    <a:pt x="84612" y="42311"/>
                  </a:lnTo>
                  <a:lnTo>
                    <a:pt x="81287" y="25841"/>
                  </a:lnTo>
                  <a:lnTo>
                    <a:pt x="72220" y="12392"/>
                  </a:lnTo>
                  <a:lnTo>
                    <a:pt x="58771" y="3324"/>
                  </a:lnTo>
                  <a:lnTo>
                    <a:pt x="42301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447342" y="1901787"/>
              <a:ext cx="85090" cy="85090"/>
            </a:xfrm>
            <a:custGeom>
              <a:avLst/>
              <a:gdLst/>
              <a:ahLst/>
              <a:cxnLst/>
              <a:rect l="l" t="t" r="r" b="b"/>
              <a:pathLst>
                <a:path w="85089" h="85089">
                  <a:moveTo>
                    <a:pt x="42301" y="84612"/>
                  </a:moveTo>
                  <a:lnTo>
                    <a:pt x="25836" y="81287"/>
                  </a:lnTo>
                  <a:lnTo>
                    <a:pt x="12390" y="72221"/>
                  </a:lnTo>
                  <a:lnTo>
                    <a:pt x="3324" y="58775"/>
                  </a:lnTo>
                  <a:lnTo>
                    <a:pt x="0" y="42311"/>
                  </a:lnTo>
                  <a:lnTo>
                    <a:pt x="3324" y="25841"/>
                  </a:lnTo>
                  <a:lnTo>
                    <a:pt x="12390" y="12392"/>
                  </a:lnTo>
                  <a:lnTo>
                    <a:pt x="25836" y="3324"/>
                  </a:lnTo>
                  <a:lnTo>
                    <a:pt x="42301" y="0"/>
                  </a:lnTo>
                  <a:lnTo>
                    <a:pt x="58771" y="3324"/>
                  </a:lnTo>
                  <a:lnTo>
                    <a:pt x="72220" y="12392"/>
                  </a:lnTo>
                  <a:lnTo>
                    <a:pt x="81287" y="25841"/>
                  </a:lnTo>
                  <a:lnTo>
                    <a:pt x="84612" y="42311"/>
                  </a:lnTo>
                  <a:lnTo>
                    <a:pt x="81287" y="58775"/>
                  </a:lnTo>
                  <a:lnTo>
                    <a:pt x="72220" y="72221"/>
                  </a:lnTo>
                  <a:lnTo>
                    <a:pt x="58771" y="81287"/>
                  </a:lnTo>
                  <a:lnTo>
                    <a:pt x="42301" y="8461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289217" y="1954492"/>
              <a:ext cx="85090" cy="85090"/>
            </a:xfrm>
            <a:custGeom>
              <a:avLst/>
              <a:gdLst/>
              <a:ahLst/>
              <a:cxnLst/>
              <a:rect l="l" t="t" r="r" b="b"/>
              <a:pathLst>
                <a:path w="85089" h="85089">
                  <a:moveTo>
                    <a:pt x="42301" y="0"/>
                  </a:moveTo>
                  <a:lnTo>
                    <a:pt x="25836" y="3326"/>
                  </a:lnTo>
                  <a:lnTo>
                    <a:pt x="12390" y="12396"/>
                  </a:lnTo>
                  <a:lnTo>
                    <a:pt x="3324" y="25845"/>
                  </a:lnTo>
                  <a:lnTo>
                    <a:pt x="0" y="42311"/>
                  </a:lnTo>
                  <a:lnTo>
                    <a:pt x="3324" y="58775"/>
                  </a:lnTo>
                  <a:lnTo>
                    <a:pt x="12390" y="72222"/>
                  </a:lnTo>
                  <a:lnTo>
                    <a:pt x="25836" y="81289"/>
                  </a:lnTo>
                  <a:lnTo>
                    <a:pt x="42301" y="84614"/>
                  </a:lnTo>
                  <a:lnTo>
                    <a:pt x="58771" y="81289"/>
                  </a:lnTo>
                  <a:lnTo>
                    <a:pt x="72220" y="72222"/>
                  </a:lnTo>
                  <a:lnTo>
                    <a:pt x="81287" y="58775"/>
                  </a:lnTo>
                  <a:lnTo>
                    <a:pt x="84612" y="42311"/>
                  </a:lnTo>
                  <a:lnTo>
                    <a:pt x="81287" y="25845"/>
                  </a:lnTo>
                  <a:lnTo>
                    <a:pt x="72220" y="12396"/>
                  </a:lnTo>
                  <a:lnTo>
                    <a:pt x="58771" y="3326"/>
                  </a:lnTo>
                  <a:lnTo>
                    <a:pt x="42301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289217" y="1954492"/>
              <a:ext cx="991235" cy="288290"/>
            </a:xfrm>
            <a:custGeom>
              <a:avLst/>
              <a:gdLst/>
              <a:ahLst/>
              <a:cxnLst/>
              <a:rect l="l" t="t" r="r" b="b"/>
              <a:pathLst>
                <a:path w="991235" h="288289">
                  <a:moveTo>
                    <a:pt x="42301" y="84614"/>
                  </a:moveTo>
                  <a:lnTo>
                    <a:pt x="25836" y="81289"/>
                  </a:lnTo>
                  <a:lnTo>
                    <a:pt x="12390" y="72222"/>
                  </a:lnTo>
                  <a:lnTo>
                    <a:pt x="3324" y="58775"/>
                  </a:lnTo>
                  <a:lnTo>
                    <a:pt x="0" y="42311"/>
                  </a:lnTo>
                  <a:lnTo>
                    <a:pt x="3324" y="25845"/>
                  </a:lnTo>
                  <a:lnTo>
                    <a:pt x="12390" y="12396"/>
                  </a:lnTo>
                  <a:lnTo>
                    <a:pt x="25836" y="3326"/>
                  </a:lnTo>
                  <a:lnTo>
                    <a:pt x="42301" y="0"/>
                  </a:lnTo>
                  <a:lnTo>
                    <a:pt x="58771" y="3326"/>
                  </a:lnTo>
                  <a:lnTo>
                    <a:pt x="72220" y="12396"/>
                  </a:lnTo>
                  <a:lnTo>
                    <a:pt x="81287" y="25845"/>
                  </a:lnTo>
                  <a:lnTo>
                    <a:pt x="84612" y="42311"/>
                  </a:lnTo>
                  <a:lnTo>
                    <a:pt x="81287" y="58775"/>
                  </a:lnTo>
                  <a:lnTo>
                    <a:pt x="72220" y="72222"/>
                  </a:lnTo>
                  <a:lnTo>
                    <a:pt x="58771" y="81289"/>
                  </a:lnTo>
                  <a:lnTo>
                    <a:pt x="42301" y="84614"/>
                  </a:lnTo>
                  <a:close/>
                </a:path>
                <a:path w="991235" h="288289">
                  <a:moveTo>
                    <a:pt x="885391" y="59440"/>
                  </a:moveTo>
                  <a:lnTo>
                    <a:pt x="831379" y="288138"/>
                  </a:lnTo>
                  <a:lnTo>
                    <a:pt x="990801" y="16484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237717" y="2077038"/>
              <a:ext cx="85090" cy="85090"/>
            </a:xfrm>
            <a:custGeom>
              <a:avLst/>
              <a:gdLst/>
              <a:ahLst/>
              <a:cxnLst/>
              <a:rect l="l" t="t" r="r" b="b"/>
              <a:pathLst>
                <a:path w="85089" h="85089">
                  <a:moveTo>
                    <a:pt x="42301" y="0"/>
                  </a:moveTo>
                  <a:lnTo>
                    <a:pt x="25836" y="3325"/>
                  </a:lnTo>
                  <a:lnTo>
                    <a:pt x="12390" y="12391"/>
                  </a:lnTo>
                  <a:lnTo>
                    <a:pt x="3324" y="25838"/>
                  </a:lnTo>
                  <a:lnTo>
                    <a:pt x="0" y="42303"/>
                  </a:lnTo>
                  <a:lnTo>
                    <a:pt x="3324" y="58770"/>
                  </a:lnTo>
                  <a:lnTo>
                    <a:pt x="12390" y="72218"/>
                  </a:lnTo>
                  <a:lnTo>
                    <a:pt x="25836" y="81286"/>
                  </a:lnTo>
                  <a:lnTo>
                    <a:pt x="42301" y="84611"/>
                  </a:lnTo>
                  <a:lnTo>
                    <a:pt x="58766" y="81286"/>
                  </a:lnTo>
                  <a:lnTo>
                    <a:pt x="72216" y="72218"/>
                  </a:lnTo>
                  <a:lnTo>
                    <a:pt x="81286" y="58770"/>
                  </a:lnTo>
                  <a:lnTo>
                    <a:pt x="84612" y="42303"/>
                  </a:lnTo>
                  <a:lnTo>
                    <a:pt x="81286" y="25838"/>
                  </a:lnTo>
                  <a:lnTo>
                    <a:pt x="72216" y="12391"/>
                  </a:lnTo>
                  <a:lnTo>
                    <a:pt x="58766" y="3325"/>
                  </a:lnTo>
                  <a:lnTo>
                    <a:pt x="42301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237717" y="2077038"/>
              <a:ext cx="85090" cy="85090"/>
            </a:xfrm>
            <a:custGeom>
              <a:avLst/>
              <a:gdLst/>
              <a:ahLst/>
              <a:cxnLst/>
              <a:rect l="l" t="t" r="r" b="b"/>
              <a:pathLst>
                <a:path w="85089" h="85089">
                  <a:moveTo>
                    <a:pt x="42301" y="84611"/>
                  </a:moveTo>
                  <a:lnTo>
                    <a:pt x="25836" y="81286"/>
                  </a:lnTo>
                  <a:lnTo>
                    <a:pt x="12390" y="72218"/>
                  </a:lnTo>
                  <a:lnTo>
                    <a:pt x="3324" y="58770"/>
                  </a:lnTo>
                  <a:lnTo>
                    <a:pt x="0" y="42303"/>
                  </a:lnTo>
                  <a:lnTo>
                    <a:pt x="3324" y="25838"/>
                  </a:lnTo>
                  <a:lnTo>
                    <a:pt x="12390" y="12391"/>
                  </a:lnTo>
                  <a:lnTo>
                    <a:pt x="25836" y="3325"/>
                  </a:lnTo>
                  <a:lnTo>
                    <a:pt x="42301" y="0"/>
                  </a:lnTo>
                  <a:lnTo>
                    <a:pt x="58766" y="3325"/>
                  </a:lnTo>
                  <a:lnTo>
                    <a:pt x="72216" y="12391"/>
                  </a:lnTo>
                  <a:lnTo>
                    <a:pt x="81286" y="25838"/>
                  </a:lnTo>
                  <a:lnTo>
                    <a:pt x="84612" y="42303"/>
                  </a:lnTo>
                  <a:lnTo>
                    <a:pt x="81286" y="58770"/>
                  </a:lnTo>
                  <a:lnTo>
                    <a:pt x="72216" y="72218"/>
                  </a:lnTo>
                  <a:lnTo>
                    <a:pt x="58766" y="81286"/>
                  </a:lnTo>
                  <a:lnTo>
                    <a:pt x="42301" y="84611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132297" y="1971621"/>
              <a:ext cx="85090" cy="85090"/>
            </a:xfrm>
            <a:custGeom>
              <a:avLst/>
              <a:gdLst/>
              <a:ahLst/>
              <a:cxnLst/>
              <a:rect l="l" t="t" r="r" b="b"/>
              <a:pathLst>
                <a:path w="85089" h="85089">
                  <a:moveTo>
                    <a:pt x="42311" y="0"/>
                  </a:moveTo>
                  <a:lnTo>
                    <a:pt x="25841" y="3326"/>
                  </a:lnTo>
                  <a:lnTo>
                    <a:pt x="12392" y="12396"/>
                  </a:lnTo>
                  <a:lnTo>
                    <a:pt x="3324" y="25845"/>
                  </a:lnTo>
                  <a:lnTo>
                    <a:pt x="0" y="42311"/>
                  </a:lnTo>
                  <a:lnTo>
                    <a:pt x="3324" y="58775"/>
                  </a:lnTo>
                  <a:lnTo>
                    <a:pt x="12392" y="72222"/>
                  </a:lnTo>
                  <a:lnTo>
                    <a:pt x="25841" y="81289"/>
                  </a:lnTo>
                  <a:lnTo>
                    <a:pt x="42311" y="84614"/>
                  </a:lnTo>
                  <a:lnTo>
                    <a:pt x="58775" y="81289"/>
                  </a:lnTo>
                  <a:lnTo>
                    <a:pt x="72221" y="72222"/>
                  </a:lnTo>
                  <a:lnTo>
                    <a:pt x="81287" y="58775"/>
                  </a:lnTo>
                  <a:lnTo>
                    <a:pt x="84612" y="42311"/>
                  </a:lnTo>
                  <a:lnTo>
                    <a:pt x="81287" y="25845"/>
                  </a:lnTo>
                  <a:lnTo>
                    <a:pt x="72221" y="12396"/>
                  </a:lnTo>
                  <a:lnTo>
                    <a:pt x="58775" y="3326"/>
                  </a:lnTo>
                  <a:lnTo>
                    <a:pt x="42311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699494" y="1971621"/>
              <a:ext cx="517525" cy="1063625"/>
            </a:xfrm>
            <a:custGeom>
              <a:avLst/>
              <a:gdLst/>
              <a:ahLst/>
              <a:cxnLst/>
              <a:rect l="l" t="t" r="r" b="b"/>
              <a:pathLst>
                <a:path w="517525" h="1063625">
                  <a:moveTo>
                    <a:pt x="475114" y="84614"/>
                  </a:moveTo>
                  <a:lnTo>
                    <a:pt x="458644" y="81289"/>
                  </a:lnTo>
                  <a:lnTo>
                    <a:pt x="445195" y="72222"/>
                  </a:lnTo>
                  <a:lnTo>
                    <a:pt x="436127" y="58775"/>
                  </a:lnTo>
                  <a:lnTo>
                    <a:pt x="432802" y="42311"/>
                  </a:lnTo>
                  <a:lnTo>
                    <a:pt x="436127" y="25845"/>
                  </a:lnTo>
                  <a:lnTo>
                    <a:pt x="445195" y="12396"/>
                  </a:lnTo>
                  <a:lnTo>
                    <a:pt x="458644" y="3326"/>
                  </a:lnTo>
                  <a:lnTo>
                    <a:pt x="475114" y="0"/>
                  </a:lnTo>
                  <a:lnTo>
                    <a:pt x="491578" y="3326"/>
                  </a:lnTo>
                  <a:lnTo>
                    <a:pt x="505024" y="12396"/>
                  </a:lnTo>
                  <a:lnTo>
                    <a:pt x="514090" y="25845"/>
                  </a:lnTo>
                  <a:lnTo>
                    <a:pt x="517415" y="42311"/>
                  </a:lnTo>
                  <a:lnTo>
                    <a:pt x="514090" y="58775"/>
                  </a:lnTo>
                  <a:lnTo>
                    <a:pt x="505024" y="72222"/>
                  </a:lnTo>
                  <a:lnTo>
                    <a:pt x="491578" y="81289"/>
                  </a:lnTo>
                  <a:lnTo>
                    <a:pt x="475114" y="84614"/>
                  </a:lnTo>
                  <a:close/>
                </a:path>
                <a:path w="517525" h="1063625">
                  <a:moveTo>
                    <a:pt x="54001" y="1063457"/>
                  </a:moveTo>
                  <a:lnTo>
                    <a:pt x="0" y="834755"/>
                  </a:lnTo>
                  <a:lnTo>
                    <a:pt x="159422" y="95803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816604" y="2887356"/>
              <a:ext cx="85090" cy="85090"/>
            </a:xfrm>
            <a:custGeom>
              <a:avLst/>
              <a:gdLst/>
              <a:ahLst/>
              <a:cxnLst/>
              <a:rect l="l" t="t" r="r" b="b"/>
              <a:pathLst>
                <a:path w="85089" h="85089">
                  <a:moveTo>
                    <a:pt x="42311" y="0"/>
                  </a:moveTo>
                  <a:lnTo>
                    <a:pt x="25845" y="3324"/>
                  </a:lnTo>
                  <a:lnTo>
                    <a:pt x="12396" y="12390"/>
                  </a:lnTo>
                  <a:lnTo>
                    <a:pt x="3326" y="25837"/>
                  </a:lnTo>
                  <a:lnTo>
                    <a:pt x="0" y="42304"/>
                  </a:lnTo>
                  <a:lnTo>
                    <a:pt x="3326" y="58770"/>
                  </a:lnTo>
                  <a:lnTo>
                    <a:pt x="12396" y="72217"/>
                  </a:lnTo>
                  <a:lnTo>
                    <a:pt x="25845" y="81283"/>
                  </a:lnTo>
                  <a:lnTo>
                    <a:pt x="42311" y="84608"/>
                  </a:lnTo>
                  <a:lnTo>
                    <a:pt x="58775" y="81283"/>
                  </a:lnTo>
                  <a:lnTo>
                    <a:pt x="72221" y="72217"/>
                  </a:lnTo>
                  <a:lnTo>
                    <a:pt x="81287" y="58770"/>
                  </a:lnTo>
                  <a:lnTo>
                    <a:pt x="84612" y="42304"/>
                  </a:lnTo>
                  <a:lnTo>
                    <a:pt x="81287" y="25837"/>
                  </a:lnTo>
                  <a:lnTo>
                    <a:pt x="72221" y="12390"/>
                  </a:lnTo>
                  <a:lnTo>
                    <a:pt x="58775" y="3324"/>
                  </a:lnTo>
                  <a:lnTo>
                    <a:pt x="42311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816604" y="2887356"/>
              <a:ext cx="85090" cy="85090"/>
            </a:xfrm>
            <a:custGeom>
              <a:avLst/>
              <a:gdLst/>
              <a:ahLst/>
              <a:cxnLst/>
              <a:rect l="l" t="t" r="r" b="b"/>
              <a:pathLst>
                <a:path w="85089" h="85089">
                  <a:moveTo>
                    <a:pt x="42311" y="0"/>
                  </a:moveTo>
                  <a:lnTo>
                    <a:pt x="25845" y="3324"/>
                  </a:lnTo>
                  <a:lnTo>
                    <a:pt x="12396" y="12390"/>
                  </a:lnTo>
                  <a:lnTo>
                    <a:pt x="3326" y="25837"/>
                  </a:lnTo>
                  <a:lnTo>
                    <a:pt x="0" y="42304"/>
                  </a:lnTo>
                  <a:lnTo>
                    <a:pt x="3326" y="58770"/>
                  </a:lnTo>
                  <a:lnTo>
                    <a:pt x="12396" y="72217"/>
                  </a:lnTo>
                  <a:lnTo>
                    <a:pt x="25845" y="81283"/>
                  </a:lnTo>
                  <a:lnTo>
                    <a:pt x="42311" y="84608"/>
                  </a:lnTo>
                  <a:lnTo>
                    <a:pt x="58775" y="81283"/>
                  </a:lnTo>
                  <a:lnTo>
                    <a:pt x="72221" y="72217"/>
                  </a:lnTo>
                  <a:lnTo>
                    <a:pt x="81287" y="58770"/>
                  </a:lnTo>
                  <a:lnTo>
                    <a:pt x="84612" y="42304"/>
                  </a:lnTo>
                  <a:lnTo>
                    <a:pt x="81287" y="25837"/>
                  </a:lnTo>
                  <a:lnTo>
                    <a:pt x="72221" y="12390"/>
                  </a:lnTo>
                  <a:lnTo>
                    <a:pt x="58775" y="3324"/>
                  </a:lnTo>
                  <a:lnTo>
                    <a:pt x="42311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711194" y="2992771"/>
              <a:ext cx="85090" cy="85090"/>
            </a:xfrm>
            <a:custGeom>
              <a:avLst/>
              <a:gdLst/>
              <a:ahLst/>
              <a:cxnLst/>
              <a:rect l="l" t="t" r="r" b="b"/>
              <a:pathLst>
                <a:path w="85089" h="85089">
                  <a:moveTo>
                    <a:pt x="42301" y="0"/>
                  </a:moveTo>
                  <a:lnTo>
                    <a:pt x="25836" y="3325"/>
                  </a:lnTo>
                  <a:lnTo>
                    <a:pt x="12390" y="12392"/>
                  </a:lnTo>
                  <a:lnTo>
                    <a:pt x="3324" y="25841"/>
                  </a:lnTo>
                  <a:lnTo>
                    <a:pt x="0" y="42308"/>
                  </a:lnTo>
                  <a:lnTo>
                    <a:pt x="3324" y="58772"/>
                  </a:lnTo>
                  <a:lnTo>
                    <a:pt x="12390" y="72219"/>
                  </a:lnTo>
                  <a:lnTo>
                    <a:pt x="25836" y="81287"/>
                  </a:lnTo>
                  <a:lnTo>
                    <a:pt x="42301" y="84612"/>
                  </a:lnTo>
                  <a:lnTo>
                    <a:pt x="58771" y="81287"/>
                  </a:lnTo>
                  <a:lnTo>
                    <a:pt x="72220" y="72219"/>
                  </a:lnTo>
                  <a:lnTo>
                    <a:pt x="81287" y="58772"/>
                  </a:lnTo>
                  <a:lnTo>
                    <a:pt x="84612" y="42308"/>
                  </a:lnTo>
                  <a:lnTo>
                    <a:pt x="81287" y="25841"/>
                  </a:lnTo>
                  <a:lnTo>
                    <a:pt x="72220" y="12392"/>
                  </a:lnTo>
                  <a:lnTo>
                    <a:pt x="58771" y="3325"/>
                  </a:lnTo>
                  <a:lnTo>
                    <a:pt x="42301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711194" y="2992771"/>
              <a:ext cx="85090" cy="85090"/>
            </a:xfrm>
            <a:custGeom>
              <a:avLst/>
              <a:gdLst/>
              <a:ahLst/>
              <a:cxnLst/>
              <a:rect l="l" t="t" r="r" b="b"/>
              <a:pathLst>
                <a:path w="85089" h="85089">
                  <a:moveTo>
                    <a:pt x="42301" y="0"/>
                  </a:moveTo>
                  <a:lnTo>
                    <a:pt x="25836" y="3325"/>
                  </a:lnTo>
                  <a:lnTo>
                    <a:pt x="12390" y="12392"/>
                  </a:lnTo>
                  <a:lnTo>
                    <a:pt x="3324" y="25841"/>
                  </a:lnTo>
                  <a:lnTo>
                    <a:pt x="0" y="42308"/>
                  </a:lnTo>
                  <a:lnTo>
                    <a:pt x="3324" y="58772"/>
                  </a:lnTo>
                  <a:lnTo>
                    <a:pt x="12390" y="72219"/>
                  </a:lnTo>
                  <a:lnTo>
                    <a:pt x="25836" y="81287"/>
                  </a:lnTo>
                  <a:lnTo>
                    <a:pt x="42301" y="84612"/>
                  </a:lnTo>
                  <a:lnTo>
                    <a:pt x="58771" y="81287"/>
                  </a:lnTo>
                  <a:lnTo>
                    <a:pt x="72220" y="72219"/>
                  </a:lnTo>
                  <a:lnTo>
                    <a:pt x="81287" y="58772"/>
                  </a:lnTo>
                  <a:lnTo>
                    <a:pt x="84612" y="42308"/>
                  </a:lnTo>
                  <a:lnTo>
                    <a:pt x="81287" y="25841"/>
                  </a:lnTo>
                  <a:lnTo>
                    <a:pt x="72220" y="12392"/>
                  </a:lnTo>
                  <a:lnTo>
                    <a:pt x="58771" y="3325"/>
                  </a:lnTo>
                  <a:lnTo>
                    <a:pt x="42301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056328" y="2176111"/>
              <a:ext cx="131772" cy="131770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3056328" y="2176111"/>
              <a:ext cx="132080" cy="132080"/>
            </a:xfrm>
            <a:custGeom>
              <a:avLst/>
              <a:gdLst/>
              <a:ahLst/>
              <a:cxnLst/>
              <a:rect l="l" t="t" r="r" b="b"/>
              <a:pathLst>
                <a:path w="132080" h="132080">
                  <a:moveTo>
                    <a:pt x="65891" y="0"/>
                  </a:moveTo>
                  <a:lnTo>
                    <a:pt x="91536" y="5178"/>
                  </a:lnTo>
                  <a:lnTo>
                    <a:pt x="112477" y="19300"/>
                  </a:lnTo>
                  <a:lnTo>
                    <a:pt x="126596" y="40243"/>
                  </a:lnTo>
                  <a:lnTo>
                    <a:pt x="131773" y="65885"/>
                  </a:lnTo>
                  <a:lnTo>
                    <a:pt x="126596" y="91528"/>
                  </a:lnTo>
                  <a:lnTo>
                    <a:pt x="112477" y="112471"/>
                  </a:lnTo>
                  <a:lnTo>
                    <a:pt x="91536" y="126592"/>
                  </a:lnTo>
                  <a:lnTo>
                    <a:pt x="65891" y="131770"/>
                  </a:lnTo>
                  <a:lnTo>
                    <a:pt x="40245" y="126592"/>
                  </a:lnTo>
                  <a:lnTo>
                    <a:pt x="19300" y="112471"/>
                  </a:lnTo>
                  <a:lnTo>
                    <a:pt x="5178" y="91528"/>
                  </a:lnTo>
                  <a:lnTo>
                    <a:pt x="0" y="65885"/>
                  </a:lnTo>
                  <a:lnTo>
                    <a:pt x="5178" y="40243"/>
                  </a:lnTo>
                  <a:lnTo>
                    <a:pt x="19300" y="19300"/>
                  </a:lnTo>
                  <a:lnTo>
                    <a:pt x="40245" y="5178"/>
                  </a:lnTo>
                  <a:lnTo>
                    <a:pt x="65891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002404" y="2722616"/>
              <a:ext cx="131765" cy="131770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2002404" y="2722616"/>
              <a:ext cx="132080" cy="132080"/>
            </a:xfrm>
            <a:custGeom>
              <a:avLst/>
              <a:gdLst/>
              <a:ahLst/>
              <a:cxnLst/>
              <a:rect l="l" t="t" r="r" b="b"/>
              <a:pathLst>
                <a:path w="132080" h="132080">
                  <a:moveTo>
                    <a:pt x="65884" y="0"/>
                  </a:moveTo>
                  <a:lnTo>
                    <a:pt x="91529" y="5178"/>
                  </a:lnTo>
                  <a:lnTo>
                    <a:pt x="112470" y="19300"/>
                  </a:lnTo>
                  <a:lnTo>
                    <a:pt x="126588" y="40243"/>
                  </a:lnTo>
                  <a:lnTo>
                    <a:pt x="131765" y="65885"/>
                  </a:lnTo>
                  <a:lnTo>
                    <a:pt x="126588" y="91528"/>
                  </a:lnTo>
                  <a:lnTo>
                    <a:pt x="112470" y="112471"/>
                  </a:lnTo>
                  <a:lnTo>
                    <a:pt x="91529" y="126592"/>
                  </a:lnTo>
                  <a:lnTo>
                    <a:pt x="65884" y="131770"/>
                  </a:lnTo>
                  <a:lnTo>
                    <a:pt x="40241" y="126592"/>
                  </a:lnTo>
                  <a:lnTo>
                    <a:pt x="19298" y="112471"/>
                  </a:lnTo>
                  <a:lnTo>
                    <a:pt x="5178" y="91528"/>
                  </a:lnTo>
                  <a:lnTo>
                    <a:pt x="0" y="65885"/>
                  </a:lnTo>
                  <a:lnTo>
                    <a:pt x="5178" y="40243"/>
                  </a:lnTo>
                  <a:lnTo>
                    <a:pt x="19298" y="19300"/>
                  </a:lnTo>
                  <a:lnTo>
                    <a:pt x="40241" y="5178"/>
                  </a:lnTo>
                  <a:lnTo>
                    <a:pt x="65884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740884" y="2164034"/>
              <a:ext cx="131770" cy="131770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1740884" y="2164034"/>
              <a:ext cx="132080" cy="132080"/>
            </a:xfrm>
            <a:custGeom>
              <a:avLst/>
              <a:gdLst/>
              <a:ahLst/>
              <a:cxnLst/>
              <a:rect l="l" t="t" r="r" b="b"/>
              <a:pathLst>
                <a:path w="132080" h="132080">
                  <a:moveTo>
                    <a:pt x="65885" y="0"/>
                  </a:moveTo>
                  <a:lnTo>
                    <a:pt x="91529" y="5178"/>
                  </a:lnTo>
                  <a:lnTo>
                    <a:pt x="112471" y="19298"/>
                  </a:lnTo>
                  <a:lnTo>
                    <a:pt x="126592" y="40239"/>
                  </a:lnTo>
                  <a:lnTo>
                    <a:pt x="131770" y="65881"/>
                  </a:lnTo>
                  <a:lnTo>
                    <a:pt x="126592" y="91525"/>
                  </a:lnTo>
                  <a:lnTo>
                    <a:pt x="112471" y="112469"/>
                  </a:lnTo>
                  <a:lnTo>
                    <a:pt x="91529" y="126591"/>
                  </a:lnTo>
                  <a:lnTo>
                    <a:pt x="65885" y="131770"/>
                  </a:lnTo>
                  <a:lnTo>
                    <a:pt x="40241" y="126591"/>
                  </a:lnTo>
                  <a:lnTo>
                    <a:pt x="19298" y="112469"/>
                  </a:lnTo>
                  <a:lnTo>
                    <a:pt x="5178" y="91525"/>
                  </a:lnTo>
                  <a:lnTo>
                    <a:pt x="0" y="65881"/>
                  </a:lnTo>
                  <a:lnTo>
                    <a:pt x="5178" y="40239"/>
                  </a:lnTo>
                  <a:lnTo>
                    <a:pt x="19298" y="19298"/>
                  </a:lnTo>
                  <a:lnTo>
                    <a:pt x="40241" y="5178"/>
                  </a:lnTo>
                  <a:lnTo>
                    <a:pt x="6588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213399" y="2635072"/>
              <a:ext cx="131762" cy="131770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210764" y="2632437"/>
              <a:ext cx="137033" cy="137041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370066" y="2107990"/>
              <a:ext cx="131762" cy="131770"/>
            </a:xfrm>
            <a:prstGeom prst="rect">
              <a:avLst/>
            </a:prstGeom>
          </p:spPr>
        </p:pic>
        <p:sp>
          <p:nvSpPr>
            <p:cNvPr id="56" name="object 56"/>
            <p:cNvSpPr/>
            <p:nvPr/>
          </p:nvSpPr>
          <p:spPr>
            <a:xfrm>
              <a:off x="2370066" y="2107990"/>
              <a:ext cx="132080" cy="132080"/>
            </a:xfrm>
            <a:custGeom>
              <a:avLst/>
              <a:gdLst/>
              <a:ahLst/>
              <a:cxnLst/>
              <a:rect l="l" t="t" r="r" b="b"/>
              <a:pathLst>
                <a:path w="132080" h="132080">
                  <a:moveTo>
                    <a:pt x="65881" y="0"/>
                  </a:moveTo>
                  <a:lnTo>
                    <a:pt x="91526" y="5178"/>
                  </a:lnTo>
                  <a:lnTo>
                    <a:pt x="112467" y="19298"/>
                  </a:lnTo>
                  <a:lnTo>
                    <a:pt x="126585" y="40241"/>
                  </a:lnTo>
                  <a:lnTo>
                    <a:pt x="131762" y="65885"/>
                  </a:lnTo>
                  <a:lnTo>
                    <a:pt x="126585" y="91528"/>
                  </a:lnTo>
                  <a:lnTo>
                    <a:pt x="112467" y="112471"/>
                  </a:lnTo>
                  <a:lnTo>
                    <a:pt x="91526" y="126592"/>
                  </a:lnTo>
                  <a:lnTo>
                    <a:pt x="65881" y="131770"/>
                  </a:lnTo>
                  <a:lnTo>
                    <a:pt x="40236" y="126592"/>
                  </a:lnTo>
                  <a:lnTo>
                    <a:pt x="19295" y="112471"/>
                  </a:lnTo>
                  <a:lnTo>
                    <a:pt x="5176" y="91528"/>
                  </a:lnTo>
                  <a:lnTo>
                    <a:pt x="0" y="65885"/>
                  </a:lnTo>
                  <a:lnTo>
                    <a:pt x="5176" y="40241"/>
                  </a:lnTo>
                  <a:lnTo>
                    <a:pt x="19295" y="19298"/>
                  </a:lnTo>
                  <a:lnTo>
                    <a:pt x="40236" y="5178"/>
                  </a:lnTo>
                  <a:lnTo>
                    <a:pt x="65881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7" name="object 5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633001" y="2731506"/>
              <a:ext cx="131772" cy="131770"/>
            </a:xfrm>
            <a:prstGeom prst="rect">
              <a:avLst/>
            </a:prstGeom>
          </p:spPr>
        </p:pic>
        <p:sp>
          <p:nvSpPr>
            <p:cNvPr id="58" name="object 58"/>
            <p:cNvSpPr/>
            <p:nvPr/>
          </p:nvSpPr>
          <p:spPr>
            <a:xfrm>
              <a:off x="2633001" y="2731506"/>
              <a:ext cx="132080" cy="132080"/>
            </a:xfrm>
            <a:custGeom>
              <a:avLst/>
              <a:gdLst/>
              <a:ahLst/>
              <a:cxnLst/>
              <a:rect l="l" t="t" r="r" b="b"/>
              <a:pathLst>
                <a:path w="132080" h="132080">
                  <a:moveTo>
                    <a:pt x="65891" y="0"/>
                  </a:moveTo>
                  <a:lnTo>
                    <a:pt x="91532" y="5178"/>
                  </a:lnTo>
                  <a:lnTo>
                    <a:pt x="112473" y="19300"/>
                  </a:lnTo>
                  <a:lnTo>
                    <a:pt x="126594" y="40243"/>
                  </a:lnTo>
                  <a:lnTo>
                    <a:pt x="131773" y="65885"/>
                  </a:lnTo>
                  <a:lnTo>
                    <a:pt x="126594" y="91529"/>
                  </a:lnTo>
                  <a:lnTo>
                    <a:pt x="112473" y="112471"/>
                  </a:lnTo>
                  <a:lnTo>
                    <a:pt x="91532" y="126592"/>
                  </a:lnTo>
                  <a:lnTo>
                    <a:pt x="65891" y="131770"/>
                  </a:lnTo>
                  <a:lnTo>
                    <a:pt x="40245" y="126592"/>
                  </a:lnTo>
                  <a:lnTo>
                    <a:pt x="19300" y="112471"/>
                  </a:lnTo>
                  <a:lnTo>
                    <a:pt x="5178" y="91529"/>
                  </a:lnTo>
                  <a:lnTo>
                    <a:pt x="0" y="65885"/>
                  </a:lnTo>
                  <a:lnTo>
                    <a:pt x="5178" y="40243"/>
                  </a:lnTo>
                  <a:lnTo>
                    <a:pt x="19300" y="19300"/>
                  </a:lnTo>
                  <a:lnTo>
                    <a:pt x="40245" y="5178"/>
                  </a:lnTo>
                  <a:lnTo>
                    <a:pt x="65891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1421790" y="2822423"/>
            <a:ext cx="43180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-5" dirty="0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eak</a:t>
            </a:r>
            <a:r>
              <a:rPr sz="6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peer</a:t>
            </a:r>
            <a:endParaRPr sz="65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2119693" y="2279294"/>
            <a:ext cx="1374775" cy="261620"/>
          </a:xfrm>
          <a:custGeom>
            <a:avLst/>
            <a:gdLst/>
            <a:ahLst/>
            <a:cxnLst/>
            <a:rect l="l" t="t" r="r" b="b"/>
            <a:pathLst>
              <a:path w="1374775" h="261619">
                <a:moveTo>
                  <a:pt x="813282" y="175514"/>
                </a:moveTo>
                <a:lnTo>
                  <a:pt x="0" y="175514"/>
                </a:lnTo>
                <a:lnTo>
                  <a:pt x="0" y="261467"/>
                </a:lnTo>
                <a:lnTo>
                  <a:pt x="813282" y="261467"/>
                </a:lnTo>
                <a:lnTo>
                  <a:pt x="813282" y="175514"/>
                </a:lnTo>
                <a:close/>
              </a:path>
              <a:path w="1374775" h="261619">
                <a:moveTo>
                  <a:pt x="1374457" y="0"/>
                </a:moveTo>
                <a:lnTo>
                  <a:pt x="1212291" y="0"/>
                </a:lnTo>
                <a:lnTo>
                  <a:pt x="1212291" y="130022"/>
                </a:lnTo>
                <a:lnTo>
                  <a:pt x="1374457" y="130022"/>
                </a:lnTo>
                <a:lnTo>
                  <a:pt x="13744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1843456" y="2214992"/>
            <a:ext cx="1764030" cy="339725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5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Super</a:t>
            </a:r>
            <a:r>
              <a:rPr sz="6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peer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Overlay</a:t>
            </a:r>
            <a:r>
              <a:rPr sz="6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network</a:t>
            </a:r>
            <a:r>
              <a:rPr sz="65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65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super</a:t>
            </a:r>
            <a:r>
              <a:rPr sz="65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peers</a:t>
            </a:r>
            <a:endParaRPr sz="65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6713" y="3327684"/>
            <a:ext cx="15976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16" action="ppaction://hlinksldjump"/>
              </a:rPr>
              <a:t>Hierarchically</a:t>
            </a:r>
            <a:r>
              <a:rPr sz="600" spc="5" dirty="0">
                <a:solidFill>
                  <a:srgbClr val="3333B2"/>
                </a:solidFill>
                <a:latin typeface="Arial"/>
                <a:cs typeface="Arial"/>
                <a:hlinkClick r:id="rId16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16" action="ppaction://hlinksldjump"/>
              </a:rPr>
              <a:t>organized</a:t>
            </a:r>
            <a:r>
              <a:rPr sz="600" spc="5" dirty="0">
                <a:solidFill>
                  <a:srgbClr val="3333B2"/>
                </a:solidFill>
                <a:latin typeface="Arial"/>
                <a:cs typeface="Arial"/>
                <a:hlinkClick r:id="rId16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16" action="ppaction://hlinksldjump"/>
              </a:rPr>
              <a:t>peer-to-peer</a:t>
            </a:r>
            <a:r>
              <a:rPr sz="600" spc="5" dirty="0">
                <a:solidFill>
                  <a:srgbClr val="3333B2"/>
                </a:solidFill>
                <a:latin typeface="Arial"/>
                <a:cs typeface="Arial"/>
                <a:hlinkClick r:id="rId16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16" action="ppaction://hlinksldjump"/>
              </a:rPr>
              <a:t>networks</a:t>
            </a:r>
            <a:endParaRPr sz="6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30</a:t>
            </a:r>
            <a:r>
              <a:rPr sz="600" spc="-40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sz="600" spc="-35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36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762250" algn="l"/>
              </a:tabLst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8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</a:t>
            </a:r>
            <a:r>
              <a:rPr sz="600" spc="20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architecture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Decentralized</a:t>
            </a:r>
            <a:r>
              <a:rPr sz="600" spc="10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organizations:</a:t>
            </a:r>
            <a:r>
              <a:rPr sz="600" spc="5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peer-to-peer</a:t>
            </a:r>
            <a:r>
              <a:rPr sz="600" spc="10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39662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5" dirty="0"/>
              <a:t>Skype’s</a:t>
            </a:r>
            <a:r>
              <a:rPr dirty="0"/>
              <a:t> </a:t>
            </a:r>
            <a:r>
              <a:rPr spc="15" dirty="0"/>
              <a:t>principle</a:t>
            </a:r>
            <a:r>
              <a:rPr spc="5" dirty="0"/>
              <a:t> </a:t>
            </a:r>
            <a:r>
              <a:rPr spc="10" dirty="0"/>
              <a:t>operation:</a:t>
            </a:r>
            <a:r>
              <a:rPr spc="105" dirty="0"/>
              <a:t> </a:t>
            </a:r>
            <a:r>
              <a:rPr i="1" spc="20" dirty="0">
                <a:latin typeface="Arial"/>
                <a:cs typeface="Arial"/>
              </a:rPr>
              <a:t>A</a:t>
            </a:r>
            <a:r>
              <a:rPr i="1" spc="5" dirty="0">
                <a:latin typeface="Arial"/>
                <a:cs typeface="Arial"/>
              </a:rPr>
              <a:t> </a:t>
            </a:r>
            <a:r>
              <a:rPr spc="10" dirty="0"/>
              <a:t>wants</a:t>
            </a:r>
            <a:r>
              <a:rPr spc="5" dirty="0"/>
              <a:t> </a:t>
            </a:r>
            <a:r>
              <a:rPr spc="10" dirty="0"/>
              <a:t>to</a:t>
            </a:r>
            <a:r>
              <a:rPr spc="5" dirty="0"/>
              <a:t> </a:t>
            </a:r>
            <a:r>
              <a:rPr spc="15" dirty="0"/>
              <a:t>contact</a:t>
            </a:r>
            <a:r>
              <a:rPr spc="5" dirty="0"/>
              <a:t> </a:t>
            </a:r>
            <a:r>
              <a:rPr i="1" spc="20" dirty="0">
                <a:latin typeface="Arial"/>
                <a:cs typeface="Arial"/>
              </a:rPr>
              <a:t>B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013" y="429321"/>
            <a:ext cx="4231005" cy="3093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5435">
              <a:lnSpc>
                <a:spcPct val="100000"/>
              </a:lnSpc>
              <a:spcBef>
                <a:spcPts val="95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Both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i="1" spc="-5" dirty="0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sz="1200" i="1" spc="-1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and </a:t>
            </a:r>
            <a:r>
              <a:rPr sz="1200" i="1" spc="-5" dirty="0">
                <a:solidFill>
                  <a:srgbClr val="3333B2"/>
                </a:solidFill>
                <a:latin typeface="Arial"/>
                <a:cs typeface="Arial"/>
              </a:rPr>
              <a:t>B</a:t>
            </a:r>
            <a:r>
              <a:rPr sz="1200" i="1" spc="4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are on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the 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public </a:t>
            </a:r>
            <a:r>
              <a:rPr sz="1200" dirty="0">
                <a:solidFill>
                  <a:srgbClr val="3333B2"/>
                </a:solidFill>
                <a:latin typeface="Arial"/>
                <a:cs typeface="Arial"/>
              </a:rPr>
              <a:t>Internet</a:t>
            </a:r>
            <a:endParaRPr sz="1200">
              <a:latin typeface="Arial"/>
              <a:cs typeface="Arial"/>
            </a:endParaRPr>
          </a:p>
          <a:p>
            <a:pPr marL="582930" indent="-168275">
              <a:lnSpc>
                <a:spcPts val="12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583565" algn="l"/>
              </a:tabLst>
            </a:pPr>
            <a:r>
              <a:rPr sz="1000" spc="-5" dirty="0">
                <a:latin typeface="Arial"/>
                <a:cs typeface="Arial"/>
              </a:rPr>
              <a:t>A TCP connection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is set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up between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A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B</a:t>
            </a:r>
            <a:r>
              <a:rPr sz="1000" i="1" spc="4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for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control </a:t>
            </a:r>
            <a:r>
              <a:rPr sz="1000" spc="-10" dirty="0">
                <a:latin typeface="Arial"/>
                <a:cs typeface="Arial"/>
              </a:rPr>
              <a:t>packets.</a:t>
            </a:r>
            <a:endParaRPr sz="1000">
              <a:latin typeface="Arial"/>
              <a:cs typeface="Arial"/>
            </a:endParaRPr>
          </a:p>
          <a:p>
            <a:pPr marL="582930" marR="533400" indent="-168275">
              <a:lnSpc>
                <a:spcPts val="1200"/>
              </a:lnSpc>
              <a:spcBef>
                <a:spcPts val="40"/>
              </a:spcBef>
              <a:buClr>
                <a:srgbClr val="3333B2"/>
              </a:buClr>
              <a:buChar char="►"/>
              <a:tabLst>
                <a:tab pos="583565" algn="l"/>
              </a:tabLst>
            </a:pPr>
            <a:r>
              <a:rPr sz="1000" spc="-5" dirty="0">
                <a:latin typeface="Arial"/>
                <a:cs typeface="Arial"/>
              </a:rPr>
              <a:t>The actual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call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takes</a:t>
            </a:r>
            <a:r>
              <a:rPr sz="1000" spc="-5" dirty="0">
                <a:latin typeface="Arial"/>
                <a:cs typeface="Arial"/>
              </a:rPr>
              <a:t> place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using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UDP </a:t>
            </a:r>
            <a:r>
              <a:rPr sz="1000" spc="-10" dirty="0">
                <a:latin typeface="Arial"/>
                <a:cs typeface="Arial"/>
              </a:rPr>
              <a:t>packets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between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negotiated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ports.</a:t>
            </a:r>
            <a:endParaRPr sz="1000">
              <a:latin typeface="Arial"/>
              <a:cs typeface="Arial"/>
            </a:endParaRPr>
          </a:p>
          <a:p>
            <a:pPr marL="305435" marR="470534">
              <a:lnSpc>
                <a:spcPts val="1390"/>
              </a:lnSpc>
              <a:spcBef>
                <a:spcPts val="1030"/>
              </a:spcBef>
            </a:pPr>
            <a:r>
              <a:rPr sz="900" i="1" spc="-5" dirty="0">
                <a:solidFill>
                  <a:srgbClr val="3333B2"/>
                </a:solidFill>
                <a:latin typeface="Arial"/>
                <a:cs typeface="Arial"/>
              </a:rPr>
              <a:t>A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operates behind a 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firewall,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while </a:t>
            </a:r>
            <a:r>
              <a:rPr sz="900" i="1" spc="-5" dirty="0">
                <a:solidFill>
                  <a:srgbClr val="3333B2"/>
                </a:solidFill>
                <a:latin typeface="Arial"/>
                <a:cs typeface="Arial"/>
              </a:rPr>
              <a:t>B</a:t>
            </a:r>
            <a:r>
              <a:rPr sz="900" i="1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is on the 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public </a:t>
            </a:r>
            <a:r>
              <a:rPr sz="1200" spc="-32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333B2"/>
                </a:solidFill>
                <a:latin typeface="Arial"/>
                <a:cs typeface="Arial"/>
              </a:rPr>
              <a:t>Internet</a:t>
            </a:r>
            <a:endParaRPr sz="1200">
              <a:latin typeface="Arial"/>
              <a:cs typeface="Arial"/>
            </a:endParaRPr>
          </a:p>
          <a:p>
            <a:pPr marL="582930" indent="-168275">
              <a:lnSpc>
                <a:spcPts val="1200"/>
              </a:lnSpc>
              <a:spcBef>
                <a:spcPts val="509"/>
              </a:spcBef>
              <a:buClr>
                <a:srgbClr val="3333B2"/>
              </a:buClr>
              <a:buSzPct val="111111"/>
              <a:buFont typeface="Arial"/>
              <a:buChar char="►"/>
              <a:tabLst>
                <a:tab pos="583565" algn="l"/>
              </a:tabLst>
            </a:pPr>
            <a:r>
              <a:rPr sz="900" i="1" spc="-5" dirty="0">
                <a:latin typeface="Arial"/>
                <a:cs typeface="Arial"/>
              </a:rPr>
              <a:t>A</a:t>
            </a:r>
            <a:r>
              <a:rPr sz="900" i="1" spc="1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sets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up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-20" dirty="0">
                <a:latin typeface="Arial"/>
                <a:cs typeface="Arial"/>
              </a:rPr>
              <a:t> TCP </a:t>
            </a:r>
            <a:r>
              <a:rPr sz="1000" spc="-15" dirty="0">
                <a:latin typeface="Arial"/>
                <a:cs typeface="Arial"/>
              </a:rPr>
              <a:t>connection</a:t>
            </a:r>
            <a:r>
              <a:rPr sz="1000" spc="-20" dirty="0">
                <a:latin typeface="Arial"/>
                <a:cs typeface="Arial"/>
              </a:rPr>
              <a:t> (for </a:t>
            </a:r>
            <a:r>
              <a:rPr sz="1000" spc="-15" dirty="0">
                <a:latin typeface="Arial"/>
                <a:cs typeface="Arial"/>
              </a:rPr>
              <a:t>control</a:t>
            </a:r>
            <a:r>
              <a:rPr sz="1000" spc="-20" dirty="0">
                <a:latin typeface="Arial"/>
                <a:cs typeface="Arial"/>
              </a:rPr>
              <a:t> packets) </a:t>
            </a:r>
            <a:r>
              <a:rPr sz="1000" spc="-10" dirty="0">
                <a:latin typeface="Arial"/>
                <a:cs typeface="Arial"/>
              </a:rPr>
              <a:t>to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super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peer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S</a:t>
            </a:r>
            <a:endParaRPr sz="900">
              <a:latin typeface="Arial"/>
              <a:cs typeface="Arial"/>
            </a:endParaRPr>
          </a:p>
          <a:p>
            <a:pPr marL="582930" indent="-168275">
              <a:lnSpc>
                <a:spcPts val="1195"/>
              </a:lnSpc>
              <a:buClr>
                <a:srgbClr val="3333B2"/>
              </a:buClr>
              <a:buSzPct val="111111"/>
              <a:buFont typeface="Arial"/>
              <a:buChar char="►"/>
              <a:tabLst>
                <a:tab pos="583565" algn="l"/>
              </a:tabLst>
            </a:pPr>
            <a:r>
              <a:rPr sz="900" i="1" spc="-5" dirty="0">
                <a:latin typeface="Arial"/>
                <a:cs typeface="Arial"/>
              </a:rPr>
              <a:t>S</a:t>
            </a:r>
            <a:r>
              <a:rPr sz="900" i="1" spc="7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up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TCP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connection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(for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relaying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control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packets)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B</a:t>
            </a:r>
            <a:endParaRPr sz="900">
              <a:latin typeface="Arial"/>
              <a:cs typeface="Arial"/>
            </a:endParaRPr>
          </a:p>
          <a:p>
            <a:pPr marL="582930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583565" algn="l"/>
              </a:tabLst>
            </a:pPr>
            <a:r>
              <a:rPr sz="1000" spc="-5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actual call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takes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place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through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UDP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directly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between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A</a:t>
            </a:r>
            <a:endParaRPr sz="900">
              <a:latin typeface="Arial"/>
              <a:cs typeface="Arial"/>
            </a:endParaRPr>
          </a:p>
          <a:p>
            <a:pPr marL="582930">
              <a:lnSpc>
                <a:spcPts val="1200"/>
              </a:lnSpc>
            </a:pP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B</a:t>
            </a:r>
            <a:endParaRPr sz="900">
              <a:latin typeface="Arial"/>
              <a:cs typeface="Arial"/>
            </a:endParaRPr>
          </a:p>
          <a:p>
            <a:pPr marL="305435">
              <a:lnSpc>
                <a:spcPct val="100000"/>
              </a:lnSpc>
              <a:spcBef>
                <a:spcPts val="1010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Both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900" i="1" spc="-5" dirty="0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sz="900" i="1" spc="7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and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900" i="1" spc="-5" dirty="0">
                <a:solidFill>
                  <a:srgbClr val="3333B2"/>
                </a:solidFill>
                <a:latin typeface="Arial"/>
                <a:cs typeface="Arial"/>
              </a:rPr>
              <a:t>B</a:t>
            </a:r>
            <a:r>
              <a:rPr sz="900" i="1" spc="114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operate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behind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a 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firewall</a:t>
            </a:r>
            <a:endParaRPr sz="1200">
              <a:latin typeface="Arial"/>
              <a:cs typeface="Arial"/>
            </a:endParaRPr>
          </a:p>
          <a:p>
            <a:pPr marL="582930" indent="-168275">
              <a:lnSpc>
                <a:spcPts val="1200"/>
              </a:lnSpc>
              <a:spcBef>
                <a:spcPts val="770"/>
              </a:spcBef>
              <a:buClr>
                <a:srgbClr val="3333B2"/>
              </a:buClr>
              <a:buSzPct val="111111"/>
              <a:buFont typeface="Arial"/>
              <a:buChar char="►"/>
              <a:tabLst>
                <a:tab pos="583565" algn="l"/>
              </a:tabLst>
            </a:pPr>
            <a:r>
              <a:rPr sz="900" i="1" spc="-5" dirty="0">
                <a:latin typeface="Arial"/>
                <a:cs typeface="Arial"/>
              </a:rPr>
              <a:t>A</a:t>
            </a:r>
            <a:r>
              <a:rPr sz="900" i="1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connects to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 online super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peer </a:t>
            </a:r>
            <a:r>
              <a:rPr sz="900" i="1" spc="-5" dirty="0">
                <a:latin typeface="Arial"/>
                <a:cs typeface="Arial"/>
              </a:rPr>
              <a:t>S</a:t>
            </a:r>
            <a:r>
              <a:rPr sz="900" i="1" spc="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through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TCP</a:t>
            </a:r>
            <a:endParaRPr sz="1000">
              <a:latin typeface="Arial"/>
              <a:cs typeface="Arial"/>
            </a:endParaRPr>
          </a:p>
          <a:p>
            <a:pPr marL="582930" indent="-168275">
              <a:lnSpc>
                <a:spcPts val="1195"/>
              </a:lnSpc>
              <a:buClr>
                <a:srgbClr val="3333B2"/>
              </a:buClr>
              <a:buSzPct val="111111"/>
              <a:buFont typeface="Arial"/>
              <a:buChar char="►"/>
              <a:tabLst>
                <a:tab pos="583565" algn="l"/>
              </a:tabLst>
            </a:pPr>
            <a:r>
              <a:rPr sz="900" i="1" spc="-5" dirty="0">
                <a:latin typeface="Arial"/>
                <a:cs typeface="Arial"/>
              </a:rPr>
              <a:t>S</a:t>
            </a:r>
            <a:r>
              <a:rPr sz="900" i="1" spc="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sets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up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TCP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connection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900" i="1" spc="15" dirty="0">
                <a:latin typeface="Arial"/>
                <a:cs typeface="Arial"/>
              </a:rPr>
              <a:t>B</a:t>
            </a:r>
            <a:r>
              <a:rPr sz="1000" spc="1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582930" marR="176530" indent="-168275">
              <a:lnSpc>
                <a:spcPts val="1200"/>
              </a:lnSpc>
              <a:spcBef>
                <a:spcPts val="40"/>
              </a:spcBef>
              <a:buClr>
                <a:srgbClr val="3333B2"/>
              </a:buClr>
              <a:buChar char="►"/>
              <a:tabLst>
                <a:tab pos="583565" algn="l"/>
              </a:tabLst>
            </a:pPr>
            <a:r>
              <a:rPr sz="1000" spc="-15" dirty="0">
                <a:latin typeface="Arial"/>
                <a:cs typeface="Arial"/>
              </a:rPr>
              <a:t>For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actual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call,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another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super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peer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contacted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act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FA0000"/>
                </a:solidFill>
                <a:latin typeface="Arial"/>
                <a:cs typeface="Arial"/>
              </a:rPr>
              <a:t>relay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sz="900" i="1" spc="20" dirty="0">
                <a:latin typeface="Arial"/>
                <a:cs typeface="Arial"/>
              </a:rPr>
              <a:t>R</a:t>
            </a:r>
            <a:r>
              <a:rPr sz="1000" spc="20" dirty="0">
                <a:latin typeface="Arial"/>
                <a:cs typeface="Arial"/>
              </a:rPr>
              <a:t>: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A</a:t>
            </a:r>
            <a:r>
              <a:rPr sz="900" i="1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sets up a connection to </a:t>
            </a:r>
            <a:r>
              <a:rPr sz="900" i="1" spc="20" dirty="0">
                <a:latin typeface="Arial"/>
                <a:cs typeface="Arial"/>
              </a:rPr>
              <a:t>R</a:t>
            </a:r>
            <a:r>
              <a:rPr sz="1000" spc="20" dirty="0">
                <a:latin typeface="Arial"/>
                <a:cs typeface="Arial"/>
              </a:rPr>
              <a:t>,</a:t>
            </a:r>
            <a:r>
              <a:rPr sz="1000" spc="-5" dirty="0">
                <a:latin typeface="Arial"/>
                <a:cs typeface="Arial"/>
              </a:rPr>
              <a:t> and so will </a:t>
            </a:r>
            <a:r>
              <a:rPr sz="900" i="1" spc="15" dirty="0">
                <a:latin typeface="Arial"/>
                <a:cs typeface="Arial"/>
              </a:rPr>
              <a:t>B</a:t>
            </a:r>
            <a:r>
              <a:rPr sz="1000" spc="1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25400">
              <a:lnSpc>
                <a:spcPts val="1150"/>
              </a:lnSpc>
            </a:pPr>
            <a:r>
              <a:rPr sz="900" spc="-104" baseline="5092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Hierarchical</a:t>
            </a:r>
            <a:r>
              <a:rPr sz="1500" spc="-104" baseline="555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►</a:t>
            </a:r>
            <a:r>
              <a:rPr sz="900" spc="-104" baseline="5092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ly</a:t>
            </a:r>
            <a:r>
              <a:rPr sz="900" spc="7" baseline="5092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900" spc="-195" baseline="5092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org</a:t>
            </a:r>
            <a:r>
              <a:rPr sz="1000" spc="-130" dirty="0">
                <a:latin typeface="Arial"/>
                <a:cs typeface="Arial"/>
                <a:hlinkClick r:id="rId5" action="ppaction://hlinksldjump"/>
              </a:rPr>
              <a:t>A</a:t>
            </a:r>
            <a:r>
              <a:rPr sz="900" spc="-195" baseline="5092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an</a:t>
            </a:r>
            <a:r>
              <a:rPr sz="1000" spc="-130" dirty="0">
                <a:latin typeface="Arial"/>
                <a:cs typeface="Arial"/>
                <a:hlinkClick r:id="rId5" action="ppaction://hlinksldjump"/>
              </a:rPr>
              <a:t>l</a:t>
            </a:r>
            <a:r>
              <a:rPr sz="900" spc="-195" baseline="5092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i</a:t>
            </a:r>
            <a:r>
              <a:rPr sz="1000" spc="-130" dirty="0">
                <a:latin typeface="Arial"/>
                <a:cs typeface="Arial"/>
                <a:hlinkClick r:id="rId5" action="ppaction://hlinksldjump"/>
              </a:rPr>
              <a:t>l</a:t>
            </a:r>
            <a:r>
              <a:rPr sz="900" spc="-195" baseline="5092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ze</a:t>
            </a:r>
            <a:r>
              <a:rPr sz="1000" spc="-130" dirty="0">
                <a:latin typeface="Arial"/>
                <a:cs typeface="Arial"/>
                <a:hlinkClick r:id="rId5" action="ppaction://hlinksldjump"/>
              </a:rPr>
              <a:t>v</a:t>
            </a:r>
            <a:r>
              <a:rPr sz="900" spc="-195" baseline="5092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d</a:t>
            </a:r>
            <a:r>
              <a:rPr sz="1000" spc="-130" dirty="0">
                <a:latin typeface="Arial"/>
                <a:cs typeface="Arial"/>
                <a:hlinkClick r:id="rId5" action="ppaction://hlinksldjump"/>
              </a:rPr>
              <a:t>o</a:t>
            </a:r>
            <a:r>
              <a:rPr sz="900" spc="-195" baseline="5092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p</a:t>
            </a:r>
            <a:r>
              <a:rPr sz="1000" spc="-130" dirty="0">
                <a:latin typeface="Arial"/>
                <a:cs typeface="Arial"/>
                <a:hlinkClick r:id="rId5" action="ppaction://hlinksldjump"/>
              </a:rPr>
              <a:t>i</a:t>
            </a:r>
            <a:r>
              <a:rPr sz="900" spc="-195" baseline="5092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e</a:t>
            </a:r>
            <a:r>
              <a:rPr sz="1000" spc="-130" dirty="0">
                <a:latin typeface="Arial"/>
                <a:cs typeface="Arial"/>
                <a:hlinkClick r:id="rId5" action="ppaction://hlinksldjump"/>
              </a:rPr>
              <a:t>c</a:t>
            </a:r>
            <a:r>
              <a:rPr sz="900" spc="-195" baseline="5092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e</a:t>
            </a:r>
            <a:r>
              <a:rPr sz="1000" spc="-130" dirty="0">
                <a:latin typeface="Arial"/>
                <a:cs typeface="Arial"/>
                <a:hlinkClick r:id="rId5" action="ppaction://hlinksldjump"/>
              </a:rPr>
              <a:t>e</a:t>
            </a:r>
            <a:r>
              <a:rPr sz="900" spc="-195" baseline="5092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r-to</a:t>
            </a:r>
            <a:r>
              <a:rPr sz="1000" spc="-130" dirty="0">
                <a:latin typeface="Arial"/>
                <a:cs typeface="Arial"/>
                <a:hlinkClick r:id="rId5" action="ppaction://hlinksldjump"/>
              </a:rPr>
              <a:t>t</a:t>
            </a:r>
            <a:r>
              <a:rPr sz="900" spc="-195" baseline="5092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-p</a:t>
            </a:r>
            <a:r>
              <a:rPr sz="1000" spc="-130" dirty="0">
                <a:latin typeface="Arial"/>
                <a:cs typeface="Arial"/>
                <a:hlinkClick r:id="rId5" action="ppaction://hlinksldjump"/>
              </a:rPr>
              <a:t>ra</a:t>
            </a:r>
            <a:r>
              <a:rPr sz="900" spc="-195" baseline="5092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ee</a:t>
            </a:r>
            <a:r>
              <a:rPr sz="1000" spc="-130" dirty="0">
                <a:latin typeface="Arial"/>
                <a:cs typeface="Arial"/>
                <a:hlinkClick r:id="rId5" action="ppaction://hlinksldjump"/>
              </a:rPr>
              <a:t>f</a:t>
            </a:r>
            <a:r>
              <a:rPr sz="900" spc="-195" baseline="5092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r</a:t>
            </a:r>
            <a:r>
              <a:rPr sz="1000" spc="-130" dirty="0">
                <a:latin typeface="Arial"/>
                <a:cs typeface="Arial"/>
                <a:hlinkClick r:id="rId5" action="ppaction://hlinksldjump"/>
              </a:rPr>
              <a:t>fi</a:t>
            </a:r>
            <a:r>
              <a:rPr sz="900" spc="-195" baseline="5092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n</a:t>
            </a:r>
            <a:r>
              <a:rPr sz="1000" spc="-130" dirty="0">
                <a:latin typeface="Arial"/>
                <a:cs typeface="Arial"/>
                <a:hlinkClick r:id="rId5" action="ppaction://hlinksldjump"/>
              </a:rPr>
              <a:t>c</a:t>
            </a:r>
            <a:r>
              <a:rPr sz="900" spc="-195" baseline="5092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etw</a:t>
            </a:r>
            <a:r>
              <a:rPr sz="1000" spc="-130" dirty="0">
                <a:latin typeface="Arial"/>
                <a:cs typeface="Arial"/>
                <a:hlinkClick r:id="rId5" action="ppaction://hlinksldjump"/>
              </a:rPr>
              <a:t>i</a:t>
            </a:r>
            <a:r>
              <a:rPr sz="900" spc="-195" baseline="5092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o</a:t>
            </a:r>
            <a:r>
              <a:rPr sz="1000" spc="-130" dirty="0">
                <a:latin typeface="Arial"/>
                <a:cs typeface="Arial"/>
                <a:hlinkClick r:id="rId5" action="ppaction://hlinksldjump"/>
              </a:rPr>
              <a:t>s</a:t>
            </a:r>
            <a:r>
              <a:rPr sz="900" spc="-195" baseline="5092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rk</a:t>
            </a:r>
            <a:r>
              <a:rPr sz="1000" spc="-130" dirty="0">
                <a:latin typeface="Arial"/>
                <a:cs typeface="Arial"/>
                <a:hlinkClick r:id="rId5" action="ppaction://hlinksldjump"/>
              </a:rPr>
              <a:t>f</a:t>
            </a:r>
            <a:r>
              <a:rPr sz="900" spc="-195" baseline="5092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s</a:t>
            </a:r>
            <a:r>
              <a:rPr sz="1000" spc="-130" dirty="0">
                <a:latin typeface="Arial"/>
                <a:cs typeface="Arial"/>
              </a:rPr>
              <a:t>orwarded  </a:t>
            </a:r>
            <a:r>
              <a:rPr sz="1000" spc="-15" dirty="0">
                <a:latin typeface="Arial"/>
                <a:cs typeface="Arial"/>
              </a:rPr>
              <a:t>over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two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TCP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connections,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31</a:t>
            </a:r>
            <a:r>
              <a:rPr sz="600" spc="-40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sz="600" spc="-35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36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20015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5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</a:t>
            </a:r>
            <a:r>
              <a:rPr sz="600" spc="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architecture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1374" y="716"/>
            <a:ext cx="70993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Hybrid</a:t>
            </a:r>
            <a:r>
              <a:rPr sz="600" spc="-20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Architectures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4114165" cy="11029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Edge-server</a:t>
            </a:r>
            <a:r>
              <a:rPr sz="1400" spc="-7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architecture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>
              <a:latin typeface="Arial"/>
              <a:cs typeface="Arial"/>
            </a:endParaRPr>
          </a:p>
          <a:p>
            <a:pPr marL="264160">
              <a:lnSpc>
                <a:spcPts val="1410"/>
              </a:lnSpc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Essence</a:t>
            </a:r>
            <a:endParaRPr sz="1200">
              <a:latin typeface="Arial"/>
              <a:cs typeface="Arial"/>
            </a:endParaRPr>
          </a:p>
          <a:p>
            <a:pPr marL="264160" marR="5080">
              <a:lnSpc>
                <a:spcPts val="1200"/>
              </a:lnSpc>
              <a:spcBef>
                <a:spcPts val="10"/>
              </a:spcBef>
            </a:pPr>
            <a:r>
              <a:rPr sz="1000" spc="-5" dirty="0">
                <a:latin typeface="Arial"/>
                <a:cs typeface="Arial"/>
              </a:rPr>
              <a:t>Systems </a:t>
            </a:r>
            <a:r>
              <a:rPr sz="1000" spc="-10" dirty="0">
                <a:latin typeface="Arial"/>
                <a:cs typeface="Arial"/>
              </a:rPr>
              <a:t>deployed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on the</a:t>
            </a:r>
            <a:r>
              <a:rPr sz="1000" dirty="0">
                <a:latin typeface="Arial"/>
                <a:cs typeface="Arial"/>
              </a:rPr>
              <a:t> Internet</a:t>
            </a:r>
            <a:r>
              <a:rPr sz="1000" spc="-5" dirty="0">
                <a:latin typeface="Arial"/>
                <a:cs typeface="Arial"/>
              </a:rPr>
              <a:t> where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servers are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placed </a:t>
            </a:r>
            <a:r>
              <a:rPr sz="1000" spc="-5" dirty="0">
                <a:solidFill>
                  <a:srgbClr val="0000FA"/>
                </a:solidFill>
                <a:latin typeface="Arial"/>
                <a:cs typeface="Arial"/>
              </a:rPr>
              <a:t>at</a:t>
            </a:r>
            <a:r>
              <a:rPr sz="1000" dirty="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0000FA"/>
                </a:solidFill>
                <a:latin typeface="Arial"/>
                <a:cs typeface="Arial"/>
              </a:rPr>
              <a:t>the </a:t>
            </a:r>
            <a:r>
              <a:rPr sz="1000" dirty="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0000FA"/>
                </a:solidFill>
                <a:latin typeface="Arial"/>
                <a:cs typeface="Arial"/>
              </a:rPr>
              <a:t>edge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network: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boundary </a:t>
            </a:r>
            <a:r>
              <a:rPr sz="1000" spc="-5" dirty="0">
                <a:latin typeface="Arial"/>
                <a:cs typeface="Arial"/>
              </a:rPr>
              <a:t>between </a:t>
            </a:r>
            <a:r>
              <a:rPr sz="1000" dirty="0">
                <a:latin typeface="Arial"/>
                <a:cs typeface="Arial"/>
              </a:rPr>
              <a:t>enterprise </a:t>
            </a:r>
            <a:r>
              <a:rPr sz="1000" spc="-5" dirty="0">
                <a:latin typeface="Arial"/>
                <a:cs typeface="Arial"/>
              </a:rPr>
              <a:t>networks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actual </a:t>
            </a:r>
            <a:r>
              <a:rPr sz="1000" dirty="0">
                <a:latin typeface="Arial"/>
                <a:cs typeface="Arial"/>
              </a:rPr>
              <a:t>Internet.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20519" y="1990611"/>
            <a:ext cx="3166745" cy="858519"/>
            <a:chOff x="720519" y="1990611"/>
            <a:chExt cx="3166745" cy="858519"/>
          </a:xfrm>
        </p:grpSpPr>
        <p:sp>
          <p:nvSpPr>
            <p:cNvPr id="6" name="object 6"/>
            <p:cNvSpPr/>
            <p:nvPr/>
          </p:nvSpPr>
          <p:spPr>
            <a:xfrm>
              <a:off x="1363701" y="2087214"/>
              <a:ext cx="796925" cy="759460"/>
            </a:xfrm>
            <a:custGeom>
              <a:avLst/>
              <a:gdLst/>
              <a:ahLst/>
              <a:cxnLst/>
              <a:rect l="l" t="t" r="r" b="b"/>
              <a:pathLst>
                <a:path w="796925" h="759460">
                  <a:moveTo>
                    <a:pt x="796894" y="0"/>
                  </a:moveTo>
                  <a:lnTo>
                    <a:pt x="796894" y="113838"/>
                  </a:lnTo>
                </a:path>
                <a:path w="796925" h="759460">
                  <a:moveTo>
                    <a:pt x="303580" y="493314"/>
                  </a:moveTo>
                  <a:lnTo>
                    <a:pt x="303580" y="379475"/>
                  </a:lnTo>
                </a:path>
                <a:path w="796925" h="759460">
                  <a:moveTo>
                    <a:pt x="417418" y="721003"/>
                  </a:moveTo>
                  <a:lnTo>
                    <a:pt x="417418" y="758947"/>
                  </a:lnTo>
                  <a:lnTo>
                    <a:pt x="493313" y="683052"/>
                  </a:lnTo>
                  <a:lnTo>
                    <a:pt x="417418" y="607157"/>
                  </a:lnTo>
                  <a:lnTo>
                    <a:pt x="417418" y="645109"/>
                  </a:lnTo>
                  <a:lnTo>
                    <a:pt x="75895" y="645109"/>
                  </a:lnTo>
                  <a:lnTo>
                    <a:pt x="75895" y="607157"/>
                  </a:lnTo>
                  <a:lnTo>
                    <a:pt x="0" y="683052"/>
                  </a:lnTo>
                  <a:lnTo>
                    <a:pt x="75895" y="758947"/>
                  </a:lnTo>
                  <a:lnTo>
                    <a:pt x="75895" y="721003"/>
                  </a:lnTo>
                  <a:lnTo>
                    <a:pt x="417418" y="721003"/>
                  </a:lnTo>
                  <a:close/>
                </a:path>
              </a:pathLst>
            </a:custGeom>
            <a:ln w="524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29330" y="2580529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5895" y="0"/>
                  </a:moveTo>
                  <a:lnTo>
                    <a:pt x="0" y="0"/>
                  </a:lnTo>
                  <a:lnTo>
                    <a:pt x="0" y="75899"/>
                  </a:lnTo>
                  <a:lnTo>
                    <a:pt x="75895" y="75899"/>
                  </a:lnTo>
                  <a:lnTo>
                    <a:pt x="75895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29330" y="2580529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5899"/>
                  </a:moveTo>
                  <a:lnTo>
                    <a:pt x="75895" y="75899"/>
                  </a:lnTo>
                  <a:lnTo>
                    <a:pt x="75895" y="0"/>
                  </a:lnTo>
                  <a:lnTo>
                    <a:pt x="0" y="0"/>
                  </a:lnTo>
                  <a:lnTo>
                    <a:pt x="0" y="75899"/>
                  </a:lnTo>
                  <a:close/>
                </a:path>
              </a:pathLst>
            </a:custGeom>
            <a:ln w="524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667282" y="2466693"/>
              <a:ext cx="1138555" cy="379730"/>
            </a:xfrm>
            <a:custGeom>
              <a:avLst/>
              <a:gdLst/>
              <a:ahLst/>
              <a:cxnLst/>
              <a:rect l="l" t="t" r="r" b="b"/>
              <a:pathLst>
                <a:path w="1138555" h="379730">
                  <a:moveTo>
                    <a:pt x="0" y="189734"/>
                  </a:moveTo>
                  <a:lnTo>
                    <a:pt x="0" y="265630"/>
                  </a:lnTo>
                </a:path>
                <a:path w="1138555" h="379730">
                  <a:moveTo>
                    <a:pt x="948684" y="113839"/>
                  </a:moveTo>
                  <a:lnTo>
                    <a:pt x="948684" y="0"/>
                  </a:lnTo>
                </a:path>
                <a:path w="1138555" h="379730">
                  <a:moveTo>
                    <a:pt x="1062527" y="341524"/>
                  </a:moveTo>
                  <a:lnTo>
                    <a:pt x="1062527" y="379472"/>
                  </a:lnTo>
                  <a:lnTo>
                    <a:pt x="1138422" y="303573"/>
                  </a:lnTo>
                  <a:lnTo>
                    <a:pt x="1062527" y="227678"/>
                  </a:lnTo>
                  <a:lnTo>
                    <a:pt x="1062527" y="265630"/>
                  </a:lnTo>
                  <a:lnTo>
                    <a:pt x="720999" y="265630"/>
                  </a:lnTo>
                  <a:lnTo>
                    <a:pt x="720999" y="227678"/>
                  </a:lnTo>
                  <a:lnTo>
                    <a:pt x="645103" y="303573"/>
                  </a:lnTo>
                  <a:lnTo>
                    <a:pt x="720999" y="379472"/>
                  </a:lnTo>
                  <a:lnTo>
                    <a:pt x="720999" y="341524"/>
                  </a:lnTo>
                  <a:lnTo>
                    <a:pt x="1062527" y="341524"/>
                  </a:lnTo>
                  <a:close/>
                </a:path>
              </a:pathLst>
            </a:custGeom>
            <a:ln w="524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578019" y="2580533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5895" y="0"/>
                  </a:moveTo>
                  <a:lnTo>
                    <a:pt x="0" y="0"/>
                  </a:lnTo>
                  <a:lnTo>
                    <a:pt x="0" y="75895"/>
                  </a:lnTo>
                  <a:lnTo>
                    <a:pt x="75895" y="75895"/>
                  </a:lnTo>
                  <a:lnTo>
                    <a:pt x="75895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578019" y="2580533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5895"/>
                  </a:moveTo>
                  <a:lnTo>
                    <a:pt x="75895" y="75895"/>
                  </a:lnTo>
                  <a:lnTo>
                    <a:pt x="75895" y="0"/>
                  </a:lnTo>
                  <a:lnTo>
                    <a:pt x="0" y="0"/>
                  </a:lnTo>
                  <a:lnTo>
                    <a:pt x="0" y="75895"/>
                  </a:lnTo>
                  <a:close/>
                </a:path>
              </a:pathLst>
            </a:custGeom>
            <a:ln w="524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22177" y="1993469"/>
              <a:ext cx="2513330" cy="739140"/>
            </a:xfrm>
            <a:custGeom>
              <a:avLst/>
              <a:gdLst/>
              <a:ahLst/>
              <a:cxnLst/>
              <a:rect l="l" t="t" r="r" b="b"/>
              <a:pathLst>
                <a:path w="2513329" h="739139">
                  <a:moveTo>
                    <a:pt x="1593789" y="662959"/>
                  </a:moveTo>
                  <a:lnTo>
                    <a:pt x="1593789" y="738854"/>
                  </a:lnTo>
                </a:path>
                <a:path w="2513329" h="739139">
                  <a:moveTo>
                    <a:pt x="2512964" y="0"/>
                  </a:moveTo>
                  <a:lnTo>
                    <a:pt x="2428636" y="227672"/>
                  </a:lnTo>
                </a:path>
                <a:path w="2513329" h="739139">
                  <a:moveTo>
                    <a:pt x="0" y="50320"/>
                  </a:moveTo>
                  <a:lnTo>
                    <a:pt x="113834" y="359378"/>
                  </a:lnTo>
                </a:path>
              </a:pathLst>
            </a:custGeom>
            <a:ln w="524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23376" y="2136145"/>
              <a:ext cx="3161030" cy="423545"/>
            </a:xfrm>
            <a:custGeom>
              <a:avLst/>
              <a:gdLst/>
              <a:ahLst/>
              <a:cxnLst/>
              <a:rect l="l" t="t" r="r" b="b"/>
              <a:pathLst>
                <a:path w="3161029" h="423544">
                  <a:moveTo>
                    <a:pt x="1117460" y="0"/>
                  </a:moveTo>
                  <a:lnTo>
                    <a:pt x="1061133" y="1156"/>
                  </a:lnTo>
                  <a:lnTo>
                    <a:pt x="1004389" y="4748"/>
                  </a:lnTo>
                  <a:lnTo>
                    <a:pt x="948038" y="10936"/>
                  </a:lnTo>
                  <a:lnTo>
                    <a:pt x="892892" y="19884"/>
                  </a:lnTo>
                  <a:lnTo>
                    <a:pt x="839762" y="31753"/>
                  </a:lnTo>
                  <a:lnTo>
                    <a:pt x="789458" y="46707"/>
                  </a:lnTo>
                  <a:lnTo>
                    <a:pt x="719680" y="43590"/>
                  </a:lnTo>
                  <a:lnTo>
                    <a:pt x="666110" y="46432"/>
                  </a:lnTo>
                  <a:lnTo>
                    <a:pt x="627395" y="54399"/>
                  </a:lnTo>
                  <a:lnTo>
                    <a:pt x="602187" y="66661"/>
                  </a:lnTo>
                  <a:lnTo>
                    <a:pt x="557148" y="57487"/>
                  </a:lnTo>
                  <a:lnTo>
                    <a:pt x="505404" y="51715"/>
                  </a:lnTo>
                  <a:lnTo>
                    <a:pt x="449239" y="49324"/>
                  </a:lnTo>
                  <a:lnTo>
                    <a:pt x="390936" y="50289"/>
                  </a:lnTo>
                  <a:lnTo>
                    <a:pt x="332780" y="54588"/>
                  </a:lnTo>
                  <a:lnTo>
                    <a:pt x="277054" y="62196"/>
                  </a:lnTo>
                  <a:lnTo>
                    <a:pt x="226041" y="73092"/>
                  </a:lnTo>
                  <a:lnTo>
                    <a:pt x="182025" y="87250"/>
                  </a:lnTo>
                  <a:lnTo>
                    <a:pt x="147290" y="104649"/>
                  </a:lnTo>
                  <a:lnTo>
                    <a:pt x="114797" y="149074"/>
                  </a:lnTo>
                  <a:lnTo>
                    <a:pt x="65746" y="157200"/>
                  </a:lnTo>
                  <a:lnTo>
                    <a:pt x="31213" y="174713"/>
                  </a:lnTo>
                  <a:lnTo>
                    <a:pt x="18062" y="196314"/>
                  </a:lnTo>
                  <a:lnTo>
                    <a:pt x="33158" y="216702"/>
                  </a:lnTo>
                  <a:lnTo>
                    <a:pt x="10035" y="237119"/>
                  </a:lnTo>
                  <a:lnTo>
                    <a:pt x="0" y="258000"/>
                  </a:lnTo>
                  <a:lnTo>
                    <a:pt x="2381" y="278655"/>
                  </a:lnTo>
                  <a:lnTo>
                    <a:pt x="16510" y="298393"/>
                  </a:lnTo>
                  <a:lnTo>
                    <a:pt x="77332" y="332366"/>
                  </a:lnTo>
                  <a:lnTo>
                    <a:pt x="122684" y="345220"/>
                  </a:lnTo>
                  <a:lnTo>
                    <a:pt x="177105" y="354400"/>
                  </a:lnTo>
                  <a:lnTo>
                    <a:pt x="239925" y="359217"/>
                  </a:lnTo>
                  <a:lnTo>
                    <a:pt x="310473" y="358980"/>
                  </a:lnTo>
                  <a:lnTo>
                    <a:pt x="351377" y="374280"/>
                  </a:lnTo>
                  <a:lnTo>
                    <a:pt x="397120" y="383391"/>
                  </a:lnTo>
                  <a:lnTo>
                    <a:pt x="446780" y="386329"/>
                  </a:lnTo>
                  <a:lnTo>
                    <a:pt x="499437" y="383112"/>
                  </a:lnTo>
                  <a:lnTo>
                    <a:pt x="554167" y="373759"/>
                  </a:lnTo>
                  <a:lnTo>
                    <a:pt x="597072" y="387638"/>
                  </a:lnTo>
                  <a:lnTo>
                    <a:pt x="642866" y="398872"/>
                  </a:lnTo>
                  <a:lnTo>
                    <a:pt x="690927" y="407510"/>
                  </a:lnTo>
                  <a:lnTo>
                    <a:pt x="740634" y="413598"/>
                  </a:lnTo>
                  <a:lnTo>
                    <a:pt x="791364" y="417186"/>
                  </a:lnTo>
                  <a:lnTo>
                    <a:pt x="842494" y="418322"/>
                  </a:lnTo>
                  <a:lnTo>
                    <a:pt x="893402" y="417054"/>
                  </a:lnTo>
                  <a:lnTo>
                    <a:pt x="943466" y="413431"/>
                  </a:lnTo>
                  <a:lnTo>
                    <a:pt x="992063" y="407500"/>
                  </a:lnTo>
                  <a:lnTo>
                    <a:pt x="1038570" y="399311"/>
                  </a:lnTo>
                  <a:lnTo>
                    <a:pt x="1082366" y="388911"/>
                  </a:lnTo>
                  <a:lnTo>
                    <a:pt x="1126798" y="400951"/>
                  </a:lnTo>
                  <a:lnTo>
                    <a:pt x="1176970" y="410249"/>
                  </a:lnTo>
                  <a:lnTo>
                    <a:pt x="1231678" y="416959"/>
                  </a:lnTo>
                  <a:lnTo>
                    <a:pt x="1289717" y="421237"/>
                  </a:lnTo>
                  <a:lnTo>
                    <a:pt x="1349882" y="423236"/>
                  </a:lnTo>
                  <a:lnTo>
                    <a:pt x="1410968" y="423110"/>
                  </a:lnTo>
                  <a:lnTo>
                    <a:pt x="1471771" y="421015"/>
                  </a:lnTo>
                  <a:lnTo>
                    <a:pt x="1531085" y="417104"/>
                  </a:lnTo>
                  <a:lnTo>
                    <a:pt x="1587706" y="411532"/>
                  </a:lnTo>
                  <a:lnTo>
                    <a:pt x="1640429" y="404452"/>
                  </a:lnTo>
                  <a:lnTo>
                    <a:pt x="1688049" y="396020"/>
                  </a:lnTo>
                  <a:lnTo>
                    <a:pt x="1729362" y="386390"/>
                  </a:lnTo>
                  <a:lnTo>
                    <a:pt x="1788244" y="364151"/>
                  </a:lnTo>
                  <a:lnTo>
                    <a:pt x="1837304" y="367766"/>
                  </a:lnTo>
                  <a:lnTo>
                    <a:pt x="1903850" y="376079"/>
                  </a:lnTo>
                  <a:lnTo>
                    <a:pt x="1942761" y="384402"/>
                  </a:lnTo>
                  <a:lnTo>
                    <a:pt x="1957277" y="388028"/>
                  </a:lnTo>
                  <a:lnTo>
                    <a:pt x="1971392" y="391010"/>
                  </a:lnTo>
                  <a:lnTo>
                    <a:pt x="1987274" y="393133"/>
                  </a:lnTo>
                  <a:lnTo>
                    <a:pt x="2007094" y="394180"/>
                  </a:lnTo>
                  <a:lnTo>
                    <a:pt x="2033021" y="393936"/>
                  </a:lnTo>
                  <a:lnTo>
                    <a:pt x="2067224" y="392187"/>
                  </a:lnTo>
                  <a:lnTo>
                    <a:pt x="2111871" y="388715"/>
                  </a:lnTo>
                  <a:lnTo>
                    <a:pt x="2169133" y="383307"/>
                  </a:lnTo>
                  <a:lnTo>
                    <a:pt x="2228829" y="389236"/>
                  </a:lnTo>
                  <a:lnTo>
                    <a:pt x="2288825" y="388533"/>
                  </a:lnTo>
                  <a:lnTo>
                    <a:pt x="2343349" y="382071"/>
                  </a:lnTo>
                  <a:lnTo>
                    <a:pt x="2386632" y="370724"/>
                  </a:lnTo>
                  <a:lnTo>
                    <a:pt x="2412904" y="355365"/>
                  </a:lnTo>
                  <a:lnTo>
                    <a:pt x="2478400" y="356811"/>
                  </a:lnTo>
                  <a:lnTo>
                    <a:pt x="2538268" y="356415"/>
                  </a:lnTo>
                  <a:lnTo>
                    <a:pt x="2589269" y="353729"/>
                  </a:lnTo>
                  <a:lnTo>
                    <a:pt x="2628165" y="348302"/>
                  </a:lnTo>
                  <a:lnTo>
                    <a:pt x="2656686" y="327428"/>
                  </a:lnTo>
                  <a:lnTo>
                    <a:pt x="2726240" y="334410"/>
                  </a:lnTo>
                  <a:lnTo>
                    <a:pt x="2792418" y="335857"/>
                  </a:lnTo>
                  <a:lnTo>
                    <a:pt x="2853972" y="332447"/>
                  </a:lnTo>
                  <a:lnTo>
                    <a:pt x="2909657" y="324857"/>
                  </a:lnTo>
                  <a:lnTo>
                    <a:pt x="2958229" y="313767"/>
                  </a:lnTo>
                  <a:lnTo>
                    <a:pt x="2998442" y="299855"/>
                  </a:lnTo>
                  <a:lnTo>
                    <a:pt x="3048810" y="266276"/>
                  </a:lnTo>
                  <a:lnTo>
                    <a:pt x="3056474" y="247966"/>
                  </a:lnTo>
                  <a:lnTo>
                    <a:pt x="3097008" y="235642"/>
                  </a:lnTo>
                  <a:lnTo>
                    <a:pt x="3127391" y="220451"/>
                  </a:lnTo>
                  <a:lnTo>
                    <a:pt x="3147922" y="203084"/>
                  </a:lnTo>
                  <a:lnTo>
                    <a:pt x="3158901" y="184233"/>
                  </a:lnTo>
                  <a:lnTo>
                    <a:pt x="3160627" y="164590"/>
                  </a:lnTo>
                  <a:lnTo>
                    <a:pt x="3153401" y="144848"/>
                  </a:lnTo>
                  <a:lnTo>
                    <a:pt x="3113291" y="107832"/>
                  </a:lnTo>
                  <a:lnTo>
                    <a:pt x="3040968" y="78719"/>
                  </a:lnTo>
                  <a:lnTo>
                    <a:pt x="2993476" y="68857"/>
                  </a:lnTo>
                  <a:lnTo>
                    <a:pt x="2938830" y="63046"/>
                  </a:lnTo>
                  <a:lnTo>
                    <a:pt x="2877330" y="61979"/>
                  </a:lnTo>
                  <a:lnTo>
                    <a:pt x="2838583" y="49262"/>
                  </a:lnTo>
                  <a:lnTo>
                    <a:pt x="2791841" y="39630"/>
                  </a:lnTo>
                  <a:lnTo>
                    <a:pt x="2738723" y="32859"/>
                  </a:lnTo>
                  <a:lnTo>
                    <a:pt x="2680846" y="28730"/>
                  </a:lnTo>
                  <a:lnTo>
                    <a:pt x="2619826" y="27019"/>
                  </a:lnTo>
                  <a:lnTo>
                    <a:pt x="2557280" y="27505"/>
                  </a:lnTo>
                  <a:lnTo>
                    <a:pt x="2494826" y="29966"/>
                  </a:lnTo>
                  <a:lnTo>
                    <a:pt x="2434081" y="34181"/>
                  </a:lnTo>
                  <a:lnTo>
                    <a:pt x="2376661" y="39927"/>
                  </a:lnTo>
                  <a:lnTo>
                    <a:pt x="2324184" y="46983"/>
                  </a:lnTo>
                  <a:lnTo>
                    <a:pt x="2278267" y="55128"/>
                  </a:lnTo>
                  <a:lnTo>
                    <a:pt x="2240526" y="64139"/>
                  </a:lnTo>
                  <a:lnTo>
                    <a:pt x="2196044" y="83873"/>
                  </a:lnTo>
                  <a:lnTo>
                    <a:pt x="2172396" y="67068"/>
                  </a:lnTo>
                  <a:lnTo>
                    <a:pt x="2133958" y="50718"/>
                  </a:lnTo>
                  <a:lnTo>
                    <a:pt x="2084930" y="36020"/>
                  </a:lnTo>
                  <a:lnTo>
                    <a:pt x="2029509" y="24177"/>
                  </a:lnTo>
                  <a:lnTo>
                    <a:pt x="1971894" y="16387"/>
                  </a:lnTo>
                  <a:lnTo>
                    <a:pt x="1916281" y="13851"/>
                  </a:lnTo>
                  <a:lnTo>
                    <a:pt x="1866870" y="17768"/>
                  </a:lnTo>
                  <a:lnTo>
                    <a:pt x="1827858" y="29339"/>
                  </a:lnTo>
                  <a:lnTo>
                    <a:pt x="1779864" y="19923"/>
                  </a:lnTo>
                  <a:lnTo>
                    <a:pt x="1726834" y="14782"/>
                  </a:lnTo>
                  <a:lnTo>
                    <a:pt x="1671497" y="13651"/>
                  </a:lnTo>
                  <a:lnTo>
                    <a:pt x="1616580" y="16266"/>
                  </a:lnTo>
                  <a:lnTo>
                    <a:pt x="1564815" y="22363"/>
                  </a:lnTo>
                  <a:lnTo>
                    <a:pt x="1518930" y="31677"/>
                  </a:lnTo>
                  <a:lnTo>
                    <a:pt x="1481655" y="43945"/>
                  </a:lnTo>
                  <a:lnTo>
                    <a:pt x="1455718" y="58903"/>
                  </a:lnTo>
                  <a:lnTo>
                    <a:pt x="1431930" y="46430"/>
                  </a:lnTo>
                  <a:lnTo>
                    <a:pt x="1364446" y="25051"/>
                  </a:lnTo>
                  <a:lnTo>
                    <a:pt x="1322372" y="16471"/>
                  </a:lnTo>
                  <a:lnTo>
                    <a:pt x="1275826" y="9513"/>
                  </a:lnTo>
                  <a:lnTo>
                    <a:pt x="1225618" y="4340"/>
                  </a:lnTo>
                  <a:lnTo>
                    <a:pt x="1172559" y="1115"/>
                  </a:lnTo>
                  <a:lnTo>
                    <a:pt x="11174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23376" y="2136145"/>
              <a:ext cx="3161030" cy="423545"/>
            </a:xfrm>
            <a:custGeom>
              <a:avLst/>
              <a:gdLst/>
              <a:ahLst/>
              <a:cxnLst/>
              <a:rect l="l" t="t" r="r" b="b"/>
              <a:pathLst>
                <a:path w="3161029" h="423544">
                  <a:moveTo>
                    <a:pt x="1788244" y="364151"/>
                  </a:moveTo>
                  <a:lnTo>
                    <a:pt x="1837304" y="367766"/>
                  </a:lnTo>
                  <a:lnTo>
                    <a:pt x="1903850" y="376079"/>
                  </a:lnTo>
                  <a:lnTo>
                    <a:pt x="1942761" y="384402"/>
                  </a:lnTo>
                  <a:lnTo>
                    <a:pt x="1957277" y="388028"/>
                  </a:lnTo>
                  <a:lnTo>
                    <a:pt x="1971392" y="391010"/>
                  </a:lnTo>
                  <a:lnTo>
                    <a:pt x="1987274" y="393133"/>
                  </a:lnTo>
                  <a:lnTo>
                    <a:pt x="2007094" y="394180"/>
                  </a:lnTo>
                  <a:lnTo>
                    <a:pt x="2033021" y="393936"/>
                  </a:lnTo>
                  <a:lnTo>
                    <a:pt x="2067224" y="392187"/>
                  </a:lnTo>
                  <a:lnTo>
                    <a:pt x="2111871" y="388715"/>
                  </a:lnTo>
                  <a:lnTo>
                    <a:pt x="2169133" y="383307"/>
                  </a:lnTo>
                  <a:lnTo>
                    <a:pt x="2228829" y="389236"/>
                  </a:lnTo>
                  <a:lnTo>
                    <a:pt x="2288825" y="388533"/>
                  </a:lnTo>
                  <a:lnTo>
                    <a:pt x="2343349" y="382071"/>
                  </a:lnTo>
                  <a:lnTo>
                    <a:pt x="2386632" y="370724"/>
                  </a:lnTo>
                  <a:lnTo>
                    <a:pt x="2412904" y="355365"/>
                  </a:lnTo>
                  <a:lnTo>
                    <a:pt x="2478400" y="356811"/>
                  </a:lnTo>
                  <a:lnTo>
                    <a:pt x="2538268" y="356415"/>
                  </a:lnTo>
                  <a:lnTo>
                    <a:pt x="2589269" y="353729"/>
                  </a:lnTo>
                  <a:lnTo>
                    <a:pt x="2628165" y="348302"/>
                  </a:lnTo>
                  <a:lnTo>
                    <a:pt x="2656686" y="327428"/>
                  </a:lnTo>
                  <a:lnTo>
                    <a:pt x="2726240" y="334410"/>
                  </a:lnTo>
                  <a:lnTo>
                    <a:pt x="2792418" y="335857"/>
                  </a:lnTo>
                  <a:lnTo>
                    <a:pt x="2853972" y="332447"/>
                  </a:lnTo>
                  <a:lnTo>
                    <a:pt x="2909657" y="324857"/>
                  </a:lnTo>
                  <a:lnTo>
                    <a:pt x="2958229" y="313767"/>
                  </a:lnTo>
                  <a:lnTo>
                    <a:pt x="2998442" y="299855"/>
                  </a:lnTo>
                  <a:lnTo>
                    <a:pt x="3048810" y="266276"/>
                  </a:lnTo>
                  <a:lnTo>
                    <a:pt x="3056474" y="247966"/>
                  </a:lnTo>
                  <a:lnTo>
                    <a:pt x="3097008" y="235642"/>
                  </a:lnTo>
                  <a:lnTo>
                    <a:pt x="3127391" y="220451"/>
                  </a:lnTo>
                  <a:lnTo>
                    <a:pt x="3147922" y="203084"/>
                  </a:lnTo>
                  <a:lnTo>
                    <a:pt x="3158901" y="184233"/>
                  </a:lnTo>
                  <a:lnTo>
                    <a:pt x="3160627" y="164590"/>
                  </a:lnTo>
                  <a:lnTo>
                    <a:pt x="3153401" y="144848"/>
                  </a:lnTo>
                  <a:lnTo>
                    <a:pt x="3113291" y="107832"/>
                  </a:lnTo>
                  <a:lnTo>
                    <a:pt x="3040968" y="78719"/>
                  </a:lnTo>
                  <a:lnTo>
                    <a:pt x="2993476" y="68857"/>
                  </a:lnTo>
                  <a:lnTo>
                    <a:pt x="2938830" y="63046"/>
                  </a:lnTo>
                  <a:lnTo>
                    <a:pt x="2877330" y="61979"/>
                  </a:lnTo>
                  <a:lnTo>
                    <a:pt x="2838583" y="49262"/>
                  </a:lnTo>
                  <a:lnTo>
                    <a:pt x="2791841" y="39630"/>
                  </a:lnTo>
                  <a:lnTo>
                    <a:pt x="2738723" y="32859"/>
                  </a:lnTo>
                  <a:lnTo>
                    <a:pt x="2680846" y="28730"/>
                  </a:lnTo>
                  <a:lnTo>
                    <a:pt x="2619826" y="27019"/>
                  </a:lnTo>
                  <a:lnTo>
                    <a:pt x="2557280" y="27505"/>
                  </a:lnTo>
                  <a:lnTo>
                    <a:pt x="2494826" y="29966"/>
                  </a:lnTo>
                  <a:lnTo>
                    <a:pt x="2434081" y="34181"/>
                  </a:lnTo>
                  <a:lnTo>
                    <a:pt x="2376661" y="39927"/>
                  </a:lnTo>
                  <a:lnTo>
                    <a:pt x="2324184" y="46983"/>
                  </a:lnTo>
                  <a:lnTo>
                    <a:pt x="2278267" y="55128"/>
                  </a:lnTo>
                  <a:lnTo>
                    <a:pt x="2240526" y="64139"/>
                  </a:lnTo>
                  <a:lnTo>
                    <a:pt x="2196044" y="83873"/>
                  </a:lnTo>
                  <a:lnTo>
                    <a:pt x="2172396" y="67068"/>
                  </a:lnTo>
                  <a:lnTo>
                    <a:pt x="2133958" y="50718"/>
                  </a:lnTo>
                  <a:lnTo>
                    <a:pt x="2084930" y="36020"/>
                  </a:lnTo>
                  <a:lnTo>
                    <a:pt x="2029509" y="24177"/>
                  </a:lnTo>
                  <a:lnTo>
                    <a:pt x="1971894" y="16387"/>
                  </a:lnTo>
                  <a:lnTo>
                    <a:pt x="1916281" y="13851"/>
                  </a:lnTo>
                  <a:lnTo>
                    <a:pt x="1866870" y="17768"/>
                  </a:lnTo>
                  <a:lnTo>
                    <a:pt x="1827858" y="29339"/>
                  </a:lnTo>
                  <a:lnTo>
                    <a:pt x="1779864" y="19923"/>
                  </a:lnTo>
                  <a:lnTo>
                    <a:pt x="1726834" y="14782"/>
                  </a:lnTo>
                  <a:lnTo>
                    <a:pt x="1671497" y="13651"/>
                  </a:lnTo>
                  <a:lnTo>
                    <a:pt x="1616580" y="16266"/>
                  </a:lnTo>
                  <a:lnTo>
                    <a:pt x="1564815" y="22363"/>
                  </a:lnTo>
                  <a:lnTo>
                    <a:pt x="1518930" y="31677"/>
                  </a:lnTo>
                  <a:lnTo>
                    <a:pt x="1481655" y="43945"/>
                  </a:lnTo>
                  <a:lnTo>
                    <a:pt x="1455718" y="58903"/>
                  </a:lnTo>
                  <a:lnTo>
                    <a:pt x="1431930" y="46430"/>
                  </a:lnTo>
                  <a:lnTo>
                    <a:pt x="1364446" y="25051"/>
                  </a:lnTo>
                  <a:lnTo>
                    <a:pt x="1322372" y="16471"/>
                  </a:lnTo>
                  <a:lnTo>
                    <a:pt x="1275826" y="9513"/>
                  </a:lnTo>
                  <a:lnTo>
                    <a:pt x="1225618" y="4340"/>
                  </a:lnTo>
                  <a:lnTo>
                    <a:pt x="1172559" y="1115"/>
                  </a:lnTo>
                  <a:lnTo>
                    <a:pt x="1117460" y="0"/>
                  </a:lnTo>
                  <a:lnTo>
                    <a:pt x="1061133" y="1156"/>
                  </a:lnTo>
                  <a:lnTo>
                    <a:pt x="1004389" y="4748"/>
                  </a:lnTo>
                  <a:lnTo>
                    <a:pt x="948038" y="10936"/>
                  </a:lnTo>
                  <a:lnTo>
                    <a:pt x="892892" y="19884"/>
                  </a:lnTo>
                  <a:lnTo>
                    <a:pt x="839762" y="31753"/>
                  </a:lnTo>
                  <a:lnTo>
                    <a:pt x="789458" y="46707"/>
                  </a:lnTo>
                  <a:lnTo>
                    <a:pt x="719680" y="43590"/>
                  </a:lnTo>
                  <a:lnTo>
                    <a:pt x="666110" y="46432"/>
                  </a:lnTo>
                  <a:lnTo>
                    <a:pt x="627395" y="54399"/>
                  </a:lnTo>
                  <a:lnTo>
                    <a:pt x="602187" y="66661"/>
                  </a:lnTo>
                  <a:lnTo>
                    <a:pt x="557148" y="57487"/>
                  </a:lnTo>
                  <a:lnTo>
                    <a:pt x="505404" y="51715"/>
                  </a:lnTo>
                  <a:lnTo>
                    <a:pt x="449239" y="49324"/>
                  </a:lnTo>
                  <a:lnTo>
                    <a:pt x="390936" y="50289"/>
                  </a:lnTo>
                  <a:lnTo>
                    <a:pt x="332780" y="54588"/>
                  </a:lnTo>
                  <a:lnTo>
                    <a:pt x="277054" y="62196"/>
                  </a:lnTo>
                  <a:lnTo>
                    <a:pt x="226041" y="73092"/>
                  </a:lnTo>
                  <a:lnTo>
                    <a:pt x="182025" y="87250"/>
                  </a:lnTo>
                  <a:lnTo>
                    <a:pt x="147290" y="104649"/>
                  </a:lnTo>
                  <a:lnTo>
                    <a:pt x="114797" y="149074"/>
                  </a:lnTo>
                  <a:lnTo>
                    <a:pt x="65746" y="157200"/>
                  </a:lnTo>
                  <a:lnTo>
                    <a:pt x="31213" y="174713"/>
                  </a:lnTo>
                  <a:lnTo>
                    <a:pt x="18062" y="196314"/>
                  </a:lnTo>
                  <a:lnTo>
                    <a:pt x="33158" y="216702"/>
                  </a:lnTo>
                  <a:lnTo>
                    <a:pt x="10035" y="237119"/>
                  </a:lnTo>
                  <a:lnTo>
                    <a:pt x="0" y="258000"/>
                  </a:lnTo>
                  <a:lnTo>
                    <a:pt x="2381" y="278655"/>
                  </a:lnTo>
                  <a:lnTo>
                    <a:pt x="16510" y="298393"/>
                  </a:lnTo>
                  <a:lnTo>
                    <a:pt x="77332" y="332366"/>
                  </a:lnTo>
                  <a:lnTo>
                    <a:pt x="122684" y="345220"/>
                  </a:lnTo>
                  <a:lnTo>
                    <a:pt x="177105" y="354400"/>
                  </a:lnTo>
                  <a:lnTo>
                    <a:pt x="239925" y="359217"/>
                  </a:lnTo>
                  <a:lnTo>
                    <a:pt x="310473" y="358980"/>
                  </a:lnTo>
                  <a:lnTo>
                    <a:pt x="351377" y="374280"/>
                  </a:lnTo>
                  <a:lnTo>
                    <a:pt x="397120" y="383391"/>
                  </a:lnTo>
                  <a:lnTo>
                    <a:pt x="446780" y="386329"/>
                  </a:lnTo>
                  <a:lnTo>
                    <a:pt x="499437" y="383112"/>
                  </a:lnTo>
                  <a:lnTo>
                    <a:pt x="554167" y="373759"/>
                  </a:lnTo>
                  <a:lnTo>
                    <a:pt x="597072" y="387638"/>
                  </a:lnTo>
                  <a:lnTo>
                    <a:pt x="642866" y="398872"/>
                  </a:lnTo>
                  <a:lnTo>
                    <a:pt x="690927" y="407510"/>
                  </a:lnTo>
                  <a:lnTo>
                    <a:pt x="740634" y="413598"/>
                  </a:lnTo>
                  <a:lnTo>
                    <a:pt x="791364" y="417186"/>
                  </a:lnTo>
                  <a:lnTo>
                    <a:pt x="842494" y="418322"/>
                  </a:lnTo>
                  <a:lnTo>
                    <a:pt x="893402" y="417054"/>
                  </a:lnTo>
                  <a:lnTo>
                    <a:pt x="943466" y="413431"/>
                  </a:lnTo>
                  <a:lnTo>
                    <a:pt x="992063" y="407500"/>
                  </a:lnTo>
                  <a:lnTo>
                    <a:pt x="1038570" y="399311"/>
                  </a:lnTo>
                  <a:lnTo>
                    <a:pt x="1082366" y="388911"/>
                  </a:lnTo>
                  <a:lnTo>
                    <a:pt x="1126798" y="400951"/>
                  </a:lnTo>
                  <a:lnTo>
                    <a:pt x="1176970" y="410249"/>
                  </a:lnTo>
                  <a:lnTo>
                    <a:pt x="1231678" y="416959"/>
                  </a:lnTo>
                  <a:lnTo>
                    <a:pt x="1289717" y="421237"/>
                  </a:lnTo>
                  <a:lnTo>
                    <a:pt x="1349882" y="423236"/>
                  </a:lnTo>
                  <a:lnTo>
                    <a:pt x="1410968" y="423110"/>
                  </a:lnTo>
                  <a:lnTo>
                    <a:pt x="1471771" y="421015"/>
                  </a:lnTo>
                  <a:lnTo>
                    <a:pt x="1531085" y="417104"/>
                  </a:lnTo>
                  <a:lnTo>
                    <a:pt x="1587706" y="411532"/>
                  </a:lnTo>
                  <a:lnTo>
                    <a:pt x="1640429" y="404452"/>
                  </a:lnTo>
                  <a:lnTo>
                    <a:pt x="1688049" y="396020"/>
                  </a:lnTo>
                  <a:lnTo>
                    <a:pt x="1729362" y="386390"/>
                  </a:lnTo>
                  <a:lnTo>
                    <a:pt x="1763162" y="375716"/>
                  </a:lnTo>
                  <a:lnTo>
                    <a:pt x="1788244" y="364151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123670" y="2543051"/>
            <a:ext cx="480059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Edge 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74612" y="2369664"/>
            <a:ext cx="51752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Core Internet</a:t>
            </a:r>
            <a:endParaRPr sz="6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20972" y="2711188"/>
            <a:ext cx="72834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Enterprise network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785072" y="1737350"/>
            <a:ext cx="1682114" cy="391160"/>
            <a:chOff x="785072" y="1737350"/>
            <a:chExt cx="1682114" cy="391160"/>
          </a:xfrm>
        </p:grpSpPr>
        <p:sp>
          <p:nvSpPr>
            <p:cNvPr id="19" name="object 19"/>
            <p:cNvSpPr/>
            <p:nvPr/>
          </p:nvSpPr>
          <p:spPr>
            <a:xfrm>
              <a:off x="1970858" y="1821581"/>
              <a:ext cx="493395" cy="189865"/>
            </a:xfrm>
            <a:custGeom>
              <a:avLst/>
              <a:gdLst/>
              <a:ahLst/>
              <a:cxnLst/>
              <a:rect l="l" t="t" r="r" b="b"/>
              <a:pathLst>
                <a:path w="493394" h="189864">
                  <a:moveTo>
                    <a:pt x="75895" y="37947"/>
                  </a:moveTo>
                  <a:lnTo>
                    <a:pt x="75895" y="0"/>
                  </a:lnTo>
                  <a:lnTo>
                    <a:pt x="0" y="75895"/>
                  </a:lnTo>
                  <a:lnTo>
                    <a:pt x="75895" y="151790"/>
                  </a:lnTo>
                  <a:lnTo>
                    <a:pt x="75895" y="113842"/>
                  </a:lnTo>
                  <a:lnTo>
                    <a:pt x="417423" y="113842"/>
                  </a:lnTo>
                  <a:lnTo>
                    <a:pt x="417423" y="151790"/>
                  </a:lnTo>
                  <a:lnTo>
                    <a:pt x="493318" y="75895"/>
                  </a:lnTo>
                  <a:lnTo>
                    <a:pt x="417423" y="0"/>
                  </a:lnTo>
                  <a:lnTo>
                    <a:pt x="417423" y="37947"/>
                  </a:lnTo>
                  <a:lnTo>
                    <a:pt x="75895" y="37947"/>
                  </a:lnTo>
                  <a:close/>
                </a:path>
                <a:path w="493394" h="189864">
                  <a:moveTo>
                    <a:pt x="189737" y="189733"/>
                  </a:moveTo>
                  <a:lnTo>
                    <a:pt x="189737" y="113838"/>
                  </a:lnTo>
                </a:path>
              </a:pathLst>
            </a:custGeom>
            <a:ln w="524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94491" y="1740208"/>
              <a:ext cx="152400" cy="266065"/>
            </a:xfrm>
            <a:custGeom>
              <a:avLst/>
              <a:gdLst/>
              <a:ahLst/>
              <a:cxnLst/>
              <a:rect l="l" t="t" r="r" b="b"/>
              <a:pathLst>
                <a:path w="152400" h="266064">
                  <a:moveTo>
                    <a:pt x="0" y="0"/>
                  </a:moveTo>
                  <a:lnTo>
                    <a:pt x="151790" y="265634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46282" y="1740208"/>
              <a:ext cx="0" cy="266065"/>
            </a:xfrm>
            <a:custGeom>
              <a:avLst/>
              <a:gdLst/>
              <a:ahLst/>
              <a:cxnLst/>
              <a:rect l="l" t="t" r="r" b="b"/>
              <a:pathLst>
                <a:path h="266064">
                  <a:moveTo>
                    <a:pt x="0" y="0"/>
                  </a:moveTo>
                  <a:lnTo>
                    <a:pt x="0" y="2656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946282" y="1778155"/>
              <a:ext cx="0" cy="227965"/>
            </a:xfrm>
            <a:custGeom>
              <a:avLst/>
              <a:gdLst/>
              <a:ahLst/>
              <a:cxnLst/>
              <a:rect l="l" t="t" r="r" b="b"/>
              <a:pathLst>
                <a:path h="227964">
                  <a:moveTo>
                    <a:pt x="0" y="0"/>
                  </a:moveTo>
                  <a:lnTo>
                    <a:pt x="0" y="227686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946282" y="1740208"/>
              <a:ext cx="152400" cy="266065"/>
            </a:xfrm>
            <a:custGeom>
              <a:avLst/>
              <a:gdLst/>
              <a:ahLst/>
              <a:cxnLst/>
              <a:rect l="l" t="t" r="r" b="b"/>
              <a:pathLst>
                <a:path w="152400" h="266064">
                  <a:moveTo>
                    <a:pt x="151790" y="0"/>
                  </a:moveTo>
                  <a:lnTo>
                    <a:pt x="0" y="265634"/>
                  </a:lnTo>
                  <a:lnTo>
                    <a:pt x="15179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87930" y="1930340"/>
              <a:ext cx="503555" cy="194945"/>
            </a:xfrm>
            <a:custGeom>
              <a:avLst/>
              <a:gdLst/>
              <a:ahLst/>
              <a:cxnLst/>
              <a:rect l="l" t="t" r="r" b="b"/>
              <a:pathLst>
                <a:path w="503555" h="194944">
                  <a:moveTo>
                    <a:pt x="187158" y="0"/>
                  </a:moveTo>
                  <a:lnTo>
                    <a:pt x="155811" y="2964"/>
                  </a:lnTo>
                  <a:lnTo>
                    <a:pt x="126029" y="21150"/>
                  </a:lnTo>
                  <a:lnTo>
                    <a:pt x="114893" y="19705"/>
                  </a:lnTo>
                  <a:lnTo>
                    <a:pt x="106344" y="21024"/>
                  </a:lnTo>
                  <a:lnTo>
                    <a:pt x="100166" y="24721"/>
                  </a:lnTo>
                  <a:lnTo>
                    <a:pt x="96143" y="30410"/>
                  </a:lnTo>
                  <a:lnTo>
                    <a:pt x="74022" y="22497"/>
                  </a:lnTo>
                  <a:lnTo>
                    <a:pt x="48634" y="26382"/>
                  </a:lnTo>
                  <a:lnTo>
                    <a:pt x="27556" y="41840"/>
                  </a:lnTo>
                  <a:lnTo>
                    <a:pt x="18366" y="68646"/>
                  </a:lnTo>
                  <a:lnTo>
                    <a:pt x="10540" y="72416"/>
                  </a:lnTo>
                  <a:lnTo>
                    <a:pt x="5029" y="80542"/>
                  </a:lnTo>
                  <a:lnTo>
                    <a:pt x="2931" y="90566"/>
                  </a:lnTo>
                  <a:lnTo>
                    <a:pt x="5342" y="100026"/>
                  </a:lnTo>
                  <a:lnTo>
                    <a:pt x="0" y="124011"/>
                  </a:lnTo>
                  <a:lnTo>
                    <a:pt x="6706" y="146341"/>
                  </a:lnTo>
                  <a:lnTo>
                    <a:pt x="23792" y="162017"/>
                  </a:lnTo>
                  <a:lnTo>
                    <a:pt x="49590" y="166039"/>
                  </a:lnTo>
                  <a:lnTo>
                    <a:pt x="57875" y="174464"/>
                  </a:lnTo>
                  <a:lnTo>
                    <a:pt x="67311" y="178404"/>
                  </a:lnTo>
                  <a:lnTo>
                    <a:pt x="77608" y="177876"/>
                  </a:lnTo>
                  <a:lnTo>
                    <a:pt x="88481" y="172895"/>
                  </a:lnTo>
                  <a:lnTo>
                    <a:pt x="108358" y="187665"/>
                  </a:lnTo>
                  <a:lnTo>
                    <a:pt x="130408" y="193450"/>
                  </a:lnTo>
                  <a:lnTo>
                    <a:pt x="152566" y="190716"/>
                  </a:lnTo>
                  <a:lnTo>
                    <a:pt x="172768" y="179928"/>
                  </a:lnTo>
                  <a:lnTo>
                    <a:pt x="201168" y="194071"/>
                  </a:lnTo>
                  <a:lnTo>
                    <a:pt x="234904" y="194824"/>
                  </a:lnTo>
                  <a:lnTo>
                    <a:pt x="265732" y="185257"/>
                  </a:lnTo>
                  <a:lnTo>
                    <a:pt x="285408" y="168439"/>
                  </a:lnTo>
                  <a:lnTo>
                    <a:pt x="304814" y="174472"/>
                  </a:lnTo>
                  <a:lnTo>
                    <a:pt x="313490" y="180253"/>
                  </a:lnTo>
                  <a:lnTo>
                    <a:pt x="323320" y="182348"/>
                  </a:lnTo>
                  <a:lnTo>
                    <a:pt x="346187" y="177325"/>
                  </a:lnTo>
                  <a:lnTo>
                    <a:pt x="358137" y="180268"/>
                  </a:lnTo>
                  <a:lnTo>
                    <a:pt x="369802" y="178560"/>
                  </a:lnTo>
                  <a:lnTo>
                    <a:pt x="379384" y="172995"/>
                  </a:lnTo>
                  <a:lnTo>
                    <a:pt x="385085" y="164363"/>
                  </a:lnTo>
                  <a:lnTo>
                    <a:pt x="400456" y="165061"/>
                  </a:lnTo>
                  <a:lnTo>
                    <a:pt x="413227" y="163603"/>
                  </a:lnTo>
                  <a:lnTo>
                    <a:pt x="421651" y="159283"/>
                  </a:lnTo>
                  <a:lnTo>
                    <a:pt x="423985" y="151397"/>
                  </a:lnTo>
                  <a:lnTo>
                    <a:pt x="448177" y="155113"/>
                  </a:lnTo>
                  <a:lnTo>
                    <a:pt x="468383" y="147817"/>
                  </a:lnTo>
                  <a:lnTo>
                    <a:pt x="482339" y="133096"/>
                  </a:lnTo>
                  <a:lnTo>
                    <a:pt x="487782" y="114533"/>
                  </a:lnTo>
                  <a:lnTo>
                    <a:pt x="502953" y="91573"/>
                  </a:lnTo>
                  <a:lnTo>
                    <a:pt x="502151" y="62190"/>
                  </a:lnTo>
                  <a:lnTo>
                    <a:pt x="487017" y="37405"/>
                  </a:lnTo>
                  <a:lnTo>
                    <a:pt x="459194" y="28240"/>
                  </a:lnTo>
                  <a:lnTo>
                    <a:pt x="432535" y="13622"/>
                  </a:lnTo>
                  <a:lnTo>
                    <a:pt x="398154" y="13385"/>
                  </a:lnTo>
                  <a:lnTo>
                    <a:pt x="367114" y="23113"/>
                  </a:lnTo>
                  <a:lnTo>
                    <a:pt x="350477" y="38394"/>
                  </a:lnTo>
                  <a:lnTo>
                    <a:pt x="340570" y="23012"/>
                  </a:lnTo>
                  <a:lnTo>
                    <a:pt x="323904" y="10698"/>
                  </a:lnTo>
                  <a:lnTo>
                    <a:pt x="305836" y="5907"/>
                  </a:lnTo>
                  <a:lnTo>
                    <a:pt x="291728" y="13096"/>
                  </a:lnTo>
                  <a:lnTo>
                    <a:pt x="275606" y="6341"/>
                  </a:lnTo>
                  <a:lnTo>
                    <a:pt x="258012" y="7028"/>
                  </a:lnTo>
                  <a:lnTo>
                    <a:pt x="242430" y="14178"/>
                  </a:lnTo>
                  <a:lnTo>
                    <a:pt x="232344" y="26812"/>
                  </a:lnTo>
                  <a:lnTo>
                    <a:pt x="214519" y="9025"/>
                  </a:lnTo>
                  <a:lnTo>
                    <a:pt x="1871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87930" y="1930340"/>
              <a:ext cx="503555" cy="194945"/>
            </a:xfrm>
            <a:custGeom>
              <a:avLst/>
              <a:gdLst/>
              <a:ahLst/>
              <a:cxnLst/>
              <a:rect l="l" t="t" r="r" b="b"/>
              <a:pathLst>
                <a:path w="503555" h="194944">
                  <a:moveTo>
                    <a:pt x="285408" y="168439"/>
                  </a:moveTo>
                  <a:lnTo>
                    <a:pt x="304814" y="174472"/>
                  </a:lnTo>
                  <a:lnTo>
                    <a:pt x="313490" y="180253"/>
                  </a:lnTo>
                  <a:lnTo>
                    <a:pt x="323320" y="182348"/>
                  </a:lnTo>
                  <a:lnTo>
                    <a:pt x="346187" y="177325"/>
                  </a:lnTo>
                  <a:lnTo>
                    <a:pt x="358137" y="180268"/>
                  </a:lnTo>
                  <a:lnTo>
                    <a:pt x="369802" y="178560"/>
                  </a:lnTo>
                  <a:lnTo>
                    <a:pt x="379384" y="172995"/>
                  </a:lnTo>
                  <a:lnTo>
                    <a:pt x="385085" y="164363"/>
                  </a:lnTo>
                  <a:lnTo>
                    <a:pt x="400456" y="165061"/>
                  </a:lnTo>
                  <a:lnTo>
                    <a:pt x="413227" y="163603"/>
                  </a:lnTo>
                  <a:lnTo>
                    <a:pt x="421651" y="159283"/>
                  </a:lnTo>
                  <a:lnTo>
                    <a:pt x="423985" y="151397"/>
                  </a:lnTo>
                  <a:lnTo>
                    <a:pt x="448177" y="155113"/>
                  </a:lnTo>
                  <a:lnTo>
                    <a:pt x="468383" y="147817"/>
                  </a:lnTo>
                  <a:lnTo>
                    <a:pt x="482339" y="133096"/>
                  </a:lnTo>
                  <a:lnTo>
                    <a:pt x="487782" y="114533"/>
                  </a:lnTo>
                  <a:lnTo>
                    <a:pt x="502953" y="91573"/>
                  </a:lnTo>
                  <a:lnTo>
                    <a:pt x="502151" y="62190"/>
                  </a:lnTo>
                  <a:lnTo>
                    <a:pt x="487017" y="37405"/>
                  </a:lnTo>
                  <a:lnTo>
                    <a:pt x="459194" y="28240"/>
                  </a:lnTo>
                  <a:lnTo>
                    <a:pt x="432535" y="13622"/>
                  </a:lnTo>
                  <a:lnTo>
                    <a:pt x="398154" y="13385"/>
                  </a:lnTo>
                  <a:lnTo>
                    <a:pt x="367114" y="23113"/>
                  </a:lnTo>
                  <a:lnTo>
                    <a:pt x="350477" y="38394"/>
                  </a:lnTo>
                  <a:lnTo>
                    <a:pt x="340570" y="23012"/>
                  </a:lnTo>
                  <a:lnTo>
                    <a:pt x="323904" y="10698"/>
                  </a:lnTo>
                  <a:lnTo>
                    <a:pt x="305836" y="5907"/>
                  </a:lnTo>
                  <a:lnTo>
                    <a:pt x="291728" y="13096"/>
                  </a:lnTo>
                  <a:lnTo>
                    <a:pt x="275606" y="6341"/>
                  </a:lnTo>
                  <a:lnTo>
                    <a:pt x="258012" y="7028"/>
                  </a:lnTo>
                  <a:lnTo>
                    <a:pt x="242430" y="14178"/>
                  </a:lnTo>
                  <a:lnTo>
                    <a:pt x="232344" y="26812"/>
                  </a:lnTo>
                  <a:lnTo>
                    <a:pt x="214519" y="9025"/>
                  </a:lnTo>
                  <a:lnTo>
                    <a:pt x="187158" y="0"/>
                  </a:lnTo>
                  <a:lnTo>
                    <a:pt x="155811" y="2964"/>
                  </a:lnTo>
                  <a:lnTo>
                    <a:pt x="126029" y="21150"/>
                  </a:lnTo>
                  <a:lnTo>
                    <a:pt x="114893" y="19705"/>
                  </a:lnTo>
                  <a:lnTo>
                    <a:pt x="106344" y="21024"/>
                  </a:lnTo>
                  <a:lnTo>
                    <a:pt x="100166" y="24721"/>
                  </a:lnTo>
                  <a:lnTo>
                    <a:pt x="96143" y="30410"/>
                  </a:lnTo>
                  <a:lnTo>
                    <a:pt x="74022" y="22497"/>
                  </a:lnTo>
                  <a:lnTo>
                    <a:pt x="48634" y="26382"/>
                  </a:lnTo>
                  <a:lnTo>
                    <a:pt x="27556" y="41840"/>
                  </a:lnTo>
                  <a:lnTo>
                    <a:pt x="18366" y="68646"/>
                  </a:lnTo>
                  <a:lnTo>
                    <a:pt x="10540" y="72416"/>
                  </a:lnTo>
                  <a:lnTo>
                    <a:pt x="5029" y="80542"/>
                  </a:lnTo>
                  <a:lnTo>
                    <a:pt x="2931" y="90566"/>
                  </a:lnTo>
                  <a:lnTo>
                    <a:pt x="5342" y="100026"/>
                  </a:lnTo>
                  <a:lnTo>
                    <a:pt x="0" y="124011"/>
                  </a:lnTo>
                  <a:lnTo>
                    <a:pt x="6706" y="146341"/>
                  </a:lnTo>
                  <a:lnTo>
                    <a:pt x="23792" y="162017"/>
                  </a:lnTo>
                  <a:lnTo>
                    <a:pt x="49590" y="166039"/>
                  </a:lnTo>
                  <a:lnTo>
                    <a:pt x="57875" y="174464"/>
                  </a:lnTo>
                  <a:lnTo>
                    <a:pt x="67311" y="178404"/>
                  </a:lnTo>
                  <a:lnTo>
                    <a:pt x="77608" y="177876"/>
                  </a:lnTo>
                  <a:lnTo>
                    <a:pt x="88481" y="172895"/>
                  </a:lnTo>
                  <a:lnTo>
                    <a:pt x="108358" y="187665"/>
                  </a:lnTo>
                  <a:lnTo>
                    <a:pt x="130408" y="193450"/>
                  </a:lnTo>
                  <a:lnTo>
                    <a:pt x="152566" y="190716"/>
                  </a:lnTo>
                  <a:lnTo>
                    <a:pt x="172768" y="179928"/>
                  </a:lnTo>
                  <a:lnTo>
                    <a:pt x="201168" y="194071"/>
                  </a:lnTo>
                  <a:lnTo>
                    <a:pt x="234904" y="194824"/>
                  </a:lnTo>
                  <a:lnTo>
                    <a:pt x="265732" y="185257"/>
                  </a:lnTo>
                  <a:lnTo>
                    <a:pt x="285408" y="168439"/>
                  </a:lnTo>
                  <a:close/>
                </a:path>
              </a:pathLst>
            </a:custGeom>
            <a:ln w="524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08334" y="1967898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5895" y="0"/>
                  </a:moveTo>
                  <a:lnTo>
                    <a:pt x="0" y="0"/>
                  </a:lnTo>
                  <a:lnTo>
                    <a:pt x="0" y="75895"/>
                  </a:lnTo>
                  <a:lnTo>
                    <a:pt x="75895" y="75895"/>
                  </a:lnTo>
                  <a:lnTo>
                    <a:pt x="75895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908334" y="1967898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5895"/>
                  </a:moveTo>
                  <a:lnTo>
                    <a:pt x="75895" y="75895"/>
                  </a:lnTo>
                  <a:lnTo>
                    <a:pt x="75895" y="0"/>
                  </a:lnTo>
                  <a:lnTo>
                    <a:pt x="0" y="0"/>
                  </a:lnTo>
                  <a:lnTo>
                    <a:pt x="0" y="75895"/>
                  </a:lnTo>
                  <a:close/>
                </a:path>
              </a:pathLst>
            </a:custGeom>
            <a:ln w="524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1093307" y="1955188"/>
            <a:ext cx="16192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ISP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753686" y="1687027"/>
            <a:ext cx="3053080" cy="391160"/>
            <a:chOff x="753686" y="1687027"/>
            <a:chExt cx="3053080" cy="391160"/>
          </a:xfrm>
        </p:grpSpPr>
        <p:sp>
          <p:nvSpPr>
            <p:cNvPr id="30" name="object 30"/>
            <p:cNvSpPr/>
            <p:nvPr/>
          </p:nvSpPr>
          <p:spPr>
            <a:xfrm>
              <a:off x="756544" y="170226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5895" y="0"/>
                  </a:moveTo>
                  <a:lnTo>
                    <a:pt x="0" y="0"/>
                  </a:lnTo>
                  <a:lnTo>
                    <a:pt x="0" y="75895"/>
                  </a:lnTo>
                  <a:lnTo>
                    <a:pt x="75895" y="75895"/>
                  </a:lnTo>
                  <a:lnTo>
                    <a:pt x="758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56544" y="170226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5895"/>
                  </a:moveTo>
                  <a:lnTo>
                    <a:pt x="75895" y="75895"/>
                  </a:lnTo>
                  <a:lnTo>
                    <a:pt x="75895" y="0"/>
                  </a:lnTo>
                  <a:lnTo>
                    <a:pt x="0" y="0"/>
                  </a:lnTo>
                  <a:lnTo>
                    <a:pt x="0" y="75895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08339" y="170226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5895" y="0"/>
                  </a:moveTo>
                  <a:lnTo>
                    <a:pt x="0" y="0"/>
                  </a:lnTo>
                  <a:lnTo>
                    <a:pt x="0" y="75895"/>
                  </a:lnTo>
                  <a:lnTo>
                    <a:pt x="75895" y="75895"/>
                  </a:lnTo>
                  <a:lnTo>
                    <a:pt x="758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08339" y="170226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5895"/>
                  </a:moveTo>
                  <a:lnTo>
                    <a:pt x="75895" y="75895"/>
                  </a:lnTo>
                  <a:lnTo>
                    <a:pt x="75895" y="0"/>
                  </a:lnTo>
                  <a:lnTo>
                    <a:pt x="0" y="0"/>
                  </a:lnTo>
                  <a:lnTo>
                    <a:pt x="0" y="75895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060129" y="170226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5895" y="0"/>
                  </a:moveTo>
                  <a:lnTo>
                    <a:pt x="0" y="0"/>
                  </a:lnTo>
                  <a:lnTo>
                    <a:pt x="0" y="75895"/>
                  </a:lnTo>
                  <a:lnTo>
                    <a:pt x="75895" y="75895"/>
                  </a:lnTo>
                  <a:lnTo>
                    <a:pt x="758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060129" y="1689885"/>
              <a:ext cx="2399665" cy="266065"/>
            </a:xfrm>
            <a:custGeom>
              <a:avLst/>
              <a:gdLst/>
              <a:ahLst/>
              <a:cxnLst/>
              <a:rect l="l" t="t" r="r" b="b"/>
              <a:pathLst>
                <a:path w="2399665" h="266064">
                  <a:moveTo>
                    <a:pt x="0" y="88270"/>
                  </a:moveTo>
                  <a:lnTo>
                    <a:pt x="75895" y="88270"/>
                  </a:lnTo>
                  <a:lnTo>
                    <a:pt x="75895" y="12375"/>
                  </a:lnTo>
                  <a:lnTo>
                    <a:pt x="0" y="12375"/>
                  </a:lnTo>
                  <a:lnTo>
                    <a:pt x="0" y="88270"/>
                  </a:lnTo>
                  <a:close/>
                </a:path>
                <a:path w="2399665" h="266064">
                  <a:moveTo>
                    <a:pt x="2247327" y="0"/>
                  </a:moveTo>
                  <a:lnTo>
                    <a:pt x="2399117" y="265636"/>
                  </a:lnTo>
                  <a:lnTo>
                    <a:pt x="2247327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459247" y="1689885"/>
              <a:ext cx="0" cy="266065"/>
            </a:xfrm>
            <a:custGeom>
              <a:avLst/>
              <a:gdLst/>
              <a:ahLst/>
              <a:cxnLst/>
              <a:rect l="l" t="t" r="r" b="b"/>
              <a:pathLst>
                <a:path h="266064">
                  <a:moveTo>
                    <a:pt x="0" y="0"/>
                  </a:moveTo>
                  <a:lnTo>
                    <a:pt x="0" y="2656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459247" y="1727832"/>
              <a:ext cx="0" cy="227965"/>
            </a:xfrm>
            <a:custGeom>
              <a:avLst/>
              <a:gdLst/>
              <a:ahLst/>
              <a:cxnLst/>
              <a:rect l="l" t="t" r="r" b="b"/>
              <a:pathLst>
                <a:path h="227964">
                  <a:moveTo>
                    <a:pt x="0" y="0"/>
                  </a:moveTo>
                  <a:lnTo>
                    <a:pt x="0" y="227688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459247" y="1689885"/>
              <a:ext cx="152400" cy="266065"/>
            </a:xfrm>
            <a:custGeom>
              <a:avLst/>
              <a:gdLst/>
              <a:ahLst/>
              <a:cxnLst/>
              <a:rect l="l" t="t" r="r" b="b"/>
              <a:pathLst>
                <a:path w="152400" h="266064">
                  <a:moveTo>
                    <a:pt x="151790" y="0"/>
                  </a:moveTo>
                  <a:lnTo>
                    <a:pt x="0" y="265636"/>
                  </a:lnTo>
                  <a:lnTo>
                    <a:pt x="15179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300902" y="1880015"/>
              <a:ext cx="503555" cy="194945"/>
            </a:xfrm>
            <a:custGeom>
              <a:avLst/>
              <a:gdLst/>
              <a:ahLst/>
              <a:cxnLst/>
              <a:rect l="l" t="t" r="r" b="b"/>
              <a:pathLst>
                <a:path w="503554" h="194944">
                  <a:moveTo>
                    <a:pt x="187156" y="0"/>
                  </a:moveTo>
                  <a:lnTo>
                    <a:pt x="155810" y="2965"/>
                  </a:lnTo>
                  <a:lnTo>
                    <a:pt x="126025" y="21153"/>
                  </a:lnTo>
                  <a:lnTo>
                    <a:pt x="114891" y="19706"/>
                  </a:lnTo>
                  <a:lnTo>
                    <a:pt x="106344" y="21024"/>
                  </a:lnTo>
                  <a:lnTo>
                    <a:pt x="100166" y="24723"/>
                  </a:lnTo>
                  <a:lnTo>
                    <a:pt x="96141" y="30414"/>
                  </a:lnTo>
                  <a:lnTo>
                    <a:pt x="74019" y="22500"/>
                  </a:lnTo>
                  <a:lnTo>
                    <a:pt x="48630" y="26384"/>
                  </a:lnTo>
                  <a:lnTo>
                    <a:pt x="27554" y="41842"/>
                  </a:lnTo>
                  <a:lnTo>
                    <a:pt x="18370" y="68649"/>
                  </a:lnTo>
                  <a:lnTo>
                    <a:pt x="10540" y="72419"/>
                  </a:lnTo>
                  <a:lnTo>
                    <a:pt x="5029" y="80546"/>
                  </a:lnTo>
                  <a:lnTo>
                    <a:pt x="2931" y="90569"/>
                  </a:lnTo>
                  <a:lnTo>
                    <a:pt x="5341" y="100030"/>
                  </a:lnTo>
                  <a:lnTo>
                    <a:pt x="0" y="124015"/>
                  </a:lnTo>
                  <a:lnTo>
                    <a:pt x="6706" y="146344"/>
                  </a:lnTo>
                  <a:lnTo>
                    <a:pt x="23793" y="162019"/>
                  </a:lnTo>
                  <a:lnTo>
                    <a:pt x="49592" y="166039"/>
                  </a:lnTo>
                  <a:lnTo>
                    <a:pt x="57877" y="174464"/>
                  </a:lnTo>
                  <a:lnTo>
                    <a:pt x="67312" y="178406"/>
                  </a:lnTo>
                  <a:lnTo>
                    <a:pt x="77608" y="177878"/>
                  </a:lnTo>
                  <a:lnTo>
                    <a:pt x="88478" y="172898"/>
                  </a:lnTo>
                  <a:lnTo>
                    <a:pt x="108357" y="187666"/>
                  </a:lnTo>
                  <a:lnTo>
                    <a:pt x="130407" y="193450"/>
                  </a:lnTo>
                  <a:lnTo>
                    <a:pt x="152565" y="190715"/>
                  </a:lnTo>
                  <a:lnTo>
                    <a:pt x="172764" y="179926"/>
                  </a:lnTo>
                  <a:lnTo>
                    <a:pt x="201167" y="194072"/>
                  </a:lnTo>
                  <a:lnTo>
                    <a:pt x="234903" y="194825"/>
                  </a:lnTo>
                  <a:lnTo>
                    <a:pt x="265730" y="185258"/>
                  </a:lnTo>
                  <a:lnTo>
                    <a:pt x="285405" y="168443"/>
                  </a:lnTo>
                  <a:lnTo>
                    <a:pt x="304814" y="174474"/>
                  </a:lnTo>
                  <a:lnTo>
                    <a:pt x="313490" y="180253"/>
                  </a:lnTo>
                  <a:lnTo>
                    <a:pt x="323318" y="182349"/>
                  </a:lnTo>
                  <a:lnTo>
                    <a:pt x="346184" y="177329"/>
                  </a:lnTo>
                  <a:lnTo>
                    <a:pt x="358136" y="180271"/>
                  </a:lnTo>
                  <a:lnTo>
                    <a:pt x="369803" y="178563"/>
                  </a:lnTo>
                  <a:lnTo>
                    <a:pt x="379384" y="172996"/>
                  </a:lnTo>
                  <a:lnTo>
                    <a:pt x="385081" y="164363"/>
                  </a:lnTo>
                  <a:lnTo>
                    <a:pt x="400457" y="165062"/>
                  </a:lnTo>
                  <a:lnTo>
                    <a:pt x="413229" y="163604"/>
                  </a:lnTo>
                  <a:lnTo>
                    <a:pt x="421651" y="159284"/>
                  </a:lnTo>
                  <a:lnTo>
                    <a:pt x="423977" y="151400"/>
                  </a:lnTo>
                  <a:lnTo>
                    <a:pt x="448172" y="155116"/>
                  </a:lnTo>
                  <a:lnTo>
                    <a:pt x="468382" y="147821"/>
                  </a:lnTo>
                  <a:lnTo>
                    <a:pt x="482341" y="133099"/>
                  </a:lnTo>
                  <a:lnTo>
                    <a:pt x="487782" y="114535"/>
                  </a:lnTo>
                  <a:lnTo>
                    <a:pt x="502951" y="91574"/>
                  </a:lnTo>
                  <a:lnTo>
                    <a:pt x="502150" y="62191"/>
                  </a:lnTo>
                  <a:lnTo>
                    <a:pt x="487018" y="37406"/>
                  </a:lnTo>
                  <a:lnTo>
                    <a:pt x="459194" y="28239"/>
                  </a:lnTo>
                  <a:lnTo>
                    <a:pt x="432536" y="13624"/>
                  </a:lnTo>
                  <a:lnTo>
                    <a:pt x="398154" y="13386"/>
                  </a:lnTo>
                  <a:lnTo>
                    <a:pt x="367112" y="23114"/>
                  </a:lnTo>
                  <a:lnTo>
                    <a:pt x="350475" y="38398"/>
                  </a:lnTo>
                  <a:lnTo>
                    <a:pt x="340571" y="23015"/>
                  </a:lnTo>
                  <a:lnTo>
                    <a:pt x="323905" y="10701"/>
                  </a:lnTo>
                  <a:lnTo>
                    <a:pt x="305837" y="5909"/>
                  </a:lnTo>
                  <a:lnTo>
                    <a:pt x="291730" y="13095"/>
                  </a:lnTo>
                  <a:lnTo>
                    <a:pt x="275609" y="6341"/>
                  </a:lnTo>
                  <a:lnTo>
                    <a:pt x="258016" y="7029"/>
                  </a:lnTo>
                  <a:lnTo>
                    <a:pt x="242432" y="14181"/>
                  </a:lnTo>
                  <a:lnTo>
                    <a:pt x="232342" y="26815"/>
                  </a:lnTo>
                  <a:lnTo>
                    <a:pt x="214516" y="9027"/>
                  </a:lnTo>
                  <a:lnTo>
                    <a:pt x="1871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300902" y="1880015"/>
              <a:ext cx="503555" cy="194945"/>
            </a:xfrm>
            <a:custGeom>
              <a:avLst/>
              <a:gdLst/>
              <a:ahLst/>
              <a:cxnLst/>
              <a:rect l="l" t="t" r="r" b="b"/>
              <a:pathLst>
                <a:path w="503554" h="194944">
                  <a:moveTo>
                    <a:pt x="285405" y="168443"/>
                  </a:moveTo>
                  <a:lnTo>
                    <a:pt x="304814" y="174474"/>
                  </a:lnTo>
                  <a:lnTo>
                    <a:pt x="313490" y="180253"/>
                  </a:lnTo>
                  <a:lnTo>
                    <a:pt x="323318" y="182349"/>
                  </a:lnTo>
                  <a:lnTo>
                    <a:pt x="346184" y="177329"/>
                  </a:lnTo>
                  <a:lnTo>
                    <a:pt x="358136" y="180271"/>
                  </a:lnTo>
                  <a:lnTo>
                    <a:pt x="369803" y="178563"/>
                  </a:lnTo>
                  <a:lnTo>
                    <a:pt x="379384" y="172996"/>
                  </a:lnTo>
                  <a:lnTo>
                    <a:pt x="385081" y="164363"/>
                  </a:lnTo>
                  <a:lnTo>
                    <a:pt x="400457" y="165062"/>
                  </a:lnTo>
                  <a:lnTo>
                    <a:pt x="413229" y="163604"/>
                  </a:lnTo>
                  <a:lnTo>
                    <a:pt x="421651" y="159284"/>
                  </a:lnTo>
                  <a:lnTo>
                    <a:pt x="423977" y="151400"/>
                  </a:lnTo>
                  <a:lnTo>
                    <a:pt x="448172" y="155116"/>
                  </a:lnTo>
                  <a:lnTo>
                    <a:pt x="468382" y="147821"/>
                  </a:lnTo>
                  <a:lnTo>
                    <a:pt x="482341" y="133099"/>
                  </a:lnTo>
                  <a:lnTo>
                    <a:pt x="487782" y="114535"/>
                  </a:lnTo>
                  <a:lnTo>
                    <a:pt x="502951" y="91574"/>
                  </a:lnTo>
                  <a:lnTo>
                    <a:pt x="502150" y="62191"/>
                  </a:lnTo>
                  <a:lnTo>
                    <a:pt x="487018" y="37406"/>
                  </a:lnTo>
                  <a:lnTo>
                    <a:pt x="459194" y="28239"/>
                  </a:lnTo>
                  <a:lnTo>
                    <a:pt x="432536" y="13624"/>
                  </a:lnTo>
                  <a:lnTo>
                    <a:pt x="398154" y="13386"/>
                  </a:lnTo>
                  <a:lnTo>
                    <a:pt x="367112" y="23114"/>
                  </a:lnTo>
                  <a:lnTo>
                    <a:pt x="350475" y="38398"/>
                  </a:lnTo>
                  <a:lnTo>
                    <a:pt x="340571" y="23015"/>
                  </a:lnTo>
                  <a:lnTo>
                    <a:pt x="323905" y="10701"/>
                  </a:lnTo>
                  <a:lnTo>
                    <a:pt x="305837" y="5909"/>
                  </a:lnTo>
                  <a:lnTo>
                    <a:pt x="291730" y="13095"/>
                  </a:lnTo>
                  <a:lnTo>
                    <a:pt x="275609" y="6341"/>
                  </a:lnTo>
                  <a:lnTo>
                    <a:pt x="258016" y="7029"/>
                  </a:lnTo>
                  <a:lnTo>
                    <a:pt x="242432" y="14181"/>
                  </a:lnTo>
                  <a:lnTo>
                    <a:pt x="232342" y="26815"/>
                  </a:lnTo>
                  <a:lnTo>
                    <a:pt x="214516" y="9027"/>
                  </a:lnTo>
                  <a:lnTo>
                    <a:pt x="187156" y="0"/>
                  </a:lnTo>
                  <a:lnTo>
                    <a:pt x="155810" y="2965"/>
                  </a:lnTo>
                  <a:lnTo>
                    <a:pt x="126025" y="21153"/>
                  </a:lnTo>
                  <a:lnTo>
                    <a:pt x="114891" y="19706"/>
                  </a:lnTo>
                  <a:lnTo>
                    <a:pt x="106344" y="21024"/>
                  </a:lnTo>
                  <a:lnTo>
                    <a:pt x="100166" y="24723"/>
                  </a:lnTo>
                  <a:lnTo>
                    <a:pt x="96141" y="30414"/>
                  </a:lnTo>
                  <a:lnTo>
                    <a:pt x="74019" y="22500"/>
                  </a:lnTo>
                  <a:lnTo>
                    <a:pt x="48630" y="26384"/>
                  </a:lnTo>
                  <a:lnTo>
                    <a:pt x="27554" y="41842"/>
                  </a:lnTo>
                  <a:lnTo>
                    <a:pt x="18370" y="68649"/>
                  </a:lnTo>
                  <a:lnTo>
                    <a:pt x="10540" y="72419"/>
                  </a:lnTo>
                  <a:lnTo>
                    <a:pt x="5029" y="80546"/>
                  </a:lnTo>
                  <a:lnTo>
                    <a:pt x="2931" y="90569"/>
                  </a:lnTo>
                  <a:lnTo>
                    <a:pt x="5341" y="100030"/>
                  </a:lnTo>
                  <a:lnTo>
                    <a:pt x="0" y="124015"/>
                  </a:lnTo>
                  <a:lnTo>
                    <a:pt x="6706" y="146344"/>
                  </a:lnTo>
                  <a:lnTo>
                    <a:pt x="23793" y="162019"/>
                  </a:lnTo>
                  <a:lnTo>
                    <a:pt x="49592" y="166039"/>
                  </a:lnTo>
                  <a:lnTo>
                    <a:pt x="57877" y="174464"/>
                  </a:lnTo>
                  <a:lnTo>
                    <a:pt x="67312" y="178406"/>
                  </a:lnTo>
                  <a:lnTo>
                    <a:pt x="77608" y="177878"/>
                  </a:lnTo>
                  <a:lnTo>
                    <a:pt x="88478" y="172898"/>
                  </a:lnTo>
                  <a:lnTo>
                    <a:pt x="108357" y="187666"/>
                  </a:lnTo>
                  <a:lnTo>
                    <a:pt x="130407" y="193450"/>
                  </a:lnTo>
                  <a:lnTo>
                    <a:pt x="152565" y="190715"/>
                  </a:lnTo>
                  <a:lnTo>
                    <a:pt x="172764" y="179926"/>
                  </a:lnTo>
                  <a:lnTo>
                    <a:pt x="201167" y="194072"/>
                  </a:lnTo>
                  <a:lnTo>
                    <a:pt x="234903" y="194825"/>
                  </a:lnTo>
                  <a:lnTo>
                    <a:pt x="265730" y="185258"/>
                  </a:lnTo>
                  <a:lnTo>
                    <a:pt x="285405" y="168443"/>
                  </a:lnTo>
                  <a:close/>
                </a:path>
              </a:pathLst>
            </a:custGeom>
            <a:ln w="524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412866" y="1917565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5891" y="0"/>
                  </a:moveTo>
                  <a:lnTo>
                    <a:pt x="0" y="0"/>
                  </a:lnTo>
                  <a:lnTo>
                    <a:pt x="0" y="75895"/>
                  </a:lnTo>
                  <a:lnTo>
                    <a:pt x="75891" y="75895"/>
                  </a:lnTo>
                  <a:lnTo>
                    <a:pt x="75891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412866" y="1917565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5895"/>
                  </a:moveTo>
                  <a:lnTo>
                    <a:pt x="75891" y="75895"/>
                  </a:lnTo>
                  <a:lnTo>
                    <a:pt x="75891" y="0"/>
                  </a:lnTo>
                  <a:lnTo>
                    <a:pt x="0" y="0"/>
                  </a:lnTo>
                  <a:lnTo>
                    <a:pt x="0" y="75895"/>
                  </a:lnTo>
                  <a:close/>
                </a:path>
              </a:pathLst>
            </a:custGeom>
            <a:ln w="524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3606285" y="1904863"/>
            <a:ext cx="16192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ISP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989907" y="1649302"/>
            <a:ext cx="2661920" cy="996950"/>
            <a:chOff x="989907" y="1649302"/>
            <a:chExt cx="2661920" cy="996950"/>
          </a:xfrm>
        </p:grpSpPr>
        <p:sp>
          <p:nvSpPr>
            <p:cNvPr id="45" name="object 45"/>
            <p:cNvSpPr/>
            <p:nvPr/>
          </p:nvSpPr>
          <p:spPr>
            <a:xfrm>
              <a:off x="3269509" y="1651937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5895" y="0"/>
                  </a:moveTo>
                  <a:lnTo>
                    <a:pt x="0" y="0"/>
                  </a:lnTo>
                  <a:lnTo>
                    <a:pt x="0" y="75895"/>
                  </a:lnTo>
                  <a:lnTo>
                    <a:pt x="75895" y="75895"/>
                  </a:lnTo>
                  <a:lnTo>
                    <a:pt x="758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269509" y="1651937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5895"/>
                  </a:moveTo>
                  <a:lnTo>
                    <a:pt x="75895" y="75895"/>
                  </a:lnTo>
                  <a:lnTo>
                    <a:pt x="75895" y="0"/>
                  </a:lnTo>
                  <a:lnTo>
                    <a:pt x="0" y="0"/>
                  </a:lnTo>
                  <a:lnTo>
                    <a:pt x="0" y="75895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3421310" y="1651937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5895" y="0"/>
                  </a:moveTo>
                  <a:lnTo>
                    <a:pt x="0" y="0"/>
                  </a:lnTo>
                  <a:lnTo>
                    <a:pt x="0" y="75895"/>
                  </a:lnTo>
                  <a:lnTo>
                    <a:pt x="75895" y="75895"/>
                  </a:lnTo>
                  <a:lnTo>
                    <a:pt x="758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421310" y="1651937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5895"/>
                  </a:moveTo>
                  <a:lnTo>
                    <a:pt x="75895" y="75895"/>
                  </a:lnTo>
                  <a:lnTo>
                    <a:pt x="75895" y="0"/>
                  </a:lnTo>
                  <a:lnTo>
                    <a:pt x="0" y="0"/>
                  </a:lnTo>
                  <a:lnTo>
                    <a:pt x="0" y="75895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573100" y="1651937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5895" y="0"/>
                  </a:moveTo>
                  <a:lnTo>
                    <a:pt x="0" y="0"/>
                  </a:lnTo>
                  <a:lnTo>
                    <a:pt x="0" y="75895"/>
                  </a:lnTo>
                  <a:lnTo>
                    <a:pt x="75895" y="75895"/>
                  </a:lnTo>
                  <a:lnTo>
                    <a:pt x="758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573100" y="1651937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5895"/>
                  </a:moveTo>
                  <a:lnTo>
                    <a:pt x="75895" y="75895"/>
                  </a:lnTo>
                  <a:lnTo>
                    <a:pt x="75895" y="0"/>
                  </a:lnTo>
                  <a:lnTo>
                    <a:pt x="0" y="0"/>
                  </a:lnTo>
                  <a:lnTo>
                    <a:pt x="0" y="75895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024446" y="2049266"/>
              <a:ext cx="1136650" cy="197485"/>
            </a:xfrm>
            <a:custGeom>
              <a:avLst/>
              <a:gdLst/>
              <a:ahLst/>
              <a:cxnLst/>
              <a:rect l="l" t="t" r="r" b="b"/>
              <a:pathLst>
                <a:path w="1136650" h="197485">
                  <a:moveTo>
                    <a:pt x="1136150" y="0"/>
                  </a:moveTo>
                  <a:lnTo>
                    <a:pt x="910599" y="197181"/>
                  </a:lnTo>
                  <a:lnTo>
                    <a:pt x="525383" y="186997"/>
                  </a:lnTo>
                  <a:lnTo>
                    <a:pt x="161514" y="91432"/>
                  </a:lnTo>
                  <a:lnTo>
                    <a:pt x="0" y="32470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989907" y="2066424"/>
              <a:ext cx="81280" cy="59055"/>
            </a:xfrm>
            <a:custGeom>
              <a:avLst/>
              <a:gdLst/>
              <a:ahLst/>
              <a:cxnLst/>
              <a:rect l="l" t="t" r="r" b="b"/>
              <a:pathLst>
                <a:path w="81280" h="59055">
                  <a:moveTo>
                    <a:pt x="80919" y="0"/>
                  </a:moveTo>
                  <a:lnTo>
                    <a:pt x="0" y="1025"/>
                  </a:lnTo>
                  <a:lnTo>
                    <a:pt x="56547" y="58910"/>
                  </a:lnTo>
                  <a:lnTo>
                    <a:pt x="57116" y="41898"/>
                  </a:lnTo>
                  <a:lnTo>
                    <a:pt x="61368" y="26409"/>
                  </a:lnTo>
                  <a:lnTo>
                    <a:pt x="69302" y="12443"/>
                  </a:lnTo>
                  <a:lnTo>
                    <a:pt x="8091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743177" y="2049266"/>
              <a:ext cx="417830" cy="569595"/>
            </a:xfrm>
            <a:custGeom>
              <a:avLst/>
              <a:gdLst/>
              <a:ahLst/>
              <a:cxnLst/>
              <a:rect l="l" t="t" r="r" b="b"/>
              <a:pathLst>
                <a:path w="417830" h="569594">
                  <a:moveTo>
                    <a:pt x="417418" y="0"/>
                  </a:moveTo>
                  <a:lnTo>
                    <a:pt x="320178" y="313065"/>
                  </a:lnTo>
                  <a:lnTo>
                    <a:pt x="180248" y="483830"/>
                  </a:lnTo>
                  <a:lnTo>
                    <a:pt x="54548" y="554983"/>
                  </a:lnTo>
                  <a:lnTo>
                    <a:pt x="0" y="569213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706029" y="2582711"/>
              <a:ext cx="77470" cy="63500"/>
            </a:xfrm>
            <a:custGeom>
              <a:avLst/>
              <a:gdLst/>
              <a:ahLst/>
              <a:cxnLst/>
              <a:rect l="l" t="t" r="r" b="b"/>
              <a:pathLst>
                <a:path w="77469" h="63500">
                  <a:moveTo>
                    <a:pt x="70400" y="0"/>
                  </a:moveTo>
                  <a:lnTo>
                    <a:pt x="0" y="39895"/>
                  </a:lnTo>
                  <a:lnTo>
                    <a:pt x="77441" y="63360"/>
                  </a:lnTo>
                  <a:lnTo>
                    <a:pt x="69743" y="48179"/>
                  </a:lnTo>
                  <a:lnTo>
                    <a:pt x="66003" y="32559"/>
                  </a:lnTo>
                  <a:lnTo>
                    <a:pt x="66221" y="16499"/>
                  </a:lnTo>
                  <a:lnTo>
                    <a:pt x="7040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160596" y="2049266"/>
              <a:ext cx="371475" cy="561975"/>
            </a:xfrm>
            <a:custGeom>
              <a:avLst/>
              <a:gdLst/>
              <a:ahLst/>
              <a:cxnLst/>
              <a:rect l="l" t="t" r="r" b="b"/>
              <a:pathLst>
                <a:path w="371475" h="561975">
                  <a:moveTo>
                    <a:pt x="0" y="0"/>
                  </a:moveTo>
                  <a:lnTo>
                    <a:pt x="20886" y="100427"/>
                  </a:lnTo>
                  <a:lnTo>
                    <a:pt x="43193" y="188008"/>
                  </a:lnTo>
                  <a:lnTo>
                    <a:pt x="66659" y="263627"/>
                  </a:lnTo>
                  <a:lnTo>
                    <a:pt x="91025" y="328170"/>
                  </a:lnTo>
                  <a:lnTo>
                    <a:pt x="116031" y="382520"/>
                  </a:lnTo>
                  <a:lnTo>
                    <a:pt x="141416" y="427562"/>
                  </a:lnTo>
                  <a:lnTo>
                    <a:pt x="166920" y="464182"/>
                  </a:lnTo>
                  <a:lnTo>
                    <a:pt x="192283" y="493264"/>
                  </a:lnTo>
                  <a:lnTo>
                    <a:pt x="241547" y="532351"/>
                  </a:lnTo>
                  <a:lnTo>
                    <a:pt x="287126" y="551902"/>
                  </a:lnTo>
                  <a:lnTo>
                    <a:pt x="326939" y="558995"/>
                  </a:lnTo>
                  <a:lnTo>
                    <a:pt x="358905" y="560706"/>
                  </a:lnTo>
                  <a:lnTo>
                    <a:pt x="371296" y="561756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490813" y="2574302"/>
              <a:ext cx="78105" cy="63500"/>
            </a:xfrm>
            <a:custGeom>
              <a:avLst/>
              <a:gdLst/>
              <a:ahLst/>
              <a:cxnLst/>
              <a:rect l="l" t="t" r="r" b="b"/>
              <a:pathLst>
                <a:path w="78105" h="63500">
                  <a:moveTo>
                    <a:pt x="8886" y="0"/>
                  </a:moveTo>
                  <a:lnTo>
                    <a:pt x="12582" y="16614"/>
                  </a:lnTo>
                  <a:lnTo>
                    <a:pt x="12332" y="32674"/>
                  </a:lnTo>
                  <a:lnTo>
                    <a:pt x="8138" y="48178"/>
                  </a:lnTo>
                  <a:lnTo>
                    <a:pt x="0" y="63126"/>
                  </a:lnTo>
                  <a:lnTo>
                    <a:pt x="78087" y="41925"/>
                  </a:lnTo>
                  <a:lnTo>
                    <a:pt x="8886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2160596" y="2020900"/>
              <a:ext cx="1198245" cy="311150"/>
            </a:xfrm>
            <a:custGeom>
              <a:avLst/>
              <a:gdLst/>
              <a:ahLst/>
              <a:cxnLst/>
              <a:rect l="l" t="t" r="r" b="b"/>
              <a:pathLst>
                <a:path w="1198245" h="311150">
                  <a:moveTo>
                    <a:pt x="0" y="28366"/>
                  </a:moveTo>
                  <a:lnTo>
                    <a:pt x="17080" y="77854"/>
                  </a:lnTo>
                  <a:lnTo>
                    <a:pt x="37415" y="121858"/>
                  </a:lnTo>
                  <a:lnTo>
                    <a:pt x="60799" y="160609"/>
                  </a:lnTo>
                  <a:lnTo>
                    <a:pt x="87026" y="194338"/>
                  </a:lnTo>
                  <a:lnTo>
                    <a:pt x="115889" y="223276"/>
                  </a:lnTo>
                  <a:lnTo>
                    <a:pt x="147183" y="247654"/>
                  </a:lnTo>
                  <a:lnTo>
                    <a:pt x="180700" y="267702"/>
                  </a:lnTo>
                  <a:lnTo>
                    <a:pt x="216235" y="283650"/>
                  </a:lnTo>
                  <a:lnTo>
                    <a:pt x="253582" y="295730"/>
                  </a:lnTo>
                  <a:lnTo>
                    <a:pt x="292535" y="304173"/>
                  </a:lnTo>
                  <a:lnTo>
                    <a:pt x="332886" y="309208"/>
                  </a:lnTo>
                  <a:lnTo>
                    <a:pt x="374431" y="311067"/>
                  </a:lnTo>
                  <a:lnTo>
                    <a:pt x="416963" y="309980"/>
                  </a:lnTo>
                  <a:lnTo>
                    <a:pt x="460276" y="306178"/>
                  </a:lnTo>
                  <a:lnTo>
                    <a:pt x="504163" y="299892"/>
                  </a:lnTo>
                  <a:lnTo>
                    <a:pt x="548418" y="291353"/>
                  </a:lnTo>
                  <a:lnTo>
                    <a:pt x="592836" y="280790"/>
                  </a:lnTo>
                  <a:lnTo>
                    <a:pt x="637209" y="268435"/>
                  </a:lnTo>
                  <a:lnTo>
                    <a:pt x="681333" y="254519"/>
                  </a:lnTo>
                  <a:lnTo>
                    <a:pt x="725000" y="239272"/>
                  </a:lnTo>
                  <a:lnTo>
                    <a:pt x="768004" y="222925"/>
                  </a:lnTo>
                  <a:lnTo>
                    <a:pt x="810140" y="205708"/>
                  </a:lnTo>
                  <a:lnTo>
                    <a:pt x="851201" y="187853"/>
                  </a:lnTo>
                  <a:lnTo>
                    <a:pt x="890981" y="169589"/>
                  </a:lnTo>
                  <a:lnTo>
                    <a:pt x="929273" y="151148"/>
                  </a:lnTo>
                  <a:lnTo>
                    <a:pt x="965872" y="132761"/>
                  </a:lnTo>
                  <a:lnTo>
                    <a:pt x="1000571" y="114658"/>
                  </a:lnTo>
                  <a:lnTo>
                    <a:pt x="1063446" y="80226"/>
                  </a:lnTo>
                  <a:lnTo>
                    <a:pt x="1116248" y="49699"/>
                  </a:lnTo>
                  <a:lnTo>
                    <a:pt x="1157327" y="24921"/>
                  </a:lnTo>
                  <a:lnTo>
                    <a:pt x="1185035" y="7740"/>
                  </a:lnTo>
                  <a:lnTo>
                    <a:pt x="1193358" y="2574"/>
                  </a:lnTo>
                  <a:lnTo>
                    <a:pt x="1197721" y="0"/>
                  </a:lnTo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3310787" y="2003660"/>
              <a:ext cx="81280" cy="62865"/>
            </a:xfrm>
            <a:custGeom>
              <a:avLst/>
              <a:gdLst/>
              <a:ahLst/>
              <a:cxnLst/>
              <a:rect l="l" t="t" r="r" b="b"/>
              <a:pathLst>
                <a:path w="81279" h="62864">
                  <a:moveTo>
                    <a:pt x="80691" y="0"/>
                  </a:moveTo>
                  <a:lnTo>
                    <a:pt x="0" y="6028"/>
                  </a:lnTo>
                  <a:lnTo>
                    <a:pt x="12653" y="17412"/>
                  </a:lnTo>
                  <a:lnTo>
                    <a:pt x="21772" y="30635"/>
                  </a:lnTo>
                  <a:lnTo>
                    <a:pt x="27357" y="45696"/>
                  </a:lnTo>
                  <a:lnTo>
                    <a:pt x="29409" y="62595"/>
                  </a:lnTo>
                  <a:lnTo>
                    <a:pt x="8069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2122648" y="2011315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5895" y="0"/>
                  </a:moveTo>
                  <a:lnTo>
                    <a:pt x="0" y="0"/>
                  </a:lnTo>
                  <a:lnTo>
                    <a:pt x="0" y="75899"/>
                  </a:lnTo>
                  <a:lnTo>
                    <a:pt x="75895" y="75899"/>
                  </a:lnTo>
                  <a:lnTo>
                    <a:pt x="75895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2122648" y="2011315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0" y="75899"/>
                  </a:moveTo>
                  <a:lnTo>
                    <a:pt x="75895" y="75899"/>
                  </a:lnTo>
                  <a:lnTo>
                    <a:pt x="75895" y="0"/>
                  </a:lnTo>
                  <a:lnTo>
                    <a:pt x="0" y="0"/>
                  </a:lnTo>
                  <a:lnTo>
                    <a:pt x="0" y="75899"/>
                  </a:lnTo>
                  <a:close/>
                </a:path>
              </a:pathLst>
            </a:custGeom>
            <a:ln w="524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1169584" y="1643181"/>
            <a:ext cx="24130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endParaRPr sz="65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869908" y="1682394"/>
            <a:ext cx="64897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Content provider</a:t>
            </a:r>
            <a:endParaRPr sz="65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6713" y="3327684"/>
            <a:ext cx="7391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Edge-server</a:t>
            </a:r>
            <a:r>
              <a:rPr sz="600" spc="-25" dirty="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32</a:t>
            </a:r>
            <a:r>
              <a:rPr sz="600" spc="-40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sz="600" spc="-35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36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20015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5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</a:t>
            </a:r>
            <a:r>
              <a:rPr sz="600" spc="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architecture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1374" y="716"/>
            <a:ext cx="70993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Hybrid</a:t>
            </a:r>
            <a:r>
              <a:rPr sz="600" spc="-20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Architectures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05566"/>
            <a:ext cx="4172585" cy="1437005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90"/>
              </a:spcBef>
            </a:pPr>
            <a:r>
              <a:rPr sz="1400" spc="10" dirty="0">
                <a:solidFill>
                  <a:srgbClr val="3333B2"/>
                </a:solidFill>
                <a:latin typeface="Arial"/>
                <a:cs typeface="Arial"/>
              </a:rPr>
              <a:t>Collaboration:</a:t>
            </a:r>
            <a:r>
              <a:rPr sz="1400" spc="10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sz="1400" spc="1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3333B2"/>
                </a:solidFill>
                <a:latin typeface="Arial"/>
                <a:cs typeface="Arial"/>
              </a:rPr>
              <a:t>BitTorrent</a:t>
            </a:r>
            <a:r>
              <a:rPr sz="1400" spc="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case</a:t>
            </a:r>
            <a:endParaRPr sz="14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550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Principle:</a:t>
            </a:r>
            <a:r>
              <a:rPr sz="1200" spc="7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search </a:t>
            </a:r>
            <a:r>
              <a:rPr sz="1200" spc="-20" dirty="0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 a file </a:t>
            </a:r>
            <a:r>
              <a:rPr sz="1200" i="1" spc="-5" dirty="0">
                <a:solidFill>
                  <a:srgbClr val="3333B2"/>
                </a:solidFill>
                <a:latin typeface="Arial"/>
                <a:cs typeface="Arial"/>
              </a:rPr>
              <a:t>F</a:t>
            </a:r>
            <a:endParaRPr sz="1200">
              <a:latin typeface="Arial"/>
              <a:cs typeface="Arial"/>
            </a:endParaRPr>
          </a:p>
          <a:p>
            <a:pPr marL="567055" indent="-168275">
              <a:lnSpc>
                <a:spcPts val="12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sz="1000" spc="-5" dirty="0">
                <a:latin typeface="Arial"/>
                <a:cs typeface="Arial"/>
              </a:rPr>
              <a:t>Lookup file at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 global </a:t>
            </a:r>
            <a:r>
              <a:rPr sz="1000" dirty="0">
                <a:latin typeface="Arial"/>
                <a:cs typeface="Arial"/>
              </a:rPr>
              <a:t>directory </a:t>
            </a:r>
            <a:r>
              <a:rPr sz="1000" i="1" spc="-5" dirty="0">
                <a:latin typeface="メイリオ"/>
                <a:cs typeface="メイリオ"/>
              </a:rPr>
              <a:t>⇒</a:t>
            </a:r>
            <a:r>
              <a:rPr sz="1000" i="1" spc="-65" dirty="0">
                <a:latin typeface="メイリオ"/>
                <a:cs typeface="メイリオ"/>
              </a:rPr>
              <a:t> </a:t>
            </a:r>
            <a:r>
              <a:rPr sz="1000" dirty="0">
                <a:latin typeface="Arial"/>
                <a:cs typeface="Arial"/>
              </a:rPr>
              <a:t>returns </a:t>
            </a:r>
            <a:r>
              <a:rPr sz="1000" spc="-5" dirty="0">
                <a:latin typeface="Arial"/>
                <a:cs typeface="Arial"/>
              </a:rPr>
              <a:t>a 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torrent file</a:t>
            </a:r>
            <a:endParaRPr sz="1000">
              <a:latin typeface="Arial"/>
              <a:cs typeface="Arial"/>
            </a:endParaRPr>
          </a:p>
          <a:p>
            <a:pPr marL="567055" marR="191135" indent="-168275">
              <a:lnSpc>
                <a:spcPts val="1200"/>
              </a:lnSpc>
              <a:spcBef>
                <a:spcPts val="3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sz="1000" spc="-20" dirty="0">
                <a:latin typeface="Arial"/>
                <a:cs typeface="Arial"/>
              </a:rPr>
              <a:t>Torrent</a:t>
            </a:r>
            <a:r>
              <a:rPr sz="1000" spc="-5" dirty="0">
                <a:latin typeface="Arial"/>
                <a:cs typeface="Arial"/>
              </a:rPr>
              <a:t> file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contains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reference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FA0000"/>
                </a:solidFill>
                <a:latin typeface="Arial"/>
                <a:cs typeface="Arial"/>
              </a:rPr>
              <a:t>tracker</a:t>
            </a:r>
            <a:r>
              <a:rPr sz="1000" spc="-10" dirty="0">
                <a:latin typeface="Arial"/>
                <a:cs typeface="Arial"/>
              </a:rPr>
              <a:t>: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server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keeping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accurate account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 </a:t>
            </a:r>
            <a:r>
              <a:rPr sz="1000" spc="-10" dirty="0">
                <a:solidFill>
                  <a:srgbClr val="0000FA"/>
                </a:solidFill>
                <a:latin typeface="Arial"/>
                <a:cs typeface="Arial"/>
              </a:rPr>
              <a:t>active</a:t>
            </a:r>
            <a:r>
              <a:rPr sz="1000" dirty="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nodes that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have</a:t>
            </a:r>
            <a:r>
              <a:rPr sz="1000" spc="-5" dirty="0">
                <a:latin typeface="Arial"/>
                <a:cs typeface="Arial"/>
              </a:rPr>
              <a:t> (chunks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of)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F</a:t>
            </a:r>
            <a:r>
              <a:rPr sz="1000" i="1" spc="-15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150"/>
              </a:lnSpc>
              <a:buClr>
                <a:srgbClr val="3333B2"/>
              </a:buClr>
              <a:buFont typeface="Arial"/>
              <a:buChar char="►"/>
              <a:tabLst>
                <a:tab pos="567690" algn="l"/>
              </a:tabLst>
            </a:pPr>
            <a:r>
              <a:rPr sz="1000" i="1" spc="-5" dirty="0">
                <a:latin typeface="Arial"/>
                <a:cs typeface="Arial"/>
              </a:rPr>
              <a:t>P</a:t>
            </a:r>
            <a:r>
              <a:rPr sz="1000" i="1" spc="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can join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FA0000"/>
                </a:solidFill>
                <a:latin typeface="Arial"/>
                <a:cs typeface="Arial"/>
              </a:rPr>
              <a:t>swarm</a:t>
            </a:r>
            <a:r>
              <a:rPr sz="1000" spc="-10" dirty="0">
                <a:latin typeface="Arial"/>
                <a:cs typeface="Arial"/>
              </a:rPr>
              <a:t>,</a:t>
            </a:r>
            <a:r>
              <a:rPr sz="1000" spc="-5" dirty="0">
                <a:latin typeface="Arial"/>
                <a:cs typeface="Arial"/>
              </a:rPr>
              <a:t> get 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chunk </a:t>
            </a:r>
            <a:r>
              <a:rPr sz="1000" spc="-15" dirty="0">
                <a:latin typeface="Arial"/>
                <a:cs typeface="Arial"/>
              </a:rPr>
              <a:t>for</a:t>
            </a:r>
            <a:r>
              <a:rPr sz="1000" spc="-5" dirty="0">
                <a:latin typeface="Arial"/>
                <a:cs typeface="Arial"/>
              </a:rPr>
              <a:t> free,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 then trade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 </a:t>
            </a:r>
            <a:r>
              <a:rPr sz="1000" spc="-10" dirty="0">
                <a:latin typeface="Arial"/>
                <a:cs typeface="Arial"/>
              </a:rPr>
              <a:t>copy</a:t>
            </a:r>
            <a:r>
              <a:rPr sz="1000" spc="-5" dirty="0">
                <a:latin typeface="Arial"/>
                <a:cs typeface="Arial"/>
              </a:rPr>
              <a:t> of</a:t>
            </a:r>
            <a:endParaRPr sz="1000">
              <a:latin typeface="Arial"/>
              <a:cs typeface="Arial"/>
            </a:endParaRPr>
          </a:p>
          <a:p>
            <a:pPr marL="567055">
              <a:lnSpc>
                <a:spcPts val="1200"/>
              </a:lnSpc>
            </a:pPr>
            <a:r>
              <a:rPr sz="1000" spc="-5" dirty="0">
                <a:latin typeface="Arial"/>
                <a:cs typeface="Arial"/>
              </a:rPr>
              <a:t>that chunk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for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another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one with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peer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Q</a:t>
            </a:r>
            <a:r>
              <a:rPr sz="1000" i="1" spc="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also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swarm.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239508" y="2371051"/>
            <a:ext cx="488315" cy="613410"/>
            <a:chOff x="3239508" y="2371051"/>
            <a:chExt cx="488315" cy="613410"/>
          </a:xfrm>
        </p:grpSpPr>
        <p:sp>
          <p:nvSpPr>
            <p:cNvPr id="6" name="object 6"/>
            <p:cNvSpPr/>
            <p:nvPr/>
          </p:nvSpPr>
          <p:spPr>
            <a:xfrm>
              <a:off x="3706190" y="2732328"/>
              <a:ext cx="21590" cy="127000"/>
            </a:xfrm>
            <a:custGeom>
              <a:avLst/>
              <a:gdLst/>
              <a:ahLst/>
              <a:cxnLst/>
              <a:rect l="l" t="t" r="r" b="b"/>
              <a:pathLst>
                <a:path w="21589" h="127000">
                  <a:moveTo>
                    <a:pt x="21082" y="110147"/>
                  </a:moveTo>
                  <a:lnTo>
                    <a:pt x="16370" y="105422"/>
                  </a:lnTo>
                  <a:lnTo>
                    <a:pt x="10541" y="105422"/>
                  </a:lnTo>
                  <a:lnTo>
                    <a:pt x="4711" y="105422"/>
                  </a:lnTo>
                  <a:lnTo>
                    <a:pt x="0" y="110147"/>
                  </a:lnTo>
                  <a:lnTo>
                    <a:pt x="0" y="121780"/>
                  </a:lnTo>
                  <a:lnTo>
                    <a:pt x="4711" y="126504"/>
                  </a:lnTo>
                  <a:lnTo>
                    <a:pt x="16370" y="126504"/>
                  </a:lnTo>
                  <a:lnTo>
                    <a:pt x="21082" y="121780"/>
                  </a:lnTo>
                  <a:lnTo>
                    <a:pt x="21082" y="110147"/>
                  </a:lnTo>
                  <a:close/>
                </a:path>
                <a:path w="21589" h="127000">
                  <a:moveTo>
                    <a:pt x="21082" y="57429"/>
                  </a:moveTo>
                  <a:lnTo>
                    <a:pt x="16370" y="52705"/>
                  </a:lnTo>
                  <a:lnTo>
                    <a:pt x="10541" y="52705"/>
                  </a:lnTo>
                  <a:lnTo>
                    <a:pt x="4711" y="52705"/>
                  </a:lnTo>
                  <a:lnTo>
                    <a:pt x="0" y="57429"/>
                  </a:lnTo>
                  <a:lnTo>
                    <a:pt x="0" y="69075"/>
                  </a:lnTo>
                  <a:lnTo>
                    <a:pt x="4711" y="73799"/>
                  </a:lnTo>
                  <a:lnTo>
                    <a:pt x="16370" y="73799"/>
                  </a:lnTo>
                  <a:lnTo>
                    <a:pt x="21082" y="69075"/>
                  </a:lnTo>
                  <a:lnTo>
                    <a:pt x="21082" y="57429"/>
                  </a:lnTo>
                  <a:close/>
                </a:path>
                <a:path w="21589" h="127000">
                  <a:moveTo>
                    <a:pt x="21082" y="4724"/>
                  </a:moveTo>
                  <a:lnTo>
                    <a:pt x="16370" y="0"/>
                  </a:lnTo>
                  <a:lnTo>
                    <a:pt x="10541" y="0"/>
                  </a:lnTo>
                  <a:lnTo>
                    <a:pt x="4711" y="0"/>
                  </a:lnTo>
                  <a:lnTo>
                    <a:pt x="0" y="4724"/>
                  </a:lnTo>
                  <a:lnTo>
                    <a:pt x="0" y="16370"/>
                  </a:lnTo>
                  <a:lnTo>
                    <a:pt x="4711" y="21082"/>
                  </a:lnTo>
                  <a:lnTo>
                    <a:pt x="16370" y="21082"/>
                  </a:lnTo>
                  <a:lnTo>
                    <a:pt x="21082" y="16370"/>
                  </a:lnTo>
                  <a:lnTo>
                    <a:pt x="21082" y="472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42366" y="2373909"/>
              <a:ext cx="105410" cy="607695"/>
            </a:xfrm>
            <a:custGeom>
              <a:avLst/>
              <a:gdLst/>
              <a:ahLst/>
              <a:cxnLst/>
              <a:rect l="l" t="t" r="r" b="b"/>
              <a:pathLst>
                <a:path w="105410" h="607694">
                  <a:moveTo>
                    <a:pt x="52409" y="607161"/>
                  </a:moveTo>
                  <a:lnTo>
                    <a:pt x="75465" y="576304"/>
                  </a:lnTo>
                  <a:lnTo>
                    <a:pt x="93315" y="493453"/>
                  </a:lnTo>
                  <a:lnTo>
                    <a:pt x="99503" y="437086"/>
                  </a:lnTo>
                  <a:lnTo>
                    <a:pt x="103446" y="373188"/>
                  </a:lnTo>
                  <a:lnTo>
                    <a:pt x="104830" y="303580"/>
                  </a:lnTo>
                  <a:lnTo>
                    <a:pt x="103446" y="233972"/>
                  </a:lnTo>
                  <a:lnTo>
                    <a:pt x="99503" y="170073"/>
                  </a:lnTo>
                  <a:lnTo>
                    <a:pt x="93315" y="113706"/>
                  </a:lnTo>
                  <a:lnTo>
                    <a:pt x="85198" y="66693"/>
                  </a:lnTo>
                  <a:lnTo>
                    <a:pt x="64430" y="8017"/>
                  </a:lnTo>
                  <a:lnTo>
                    <a:pt x="52409" y="0"/>
                  </a:lnTo>
                  <a:lnTo>
                    <a:pt x="40392" y="8017"/>
                  </a:lnTo>
                  <a:lnTo>
                    <a:pt x="19629" y="66693"/>
                  </a:lnTo>
                  <a:lnTo>
                    <a:pt x="11513" y="113706"/>
                  </a:lnTo>
                  <a:lnTo>
                    <a:pt x="5326" y="170073"/>
                  </a:lnTo>
                  <a:lnTo>
                    <a:pt x="1384" y="233972"/>
                  </a:lnTo>
                  <a:lnTo>
                    <a:pt x="0" y="303580"/>
                  </a:lnTo>
                  <a:lnTo>
                    <a:pt x="1384" y="373188"/>
                  </a:lnTo>
                  <a:lnTo>
                    <a:pt x="5326" y="437086"/>
                  </a:lnTo>
                  <a:lnTo>
                    <a:pt x="11513" y="493453"/>
                  </a:lnTo>
                  <a:lnTo>
                    <a:pt x="19629" y="540467"/>
                  </a:lnTo>
                  <a:lnTo>
                    <a:pt x="40392" y="599143"/>
                  </a:lnTo>
                  <a:lnTo>
                    <a:pt x="52409" y="607161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836153" y="2306702"/>
            <a:ext cx="29781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Node 1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30627" y="2517531"/>
            <a:ext cx="29781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Node 2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24866" y="2939071"/>
            <a:ext cx="31178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Node </a:t>
            </a:r>
            <a:r>
              <a:rPr sz="650" spc="10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02990" y="2529944"/>
            <a:ext cx="633095" cy="31877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marL="164465" marR="120014" indent="-35560">
              <a:lnSpc>
                <a:spcPts val="740"/>
              </a:lnSpc>
              <a:spcBef>
                <a:spcPts val="525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torrent </a:t>
            </a:r>
            <a:r>
              <a:rPr sz="650" dirty="0">
                <a:solidFill>
                  <a:srgbClr val="231F20"/>
                </a:solidFill>
                <a:latin typeface="Arial"/>
                <a:cs typeface="Arial"/>
              </a:rPr>
              <a:t>file 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6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dirty="0">
                <a:solidFill>
                  <a:srgbClr val="231F20"/>
                </a:solidFill>
                <a:latin typeface="Arial"/>
                <a:cs typeface="Arial"/>
              </a:rPr>
              <a:t>file</a:t>
            </a:r>
            <a:r>
              <a:rPr sz="6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F</a:t>
            </a:r>
            <a:endParaRPr sz="6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1530" y="2529944"/>
            <a:ext cx="633095" cy="31877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51435" marR="43180" indent="46355" algn="just">
              <a:lnSpc>
                <a:spcPts val="740"/>
              </a:lnSpc>
              <a:spcBef>
                <a:spcPts val="95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6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Bit</a:t>
            </a:r>
            <a:r>
              <a:rPr sz="650" spc="-70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orrent  </a:t>
            </a:r>
            <a:r>
              <a:rPr sz="650" dirty="0">
                <a:solidFill>
                  <a:srgbClr val="231F20"/>
                </a:solidFill>
                <a:latin typeface="Arial"/>
                <a:cs typeface="Arial"/>
              </a:rPr>
              <a:t>Web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page or </a:t>
            </a:r>
            <a:r>
              <a:rPr sz="65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search</a:t>
            </a:r>
            <a:r>
              <a:rPr sz="6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engine</a:t>
            </a:r>
            <a:endParaRPr sz="6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04443" y="2532031"/>
            <a:ext cx="633095" cy="31686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19050" rIns="0" bIns="0" rtlCol="0">
            <a:spAutoFit/>
          </a:bodyPr>
          <a:lstStyle/>
          <a:p>
            <a:pPr marL="22225" marR="11430" algn="ctr">
              <a:lnSpc>
                <a:spcPts val="740"/>
              </a:lnSpc>
              <a:spcBef>
                <a:spcPts val="15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List of nodes </a:t>
            </a:r>
            <a:r>
              <a:rPr sz="65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6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(chunks</a:t>
            </a:r>
            <a:r>
              <a:rPr sz="6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of) </a:t>
            </a:r>
            <a:r>
              <a:rPr sz="650" spc="-1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dirty="0">
                <a:solidFill>
                  <a:srgbClr val="231F20"/>
                </a:solidFill>
                <a:latin typeface="Arial"/>
                <a:cs typeface="Arial"/>
              </a:rPr>
              <a:t>file</a:t>
            </a:r>
            <a:r>
              <a:rPr sz="65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F</a:t>
            </a:r>
            <a:endParaRPr sz="6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85178" y="2855690"/>
            <a:ext cx="45529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-5" dirty="0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eb</a:t>
            </a:r>
            <a:r>
              <a:rPr sz="6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22631" y="2855690"/>
            <a:ext cx="41910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File 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29606" y="2855690"/>
            <a:ext cx="30861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-20" dirty="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racker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726580" y="2139606"/>
            <a:ext cx="3068955" cy="945515"/>
            <a:chOff x="726580" y="2139606"/>
            <a:chExt cx="3068955" cy="945515"/>
          </a:xfrm>
        </p:grpSpPr>
        <p:sp>
          <p:nvSpPr>
            <p:cNvPr id="18" name="object 18"/>
            <p:cNvSpPr/>
            <p:nvPr/>
          </p:nvSpPr>
          <p:spPr>
            <a:xfrm>
              <a:off x="3320186" y="2517305"/>
              <a:ext cx="48895" cy="340995"/>
            </a:xfrm>
            <a:custGeom>
              <a:avLst/>
              <a:gdLst/>
              <a:ahLst/>
              <a:cxnLst/>
              <a:rect l="l" t="t" r="r" b="b"/>
              <a:pathLst>
                <a:path w="48895" h="340994">
                  <a:moveTo>
                    <a:pt x="37947" y="302768"/>
                  </a:moveTo>
                  <a:lnTo>
                    <a:pt x="0" y="302768"/>
                  </a:lnTo>
                  <a:lnTo>
                    <a:pt x="0" y="340715"/>
                  </a:lnTo>
                  <a:lnTo>
                    <a:pt x="37947" y="340715"/>
                  </a:lnTo>
                  <a:lnTo>
                    <a:pt x="37947" y="302768"/>
                  </a:lnTo>
                  <a:close/>
                </a:path>
                <a:path w="48895" h="340994">
                  <a:moveTo>
                    <a:pt x="39966" y="0"/>
                  </a:moveTo>
                  <a:lnTo>
                    <a:pt x="2019" y="0"/>
                  </a:lnTo>
                  <a:lnTo>
                    <a:pt x="2019" y="37947"/>
                  </a:lnTo>
                  <a:lnTo>
                    <a:pt x="39966" y="37947"/>
                  </a:lnTo>
                  <a:lnTo>
                    <a:pt x="39966" y="0"/>
                  </a:lnTo>
                  <a:close/>
                </a:path>
                <a:path w="48895" h="340994">
                  <a:moveTo>
                    <a:pt x="48844" y="105003"/>
                  </a:moveTo>
                  <a:lnTo>
                    <a:pt x="10896" y="105003"/>
                  </a:lnTo>
                  <a:lnTo>
                    <a:pt x="10896" y="142951"/>
                  </a:lnTo>
                  <a:lnTo>
                    <a:pt x="48844" y="142951"/>
                  </a:lnTo>
                  <a:lnTo>
                    <a:pt x="48844" y="10500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137767" y="2373909"/>
              <a:ext cx="579120" cy="257810"/>
            </a:xfrm>
            <a:custGeom>
              <a:avLst/>
              <a:gdLst/>
              <a:ahLst/>
              <a:cxnLst/>
              <a:rect l="l" t="t" r="r" b="b"/>
              <a:pathLst>
                <a:path w="579120" h="257810">
                  <a:moveTo>
                    <a:pt x="578974" y="0"/>
                  </a:moveTo>
                  <a:lnTo>
                    <a:pt x="0" y="257295"/>
                  </a:lnTo>
                  <a:lnTo>
                    <a:pt x="57897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137767" y="2373909"/>
              <a:ext cx="579120" cy="257810"/>
            </a:xfrm>
            <a:custGeom>
              <a:avLst/>
              <a:gdLst/>
              <a:ahLst/>
              <a:cxnLst/>
              <a:rect l="l" t="t" r="r" b="b"/>
              <a:pathLst>
                <a:path w="579120" h="257810">
                  <a:moveTo>
                    <a:pt x="0" y="257295"/>
                  </a:moveTo>
                  <a:lnTo>
                    <a:pt x="578974" y="0"/>
                  </a:lnTo>
                  <a:lnTo>
                    <a:pt x="0" y="257295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38201" y="2295378"/>
              <a:ext cx="157071" cy="157061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3137767" y="2745051"/>
              <a:ext cx="579120" cy="261620"/>
            </a:xfrm>
            <a:custGeom>
              <a:avLst/>
              <a:gdLst/>
              <a:ahLst/>
              <a:cxnLst/>
              <a:rect l="l" t="t" r="r" b="b"/>
              <a:pathLst>
                <a:path w="579120" h="261619">
                  <a:moveTo>
                    <a:pt x="0" y="0"/>
                  </a:moveTo>
                  <a:lnTo>
                    <a:pt x="578974" y="2613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137767" y="2745051"/>
              <a:ext cx="579120" cy="261620"/>
            </a:xfrm>
            <a:custGeom>
              <a:avLst/>
              <a:gdLst/>
              <a:ahLst/>
              <a:cxnLst/>
              <a:rect l="l" t="t" r="r" b="b"/>
              <a:pathLst>
                <a:path w="579120" h="261619">
                  <a:moveTo>
                    <a:pt x="0" y="0"/>
                  </a:moveTo>
                  <a:lnTo>
                    <a:pt x="578974" y="261354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38201" y="2927879"/>
              <a:ext cx="157071" cy="157061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26580" y="2139606"/>
              <a:ext cx="157061" cy="157056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918385" y="2218133"/>
              <a:ext cx="2376805" cy="156210"/>
            </a:xfrm>
            <a:custGeom>
              <a:avLst/>
              <a:gdLst/>
              <a:ahLst/>
              <a:cxnLst/>
              <a:rect l="l" t="t" r="r" b="b"/>
              <a:pathLst>
                <a:path w="2376804" h="156210">
                  <a:moveTo>
                    <a:pt x="2376685" y="155775"/>
                  </a:moveTo>
                  <a:lnTo>
                    <a:pt x="2376685" y="0"/>
                  </a:ln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81006" y="2186255"/>
              <a:ext cx="74376" cy="63751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805111" y="2294028"/>
              <a:ext cx="0" cy="190500"/>
            </a:xfrm>
            <a:custGeom>
              <a:avLst/>
              <a:gdLst/>
              <a:ahLst/>
              <a:cxnLst/>
              <a:rect l="l" t="t" r="r" b="b"/>
              <a:pathLst>
                <a:path h="190500">
                  <a:moveTo>
                    <a:pt x="0" y="0"/>
                  </a:moveTo>
                  <a:lnTo>
                    <a:pt x="0" y="190306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73226" y="2447340"/>
              <a:ext cx="64135" cy="74930"/>
            </a:xfrm>
            <a:custGeom>
              <a:avLst/>
              <a:gdLst/>
              <a:ahLst/>
              <a:cxnLst/>
              <a:rect l="l" t="t" r="r" b="b"/>
              <a:pathLst>
                <a:path w="64134" h="74930">
                  <a:moveTo>
                    <a:pt x="63754" y="0"/>
                  </a:moveTo>
                  <a:lnTo>
                    <a:pt x="47815" y="5981"/>
                  </a:lnTo>
                  <a:lnTo>
                    <a:pt x="31877" y="7975"/>
                  </a:lnTo>
                  <a:lnTo>
                    <a:pt x="15938" y="5981"/>
                  </a:lnTo>
                  <a:lnTo>
                    <a:pt x="0" y="0"/>
                  </a:lnTo>
                  <a:lnTo>
                    <a:pt x="31877" y="74383"/>
                  </a:lnTo>
                  <a:lnTo>
                    <a:pt x="6375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137767" y="2584741"/>
              <a:ext cx="579120" cy="84455"/>
            </a:xfrm>
            <a:custGeom>
              <a:avLst/>
              <a:gdLst/>
              <a:ahLst/>
              <a:cxnLst/>
              <a:rect l="l" t="t" r="r" b="b"/>
              <a:pathLst>
                <a:path w="579120" h="84455">
                  <a:moveTo>
                    <a:pt x="0" y="84410"/>
                  </a:moveTo>
                  <a:lnTo>
                    <a:pt x="578974" y="0"/>
                  </a:lnTo>
                  <a:lnTo>
                    <a:pt x="0" y="8441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638201" y="2506211"/>
              <a:ext cx="157071" cy="157061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1134031" y="2690164"/>
              <a:ext cx="332105" cy="0"/>
            </a:xfrm>
            <a:custGeom>
              <a:avLst/>
              <a:gdLst/>
              <a:ahLst/>
              <a:cxnLst/>
              <a:rect l="l" t="t" r="r" b="b"/>
              <a:pathLst>
                <a:path w="332105">
                  <a:moveTo>
                    <a:pt x="0" y="0"/>
                  </a:moveTo>
                  <a:lnTo>
                    <a:pt x="331576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28611" y="2658289"/>
              <a:ext cx="74379" cy="63753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2135487" y="2690164"/>
              <a:ext cx="332105" cy="0"/>
            </a:xfrm>
            <a:custGeom>
              <a:avLst/>
              <a:gdLst/>
              <a:ahLst/>
              <a:cxnLst/>
              <a:rect l="l" t="t" r="r" b="b"/>
              <a:pathLst>
                <a:path w="332105">
                  <a:moveTo>
                    <a:pt x="0" y="0"/>
                  </a:moveTo>
                  <a:lnTo>
                    <a:pt x="331577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430076" y="2658289"/>
              <a:ext cx="74366" cy="63753"/>
            </a:xfrm>
            <a:prstGeom prst="rect">
              <a:avLst/>
            </a:prstGeom>
          </p:spPr>
        </p:pic>
      </p:grpSp>
      <p:sp>
        <p:nvSpPr>
          <p:cNvPr id="36" name="object 36"/>
          <p:cNvSpPr txBox="1"/>
          <p:nvPr/>
        </p:nvSpPr>
        <p:spPr>
          <a:xfrm>
            <a:off x="617047" y="1956669"/>
            <a:ext cx="1577975" cy="25336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r>
              <a:rPr sz="6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node</a:t>
            </a:r>
            <a:endParaRPr sz="650">
              <a:latin typeface="Arial"/>
              <a:cs typeface="Arial"/>
            </a:endParaRPr>
          </a:p>
          <a:p>
            <a:pPr marL="935990">
              <a:lnSpc>
                <a:spcPct val="100000"/>
              </a:lnSpc>
              <a:spcBef>
                <a:spcPts val="12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sz="6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out</a:t>
            </a:r>
            <a:r>
              <a:rPr sz="6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6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10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sz="6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nodes</a:t>
            </a:r>
            <a:endParaRPr sz="6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6713" y="3331252"/>
            <a:ext cx="1136650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12" action="ppaction://hlinksldjump"/>
              </a:rPr>
              <a:t>Collaborative</a:t>
            </a:r>
            <a:r>
              <a:rPr sz="600" spc="-10" dirty="0">
                <a:solidFill>
                  <a:srgbClr val="3333B2"/>
                </a:solidFill>
                <a:latin typeface="Arial"/>
                <a:cs typeface="Arial"/>
                <a:hlinkClick r:id="rId1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12" action="ppaction://hlinksldjump"/>
              </a:rPr>
              <a:t>distributed</a:t>
            </a:r>
            <a:r>
              <a:rPr sz="600" spc="-10" dirty="0">
                <a:solidFill>
                  <a:srgbClr val="3333B2"/>
                </a:solidFill>
                <a:latin typeface="Arial"/>
                <a:cs typeface="Arial"/>
                <a:hlinkClick r:id="rId1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12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33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832134" y="2315065"/>
            <a:ext cx="410209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Lookup(F)</a:t>
            </a:r>
            <a:endParaRPr sz="65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1136650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Collaborative</a:t>
            </a:r>
            <a:r>
              <a:rPr sz="600" spc="-10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distributed</a:t>
            </a:r>
            <a:r>
              <a:rPr sz="600" spc="-10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34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76979" algn="l"/>
              </a:tabLst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Architectures:</a:t>
            </a:r>
            <a:r>
              <a:rPr sz="600" spc="18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System</a:t>
            </a:r>
            <a:r>
              <a:rPr sz="600" spc="20" dirty="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architecture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Hybrid</a:t>
            </a:r>
            <a:r>
              <a:rPr sz="600" spc="-15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Architectures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5" dirty="0"/>
              <a:t>BitTorrent</a:t>
            </a:r>
            <a:r>
              <a:rPr spc="-10" dirty="0"/>
              <a:t> </a:t>
            </a:r>
            <a:r>
              <a:rPr spc="15" dirty="0"/>
              <a:t>under</a:t>
            </a:r>
            <a:r>
              <a:rPr spc="-10" dirty="0"/>
              <a:t> </a:t>
            </a:r>
            <a:r>
              <a:rPr spc="15" dirty="0"/>
              <a:t>the</a:t>
            </a:r>
            <a:r>
              <a:rPr spc="-5" dirty="0"/>
              <a:t> </a:t>
            </a:r>
            <a:r>
              <a:rPr spc="15" dirty="0"/>
              <a:t>hood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71094" y="345952"/>
            <a:ext cx="4052570" cy="2924175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750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Some</a:t>
            </a:r>
            <a:r>
              <a:rPr sz="1200" spc="-2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essential</a:t>
            </a:r>
            <a:r>
              <a:rPr sz="1200" spc="-2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details</a:t>
            </a:r>
            <a:endParaRPr sz="1200">
              <a:latin typeface="Arial"/>
              <a:cs typeface="Arial"/>
            </a:endParaRPr>
          </a:p>
          <a:p>
            <a:pPr marL="365760" marR="133985" indent="-168275">
              <a:lnSpc>
                <a:spcPct val="1000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366395" algn="l"/>
              </a:tabLst>
            </a:pPr>
            <a:r>
              <a:rPr sz="1000" spc="-5" dirty="0">
                <a:latin typeface="Arial"/>
                <a:cs typeface="Arial"/>
              </a:rPr>
              <a:t>A </a:t>
            </a:r>
            <a:r>
              <a:rPr sz="1000" spc="-10" dirty="0">
                <a:latin typeface="Arial"/>
                <a:cs typeface="Arial"/>
              </a:rPr>
              <a:t>tracker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for</a:t>
            </a:r>
            <a:r>
              <a:rPr sz="1000" spc="-5" dirty="0">
                <a:latin typeface="Arial"/>
                <a:cs typeface="Arial"/>
              </a:rPr>
              <a:t> file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F</a:t>
            </a:r>
            <a:r>
              <a:rPr sz="1000" i="1" spc="1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returns</a:t>
            </a:r>
            <a:r>
              <a:rPr sz="1000" spc="-5" dirty="0">
                <a:latin typeface="Arial"/>
                <a:cs typeface="Arial"/>
              </a:rPr>
              <a:t> 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set of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downloading processes: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current </a:t>
            </a:r>
            <a:r>
              <a:rPr sz="1000" spc="-10" dirty="0">
                <a:solidFill>
                  <a:srgbClr val="FA0000"/>
                </a:solidFill>
                <a:latin typeface="Arial"/>
                <a:cs typeface="Arial"/>
              </a:rPr>
              <a:t>swarm</a:t>
            </a:r>
            <a:r>
              <a:rPr sz="1000" spc="-10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65760" marR="164465" indent="-168275">
              <a:lnSpc>
                <a:spcPts val="1200"/>
              </a:lnSpc>
              <a:spcBef>
                <a:spcPts val="30"/>
              </a:spcBef>
              <a:buClr>
                <a:srgbClr val="3333B2"/>
              </a:buClr>
              <a:buFont typeface="Arial"/>
              <a:buChar char="►"/>
              <a:tabLst>
                <a:tab pos="366395" algn="l"/>
              </a:tabLst>
            </a:pPr>
            <a:r>
              <a:rPr sz="1000" i="1" spc="-5" dirty="0">
                <a:latin typeface="Arial"/>
                <a:cs typeface="Arial"/>
              </a:rPr>
              <a:t>A </a:t>
            </a:r>
            <a:r>
              <a:rPr sz="1000" spc="-5" dirty="0">
                <a:latin typeface="Arial"/>
                <a:cs typeface="Arial"/>
              </a:rPr>
              <a:t>communicates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only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with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subset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swarm: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neighbor </a:t>
            </a:r>
            <a:r>
              <a:rPr sz="1000" spc="-265" dirty="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set</a:t>
            </a:r>
            <a:r>
              <a:rPr sz="1000" spc="-10" dirty="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sz="1000" i="1" spc="20" dirty="0">
                <a:latin typeface="Arial"/>
                <a:cs typeface="Arial"/>
              </a:rPr>
              <a:t>N</a:t>
            </a:r>
            <a:r>
              <a:rPr sz="1050" i="1" spc="30" baseline="-15873" dirty="0">
                <a:latin typeface="Arial"/>
                <a:cs typeface="Arial"/>
              </a:rPr>
              <a:t>A</a:t>
            </a:r>
            <a:r>
              <a:rPr sz="1000" spc="20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65760" indent="-168275">
              <a:lnSpc>
                <a:spcPts val="1150"/>
              </a:lnSpc>
              <a:buClr>
                <a:srgbClr val="3333B2"/>
              </a:buClr>
              <a:buChar char="►"/>
              <a:tabLst>
                <a:tab pos="366395" algn="l"/>
              </a:tabLst>
            </a:pPr>
            <a:r>
              <a:rPr sz="1000" spc="-5" dirty="0">
                <a:latin typeface="Arial"/>
                <a:cs typeface="Arial"/>
              </a:rPr>
              <a:t>if </a:t>
            </a:r>
            <a:r>
              <a:rPr sz="1000" i="1" spc="-5" dirty="0">
                <a:latin typeface="Arial"/>
                <a:cs typeface="Arial"/>
              </a:rPr>
              <a:t>B</a:t>
            </a:r>
            <a:r>
              <a:rPr sz="1000" i="1" spc="-15" dirty="0">
                <a:latin typeface="Arial"/>
                <a:cs typeface="Arial"/>
              </a:rPr>
              <a:t> </a:t>
            </a:r>
            <a:r>
              <a:rPr sz="1000" i="1" spc="-145" dirty="0">
                <a:latin typeface="メイリオ"/>
                <a:cs typeface="メイリオ"/>
              </a:rPr>
              <a:t>∈</a:t>
            </a:r>
            <a:r>
              <a:rPr sz="1000" i="1" spc="-120" dirty="0">
                <a:latin typeface="メイリオ"/>
                <a:cs typeface="メイリオ"/>
              </a:rPr>
              <a:t> </a:t>
            </a:r>
            <a:r>
              <a:rPr sz="1000" i="1" spc="-5" dirty="0">
                <a:latin typeface="Arial"/>
                <a:cs typeface="Arial"/>
              </a:rPr>
              <a:t>N</a:t>
            </a:r>
            <a:r>
              <a:rPr sz="1050" i="1" spc="30" baseline="-15873" dirty="0">
                <a:latin typeface="Arial"/>
                <a:cs typeface="Arial"/>
              </a:rPr>
              <a:t>A</a:t>
            </a:r>
            <a:r>
              <a:rPr sz="1050" i="1" baseline="-15873" dirty="0">
                <a:latin typeface="Arial"/>
                <a:cs typeface="Arial"/>
              </a:rPr>
              <a:t> </a:t>
            </a:r>
            <a:r>
              <a:rPr sz="1050" i="1" spc="-97" baseline="-15873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then also </a:t>
            </a:r>
            <a:r>
              <a:rPr sz="1000" i="1" spc="-5" dirty="0">
                <a:latin typeface="Arial"/>
                <a:cs typeface="Arial"/>
              </a:rPr>
              <a:t>A</a:t>
            </a:r>
            <a:r>
              <a:rPr sz="1000" i="1" spc="-60" dirty="0">
                <a:latin typeface="Arial"/>
                <a:cs typeface="Arial"/>
              </a:rPr>
              <a:t> </a:t>
            </a:r>
            <a:r>
              <a:rPr sz="1000" i="1" spc="-145" dirty="0">
                <a:latin typeface="メイリオ"/>
                <a:cs typeface="メイリオ"/>
              </a:rPr>
              <a:t>∈</a:t>
            </a:r>
            <a:r>
              <a:rPr sz="1000" i="1" spc="-120" dirty="0">
                <a:latin typeface="メイリオ"/>
                <a:cs typeface="メイリオ"/>
              </a:rPr>
              <a:t> </a:t>
            </a:r>
            <a:r>
              <a:rPr sz="1000" i="1" spc="-5" dirty="0">
                <a:latin typeface="Arial"/>
                <a:cs typeface="Arial"/>
              </a:rPr>
              <a:t>N</a:t>
            </a:r>
            <a:r>
              <a:rPr sz="1050" i="1" spc="30" baseline="-15873" dirty="0">
                <a:latin typeface="Arial"/>
                <a:cs typeface="Arial"/>
              </a:rPr>
              <a:t>B</a:t>
            </a:r>
            <a:r>
              <a:rPr sz="1050" i="1" spc="-172" baseline="-15873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6576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66395" algn="l"/>
              </a:tabLst>
            </a:pPr>
            <a:r>
              <a:rPr sz="1000" spc="-5" dirty="0">
                <a:latin typeface="Arial"/>
                <a:cs typeface="Arial"/>
              </a:rPr>
              <a:t>Neighbor sets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regularly updated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by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tracker</a:t>
            </a:r>
            <a:endParaRPr sz="1000">
              <a:latin typeface="Arial"/>
              <a:cs typeface="Arial"/>
            </a:endParaRPr>
          </a:p>
          <a:p>
            <a:pPr marL="88900">
              <a:lnSpc>
                <a:spcPct val="100000"/>
              </a:lnSpc>
              <a:spcBef>
                <a:spcPts val="1210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Exchange</a:t>
            </a:r>
            <a:r>
              <a:rPr sz="1200" spc="-3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15" dirty="0">
                <a:solidFill>
                  <a:srgbClr val="3333B2"/>
                </a:solidFill>
                <a:latin typeface="Arial"/>
                <a:cs typeface="Arial"/>
              </a:rPr>
              <a:t>blocks</a:t>
            </a:r>
            <a:endParaRPr sz="1200">
              <a:latin typeface="Arial"/>
              <a:cs typeface="Arial"/>
            </a:endParaRPr>
          </a:p>
          <a:p>
            <a:pPr marL="365760" marR="68580" indent="-168275">
              <a:lnSpc>
                <a:spcPct val="100000"/>
              </a:lnSpc>
              <a:spcBef>
                <a:spcPts val="790"/>
              </a:spcBef>
              <a:buClr>
                <a:srgbClr val="3333B2"/>
              </a:buClr>
              <a:buChar char="►"/>
              <a:tabLst>
                <a:tab pos="366395" algn="l"/>
              </a:tabLst>
            </a:pPr>
            <a:r>
              <a:rPr sz="1000" spc="-2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file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divided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into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equally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sized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FA0000"/>
                </a:solidFill>
                <a:latin typeface="Arial"/>
                <a:cs typeface="Arial"/>
              </a:rPr>
              <a:t>pieces</a:t>
            </a:r>
            <a:r>
              <a:rPr sz="1000" dirty="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(typically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each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being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256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KB)</a:t>
            </a:r>
            <a:endParaRPr sz="1000">
              <a:latin typeface="Arial"/>
              <a:cs typeface="Arial"/>
            </a:endParaRPr>
          </a:p>
          <a:p>
            <a:pPr marL="365760" indent="-168275">
              <a:lnSpc>
                <a:spcPts val="1190"/>
              </a:lnSpc>
              <a:buClr>
                <a:srgbClr val="3333B2"/>
              </a:buClr>
              <a:buChar char="►"/>
              <a:tabLst>
                <a:tab pos="366395" algn="l"/>
              </a:tabLst>
            </a:pPr>
            <a:r>
              <a:rPr sz="1000" spc="-15" dirty="0">
                <a:latin typeface="Arial"/>
                <a:cs typeface="Arial"/>
              </a:rPr>
              <a:t>Peers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exchange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FA0000"/>
                </a:solidFill>
                <a:latin typeface="Arial"/>
                <a:cs typeface="Arial"/>
              </a:rPr>
              <a:t>blocks</a:t>
            </a:r>
            <a:r>
              <a:rPr sz="1000" dirty="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 pieces,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typically some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16 </a:t>
            </a:r>
            <a:r>
              <a:rPr sz="1000" spc="-10" dirty="0">
                <a:latin typeface="Arial"/>
                <a:cs typeface="Arial"/>
              </a:rPr>
              <a:t>KB.</a:t>
            </a:r>
            <a:endParaRPr sz="1000">
              <a:latin typeface="Arial"/>
              <a:cs typeface="Arial"/>
            </a:endParaRPr>
          </a:p>
          <a:p>
            <a:pPr marL="365760" indent="-168275">
              <a:lnSpc>
                <a:spcPts val="1195"/>
              </a:lnSpc>
              <a:buClr>
                <a:srgbClr val="3333B2"/>
              </a:buClr>
              <a:buFont typeface="Arial"/>
              <a:buChar char="►"/>
              <a:tabLst>
                <a:tab pos="366395" algn="l"/>
              </a:tabLst>
            </a:pPr>
            <a:r>
              <a:rPr sz="1000" i="1" spc="-5" dirty="0">
                <a:latin typeface="Arial"/>
                <a:cs typeface="Arial"/>
              </a:rPr>
              <a:t>A </a:t>
            </a:r>
            <a:r>
              <a:rPr sz="1000" spc="-5" dirty="0">
                <a:latin typeface="Arial"/>
                <a:cs typeface="Arial"/>
              </a:rPr>
              <a:t>can upload 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block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d</a:t>
            </a:r>
            <a:r>
              <a:rPr sz="1000" i="1" spc="9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piece </a:t>
            </a:r>
            <a:r>
              <a:rPr sz="1000" i="1" spc="15" dirty="0">
                <a:latin typeface="Arial"/>
                <a:cs typeface="Arial"/>
              </a:rPr>
              <a:t>D</a:t>
            </a:r>
            <a:r>
              <a:rPr sz="1000" spc="15" dirty="0">
                <a:latin typeface="Arial"/>
                <a:cs typeface="Arial"/>
              </a:rPr>
              <a:t>,</a:t>
            </a:r>
            <a:r>
              <a:rPr sz="1000" spc="-5" dirty="0">
                <a:latin typeface="Arial"/>
                <a:cs typeface="Arial"/>
              </a:rPr>
              <a:t> only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if it has piece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i="1" spc="15" dirty="0">
                <a:latin typeface="Arial"/>
                <a:cs typeface="Arial"/>
              </a:rPr>
              <a:t>D</a:t>
            </a:r>
            <a:r>
              <a:rPr sz="1000" spc="1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65760" marR="114935" indent="-168275">
              <a:lnSpc>
                <a:spcPts val="1200"/>
              </a:lnSpc>
              <a:spcBef>
                <a:spcPts val="40"/>
              </a:spcBef>
              <a:buClr>
                <a:srgbClr val="3333B2"/>
              </a:buClr>
              <a:buChar char="►"/>
              <a:tabLst>
                <a:tab pos="366395" algn="l"/>
              </a:tabLst>
            </a:pPr>
            <a:r>
              <a:rPr sz="1000" spc="-5" dirty="0">
                <a:latin typeface="Arial"/>
                <a:cs typeface="Arial"/>
              </a:rPr>
              <a:t>Neighbor </a:t>
            </a:r>
            <a:r>
              <a:rPr sz="1000" i="1" spc="-5" dirty="0">
                <a:latin typeface="Arial"/>
                <a:cs typeface="Arial"/>
              </a:rPr>
              <a:t>B</a:t>
            </a:r>
            <a:r>
              <a:rPr sz="1000" i="1" spc="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belongs to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 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potential</a:t>
            </a:r>
            <a:r>
              <a:rPr sz="1000" dirty="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set</a:t>
            </a:r>
            <a:r>
              <a:rPr sz="1000" dirty="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sz="1000" i="1" spc="10" dirty="0">
                <a:latin typeface="Arial"/>
                <a:cs typeface="Arial"/>
              </a:rPr>
              <a:t>P</a:t>
            </a:r>
            <a:r>
              <a:rPr sz="1050" i="1" spc="15" baseline="-15873" dirty="0">
                <a:latin typeface="Arial"/>
                <a:cs typeface="Arial"/>
              </a:rPr>
              <a:t>A</a:t>
            </a:r>
            <a:r>
              <a:rPr sz="1050" i="1" spc="195" baseline="-15873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, if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B</a:t>
            </a:r>
            <a:r>
              <a:rPr sz="1000" i="1" spc="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has 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block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that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A </a:t>
            </a:r>
            <a:r>
              <a:rPr sz="1000" spc="-5" dirty="0">
                <a:latin typeface="Arial"/>
                <a:cs typeface="Arial"/>
              </a:rPr>
              <a:t>needs.</a:t>
            </a:r>
            <a:endParaRPr sz="1000">
              <a:latin typeface="Arial"/>
              <a:cs typeface="Arial"/>
            </a:endParaRPr>
          </a:p>
          <a:p>
            <a:pPr marL="365760" indent="-168275">
              <a:lnSpc>
                <a:spcPts val="1150"/>
              </a:lnSpc>
              <a:buClr>
                <a:srgbClr val="3333B2"/>
              </a:buClr>
              <a:buChar char="►"/>
              <a:tabLst>
                <a:tab pos="366395" algn="l"/>
              </a:tabLst>
            </a:pPr>
            <a:r>
              <a:rPr sz="1000" spc="-10" dirty="0">
                <a:latin typeface="Arial"/>
                <a:cs typeface="Arial"/>
              </a:rPr>
              <a:t>If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B</a:t>
            </a:r>
            <a:r>
              <a:rPr sz="900" i="1" spc="10" dirty="0">
                <a:latin typeface="Arial"/>
                <a:cs typeface="Arial"/>
              </a:rPr>
              <a:t> </a:t>
            </a:r>
            <a:r>
              <a:rPr sz="1000" i="1" spc="-145" dirty="0">
                <a:latin typeface="メイリオ"/>
                <a:cs typeface="メイリオ"/>
              </a:rPr>
              <a:t>∈</a:t>
            </a:r>
            <a:r>
              <a:rPr sz="1000" i="1" spc="-114" dirty="0">
                <a:latin typeface="メイリオ"/>
                <a:cs typeface="メイリオ"/>
              </a:rPr>
              <a:t> </a:t>
            </a:r>
            <a:r>
              <a:rPr sz="1000" i="1" dirty="0">
                <a:latin typeface="Arial"/>
                <a:cs typeface="Arial"/>
              </a:rPr>
              <a:t>P</a:t>
            </a:r>
            <a:r>
              <a:rPr sz="1050" i="1" baseline="-15873" dirty="0">
                <a:latin typeface="Arial"/>
                <a:cs typeface="Arial"/>
              </a:rPr>
              <a:t>A</a:t>
            </a:r>
            <a:r>
              <a:rPr sz="1050" i="1" spc="195" baseline="-15873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and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A</a:t>
            </a:r>
            <a:r>
              <a:rPr sz="900" i="1" spc="-25" dirty="0">
                <a:latin typeface="Arial"/>
                <a:cs typeface="Arial"/>
              </a:rPr>
              <a:t> </a:t>
            </a:r>
            <a:r>
              <a:rPr sz="1000" i="1" spc="-145" dirty="0">
                <a:latin typeface="メイリオ"/>
                <a:cs typeface="メイリオ"/>
              </a:rPr>
              <a:t>∈</a:t>
            </a:r>
            <a:r>
              <a:rPr sz="1000" i="1" spc="-120" dirty="0">
                <a:latin typeface="メイリオ"/>
                <a:cs typeface="メイリオ"/>
              </a:rPr>
              <a:t> </a:t>
            </a:r>
            <a:r>
              <a:rPr sz="1000" i="1" dirty="0">
                <a:latin typeface="Arial"/>
                <a:cs typeface="Arial"/>
              </a:rPr>
              <a:t>P</a:t>
            </a:r>
            <a:r>
              <a:rPr sz="1050" i="1" baseline="-15873" dirty="0">
                <a:latin typeface="Arial"/>
                <a:cs typeface="Arial"/>
              </a:rPr>
              <a:t>B</a:t>
            </a:r>
            <a:r>
              <a:rPr sz="1050" i="1" spc="-172" baseline="-15873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: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A</a:t>
            </a:r>
            <a:r>
              <a:rPr sz="900" i="1" spc="2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and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B</a:t>
            </a:r>
            <a:r>
              <a:rPr sz="900" i="1" spc="7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are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position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that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they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can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0000FA"/>
                </a:solidFill>
                <a:latin typeface="Arial"/>
                <a:cs typeface="Arial"/>
              </a:rPr>
              <a:t>trade</a:t>
            </a:r>
            <a:endParaRPr sz="1000">
              <a:latin typeface="Arial"/>
              <a:cs typeface="Arial"/>
            </a:endParaRPr>
          </a:p>
          <a:p>
            <a:pPr marL="365760">
              <a:lnSpc>
                <a:spcPts val="1200"/>
              </a:lnSpc>
            </a:pP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block.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1136650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Collaborative</a:t>
            </a:r>
            <a:r>
              <a:rPr sz="600" spc="-10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distributed</a:t>
            </a:r>
            <a:r>
              <a:rPr sz="600" spc="-10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35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20015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Architectures:</a:t>
            </a:r>
            <a:r>
              <a:rPr sz="600" spc="15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System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architecture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1374" y="716"/>
            <a:ext cx="70993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Hybrid</a:t>
            </a:r>
            <a:r>
              <a:rPr sz="600" spc="-20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5" action="ppaction://hlinksldjump"/>
              </a:rPr>
              <a:t>Architectures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4414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-5" dirty="0">
                <a:solidFill>
                  <a:srgbClr val="3333B2"/>
                </a:solidFill>
                <a:latin typeface="Arial"/>
                <a:cs typeface="Arial"/>
              </a:rPr>
              <a:t>BitTorrent</a:t>
            </a:r>
            <a:r>
              <a:rPr sz="1400" spc="-4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phases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1795" y="852702"/>
            <a:ext cx="4020185" cy="175768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67945">
              <a:lnSpc>
                <a:spcPct val="100000"/>
              </a:lnSpc>
              <a:spcBef>
                <a:spcPts val="310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Bootstrap</a:t>
            </a:r>
            <a:r>
              <a:rPr sz="1200" spc="-4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phase</a:t>
            </a:r>
            <a:endParaRPr sz="1200">
              <a:latin typeface="Arial"/>
              <a:cs typeface="Arial"/>
            </a:endParaRPr>
          </a:p>
          <a:p>
            <a:pPr marL="67945" marR="55880">
              <a:lnSpc>
                <a:spcPct val="100000"/>
              </a:lnSpc>
              <a:spcBef>
                <a:spcPts val="175"/>
              </a:spcBef>
            </a:pPr>
            <a:r>
              <a:rPr sz="900" i="1" spc="-5" dirty="0">
                <a:latin typeface="Arial"/>
                <a:cs typeface="Arial"/>
              </a:rPr>
              <a:t>A</a:t>
            </a:r>
            <a:r>
              <a:rPr sz="900" i="1" spc="2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has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just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received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first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piece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(through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FA0000"/>
                </a:solidFill>
                <a:latin typeface="Arial"/>
                <a:cs typeface="Arial"/>
              </a:rPr>
              <a:t>optimistic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FA0000"/>
                </a:solidFill>
                <a:latin typeface="Arial"/>
                <a:cs typeface="Arial"/>
              </a:rPr>
              <a:t>unchoking</a:t>
            </a:r>
            <a:r>
              <a:rPr sz="1000" spc="-10" dirty="0">
                <a:latin typeface="Arial"/>
                <a:cs typeface="Arial"/>
              </a:rPr>
              <a:t>:</a:t>
            </a:r>
            <a:r>
              <a:rPr sz="1000" spc="7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node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from </a:t>
            </a:r>
            <a:r>
              <a:rPr sz="1000" i="1" spc="10" dirty="0">
                <a:latin typeface="Arial"/>
                <a:cs typeface="Arial"/>
              </a:rPr>
              <a:t>N</a:t>
            </a:r>
            <a:r>
              <a:rPr sz="1050" i="1" spc="15" baseline="-15873" dirty="0">
                <a:latin typeface="Arial"/>
                <a:cs typeface="Arial"/>
              </a:rPr>
              <a:t>A</a:t>
            </a:r>
            <a:r>
              <a:rPr sz="1050" i="1" spc="22" baseline="-15873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unselfishly provides the </a:t>
            </a:r>
            <a:r>
              <a:rPr sz="1000" spc="-10" dirty="0">
                <a:latin typeface="Arial"/>
                <a:cs typeface="Arial"/>
              </a:rPr>
              <a:t>blocks </a:t>
            </a:r>
            <a:r>
              <a:rPr sz="1000" spc="-5" dirty="0">
                <a:latin typeface="Arial"/>
                <a:cs typeface="Arial"/>
              </a:rPr>
              <a:t>of a piece to get a </a:t>
            </a:r>
            <a:r>
              <a:rPr sz="1000" spc="-10" dirty="0">
                <a:latin typeface="Arial"/>
                <a:cs typeface="Arial"/>
              </a:rPr>
              <a:t>newly </a:t>
            </a:r>
            <a:r>
              <a:rPr sz="1000" spc="-5" dirty="0">
                <a:latin typeface="Arial"/>
                <a:cs typeface="Arial"/>
              </a:rPr>
              <a:t> arrived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node </a:t>
            </a:r>
            <a:r>
              <a:rPr sz="1000" dirty="0">
                <a:latin typeface="Arial"/>
                <a:cs typeface="Arial"/>
              </a:rPr>
              <a:t>started).</a:t>
            </a:r>
            <a:endParaRPr sz="1000">
              <a:latin typeface="Arial"/>
              <a:cs typeface="Arial"/>
            </a:endParaRPr>
          </a:p>
          <a:p>
            <a:pPr marL="63500">
              <a:lnSpc>
                <a:spcPct val="100000"/>
              </a:lnSpc>
              <a:spcBef>
                <a:spcPts val="680"/>
              </a:spcBef>
            </a:pPr>
            <a:r>
              <a:rPr sz="1200" spc="-30" dirty="0">
                <a:solidFill>
                  <a:srgbClr val="3333B2"/>
                </a:solidFill>
                <a:latin typeface="Arial"/>
                <a:cs typeface="Arial"/>
              </a:rPr>
              <a:t>Trading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phase</a:t>
            </a:r>
            <a:endParaRPr sz="1200">
              <a:latin typeface="Arial"/>
              <a:cs typeface="Arial"/>
            </a:endParaRPr>
          </a:p>
          <a:p>
            <a:pPr marL="67945">
              <a:lnSpc>
                <a:spcPct val="100000"/>
              </a:lnSpc>
              <a:spcBef>
                <a:spcPts val="190"/>
              </a:spcBef>
            </a:pPr>
            <a:r>
              <a:rPr sz="1000" i="1" spc="-65" dirty="0">
                <a:latin typeface="メイリオ"/>
                <a:cs typeface="メイリオ"/>
              </a:rPr>
              <a:t>|</a:t>
            </a:r>
            <a:r>
              <a:rPr sz="1000" i="1" spc="-65" dirty="0">
                <a:latin typeface="Arial"/>
                <a:cs typeface="Arial"/>
              </a:rPr>
              <a:t>P</a:t>
            </a:r>
            <a:r>
              <a:rPr sz="1050" i="1" spc="-97" baseline="-15873" dirty="0">
                <a:latin typeface="Arial"/>
                <a:cs typeface="Arial"/>
              </a:rPr>
              <a:t>A</a:t>
            </a:r>
            <a:r>
              <a:rPr sz="1000" i="1" spc="-65" dirty="0">
                <a:latin typeface="メイリオ"/>
                <a:cs typeface="メイリオ"/>
              </a:rPr>
              <a:t>|</a:t>
            </a:r>
            <a:r>
              <a:rPr sz="1000" i="1" spc="-120" dirty="0">
                <a:latin typeface="メイリオ"/>
                <a:cs typeface="メイリオ"/>
              </a:rPr>
              <a:t> </a:t>
            </a:r>
            <a:r>
              <a:rPr sz="1000" i="1" spc="190" dirty="0">
                <a:latin typeface="Arial"/>
                <a:cs typeface="Arial"/>
              </a:rPr>
              <a:t>&gt;</a:t>
            </a:r>
            <a:r>
              <a:rPr sz="1000" i="1" spc="-5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0: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there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is (in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principle)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always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peer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with whom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A</a:t>
            </a:r>
            <a:r>
              <a:rPr sz="900" i="1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can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trade.</a:t>
            </a:r>
            <a:endParaRPr sz="1000">
              <a:latin typeface="Arial"/>
              <a:cs typeface="Arial"/>
            </a:endParaRPr>
          </a:p>
          <a:p>
            <a:pPr marL="67945">
              <a:lnSpc>
                <a:spcPct val="100000"/>
              </a:lnSpc>
              <a:spcBef>
                <a:spcPts val="695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Last</a:t>
            </a:r>
            <a:r>
              <a:rPr sz="1200" spc="-2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download</a:t>
            </a:r>
            <a:r>
              <a:rPr sz="1200" spc="-1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phase</a:t>
            </a:r>
            <a:endParaRPr sz="1200">
              <a:latin typeface="Arial"/>
              <a:cs typeface="Arial"/>
            </a:endParaRPr>
          </a:p>
          <a:p>
            <a:pPr marL="67945" marR="100965">
              <a:lnSpc>
                <a:spcPct val="100000"/>
              </a:lnSpc>
              <a:spcBef>
                <a:spcPts val="175"/>
              </a:spcBef>
            </a:pPr>
            <a:r>
              <a:rPr sz="1000" i="1" spc="-65" dirty="0">
                <a:latin typeface="メイリオ"/>
                <a:cs typeface="メイリオ"/>
              </a:rPr>
              <a:t>|</a:t>
            </a:r>
            <a:r>
              <a:rPr sz="1000" i="1" spc="-65" dirty="0">
                <a:latin typeface="Arial"/>
                <a:cs typeface="Arial"/>
              </a:rPr>
              <a:t>P</a:t>
            </a:r>
            <a:r>
              <a:rPr sz="1050" i="1" spc="-97" baseline="-15873" dirty="0">
                <a:latin typeface="Arial"/>
                <a:cs typeface="Arial"/>
              </a:rPr>
              <a:t>A</a:t>
            </a:r>
            <a:r>
              <a:rPr sz="1000" i="1" spc="-65" dirty="0">
                <a:latin typeface="メイリオ"/>
                <a:cs typeface="メイリオ"/>
              </a:rPr>
              <a:t>| </a:t>
            </a:r>
            <a:r>
              <a:rPr sz="1000" spc="190" dirty="0">
                <a:latin typeface="Arial"/>
                <a:cs typeface="Arial"/>
              </a:rPr>
              <a:t>= </a:t>
            </a:r>
            <a:r>
              <a:rPr sz="1000" spc="-5" dirty="0">
                <a:latin typeface="Arial"/>
                <a:cs typeface="Arial"/>
              </a:rPr>
              <a:t>0: </a:t>
            </a:r>
            <a:r>
              <a:rPr sz="900" i="1" spc="-5" dirty="0">
                <a:latin typeface="Arial"/>
                <a:cs typeface="Arial"/>
              </a:rPr>
              <a:t>A </a:t>
            </a:r>
            <a:r>
              <a:rPr sz="1000" spc="-5" dirty="0">
                <a:latin typeface="Arial"/>
                <a:cs typeface="Arial"/>
              </a:rPr>
              <a:t>is dependent on </a:t>
            </a:r>
            <a:r>
              <a:rPr sz="1000" spc="-10" dirty="0">
                <a:latin typeface="Arial"/>
                <a:cs typeface="Arial"/>
              </a:rPr>
              <a:t>newly </a:t>
            </a:r>
            <a:r>
              <a:rPr sz="1000" spc="-5" dirty="0">
                <a:latin typeface="Arial"/>
                <a:cs typeface="Arial"/>
              </a:rPr>
              <a:t>arriving peers in </a:t>
            </a:r>
            <a:r>
              <a:rPr sz="1000" i="1" spc="10" dirty="0">
                <a:latin typeface="Arial"/>
                <a:cs typeface="Arial"/>
              </a:rPr>
              <a:t>N</a:t>
            </a:r>
            <a:r>
              <a:rPr sz="1050" i="1" spc="15" baseline="-15873" dirty="0">
                <a:latin typeface="Arial"/>
                <a:cs typeface="Arial"/>
              </a:rPr>
              <a:t>A </a:t>
            </a:r>
            <a:r>
              <a:rPr sz="1000" spc="-5" dirty="0">
                <a:latin typeface="Arial"/>
                <a:cs typeface="Arial"/>
              </a:rPr>
              <a:t>in order to get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 last missing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pieces.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i="1" spc="10" dirty="0">
                <a:latin typeface="Arial"/>
                <a:cs typeface="Arial"/>
              </a:rPr>
              <a:t>N</a:t>
            </a:r>
            <a:r>
              <a:rPr sz="1050" i="1" spc="15" baseline="-15873" dirty="0">
                <a:latin typeface="Arial"/>
                <a:cs typeface="Arial"/>
              </a:rPr>
              <a:t>A</a:t>
            </a:r>
            <a:r>
              <a:rPr sz="1050" i="1" spc="195" baseline="-15873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can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change only through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 </a:t>
            </a:r>
            <a:r>
              <a:rPr sz="1000" spc="-15" dirty="0">
                <a:latin typeface="Arial"/>
                <a:cs typeface="Arial"/>
              </a:rPr>
              <a:t>tracker.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1658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5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Architectural</a:t>
            </a:r>
            <a:r>
              <a:rPr sz="600" spc="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styles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89769" y="716"/>
            <a:ext cx="7518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0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Layered</a:t>
            </a:r>
            <a:r>
              <a:rPr sz="600" spc="-20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architectures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8606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Example:</a:t>
            </a:r>
            <a:r>
              <a:rPr sz="1400" spc="7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communication</a:t>
            </a:r>
            <a:r>
              <a:rPr sz="1400" spc="-1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protocols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294" y="757895"/>
            <a:ext cx="1812289" cy="407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Protocol,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service, 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interface</a:t>
            </a:r>
            <a:endParaRPr sz="1200">
              <a:latin typeface="Arial"/>
              <a:cs typeface="Arial"/>
            </a:endParaRPr>
          </a:p>
          <a:p>
            <a:pPr marL="111760" algn="ctr">
              <a:lnSpc>
                <a:spcPct val="100000"/>
              </a:lnSpc>
              <a:spcBef>
                <a:spcPts val="785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Party</a:t>
            </a:r>
            <a:r>
              <a:rPr sz="6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60698" y="1347393"/>
            <a:ext cx="3083560" cy="1195705"/>
            <a:chOff x="760698" y="1347393"/>
            <a:chExt cx="3083560" cy="1195705"/>
          </a:xfrm>
        </p:grpSpPr>
        <p:sp>
          <p:nvSpPr>
            <p:cNvPr id="7" name="object 7"/>
            <p:cNvSpPr/>
            <p:nvPr/>
          </p:nvSpPr>
          <p:spPr>
            <a:xfrm>
              <a:off x="763556" y="1380125"/>
              <a:ext cx="3077845" cy="866775"/>
            </a:xfrm>
            <a:custGeom>
              <a:avLst/>
              <a:gdLst/>
              <a:ahLst/>
              <a:cxnLst/>
              <a:rect l="l" t="t" r="r" b="b"/>
              <a:pathLst>
                <a:path w="3077845" h="866775">
                  <a:moveTo>
                    <a:pt x="85493" y="866520"/>
                  </a:moveTo>
                  <a:lnTo>
                    <a:pt x="2992145" y="866520"/>
                  </a:lnTo>
                  <a:lnTo>
                    <a:pt x="3025342" y="859448"/>
                  </a:lnTo>
                  <a:lnTo>
                    <a:pt x="3052528" y="840190"/>
                  </a:lnTo>
                  <a:lnTo>
                    <a:pt x="3070897" y="811687"/>
                  </a:lnTo>
                  <a:lnTo>
                    <a:pt x="3077643" y="776881"/>
                  </a:lnTo>
                  <a:lnTo>
                    <a:pt x="3077643" y="687241"/>
                  </a:lnTo>
                  <a:lnTo>
                    <a:pt x="3070897" y="652437"/>
                  </a:lnTo>
                  <a:lnTo>
                    <a:pt x="3052528" y="623934"/>
                  </a:lnTo>
                  <a:lnTo>
                    <a:pt x="3025342" y="604675"/>
                  </a:lnTo>
                  <a:lnTo>
                    <a:pt x="2992145" y="597601"/>
                  </a:lnTo>
                  <a:lnTo>
                    <a:pt x="85493" y="597601"/>
                  </a:lnTo>
                  <a:lnTo>
                    <a:pt x="52297" y="604675"/>
                  </a:lnTo>
                  <a:lnTo>
                    <a:pt x="25113" y="623934"/>
                  </a:lnTo>
                  <a:lnTo>
                    <a:pt x="6745" y="652437"/>
                  </a:lnTo>
                  <a:lnTo>
                    <a:pt x="0" y="687241"/>
                  </a:lnTo>
                  <a:lnTo>
                    <a:pt x="0" y="776881"/>
                  </a:lnTo>
                  <a:lnTo>
                    <a:pt x="6745" y="811687"/>
                  </a:lnTo>
                  <a:lnTo>
                    <a:pt x="25113" y="840190"/>
                  </a:lnTo>
                  <a:lnTo>
                    <a:pt x="52297" y="859448"/>
                  </a:lnTo>
                  <a:lnTo>
                    <a:pt x="85493" y="866520"/>
                  </a:lnTo>
                  <a:close/>
                </a:path>
                <a:path w="3077845" h="866775">
                  <a:moveTo>
                    <a:pt x="85493" y="268924"/>
                  </a:moveTo>
                  <a:lnTo>
                    <a:pt x="2992145" y="268924"/>
                  </a:lnTo>
                  <a:lnTo>
                    <a:pt x="3025342" y="261850"/>
                  </a:lnTo>
                  <a:lnTo>
                    <a:pt x="3052528" y="242590"/>
                  </a:lnTo>
                  <a:lnTo>
                    <a:pt x="3070897" y="214086"/>
                  </a:lnTo>
                  <a:lnTo>
                    <a:pt x="3077643" y="179281"/>
                  </a:lnTo>
                  <a:lnTo>
                    <a:pt x="3077643" y="89640"/>
                  </a:lnTo>
                  <a:lnTo>
                    <a:pt x="3070897" y="54835"/>
                  </a:lnTo>
                  <a:lnTo>
                    <a:pt x="3052528" y="26332"/>
                  </a:lnTo>
                  <a:lnTo>
                    <a:pt x="3025342" y="7073"/>
                  </a:lnTo>
                  <a:lnTo>
                    <a:pt x="2992145" y="0"/>
                  </a:lnTo>
                  <a:lnTo>
                    <a:pt x="85493" y="0"/>
                  </a:lnTo>
                  <a:lnTo>
                    <a:pt x="52297" y="7073"/>
                  </a:lnTo>
                  <a:lnTo>
                    <a:pt x="25113" y="26332"/>
                  </a:lnTo>
                  <a:lnTo>
                    <a:pt x="6745" y="54835"/>
                  </a:lnTo>
                  <a:lnTo>
                    <a:pt x="0" y="89640"/>
                  </a:lnTo>
                  <a:lnTo>
                    <a:pt x="0" y="179281"/>
                  </a:lnTo>
                  <a:lnTo>
                    <a:pt x="6745" y="214086"/>
                  </a:lnTo>
                  <a:lnTo>
                    <a:pt x="25113" y="242590"/>
                  </a:lnTo>
                  <a:lnTo>
                    <a:pt x="52297" y="261850"/>
                  </a:lnTo>
                  <a:lnTo>
                    <a:pt x="85493" y="26892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13549" y="1407617"/>
              <a:ext cx="868044" cy="152400"/>
            </a:xfrm>
            <a:custGeom>
              <a:avLst/>
              <a:gdLst/>
              <a:ahLst/>
              <a:cxnLst/>
              <a:rect l="l" t="t" r="r" b="b"/>
              <a:pathLst>
                <a:path w="868044" h="152400">
                  <a:moveTo>
                    <a:pt x="867422" y="0"/>
                  </a:moveTo>
                  <a:lnTo>
                    <a:pt x="0" y="0"/>
                  </a:lnTo>
                  <a:lnTo>
                    <a:pt x="0" y="2400"/>
                  </a:lnTo>
                  <a:lnTo>
                    <a:pt x="0" y="151790"/>
                  </a:lnTo>
                  <a:lnTo>
                    <a:pt x="867422" y="151790"/>
                  </a:lnTo>
                  <a:lnTo>
                    <a:pt x="867422" y="2400"/>
                  </a:lnTo>
                  <a:lnTo>
                    <a:pt x="8674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13555" y="1407612"/>
              <a:ext cx="868044" cy="152400"/>
            </a:xfrm>
            <a:custGeom>
              <a:avLst/>
              <a:gdLst/>
              <a:ahLst/>
              <a:cxnLst/>
              <a:rect l="l" t="t" r="r" b="b"/>
              <a:pathLst>
                <a:path w="868044" h="152400">
                  <a:moveTo>
                    <a:pt x="0" y="151794"/>
                  </a:moveTo>
                  <a:lnTo>
                    <a:pt x="867416" y="151794"/>
                  </a:lnTo>
                  <a:lnTo>
                    <a:pt x="867416" y="0"/>
                  </a:lnTo>
                  <a:lnTo>
                    <a:pt x="0" y="0"/>
                  </a:lnTo>
                  <a:lnTo>
                    <a:pt x="0" y="15179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824378" y="1407617"/>
              <a:ext cx="867410" cy="152400"/>
            </a:xfrm>
            <a:custGeom>
              <a:avLst/>
              <a:gdLst/>
              <a:ahLst/>
              <a:cxnLst/>
              <a:rect l="l" t="t" r="r" b="b"/>
              <a:pathLst>
                <a:path w="867410" h="152400">
                  <a:moveTo>
                    <a:pt x="867410" y="0"/>
                  </a:moveTo>
                  <a:lnTo>
                    <a:pt x="0" y="0"/>
                  </a:lnTo>
                  <a:lnTo>
                    <a:pt x="0" y="2400"/>
                  </a:lnTo>
                  <a:lnTo>
                    <a:pt x="0" y="151790"/>
                  </a:lnTo>
                  <a:lnTo>
                    <a:pt x="867410" y="151790"/>
                  </a:lnTo>
                  <a:lnTo>
                    <a:pt x="867410" y="2400"/>
                  </a:lnTo>
                  <a:lnTo>
                    <a:pt x="8674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824383" y="1407612"/>
              <a:ext cx="868044" cy="152400"/>
            </a:xfrm>
            <a:custGeom>
              <a:avLst/>
              <a:gdLst/>
              <a:ahLst/>
              <a:cxnLst/>
              <a:rect l="l" t="t" r="r" b="b"/>
              <a:pathLst>
                <a:path w="868045" h="152400">
                  <a:moveTo>
                    <a:pt x="0" y="151794"/>
                  </a:moveTo>
                  <a:lnTo>
                    <a:pt x="867416" y="151794"/>
                  </a:lnTo>
                  <a:lnTo>
                    <a:pt x="867416" y="0"/>
                  </a:lnTo>
                  <a:lnTo>
                    <a:pt x="0" y="0"/>
                  </a:lnTo>
                  <a:lnTo>
                    <a:pt x="0" y="15179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347264" y="1574343"/>
              <a:ext cx="0" cy="336550"/>
            </a:xfrm>
            <a:custGeom>
              <a:avLst/>
              <a:gdLst/>
              <a:ahLst/>
              <a:cxnLst/>
              <a:rect l="l" t="t" r="r" b="b"/>
              <a:pathLst>
                <a:path h="336550">
                  <a:moveTo>
                    <a:pt x="0" y="0"/>
                  </a:moveTo>
                  <a:lnTo>
                    <a:pt x="0" y="336122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331325" y="1558407"/>
              <a:ext cx="32384" cy="32384"/>
            </a:xfrm>
            <a:custGeom>
              <a:avLst/>
              <a:gdLst/>
              <a:ahLst/>
              <a:cxnLst/>
              <a:rect l="l" t="t" r="r" b="b"/>
              <a:pathLst>
                <a:path w="32384" h="32384">
                  <a:moveTo>
                    <a:pt x="31874" y="0"/>
                  </a:moveTo>
                  <a:lnTo>
                    <a:pt x="0" y="0"/>
                  </a:lnTo>
                  <a:lnTo>
                    <a:pt x="0" y="31874"/>
                  </a:lnTo>
                  <a:lnTo>
                    <a:pt x="31874" y="31874"/>
                  </a:lnTo>
                  <a:lnTo>
                    <a:pt x="3187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15386" y="1873470"/>
              <a:ext cx="63751" cy="74379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3249839" y="1564645"/>
              <a:ext cx="0" cy="336550"/>
            </a:xfrm>
            <a:custGeom>
              <a:avLst/>
              <a:gdLst/>
              <a:ahLst/>
              <a:cxnLst/>
              <a:rect l="l" t="t" r="r" b="b"/>
              <a:pathLst>
                <a:path h="336550">
                  <a:moveTo>
                    <a:pt x="0" y="0"/>
                  </a:moveTo>
                  <a:lnTo>
                    <a:pt x="0" y="336128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233901" y="1548709"/>
              <a:ext cx="32384" cy="32384"/>
            </a:xfrm>
            <a:custGeom>
              <a:avLst/>
              <a:gdLst/>
              <a:ahLst/>
              <a:cxnLst/>
              <a:rect l="l" t="t" r="r" b="b"/>
              <a:pathLst>
                <a:path w="32385" h="32384">
                  <a:moveTo>
                    <a:pt x="31874" y="0"/>
                  </a:moveTo>
                  <a:lnTo>
                    <a:pt x="0" y="0"/>
                  </a:lnTo>
                  <a:lnTo>
                    <a:pt x="0" y="31874"/>
                  </a:lnTo>
                  <a:lnTo>
                    <a:pt x="31874" y="31874"/>
                  </a:lnTo>
                  <a:lnTo>
                    <a:pt x="3187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17963" y="1863778"/>
              <a:ext cx="63751" cy="74375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349912" y="2169305"/>
              <a:ext cx="0" cy="105410"/>
            </a:xfrm>
            <a:custGeom>
              <a:avLst/>
              <a:gdLst/>
              <a:ahLst/>
              <a:cxnLst/>
              <a:rect l="l" t="t" r="r" b="b"/>
              <a:pathLst>
                <a:path h="105410">
                  <a:moveTo>
                    <a:pt x="0" y="0"/>
                  </a:moveTo>
                  <a:lnTo>
                    <a:pt x="0" y="104833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333972" y="2157010"/>
              <a:ext cx="32384" cy="28575"/>
            </a:xfrm>
            <a:custGeom>
              <a:avLst/>
              <a:gdLst/>
              <a:ahLst/>
              <a:cxnLst/>
              <a:rect l="l" t="t" r="r" b="b"/>
              <a:pathLst>
                <a:path w="32384" h="28575">
                  <a:moveTo>
                    <a:pt x="0" y="28234"/>
                  </a:moveTo>
                  <a:lnTo>
                    <a:pt x="31874" y="28234"/>
                  </a:lnTo>
                  <a:lnTo>
                    <a:pt x="31874" y="0"/>
                  </a:lnTo>
                  <a:lnTo>
                    <a:pt x="0" y="0"/>
                  </a:lnTo>
                  <a:lnTo>
                    <a:pt x="0" y="2823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252485" y="2159613"/>
              <a:ext cx="0" cy="105410"/>
            </a:xfrm>
            <a:custGeom>
              <a:avLst/>
              <a:gdLst/>
              <a:ahLst/>
              <a:cxnLst/>
              <a:rect l="l" t="t" r="r" b="b"/>
              <a:pathLst>
                <a:path h="105410">
                  <a:moveTo>
                    <a:pt x="0" y="0"/>
                  </a:moveTo>
                  <a:lnTo>
                    <a:pt x="0" y="10482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236547" y="2157006"/>
              <a:ext cx="32384" cy="19050"/>
            </a:xfrm>
            <a:custGeom>
              <a:avLst/>
              <a:gdLst/>
              <a:ahLst/>
              <a:cxnLst/>
              <a:rect l="l" t="t" r="r" b="b"/>
              <a:pathLst>
                <a:path w="32385" h="19050">
                  <a:moveTo>
                    <a:pt x="0" y="18545"/>
                  </a:moveTo>
                  <a:lnTo>
                    <a:pt x="31874" y="18545"/>
                  </a:lnTo>
                  <a:lnTo>
                    <a:pt x="31874" y="0"/>
                  </a:lnTo>
                  <a:lnTo>
                    <a:pt x="0" y="0"/>
                  </a:lnTo>
                  <a:lnTo>
                    <a:pt x="0" y="1854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349912" y="2393656"/>
              <a:ext cx="0" cy="112395"/>
            </a:xfrm>
            <a:custGeom>
              <a:avLst/>
              <a:gdLst/>
              <a:ahLst/>
              <a:cxnLst/>
              <a:rect l="l" t="t" r="r" b="b"/>
              <a:pathLst>
                <a:path h="112394">
                  <a:moveTo>
                    <a:pt x="0" y="0"/>
                  </a:moveTo>
                  <a:lnTo>
                    <a:pt x="0" y="112023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318033" y="2468678"/>
              <a:ext cx="64135" cy="74930"/>
            </a:xfrm>
            <a:custGeom>
              <a:avLst/>
              <a:gdLst/>
              <a:ahLst/>
              <a:cxnLst/>
              <a:rect l="l" t="t" r="r" b="b"/>
              <a:pathLst>
                <a:path w="64134" h="74930">
                  <a:moveTo>
                    <a:pt x="63751" y="0"/>
                  </a:moveTo>
                  <a:lnTo>
                    <a:pt x="47813" y="5977"/>
                  </a:lnTo>
                  <a:lnTo>
                    <a:pt x="31875" y="7970"/>
                  </a:lnTo>
                  <a:lnTo>
                    <a:pt x="15937" y="5977"/>
                  </a:lnTo>
                  <a:lnTo>
                    <a:pt x="0" y="0"/>
                  </a:lnTo>
                  <a:lnTo>
                    <a:pt x="31878" y="74379"/>
                  </a:lnTo>
                  <a:lnTo>
                    <a:pt x="6375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49912" y="2274139"/>
              <a:ext cx="0" cy="120014"/>
            </a:xfrm>
            <a:custGeom>
              <a:avLst/>
              <a:gdLst/>
              <a:ahLst/>
              <a:cxnLst/>
              <a:rect l="l" t="t" r="r" b="b"/>
              <a:pathLst>
                <a:path h="120014">
                  <a:moveTo>
                    <a:pt x="0" y="0"/>
                  </a:moveTo>
                  <a:lnTo>
                    <a:pt x="0" y="119517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252485" y="2383963"/>
              <a:ext cx="0" cy="112395"/>
            </a:xfrm>
            <a:custGeom>
              <a:avLst/>
              <a:gdLst/>
              <a:ahLst/>
              <a:cxnLst/>
              <a:rect l="l" t="t" r="r" b="b"/>
              <a:pathLst>
                <a:path h="112394">
                  <a:moveTo>
                    <a:pt x="0" y="0"/>
                  </a:moveTo>
                  <a:lnTo>
                    <a:pt x="0" y="112022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220609" y="2458986"/>
              <a:ext cx="64135" cy="74930"/>
            </a:xfrm>
            <a:custGeom>
              <a:avLst/>
              <a:gdLst/>
              <a:ahLst/>
              <a:cxnLst/>
              <a:rect l="l" t="t" r="r" b="b"/>
              <a:pathLst>
                <a:path w="64135" h="74930">
                  <a:moveTo>
                    <a:pt x="63751" y="0"/>
                  </a:moveTo>
                  <a:lnTo>
                    <a:pt x="47813" y="5977"/>
                  </a:lnTo>
                  <a:lnTo>
                    <a:pt x="31875" y="7970"/>
                  </a:lnTo>
                  <a:lnTo>
                    <a:pt x="15937" y="5977"/>
                  </a:lnTo>
                  <a:lnTo>
                    <a:pt x="0" y="0"/>
                  </a:lnTo>
                  <a:lnTo>
                    <a:pt x="31875" y="74379"/>
                  </a:lnTo>
                  <a:lnTo>
                    <a:pt x="6375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252485" y="2264442"/>
              <a:ext cx="0" cy="120014"/>
            </a:xfrm>
            <a:custGeom>
              <a:avLst/>
              <a:gdLst/>
              <a:ahLst/>
              <a:cxnLst/>
              <a:rect l="l" t="t" r="r" b="b"/>
              <a:pathLst>
                <a:path h="120014">
                  <a:moveTo>
                    <a:pt x="0" y="0"/>
                  </a:moveTo>
                  <a:lnTo>
                    <a:pt x="0" y="119521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972717" y="1947850"/>
              <a:ext cx="747395" cy="57785"/>
            </a:xfrm>
            <a:custGeom>
              <a:avLst/>
              <a:gdLst/>
              <a:ahLst/>
              <a:cxnLst/>
              <a:rect l="l" t="t" r="r" b="b"/>
              <a:pathLst>
                <a:path w="747394" h="57785">
                  <a:moveTo>
                    <a:pt x="0" y="57365"/>
                  </a:moveTo>
                  <a:lnTo>
                    <a:pt x="746998" y="57365"/>
                  </a:lnTo>
                  <a:lnTo>
                    <a:pt x="746998" y="0"/>
                  </a:lnTo>
                  <a:lnTo>
                    <a:pt x="0" y="0"/>
                  </a:lnTo>
                  <a:lnTo>
                    <a:pt x="0" y="57365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72717" y="1947850"/>
              <a:ext cx="747395" cy="60325"/>
            </a:xfrm>
            <a:custGeom>
              <a:avLst/>
              <a:gdLst/>
              <a:ahLst/>
              <a:cxnLst/>
              <a:rect l="l" t="t" r="r" b="b"/>
              <a:pathLst>
                <a:path w="747394" h="60325">
                  <a:moveTo>
                    <a:pt x="0" y="59758"/>
                  </a:moveTo>
                  <a:lnTo>
                    <a:pt x="746998" y="59758"/>
                  </a:lnTo>
                  <a:lnTo>
                    <a:pt x="746998" y="0"/>
                  </a:lnTo>
                  <a:lnTo>
                    <a:pt x="0" y="0"/>
                  </a:lnTo>
                  <a:lnTo>
                    <a:pt x="0" y="59758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82459" y="1350250"/>
              <a:ext cx="747395" cy="60325"/>
            </a:xfrm>
            <a:custGeom>
              <a:avLst/>
              <a:gdLst/>
              <a:ahLst/>
              <a:cxnLst/>
              <a:rect l="l" t="t" r="r" b="b"/>
              <a:pathLst>
                <a:path w="747394" h="60325">
                  <a:moveTo>
                    <a:pt x="747002" y="0"/>
                  </a:moveTo>
                  <a:lnTo>
                    <a:pt x="0" y="0"/>
                  </a:lnTo>
                  <a:lnTo>
                    <a:pt x="0" y="59758"/>
                  </a:lnTo>
                  <a:lnTo>
                    <a:pt x="747002" y="59758"/>
                  </a:lnTo>
                  <a:lnTo>
                    <a:pt x="747002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82459" y="1350250"/>
              <a:ext cx="747395" cy="60325"/>
            </a:xfrm>
            <a:custGeom>
              <a:avLst/>
              <a:gdLst/>
              <a:ahLst/>
              <a:cxnLst/>
              <a:rect l="l" t="t" r="r" b="b"/>
              <a:pathLst>
                <a:path w="747394" h="60325">
                  <a:moveTo>
                    <a:pt x="0" y="59758"/>
                  </a:moveTo>
                  <a:lnTo>
                    <a:pt x="747002" y="59758"/>
                  </a:lnTo>
                  <a:lnTo>
                    <a:pt x="747002" y="0"/>
                  </a:lnTo>
                  <a:lnTo>
                    <a:pt x="0" y="0"/>
                  </a:lnTo>
                  <a:lnTo>
                    <a:pt x="0" y="59758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875296" y="1946928"/>
              <a:ext cx="747395" cy="58419"/>
            </a:xfrm>
            <a:custGeom>
              <a:avLst/>
              <a:gdLst/>
              <a:ahLst/>
              <a:cxnLst/>
              <a:rect l="l" t="t" r="r" b="b"/>
              <a:pathLst>
                <a:path w="747395" h="58419">
                  <a:moveTo>
                    <a:pt x="0" y="58287"/>
                  </a:moveTo>
                  <a:lnTo>
                    <a:pt x="746998" y="58287"/>
                  </a:lnTo>
                  <a:lnTo>
                    <a:pt x="746998" y="0"/>
                  </a:lnTo>
                  <a:lnTo>
                    <a:pt x="0" y="0"/>
                  </a:lnTo>
                  <a:lnTo>
                    <a:pt x="0" y="58287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875296" y="1946928"/>
              <a:ext cx="747395" cy="60325"/>
            </a:xfrm>
            <a:custGeom>
              <a:avLst/>
              <a:gdLst/>
              <a:ahLst/>
              <a:cxnLst/>
              <a:rect l="l" t="t" r="r" b="b"/>
              <a:pathLst>
                <a:path w="747395" h="60325">
                  <a:moveTo>
                    <a:pt x="0" y="59758"/>
                  </a:moveTo>
                  <a:lnTo>
                    <a:pt x="746998" y="59758"/>
                  </a:lnTo>
                  <a:lnTo>
                    <a:pt x="746998" y="0"/>
                  </a:lnTo>
                  <a:lnTo>
                    <a:pt x="0" y="0"/>
                  </a:lnTo>
                  <a:lnTo>
                    <a:pt x="0" y="59758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885036" y="1350250"/>
              <a:ext cx="747395" cy="60325"/>
            </a:xfrm>
            <a:custGeom>
              <a:avLst/>
              <a:gdLst/>
              <a:ahLst/>
              <a:cxnLst/>
              <a:rect l="l" t="t" r="r" b="b"/>
              <a:pathLst>
                <a:path w="747395" h="60325">
                  <a:moveTo>
                    <a:pt x="747002" y="0"/>
                  </a:moveTo>
                  <a:lnTo>
                    <a:pt x="0" y="0"/>
                  </a:lnTo>
                  <a:lnTo>
                    <a:pt x="0" y="59758"/>
                  </a:lnTo>
                  <a:lnTo>
                    <a:pt x="747002" y="59758"/>
                  </a:lnTo>
                  <a:lnTo>
                    <a:pt x="747002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885036" y="1350250"/>
              <a:ext cx="747395" cy="60325"/>
            </a:xfrm>
            <a:custGeom>
              <a:avLst/>
              <a:gdLst/>
              <a:ahLst/>
              <a:cxnLst/>
              <a:rect l="l" t="t" r="r" b="b"/>
              <a:pathLst>
                <a:path w="747395" h="60325">
                  <a:moveTo>
                    <a:pt x="0" y="59758"/>
                  </a:moveTo>
                  <a:lnTo>
                    <a:pt x="747002" y="59758"/>
                  </a:lnTo>
                  <a:lnTo>
                    <a:pt x="747002" y="0"/>
                  </a:lnTo>
                  <a:lnTo>
                    <a:pt x="0" y="0"/>
                  </a:lnTo>
                  <a:lnTo>
                    <a:pt x="0" y="59758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1826532" y="1670436"/>
            <a:ext cx="35369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Interface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1719715" y="1468174"/>
            <a:ext cx="1106170" cy="661035"/>
            <a:chOff x="1719715" y="1468174"/>
            <a:chExt cx="1106170" cy="661035"/>
          </a:xfrm>
        </p:grpSpPr>
        <p:pic>
          <p:nvPicPr>
            <p:cNvPr id="38" name="object 3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19715" y="1795812"/>
              <a:ext cx="211793" cy="152037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1816854" y="2097240"/>
              <a:ext cx="971550" cy="0"/>
            </a:xfrm>
            <a:custGeom>
              <a:avLst/>
              <a:gdLst/>
              <a:ahLst/>
              <a:cxnLst/>
              <a:rect l="l" t="t" r="r" b="b"/>
              <a:pathLst>
                <a:path w="971550">
                  <a:moveTo>
                    <a:pt x="0" y="0"/>
                  </a:moveTo>
                  <a:lnTo>
                    <a:pt x="971047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79477" y="2065366"/>
              <a:ext cx="74375" cy="63751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750902" y="2065366"/>
              <a:ext cx="74377" cy="63751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1817402" y="1500050"/>
              <a:ext cx="971550" cy="0"/>
            </a:xfrm>
            <a:custGeom>
              <a:avLst/>
              <a:gdLst/>
              <a:ahLst/>
              <a:cxnLst/>
              <a:rect l="l" t="t" r="r" b="b"/>
              <a:pathLst>
                <a:path w="971550">
                  <a:moveTo>
                    <a:pt x="0" y="0"/>
                  </a:moveTo>
                  <a:lnTo>
                    <a:pt x="971036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80013" y="1468174"/>
              <a:ext cx="74377" cy="63751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751440" y="1468174"/>
              <a:ext cx="74377" cy="63751"/>
            </a:xfrm>
            <a:prstGeom prst="rect">
              <a:avLst/>
            </a:prstGeom>
          </p:spPr>
        </p:pic>
      </p:grpSp>
      <p:sp>
        <p:nvSpPr>
          <p:cNvPr id="45" name="object 45"/>
          <p:cNvSpPr txBox="1"/>
          <p:nvPr/>
        </p:nvSpPr>
        <p:spPr>
          <a:xfrm>
            <a:off x="2440408" y="1670388"/>
            <a:ext cx="30670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Service</a:t>
            </a:r>
            <a:endParaRPr sz="6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095450" y="2088758"/>
            <a:ext cx="33528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Protocol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880220" y="1197986"/>
            <a:ext cx="2844800" cy="1470025"/>
            <a:chOff x="880220" y="1197986"/>
            <a:chExt cx="2844800" cy="1470025"/>
          </a:xfrm>
        </p:grpSpPr>
        <p:pic>
          <p:nvPicPr>
            <p:cNvPr id="48" name="object 4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526474" y="1795812"/>
              <a:ext cx="92276" cy="181914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883077" y="1200843"/>
              <a:ext cx="2839085" cy="1464310"/>
            </a:xfrm>
            <a:custGeom>
              <a:avLst/>
              <a:gdLst/>
              <a:ahLst/>
              <a:cxnLst/>
              <a:rect l="l" t="t" r="r" b="b"/>
              <a:pathLst>
                <a:path w="2839085" h="1464310">
                  <a:moveTo>
                    <a:pt x="0" y="1464123"/>
                  </a:moveTo>
                  <a:lnTo>
                    <a:pt x="926281" y="1464123"/>
                  </a:lnTo>
                  <a:lnTo>
                    <a:pt x="926281" y="0"/>
                  </a:lnTo>
                  <a:lnTo>
                    <a:pt x="0" y="0"/>
                  </a:lnTo>
                  <a:lnTo>
                    <a:pt x="0" y="1464123"/>
                  </a:lnTo>
                  <a:close/>
                </a:path>
                <a:path w="2839085" h="1464310">
                  <a:moveTo>
                    <a:pt x="1912318" y="1464123"/>
                  </a:moveTo>
                  <a:lnTo>
                    <a:pt x="2838600" y="1464123"/>
                  </a:lnTo>
                  <a:lnTo>
                    <a:pt x="2838600" y="0"/>
                  </a:lnTo>
                  <a:lnTo>
                    <a:pt x="1912318" y="0"/>
                  </a:lnTo>
                  <a:lnTo>
                    <a:pt x="1912318" y="1464123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3074285" y="1053972"/>
            <a:ext cx="30226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Party B</a:t>
            </a:r>
            <a:endParaRPr sz="6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168883" y="1420346"/>
            <a:ext cx="32067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Layer </a:t>
            </a:r>
            <a:r>
              <a:rPr sz="650" spc="10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endParaRPr sz="6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071460" y="1410649"/>
            <a:ext cx="32067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Layer </a:t>
            </a:r>
            <a:r>
              <a:rPr sz="650" spc="10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912970" y="2002580"/>
            <a:ext cx="2780665" cy="157480"/>
            <a:chOff x="912970" y="2002580"/>
            <a:chExt cx="2780665" cy="157480"/>
          </a:xfrm>
        </p:grpSpPr>
        <p:sp>
          <p:nvSpPr>
            <p:cNvPr id="54" name="object 54"/>
            <p:cNvSpPr/>
            <p:nvPr/>
          </p:nvSpPr>
          <p:spPr>
            <a:xfrm>
              <a:off x="915606" y="2005216"/>
              <a:ext cx="865505" cy="152400"/>
            </a:xfrm>
            <a:custGeom>
              <a:avLst/>
              <a:gdLst/>
              <a:ahLst/>
              <a:cxnLst/>
              <a:rect l="l" t="t" r="r" b="b"/>
              <a:pathLst>
                <a:path w="865505" h="152400">
                  <a:moveTo>
                    <a:pt x="865366" y="0"/>
                  </a:moveTo>
                  <a:lnTo>
                    <a:pt x="0" y="0"/>
                  </a:lnTo>
                  <a:lnTo>
                    <a:pt x="0" y="151794"/>
                  </a:lnTo>
                  <a:lnTo>
                    <a:pt x="865366" y="151794"/>
                  </a:lnTo>
                  <a:lnTo>
                    <a:pt x="8653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915606" y="2005216"/>
              <a:ext cx="865505" cy="152400"/>
            </a:xfrm>
            <a:custGeom>
              <a:avLst/>
              <a:gdLst/>
              <a:ahLst/>
              <a:cxnLst/>
              <a:rect l="l" t="t" r="r" b="b"/>
              <a:pathLst>
                <a:path w="865505" h="152400">
                  <a:moveTo>
                    <a:pt x="0" y="151794"/>
                  </a:moveTo>
                  <a:lnTo>
                    <a:pt x="865366" y="151794"/>
                  </a:lnTo>
                  <a:lnTo>
                    <a:pt x="865366" y="0"/>
                  </a:lnTo>
                  <a:lnTo>
                    <a:pt x="0" y="0"/>
                  </a:lnTo>
                  <a:lnTo>
                    <a:pt x="0" y="15179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825279" y="2005216"/>
              <a:ext cx="865505" cy="152400"/>
            </a:xfrm>
            <a:custGeom>
              <a:avLst/>
              <a:gdLst/>
              <a:ahLst/>
              <a:cxnLst/>
              <a:rect l="l" t="t" r="r" b="b"/>
              <a:pathLst>
                <a:path w="865504" h="152400">
                  <a:moveTo>
                    <a:pt x="865366" y="0"/>
                  </a:moveTo>
                  <a:lnTo>
                    <a:pt x="0" y="0"/>
                  </a:lnTo>
                  <a:lnTo>
                    <a:pt x="0" y="151790"/>
                  </a:lnTo>
                  <a:lnTo>
                    <a:pt x="865366" y="151790"/>
                  </a:lnTo>
                  <a:lnTo>
                    <a:pt x="8653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2825279" y="2005216"/>
              <a:ext cx="865505" cy="152400"/>
            </a:xfrm>
            <a:custGeom>
              <a:avLst/>
              <a:gdLst/>
              <a:ahLst/>
              <a:cxnLst/>
              <a:rect l="l" t="t" r="r" b="b"/>
              <a:pathLst>
                <a:path w="865504" h="152400">
                  <a:moveTo>
                    <a:pt x="0" y="151790"/>
                  </a:moveTo>
                  <a:lnTo>
                    <a:pt x="865366" y="151790"/>
                  </a:lnTo>
                  <a:lnTo>
                    <a:pt x="865366" y="0"/>
                  </a:lnTo>
                  <a:lnTo>
                    <a:pt x="0" y="0"/>
                  </a:lnTo>
                  <a:lnTo>
                    <a:pt x="0" y="15179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1134181" y="2024359"/>
            <a:ext cx="39560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Layer N-1</a:t>
            </a:r>
            <a:endParaRPr sz="65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6713" y="3331252"/>
            <a:ext cx="1156335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10" dirty="0">
                <a:solidFill>
                  <a:srgbClr val="3333B2"/>
                </a:solidFill>
                <a:latin typeface="Arial"/>
                <a:cs typeface="Arial"/>
                <a:hlinkClick r:id="rId10" action="ppaction://hlinksldjump"/>
              </a:rPr>
              <a:t>Layered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10" action="ppaction://hlinksldjump"/>
              </a:rPr>
              <a:t> communication 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4</a:t>
            </a:fld>
            <a:r>
              <a:rPr sz="600" spc="-40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sz="600" spc="-35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36</a:t>
            </a:r>
            <a:endParaRPr sz="6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036758" y="2014666"/>
            <a:ext cx="39560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Layer N-1</a:t>
            </a:r>
            <a:endParaRPr sz="65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20015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5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architecture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1374" y="716"/>
            <a:ext cx="70993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Hybrid</a:t>
            </a:r>
            <a:r>
              <a:rPr sz="600" spc="-20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Architectures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557145" cy="66992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-5" dirty="0">
                <a:solidFill>
                  <a:srgbClr val="3333B2"/>
                </a:solidFill>
                <a:latin typeface="Arial"/>
                <a:cs typeface="Arial"/>
              </a:rPr>
              <a:t>BitTorrent</a:t>
            </a:r>
            <a:r>
              <a:rPr sz="1400" spc="-2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phases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D</a:t>
            </a:r>
            <a:r>
              <a:rPr sz="1200" spc="-45" dirty="0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sz="1200" spc="-35" dirty="0">
                <a:solidFill>
                  <a:srgbClr val="3333B2"/>
                </a:solidFill>
                <a:latin typeface="Arial"/>
                <a:cs typeface="Arial"/>
              </a:rPr>
              <a:t>v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elopment of </a:t>
            </a:r>
            <a:r>
              <a:rPr sz="1200" i="1" spc="-200" dirty="0">
                <a:solidFill>
                  <a:srgbClr val="3333B2"/>
                </a:solidFill>
                <a:latin typeface="メイリオ"/>
                <a:cs typeface="メイリオ"/>
              </a:rPr>
              <a:t>|</a:t>
            </a:r>
            <a:r>
              <a:rPr sz="1200" i="1" spc="75" dirty="0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sz="1200" i="1" spc="-200" dirty="0">
                <a:solidFill>
                  <a:srgbClr val="3333B2"/>
                </a:solidFill>
                <a:latin typeface="メイリオ"/>
                <a:cs typeface="メイリオ"/>
              </a:rPr>
              <a:t>|</a:t>
            </a:r>
            <a:r>
              <a:rPr sz="1200" i="1" spc="-80" dirty="0">
                <a:solidFill>
                  <a:srgbClr val="3333B2"/>
                </a:solidFill>
                <a:latin typeface="メイリオ"/>
                <a:cs typeface="メイリオ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relati</a:t>
            </a:r>
            <a:r>
              <a:rPr sz="1200" spc="-35" dirty="0">
                <a:solidFill>
                  <a:srgbClr val="3333B2"/>
                </a:solidFill>
                <a:latin typeface="Arial"/>
                <a:cs typeface="Arial"/>
              </a:rPr>
              <a:t>v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e to </a:t>
            </a:r>
            <a:r>
              <a:rPr sz="1200" i="1" spc="-204" dirty="0">
                <a:solidFill>
                  <a:srgbClr val="3333B2"/>
                </a:solidFill>
                <a:latin typeface="メイリオ"/>
                <a:cs typeface="メイリオ"/>
              </a:rPr>
              <a:t>|</a:t>
            </a:r>
            <a:r>
              <a:rPr sz="1200" i="1" spc="85" dirty="0">
                <a:solidFill>
                  <a:srgbClr val="3333B2"/>
                </a:solidFill>
                <a:latin typeface="Arial"/>
                <a:cs typeface="Arial"/>
              </a:rPr>
              <a:t>N</a:t>
            </a:r>
            <a:r>
              <a:rPr sz="1200" i="1" spc="-200" dirty="0">
                <a:solidFill>
                  <a:srgbClr val="3333B2"/>
                </a:solidFill>
                <a:latin typeface="メイリオ"/>
                <a:cs typeface="メイリオ"/>
              </a:rPr>
              <a:t>|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748566" y="1013689"/>
            <a:ext cx="1534160" cy="1533525"/>
            <a:chOff x="1748566" y="1013689"/>
            <a:chExt cx="1534160" cy="1533525"/>
          </a:xfrm>
        </p:grpSpPr>
        <p:sp>
          <p:nvSpPr>
            <p:cNvPr id="6" name="object 6"/>
            <p:cNvSpPr/>
            <p:nvPr/>
          </p:nvSpPr>
          <p:spPr>
            <a:xfrm>
              <a:off x="1751755" y="1016683"/>
              <a:ext cx="1524635" cy="1524635"/>
            </a:xfrm>
            <a:custGeom>
              <a:avLst/>
              <a:gdLst/>
              <a:ahLst/>
              <a:cxnLst/>
              <a:rect l="l" t="t" r="r" b="b"/>
              <a:pathLst>
                <a:path w="1524635" h="1524635">
                  <a:moveTo>
                    <a:pt x="0" y="1524246"/>
                  </a:moveTo>
                  <a:lnTo>
                    <a:pt x="26094" y="1524246"/>
                  </a:lnTo>
                </a:path>
                <a:path w="1524635" h="1524635">
                  <a:moveTo>
                    <a:pt x="0" y="1524246"/>
                  </a:moveTo>
                  <a:lnTo>
                    <a:pt x="26094" y="1524246"/>
                  </a:lnTo>
                </a:path>
                <a:path w="1524635" h="1524635">
                  <a:moveTo>
                    <a:pt x="0" y="1524246"/>
                  </a:moveTo>
                  <a:lnTo>
                    <a:pt x="0" y="1501380"/>
                  </a:lnTo>
                </a:path>
                <a:path w="1524635" h="1524635">
                  <a:moveTo>
                    <a:pt x="0" y="1524246"/>
                  </a:moveTo>
                  <a:lnTo>
                    <a:pt x="0" y="1501380"/>
                  </a:lnTo>
                </a:path>
                <a:path w="1524635" h="1524635">
                  <a:moveTo>
                    <a:pt x="1524216" y="1524246"/>
                  </a:moveTo>
                  <a:lnTo>
                    <a:pt x="1498129" y="1524246"/>
                  </a:lnTo>
                </a:path>
                <a:path w="1524635" h="1524635">
                  <a:moveTo>
                    <a:pt x="1524216" y="1524246"/>
                  </a:moveTo>
                  <a:lnTo>
                    <a:pt x="1498129" y="1524246"/>
                  </a:lnTo>
                </a:path>
                <a:path w="1524635" h="1524635">
                  <a:moveTo>
                    <a:pt x="1524216" y="1524246"/>
                  </a:moveTo>
                  <a:lnTo>
                    <a:pt x="1524216" y="1501380"/>
                  </a:lnTo>
                </a:path>
                <a:path w="1524635" h="1524635">
                  <a:moveTo>
                    <a:pt x="1524216" y="1524246"/>
                  </a:moveTo>
                  <a:lnTo>
                    <a:pt x="1524216" y="1501380"/>
                  </a:lnTo>
                </a:path>
                <a:path w="1524635" h="1524635">
                  <a:moveTo>
                    <a:pt x="0" y="1371821"/>
                  </a:moveTo>
                  <a:lnTo>
                    <a:pt x="26094" y="1371821"/>
                  </a:lnTo>
                </a:path>
                <a:path w="1524635" h="1524635">
                  <a:moveTo>
                    <a:pt x="0" y="1371821"/>
                  </a:moveTo>
                  <a:lnTo>
                    <a:pt x="26094" y="1371821"/>
                  </a:lnTo>
                </a:path>
                <a:path w="1524635" h="1524635">
                  <a:moveTo>
                    <a:pt x="1524216" y="1371821"/>
                  </a:moveTo>
                  <a:lnTo>
                    <a:pt x="1498129" y="1371821"/>
                  </a:lnTo>
                </a:path>
                <a:path w="1524635" h="1524635">
                  <a:moveTo>
                    <a:pt x="1524216" y="1371821"/>
                  </a:moveTo>
                  <a:lnTo>
                    <a:pt x="1498129" y="1371821"/>
                  </a:lnTo>
                </a:path>
                <a:path w="1524635" h="1524635">
                  <a:moveTo>
                    <a:pt x="0" y="1219396"/>
                  </a:moveTo>
                  <a:lnTo>
                    <a:pt x="26094" y="1219396"/>
                  </a:lnTo>
                </a:path>
                <a:path w="1524635" h="1524635">
                  <a:moveTo>
                    <a:pt x="0" y="1219396"/>
                  </a:moveTo>
                  <a:lnTo>
                    <a:pt x="26094" y="1219396"/>
                  </a:lnTo>
                </a:path>
                <a:path w="1524635" h="1524635">
                  <a:moveTo>
                    <a:pt x="1524216" y="1219396"/>
                  </a:moveTo>
                  <a:lnTo>
                    <a:pt x="1498129" y="1219396"/>
                  </a:lnTo>
                </a:path>
                <a:path w="1524635" h="1524635">
                  <a:moveTo>
                    <a:pt x="1524216" y="1219396"/>
                  </a:moveTo>
                  <a:lnTo>
                    <a:pt x="1498129" y="1219396"/>
                  </a:lnTo>
                </a:path>
                <a:path w="1524635" h="1524635">
                  <a:moveTo>
                    <a:pt x="0" y="1066967"/>
                  </a:moveTo>
                  <a:lnTo>
                    <a:pt x="26094" y="1066967"/>
                  </a:lnTo>
                </a:path>
                <a:path w="1524635" h="1524635">
                  <a:moveTo>
                    <a:pt x="0" y="1066967"/>
                  </a:moveTo>
                  <a:lnTo>
                    <a:pt x="26094" y="1066967"/>
                  </a:lnTo>
                </a:path>
                <a:path w="1524635" h="1524635">
                  <a:moveTo>
                    <a:pt x="1524216" y="1066967"/>
                  </a:moveTo>
                  <a:lnTo>
                    <a:pt x="1498129" y="1066967"/>
                  </a:lnTo>
                </a:path>
                <a:path w="1524635" h="1524635">
                  <a:moveTo>
                    <a:pt x="1524216" y="1066967"/>
                  </a:moveTo>
                  <a:lnTo>
                    <a:pt x="1498129" y="1066967"/>
                  </a:lnTo>
                </a:path>
                <a:path w="1524635" h="1524635">
                  <a:moveTo>
                    <a:pt x="0" y="914546"/>
                  </a:moveTo>
                  <a:lnTo>
                    <a:pt x="26094" y="914546"/>
                  </a:lnTo>
                </a:path>
                <a:path w="1524635" h="1524635">
                  <a:moveTo>
                    <a:pt x="0" y="914546"/>
                  </a:moveTo>
                  <a:lnTo>
                    <a:pt x="26094" y="914546"/>
                  </a:lnTo>
                </a:path>
                <a:path w="1524635" h="1524635">
                  <a:moveTo>
                    <a:pt x="1524216" y="914546"/>
                  </a:moveTo>
                  <a:lnTo>
                    <a:pt x="1498129" y="914546"/>
                  </a:lnTo>
                </a:path>
                <a:path w="1524635" h="1524635">
                  <a:moveTo>
                    <a:pt x="1524216" y="914546"/>
                  </a:moveTo>
                  <a:lnTo>
                    <a:pt x="1498129" y="914546"/>
                  </a:lnTo>
                </a:path>
                <a:path w="1524635" h="1524635">
                  <a:moveTo>
                    <a:pt x="0" y="762121"/>
                  </a:moveTo>
                  <a:lnTo>
                    <a:pt x="26094" y="762121"/>
                  </a:lnTo>
                </a:path>
                <a:path w="1524635" h="1524635">
                  <a:moveTo>
                    <a:pt x="0" y="762121"/>
                  </a:moveTo>
                  <a:lnTo>
                    <a:pt x="26094" y="762121"/>
                  </a:lnTo>
                </a:path>
                <a:path w="1524635" h="1524635">
                  <a:moveTo>
                    <a:pt x="1524216" y="762121"/>
                  </a:moveTo>
                  <a:lnTo>
                    <a:pt x="1498129" y="762121"/>
                  </a:lnTo>
                </a:path>
                <a:path w="1524635" h="1524635">
                  <a:moveTo>
                    <a:pt x="1524216" y="762121"/>
                  </a:moveTo>
                  <a:lnTo>
                    <a:pt x="1498129" y="762121"/>
                  </a:lnTo>
                </a:path>
                <a:path w="1524635" h="1524635">
                  <a:moveTo>
                    <a:pt x="0" y="609695"/>
                  </a:moveTo>
                  <a:lnTo>
                    <a:pt x="26094" y="609695"/>
                  </a:lnTo>
                </a:path>
                <a:path w="1524635" h="1524635">
                  <a:moveTo>
                    <a:pt x="0" y="609695"/>
                  </a:moveTo>
                  <a:lnTo>
                    <a:pt x="26094" y="609695"/>
                  </a:lnTo>
                </a:path>
                <a:path w="1524635" h="1524635">
                  <a:moveTo>
                    <a:pt x="1524216" y="609695"/>
                  </a:moveTo>
                  <a:lnTo>
                    <a:pt x="1498129" y="609695"/>
                  </a:lnTo>
                </a:path>
                <a:path w="1524635" h="1524635">
                  <a:moveTo>
                    <a:pt x="1524216" y="609695"/>
                  </a:moveTo>
                  <a:lnTo>
                    <a:pt x="1498129" y="609695"/>
                  </a:lnTo>
                </a:path>
                <a:path w="1524635" h="1524635">
                  <a:moveTo>
                    <a:pt x="0" y="457268"/>
                  </a:moveTo>
                  <a:lnTo>
                    <a:pt x="26094" y="457268"/>
                  </a:lnTo>
                </a:path>
                <a:path w="1524635" h="1524635">
                  <a:moveTo>
                    <a:pt x="0" y="457268"/>
                  </a:moveTo>
                  <a:lnTo>
                    <a:pt x="26094" y="457268"/>
                  </a:lnTo>
                </a:path>
                <a:path w="1524635" h="1524635">
                  <a:moveTo>
                    <a:pt x="1524216" y="457268"/>
                  </a:moveTo>
                  <a:lnTo>
                    <a:pt x="1498129" y="457268"/>
                  </a:lnTo>
                </a:path>
                <a:path w="1524635" h="1524635">
                  <a:moveTo>
                    <a:pt x="1524216" y="457268"/>
                  </a:moveTo>
                  <a:lnTo>
                    <a:pt x="1498129" y="457268"/>
                  </a:lnTo>
                </a:path>
                <a:path w="1524635" h="1524635">
                  <a:moveTo>
                    <a:pt x="0" y="304841"/>
                  </a:moveTo>
                  <a:lnTo>
                    <a:pt x="26094" y="304841"/>
                  </a:lnTo>
                </a:path>
                <a:path w="1524635" h="1524635">
                  <a:moveTo>
                    <a:pt x="0" y="304841"/>
                  </a:moveTo>
                  <a:lnTo>
                    <a:pt x="26094" y="304841"/>
                  </a:lnTo>
                </a:path>
                <a:path w="1524635" h="1524635">
                  <a:moveTo>
                    <a:pt x="1524216" y="304841"/>
                  </a:moveTo>
                  <a:lnTo>
                    <a:pt x="1498129" y="304841"/>
                  </a:lnTo>
                </a:path>
                <a:path w="1524635" h="1524635">
                  <a:moveTo>
                    <a:pt x="1524216" y="304841"/>
                  </a:moveTo>
                  <a:lnTo>
                    <a:pt x="1498129" y="304841"/>
                  </a:lnTo>
                </a:path>
                <a:path w="1524635" h="1524635">
                  <a:moveTo>
                    <a:pt x="0" y="152426"/>
                  </a:moveTo>
                  <a:lnTo>
                    <a:pt x="26094" y="152426"/>
                  </a:lnTo>
                </a:path>
                <a:path w="1524635" h="1524635">
                  <a:moveTo>
                    <a:pt x="0" y="152426"/>
                  </a:moveTo>
                  <a:lnTo>
                    <a:pt x="26094" y="152426"/>
                  </a:lnTo>
                </a:path>
                <a:path w="1524635" h="1524635">
                  <a:moveTo>
                    <a:pt x="1524216" y="152426"/>
                  </a:moveTo>
                  <a:lnTo>
                    <a:pt x="1498129" y="152426"/>
                  </a:lnTo>
                </a:path>
                <a:path w="1524635" h="1524635">
                  <a:moveTo>
                    <a:pt x="1524216" y="152426"/>
                  </a:moveTo>
                  <a:lnTo>
                    <a:pt x="1498129" y="152426"/>
                  </a:lnTo>
                </a:path>
                <a:path w="1524635" h="1524635">
                  <a:moveTo>
                    <a:pt x="0" y="0"/>
                  </a:moveTo>
                  <a:lnTo>
                    <a:pt x="26094" y="0"/>
                  </a:lnTo>
                </a:path>
                <a:path w="1524635" h="1524635">
                  <a:moveTo>
                    <a:pt x="0" y="0"/>
                  </a:moveTo>
                  <a:lnTo>
                    <a:pt x="26094" y="0"/>
                  </a:lnTo>
                </a:path>
                <a:path w="1524635" h="1524635">
                  <a:moveTo>
                    <a:pt x="0" y="0"/>
                  </a:moveTo>
                  <a:lnTo>
                    <a:pt x="0" y="22858"/>
                  </a:lnTo>
                </a:path>
                <a:path w="1524635" h="1524635">
                  <a:moveTo>
                    <a:pt x="0" y="0"/>
                  </a:moveTo>
                  <a:lnTo>
                    <a:pt x="0" y="22858"/>
                  </a:lnTo>
                </a:path>
                <a:path w="1524635" h="1524635">
                  <a:moveTo>
                    <a:pt x="1524216" y="0"/>
                  </a:moveTo>
                  <a:lnTo>
                    <a:pt x="1498129" y="0"/>
                  </a:lnTo>
                </a:path>
                <a:path w="1524635" h="1524635">
                  <a:moveTo>
                    <a:pt x="1524216" y="0"/>
                  </a:moveTo>
                  <a:lnTo>
                    <a:pt x="1498129" y="0"/>
                  </a:lnTo>
                </a:path>
                <a:path w="1524635" h="1524635">
                  <a:moveTo>
                    <a:pt x="1524216" y="0"/>
                  </a:moveTo>
                  <a:lnTo>
                    <a:pt x="1524216" y="22858"/>
                  </a:lnTo>
                </a:path>
                <a:path w="1524635" h="1524635">
                  <a:moveTo>
                    <a:pt x="1524216" y="0"/>
                  </a:moveTo>
                  <a:lnTo>
                    <a:pt x="1524216" y="22858"/>
                  </a:lnTo>
                </a:path>
                <a:path w="1524635" h="1524635">
                  <a:moveTo>
                    <a:pt x="152423" y="1524246"/>
                  </a:moveTo>
                  <a:lnTo>
                    <a:pt x="152423" y="1501380"/>
                  </a:lnTo>
                </a:path>
                <a:path w="1524635" h="1524635">
                  <a:moveTo>
                    <a:pt x="152423" y="1524246"/>
                  </a:moveTo>
                  <a:lnTo>
                    <a:pt x="152423" y="1501380"/>
                  </a:lnTo>
                </a:path>
                <a:path w="1524635" h="1524635">
                  <a:moveTo>
                    <a:pt x="152423" y="0"/>
                  </a:moveTo>
                  <a:lnTo>
                    <a:pt x="152423" y="22858"/>
                  </a:lnTo>
                </a:path>
                <a:path w="1524635" h="1524635">
                  <a:moveTo>
                    <a:pt x="152423" y="0"/>
                  </a:moveTo>
                  <a:lnTo>
                    <a:pt x="152423" y="22858"/>
                  </a:lnTo>
                </a:path>
                <a:path w="1524635" h="1524635">
                  <a:moveTo>
                    <a:pt x="304843" y="1524246"/>
                  </a:moveTo>
                  <a:lnTo>
                    <a:pt x="304843" y="1501380"/>
                  </a:lnTo>
                </a:path>
                <a:path w="1524635" h="1524635">
                  <a:moveTo>
                    <a:pt x="304843" y="1524246"/>
                  </a:moveTo>
                  <a:lnTo>
                    <a:pt x="304843" y="1501380"/>
                  </a:lnTo>
                </a:path>
                <a:path w="1524635" h="1524635">
                  <a:moveTo>
                    <a:pt x="304843" y="0"/>
                  </a:moveTo>
                  <a:lnTo>
                    <a:pt x="304843" y="22858"/>
                  </a:lnTo>
                </a:path>
                <a:path w="1524635" h="1524635">
                  <a:moveTo>
                    <a:pt x="304843" y="0"/>
                  </a:moveTo>
                  <a:lnTo>
                    <a:pt x="304843" y="22858"/>
                  </a:lnTo>
                </a:path>
                <a:path w="1524635" h="1524635">
                  <a:moveTo>
                    <a:pt x="457267" y="1524246"/>
                  </a:moveTo>
                  <a:lnTo>
                    <a:pt x="457267" y="1501380"/>
                  </a:lnTo>
                </a:path>
                <a:path w="1524635" h="1524635">
                  <a:moveTo>
                    <a:pt x="457267" y="1524246"/>
                  </a:moveTo>
                  <a:lnTo>
                    <a:pt x="457267" y="1501380"/>
                  </a:lnTo>
                </a:path>
                <a:path w="1524635" h="1524635">
                  <a:moveTo>
                    <a:pt x="457267" y="0"/>
                  </a:moveTo>
                  <a:lnTo>
                    <a:pt x="457267" y="22858"/>
                  </a:lnTo>
                </a:path>
                <a:path w="1524635" h="1524635">
                  <a:moveTo>
                    <a:pt x="457267" y="0"/>
                  </a:moveTo>
                  <a:lnTo>
                    <a:pt x="457267" y="22858"/>
                  </a:lnTo>
                </a:path>
                <a:path w="1524635" h="1524635">
                  <a:moveTo>
                    <a:pt x="609686" y="1524246"/>
                  </a:moveTo>
                  <a:lnTo>
                    <a:pt x="609686" y="1501380"/>
                  </a:lnTo>
                </a:path>
                <a:path w="1524635" h="1524635">
                  <a:moveTo>
                    <a:pt x="609686" y="1524246"/>
                  </a:moveTo>
                  <a:lnTo>
                    <a:pt x="609686" y="1501380"/>
                  </a:lnTo>
                </a:path>
                <a:path w="1524635" h="1524635">
                  <a:moveTo>
                    <a:pt x="609686" y="0"/>
                  </a:moveTo>
                  <a:lnTo>
                    <a:pt x="609686" y="22858"/>
                  </a:lnTo>
                </a:path>
                <a:path w="1524635" h="1524635">
                  <a:moveTo>
                    <a:pt x="609686" y="0"/>
                  </a:moveTo>
                  <a:lnTo>
                    <a:pt x="609686" y="22858"/>
                  </a:lnTo>
                </a:path>
                <a:path w="1524635" h="1524635">
                  <a:moveTo>
                    <a:pt x="762110" y="1524246"/>
                  </a:moveTo>
                  <a:lnTo>
                    <a:pt x="762110" y="1501380"/>
                  </a:lnTo>
                </a:path>
                <a:path w="1524635" h="1524635">
                  <a:moveTo>
                    <a:pt x="762110" y="1524246"/>
                  </a:moveTo>
                  <a:lnTo>
                    <a:pt x="762110" y="1501380"/>
                  </a:lnTo>
                </a:path>
                <a:path w="1524635" h="1524635">
                  <a:moveTo>
                    <a:pt x="762110" y="0"/>
                  </a:moveTo>
                  <a:lnTo>
                    <a:pt x="762110" y="22858"/>
                  </a:lnTo>
                </a:path>
                <a:path w="1524635" h="1524635">
                  <a:moveTo>
                    <a:pt x="762110" y="0"/>
                  </a:moveTo>
                  <a:lnTo>
                    <a:pt x="762110" y="22858"/>
                  </a:lnTo>
                </a:path>
                <a:path w="1524635" h="1524635">
                  <a:moveTo>
                    <a:pt x="914535" y="1524246"/>
                  </a:moveTo>
                  <a:lnTo>
                    <a:pt x="914535" y="1501380"/>
                  </a:lnTo>
                </a:path>
                <a:path w="1524635" h="1524635">
                  <a:moveTo>
                    <a:pt x="914535" y="1524246"/>
                  </a:moveTo>
                  <a:lnTo>
                    <a:pt x="914535" y="1501380"/>
                  </a:lnTo>
                </a:path>
                <a:path w="1524635" h="1524635">
                  <a:moveTo>
                    <a:pt x="914535" y="0"/>
                  </a:moveTo>
                  <a:lnTo>
                    <a:pt x="914535" y="22858"/>
                  </a:lnTo>
                </a:path>
                <a:path w="1524635" h="1524635">
                  <a:moveTo>
                    <a:pt x="914535" y="0"/>
                  </a:moveTo>
                  <a:lnTo>
                    <a:pt x="914535" y="22858"/>
                  </a:lnTo>
                </a:path>
                <a:path w="1524635" h="1524635">
                  <a:moveTo>
                    <a:pt x="1066959" y="1524246"/>
                  </a:moveTo>
                  <a:lnTo>
                    <a:pt x="1066959" y="1501380"/>
                  </a:lnTo>
                </a:path>
                <a:path w="1524635" h="1524635">
                  <a:moveTo>
                    <a:pt x="1066959" y="1524246"/>
                  </a:moveTo>
                  <a:lnTo>
                    <a:pt x="1066959" y="1501380"/>
                  </a:lnTo>
                </a:path>
                <a:path w="1524635" h="1524635">
                  <a:moveTo>
                    <a:pt x="1066959" y="0"/>
                  </a:moveTo>
                  <a:lnTo>
                    <a:pt x="1066959" y="22858"/>
                  </a:lnTo>
                </a:path>
                <a:path w="1524635" h="1524635">
                  <a:moveTo>
                    <a:pt x="1066959" y="0"/>
                  </a:moveTo>
                  <a:lnTo>
                    <a:pt x="1066959" y="22858"/>
                  </a:lnTo>
                </a:path>
                <a:path w="1524635" h="1524635">
                  <a:moveTo>
                    <a:pt x="1219383" y="1524246"/>
                  </a:moveTo>
                  <a:lnTo>
                    <a:pt x="1219383" y="1501380"/>
                  </a:lnTo>
                </a:path>
                <a:path w="1524635" h="1524635">
                  <a:moveTo>
                    <a:pt x="1219383" y="1524246"/>
                  </a:moveTo>
                  <a:lnTo>
                    <a:pt x="1219383" y="1501380"/>
                  </a:lnTo>
                </a:path>
                <a:path w="1524635" h="1524635">
                  <a:moveTo>
                    <a:pt x="1219383" y="0"/>
                  </a:moveTo>
                  <a:lnTo>
                    <a:pt x="1219383" y="22858"/>
                  </a:lnTo>
                </a:path>
                <a:path w="1524635" h="1524635">
                  <a:moveTo>
                    <a:pt x="1219383" y="0"/>
                  </a:moveTo>
                  <a:lnTo>
                    <a:pt x="1219383" y="22858"/>
                  </a:lnTo>
                </a:path>
                <a:path w="1524635" h="1524635">
                  <a:moveTo>
                    <a:pt x="1371806" y="1524246"/>
                  </a:moveTo>
                  <a:lnTo>
                    <a:pt x="1371806" y="1501380"/>
                  </a:lnTo>
                </a:path>
                <a:path w="1524635" h="1524635">
                  <a:moveTo>
                    <a:pt x="1371806" y="1524246"/>
                  </a:moveTo>
                  <a:lnTo>
                    <a:pt x="1371806" y="1501380"/>
                  </a:lnTo>
                </a:path>
                <a:path w="1524635" h="1524635">
                  <a:moveTo>
                    <a:pt x="1371806" y="0"/>
                  </a:moveTo>
                  <a:lnTo>
                    <a:pt x="1371806" y="22858"/>
                  </a:lnTo>
                </a:path>
                <a:path w="1524635" h="1524635">
                  <a:moveTo>
                    <a:pt x="1371806" y="0"/>
                  </a:moveTo>
                  <a:lnTo>
                    <a:pt x="1371806" y="22858"/>
                  </a:lnTo>
                </a:path>
              </a:pathLst>
            </a:custGeom>
            <a:ln w="598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51756" y="1016684"/>
              <a:ext cx="1524635" cy="1524635"/>
            </a:xfrm>
            <a:custGeom>
              <a:avLst/>
              <a:gdLst/>
              <a:ahLst/>
              <a:cxnLst/>
              <a:rect l="l" t="t" r="r" b="b"/>
              <a:pathLst>
                <a:path w="1524635" h="1524635">
                  <a:moveTo>
                    <a:pt x="0" y="1524245"/>
                  </a:moveTo>
                  <a:lnTo>
                    <a:pt x="1524223" y="1524245"/>
                  </a:lnTo>
                  <a:lnTo>
                    <a:pt x="1524223" y="0"/>
                  </a:lnTo>
                  <a:lnTo>
                    <a:pt x="0" y="0"/>
                  </a:lnTo>
                  <a:lnTo>
                    <a:pt x="0" y="1524245"/>
                  </a:lnTo>
                </a:path>
              </a:pathLst>
            </a:custGeom>
            <a:ln w="592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759214" y="1282657"/>
              <a:ext cx="777875" cy="1258570"/>
            </a:xfrm>
            <a:custGeom>
              <a:avLst/>
              <a:gdLst/>
              <a:ahLst/>
              <a:cxnLst/>
              <a:rect l="l" t="t" r="r" b="b"/>
              <a:pathLst>
                <a:path w="777875" h="1258570">
                  <a:moveTo>
                    <a:pt x="0" y="1258272"/>
                  </a:moveTo>
                  <a:lnTo>
                    <a:pt x="15324" y="1258272"/>
                  </a:lnTo>
                  <a:lnTo>
                    <a:pt x="23196" y="604297"/>
                  </a:lnTo>
                  <a:lnTo>
                    <a:pt x="30653" y="558567"/>
                  </a:lnTo>
                  <a:lnTo>
                    <a:pt x="38103" y="517559"/>
                  </a:lnTo>
                  <a:lnTo>
                    <a:pt x="45972" y="561474"/>
                  </a:lnTo>
                  <a:lnTo>
                    <a:pt x="53433" y="469289"/>
                  </a:lnTo>
                  <a:lnTo>
                    <a:pt x="61296" y="561831"/>
                  </a:lnTo>
                  <a:lnTo>
                    <a:pt x="68758" y="441707"/>
                  </a:lnTo>
                  <a:lnTo>
                    <a:pt x="76214" y="393079"/>
                  </a:lnTo>
                  <a:lnTo>
                    <a:pt x="84077" y="356060"/>
                  </a:lnTo>
                  <a:lnTo>
                    <a:pt x="91538" y="358236"/>
                  </a:lnTo>
                  <a:lnTo>
                    <a:pt x="99406" y="388719"/>
                  </a:lnTo>
                  <a:lnTo>
                    <a:pt x="106858" y="348798"/>
                  </a:lnTo>
                  <a:lnTo>
                    <a:pt x="114319" y="334286"/>
                  </a:lnTo>
                  <a:lnTo>
                    <a:pt x="122187" y="359324"/>
                  </a:lnTo>
                  <a:lnTo>
                    <a:pt x="129643" y="280214"/>
                  </a:lnTo>
                  <a:lnTo>
                    <a:pt x="137512" y="452229"/>
                  </a:lnTo>
                  <a:lnTo>
                    <a:pt x="144967" y="240286"/>
                  </a:lnTo>
                  <a:lnTo>
                    <a:pt x="152424" y="249724"/>
                  </a:lnTo>
                  <a:lnTo>
                    <a:pt x="160297" y="226851"/>
                  </a:lnTo>
                  <a:lnTo>
                    <a:pt x="167748" y="303430"/>
                  </a:lnTo>
                  <a:lnTo>
                    <a:pt x="175621" y="204723"/>
                  </a:lnTo>
                  <a:lnTo>
                    <a:pt x="183078" y="256253"/>
                  </a:lnTo>
                  <a:lnTo>
                    <a:pt x="190530" y="214882"/>
                  </a:lnTo>
                  <a:lnTo>
                    <a:pt x="198402" y="266412"/>
                  </a:lnTo>
                  <a:lnTo>
                    <a:pt x="205858" y="222499"/>
                  </a:lnTo>
                  <a:lnTo>
                    <a:pt x="213731" y="172778"/>
                  </a:lnTo>
                  <a:lnTo>
                    <a:pt x="221183" y="207254"/>
                  </a:lnTo>
                  <a:lnTo>
                    <a:pt x="228639" y="202535"/>
                  </a:lnTo>
                  <a:lnTo>
                    <a:pt x="236507" y="145553"/>
                  </a:lnTo>
                  <a:lnTo>
                    <a:pt x="243963" y="162253"/>
                  </a:lnTo>
                  <a:lnTo>
                    <a:pt x="251837" y="148817"/>
                  </a:lnTo>
                  <a:lnTo>
                    <a:pt x="259288" y="169502"/>
                  </a:lnTo>
                  <a:lnTo>
                    <a:pt x="266744" y="162974"/>
                  </a:lnTo>
                  <a:lnTo>
                    <a:pt x="274616" y="151360"/>
                  </a:lnTo>
                  <a:lnTo>
                    <a:pt x="282068" y="139025"/>
                  </a:lnTo>
                  <a:lnTo>
                    <a:pt x="289942" y="123046"/>
                  </a:lnTo>
                  <a:lnTo>
                    <a:pt x="297398" y="98009"/>
                  </a:lnTo>
                  <a:lnTo>
                    <a:pt x="304853" y="153536"/>
                  </a:lnTo>
                  <a:lnTo>
                    <a:pt x="312722" y="190921"/>
                  </a:lnTo>
                  <a:lnTo>
                    <a:pt x="320179" y="120870"/>
                  </a:lnTo>
                  <a:lnTo>
                    <a:pt x="328046" y="113609"/>
                  </a:lnTo>
                  <a:lnTo>
                    <a:pt x="335503" y="131030"/>
                  </a:lnTo>
                  <a:lnTo>
                    <a:pt x="342964" y="106714"/>
                  </a:lnTo>
                  <a:lnTo>
                    <a:pt x="350827" y="108901"/>
                  </a:lnTo>
                  <a:lnTo>
                    <a:pt x="358284" y="133572"/>
                  </a:lnTo>
                  <a:lnTo>
                    <a:pt x="366156" y="62079"/>
                  </a:lnTo>
                  <a:lnTo>
                    <a:pt x="373608" y="75502"/>
                  </a:lnTo>
                  <a:lnTo>
                    <a:pt x="381064" y="81676"/>
                  </a:lnTo>
                  <a:lnTo>
                    <a:pt x="388937" y="54084"/>
                  </a:lnTo>
                  <a:lnTo>
                    <a:pt x="396388" y="76224"/>
                  </a:lnTo>
                  <a:lnTo>
                    <a:pt x="404261" y="63888"/>
                  </a:lnTo>
                  <a:lnTo>
                    <a:pt x="411717" y="62079"/>
                  </a:lnTo>
                  <a:lnTo>
                    <a:pt x="419169" y="41027"/>
                  </a:lnTo>
                  <a:lnTo>
                    <a:pt x="427043" y="70417"/>
                  </a:lnTo>
                  <a:lnTo>
                    <a:pt x="434498" y="42470"/>
                  </a:lnTo>
                  <a:lnTo>
                    <a:pt x="442371" y="59536"/>
                  </a:lnTo>
                  <a:lnTo>
                    <a:pt x="449822" y="46101"/>
                  </a:lnTo>
                  <a:lnTo>
                    <a:pt x="457279" y="139368"/>
                  </a:lnTo>
                  <a:lnTo>
                    <a:pt x="465152" y="78400"/>
                  </a:lnTo>
                  <a:lnTo>
                    <a:pt x="472608" y="59536"/>
                  </a:lnTo>
                  <a:lnTo>
                    <a:pt x="480476" y="80576"/>
                  </a:lnTo>
                  <a:lnTo>
                    <a:pt x="487928" y="46467"/>
                  </a:lnTo>
                  <a:lnTo>
                    <a:pt x="495389" y="55905"/>
                  </a:lnTo>
                  <a:lnTo>
                    <a:pt x="503252" y="67153"/>
                  </a:lnTo>
                  <a:lnTo>
                    <a:pt x="510713" y="85295"/>
                  </a:lnTo>
                  <a:lnTo>
                    <a:pt x="518581" y="160419"/>
                  </a:lnTo>
                  <a:lnTo>
                    <a:pt x="526038" y="34120"/>
                  </a:lnTo>
                  <a:lnTo>
                    <a:pt x="533494" y="122668"/>
                  </a:lnTo>
                  <a:lnTo>
                    <a:pt x="541362" y="30856"/>
                  </a:lnTo>
                  <a:lnTo>
                    <a:pt x="548818" y="59524"/>
                  </a:lnTo>
                  <a:lnTo>
                    <a:pt x="556686" y="35930"/>
                  </a:lnTo>
                  <a:lnTo>
                    <a:pt x="564147" y="51896"/>
                  </a:lnTo>
                  <a:lnTo>
                    <a:pt x="571599" y="6895"/>
                  </a:lnTo>
                  <a:lnTo>
                    <a:pt x="579467" y="60612"/>
                  </a:lnTo>
                  <a:lnTo>
                    <a:pt x="586929" y="43191"/>
                  </a:lnTo>
                  <a:lnTo>
                    <a:pt x="594797" y="44279"/>
                  </a:lnTo>
                  <a:lnTo>
                    <a:pt x="602253" y="48265"/>
                  </a:lnTo>
                  <a:lnTo>
                    <a:pt x="609708" y="43546"/>
                  </a:lnTo>
                  <a:lnTo>
                    <a:pt x="617577" y="30489"/>
                  </a:lnTo>
                  <a:lnTo>
                    <a:pt x="625028" y="102349"/>
                  </a:lnTo>
                  <a:lnTo>
                    <a:pt x="632901" y="51529"/>
                  </a:lnTo>
                  <a:lnTo>
                    <a:pt x="640358" y="28301"/>
                  </a:lnTo>
                  <a:lnTo>
                    <a:pt x="647809" y="36651"/>
                  </a:lnTo>
                  <a:lnTo>
                    <a:pt x="655687" y="24682"/>
                  </a:lnTo>
                  <a:lnTo>
                    <a:pt x="663138" y="39560"/>
                  </a:lnTo>
                  <a:lnTo>
                    <a:pt x="671011" y="46456"/>
                  </a:lnTo>
                  <a:lnTo>
                    <a:pt x="678467" y="28668"/>
                  </a:lnTo>
                  <a:lnTo>
                    <a:pt x="685919" y="13790"/>
                  </a:lnTo>
                  <a:lnTo>
                    <a:pt x="693793" y="15233"/>
                  </a:lnTo>
                  <a:lnTo>
                    <a:pt x="701248" y="8704"/>
                  </a:lnTo>
                  <a:lnTo>
                    <a:pt x="709117" y="31211"/>
                  </a:lnTo>
                  <a:lnTo>
                    <a:pt x="716572" y="54072"/>
                  </a:lnTo>
                  <a:lnTo>
                    <a:pt x="724029" y="0"/>
                  </a:lnTo>
                  <a:lnTo>
                    <a:pt x="731896" y="13056"/>
                  </a:lnTo>
                  <a:lnTo>
                    <a:pt x="739353" y="14144"/>
                  </a:lnTo>
                  <a:lnTo>
                    <a:pt x="747226" y="14878"/>
                  </a:lnTo>
                  <a:lnTo>
                    <a:pt x="754683" y="22494"/>
                  </a:lnTo>
                  <a:lnTo>
                    <a:pt x="762133" y="3630"/>
                  </a:lnTo>
                  <a:lnTo>
                    <a:pt x="770007" y="44268"/>
                  </a:lnTo>
                  <a:lnTo>
                    <a:pt x="777463" y="30477"/>
                  </a:lnTo>
                </a:path>
              </a:pathLst>
            </a:custGeom>
            <a:ln w="575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536651" y="1269998"/>
              <a:ext cx="739775" cy="1271270"/>
            </a:xfrm>
            <a:custGeom>
              <a:avLst/>
              <a:gdLst/>
              <a:ahLst/>
              <a:cxnLst/>
              <a:rect l="l" t="t" r="r" b="b"/>
              <a:pathLst>
                <a:path w="739775" h="1271270">
                  <a:moveTo>
                    <a:pt x="0" y="43178"/>
                  </a:moveTo>
                  <a:lnTo>
                    <a:pt x="7873" y="0"/>
                  </a:lnTo>
                  <a:lnTo>
                    <a:pt x="15323" y="58066"/>
                  </a:lnTo>
                  <a:lnTo>
                    <a:pt x="22780" y="48994"/>
                  </a:lnTo>
                  <a:lnTo>
                    <a:pt x="30653" y="26485"/>
                  </a:lnTo>
                  <a:lnTo>
                    <a:pt x="38109" y="44275"/>
                  </a:lnTo>
                  <a:lnTo>
                    <a:pt x="45982" y="27936"/>
                  </a:lnTo>
                  <a:lnTo>
                    <a:pt x="53433" y="24314"/>
                  </a:lnTo>
                  <a:lnTo>
                    <a:pt x="60890" y="35923"/>
                  </a:lnTo>
                  <a:lnTo>
                    <a:pt x="68758" y="38825"/>
                  </a:lnTo>
                  <a:lnTo>
                    <a:pt x="76213" y="39179"/>
                  </a:lnTo>
                  <a:lnTo>
                    <a:pt x="84083" y="36277"/>
                  </a:lnTo>
                  <a:lnTo>
                    <a:pt x="91544" y="25034"/>
                  </a:lnTo>
                  <a:lnTo>
                    <a:pt x="98999" y="57689"/>
                  </a:lnTo>
                  <a:lnTo>
                    <a:pt x="106861" y="46080"/>
                  </a:lnTo>
                  <a:lnTo>
                    <a:pt x="114316" y="80564"/>
                  </a:lnTo>
                  <a:lnTo>
                    <a:pt x="122192" y="64590"/>
                  </a:lnTo>
                  <a:lnTo>
                    <a:pt x="129646" y="45349"/>
                  </a:lnTo>
                  <a:lnTo>
                    <a:pt x="137100" y="68212"/>
                  </a:lnTo>
                  <a:lnTo>
                    <a:pt x="144962" y="64225"/>
                  </a:lnTo>
                  <a:lnTo>
                    <a:pt x="152430" y="61688"/>
                  </a:lnTo>
                  <a:lnTo>
                    <a:pt x="160292" y="58786"/>
                  </a:lnTo>
                  <a:lnTo>
                    <a:pt x="167747" y="120475"/>
                  </a:lnTo>
                  <a:lnTo>
                    <a:pt x="175201" y="44983"/>
                  </a:lnTo>
                  <a:lnTo>
                    <a:pt x="183077" y="71480"/>
                  </a:lnTo>
                  <a:lnTo>
                    <a:pt x="190531" y="64944"/>
                  </a:lnTo>
                  <a:lnTo>
                    <a:pt x="198407" y="45349"/>
                  </a:lnTo>
                  <a:lnTo>
                    <a:pt x="205861" y="40996"/>
                  </a:lnTo>
                  <a:lnTo>
                    <a:pt x="213315" y="61322"/>
                  </a:lnTo>
                  <a:lnTo>
                    <a:pt x="221178" y="50433"/>
                  </a:lnTo>
                  <a:lnTo>
                    <a:pt x="228645" y="73663"/>
                  </a:lnTo>
                  <a:lnTo>
                    <a:pt x="236508" y="55506"/>
                  </a:lnTo>
                  <a:lnTo>
                    <a:pt x="243962" y="71480"/>
                  </a:lnTo>
                  <a:lnTo>
                    <a:pt x="251430" y="54067"/>
                  </a:lnTo>
                  <a:lnTo>
                    <a:pt x="259292" y="67492"/>
                  </a:lnTo>
                  <a:lnTo>
                    <a:pt x="266746" y="45703"/>
                  </a:lnTo>
                  <a:lnTo>
                    <a:pt x="274622" y="105232"/>
                  </a:lnTo>
                  <a:lnTo>
                    <a:pt x="282076" y="46434"/>
                  </a:lnTo>
                  <a:lnTo>
                    <a:pt x="289531" y="62396"/>
                  </a:lnTo>
                  <a:lnTo>
                    <a:pt x="297393" y="109586"/>
                  </a:lnTo>
                  <a:lnTo>
                    <a:pt x="304847" y="117561"/>
                  </a:lnTo>
                  <a:lnTo>
                    <a:pt x="312723" y="91441"/>
                  </a:lnTo>
                  <a:lnTo>
                    <a:pt x="320177" y="107403"/>
                  </a:lnTo>
                  <a:lnTo>
                    <a:pt x="327631" y="72200"/>
                  </a:lnTo>
                  <a:lnTo>
                    <a:pt x="335507" y="124096"/>
                  </a:lnTo>
                  <a:lnTo>
                    <a:pt x="342962" y="75468"/>
                  </a:lnTo>
                  <a:lnTo>
                    <a:pt x="350837" y="91076"/>
                  </a:lnTo>
                  <a:lnTo>
                    <a:pt x="358292" y="72565"/>
                  </a:lnTo>
                  <a:lnTo>
                    <a:pt x="365746" y="98319"/>
                  </a:lnTo>
                  <a:lnTo>
                    <a:pt x="373608" y="125182"/>
                  </a:lnTo>
                  <a:lnTo>
                    <a:pt x="381062" y="142972"/>
                  </a:lnTo>
                  <a:lnTo>
                    <a:pt x="388938" y="140070"/>
                  </a:lnTo>
                  <a:lnTo>
                    <a:pt x="396393" y="140070"/>
                  </a:lnTo>
                  <a:lnTo>
                    <a:pt x="403847" y="181066"/>
                  </a:lnTo>
                  <a:lnTo>
                    <a:pt x="411723" y="136425"/>
                  </a:lnTo>
                  <a:lnTo>
                    <a:pt x="419177" y="220989"/>
                  </a:lnTo>
                  <a:lnTo>
                    <a:pt x="427039" y="160751"/>
                  </a:lnTo>
                  <a:lnTo>
                    <a:pt x="434493" y="140424"/>
                  </a:lnTo>
                  <a:lnTo>
                    <a:pt x="441948" y="175628"/>
                  </a:lnTo>
                  <a:lnTo>
                    <a:pt x="449824" y="153850"/>
                  </a:lnTo>
                  <a:lnTo>
                    <a:pt x="457278" y="162922"/>
                  </a:lnTo>
                  <a:lnTo>
                    <a:pt x="465154" y="170909"/>
                  </a:lnTo>
                  <a:lnTo>
                    <a:pt x="472608" y="209380"/>
                  </a:lnTo>
                  <a:lnTo>
                    <a:pt x="480062" y="191224"/>
                  </a:lnTo>
                  <a:lnTo>
                    <a:pt x="487938" y="201393"/>
                  </a:lnTo>
                  <a:lnTo>
                    <a:pt x="495392" y="212270"/>
                  </a:lnTo>
                  <a:lnTo>
                    <a:pt x="503268" y="213733"/>
                  </a:lnTo>
                  <a:lnTo>
                    <a:pt x="510709" y="225342"/>
                  </a:lnTo>
                  <a:lnTo>
                    <a:pt x="518163" y="232963"/>
                  </a:lnTo>
                  <a:lnTo>
                    <a:pt x="526039" y="246023"/>
                  </a:lnTo>
                  <a:lnTo>
                    <a:pt x="526039" y="236962"/>
                  </a:lnTo>
                  <a:lnTo>
                    <a:pt x="541369" y="218806"/>
                  </a:lnTo>
                  <a:lnTo>
                    <a:pt x="548823" y="256546"/>
                  </a:lnTo>
                  <a:lnTo>
                    <a:pt x="556277" y="231866"/>
                  </a:lnTo>
                  <a:lnTo>
                    <a:pt x="564153" y="246742"/>
                  </a:lnTo>
                  <a:lnTo>
                    <a:pt x="571594" y="271788"/>
                  </a:lnTo>
                  <a:lnTo>
                    <a:pt x="579470" y="332757"/>
                  </a:lnTo>
                  <a:lnTo>
                    <a:pt x="586924" y="266350"/>
                  </a:lnTo>
                  <a:lnTo>
                    <a:pt x="594378" y="292469"/>
                  </a:lnTo>
                  <a:lnTo>
                    <a:pt x="602254" y="336391"/>
                  </a:lnTo>
                  <a:lnTo>
                    <a:pt x="609708" y="352718"/>
                  </a:lnTo>
                  <a:lnTo>
                    <a:pt x="617571" y="360705"/>
                  </a:lnTo>
                  <a:lnTo>
                    <a:pt x="625038" y="368326"/>
                  </a:lnTo>
                  <a:lnTo>
                    <a:pt x="632493" y="372668"/>
                  </a:lnTo>
                  <a:lnTo>
                    <a:pt x="640355" y="445986"/>
                  </a:lnTo>
                  <a:lnTo>
                    <a:pt x="647809" y="461226"/>
                  </a:lnTo>
                  <a:lnTo>
                    <a:pt x="655685" y="490620"/>
                  </a:lnTo>
                  <a:lnTo>
                    <a:pt x="663139" y="500055"/>
                  </a:lnTo>
                  <a:lnTo>
                    <a:pt x="670594" y="543975"/>
                  </a:lnTo>
                  <a:lnTo>
                    <a:pt x="678469" y="555583"/>
                  </a:lnTo>
                  <a:lnTo>
                    <a:pt x="685924" y="595500"/>
                  </a:lnTo>
                  <a:lnTo>
                    <a:pt x="693786" y="671715"/>
                  </a:lnTo>
                  <a:lnTo>
                    <a:pt x="701254" y="681150"/>
                  </a:lnTo>
                  <a:lnTo>
                    <a:pt x="708708" y="764990"/>
                  </a:lnTo>
                  <a:lnTo>
                    <a:pt x="716570" y="833575"/>
                  </a:lnTo>
                  <a:lnTo>
                    <a:pt x="724024" y="904710"/>
                  </a:lnTo>
                  <a:lnTo>
                    <a:pt x="731873" y="1270931"/>
                  </a:lnTo>
                  <a:lnTo>
                    <a:pt x="739327" y="1270931"/>
                  </a:lnTo>
                </a:path>
              </a:pathLst>
            </a:custGeom>
            <a:ln w="57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59212" y="1131319"/>
              <a:ext cx="777875" cy="1409700"/>
            </a:xfrm>
            <a:custGeom>
              <a:avLst/>
              <a:gdLst/>
              <a:ahLst/>
              <a:cxnLst/>
              <a:rect l="l" t="t" r="r" b="b"/>
              <a:pathLst>
                <a:path w="777875" h="1409700">
                  <a:moveTo>
                    <a:pt x="0" y="1409609"/>
                  </a:moveTo>
                  <a:lnTo>
                    <a:pt x="7868" y="644583"/>
                  </a:lnTo>
                  <a:lnTo>
                    <a:pt x="15323" y="562559"/>
                  </a:lnTo>
                  <a:lnTo>
                    <a:pt x="23197" y="442080"/>
                  </a:lnTo>
                  <a:lnTo>
                    <a:pt x="30653" y="410869"/>
                  </a:lnTo>
                  <a:lnTo>
                    <a:pt x="38104" y="328115"/>
                  </a:lnTo>
                  <a:lnTo>
                    <a:pt x="45973" y="317589"/>
                  </a:lnTo>
                  <a:lnTo>
                    <a:pt x="53434" y="267869"/>
                  </a:lnTo>
                  <a:lnTo>
                    <a:pt x="61297" y="260240"/>
                  </a:lnTo>
                  <a:lnTo>
                    <a:pt x="68758" y="225043"/>
                  </a:lnTo>
                  <a:lnTo>
                    <a:pt x="76215" y="217427"/>
                  </a:lnTo>
                  <a:lnTo>
                    <a:pt x="84077" y="188391"/>
                  </a:lnTo>
                  <a:lnTo>
                    <a:pt x="91539" y="171692"/>
                  </a:lnTo>
                  <a:lnTo>
                    <a:pt x="99407" y="167339"/>
                  </a:lnTo>
                  <a:lnTo>
                    <a:pt x="106857" y="159723"/>
                  </a:lnTo>
                  <a:lnTo>
                    <a:pt x="114319" y="165896"/>
                  </a:lnTo>
                  <a:lnTo>
                    <a:pt x="122186" y="134673"/>
                  </a:lnTo>
                  <a:lnTo>
                    <a:pt x="129643" y="131776"/>
                  </a:lnTo>
                  <a:lnTo>
                    <a:pt x="137512" y="108914"/>
                  </a:lnTo>
                  <a:lnTo>
                    <a:pt x="144967" y="113621"/>
                  </a:lnTo>
                  <a:lnTo>
                    <a:pt x="152424" y="104917"/>
                  </a:lnTo>
                  <a:lnTo>
                    <a:pt x="160297" y="115443"/>
                  </a:lnTo>
                  <a:lnTo>
                    <a:pt x="167748" y="100919"/>
                  </a:lnTo>
                  <a:lnTo>
                    <a:pt x="175621" y="109636"/>
                  </a:lnTo>
                  <a:lnTo>
                    <a:pt x="183078" y="83510"/>
                  </a:lnTo>
                  <a:lnTo>
                    <a:pt x="190529" y="90038"/>
                  </a:lnTo>
                  <a:lnTo>
                    <a:pt x="198401" y="78424"/>
                  </a:lnTo>
                  <a:lnTo>
                    <a:pt x="205858" y="83865"/>
                  </a:lnTo>
                  <a:lnTo>
                    <a:pt x="213731" y="74427"/>
                  </a:lnTo>
                  <a:lnTo>
                    <a:pt x="221182" y="70796"/>
                  </a:lnTo>
                  <a:lnTo>
                    <a:pt x="228638" y="66443"/>
                  </a:lnTo>
                  <a:lnTo>
                    <a:pt x="236506" y="67165"/>
                  </a:lnTo>
                  <a:lnTo>
                    <a:pt x="243963" y="59548"/>
                  </a:lnTo>
                  <a:lnTo>
                    <a:pt x="251836" y="61370"/>
                  </a:lnTo>
                  <a:lnTo>
                    <a:pt x="259287" y="58460"/>
                  </a:lnTo>
                  <a:lnTo>
                    <a:pt x="266743" y="58460"/>
                  </a:lnTo>
                  <a:lnTo>
                    <a:pt x="274617" y="47934"/>
                  </a:lnTo>
                  <a:lnTo>
                    <a:pt x="282068" y="48301"/>
                  </a:lnTo>
                  <a:lnTo>
                    <a:pt x="289940" y="46480"/>
                  </a:lnTo>
                  <a:lnTo>
                    <a:pt x="297397" y="52653"/>
                  </a:lnTo>
                  <a:lnTo>
                    <a:pt x="304853" y="39230"/>
                  </a:lnTo>
                  <a:lnTo>
                    <a:pt x="312721" y="38496"/>
                  </a:lnTo>
                  <a:lnTo>
                    <a:pt x="320177" y="31235"/>
                  </a:lnTo>
                  <a:lnTo>
                    <a:pt x="328045" y="41039"/>
                  </a:lnTo>
                  <a:lnTo>
                    <a:pt x="335502" y="36320"/>
                  </a:lnTo>
                  <a:lnTo>
                    <a:pt x="342963" y="37042"/>
                  </a:lnTo>
                  <a:lnTo>
                    <a:pt x="350826" y="29780"/>
                  </a:lnTo>
                  <a:lnTo>
                    <a:pt x="358282" y="27237"/>
                  </a:lnTo>
                  <a:lnTo>
                    <a:pt x="366156" y="36308"/>
                  </a:lnTo>
                  <a:lnTo>
                    <a:pt x="373607" y="23618"/>
                  </a:lnTo>
                  <a:lnTo>
                    <a:pt x="381063" y="24339"/>
                  </a:lnTo>
                  <a:lnTo>
                    <a:pt x="388936" y="21063"/>
                  </a:lnTo>
                  <a:lnTo>
                    <a:pt x="396387" y="22518"/>
                  </a:lnTo>
                  <a:lnTo>
                    <a:pt x="404260" y="18532"/>
                  </a:lnTo>
                  <a:lnTo>
                    <a:pt x="411716" y="16711"/>
                  </a:lnTo>
                  <a:lnTo>
                    <a:pt x="419168" y="17799"/>
                  </a:lnTo>
                  <a:lnTo>
                    <a:pt x="427041" y="19254"/>
                  </a:lnTo>
                  <a:lnTo>
                    <a:pt x="434497" y="18166"/>
                  </a:lnTo>
                  <a:lnTo>
                    <a:pt x="442371" y="18532"/>
                  </a:lnTo>
                  <a:lnTo>
                    <a:pt x="449821" y="18887"/>
                  </a:lnTo>
                  <a:lnTo>
                    <a:pt x="457278" y="14168"/>
                  </a:lnTo>
                  <a:lnTo>
                    <a:pt x="465150" y="17799"/>
                  </a:lnTo>
                  <a:lnTo>
                    <a:pt x="472607" y="11637"/>
                  </a:lnTo>
                  <a:lnTo>
                    <a:pt x="480475" y="12713"/>
                  </a:lnTo>
                  <a:lnTo>
                    <a:pt x="487926" y="7640"/>
                  </a:lnTo>
                  <a:lnTo>
                    <a:pt x="495388" y="17078"/>
                  </a:lnTo>
                  <a:lnTo>
                    <a:pt x="503251" y="7628"/>
                  </a:lnTo>
                  <a:lnTo>
                    <a:pt x="510712" y="12347"/>
                  </a:lnTo>
                  <a:lnTo>
                    <a:pt x="518580" y="8361"/>
                  </a:lnTo>
                  <a:lnTo>
                    <a:pt x="526036" y="18166"/>
                  </a:lnTo>
                  <a:lnTo>
                    <a:pt x="533493" y="3642"/>
                  </a:lnTo>
                  <a:lnTo>
                    <a:pt x="541360" y="5097"/>
                  </a:lnTo>
                  <a:lnTo>
                    <a:pt x="548817" y="378"/>
                  </a:lnTo>
                  <a:lnTo>
                    <a:pt x="556685" y="7995"/>
                  </a:lnTo>
                  <a:lnTo>
                    <a:pt x="564146" y="6906"/>
                  </a:lnTo>
                  <a:lnTo>
                    <a:pt x="571598" y="4730"/>
                  </a:lnTo>
                  <a:lnTo>
                    <a:pt x="579465" y="5097"/>
                  </a:lnTo>
                  <a:lnTo>
                    <a:pt x="586927" y="9804"/>
                  </a:lnTo>
                  <a:lnTo>
                    <a:pt x="594794" y="4730"/>
                  </a:lnTo>
                  <a:lnTo>
                    <a:pt x="602251" y="11614"/>
                  </a:lnTo>
                  <a:lnTo>
                    <a:pt x="609707" y="30489"/>
                  </a:lnTo>
                  <a:lnTo>
                    <a:pt x="617575" y="9804"/>
                  </a:lnTo>
                  <a:lnTo>
                    <a:pt x="625027" y="9083"/>
                  </a:lnTo>
                  <a:lnTo>
                    <a:pt x="632899" y="9083"/>
                  </a:lnTo>
                  <a:lnTo>
                    <a:pt x="640356" y="8349"/>
                  </a:lnTo>
                  <a:lnTo>
                    <a:pt x="647807" y="5085"/>
                  </a:lnTo>
                  <a:lnTo>
                    <a:pt x="655685" y="9449"/>
                  </a:lnTo>
                  <a:lnTo>
                    <a:pt x="663137" y="9804"/>
                  </a:lnTo>
                  <a:lnTo>
                    <a:pt x="671009" y="9804"/>
                  </a:lnTo>
                  <a:lnTo>
                    <a:pt x="678466" y="16699"/>
                  </a:lnTo>
                  <a:lnTo>
                    <a:pt x="685916" y="6173"/>
                  </a:lnTo>
                  <a:lnTo>
                    <a:pt x="693790" y="13435"/>
                  </a:lnTo>
                  <a:lnTo>
                    <a:pt x="701246" y="3997"/>
                  </a:lnTo>
                  <a:lnTo>
                    <a:pt x="709114" y="10159"/>
                  </a:lnTo>
                  <a:lnTo>
                    <a:pt x="716571" y="3264"/>
                  </a:lnTo>
                  <a:lnTo>
                    <a:pt x="724027" y="7261"/>
                  </a:lnTo>
                  <a:lnTo>
                    <a:pt x="731895" y="5440"/>
                  </a:lnTo>
                  <a:lnTo>
                    <a:pt x="739351" y="7628"/>
                  </a:lnTo>
                  <a:lnTo>
                    <a:pt x="747224" y="17421"/>
                  </a:lnTo>
                  <a:lnTo>
                    <a:pt x="754680" y="5085"/>
                  </a:lnTo>
                  <a:lnTo>
                    <a:pt x="762131" y="0"/>
                  </a:lnTo>
                  <a:lnTo>
                    <a:pt x="770005" y="4352"/>
                  </a:lnTo>
                  <a:lnTo>
                    <a:pt x="777461" y="2909"/>
                  </a:lnTo>
                </a:path>
              </a:pathLst>
            </a:custGeom>
            <a:ln w="11448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536647" y="1128097"/>
              <a:ext cx="739775" cy="1186180"/>
            </a:xfrm>
            <a:custGeom>
              <a:avLst/>
              <a:gdLst/>
              <a:ahLst/>
              <a:cxnLst/>
              <a:rect l="l" t="t" r="r" b="b"/>
              <a:pathLst>
                <a:path w="739775" h="1186180">
                  <a:moveTo>
                    <a:pt x="0" y="6170"/>
                  </a:moveTo>
                  <a:lnTo>
                    <a:pt x="7872" y="5073"/>
                  </a:lnTo>
                  <a:lnTo>
                    <a:pt x="15323" y="1816"/>
                  </a:lnTo>
                  <a:lnTo>
                    <a:pt x="22780" y="6170"/>
                  </a:lnTo>
                  <a:lnTo>
                    <a:pt x="30653" y="0"/>
                  </a:lnTo>
                  <a:lnTo>
                    <a:pt x="38109" y="4353"/>
                  </a:lnTo>
                  <a:lnTo>
                    <a:pt x="45982" y="2170"/>
                  </a:lnTo>
                  <a:lnTo>
                    <a:pt x="53433" y="7255"/>
                  </a:lnTo>
                  <a:lnTo>
                    <a:pt x="60890" y="2170"/>
                  </a:lnTo>
                  <a:lnTo>
                    <a:pt x="68757" y="5073"/>
                  </a:lnTo>
                  <a:lnTo>
                    <a:pt x="76214" y="719"/>
                  </a:lnTo>
                  <a:lnTo>
                    <a:pt x="84081" y="5438"/>
                  </a:lnTo>
                  <a:lnTo>
                    <a:pt x="91543" y="6524"/>
                  </a:lnTo>
                  <a:lnTo>
                    <a:pt x="98995" y="7243"/>
                  </a:lnTo>
                  <a:lnTo>
                    <a:pt x="106856" y="6524"/>
                  </a:lnTo>
                  <a:lnTo>
                    <a:pt x="114324" y="16328"/>
                  </a:lnTo>
                  <a:lnTo>
                    <a:pt x="122186" y="10523"/>
                  </a:lnTo>
                  <a:lnTo>
                    <a:pt x="129640" y="10877"/>
                  </a:lnTo>
                  <a:lnTo>
                    <a:pt x="137107" y="11963"/>
                  </a:lnTo>
                  <a:lnTo>
                    <a:pt x="144969" y="12328"/>
                  </a:lnTo>
                  <a:lnTo>
                    <a:pt x="152423" y="6524"/>
                  </a:lnTo>
                  <a:lnTo>
                    <a:pt x="160299" y="10877"/>
                  </a:lnTo>
                  <a:lnTo>
                    <a:pt x="167752" y="5804"/>
                  </a:lnTo>
                  <a:lnTo>
                    <a:pt x="175206" y="13048"/>
                  </a:lnTo>
                  <a:lnTo>
                    <a:pt x="183082" y="5073"/>
                  </a:lnTo>
                  <a:lnTo>
                    <a:pt x="190536" y="13048"/>
                  </a:lnTo>
                  <a:lnTo>
                    <a:pt x="198398" y="6524"/>
                  </a:lnTo>
                  <a:lnTo>
                    <a:pt x="205851" y="19218"/>
                  </a:lnTo>
                  <a:lnTo>
                    <a:pt x="213305" y="13048"/>
                  </a:lnTo>
                  <a:lnTo>
                    <a:pt x="221181" y="14511"/>
                  </a:lnTo>
                  <a:lnTo>
                    <a:pt x="228635" y="13048"/>
                  </a:lnTo>
                  <a:lnTo>
                    <a:pt x="236510" y="18499"/>
                  </a:lnTo>
                  <a:lnTo>
                    <a:pt x="243964" y="14145"/>
                  </a:lnTo>
                  <a:lnTo>
                    <a:pt x="251418" y="14499"/>
                  </a:lnTo>
                  <a:lnTo>
                    <a:pt x="259280" y="14865"/>
                  </a:lnTo>
                  <a:lnTo>
                    <a:pt x="266747" y="15231"/>
                  </a:lnTo>
                  <a:lnTo>
                    <a:pt x="274623" y="17048"/>
                  </a:lnTo>
                  <a:lnTo>
                    <a:pt x="282077" y="12682"/>
                  </a:lnTo>
                  <a:lnTo>
                    <a:pt x="289531" y="19950"/>
                  </a:lnTo>
                  <a:lnTo>
                    <a:pt x="297393" y="21389"/>
                  </a:lnTo>
                  <a:lnTo>
                    <a:pt x="304846" y="30828"/>
                  </a:lnTo>
                  <a:lnTo>
                    <a:pt x="312722" y="22840"/>
                  </a:lnTo>
                  <a:lnTo>
                    <a:pt x="320176" y="29377"/>
                  </a:lnTo>
                  <a:lnTo>
                    <a:pt x="327630" y="30828"/>
                  </a:lnTo>
                  <a:lnTo>
                    <a:pt x="335505" y="35913"/>
                  </a:lnTo>
                  <a:lnTo>
                    <a:pt x="342959" y="30828"/>
                  </a:lnTo>
                  <a:lnTo>
                    <a:pt x="350835" y="31193"/>
                  </a:lnTo>
                  <a:lnTo>
                    <a:pt x="358289" y="32279"/>
                  </a:lnTo>
                  <a:lnTo>
                    <a:pt x="365742" y="34815"/>
                  </a:lnTo>
                  <a:lnTo>
                    <a:pt x="373604" y="32279"/>
                  </a:lnTo>
                  <a:lnTo>
                    <a:pt x="381072" y="31913"/>
                  </a:lnTo>
                  <a:lnTo>
                    <a:pt x="388934" y="38083"/>
                  </a:lnTo>
                  <a:lnTo>
                    <a:pt x="396388" y="39169"/>
                  </a:lnTo>
                  <a:lnTo>
                    <a:pt x="403842" y="41351"/>
                  </a:lnTo>
                  <a:lnTo>
                    <a:pt x="411717" y="43157"/>
                  </a:lnTo>
                  <a:lnTo>
                    <a:pt x="419171" y="48607"/>
                  </a:lnTo>
                  <a:lnTo>
                    <a:pt x="427046" y="57680"/>
                  </a:lnTo>
                  <a:lnTo>
                    <a:pt x="434500" y="50424"/>
                  </a:lnTo>
                  <a:lnTo>
                    <a:pt x="441954" y="54766"/>
                  </a:lnTo>
                  <a:lnTo>
                    <a:pt x="449816" y="62753"/>
                  </a:lnTo>
                  <a:lnTo>
                    <a:pt x="457270" y="62753"/>
                  </a:lnTo>
                  <a:lnTo>
                    <a:pt x="465146" y="63838"/>
                  </a:lnTo>
                  <a:lnTo>
                    <a:pt x="472599" y="74374"/>
                  </a:lnTo>
                  <a:lnTo>
                    <a:pt x="480053" y="68923"/>
                  </a:lnTo>
                  <a:lnTo>
                    <a:pt x="487929" y="68204"/>
                  </a:lnTo>
                  <a:lnTo>
                    <a:pt x="495383" y="72557"/>
                  </a:lnTo>
                  <a:lnTo>
                    <a:pt x="503258" y="72557"/>
                  </a:lnTo>
                  <a:lnTo>
                    <a:pt x="510712" y="79813"/>
                  </a:lnTo>
                  <a:lnTo>
                    <a:pt x="518166" y="80898"/>
                  </a:lnTo>
                  <a:lnTo>
                    <a:pt x="526041" y="87788"/>
                  </a:lnTo>
                  <a:lnTo>
                    <a:pt x="533495" y="91788"/>
                  </a:lnTo>
                  <a:lnTo>
                    <a:pt x="541371" y="101226"/>
                  </a:lnTo>
                  <a:lnTo>
                    <a:pt x="548811" y="104483"/>
                  </a:lnTo>
                  <a:lnTo>
                    <a:pt x="556279" y="118274"/>
                  </a:lnTo>
                  <a:lnTo>
                    <a:pt x="564141" y="124810"/>
                  </a:lnTo>
                  <a:lnTo>
                    <a:pt x="571594" y="129884"/>
                  </a:lnTo>
                  <a:lnTo>
                    <a:pt x="579470" y="135334"/>
                  </a:lnTo>
                  <a:lnTo>
                    <a:pt x="586924" y="152028"/>
                  </a:lnTo>
                  <a:lnTo>
                    <a:pt x="594378" y="143675"/>
                  </a:lnTo>
                  <a:lnTo>
                    <a:pt x="602253" y="143675"/>
                  </a:lnTo>
                  <a:lnTo>
                    <a:pt x="609707" y="163638"/>
                  </a:lnTo>
                  <a:lnTo>
                    <a:pt x="617569" y="177430"/>
                  </a:lnTo>
                  <a:lnTo>
                    <a:pt x="625036" y="190856"/>
                  </a:lnTo>
                  <a:lnTo>
                    <a:pt x="632490" y="189405"/>
                  </a:lnTo>
                  <a:lnTo>
                    <a:pt x="640352" y="223878"/>
                  </a:lnTo>
                  <a:lnTo>
                    <a:pt x="647806" y="231146"/>
                  </a:lnTo>
                  <a:lnTo>
                    <a:pt x="655695" y="254730"/>
                  </a:lnTo>
                  <a:lnTo>
                    <a:pt x="663136" y="269607"/>
                  </a:lnTo>
                  <a:lnTo>
                    <a:pt x="670589" y="305178"/>
                  </a:lnTo>
                  <a:lnTo>
                    <a:pt x="678465" y="328031"/>
                  </a:lnTo>
                  <a:lnTo>
                    <a:pt x="685919" y="356712"/>
                  </a:lnTo>
                  <a:lnTo>
                    <a:pt x="693794" y="410062"/>
                  </a:lnTo>
                  <a:lnTo>
                    <a:pt x="701248" y="456511"/>
                  </a:lnTo>
                  <a:lnTo>
                    <a:pt x="708702" y="540699"/>
                  </a:lnTo>
                  <a:lnTo>
                    <a:pt x="716564" y="639412"/>
                  </a:lnTo>
                  <a:lnTo>
                    <a:pt x="724032" y="762080"/>
                  </a:lnTo>
                  <a:lnTo>
                    <a:pt x="731893" y="942451"/>
                  </a:lnTo>
                  <a:lnTo>
                    <a:pt x="739347" y="1185601"/>
                  </a:lnTo>
                </a:path>
              </a:pathLst>
            </a:custGeom>
            <a:ln w="11488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59214" y="1063458"/>
              <a:ext cx="777875" cy="1477645"/>
            </a:xfrm>
            <a:custGeom>
              <a:avLst/>
              <a:gdLst/>
              <a:ahLst/>
              <a:cxnLst/>
              <a:rect l="l" t="t" r="r" b="b"/>
              <a:pathLst>
                <a:path w="777875" h="1477645">
                  <a:moveTo>
                    <a:pt x="0" y="1477471"/>
                  </a:moveTo>
                  <a:lnTo>
                    <a:pt x="7866" y="607561"/>
                  </a:lnTo>
                  <a:lnTo>
                    <a:pt x="15324" y="428275"/>
                  </a:lnTo>
                  <a:lnTo>
                    <a:pt x="23196" y="313968"/>
                  </a:lnTo>
                  <a:lnTo>
                    <a:pt x="30653" y="256986"/>
                  </a:lnTo>
                  <a:lnTo>
                    <a:pt x="38103" y="204723"/>
                  </a:lnTo>
                  <a:lnTo>
                    <a:pt x="45972" y="179319"/>
                  </a:lnTo>
                  <a:lnTo>
                    <a:pt x="53433" y="152827"/>
                  </a:lnTo>
                  <a:lnTo>
                    <a:pt x="61296" y="134317"/>
                  </a:lnTo>
                  <a:lnTo>
                    <a:pt x="68758" y="122703"/>
                  </a:lnTo>
                  <a:lnTo>
                    <a:pt x="76214" y="108180"/>
                  </a:lnTo>
                  <a:lnTo>
                    <a:pt x="84077" y="101285"/>
                  </a:lnTo>
                  <a:lnTo>
                    <a:pt x="91538" y="88216"/>
                  </a:lnTo>
                  <a:lnTo>
                    <a:pt x="99406" y="81333"/>
                  </a:lnTo>
                  <a:lnTo>
                    <a:pt x="106858" y="71162"/>
                  </a:lnTo>
                  <a:lnTo>
                    <a:pt x="114319" y="68264"/>
                  </a:lnTo>
                  <a:lnTo>
                    <a:pt x="122187" y="60648"/>
                  </a:lnTo>
                  <a:lnTo>
                    <a:pt x="129643" y="59548"/>
                  </a:lnTo>
                  <a:lnTo>
                    <a:pt x="137512" y="51931"/>
                  </a:lnTo>
                  <a:lnTo>
                    <a:pt x="144967" y="51931"/>
                  </a:lnTo>
                  <a:lnTo>
                    <a:pt x="152424" y="45770"/>
                  </a:lnTo>
                  <a:lnTo>
                    <a:pt x="160297" y="44315"/>
                  </a:lnTo>
                  <a:lnTo>
                    <a:pt x="167748" y="39951"/>
                  </a:lnTo>
                  <a:lnTo>
                    <a:pt x="175621" y="40317"/>
                  </a:lnTo>
                  <a:lnTo>
                    <a:pt x="183078" y="35598"/>
                  </a:lnTo>
                  <a:lnTo>
                    <a:pt x="190530" y="34865"/>
                  </a:lnTo>
                  <a:lnTo>
                    <a:pt x="198402" y="31968"/>
                  </a:lnTo>
                  <a:lnTo>
                    <a:pt x="205858" y="30146"/>
                  </a:lnTo>
                  <a:lnTo>
                    <a:pt x="213731" y="28337"/>
                  </a:lnTo>
                  <a:lnTo>
                    <a:pt x="221183" y="27970"/>
                  </a:lnTo>
                  <a:lnTo>
                    <a:pt x="228639" y="25439"/>
                  </a:lnTo>
                  <a:lnTo>
                    <a:pt x="236507" y="25073"/>
                  </a:lnTo>
                  <a:lnTo>
                    <a:pt x="243963" y="23251"/>
                  </a:lnTo>
                  <a:lnTo>
                    <a:pt x="251837" y="22885"/>
                  </a:lnTo>
                  <a:lnTo>
                    <a:pt x="259288" y="21442"/>
                  </a:lnTo>
                  <a:lnTo>
                    <a:pt x="266744" y="21442"/>
                  </a:lnTo>
                  <a:lnTo>
                    <a:pt x="274616" y="19620"/>
                  </a:lnTo>
                  <a:lnTo>
                    <a:pt x="282068" y="19987"/>
                  </a:lnTo>
                  <a:lnTo>
                    <a:pt x="289942" y="15989"/>
                  </a:lnTo>
                  <a:lnTo>
                    <a:pt x="297398" y="18166"/>
                  </a:lnTo>
                  <a:lnTo>
                    <a:pt x="304853" y="15623"/>
                  </a:lnTo>
                  <a:lnTo>
                    <a:pt x="312722" y="15989"/>
                  </a:lnTo>
                  <a:lnTo>
                    <a:pt x="320179" y="13092"/>
                  </a:lnTo>
                  <a:lnTo>
                    <a:pt x="328046" y="13813"/>
                  </a:lnTo>
                  <a:lnTo>
                    <a:pt x="335503" y="10904"/>
                  </a:lnTo>
                  <a:lnTo>
                    <a:pt x="342964" y="11637"/>
                  </a:lnTo>
                  <a:lnTo>
                    <a:pt x="350827" y="9461"/>
                  </a:lnTo>
                  <a:lnTo>
                    <a:pt x="358284" y="10182"/>
                  </a:lnTo>
                  <a:lnTo>
                    <a:pt x="366156" y="8728"/>
                  </a:lnTo>
                  <a:lnTo>
                    <a:pt x="373608" y="9816"/>
                  </a:lnTo>
                  <a:lnTo>
                    <a:pt x="381064" y="8728"/>
                  </a:lnTo>
                  <a:lnTo>
                    <a:pt x="388937" y="9094"/>
                  </a:lnTo>
                  <a:lnTo>
                    <a:pt x="396388" y="6552"/>
                  </a:lnTo>
                  <a:lnTo>
                    <a:pt x="404261" y="6918"/>
                  </a:lnTo>
                  <a:lnTo>
                    <a:pt x="411717" y="6197"/>
                  </a:lnTo>
                  <a:lnTo>
                    <a:pt x="427043" y="6197"/>
                  </a:lnTo>
                  <a:lnTo>
                    <a:pt x="434498" y="4009"/>
                  </a:lnTo>
                  <a:lnTo>
                    <a:pt x="442371" y="5097"/>
                  </a:lnTo>
                  <a:lnTo>
                    <a:pt x="449822" y="4730"/>
                  </a:lnTo>
                  <a:lnTo>
                    <a:pt x="457279" y="2921"/>
                  </a:lnTo>
                  <a:lnTo>
                    <a:pt x="465152" y="4364"/>
                  </a:lnTo>
                  <a:lnTo>
                    <a:pt x="472608" y="3642"/>
                  </a:lnTo>
                  <a:lnTo>
                    <a:pt x="480476" y="2909"/>
                  </a:lnTo>
                  <a:lnTo>
                    <a:pt x="487928" y="3276"/>
                  </a:lnTo>
                  <a:lnTo>
                    <a:pt x="495389" y="2554"/>
                  </a:lnTo>
                  <a:lnTo>
                    <a:pt x="503252" y="2909"/>
                  </a:lnTo>
                  <a:lnTo>
                    <a:pt x="510713" y="2909"/>
                  </a:lnTo>
                  <a:lnTo>
                    <a:pt x="518581" y="3276"/>
                  </a:lnTo>
                  <a:lnTo>
                    <a:pt x="526038" y="2554"/>
                  </a:lnTo>
                  <a:lnTo>
                    <a:pt x="541362" y="2554"/>
                  </a:lnTo>
                  <a:lnTo>
                    <a:pt x="548818" y="3276"/>
                  </a:lnTo>
                  <a:lnTo>
                    <a:pt x="556686" y="2187"/>
                  </a:lnTo>
                  <a:lnTo>
                    <a:pt x="571599" y="2187"/>
                  </a:lnTo>
                  <a:lnTo>
                    <a:pt x="579467" y="2554"/>
                  </a:lnTo>
                  <a:lnTo>
                    <a:pt x="586929" y="1454"/>
                  </a:lnTo>
                  <a:lnTo>
                    <a:pt x="594797" y="1099"/>
                  </a:lnTo>
                  <a:lnTo>
                    <a:pt x="602253" y="366"/>
                  </a:lnTo>
                  <a:lnTo>
                    <a:pt x="609708" y="1454"/>
                  </a:lnTo>
                  <a:lnTo>
                    <a:pt x="617577" y="1099"/>
                  </a:lnTo>
                  <a:lnTo>
                    <a:pt x="625028" y="1454"/>
                  </a:lnTo>
                  <a:lnTo>
                    <a:pt x="632901" y="1099"/>
                  </a:lnTo>
                  <a:lnTo>
                    <a:pt x="640358" y="1454"/>
                  </a:lnTo>
                  <a:lnTo>
                    <a:pt x="647809" y="1088"/>
                  </a:lnTo>
                  <a:lnTo>
                    <a:pt x="655687" y="366"/>
                  </a:lnTo>
                  <a:lnTo>
                    <a:pt x="663138" y="366"/>
                  </a:lnTo>
                  <a:lnTo>
                    <a:pt x="671011" y="0"/>
                  </a:lnTo>
                  <a:lnTo>
                    <a:pt x="678467" y="1454"/>
                  </a:lnTo>
                  <a:lnTo>
                    <a:pt x="685919" y="366"/>
                  </a:lnTo>
                  <a:lnTo>
                    <a:pt x="693793" y="1088"/>
                  </a:lnTo>
                  <a:lnTo>
                    <a:pt x="701248" y="366"/>
                  </a:lnTo>
                  <a:lnTo>
                    <a:pt x="709117" y="2176"/>
                  </a:lnTo>
                  <a:lnTo>
                    <a:pt x="716572" y="721"/>
                  </a:lnTo>
                  <a:lnTo>
                    <a:pt x="724029" y="1821"/>
                  </a:lnTo>
                  <a:lnTo>
                    <a:pt x="731896" y="1821"/>
                  </a:lnTo>
                  <a:lnTo>
                    <a:pt x="739353" y="1454"/>
                  </a:lnTo>
                  <a:lnTo>
                    <a:pt x="747226" y="1454"/>
                  </a:lnTo>
                  <a:lnTo>
                    <a:pt x="754683" y="366"/>
                  </a:lnTo>
                  <a:lnTo>
                    <a:pt x="762133" y="2176"/>
                  </a:lnTo>
                  <a:lnTo>
                    <a:pt x="770007" y="2542"/>
                  </a:lnTo>
                  <a:lnTo>
                    <a:pt x="777463" y="2897"/>
                  </a:lnTo>
                </a:path>
              </a:pathLst>
            </a:custGeom>
            <a:ln w="571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536651" y="1066398"/>
              <a:ext cx="739775" cy="1172210"/>
            </a:xfrm>
            <a:custGeom>
              <a:avLst/>
              <a:gdLst/>
              <a:ahLst/>
              <a:cxnLst/>
              <a:rect l="l" t="t" r="r" b="b"/>
              <a:pathLst>
                <a:path w="739775" h="1172210">
                  <a:moveTo>
                    <a:pt x="0" y="0"/>
                  </a:moveTo>
                  <a:lnTo>
                    <a:pt x="7873" y="731"/>
                  </a:lnTo>
                  <a:lnTo>
                    <a:pt x="15323" y="365"/>
                  </a:lnTo>
                  <a:lnTo>
                    <a:pt x="22780" y="731"/>
                  </a:lnTo>
                  <a:lnTo>
                    <a:pt x="30653" y="365"/>
                  </a:lnTo>
                  <a:lnTo>
                    <a:pt x="38109" y="1816"/>
                  </a:lnTo>
                  <a:lnTo>
                    <a:pt x="45982" y="731"/>
                  </a:lnTo>
                  <a:lnTo>
                    <a:pt x="53433" y="2170"/>
                  </a:lnTo>
                  <a:lnTo>
                    <a:pt x="60890" y="1451"/>
                  </a:lnTo>
                  <a:lnTo>
                    <a:pt x="68758" y="3267"/>
                  </a:lnTo>
                  <a:lnTo>
                    <a:pt x="76213" y="3267"/>
                  </a:lnTo>
                  <a:lnTo>
                    <a:pt x="84083" y="2536"/>
                  </a:lnTo>
                  <a:lnTo>
                    <a:pt x="91544" y="2170"/>
                  </a:lnTo>
                  <a:lnTo>
                    <a:pt x="98999" y="3633"/>
                  </a:lnTo>
                  <a:lnTo>
                    <a:pt x="106861" y="2536"/>
                  </a:lnTo>
                  <a:lnTo>
                    <a:pt x="114316" y="3267"/>
                  </a:lnTo>
                  <a:lnTo>
                    <a:pt x="122192" y="2890"/>
                  </a:lnTo>
                  <a:lnTo>
                    <a:pt x="129646" y="3633"/>
                  </a:lnTo>
                  <a:lnTo>
                    <a:pt x="137100" y="3987"/>
                  </a:lnTo>
                  <a:lnTo>
                    <a:pt x="144962" y="3987"/>
                  </a:lnTo>
                  <a:lnTo>
                    <a:pt x="152430" y="2890"/>
                  </a:lnTo>
                  <a:lnTo>
                    <a:pt x="160292" y="4353"/>
                  </a:lnTo>
                  <a:lnTo>
                    <a:pt x="167747" y="4707"/>
                  </a:lnTo>
                  <a:lnTo>
                    <a:pt x="175201" y="6889"/>
                  </a:lnTo>
                  <a:lnTo>
                    <a:pt x="183077" y="6523"/>
                  </a:lnTo>
                  <a:lnTo>
                    <a:pt x="190531" y="7609"/>
                  </a:lnTo>
                  <a:lnTo>
                    <a:pt x="198407" y="7255"/>
                  </a:lnTo>
                  <a:lnTo>
                    <a:pt x="205861" y="7609"/>
                  </a:lnTo>
                  <a:lnTo>
                    <a:pt x="213315" y="6158"/>
                  </a:lnTo>
                  <a:lnTo>
                    <a:pt x="221178" y="8340"/>
                  </a:lnTo>
                  <a:lnTo>
                    <a:pt x="228645" y="6889"/>
                  </a:lnTo>
                  <a:lnTo>
                    <a:pt x="236508" y="6889"/>
                  </a:lnTo>
                  <a:lnTo>
                    <a:pt x="243962" y="7609"/>
                  </a:lnTo>
                  <a:lnTo>
                    <a:pt x="251430" y="7243"/>
                  </a:lnTo>
                  <a:lnTo>
                    <a:pt x="259292" y="9060"/>
                  </a:lnTo>
                  <a:lnTo>
                    <a:pt x="266746" y="9060"/>
                  </a:lnTo>
                  <a:lnTo>
                    <a:pt x="274622" y="10511"/>
                  </a:lnTo>
                  <a:lnTo>
                    <a:pt x="282076" y="11608"/>
                  </a:lnTo>
                  <a:lnTo>
                    <a:pt x="289531" y="11962"/>
                  </a:lnTo>
                  <a:lnTo>
                    <a:pt x="297393" y="12328"/>
                  </a:lnTo>
                  <a:lnTo>
                    <a:pt x="304847" y="11596"/>
                  </a:lnTo>
                  <a:lnTo>
                    <a:pt x="312723" y="12682"/>
                  </a:lnTo>
                  <a:lnTo>
                    <a:pt x="320177" y="13413"/>
                  </a:lnTo>
                  <a:lnTo>
                    <a:pt x="327631" y="15950"/>
                  </a:lnTo>
                  <a:lnTo>
                    <a:pt x="335507" y="15584"/>
                  </a:lnTo>
                  <a:lnTo>
                    <a:pt x="342962" y="17766"/>
                  </a:lnTo>
                  <a:lnTo>
                    <a:pt x="350837" y="16669"/>
                  </a:lnTo>
                  <a:lnTo>
                    <a:pt x="358292" y="19949"/>
                  </a:lnTo>
                  <a:lnTo>
                    <a:pt x="365746" y="18852"/>
                  </a:lnTo>
                  <a:lnTo>
                    <a:pt x="373608" y="23205"/>
                  </a:lnTo>
                  <a:lnTo>
                    <a:pt x="381062" y="21034"/>
                  </a:lnTo>
                  <a:lnTo>
                    <a:pt x="388938" y="25022"/>
                  </a:lnTo>
                  <a:lnTo>
                    <a:pt x="396393" y="23936"/>
                  </a:lnTo>
                  <a:lnTo>
                    <a:pt x="403847" y="25388"/>
                  </a:lnTo>
                  <a:lnTo>
                    <a:pt x="411723" y="25022"/>
                  </a:lnTo>
                  <a:lnTo>
                    <a:pt x="419177" y="26107"/>
                  </a:lnTo>
                  <a:lnTo>
                    <a:pt x="427039" y="27204"/>
                  </a:lnTo>
                  <a:lnTo>
                    <a:pt x="434493" y="27924"/>
                  </a:lnTo>
                  <a:lnTo>
                    <a:pt x="441948" y="29741"/>
                  </a:lnTo>
                  <a:lnTo>
                    <a:pt x="449824" y="30095"/>
                  </a:lnTo>
                  <a:lnTo>
                    <a:pt x="457278" y="33728"/>
                  </a:lnTo>
                  <a:lnTo>
                    <a:pt x="465154" y="33363"/>
                  </a:lnTo>
                  <a:lnTo>
                    <a:pt x="472608" y="34448"/>
                  </a:lnTo>
                  <a:lnTo>
                    <a:pt x="480062" y="36265"/>
                  </a:lnTo>
                  <a:lnTo>
                    <a:pt x="487938" y="37362"/>
                  </a:lnTo>
                  <a:lnTo>
                    <a:pt x="495392" y="40984"/>
                  </a:lnTo>
                  <a:lnTo>
                    <a:pt x="503268" y="40984"/>
                  </a:lnTo>
                  <a:lnTo>
                    <a:pt x="510709" y="43520"/>
                  </a:lnTo>
                  <a:lnTo>
                    <a:pt x="518163" y="46068"/>
                  </a:lnTo>
                  <a:lnTo>
                    <a:pt x="526039" y="48959"/>
                  </a:lnTo>
                  <a:lnTo>
                    <a:pt x="533493" y="51495"/>
                  </a:lnTo>
                  <a:lnTo>
                    <a:pt x="541369" y="54775"/>
                  </a:lnTo>
                  <a:lnTo>
                    <a:pt x="548823" y="56226"/>
                  </a:lnTo>
                  <a:lnTo>
                    <a:pt x="556277" y="60579"/>
                  </a:lnTo>
                  <a:lnTo>
                    <a:pt x="564153" y="62030"/>
                  </a:lnTo>
                  <a:lnTo>
                    <a:pt x="571594" y="67469"/>
                  </a:lnTo>
                  <a:lnTo>
                    <a:pt x="579470" y="69651"/>
                  </a:lnTo>
                  <a:lnTo>
                    <a:pt x="586924" y="79443"/>
                  </a:lnTo>
                  <a:lnTo>
                    <a:pt x="594378" y="77992"/>
                  </a:lnTo>
                  <a:lnTo>
                    <a:pt x="602254" y="86699"/>
                  </a:lnTo>
                  <a:lnTo>
                    <a:pt x="609708" y="92149"/>
                  </a:lnTo>
                  <a:lnTo>
                    <a:pt x="617571" y="98673"/>
                  </a:lnTo>
                  <a:lnTo>
                    <a:pt x="625038" y="107026"/>
                  </a:lnTo>
                  <a:lnTo>
                    <a:pt x="632493" y="113915"/>
                  </a:lnTo>
                  <a:lnTo>
                    <a:pt x="640355" y="121183"/>
                  </a:lnTo>
                  <a:lnTo>
                    <a:pt x="647809" y="132425"/>
                  </a:lnTo>
                  <a:lnTo>
                    <a:pt x="655685" y="144766"/>
                  </a:lnTo>
                  <a:lnTo>
                    <a:pt x="663139" y="162910"/>
                  </a:lnTo>
                  <a:lnTo>
                    <a:pt x="670594" y="178518"/>
                  </a:lnTo>
                  <a:lnTo>
                    <a:pt x="685924" y="221708"/>
                  </a:lnTo>
                  <a:lnTo>
                    <a:pt x="701254" y="293201"/>
                  </a:lnTo>
                  <a:lnTo>
                    <a:pt x="708708" y="357437"/>
                  </a:lnTo>
                  <a:lnTo>
                    <a:pt x="716570" y="440173"/>
                  </a:lnTo>
                  <a:lnTo>
                    <a:pt x="724024" y="576633"/>
                  </a:lnTo>
                  <a:lnTo>
                    <a:pt x="731900" y="838295"/>
                  </a:lnTo>
                  <a:lnTo>
                    <a:pt x="739355" y="1172176"/>
                  </a:lnTo>
                </a:path>
              </a:pathLst>
            </a:custGeom>
            <a:ln w="5747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940505" y="2131945"/>
              <a:ext cx="191135" cy="0"/>
            </a:xfrm>
            <a:custGeom>
              <a:avLst/>
              <a:gdLst/>
              <a:ahLst/>
              <a:cxnLst/>
              <a:rect l="l" t="t" r="r" b="b"/>
              <a:pathLst>
                <a:path w="191135">
                  <a:moveTo>
                    <a:pt x="0" y="0"/>
                  </a:moveTo>
                  <a:lnTo>
                    <a:pt x="190510" y="0"/>
                  </a:lnTo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940332" y="2238908"/>
              <a:ext cx="194945" cy="2540"/>
            </a:xfrm>
            <a:custGeom>
              <a:avLst/>
              <a:gdLst/>
              <a:ahLst/>
              <a:cxnLst/>
              <a:rect l="l" t="t" r="r" b="b"/>
              <a:pathLst>
                <a:path w="194944" h="2539">
                  <a:moveTo>
                    <a:pt x="0" y="2028"/>
                  </a:moveTo>
                  <a:lnTo>
                    <a:pt x="194919" y="0"/>
                  </a:lnTo>
                </a:path>
              </a:pathLst>
            </a:custGeom>
            <a:ln w="1270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940505" y="2361145"/>
              <a:ext cx="191135" cy="0"/>
            </a:xfrm>
            <a:custGeom>
              <a:avLst/>
              <a:gdLst/>
              <a:ahLst/>
              <a:cxnLst/>
              <a:rect l="l" t="t" r="r" b="b"/>
              <a:pathLst>
                <a:path w="191135">
                  <a:moveTo>
                    <a:pt x="0" y="0"/>
                  </a:moveTo>
                  <a:lnTo>
                    <a:pt x="190510" y="0"/>
                  </a:lnTo>
                </a:path>
              </a:pathLst>
            </a:custGeom>
            <a:ln w="635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282918" y="1639866"/>
            <a:ext cx="151765" cy="274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|P|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|N|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274638" y="1791178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59539" y="0"/>
                </a:lnTo>
              </a:path>
            </a:pathLst>
          </a:custGeom>
          <a:ln w="72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607304" y="2522706"/>
            <a:ext cx="16700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0.0</a:t>
            </a:r>
            <a:endParaRPr sz="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713" y="3331252"/>
            <a:ext cx="1136650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Collaborative</a:t>
            </a:r>
            <a:r>
              <a:rPr sz="600" spc="-10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distributed</a:t>
            </a:r>
            <a:r>
              <a:rPr sz="600" spc="-10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36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988329" y="2047909"/>
            <a:ext cx="1365885" cy="626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7645">
              <a:lnSpc>
                <a:spcPts val="925"/>
              </a:lnSpc>
              <a:spcBef>
                <a:spcPts val="100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|N|</a:t>
            </a:r>
            <a:r>
              <a:rPr sz="8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sz="8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800">
              <a:latin typeface="Arial"/>
              <a:cs typeface="Arial"/>
            </a:endParaRPr>
          </a:p>
          <a:p>
            <a:pPr marL="207645">
              <a:lnSpc>
                <a:spcPts val="894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|N|</a:t>
            </a:r>
            <a:r>
              <a:rPr sz="8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sz="8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10</a:t>
            </a:r>
            <a:endParaRPr sz="800">
              <a:latin typeface="Arial"/>
              <a:cs typeface="Arial"/>
            </a:endParaRPr>
          </a:p>
          <a:p>
            <a:pPr marL="207645">
              <a:lnSpc>
                <a:spcPts val="925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|N|</a:t>
            </a:r>
            <a:r>
              <a:rPr sz="8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sz="8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40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311785" algn="l"/>
                <a:tab pos="611505" algn="l"/>
                <a:tab pos="911225" algn="l"/>
                <a:tab pos="1210945" algn="l"/>
              </a:tabLst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0.2	0.4	0.6	0.8	1.0</a:t>
            </a:r>
            <a:endParaRPr sz="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44043" y="2154386"/>
            <a:ext cx="16700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0.2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43824" y="1849566"/>
            <a:ext cx="16700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0.4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43606" y="935105"/>
            <a:ext cx="16700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1.0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0.8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0.6</a:t>
            </a:r>
            <a:endParaRPr sz="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78296" y="2686549"/>
            <a:ext cx="129032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Fraction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pieces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downloaded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66713" y="3331252"/>
            <a:ext cx="1156335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10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Layered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communication 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5</a:t>
            </a:fld>
            <a:r>
              <a:rPr sz="600" spc="-40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sz="600" spc="-35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36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1658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Architectures:</a:t>
            </a:r>
            <a:r>
              <a:rPr sz="600" spc="15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Architectural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styles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89769" y="716"/>
            <a:ext cx="7518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0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Layered</a:t>
            </a:r>
            <a:r>
              <a:rPr sz="600" spc="-20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architectures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0929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dirty="0">
                <a:solidFill>
                  <a:srgbClr val="3333B2"/>
                </a:solidFill>
                <a:latin typeface="Arial"/>
                <a:cs typeface="Arial"/>
              </a:rPr>
              <a:t>Two-party</a:t>
            </a:r>
            <a:r>
              <a:rPr sz="1400" spc="-4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communication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3652" y="677364"/>
            <a:ext cx="3470910" cy="6419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5885">
              <a:lnSpc>
                <a:spcPts val="1390"/>
              </a:lnSpc>
              <a:spcBef>
                <a:spcPts val="95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Server</a:t>
            </a:r>
            <a:endParaRPr sz="1200">
              <a:latin typeface="Arial"/>
              <a:cs typeface="Arial"/>
            </a:endParaRPr>
          </a:p>
          <a:p>
            <a:pPr marL="50800">
              <a:lnSpc>
                <a:spcPts val="855"/>
              </a:lnSpc>
            </a:pPr>
            <a:r>
              <a:rPr sz="600" spc="55" dirty="0">
                <a:latin typeface="Times New Roman"/>
                <a:cs typeface="Times New Roman"/>
              </a:rPr>
              <a:t>1 </a:t>
            </a:r>
            <a:r>
              <a:rPr sz="600" spc="160" dirty="0">
                <a:latin typeface="Times New Roman"/>
                <a:cs typeface="Times New Roman"/>
              </a:rPr>
              <a:t> </a:t>
            </a:r>
            <a:r>
              <a:rPr sz="800" b="1" spc="5" dirty="0">
                <a:solidFill>
                  <a:srgbClr val="FF0059"/>
                </a:solidFill>
                <a:latin typeface="Times New Roman"/>
                <a:cs typeface="Times New Roman"/>
              </a:rPr>
              <a:t>from</a:t>
            </a:r>
            <a:r>
              <a:rPr sz="800" b="1" spc="60" dirty="0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sz="800" spc="75" dirty="0">
                <a:latin typeface="Times New Roman"/>
                <a:cs typeface="Times New Roman"/>
              </a:rPr>
              <a:t>socket </a:t>
            </a:r>
            <a:r>
              <a:rPr sz="800" spc="170" dirty="0">
                <a:latin typeface="Times New Roman"/>
                <a:cs typeface="Times New Roman"/>
              </a:rPr>
              <a:t> </a:t>
            </a:r>
            <a:r>
              <a:rPr sz="800" b="1" spc="25" dirty="0">
                <a:solidFill>
                  <a:srgbClr val="FF0059"/>
                </a:solidFill>
                <a:latin typeface="Times New Roman"/>
                <a:cs typeface="Times New Roman"/>
              </a:rPr>
              <a:t>import</a:t>
            </a:r>
            <a:r>
              <a:rPr sz="800" b="1" spc="85" dirty="0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sz="1200" spc="112" baseline="-10416" dirty="0">
                <a:latin typeface="Times New Roman"/>
                <a:cs typeface="Times New Roman"/>
              </a:rPr>
              <a:t>*</a:t>
            </a:r>
            <a:endParaRPr sz="1200" baseline="-10416">
              <a:latin typeface="Times New Roman"/>
              <a:cs typeface="Times New Roman"/>
            </a:endParaRPr>
          </a:p>
          <a:p>
            <a:pPr marL="50800">
              <a:lnSpc>
                <a:spcPts val="850"/>
              </a:lnSpc>
            </a:pPr>
            <a:r>
              <a:rPr sz="600" spc="55" dirty="0">
                <a:latin typeface="Times New Roman"/>
                <a:cs typeface="Times New Roman"/>
              </a:rPr>
              <a:t>2 </a:t>
            </a:r>
            <a:r>
              <a:rPr sz="600" spc="200" dirty="0">
                <a:latin typeface="Times New Roman"/>
                <a:cs typeface="Times New Roman"/>
              </a:rPr>
              <a:t> </a:t>
            </a:r>
            <a:r>
              <a:rPr sz="800" spc="165" dirty="0">
                <a:latin typeface="Times New Roman"/>
                <a:cs typeface="Times New Roman"/>
              </a:rPr>
              <a:t>s</a:t>
            </a:r>
            <a:r>
              <a:rPr sz="800" spc="120" dirty="0">
                <a:latin typeface="Times New Roman"/>
                <a:cs typeface="Times New Roman"/>
              </a:rPr>
              <a:t> </a:t>
            </a:r>
            <a:r>
              <a:rPr sz="800" spc="25" dirty="0">
                <a:latin typeface="Times New Roman"/>
                <a:cs typeface="Times New Roman"/>
              </a:rPr>
              <a:t>=</a:t>
            </a:r>
            <a:r>
              <a:rPr sz="800" spc="90" dirty="0">
                <a:latin typeface="Times New Roman"/>
                <a:cs typeface="Times New Roman"/>
              </a:rPr>
              <a:t> </a:t>
            </a:r>
            <a:r>
              <a:rPr sz="800" spc="15" dirty="0">
                <a:latin typeface="Times New Roman"/>
                <a:cs typeface="Times New Roman"/>
              </a:rPr>
              <a:t>socket(AF_INET,</a:t>
            </a:r>
            <a:r>
              <a:rPr sz="800" spc="85" dirty="0">
                <a:latin typeface="Times New Roman"/>
                <a:cs typeface="Times New Roman"/>
              </a:rPr>
              <a:t> </a:t>
            </a:r>
            <a:r>
              <a:rPr sz="800" spc="-100" dirty="0">
                <a:latin typeface="Times New Roman"/>
                <a:cs typeface="Times New Roman"/>
              </a:rPr>
              <a:t>SOCK_STREAM)</a:t>
            </a:r>
            <a:endParaRPr sz="800">
              <a:latin typeface="Times New Roman"/>
              <a:cs typeface="Times New Roman"/>
            </a:endParaRPr>
          </a:p>
          <a:p>
            <a:pPr marL="50800">
              <a:lnSpc>
                <a:spcPts val="850"/>
              </a:lnSpc>
            </a:pPr>
            <a:r>
              <a:rPr sz="600" spc="55" dirty="0">
                <a:latin typeface="Times New Roman"/>
                <a:cs typeface="Times New Roman"/>
              </a:rPr>
              <a:t>3 </a:t>
            </a:r>
            <a:r>
              <a:rPr sz="600" spc="200" dirty="0">
                <a:latin typeface="Times New Roman"/>
                <a:cs typeface="Times New Roman"/>
              </a:rPr>
              <a:t> </a:t>
            </a:r>
            <a:r>
              <a:rPr sz="800" spc="70" dirty="0">
                <a:latin typeface="Times New Roman"/>
                <a:cs typeface="Times New Roman"/>
              </a:rPr>
              <a:t>(conn,</a:t>
            </a:r>
            <a:r>
              <a:rPr sz="800" spc="90" dirty="0">
                <a:latin typeface="Times New Roman"/>
                <a:cs typeface="Times New Roman"/>
              </a:rPr>
              <a:t> </a:t>
            </a:r>
            <a:r>
              <a:rPr sz="800" spc="80" dirty="0">
                <a:latin typeface="Times New Roman"/>
                <a:cs typeface="Times New Roman"/>
              </a:rPr>
              <a:t>addr)</a:t>
            </a:r>
            <a:r>
              <a:rPr sz="800" spc="120" dirty="0">
                <a:latin typeface="Times New Roman"/>
                <a:cs typeface="Times New Roman"/>
              </a:rPr>
              <a:t> </a:t>
            </a:r>
            <a:r>
              <a:rPr sz="800" spc="25" dirty="0">
                <a:latin typeface="Times New Roman"/>
                <a:cs typeface="Times New Roman"/>
              </a:rPr>
              <a:t>=</a:t>
            </a:r>
            <a:r>
              <a:rPr sz="800" spc="114" dirty="0">
                <a:latin typeface="Times New Roman"/>
                <a:cs typeface="Times New Roman"/>
              </a:rPr>
              <a:t> </a:t>
            </a:r>
            <a:r>
              <a:rPr sz="800" spc="95" dirty="0">
                <a:latin typeface="Times New Roman"/>
                <a:cs typeface="Times New Roman"/>
              </a:rPr>
              <a:t>s.accept() </a:t>
            </a:r>
            <a:r>
              <a:rPr sz="800" spc="210" dirty="0">
                <a:latin typeface="Times New Roman"/>
                <a:cs typeface="Times New Roman"/>
              </a:rPr>
              <a:t> </a:t>
            </a:r>
            <a:r>
              <a:rPr sz="800" i="1" spc="75" dirty="0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sz="800" i="1" spc="85" dirty="0">
                <a:solidFill>
                  <a:srgbClr val="009600"/>
                </a:solidFill>
                <a:latin typeface="Times New Roman"/>
                <a:cs typeface="Times New Roman"/>
              </a:rPr>
              <a:t> returns</a:t>
            </a:r>
            <a:r>
              <a:rPr sz="800" i="1" spc="65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5" dirty="0">
                <a:solidFill>
                  <a:srgbClr val="009600"/>
                </a:solidFill>
                <a:latin typeface="Times New Roman"/>
                <a:cs typeface="Times New Roman"/>
              </a:rPr>
              <a:t>new</a:t>
            </a:r>
            <a:r>
              <a:rPr sz="800" i="1" spc="70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85" dirty="0">
                <a:solidFill>
                  <a:srgbClr val="009600"/>
                </a:solidFill>
                <a:latin typeface="Times New Roman"/>
                <a:cs typeface="Times New Roman"/>
              </a:rPr>
              <a:t>socket</a:t>
            </a:r>
            <a:r>
              <a:rPr sz="800" i="1" spc="75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35" dirty="0">
                <a:solidFill>
                  <a:srgbClr val="009600"/>
                </a:solidFill>
                <a:latin typeface="Times New Roman"/>
                <a:cs typeface="Times New Roman"/>
              </a:rPr>
              <a:t>and</a:t>
            </a:r>
            <a:r>
              <a:rPr sz="800" i="1" spc="75" dirty="0">
                <a:solidFill>
                  <a:srgbClr val="009600"/>
                </a:solidFill>
                <a:latin typeface="Times New Roman"/>
                <a:cs typeface="Times New Roman"/>
              </a:rPr>
              <a:t> addr.</a:t>
            </a:r>
            <a:r>
              <a:rPr sz="800" i="1" spc="90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120" dirty="0">
                <a:solidFill>
                  <a:srgbClr val="009600"/>
                </a:solidFill>
                <a:latin typeface="Times New Roman"/>
                <a:cs typeface="Times New Roman"/>
              </a:rPr>
              <a:t>client</a:t>
            </a:r>
            <a:endParaRPr sz="800">
              <a:latin typeface="Times New Roman"/>
              <a:cs typeface="Times New Roman"/>
            </a:endParaRPr>
          </a:p>
          <a:p>
            <a:pPr marL="50165">
              <a:lnSpc>
                <a:spcPts val="905"/>
              </a:lnSpc>
              <a:tabLst>
                <a:tab pos="1533525" algn="l"/>
              </a:tabLst>
            </a:pPr>
            <a:r>
              <a:rPr sz="600" spc="55" dirty="0">
                <a:latin typeface="Times New Roman"/>
                <a:cs typeface="Times New Roman"/>
              </a:rPr>
              <a:t>4 </a:t>
            </a:r>
            <a:r>
              <a:rPr sz="600" spc="185" dirty="0">
                <a:latin typeface="Times New Roman"/>
                <a:cs typeface="Times New Roman"/>
              </a:rPr>
              <a:t> </a:t>
            </a:r>
            <a:r>
              <a:rPr sz="800" b="1" spc="55" dirty="0">
                <a:solidFill>
                  <a:srgbClr val="FF0059"/>
                </a:solidFill>
                <a:latin typeface="Times New Roman"/>
                <a:cs typeface="Times New Roman"/>
              </a:rPr>
              <a:t>while</a:t>
            </a:r>
            <a:r>
              <a:rPr sz="800" b="1" spc="70" dirty="0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sz="800" spc="70" dirty="0">
                <a:latin typeface="Times New Roman"/>
                <a:cs typeface="Times New Roman"/>
              </a:rPr>
              <a:t>True:	</a:t>
            </a:r>
            <a:r>
              <a:rPr sz="800" i="1" spc="75" dirty="0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sz="800" i="1" spc="30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85" dirty="0">
                <a:solidFill>
                  <a:srgbClr val="009600"/>
                </a:solidFill>
                <a:latin typeface="Times New Roman"/>
                <a:cs typeface="Times New Roman"/>
              </a:rPr>
              <a:t>forever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6343" y="1280133"/>
            <a:ext cx="262382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80795" algn="l"/>
              </a:tabLst>
            </a:pPr>
            <a:r>
              <a:rPr sz="800" spc="95" dirty="0">
                <a:latin typeface="Times New Roman"/>
                <a:cs typeface="Times New Roman"/>
              </a:rPr>
              <a:t>data</a:t>
            </a:r>
            <a:r>
              <a:rPr sz="800" spc="110" dirty="0">
                <a:latin typeface="Times New Roman"/>
                <a:cs typeface="Times New Roman"/>
              </a:rPr>
              <a:t> </a:t>
            </a:r>
            <a:r>
              <a:rPr sz="800" spc="25" dirty="0">
                <a:latin typeface="Times New Roman"/>
                <a:cs typeface="Times New Roman"/>
              </a:rPr>
              <a:t>=</a:t>
            </a:r>
            <a:r>
              <a:rPr sz="800" spc="114" dirty="0">
                <a:latin typeface="Times New Roman"/>
                <a:cs typeface="Times New Roman"/>
              </a:rPr>
              <a:t> </a:t>
            </a:r>
            <a:r>
              <a:rPr sz="800" spc="50" dirty="0">
                <a:latin typeface="Times New Roman"/>
                <a:cs typeface="Times New Roman"/>
              </a:rPr>
              <a:t>conn.recv(1024)	</a:t>
            </a:r>
            <a:r>
              <a:rPr sz="800" i="1" spc="75" dirty="0">
                <a:solidFill>
                  <a:srgbClr val="009600"/>
                </a:solidFill>
                <a:latin typeface="Times New Roman"/>
                <a:cs typeface="Times New Roman"/>
              </a:rPr>
              <a:t># </a:t>
            </a:r>
            <a:r>
              <a:rPr sz="800" i="1" spc="85" dirty="0">
                <a:solidFill>
                  <a:srgbClr val="009600"/>
                </a:solidFill>
                <a:latin typeface="Times New Roman"/>
                <a:cs typeface="Times New Roman"/>
              </a:rPr>
              <a:t>receive</a:t>
            </a:r>
            <a:r>
              <a:rPr sz="800" i="1" spc="50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70" dirty="0">
                <a:solidFill>
                  <a:srgbClr val="009600"/>
                </a:solidFill>
                <a:latin typeface="Times New Roman"/>
                <a:cs typeface="Times New Roman"/>
              </a:rPr>
              <a:t>data</a:t>
            </a:r>
            <a:r>
              <a:rPr sz="800" i="1" spc="60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50" dirty="0">
                <a:solidFill>
                  <a:srgbClr val="009600"/>
                </a:solidFill>
                <a:latin typeface="Times New Roman"/>
                <a:cs typeface="Times New Roman"/>
              </a:rPr>
              <a:t>from</a:t>
            </a:r>
            <a:r>
              <a:rPr sz="800" i="1" spc="55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120" dirty="0">
                <a:solidFill>
                  <a:srgbClr val="009600"/>
                </a:solidFill>
                <a:latin typeface="Times New Roman"/>
                <a:cs typeface="Times New Roman"/>
              </a:rPr>
              <a:t>client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3652" y="1305438"/>
            <a:ext cx="3128645" cy="3384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>
              <a:lnSpc>
                <a:spcPts val="685"/>
              </a:lnSpc>
              <a:spcBef>
                <a:spcPts val="95"/>
              </a:spcBef>
            </a:pPr>
            <a:r>
              <a:rPr sz="600" spc="55" dirty="0">
                <a:latin typeface="Times New Roman"/>
                <a:cs typeface="Times New Roman"/>
              </a:rPr>
              <a:t>5</a:t>
            </a:r>
            <a:endParaRPr sz="600">
              <a:latin typeface="Times New Roman"/>
              <a:cs typeface="Times New Roman"/>
            </a:endParaRPr>
          </a:p>
          <a:p>
            <a:pPr marL="50800">
              <a:lnSpc>
                <a:spcPts val="869"/>
              </a:lnSpc>
              <a:tabLst>
                <a:tab pos="266065" algn="l"/>
                <a:tab pos="1533525" algn="l"/>
              </a:tabLst>
            </a:pPr>
            <a:r>
              <a:rPr sz="600" spc="55" dirty="0">
                <a:latin typeface="Times New Roman"/>
                <a:cs typeface="Times New Roman"/>
              </a:rPr>
              <a:t>6	</a:t>
            </a:r>
            <a:r>
              <a:rPr sz="800" b="1" spc="204" dirty="0">
                <a:solidFill>
                  <a:srgbClr val="FF0059"/>
                </a:solidFill>
                <a:latin typeface="Times New Roman"/>
                <a:cs typeface="Times New Roman"/>
              </a:rPr>
              <a:t>if</a:t>
            </a:r>
            <a:r>
              <a:rPr sz="800" b="1" spc="90" dirty="0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sz="800" b="1" spc="65" dirty="0">
                <a:solidFill>
                  <a:srgbClr val="FF0059"/>
                </a:solidFill>
                <a:latin typeface="Times New Roman"/>
                <a:cs typeface="Times New Roman"/>
              </a:rPr>
              <a:t>not</a:t>
            </a:r>
            <a:r>
              <a:rPr sz="800" b="1" spc="75" dirty="0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sz="800" spc="105" dirty="0">
                <a:latin typeface="Times New Roman"/>
                <a:cs typeface="Times New Roman"/>
              </a:rPr>
              <a:t>data:</a:t>
            </a:r>
            <a:r>
              <a:rPr sz="800" spc="100" dirty="0">
                <a:latin typeface="Times New Roman"/>
                <a:cs typeface="Times New Roman"/>
              </a:rPr>
              <a:t> </a:t>
            </a:r>
            <a:r>
              <a:rPr sz="800" b="1" spc="20" dirty="0">
                <a:solidFill>
                  <a:srgbClr val="FF0059"/>
                </a:solidFill>
                <a:latin typeface="Times New Roman"/>
                <a:cs typeface="Times New Roman"/>
              </a:rPr>
              <a:t>break	</a:t>
            </a:r>
            <a:r>
              <a:rPr sz="800" i="1" spc="75" dirty="0">
                <a:solidFill>
                  <a:srgbClr val="009600"/>
                </a:solidFill>
                <a:latin typeface="Times New Roman"/>
                <a:cs typeface="Times New Roman"/>
              </a:rPr>
              <a:t># </a:t>
            </a:r>
            <a:r>
              <a:rPr sz="800" i="1" spc="95" dirty="0">
                <a:solidFill>
                  <a:srgbClr val="009600"/>
                </a:solidFill>
                <a:latin typeface="Times New Roman"/>
                <a:cs typeface="Times New Roman"/>
              </a:rPr>
              <a:t>stop</a:t>
            </a:r>
            <a:r>
              <a:rPr sz="800" i="1" spc="70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225" dirty="0">
                <a:solidFill>
                  <a:srgbClr val="009600"/>
                </a:solidFill>
                <a:latin typeface="Times New Roman"/>
                <a:cs typeface="Times New Roman"/>
              </a:rPr>
              <a:t>if</a:t>
            </a:r>
            <a:r>
              <a:rPr sz="800" i="1" spc="60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120" dirty="0">
                <a:solidFill>
                  <a:srgbClr val="009600"/>
                </a:solidFill>
                <a:latin typeface="Times New Roman"/>
                <a:cs typeface="Times New Roman"/>
              </a:rPr>
              <a:t>client</a:t>
            </a:r>
            <a:r>
              <a:rPr sz="800" i="1" spc="50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60" dirty="0">
                <a:solidFill>
                  <a:srgbClr val="009600"/>
                </a:solidFill>
                <a:latin typeface="Times New Roman"/>
                <a:cs typeface="Times New Roman"/>
              </a:rPr>
              <a:t>stopped</a:t>
            </a:r>
            <a:endParaRPr sz="800">
              <a:latin typeface="Times New Roman"/>
              <a:cs typeface="Times New Roman"/>
            </a:endParaRPr>
          </a:p>
          <a:p>
            <a:pPr marL="50800">
              <a:lnSpc>
                <a:spcPts val="905"/>
              </a:lnSpc>
              <a:tabLst>
                <a:tab pos="264795" algn="l"/>
              </a:tabLst>
            </a:pPr>
            <a:r>
              <a:rPr sz="600" spc="55" dirty="0">
                <a:latin typeface="Times New Roman"/>
                <a:cs typeface="Times New Roman"/>
              </a:rPr>
              <a:t>7	</a:t>
            </a:r>
            <a:r>
              <a:rPr sz="800" spc="65" dirty="0">
                <a:latin typeface="Times New Roman"/>
                <a:cs typeface="Times New Roman"/>
              </a:rPr>
              <a:t>conn.send(</a:t>
            </a:r>
            <a:r>
              <a:rPr sz="800" b="1" spc="65" dirty="0">
                <a:solidFill>
                  <a:srgbClr val="FF0059"/>
                </a:solidFill>
                <a:latin typeface="Times New Roman"/>
                <a:cs typeface="Times New Roman"/>
              </a:rPr>
              <a:t>str</a:t>
            </a:r>
            <a:r>
              <a:rPr sz="800" spc="65" dirty="0">
                <a:latin typeface="Times New Roman"/>
                <a:cs typeface="Times New Roman"/>
              </a:rPr>
              <a:t>(data)+</a:t>
            </a:r>
            <a:r>
              <a:rPr sz="800" spc="65" dirty="0">
                <a:solidFill>
                  <a:srgbClr val="FA0000"/>
                </a:solidFill>
                <a:latin typeface="Times New Roman"/>
                <a:cs typeface="Times New Roman"/>
              </a:rPr>
              <a:t>"</a:t>
            </a:r>
            <a:r>
              <a:rPr sz="1200" spc="97" baseline="-10416" dirty="0">
                <a:solidFill>
                  <a:srgbClr val="FA0000"/>
                </a:solidFill>
                <a:latin typeface="Times New Roman"/>
                <a:cs typeface="Times New Roman"/>
              </a:rPr>
              <a:t>*</a:t>
            </a:r>
            <a:r>
              <a:rPr sz="800" spc="65" dirty="0">
                <a:solidFill>
                  <a:srgbClr val="FA0000"/>
                </a:solidFill>
                <a:latin typeface="Times New Roman"/>
                <a:cs typeface="Times New Roman"/>
              </a:rPr>
              <a:t>"</a:t>
            </a:r>
            <a:r>
              <a:rPr sz="800" spc="65" dirty="0">
                <a:latin typeface="Times New Roman"/>
                <a:cs typeface="Times New Roman"/>
              </a:rPr>
              <a:t>)</a:t>
            </a:r>
            <a:r>
              <a:rPr sz="800" spc="110" dirty="0">
                <a:latin typeface="Times New Roman"/>
                <a:cs typeface="Times New Roman"/>
              </a:rPr>
              <a:t> </a:t>
            </a:r>
            <a:r>
              <a:rPr sz="800" i="1" spc="75" dirty="0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sz="800" i="1" spc="85" dirty="0">
                <a:solidFill>
                  <a:srgbClr val="009600"/>
                </a:solidFill>
                <a:latin typeface="Times New Roman"/>
                <a:cs typeface="Times New Roman"/>
              </a:rPr>
              <a:t> return</a:t>
            </a:r>
            <a:r>
              <a:rPr sz="800" i="1" spc="60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105" dirty="0">
                <a:solidFill>
                  <a:srgbClr val="009600"/>
                </a:solidFill>
                <a:latin typeface="Times New Roman"/>
                <a:cs typeface="Times New Roman"/>
              </a:rPr>
              <a:t>sent</a:t>
            </a:r>
            <a:r>
              <a:rPr sz="800" i="1" spc="65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70" dirty="0">
                <a:solidFill>
                  <a:srgbClr val="009600"/>
                </a:solidFill>
                <a:latin typeface="Times New Roman"/>
                <a:cs typeface="Times New Roman"/>
              </a:rPr>
              <a:t>data </a:t>
            </a:r>
            <a:r>
              <a:rPr sz="800" i="1" spc="95" dirty="0">
                <a:solidFill>
                  <a:srgbClr val="009600"/>
                </a:solidFill>
                <a:latin typeface="Times New Roman"/>
                <a:cs typeface="Times New Roman"/>
              </a:rPr>
              <a:t>plus</a:t>
            </a:r>
            <a:r>
              <a:rPr sz="800" i="1" spc="75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50" dirty="0">
                <a:solidFill>
                  <a:srgbClr val="009600"/>
                </a:solidFill>
                <a:latin typeface="Times New Roman"/>
                <a:cs typeface="Times New Roman"/>
              </a:rPr>
              <a:t>an</a:t>
            </a:r>
            <a:r>
              <a:rPr sz="800" i="1" spc="80" dirty="0">
                <a:solidFill>
                  <a:srgbClr val="009600"/>
                </a:solidFill>
                <a:latin typeface="Times New Roman"/>
                <a:cs typeface="Times New Roman"/>
              </a:rPr>
              <a:t> "</a:t>
            </a:r>
            <a:r>
              <a:rPr sz="1200" i="1" spc="120" baseline="-10416" dirty="0">
                <a:solidFill>
                  <a:srgbClr val="009600"/>
                </a:solidFill>
                <a:latin typeface="Times New Roman"/>
                <a:cs typeface="Times New Roman"/>
              </a:rPr>
              <a:t>*</a:t>
            </a:r>
            <a:r>
              <a:rPr sz="800" i="1" spc="80" dirty="0">
                <a:solidFill>
                  <a:srgbClr val="009600"/>
                </a:solidFill>
                <a:latin typeface="Times New Roman"/>
                <a:cs typeface="Times New Roman"/>
              </a:rPr>
              <a:t>"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3652" y="1538800"/>
            <a:ext cx="3568700" cy="81978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615"/>
              </a:spcBef>
              <a:tabLst>
                <a:tab pos="1533525" algn="l"/>
              </a:tabLst>
            </a:pPr>
            <a:r>
              <a:rPr sz="600" spc="55" dirty="0">
                <a:latin typeface="Times New Roman"/>
                <a:cs typeface="Times New Roman"/>
              </a:rPr>
              <a:t>8 </a:t>
            </a:r>
            <a:r>
              <a:rPr sz="600" spc="195" dirty="0">
                <a:latin typeface="Times New Roman"/>
                <a:cs typeface="Times New Roman"/>
              </a:rPr>
              <a:t> </a:t>
            </a:r>
            <a:r>
              <a:rPr sz="800" spc="75" dirty="0">
                <a:latin typeface="Times New Roman"/>
                <a:cs typeface="Times New Roman"/>
              </a:rPr>
              <a:t>conn.close()	</a:t>
            </a:r>
            <a:r>
              <a:rPr sz="800" i="1" spc="75" dirty="0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sz="800" i="1" spc="85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90" dirty="0">
                <a:solidFill>
                  <a:srgbClr val="009600"/>
                </a:solidFill>
                <a:latin typeface="Times New Roman"/>
                <a:cs typeface="Times New Roman"/>
              </a:rPr>
              <a:t>close</a:t>
            </a:r>
            <a:r>
              <a:rPr sz="800" i="1" spc="65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110" dirty="0">
                <a:solidFill>
                  <a:srgbClr val="009600"/>
                </a:solidFill>
                <a:latin typeface="Times New Roman"/>
                <a:cs typeface="Times New Roman"/>
              </a:rPr>
              <a:t>the</a:t>
            </a:r>
            <a:r>
              <a:rPr sz="800" i="1" spc="55" dirty="0">
                <a:solidFill>
                  <a:srgbClr val="009600"/>
                </a:solidFill>
                <a:latin typeface="Times New Roman"/>
                <a:cs typeface="Times New Roman"/>
              </a:rPr>
              <a:t> connection</a:t>
            </a: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650">
              <a:latin typeface="Times New Roman"/>
              <a:cs typeface="Times New Roman"/>
            </a:endParaRPr>
          </a:p>
          <a:p>
            <a:pPr marL="95885">
              <a:lnSpc>
                <a:spcPts val="1390"/>
              </a:lnSpc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Client</a:t>
            </a:r>
            <a:endParaRPr sz="1200">
              <a:latin typeface="Arial"/>
              <a:cs typeface="Arial"/>
            </a:endParaRPr>
          </a:p>
          <a:p>
            <a:pPr marL="50800">
              <a:lnSpc>
                <a:spcPts val="855"/>
              </a:lnSpc>
            </a:pPr>
            <a:r>
              <a:rPr sz="600" spc="55" dirty="0">
                <a:latin typeface="Times New Roman"/>
                <a:cs typeface="Times New Roman"/>
              </a:rPr>
              <a:t>1 </a:t>
            </a:r>
            <a:r>
              <a:rPr sz="600" spc="160" dirty="0">
                <a:latin typeface="Times New Roman"/>
                <a:cs typeface="Times New Roman"/>
              </a:rPr>
              <a:t> </a:t>
            </a:r>
            <a:r>
              <a:rPr sz="800" b="1" spc="5" dirty="0">
                <a:solidFill>
                  <a:srgbClr val="FF0059"/>
                </a:solidFill>
                <a:latin typeface="Times New Roman"/>
                <a:cs typeface="Times New Roman"/>
              </a:rPr>
              <a:t>from</a:t>
            </a:r>
            <a:r>
              <a:rPr sz="800" b="1" spc="60" dirty="0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sz="800" spc="75" dirty="0">
                <a:latin typeface="Times New Roman"/>
                <a:cs typeface="Times New Roman"/>
              </a:rPr>
              <a:t>socket </a:t>
            </a:r>
            <a:r>
              <a:rPr sz="800" spc="170" dirty="0">
                <a:latin typeface="Times New Roman"/>
                <a:cs typeface="Times New Roman"/>
              </a:rPr>
              <a:t> </a:t>
            </a:r>
            <a:r>
              <a:rPr sz="800" b="1" spc="25" dirty="0">
                <a:solidFill>
                  <a:srgbClr val="FF0059"/>
                </a:solidFill>
                <a:latin typeface="Times New Roman"/>
                <a:cs typeface="Times New Roman"/>
              </a:rPr>
              <a:t>import</a:t>
            </a:r>
            <a:r>
              <a:rPr sz="800" b="1" spc="85" dirty="0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sz="1200" spc="112" baseline="-10416" dirty="0">
                <a:latin typeface="Times New Roman"/>
                <a:cs typeface="Times New Roman"/>
              </a:rPr>
              <a:t>*</a:t>
            </a:r>
            <a:endParaRPr sz="1200" baseline="-10416">
              <a:latin typeface="Times New Roman"/>
              <a:cs typeface="Times New Roman"/>
            </a:endParaRPr>
          </a:p>
          <a:p>
            <a:pPr marL="50800">
              <a:lnSpc>
                <a:spcPts val="850"/>
              </a:lnSpc>
            </a:pPr>
            <a:r>
              <a:rPr sz="600" spc="55" dirty="0">
                <a:latin typeface="Times New Roman"/>
                <a:cs typeface="Times New Roman"/>
              </a:rPr>
              <a:t>2 </a:t>
            </a:r>
            <a:r>
              <a:rPr sz="600" spc="200" dirty="0">
                <a:latin typeface="Times New Roman"/>
                <a:cs typeface="Times New Roman"/>
              </a:rPr>
              <a:t> </a:t>
            </a:r>
            <a:r>
              <a:rPr sz="800" spc="165" dirty="0">
                <a:latin typeface="Times New Roman"/>
                <a:cs typeface="Times New Roman"/>
              </a:rPr>
              <a:t>s</a:t>
            </a:r>
            <a:r>
              <a:rPr sz="800" spc="120" dirty="0">
                <a:latin typeface="Times New Roman"/>
                <a:cs typeface="Times New Roman"/>
              </a:rPr>
              <a:t> </a:t>
            </a:r>
            <a:r>
              <a:rPr sz="800" spc="25" dirty="0">
                <a:latin typeface="Times New Roman"/>
                <a:cs typeface="Times New Roman"/>
              </a:rPr>
              <a:t>=</a:t>
            </a:r>
            <a:r>
              <a:rPr sz="800" spc="90" dirty="0">
                <a:latin typeface="Times New Roman"/>
                <a:cs typeface="Times New Roman"/>
              </a:rPr>
              <a:t> </a:t>
            </a:r>
            <a:r>
              <a:rPr sz="800" spc="15" dirty="0">
                <a:latin typeface="Times New Roman"/>
                <a:cs typeface="Times New Roman"/>
              </a:rPr>
              <a:t>socket(AF_INET,</a:t>
            </a:r>
            <a:r>
              <a:rPr sz="800" spc="85" dirty="0">
                <a:latin typeface="Times New Roman"/>
                <a:cs typeface="Times New Roman"/>
              </a:rPr>
              <a:t> </a:t>
            </a:r>
            <a:r>
              <a:rPr sz="800" spc="-100" dirty="0">
                <a:latin typeface="Times New Roman"/>
                <a:cs typeface="Times New Roman"/>
              </a:rPr>
              <a:t>SOCK_STREAM)</a:t>
            </a:r>
            <a:endParaRPr sz="800">
              <a:latin typeface="Times New Roman"/>
              <a:cs typeface="Times New Roman"/>
            </a:endParaRPr>
          </a:p>
          <a:p>
            <a:pPr marL="50800">
              <a:lnSpc>
                <a:spcPts val="905"/>
              </a:lnSpc>
            </a:pPr>
            <a:r>
              <a:rPr sz="600" spc="55" dirty="0">
                <a:latin typeface="Times New Roman"/>
                <a:cs typeface="Times New Roman"/>
              </a:rPr>
              <a:t>3 </a:t>
            </a:r>
            <a:r>
              <a:rPr sz="600" spc="200" dirty="0">
                <a:latin typeface="Times New Roman"/>
                <a:cs typeface="Times New Roman"/>
              </a:rPr>
              <a:t> </a:t>
            </a:r>
            <a:r>
              <a:rPr sz="800" spc="35" dirty="0">
                <a:latin typeface="Times New Roman"/>
                <a:cs typeface="Times New Roman"/>
              </a:rPr>
              <a:t>s.connect((HOST,</a:t>
            </a:r>
            <a:r>
              <a:rPr sz="800" spc="95" dirty="0">
                <a:latin typeface="Times New Roman"/>
                <a:cs typeface="Times New Roman"/>
              </a:rPr>
              <a:t> </a:t>
            </a:r>
            <a:r>
              <a:rPr sz="800" spc="-15" dirty="0">
                <a:latin typeface="Times New Roman"/>
                <a:cs typeface="Times New Roman"/>
              </a:rPr>
              <a:t>PORT))</a:t>
            </a:r>
            <a:r>
              <a:rPr sz="800" spc="105" dirty="0">
                <a:latin typeface="Times New Roman"/>
                <a:cs typeface="Times New Roman"/>
              </a:rPr>
              <a:t> </a:t>
            </a:r>
            <a:r>
              <a:rPr sz="800" i="1" spc="75" dirty="0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sz="800" i="1" spc="85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60" dirty="0">
                <a:solidFill>
                  <a:srgbClr val="009600"/>
                </a:solidFill>
                <a:latin typeface="Times New Roman"/>
                <a:cs typeface="Times New Roman"/>
              </a:rPr>
              <a:t>connect</a:t>
            </a:r>
            <a:r>
              <a:rPr sz="800" i="1" spc="80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135" dirty="0">
                <a:solidFill>
                  <a:srgbClr val="009600"/>
                </a:solidFill>
                <a:latin typeface="Times New Roman"/>
                <a:cs typeface="Times New Roman"/>
              </a:rPr>
              <a:t>to</a:t>
            </a:r>
            <a:r>
              <a:rPr sz="800" i="1" spc="75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85" dirty="0">
                <a:solidFill>
                  <a:srgbClr val="009600"/>
                </a:solidFill>
                <a:latin typeface="Times New Roman"/>
                <a:cs typeface="Times New Roman"/>
              </a:rPr>
              <a:t>server</a:t>
            </a:r>
            <a:r>
              <a:rPr sz="800" i="1" spc="90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80" dirty="0">
                <a:solidFill>
                  <a:srgbClr val="009600"/>
                </a:solidFill>
                <a:latin typeface="Times New Roman"/>
                <a:cs typeface="Times New Roman"/>
              </a:rPr>
              <a:t>(block</a:t>
            </a:r>
            <a:r>
              <a:rPr sz="800" i="1" spc="65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125" dirty="0">
                <a:solidFill>
                  <a:srgbClr val="009600"/>
                </a:solidFill>
                <a:latin typeface="Times New Roman"/>
                <a:cs typeface="Times New Roman"/>
              </a:rPr>
              <a:t>until</a:t>
            </a:r>
            <a:r>
              <a:rPr sz="800" i="1" spc="65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60" dirty="0">
                <a:solidFill>
                  <a:srgbClr val="009600"/>
                </a:solidFill>
                <a:latin typeface="Times New Roman"/>
                <a:cs typeface="Times New Roman"/>
              </a:rPr>
              <a:t>accepted)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1752" y="2319526"/>
            <a:ext cx="1265555" cy="471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905"/>
              </a:lnSpc>
              <a:spcBef>
                <a:spcPts val="95"/>
              </a:spcBef>
            </a:pPr>
            <a:r>
              <a:rPr sz="600" spc="55" dirty="0">
                <a:latin typeface="Times New Roman"/>
                <a:cs typeface="Times New Roman"/>
              </a:rPr>
              <a:t>4 </a:t>
            </a:r>
            <a:r>
              <a:rPr sz="600" spc="170" dirty="0">
                <a:latin typeface="Times New Roman"/>
                <a:cs typeface="Times New Roman"/>
              </a:rPr>
              <a:t> </a:t>
            </a:r>
            <a:r>
              <a:rPr sz="800" spc="80" dirty="0">
                <a:latin typeface="Times New Roman"/>
                <a:cs typeface="Times New Roman"/>
              </a:rPr>
              <a:t>s.send(</a:t>
            </a:r>
            <a:r>
              <a:rPr sz="800" spc="80" dirty="0">
                <a:solidFill>
                  <a:srgbClr val="FA0000"/>
                </a:solidFill>
                <a:latin typeface="Times New Roman"/>
                <a:cs typeface="Times New Roman"/>
              </a:rPr>
              <a:t>’Hello, </a:t>
            </a:r>
            <a:r>
              <a:rPr sz="800" spc="65" dirty="0">
                <a:solidFill>
                  <a:srgbClr val="FA0000"/>
                </a:solidFill>
                <a:latin typeface="Times New Roman"/>
                <a:cs typeface="Times New Roman"/>
              </a:rPr>
              <a:t>world’</a:t>
            </a:r>
            <a:r>
              <a:rPr sz="800" spc="65" dirty="0">
                <a:latin typeface="Times New Roman"/>
                <a:cs typeface="Times New Roman"/>
              </a:rPr>
              <a:t>)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850"/>
              </a:lnSpc>
            </a:pPr>
            <a:r>
              <a:rPr sz="600" spc="55" dirty="0">
                <a:latin typeface="Times New Roman"/>
                <a:cs typeface="Times New Roman"/>
              </a:rPr>
              <a:t>5 </a:t>
            </a:r>
            <a:r>
              <a:rPr sz="600" spc="140" dirty="0">
                <a:latin typeface="Times New Roman"/>
                <a:cs typeface="Times New Roman"/>
              </a:rPr>
              <a:t> </a:t>
            </a:r>
            <a:r>
              <a:rPr sz="800" spc="95" dirty="0">
                <a:latin typeface="Times New Roman"/>
                <a:cs typeface="Times New Roman"/>
              </a:rPr>
              <a:t>data</a:t>
            </a:r>
            <a:r>
              <a:rPr sz="800" spc="75" dirty="0">
                <a:latin typeface="Times New Roman"/>
                <a:cs typeface="Times New Roman"/>
              </a:rPr>
              <a:t> </a:t>
            </a:r>
            <a:r>
              <a:rPr sz="800" spc="25" dirty="0">
                <a:latin typeface="Times New Roman"/>
                <a:cs typeface="Times New Roman"/>
              </a:rPr>
              <a:t>=</a:t>
            </a:r>
            <a:r>
              <a:rPr sz="800" spc="100" dirty="0">
                <a:latin typeface="Times New Roman"/>
                <a:cs typeface="Times New Roman"/>
              </a:rPr>
              <a:t> </a:t>
            </a:r>
            <a:r>
              <a:rPr sz="800" spc="70" dirty="0">
                <a:latin typeface="Times New Roman"/>
                <a:cs typeface="Times New Roman"/>
              </a:rPr>
              <a:t>s.recv(1024)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850"/>
              </a:lnSpc>
            </a:pPr>
            <a:r>
              <a:rPr sz="600" spc="55" dirty="0">
                <a:latin typeface="Times New Roman"/>
                <a:cs typeface="Times New Roman"/>
              </a:rPr>
              <a:t>6 </a:t>
            </a:r>
            <a:r>
              <a:rPr sz="600" spc="125" dirty="0">
                <a:latin typeface="Times New Roman"/>
                <a:cs typeface="Times New Roman"/>
              </a:rPr>
              <a:t> </a:t>
            </a:r>
            <a:r>
              <a:rPr sz="800" b="1" spc="75" dirty="0">
                <a:solidFill>
                  <a:srgbClr val="FF0059"/>
                </a:solidFill>
                <a:latin typeface="Times New Roman"/>
                <a:cs typeface="Times New Roman"/>
              </a:rPr>
              <a:t>print</a:t>
            </a:r>
            <a:r>
              <a:rPr sz="800" b="1" spc="40" dirty="0">
                <a:solidFill>
                  <a:srgbClr val="FF0059"/>
                </a:solidFill>
                <a:latin typeface="Times New Roman"/>
                <a:cs typeface="Times New Roman"/>
              </a:rPr>
              <a:t> </a:t>
            </a:r>
            <a:r>
              <a:rPr sz="800" spc="95" dirty="0">
                <a:latin typeface="Times New Roman"/>
                <a:cs typeface="Times New Roman"/>
              </a:rPr>
              <a:t>data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05"/>
              </a:lnSpc>
            </a:pPr>
            <a:r>
              <a:rPr sz="600" spc="55" dirty="0">
                <a:latin typeface="Times New Roman"/>
                <a:cs typeface="Times New Roman"/>
              </a:rPr>
              <a:t>7 </a:t>
            </a:r>
            <a:r>
              <a:rPr sz="600" spc="145" dirty="0">
                <a:latin typeface="Times New Roman"/>
                <a:cs typeface="Times New Roman"/>
              </a:rPr>
              <a:t> </a:t>
            </a:r>
            <a:r>
              <a:rPr sz="800" spc="105" dirty="0">
                <a:latin typeface="Times New Roman"/>
                <a:cs typeface="Times New Roman"/>
              </a:rPr>
              <a:t>s.close()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32800" y="2319526"/>
            <a:ext cx="1153160" cy="471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905"/>
              </a:lnSpc>
              <a:spcBef>
                <a:spcPts val="95"/>
              </a:spcBef>
            </a:pPr>
            <a:r>
              <a:rPr sz="800" i="1" spc="75" dirty="0">
                <a:solidFill>
                  <a:srgbClr val="009600"/>
                </a:solidFill>
                <a:latin typeface="Times New Roman"/>
                <a:cs typeface="Times New Roman"/>
              </a:rPr>
              <a:t># </a:t>
            </a:r>
            <a:r>
              <a:rPr sz="800" i="1" spc="60" dirty="0">
                <a:solidFill>
                  <a:srgbClr val="009600"/>
                </a:solidFill>
                <a:latin typeface="Times New Roman"/>
                <a:cs typeface="Times New Roman"/>
              </a:rPr>
              <a:t>send</a:t>
            </a:r>
            <a:r>
              <a:rPr sz="800" i="1" spc="55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15" dirty="0">
                <a:solidFill>
                  <a:srgbClr val="009600"/>
                </a:solidFill>
                <a:latin typeface="Times New Roman"/>
                <a:cs typeface="Times New Roman"/>
              </a:rPr>
              <a:t>some</a:t>
            </a:r>
            <a:r>
              <a:rPr sz="800" i="1" spc="55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70" dirty="0">
                <a:solidFill>
                  <a:srgbClr val="009600"/>
                </a:solidFill>
                <a:latin typeface="Times New Roman"/>
                <a:cs typeface="Times New Roman"/>
              </a:rPr>
              <a:t>data</a:t>
            </a: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ts val="850"/>
              </a:lnSpc>
              <a:spcBef>
                <a:spcPts val="65"/>
              </a:spcBef>
            </a:pPr>
            <a:r>
              <a:rPr sz="800" i="1" spc="75" dirty="0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sz="800" i="1" spc="60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85" dirty="0">
                <a:solidFill>
                  <a:srgbClr val="009600"/>
                </a:solidFill>
                <a:latin typeface="Times New Roman"/>
                <a:cs typeface="Times New Roman"/>
              </a:rPr>
              <a:t>receive</a:t>
            </a:r>
            <a:r>
              <a:rPr sz="800" i="1" spc="45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110" dirty="0">
                <a:solidFill>
                  <a:srgbClr val="009600"/>
                </a:solidFill>
                <a:latin typeface="Times New Roman"/>
                <a:cs typeface="Times New Roman"/>
              </a:rPr>
              <a:t>the</a:t>
            </a:r>
            <a:r>
              <a:rPr sz="800" i="1" spc="50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55" dirty="0">
                <a:solidFill>
                  <a:srgbClr val="009600"/>
                </a:solidFill>
                <a:latin typeface="Times New Roman"/>
                <a:cs typeface="Times New Roman"/>
              </a:rPr>
              <a:t>response </a:t>
            </a:r>
            <a:r>
              <a:rPr sz="800" i="1" spc="-185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75" dirty="0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sz="800" i="1" spc="80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110" dirty="0">
                <a:solidFill>
                  <a:srgbClr val="009600"/>
                </a:solidFill>
                <a:latin typeface="Times New Roman"/>
                <a:cs typeface="Times New Roman"/>
              </a:rPr>
              <a:t>print</a:t>
            </a:r>
            <a:r>
              <a:rPr sz="800" i="1" spc="60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110" dirty="0">
                <a:solidFill>
                  <a:srgbClr val="009600"/>
                </a:solidFill>
                <a:latin typeface="Times New Roman"/>
                <a:cs typeface="Times New Roman"/>
              </a:rPr>
              <a:t>the</a:t>
            </a:r>
            <a:r>
              <a:rPr sz="800" i="1" spc="60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114" dirty="0">
                <a:solidFill>
                  <a:srgbClr val="009600"/>
                </a:solidFill>
                <a:latin typeface="Times New Roman"/>
                <a:cs typeface="Times New Roman"/>
              </a:rPr>
              <a:t>result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844"/>
              </a:lnSpc>
            </a:pPr>
            <a:r>
              <a:rPr sz="800" i="1" spc="75" dirty="0">
                <a:solidFill>
                  <a:srgbClr val="009600"/>
                </a:solidFill>
                <a:latin typeface="Times New Roman"/>
                <a:cs typeface="Times New Roman"/>
              </a:rPr>
              <a:t>#</a:t>
            </a:r>
            <a:r>
              <a:rPr sz="800" i="1" spc="80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90" dirty="0">
                <a:solidFill>
                  <a:srgbClr val="009600"/>
                </a:solidFill>
                <a:latin typeface="Times New Roman"/>
                <a:cs typeface="Times New Roman"/>
              </a:rPr>
              <a:t>close</a:t>
            </a:r>
            <a:r>
              <a:rPr sz="800" i="1" spc="65" dirty="0">
                <a:solidFill>
                  <a:srgbClr val="009600"/>
                </a:solidFill>
                <a:latin typeface="Times New Roman"/>
                <a:cs typeface="Times New Roman"/>
              </a:rPr>
              <a:t> </a:t>
            </a:r>
            <a:r>
              <a:rPr sz="800" i="1" spc="110" dirty="0">
                <a:solidFill>
                  <a:srgbClr val="009600"/>
                </a:solidFill>
                <a:latin typeface="Times New Roman"/>
                <a:cs typeface="Times New Roman"/>
              </a:rPr>
              <a:t>the</a:t>
            </a:r>
            <a:r>
              <a:rPr sz="800" i="1" spc="55" dirty="0">
                <a:solidFill>
                  <a:srgbClr val="009600"/>
                </a:solidFill>
                <a:latin typeface="Times New Roman"/>
                <a:cs typeface="Times New Roman"/>
              </a:rPr>
              <a:t> connection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681355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Application l</a:t>
            </a:r>
            <a:r>
              <a:rPr sz="600" spc="-2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</a:t>
            </a:r>
            <a:r>
              <a:rPr sz="600" spc="-20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y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e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25963" y="3331252"/>
            <a:ext cx="215900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6</a:t>
            </a:r>
            <a:r>
              <a:rPr sz="600" spc="-40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sz="600" spc="-35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36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1658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Architectures:</a:t>
            </a:r>
            <a:r>
              <a:rPr sz="600" spc="15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Architectural</a:t>
            </a:r>
            <a:r>
              <a:rPr sz="600" spc="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styles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89769" y="716"/>
            <a:ext cx="7518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0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Layered</a:t>
            </a:r>
            <a:r>
              <a:rPr sz="600" spc="-20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architectures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6598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Application</a:t>
            </a:r>
            <a:r>
              <a:rPr sz="1400" spc="-4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5" dirty="0">
                <a:solidFill>
                  <a:srgbClr val="3333B2"/>
                </a:solidFill>
                <a:latin typeface="Arial"/>
                <a:cs typeface="Arial"/>
              </a:rPr>
              <a:t>Layering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7195" y="816048"/>
            <a:ext cx="3971290" cy="1218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200" spc="-20" dirty="0">
                <a:solidFill>
                  <a:srgbClr val="3333B2"/>
                </a:solidFill>
                <a:latin typeface="Arial"/>
                <a:cs typeface="Arial"/>
              </a:rPr>
              <a:t>Traditional</a:t>
            </a:r>
            <a:r>
              <a:rPr sz="1200" spc="-1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three-layered view</a:t>
            </a:r>
            <a:endParaRPr sz="1200">
              <a:latin typeface="Arial"/>
              <a:cs typeface="Arial"/>
            </a:endParaRPr>
          </a:p>
          <a:p>
            <a:pPr marL="319405" marR="30480" indent="-168275">
              <a:lnSpc>
                <a:spcPct val="100000"/>
              </a:lnSpc>
              <a:spcBef>
                <a:spcPts val="780"/>
              </a:spcBef>
              <a:buClr>
                <a:srgbClr val="3333B2"/>
              </a:buClr>
              <a:buChar char="►"/>
              <a:tabLst>
                <a:tab pos="320040" algn="l"/>
              </a:tabLst>
            </a:pPr>
            <a:r>
              <a:rPr sz="1000" spc="-15" dirty="0">
                <a:solidFill>
                  <a:srgbClr val="0000FA"/>
                </a:solidFill>
                <a:latin typeface="Arial"/>
                <a:cs typeface="Arial"/>
              </a:rPr>
              <a:t>Application-interface</a:t>
            </a:r>
            <a:r>
              <a:rPr sz="1000" spc="5" dirty="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0000FA"/>
                </a:solidFill>
                <a:latin typeface="Arial"/>
                <a:cs typeface="Arial"/>
              </a:rPr>
              <a:t>layer</a:t>
            </a:r>
            <a:r>
              <a:rPr sz="1000" spc="5" dirty="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contains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units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for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interfacing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users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or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external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applications</a:t>
            </a:r>
            <a:endParaRPr sz="1000">
              <a:latin typeface="Arial"/>
              <a:cs typeface="Arial"/>
            </a:endParaRPr>
          </a:p>
          <a:p>
            <a:pPr marL="314960" marR="226060" indent="-163195">
              <a:lnSpc>
                <a:spcPts val="1200"/>
              </a:lnSpc>
              <a:spcBef>
                <a:spcPts val="30"/>
              </a:spcBef>
              <a:buClr>
                <a:srgbClr val="3333B2"/>
              </a:buClr>
              <a:buChar char="►"/>
              <a:tabLst>
                <a:tab pos="320040" algn="l"/>
              </a:tabLst>
            </a:pPr>
            <a:r>
              <a:rPr sz="1000" spc="-5" dirty="0">
                <a:solidFill>
                  <a:srgbClr val="0000FA"/>
                </a:solidFill>
                <a:latin typeface="Arial"/>
                <a:cs typeface="Arial"/>
              </a:rPr>
              <a:t>Processing</a:t>
            </a:r>
            <a:r>
              <a:rPr sz="1000" dirty="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0000FA"/>
                </a:solidFill>
                <a:latin typeface="Arial"/>
                <a:cs typeface="Arial"/>
              </a:rPr>
              <a:t>layer</a:t>
            </a:r>
            <a:r>
              <a:rPr sz="1000" spc="5" dirty="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contains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functions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application,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i.e.,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without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specific data</a:t>
            </a:r>
            <a:endParaRPr sz="1000">
              <a:latin typeface="Arial"/>
              <a:cs typeface="Arial"/>
            </a:endParaRPr>
          </a:p>
          <a:p>
            <a:pPr marL="319405" indent="-168275">
              <a:lnSpc>
                <a:spcPts val="1150"/>
              </a:lnSpc>
              <a:buClr>
                <a:srgbClr val="3333B2"/>
              </a:buClr>
              <a:buChar char="►"/>
              <a:tabLst>
                <a:tab pos="320040" algn="l"/>
              </a:tabLst>
            </a:pPr>
            <a:r>
              <a:rPr sz="1000" spc="-5" dirty="0">
                <a:solidFill>
                  <a:srgbClr val="0000FA"/>
                </a:solidFill>
                <a:latin typeface="Arial"/>
                <a:cs typeface="Arial"/>
              </a:rPr>
              <a:t>Data </a:t>
            </a:r>
            <a:r>
              <a:rPr sz="1000" spc="-15" dirty="0">
                <a:solidFill>
                  <a:srgbClr val="0000FA"/>
                </a:solidFill>
                <a:latin typeface="Arial"/>
                <a:cs typeface="Arial"/>
              </a:rPr>
              <a:t>layer</a:t>
            </a:r>
            <a:r>
              <a:rPr sz="1000" dirty="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contains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data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that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client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wants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manipulate</a:t>
            </a:r>
            <a:endParaRPr sz="1000">
              <a:latin typeface="Arial"/>
              <a:cs typeface="Arial"/>
            </a:endParaRPr>
          </a:p>
          <a:p>
            <a:pPr marL="319405">
              <a:lnSpc>
                <a:spcPts val="1200"/>
              </a:lnSpc>
            </a:pPr>
            <a:r>
              <a:rPr sz="1000" spc="-5" dirty="0">
                <a:latin typeface="Arial"/>
                <a:cs typeface="Arial"/>
              </a:rPr>
              <a:t>through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 application components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681355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Application l</a:t>
            </a:r>
            <a:r>
              <a:rPr sz="600" spc="-2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</a:t>
            </a:r>
            <a:r>
              <a:rPr sz="600" spc="-20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y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e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25963" y="3331252"/>
            <a:ext cx="215900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6</a:t>
            </a:r>
            <a:r>
              <a:rPr sz="600" spc="-40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sz="600" spc="-35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36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1658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Architectures:</a:t>
            </a:r>
            <a:r>
              <a:rPr sz="600" spc="15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Architectural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styles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89769" y="716"/>
            <a:ext cx="7518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0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Layered</a:t>
            </a:r>
            <a:r>
              <a:rPr sz="600" spc="-20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architectures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6598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Application</a:t>
            </a:r>
            <a:r>
              <a:rPr sz="1400" spc="-4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5" dirty="0">
                <a:solidFill>
                  <a:srgbClr val="3333B2"/>
                </a:solidFill>
                <a:latin typeface="Arial"/>
                <a:cs typeface="Arial"/>
              </a:rPr>
              <a:t>Layering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4495" y="816048"/>
            <a:ext cx="3996690" cy="18903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</a:pPr>
            <a:r>
              <a:rPr sz="1200" spc="-20" dirty="0">
                <a:solidFill>
                  <a:srgbClr val="3333B2"/>
                </a:solidFill>
                <a:latin typeface="Arial"/>
                <a:cs typeface="Arial"/>
              </a:rPr>
              <a:t>Traditional</a:t>
            </a:r>
            <a:r>
              <a:rPr sz="1200" spc="-1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three-layered view</a:t>
            </a:r>
            <a:endParaRPr sz="1200">
              <a:latin typeface="Arial"/>
              <a:cs typeface="Arial"/>
            </a:endParaRPr>
          </a:p>
          <a:p>
            <a:pPr marL="332105" marR="43180" indent="-168275">
              <a:lnSpc>
                <a:spcPct val="100000"/>
              </a:lnSpc>
              <a:spcBef>
                <a:spcPts val="780"/>
              </a:spcBef>
              <a:buClr>
                <a:srgbClr val="3333B2"/>
              </a:buClr>
              <a:buChar char="►"/>
              <a:tabLst>
                <a:tab pos="332740" algn="l"/>
              </a:tabLst>
            </a:pPr>
            <a:r>
              <a:rPr sz="1000" spc="-15" dirty="0">
                <a:solidFill>
                  <a:srgbClr val="0000FA"/>
                </a:solidFill>
                <a:latin typeface="Arial"/>
                <a:cs typeface="Arial"/>
              </a:rPr>
              <a:t>Application-interface</a:t>
            </a:r>
            <a:r>
              <a:rPr sz="1000" spc="5" dirty="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0000FA"/>
                </a:solidFill>
                <a:latin typeface="Arial"/>
                <a:cs typeface="Arial"/>
              </a:rPr>
              <a:t>layer</a:t>
            </a:r>
            <a:r>
              <a:rPr sz="1000" spc="5" dirty="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contains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units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for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interfacing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users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or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external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applications</a:t>
            </a:r>
            <a:endParaRPr sz="1000">
              <a:latin typeface="Arial"/>
              <a:cs typeface="Arial"/>
            </a:endParaRPr>
          </a:p>
          <a:p>
            <a:pPr marL="327660" marR="238760" indent="-163195">
              <a:lnSpc>
                <a:spcPts val="1200"/>
              </a:lnSpc>
              <a:spcBef>
                <a:spcPts val="30"/>
              </a:spcBef>
              <a:buClr>
                <a:srgbClr val="3333B2"/>
              </a:buClr>
              <a:buChar char="►"/>
              <a:tabLst>
                <a:tab pos="332740" algn="l"/>
              </a:tabLst>
            </a:pPr>
            <a:r>
              <a:rPr sz="1000" spc="-5" dirty="0">
                <a:solidFill>
                  <a:srgbClr val="0000FA"/>
                </a:solidFill>
                <a:latin typeface="Arial"/>
                <a:cs typeface="Arial"/>
              </a:rPr>
              <a:t>Processing</a:t>
            </a:r>
            <a:r>
              <a:rPr sz="1000" dirty="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0000FA"/>
                </a:solidFill>
                <a:latin typeface="Arial"/>
                <a:cs typeface="Arial"/>
              </a:rPr>
              <a:t>layer</a:t>
            </a:r>
            <a:r>
              <a:rPr sz="1000" spc="5" dirty="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contains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functions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application,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i.e.,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without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specific data</a:t>
            </a:r>
            <a:endParaRPr sz="1000">
              <a:latin typeface="Arial"/>
              <a:cs typeface="Arial"/>
            </a:endParaRPr>
          </a:p>
          <a:p>
            <a:pPr marL="332105" indent="-168275">
              <a:lnSpc>
                <a:spcPts val="1150"/>
              </a:lnSpc>
              <a:buClr>
                <a:srgbClr val="3333B2"/>
              </a:buClr>
              <a:buChar char="►"/>
              <a:tabLst>
                <a:tab pos="332740" algn="l"/>
              </a:tabLst>
            </a:pPr>
            <a:r>
              <a:rPr sz="1000" spc="-5" dirty="0">
                <a:solidFill>
                  <a:srgbClr val="0000FA"/>
                </a:solidFill>
                <a:latin typeface="Arial"/>
                <a:cs typeface="Arial"/>
              </a:rPr>
              <a:t>Data </a:t>
            </a:r>
            <a:r>
              <a:rPr sz="1000" spc="-15" dirty="0">
                <a:solidFill>
                  <a:srgbClr val="0000FA"/>
                </a:solidFill>
                <a:latin typeface="Arial"/>
                <a:cs typeface="Arial"/>
              </a:rPr>
              <a:t>layer</a:t>
            </a:r>
            <a:r>
              <a:rPr sz="1000" dirty="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contains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data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that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client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wants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manipulate</a:t>
            </a:r>
            <a:endParaRPr sz="1000">
              <a:latin typeface="Arial"/>
              <a:cs typeface="Arial"/>
            </a:endParaRPr>
          </a:p>
          <a:p>
            <a:pPr marL="332105">
              <a:lnSpc>
                <a:spcPts val="1200"/>
              </a:lnSpc>
            </a:pPr>
            <a:r>
              <a:rPr sz="1000" spc="-5" dirty="0">
                <a:latin typeface="Arial"/>
                <a:cs typeface="Arial"/>
              </a:rPr>
              <a:t>through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 application components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Arial"/>
              <a:cs typeface="Arial"/>
            </a:endParaRPr>
          </a:p>
          <a:p>
            <a:pPr marL="55244">
              <a:lnSpc>
                <a:spcPts val="1410"/>
              </a:lnSpc>
            </a:pPr>
            <a:r>
              <a:rPr sz="1200" spc="-5" dirty="0">
                <a:solidFill>
                  <a:srgbClr val="FA0000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55244" marR="124460" indent="-4445">
              <a:lnSpc>
                <a:spcPts val="1200"/>
              </a:lnSpc>
              <a:spcBef>
                <a:spcPts val="15"/>
              </a:spcBef>
            </a:pPr>
            <a:r>
              <a:rPr sz="1000" spc="-5" dirty="0">
                <a:latin typeface="Arial"/>
                <a:cs typeface="Arial"/>
              </a:rPr>
              <a:t>This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layering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found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many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distributed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information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systems,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using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traditional database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technology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 accompanying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applications.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16586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5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Architectural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styles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89769" y="716"/>
            <a:ext cx="7518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0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Layered</a:t>
            </a:r>
            <a:r>
              <a:rPr sz="600" spc="-20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architectures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524125" cy="7175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3333B2"/>
                </a:solidFill>
                <a:latin typeface="Arial"/>
                <a:cs typeface="Arial"/>
              </a:rPr>
              <a:t>Application</a:t>
            </a:r>
            <a:r>
              <a:rPr sz="1400" spc="-2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400" spc="5" dirty="0">
                <a:solidFill>
                  <a:srgbClr val="3333B2"/>
                </a:solidFill>
                <a:latin typeface="Arial"/>
                <a:cs typeface="Arial"/>
              </a:rPr>
              <a:t>Layering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5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Example:</a:t>
            </a:r>
            <a:r>
              <a:rPr sz="1200" spc="6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simple</a:t>
            </a:r>
            <a:r>
              <a:rPr sz="1200" spc="-1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search</a:t>
            </a:r>
            <a:r>
              <a:rPr sz="1200" spc="-10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engine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49245" y="2497764"/>
            <a:ext cx="625475" cy="22352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229870">
              <a:lnSpc>
                <a:spcPts val="760"/>
              </a:lnSpc>
              <a:spcBef>
                <a:spcPts val="155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Database  with</a:t>
            </a:r>
            <a:r>
              <a:rPr sz="6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Web</a:t>
            </a:r>
            <a:r>
              <a:rPr sz="65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pages</a:t>
            </a:r>
            <a:endParaRPr sz="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48096" y="1786538"/>
            <a:ext cx="509270" cy="25463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79375" marR="60960" indent="65405">
              <a:lnSpc>
                <a:spcPts val="740"/>
              </a:lnSpc>
              <a:spcBef>
                <a:spcPts val="36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Query </a:t>
            </a:r>
            <a:r>
              <a:rPr sz="65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generator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64862" y="1988073"/>
            <a:ext cx="509270" cy="25463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87630" marR="66675" indent="22225">
              <a:lnSpc>
                <a:spcPct val="100000"/>
              </a:lnSpc>
              <a:spcBef>
                <a:spcPts val="245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Ranking </a:t>
            </a:r>
            <a:r>
              <a:rPr sz="650" spc="-1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algorithm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75466" y="1584999"/>
            <a:ext cx="509270" cy="25463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41275" algn="ctr">
              <a:lnSpc>
                <a:spcPts val="760"/>
              </a:lnSpc>
              <a:spcBef>
                <a:spcPts val="240"/>
              </a:spcBef>
            </a:pPr>
            <a:r>
              <a:rPr sz="650" spc="20" dirty="0">
                <a:solidFill>
                  <a:srgbClr val="231F20"/>
                </a:solidFill>
                <a:latin typeface="Arial"/>
                <a:cs typeface="Arial"/>
              </a:rPr>
              <a:t>HTML</a:t>
            </a:r>
            <a:endParaRPr sz="650">
              <a:latin typeface="Arial"/>
              <a:cs typeface="Arial"/>
            </a:endParaRPr>
          </a:p>
          <a:p>
            <a:pPr marL="29209" algn="ctr">
              <a:lnSpc>
                <a:spcPts val="760"/>
              </a:lnSpc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generator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23888" y="1075844"/>
            <a:ext cx="795655" cy="22288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vert="horz" wrap="square" lIns="0" tIns="61594" rIns="0" bIns="0" rtlCol="0">
            <a:spAutoFit/>
          </a:bodyPr>
          <a:lstStyle/>
          <a:p>
            <a:pPr marL="147955">
              <a:lnSpc>
                <a:spcPct val="100000"/>
              </a:lnSpc>
              <a:spcBef>
                <a:spcPts val="484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User</a:t>
            </a:r>
            <a:r>
              <a:rPr sz="6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interface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9078" y="1467702"/>
            <a:ext cx="78486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Keyword</a:t>
            </a:r>
            <a:r>
              <a:rPr sz="65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expression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92592" y="2112503"/>
            <a:ext cx="68643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Database</a:t>
            </a:r>
            <a:r>
              <a:rPr sz="65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queries</a:t>
            </a:r>
            <a:endParaRPr sz="6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05371" y="2342655"/>
            <a:ext cx="838835" cy="21209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725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Web</a:t>
            </a:r>
            <a:r>
              <a:rPr sz="6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page</a:t>
            </a:r>
            <a:r>
              <a:rPr sz="6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dirty="0">
                <a:solidFill>
                  <a:srgbClr val="231F20"/>
                </a:solidFill>
                <a:latin typeface="Arial"/>
                <a:cs typeface="Arial"/>
              </a:rPr>
              <a:t>titles</a:t>
            </a:r>
            <a:endParaRPr sz="650">
              <a:latin typeface="Arial"/>
              <a:cs typeface="Arial"/>
            </a:endParaRPr>
          </a:p>
          <a:p>
            <a:pPr marL="19685">
              <a:lnSpc>
                <a:spcPts val="725"/>
              </a:lnSpc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with</a:t>
            </a:r>
            <a:r>
              <a:rPr sz="65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meta-information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90623" y="1825462"/>
            <a:ext cx="503555" cy="220979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 marR="5080">
              <a:lnSpc>
                <a:spcPts val="740"/>
              </a:lnSpc>
              <a:spcBef>
                <a:spcPts val="17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Ranked </a:t>
            </a:r>
            <a:r>
              <a:rPr sz="650" dirty="0">
                <a:solidFill>
                  <a:srgbClr val="231F20"/>
                </a:solidFill>
                <a:latin typeface="Arial"/>
                <a:cs typeface="Arial"/>
              </a:rPr>
              <a:t>list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 of</a:t>
            </a:r>
            <a:r>
              <a:rPr sz="6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page</a:t>
            </a:r>
            <a:r>
              <a:rPr sz="6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dirty="0">
                <a:solidFill>
                  <a:srgbClr val="231F20"/>
                </a:solidFill>
                <a:latin typeface="Arial"/>
                <a:cs typeface="Arial"/>
              </a:rPr>
              <a:t>titles</a:t>
            </a:r>
            <a:endParaRPr sz="6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17125" y="1347383"/>
            <a:ext cx="536575" cy="220979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 marR="5080" indent="1270">
              <a:lnSpc>
                <a:spcPts val="740"/>
              </a:lnSpc>
              <a:spcBef>
                <a:spcPts val="170"/>
              </a:spcBef>
            </a:pPr>
            <a:r>
              <a:rPr sz="650" spc="20" dirty="0">
                <a:solidFill>
                  <a:srgbClr val="231F20"/>
                </a:solidFill>
                <a:latin typeface="Arial"/>
                <a:cs typeface="Arial"/>
              </a:rPr>
              <a:t>HTML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page </a:t>
            </a:r>
            <a:r>
              <a:rPr sz="65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containing</a:t>
            </a:r>
            <a:r>
              <a:rPr sz="650" dirty="0">
                <a:solidFill>
                  <a:srgbClr val="231F20"/>
                </a:solidFill>
                <a:latin typeface="Arial"/>
                <a:cs typeface="Arial"/>
              </a:rPr>
              <a:t> list</a:t>
            </a:r>
            <a:endParaRPr sz="6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07739" y="1705945"/>
            <a:ext cx="442595" cy="220979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 marR="5080">
              <a:lnSpc>
                <a:spcPts val="740"/>
              </a:lnSpc>
              <a:spcBef>
                <a:spcPts val="17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Processing  level</a:t>
            </a:r>
            <a:endParaRPr sz="6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407739" y="1063525"/>
            <a:ext cx="554990" cy="220979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 marR="5080">
              <a:lnSpc>
                <a:spcPts val="740"/>
              </a:lnSpc>
              <a:spcBef>
                <a:spcPts val="17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User-interface  level</a:t>
            </a:r>
            <a:endParaRPr sz="6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07739" y="2482830"/>
            <a:ext cx="40068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Data level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2266353" y="1839572"/>
            <a:ext cx="384810" cy="148590"/>
            <a:chOff x="2266353" y="1839572"/>
            <a:chExt cx="384810" cy="148590"/>
          </a:xfrm>
        </p:grpSpPr>
        <p:sp>
          <p:nvSpPr>
            <p:cNvPr id="19" name="object 19"/>
            <p:cNvSpPr/>
            <p:nvPr/>
          </p:nvSpPr>
          <p:spPr>
            <a:xfrm>
              <a:off x="2298229" y="1876952"/>
              <a:ext cx="0" cy="111125"/>
            </a:xfrm>
            <a:custGeom>
              <a:avLst/>
              <a:gdLst/>
              <a:ahLst/>
              <a:cxnLst/>
              <a:rect l="l" t="t" r="r" b="b"/>
              <a:pathLst>
                <a:path h="111125">
                  <a:moveTo>
                    <a:pt x="0" y="111121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266353" y="1839572"/>
              <a:ext cx="64135" cy="74930"/>
            </a:xfrm>
            <a:custGeom>
              <a:avLst/>
              <a:gdLst/>
              <a:ahLst/>
              <a:cxnLst/>
              <a:rect l="l" t="t" r="r" b="b"/>
              <a:pathLst>
                <a:path w="64135" h="74930">
                  <a:moveTo>
                    <a:pt x="31875" y="0"/>
                  </a:moveTo>
                  <a:lnTo>
                    <a:pt x="0" y="74376"/>
                  </a:lnTo>
                  <a:lnTo>
                    <a:pt x="15937" y="68398"/>
                  </a:lnTo>
                  <a:lnTo>
                    <a:pt x="31875" y="66405"/>
                  </a:lnTo>
                  <a:lnTo>
                    <a:pt x="47813" y="68398"/>
                  </a:lnTo>
                  <a:lnTo>
                    <a:pt x="63751" y="74376"/>
                  </a:lnTo>
                  <a:lnTo>
                    <a:pt x="3187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301234" y="1931078"/>
              <a:ext cx="347345" cy="4445"/>
            </a:xfrm>
            <a:custGeom>
              <a:avLst/>
              <a:gdLst/>
              <a:ahLst/>
              <a:cxnLst/>
              <a:rect l="l" t="t" r="r" b="b"/>
              <a:pathLst>
                <a:path w="347344" h="4444">
                  <a:moveTo>
                    <a:pt x="347030" y="3961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1195058" y="1023460"/>
            <a:ext cx="2168525" cy="1731010"/>
            <a:chOff x="1195058" y="1023460"/>
            <a:chExt cx="2168525" cy="1731010"/>
          </a:xfrm>
        </p:grpSpPr>
        <p:sp>
          <p:nvSpPr>
            <p:cNvPr id="23" name="object 23"/>
            <p:cNvSpPr/>
            <p:nvPr/>
          </p:nvSpPr>
          <p:spPr>
            <a:xfrm>
              <a:off x="1640567" y="2529053"/>
              <a:ext cx="509270" cy="222885"/>
            </a:xfrm>
            <a:custGeom>
              <a:avLst/>
              <a:gdLst/>
              <a:ahLst/>
              <a:cxnLst/>
              <a:rect l="l" t="t" r="r" b="b"/>
              <a:pathLst>
                <a:path w="509269" h="222885">
                  <a:moveTo>
                    <a:pt x="509150" y="0"/>
                  </a:moveTo>
                  <a:lnTo>
                    <a:pt x="0" y="0"/>
                  </a:lnTo>
                  <a:lnTo>
                    <a:pt x="58" y="42825"/>
                  </a:lnTo>
                  <a:lnTo>
                    <a:pt x="349" y="163369"/>
                  </a:lnTo>
                  <a:lnTo>
                    <a:pt x="57578" y="200443"/>
                  </a:lnTo>
                  <a:lnTo>
                    <a:pt x="112942" y="211352"/>
                  </a:lnTo>
                  <a:lnTo>
                    <a:pt x="171533" y="218196"/>
                  </a:lnTo>
                  <a:lnTo>
                    <a:pt x="222396" y="221741"/>
                  </a:lnTo>
                  <a:lnTo>
                    <a:pt x="254574" y="222752"/>
                  </a:lnTo>
                  <a:lnTo>
                    <a:pt x="319831" y="221007"/>
                  </a:lnTo>
                  <a:lnTo>
                    <a:pt x="379943" y="215861"/>
                  </a:lnTo>
                  <a:lnTo>
                    <a:pt x="431884" y="207450"/>
                  </a:lnTo>
                  <a:lnTo>
                    <a:pt x="472628" y="195911"/>
                  </a:lnTo>
                  <a:lnTo>
                    <a:pt x="508412" y="163990"/>
                  </a:lnTo>
                  <a:lnTo>
                    <a:pt x="508514" y="137891"/>
                  </a:lnTo>
                  <a:lnTo>
                    <a:pt x="509150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640567" y="2529053"/>
              <a:ext cx="509270" cy="222885"/>
            </a:xfrm>
            <a:custGeom>
              <a:avLst/>
              <a:gdLst/>
              <a:ahLst/>
              <a:cxnLst/>
              <a:rect l="l" t="t" r="r" b="b"/>
              <a:pathLst>
                <a:path w="509269" h="222885">
                  <a:moveTo>
                    <a:pt x="0" y="0"/>
                  </a:moveTo>
                  <a:lnTo>
                    <a:pt x="509150" y="0"/>
                  </a:lnTo>
                  <a:lnTo>
                    <a:pt x="509030" y="26081"/>
                  </a:lnTo>
                  <a:lnTo>
                    <a:pt x="508769" y="81983"/>
                  </a:lnTo>
                  <a:lnTo>
                    <a:pt x="508514" y="137891"/>
                  </a:lnTo>
                  <a:lnTo>
                    <a:pt x="499146" y="181379"/>
                  </a:lnTo>
                  <a:lnTo>
                    <a:pt x="431884" y="207450"/>
                  </a:lnTo>
                  <a:lnTo>
                    <a:pt x="379943" y="215861"/>
                  </a:lnTo>
                  <a:lnTo>
                    <a:pt x="319831" y="221007"/>
                  </a:lnTo>
                  <a:lnTo>
                    <a:pt x="254574" y="222752"/>
                  </a:lnTo>
                  <a:lnTo>
                    <a:pt x="222396" y="221741"/>
                  </a:lnTo>
                  <a:lnTo>
                    <a:pt x="171533" y="218196"/>
                  </a:lnTo>
                  <a:lnTo>
                    <a:pt x="112942" y="211352"/>
                  </a:lnTo>
                  <a:lnTo>
                    <a:pt x="57578" y="200443"/>
                  </a:lnTo>
                  <a:lnTo>
                    <a:pt x="16395" y="184704"/>
                  </a:lnTo>
                  <a:lnTo>
                    <a:pt x="307" y="142007"/>
                  </a:lnTo>
                  <a:lnTo>
                    <a:pt x="185" y="95993"/>
                  </a:lnTo>
                  <a:lnTo>
                    <a:pt x="58" y="42825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640567" y="2465407"/>
              <a:ext cx="509270" cy="116839"/>
            </a:xfrm>
            <a:custGeom>
              <a:avLst/>
              <a:gdLst/>
              <a:ahLst/>
              <a:cxnLst/>
              <a:rect l="l" t="t" r="r" b="b"/>
              <a:pathLst>
                <a:path w="509269" h="116839">
                  <a:moveTo>
                    <a:pt x="254574" y="0"/>
                  </a:moveTo>
                  <a:lnTo>
                    <a:pt x="187031" y="2090"/>
                  </a:lnTo>
                  <a:lnTo>
                    <a:pt x="126255" y="7984"/>
                  </a:lnTo>
                  <a:lnTo>
                    <a:pt x="74706" y="17120"/>
                  </a:lnTo>
                  <a:lnTo>
                    <a:pt x="34841" y="28934"/>
                  </a:lnTo>
                  <a:lnTo>
                    <a:pt x="0" y="58342"/>
                  </a:lnTo>
                  <a:lnTo>
                    <a:pt x="9120" y="73821"/>
                  </a:lnTo>
                  <a:lnTo>
                    <a:pt x="74706" y="99561"/>
                  </a:lnTo>
                  <a:lnTo>
                    <a:pt x="126255" y="108696"/>
                  </a:lnTo>
                  <a:lnTo>
                    <a:pt x="187031" y="114590"/>
                  </a:lnTo>
                  <a:lnTo>
                    <a:pt x="254574" y="116680"/>
                  </a:lnTo>
                  <a:lnTo>
                    <a:pt x="322121" y="114590"/>
                  </a:lnTo>
                  <a:lnTo>
                    <a:pt x="382898" y="108696"/>
                  </a:lnTo>
                  <a:lnTo>
                    <a:pt x="434447" y="99561"/>
                  </a:lnTo>
                  <a:lnTo>
                    <a:pt x="474310" y="87748"/>
                  </a:lnTo>
                  <a:lnTo>
                    <a:pt x="509150" y="58342"/>
                  </a:lnTo>
                  <a:lnTo>
                    <a:pt x="500030" y="42862"/>
                  </a:lnTo>
                  <a:lnTo>
                    <a:pt x="434447" y="17120"/>
                  </a:lnTo>
                  <a:lnTo>
                    <a:pt x="382898" y="7984"/>
                  </a:lnTo>
                  <a:lnTo>
                    <a:pt x="322121" y="2090"/>
                  </a:lnTo>
                  <a:lnTo>
                    <a:pt x="2545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640567" y="2465407"/>
              <a:ext cx="509270" cy="116839"/>
            </a:xfrm>
            <a:custGeom>
              <a:avLst/>
              <a:gdLst/>
              <a:ahLst/>
              <a:cxnLst/>
              <a:rect l="l" t="t" r="r" b="b"/>
              <a:pathLst>
                <a:path w="509269" h="116839">
                  <a:moveTo>
                    <a:pt x="254574" y="0"/>
                  </a:moveTo>
                  <a:lnTo>
                    <a:pt x="322121" y="2090"/>
                  </a:lnTo>
                  <a:lnTo>
                    <a:pt x="382898" y="7984"/>
                  </a:lnTo>
                  <a:lnTo>
                    <a:pt x="434447" y="17120"/>
                  </a:lnTo>
                  <a:lnTo>
                    <a:pt x="474310" y="28934"/>
                  </a:lnTo>
                  <a:lnTo>
                    <a:pt x="509150" y="58342"/>
                  </a:lnTo>
                  <a:lnTo>
                    <a:pt x="500030" y="73821"/>
                  </a:lnTo>
                  <a:lnTo>
                    <a:pt x="434447" y="99561"/>
                  </a:lnTo>
                  <a:lnTo>
                    <a:pt x="382898" y="108696"/>
                  </a:lnTo>
                  <a:lnTo>
                    <a:pt x="322121" y="114590"/>
                  </a:lnTo>
                  <a:lnTo>
                    <a:pt x="254574" y="116680"/>
                  </a:lnTo>
                  <a:lnTo>
                    <a:pt x="187031" y="114590"/>
                  </a:lnTo>
                  <a:lnTo>
                    <a:pt x="126255" y="108696"/>
                  </a:lnTo>
                  <a:lnTo>
                    <a:pt x="74706" y="99561"/>
                  </a:lnTo>
                  <a:lnTo>
                    <a:pt x="34841" y="87748"/>
                  </a:lnTo>
                  <a:lnTo>
                    <a:pt x="0" y="58342"/>
                  </a:lnTo>
                  <a:lnTo>
                    <a:pt x="9120" y="42862"/>
                  </a:lnTo>
                  <a:lnTo>
                    <a:pt x="74706" y="17120"/>
                  </a:lnTo>
                  <a:lnTo>
                    <a:pt x="126255" y="7984"/>
                  </a:lnTo>
                  <a:lnTo>
                    <a:pt x="187031" y="2090"/>
                  </a:lnTo>
                  <a:lnTo>
                    <a:pt x="254574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523888" y="2051718"/>
              <a:ext cx="235585" cy="435609"/>
            </a:xfrm>
            <a:custGeom>
              <a:avLst/>
              <a:gdLst/>
              <a:ahLst/>
              <a:cxnLst/>
              <a:rect l="l" t="t" r="r" b="b"/>
              <a:pathLst>
                <a:path w="235585" h="435610">
                  <a:moveTo>
                    <a:pt x="0" y="0"/>
                  </a:moveTo>
                  <a:lnTo>
                    <a:pt x="235380" y="435487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713637" y="2439500"/>
              <a:ext cx="63500" cy="80645"/>
            </a:xfrm>
            <a:custGeom>
              <a:avLst/>
              <a:gdLst/>
              <a:ahLst/>
              <a:cxnLst/>
              <a:rect l="l" t="t" r="r" b="b"/>
              <a:pathLst>
                <a:path w="63500" h="80644">
                  <a:moveTo>
                    <a:pt x="56087" y="0"/>
                  </a:moveTo>
                  <a:lnTo>
                    <a:pt x="44904" y="12835"/>
                  </a:lnTo>
                  <a:lnTo>
                    <a:pt x="31830" y="22166"/>
                  </a:lnTo>
                  <a:lnTo>
                    <a:pt x="16862" y="27992"/>
                  </a:lnTo>
                  <a:lnTo>
                    <a:pt x="0" y="30313"/>
                  </a:lnTo>
                  <a:lnTo>
                    <a:pt x="63403" y="80589"/>
                  </a:lnTo>
                  <a:lnTo>
                    <a:pt x="5608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011830" y="2269081"/>
              <a:ext cx="249554" cy="249554"/>
            </a:xfrm>
            <a:custGeom>
              <a:avLst/>
              <a:gdLst/>
              <a:ahLst/>
              <a:cxnLst/>
              <a:rect l="l" t="t" r="r" b="b"/>
              <a:pathLst>
                <a:path w="249555" h="249555">
                  <a:moveTo>
                    <a:pt x="0" y="249365"/>
                  </a:moveTo>
                  <a:lnTo>
                    <a:pt x="249357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12489" y="2242651"/>
              <a:ext cx="75125" cy="75133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1195058" y="2295689"/>
              <a:ext cx="2046605" cy="0"/>
            </a:xfrm>
            <a:custGeom>
              <a:avLst/>
              <a:gdLst/>
              <a:ahLst/>
              <a:cxnLst/>
              <a:rect l="l" t="t" r="r" b="b"/>
              <a:pathLst>
                <a:path w="2046605">
                  <a:moveTo>
                    <a:pt x="0" y="0"/>
                  </a:moveTo>
                  <a:lnTo>
                    <a:pt x="2046106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515010" y="1298601"/>
              <a:ext cx="158750" cy="452755"/>
            </a:xfrm>
            <a:custGeom>
              <a:avLst/>
              <a:gdLst/>
              <a:ahLst/>
              <a:cxnLst/>
              <a:rect l="l" t="t" r="r" b="b"/>
              <a:pathLst>
                <a:path w="158750" h="452755">
                  <a:moveTo>
                    <a:pt x="158283" y="0"/>
                  </a:moveTo>
                  <a:lnTo>
                    <a:pt x="0" y="452657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497131" y="1705809"/>
              <a:ext cx="60325" cy="81280"/>
            </a:xfrm>
            <a:custGeom>
              <a:avLst/>
              <a:gdLst/>
              <a:ahLst/>
              <a:cxnLst/>
              <a:rect l="l" t="t" r="r" b="b"/>
              <a:pathLst>
                <a:path w="60325" h="81280">
                  <a:moveTo>
                    <a:pt x="0" y="0"/>
                  </a:moveTo>
                  <a:lnTo>
                    <a:pt x="5542" y="80729"/>
                  </a:lnTo>
                  <a:lnTo>
                    <a:pt x="60178" y="21040"/>
                  </a:lnTo>
                  <a:lnTo>
                    <a:pt x="43161" y="21423"/>
                  </a:lnTo>
                  <a:lnTo>
                    <a:pt x="27459" y="18044"/>
                  </a:lnTo>
                  <a:lnTo>
                    <a:pt x="13072" y="109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137816" y="1330224"/>
              <a:ext cx="160655" cy="255270"/>
            </a:xfrm>
            <a:custGeom>
              <a:avLst/>
              <a:gdLst/>
              <a:ahLst/>
              <a:cxnLst/>
              <a:rect l="l" t="t" r="r" b="b"/>
              <a:pathLst>
                <a:path w="160655" h="255269">
                  <a:moveTo>
                    <a:pt x="160412" y="254775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17905" y="1298601"/>
              <a:ext cx="66598" cy="79921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1195058" y="1330414"/>
              <a:ext cx="2046605" cy="0"/>
            </a:xfrm>
            <a:custGeom>
              <a:avLst/>
              <a:gdLst/>
              <a:ahLst/>
              <a:cxnLst/>
              <a:rect l="l" t="t" r="r" b="b"/>
              <a:pathLst>
                <a:path w="2046605">
                  <a:moveTo>
                    <a:pt x="0" y="0"/>
                  </a:moveTo>
                  <a:lnTo>
                    <a:pt x="2046106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268402" y="1023460"/>
              <a:ext cx="94911" cy="304065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3271037" y="1339827"/>
              <a:ext cx="90170" cy="941705"/>
            </a:xfrm>
            <a:custGeom>
              <a:avLst/>
              <a:gdLst/>
              <a:ahLst/>
              <a:cxnLst/>
              <a:rect l="l" t="t" r="r" b="b"/>
              <a:pathLst>
                <a:path w="90170" h="941705">
                  <a:moveTo>
                    <a:pt x="0" y="0"/>
                  </a:moveTo>
                  <a:lnTo>
                    <a:pt x="28427" y="34860"/>
                  </a:lnTo>
                  <a:lnTo>
                    <a:pt x="36066" y="73533"/>
                  </a:lnTo>
                  <a:lnTo>
                    <a:pt x="40670" y="122011"/>
                  </a:lnTo>
                  <a:lnTo>
                    <a:pt x="43251" y="177025"/>
                  </a:lnTo>
                  <a:lnTo>
                    <a:pt x="44820" y="235307"/>
                  </a:lnTo>
                  <a:lnTo>
                    <a:pt x="46389" y="293589"/>
                  </a:lnTo>
                  <a:lnTo>
                    <a:pt x="48970" y="348603"/>
                  </a:lnTo>
                  <a:lnTo>
                    <a:pt x="53574" y="397081"/>
                  </a:lnTo>
                  <a:lnTo>
                    <a:pt x="61212" y="435754"/>
                  </a:lnTo>
                  <a:lnTo>
                    <a:pt x="72897" y="461354"/>
                  </a:lnTo>
                  <a:lnTo>
                    <a:pt x="89640" y="470614"/>
                  </a:lnTo>
                </a:path>
                <a:path w="90170" h="941705">
                  <a:moveTo>
                    <a:pt x="0" y="941220"/>
                  </a:moveTo>
                  <a:lnTo>
                    <a:pt x="28427" y="906360"/>
                  </a:lnTo>
                  <a:lnTo>
                    <a:pt x="36066" y="867688"/>
                  </a:lnTo>
                  <a:lnTo>
                    <a:pt x="40670" y="819211"/>
                  </a:lnTo>
                  <a:lnTo>
                    <a:pt x="43251" y="764198"/>
                  </a:lnTo>
                  <a:lnTo>
                    <a:pt x="44820" y="705917"/>
                  </a:lnTo>
                  <a:lnTo>
                    <a:pt x="46389" y="647636"/>
                  </a:lnTo>
                  <a:lnTo>
                    <a:pt x="48970" y="592623"/>
                  </a:lnTo>
                  <a:lnTo>
                    <a:pt x="53574" y="544146"/>
                  </a:lnTo>
                  <a:lnTo>
                    <a:pt x="61212" y="505474"/>
                  </a:lnTo>
                  <a:lnTo>
                    <a:pt x="72897" y="479874"/>
                  </a:lnTo>
                  <a:lnTo>
                    <a:pt x="89640" y="470614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268402" y="2308292"/>
              <a:ext cx="94911" cy="438530"/>
            </a:xfrm>
            <a:prstGeom prst="rect">
              <a:avLst/>
            </a:prstGeom>
          </p:spPr>
        </p:pic>
      </p:grpSp>
      <p:sp>
        <p:nvSpPr>
          <p:cNvPr id="40" name="object 40"/>
          <p:cNvSpPr txBox="1"/>
          <p:nvPr/>
        </p:nvSpPr>
        <p:spPr>
          <a:xfrm>
            <a:off x="66713" y="3331252"/>
            <a:ext cx="681355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Application l</a:t>
            </a:r>
            <a:r>
              <a:rPr sz="600" spc="-25" dirty="0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a</a:t>
            </a:r>
            <a:r>
              <a:rPr sz="600" spc="-20" dirty="0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y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e</a:t>
            </a:r>
            <a:r>
              <a:rPr sz="600" dirty="0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r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8" action="ppaction://hlinksldjump"/>
              </a:rPr>
              <a:t>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325963" y="3331252"/>
            <a:ext cx="215900" cy="119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7</a:t>
            </a:r>
            <a:r>
              <a:rPr sz="600" spc="-40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sz="600" spc="-35" dirty="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</a:rPr>
              <a:t>36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842260" algn="l"/>
              </a:tabLst>
            </a:pP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Architectures:</a:t>
            </a:r>
            <a:r>
              <a:rPr sz="600" spc="185" dirty="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Architectural</a:t>
            </a:r>
            <a:r>
              <a:rPr sz="600" spc="20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styles</a:t>
            </a:r>
            <a:r>
              <a:rPr sz="600" spc="-5" dirty="0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Object-based</a:t>
            </a:r>
            <a:r>
              <a:rPr sz="600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and</a:t>
            </a:r>
            <a:r>
              <a:rPr sz="600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service-oriented </a:t>
            </a:r>
            <a:r>
              <a:rPr sz="600" spc="-5" dirty="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architectures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53479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15" dirty="0"/>
              <a:t>Object-based</a:t>
            </a:r>
            <a:r>
              <a:rPr spc="-50" dirty="0"/>
              <a:t> </a:t>
            </a:r>
            <a:r>
              <a:rPr spc="10" dirty="0"/>
              <a:t>style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7294" y="600745"/>
            <a:ext cx="3891915" cy="6572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410"/>
              </a:lnSpc>
              <a:spcBef>
                <a:spcPts val="95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Essence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ts val="1200"/>
              </a:lnSpc>
              <a:spcBef>
                <a:spcPts val="10"/>
              </a:spcBef>
            </a:pPr>
            <a:r>
              <a:rPr sz="1000" spc="-5" dirty="0">
                <a:latin typeface="Arial"/>
                <a:cs typeface="Arial"/>
              </a:rPr>
              <a:t>Components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objects,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connected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each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other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through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procedure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calls.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Objects </a:t>
            </a:r>
            <a:r>
              <a:rPr sz="1000" spc="-15" dirty="0">
                <a:latin typeface="Arial"/>
                <a:cs typeface="Arial"/>
              </a:rPr>
              <a:t>may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 placed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on different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machines; calls can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thus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execute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across a network.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01328" y="1528791"/>
            <a:ext cx="418465" cy="179705"/>
          </a:xfrm>
          <a:custGeom>
            <a:avLst/>
            <a:gdLst/>
            <a:ahLst/>
            <a:cxnLst/>
            <a:rect l="l" t="t" r="r" b="b"/>
            <a:pathLst>
              <a:path w="418465" h="179705">
                <a:moveTo>
                  <a:pt x="59757" y="0"/>
                </a:moveTo>
                <a:lnTo>
                  <a:pt x="358558" y="0"/>
                </a:lnTo>
                <a:lnTo>
                  <a:pt x="381762" y="4715"/>
                </a:lnTo>
                <a:lnTo>
                  <a:pt x="400763" y="17554"/>
                </a:lnTo>
                <a:lnTo>
                  <a:pt x="413602" y="36557"/>
                </a:lnTo>
                <a:lnTo>
                  <a:pt x="418317" y="59763"/>
                </a:lnTo>
                <a:lnTo>
                  <a:pt x="418317" y="119521"/>
                </a:lnTo>
                <a:lnTo>
                  <a:pt x="413602" y="142724"/>
                </a:lnTo>
                <a:lnTo>
                  <a:pt x="400763" y="161725"/>
                </a:lnTo>
                <a:lnTo>
                  <a:pt x="381762" y="174564"/>
                </a:lnTo>
                <a:lnTo>
                  <a:pt x="358558" y="179280"/>
                </a:lnTo>
                <a:lnTo>
                  <a:pt x="59757" y="179280"/>
                </a:lnTo>
                <a:lnTo>
                  <a:pt x="36555" y="174564"/>
                </a:lnTo>
                <a:lnTo>
                  <a:pt x="17553" y="161725"/>
                </a:lnTo>
                <a:lnTo>
                  <a:pt x="4715" y="142724"/>
                </a:lnTo>
                <a:lnTo>
                  <a:pt x="0" y="119521"/>
                </a:lnTo>
                <a:lnTo>
                  <a:pt x="0" y="59763"/>
                </a:lnTo>
                <a:lnTo>
                  <a:pt x="4715" y="36557"/>
                </a:lnTo>
                <a:lnTo>
                  <a:pt x="17553" y="17554"/>
                </a:lnTo>
                <a:lnTo>
                  <a:pt x="36555" y="4715"/>
                </a:lnTo>
                <a:lnTo>
                  <a:pt x="59757" y="0"/>
                </a:lnTo>
                <a:close/>
              </a:path>
            </a:pathLst>
          </a:custGeom>
          <a:ln w="597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61039" y="1545979"/>
            <a:ext cx="26924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Object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43964" y="1887351"/>
            <a:ext cx="418465" cy="179705"/>
          </a:xfrm>
          <a:custGeom>
            <a:avLst/>
            <a:gdLst/>
            <a:ahLst/>
            <a:cxnLst/>
            <a:rect l="l" t="t" r="r" b="b"/>
            <a:pathLst>
              <a:path w="418465" h="179705">
                <a:moveTo>
                  <a:pt x="59762" y="0"/>
                </a:moveTo>
                <a:lnTo>
                  <a:pt x="358562" y="0"/>
                </a:lnTo>
                <a:lnTo>
                  <a:pt x="381765" y="4715"/>
                </a:lnTo>
                <a:lnTo>
                  <a:pt x="400766" y="17556"/>
                </a:lnTo>
                <a:lnTo>
                  <a:pt x="413605" y="36558"/>
                </a:lnTo>
                <a:lnTo>
                  <a:pt x="418320" y="59762"/>
                </a:lnTo>
                <a:lnTo>
                  <a:pt x="418320" y="119520"/>
                </a:lnTo>
                <a:lnTo>
                  <a:pt x="413605" y="142725"/>
                </a:lnTo>
                <a:lnTo>
                  <a:pt x="400766" y="161728"/>
                </a:lnTo>
                <a:lnTo>
                  <a:pt x="381765" y="174567"/>
                </a:lnTo>
                <a:lnTo>
                  <a:pt x="358562" y="179283"/>
                </a:lnTo>
                <a:lnTo>
                  <a:pt x="59762" y="179283"/>
                </a:lnTo>
                <a:lnTo>
                  <a:pt x="36557" y="174567"/>
                </a:lnTo>
                <a:lnTo>
                  <a:pt x="17554" y="161728"/>
                </a:lnTo>
                <a:lnTo>
                  <a:pt x="4715" y="142725"/>
                </a:lnTo>
                <a:lnTo>
                  <a:pt x="0" y="119520"/>
                </a:lnTo>
                <a:lnTo>
                  <a:pt x="0" y="59762"/>
                </a:lnTo>
                <a:lnTo>
                  <a:pt x="4715" y="36558"/>
                </a:lnTo>
                <a:lnTo>
                  <a:pt x="17554" y="17556"/>
                </a:lnTo>
                <a:lnTo>
                  <a:pt x="36557" y="4715"/>
                </a:lnTo>
                <a:lnTo>
                  <a:pt x="59762" y="0"/>
                </a:lnTo>
                <a:close/>
              </a:path>
            </a:pathLst>
          </a:custGeom>
          <a:ln w="597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03680" y="1904537"/>
            <a:ext cx="26924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Object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22044" y="2186154"/>
            <a:ext cx="418465" cy="179705"/>
          </a:xfrm>
          <a:custGeom>
            <a:avLst/>
            <a:gdLst/>
            <a:ahLst/>
            <a:cxnLst/>
            <a:rect l="l" t="t" r="r" b="b"/>
            <a:pathLst>
              <a:path w="418465" h="179705">
                <a:moveTo>
                  <a:pt x="59762" y="0"/>
                </a:moveTo>
                <a:lnTo>
                  <a:pt x="358562" y="0"/>
                </a:lnTo>
                <a:lnTo>
                  <a:pt x="381765" y="4714"/>
                </a:lnTo>
                <a:lnTo>
                  <a:pt x="400766" y="17552"/>
                </a:lnTo>
                <a:lnTo>
                  <a:pt x="413605" y="36554"/>
                </a:lnTo>
                <a:lnTo>
                  <a:pt x="418320" y="59759"/>
                </a:lnTo>
                <a:lnTo>
                  <a:pt x="418320" y="119517"/>
                </a:lnTo>
                <a:lnTo>
                  <a:pt x="413605" y="142722"/>
                </a:lnTo>
                <a:lnTo>
                  <a:pt x="400766" y="161725"/>
                </a:lnTo>
                <a:lnTo>
                  <a:pt x="381765" y="174564"/>
                </a:lnTo>
                <a:lnTo>
                  <a:pt x="358562" y="179279"/>
                </a:lnTo>
                <a:lnTo>
                  <a:pt x="59762" y="179279"/>
                </a:lnTo>
                <a:lnTo>
                  <a:pt x="36556" y="174564"/>
                </a:lnTo>
                <a:lnTo>
                  <a:pt x="17554" y="161725"/>
                </a:lnTo>
                <a:lnTo>
                  <a:pt x="4715" y="142722"/>
                </a:lnTo>
                <a:lnTo>
                  <a:pt x="0" y="119517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2"/>
                </a:lnTo>
                <a:lnTo>
                  <a:pt x="36556" y="4714"/>
                </a:lnTo>
                <a:lnTo>
                  <a:pt x="59762" y="0"/>
                </a:lnTo>
                <a:close/>
              </a:path>
            </a:pathLst>
          </a:custGeom>
          <a:ln w="597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81760" y="2203338"/>
            <a:ext cx="26924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Object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702099" y="2065984"/>
            <a:ext cx="418465" cy="179705"/>
          </a:xfrm>
          <a:custGeom>
            <a:avLst/>
            <a:gdLst/>
            <a:ahLst/>
            <a:cxnLst/>
            <a:rect l="l" t="t" r="r" b="b"/>
            <a:pathLst>
              <a:path w="418464" h="179705">
                <a:moveTo>
                  <a:pt x="59756" y="0"/>
                </a:moveTo>
                <a:lnTo>
                  <a:pt x="358562" y="0"/>
                </a:lnTo>
                <a:lnTo>
                  <a:pt x="381765" y="4715"/>
                </a:lnTo>
                <a:lnTo>
                  <a:pt x="400766" y="17554"/>
                </a:lnTo>
                <a:lnTo>
                  <a:pt x="413604" y="36556"/>
                </a:lnTo>
                <a:lnTo>
                  <a:pt x="418319" y="59762"/>
                </a:lnTo>
                <a:lnTo>
                  <a:pt x="418319" y="119520"/>
                </a:lnTo>
                <a:lnTo>
                  <a:pt x="413604" y="142723"/>
                </a:lnTo>
                <a:lnTo>
                  <a:pt x="400766" y="161724"/>
                </a:lnTo>
                <a:lnTo>
                  <a:pt x="381765" y="174563"/>
                </a:lnTo>
                <a:lnTo>
                  <a:pt x="358562" y="179279"/>
                </a:lnTo>
                <a:lnTo>
                  <a:pt x="59756" y="179279"/>
                </a:lnTo>
                <a:lnTo>
                  <a:pt x="36554" y="174563"/>
                </a:lnTo>
                <a:lnTo>
                  <a:pt x="17553" y="161724"/>
                </a:lnTo>
                <a:lnTo>
                  <a:pt x="4715" y="142723"/>
                </a:lnTo>
                <a:lnTo>
                  <a:pt x="0" y="119520"/>
                </a:lnTo>
                <a:lnTo>
                  <a:pt x="0" y="59762"/>
                </a:lnTo>
                <a:lnTo>
                  <a:pt x="4715" y="36556"/>
                </a:lnTo>
                <a:lnTo>
                  <a:pt x="17553" y="17554"/>
                </a:lnTo>
                <a:lnTo>
                  <a:pt x="36554" y="4715"/>
                </a:lnTo>
                <a:lnTo>
                  <a:pt x="59756" y="0"/>
                </a:lnTo>
                <a:close/>
              </a:path>
            </a:pathLst>
          </a:custGeom>
          <a:ln w="597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761805" y="2083170"/>
            <a:ext cx="26924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Object</a:t>
            </a:r>
            <a:endParaRPr sz="65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881380" y="1528145"/>
            <a:ext cx="418465" cy="179705"/>
          </a:xfrm>
          <a:custGeom>
            <a:avLst/>
            <a:gdLst/>
            <a:ahLst/>
            <a:cxnLst/>
            <a:rect l="l" t="t" r="r" b="b"/>
            <a:pathLst>
              <a:path w="418464" h="179705">
                <a:moveTo>
                  <a:pt x="59756" y="0"/>
                </a:moveTo>
                <a:lnTo>
                  <a:pt x="358552" y="0"/>
                </a:lnTo>
                <a:lnTo>
                  <a:pt x="381756" y="4715"/>
                </a:lnTo>
                <a:lnTo>
                  <a:pt x="400760" y="17554"/>
                </a:lnTo>
                <a:lnTo>
                  <a:pt x="413602" y="36555"/>
                </a:lnTo>
                <a:lnTo>
                  <a:pt x="418319" y="59759"/>
                </a:lnTo>
                <a:lnTo>
                  <a:pt x="418319" y="119521"/>
                </a:lnTo>
                <a:lnTo>
                  <a:pt x="413602" y="142724"/>
                </a:lnTo>
                <a:lnTo>
                  <a:pt x="400760" y="161725"/>
                </a:lnTo>
                <a:lnTo>
                  <a:pt x="381756" y="174563"/>
                </a:lnTo>
                <a:lnTo>
                  <a:pt x="358552" y="179279"/>
                </a:lnTo>
                <a:lnTo>
                  <a:pt x="59756" y="179279"/>
                </a:lnTo>
                <a:lnTo>
                  <a:pt x="36554" y="174563"/>
                </a:lnTo>
                <a:lnTo>
                  <a:pt x="17553" y="161725"/>
                </a:lnTo>
                <a:lnTo>
                  <a:pt x="4715" y="142724"/>
                </a:lnTo>
                <a:lnTo>
                  <a:pt x="0" y="119521"/>
                </a:lnTo>
                <a:lnTo>
                  <a:pt x="0" y="59759"/>
                </a:lnTo>
                <a:lnTo>
                  <a:pt x="4715" y="36555"/>
                </a:lnTo>
                <a:lnTo>
                  <a:pt x="17553" y="17554"/>
                </a:lnTo>
                <a:lnTo>
                  <a:pt x="36554" y="4715"/>
                </a:lnTo>
                <a:lnTo>
                  <a:pt x="59756" y="0"/>
                </a:lnTo>
                <a:close/>
              </a:path>
            </a:pathLst>
          </a:custGeom>
          <a:ln w="597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941087" y="1545329"/>
            <a:ext cx="269240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Object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14675" y="1568717"/>
            <a:ext cx="1571625" cy="714375"/>
            <a:chOff x="614675" y="1568717"/>
            <a:chExt cx="1571625" cy="714375"/>
          </a:xfrm>
        </p:grpSpPr>
        <p:sp>
          <p:nvSpPr>
            <p:cNvPr id="16" name="object 16"/>
            <p:cNvSpPr/>
            <p:nvPr/>
          </p:nvSpPr>
          <p:spPr>
            <a:xfrm>
              <a:off x="1557023" y="1618431"/>
              <a:ext cx="324485" cy="0"/>
            </a:xfrm>
            <a:custGeom>
              <a:avLst/>
              <a:gdLst/>
              <a:ahLst/>
              <a:cxnLst/>
              <a:rect l="l" t="t" r="r" b="b"/>
              <a:pathLst>
                <a:path w="324485">
                  <a:moveTo>
                    <a:pt x="324357" y="0"/>
                  </a:moveTo>
                  <a:lnTo>
                    <a:pt x="0" y="0"/>
                  </a:lnTo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19645" y="1586557"/>
              <a:ext cx="74377" cy="63753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630281" y="1571705"/>
              <a:ext cx="473709" cy="292100"/>
            </a:xfrm>
            <a:custGeom>
              <a:avLst/>
              <a:gdLst/>
              <a:ahLst/>
              <a:cxnLst/>
              <a:rect l="l" t="t" r="r" b="b"/>
              <a:pathLst>
                <a:path w="473709" h="292100">
                  <a:moveTo>
                    <a:pt x="473475" y="0"/>
                  </a:moveTo>
                  <a:lnTo>
                    <a:pt x="256338" y="45623"/>
                  </a:lnTo>
                  <a:lnTo>
                    <a:pt x="109487" y="145994"/>
                  </a:lnTo>
                  <a:lnTo>
                    <a:pt x="26261" y="246366"/>
                  </a:lnTo>
                  <a:lnTo>
                    <a:pt x="0" y="291989"/>
                  </a:lnTo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14675" y="1816767"/>
              <a:ext cx="60325" cy="81280"/>
            </a:xfrm>
            <a:custGeom>
              <a:avLst/>
              <a:gdLst/>
              <a:ahLst/>
              <a:cxnLst/>
              <a:rect l="l" t="t" r="r" b="b"/>
              <a:pathLst>
                <a:path w="60325" h="81280">
                  <a:moveTo>
                    <a:pt x="2087" y="0"/>
                  </a:moveTo>
                  <a:lnTo>
                    <a:pt x="0" y="80893"/>
                  </a:lnTo>
                  <a:lnTo>
                    <a:pt x="60014" y="26616"/>
                  </a:lnTo>
                  <a:lnTo>
                    <a:pt x="43036" y="25394"/>
                  </a:lnTo>
                  <a:lnTo>
                    <a:pt x="27723" y="20551"/>
                  </a:lnTo>
                  <a:lnTo>
                    <a:pt x="14073" y="12086"/>
                  </a:lnTo>
                  <a:lnTo>
                    <a:pt x="208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18137" y="1667817"/>
              <a:ext cx="356870" cy="219710"/>
            </a:xfrm>
            <a:custGeom>
              <a:avLst/>
              <a:gdLst/>
              <a:ahLst/>
              <a:cxnLst/>
              <a:rect l="l" t="t" r="r" b="b"/>
              <a:pathLst>
                <a:path w="356869" h="219710">
                  <a:moveTo>
                    <a:pt x="0" y="219533"/>
                  </a:moveTo>
                  <a:lnTo>
                    <a:pt x="115307" y="97159"/>
                  </a:lnTo>
                  <a:lnTo>
                    <a:pt x="231249" y="31481"/>
                  </a:lnTo>
                  <a:lnTo>
                    <a:pt x="320704" y="4944"/>
                  </a:lnTo>
                  <a:lnTo>
                    <a:pt x="356549" y="0"/>
                  </a:lnTo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36142" y="1637829"/>
              <a:ext cx="75878" cy="63673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83006" y="2066634"/>
              <a:ext cx="242026" cy="182267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1171318" y="1708071"/>
              <a:ext cx="109855" cy="441959"/>
            </a:xfrm>
            <a:custGeom>
              <a:avLst/>
              <a:gdLst/>
              <a:ahLst/>
              <a:cxnLst/>
              <a:rect l="l" t="t" r="r" b="b"/>
              <a:pathLst>
                <a:path w="109855" h="441960">
                  <a:moveTo>
                    <a:pt x="109289" y="0"/>
                  </a:moveTo>
                  <a:lnTo>
                    <a:pt x="0" y="441799"/>
                  </a:lnTo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149260" y="2106299"/>
              <a:ext cx="62230" cy="80010"/>
            </a:xfrm>
            <a:custGeom>
              <a:avLst/>
              <a:gdLst/>
              <a:ahLst/>
              <a:cxnLst/>
              <a:rect l="l" t="t" r="r" b="b"/>
              <a:pathLst>
                <a:path w="62230" h="80010">
                  <a:moveTo>
                    <a:pt x="0" y="0"/>
                  </a:moveTo>
                  <a:lnTo>
                    <a:pt x="13082" y="79855"/>
                  </a:lnTo>
                  <a:lnTo>
                    <a:pt x="61887" y="15308"/>
                  </a:lnTo>
                  <a:lnTo>
                    <a:pt x="44979" y="17281"/>
                  </a:lnTo>
                  <a:lnTo>
                    <a:pt x="29029" y="15388"/>
                  </a:lnTo>
                  <a:lnTo>
                    <a:pt x="14036" y="96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375880" y="2156274"/>
              <a:ext cx="328930" cy="107950"/>
            </a:xfrm>
            <a:custGeom>
              <a:avLst/>
              <a:gdLst/>
              <a:ahLst/>
              <a:cxnLst/>
              <a:rect l="l" t="t" r="r" b="b"/>
              <a:pathLst>
                <a:path w="328930" h="107950">
                  <a:moveTo>
                    <a:pt x="328886" y="0"/>
                  </a:moveTo>
                  <a:lnTo>
                    <a:pt x="0" y="107872"/>
                  </a:lnTo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340365" y="2222324"/>
              <a:ext cx="80645" cy="60960"/>
            </a:xfrm>
            <a:custGeom>
              <a:avLst/>
              <a:gdLst/>
              <a:ahLst/>
              <a:cxnLst/>
              <a:rect l="l" t="t" r="r" b="b"/>
              <a:pathLst>
                <a:path w="80644" h="60960">
                  <a:moveTo>
                    <a:pt x="60742" y="0"/>
                  </a:moveTo>
                  <a:lnTo>
                    <a:pt x="0" y="53470"/>
                  </a:lnTo>
                  <a:lnTo>
                    <a:pt x="80605" y="60577"/>
                  </a:lnTo>
                  <a:lnTo>
                    <a:pt x="69961" y="47295"/>
                  </a:lnTo>
                  <a:lnTo>
                    <a:pt x="63102" y="32771"/>
                  </a:lnTo>
                  <a:lnTo>
                    <a:pt x="60029" y="17006"/>
                  </a:lnTo>
                  <a:lnTo>
                    <a:pt x="6074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821613" y="1740855"/>
              <a:ext cx="162560" cy="325755"/>
            </a:xfrm>
            <a:custGeom>
              <a:avLst/>
              <a:gdLst/>
              <a:ahLst/>
              <a:cxnLst/>
              <a:rect l="l" t="t" r="r" b="b"/>
              <a:pathLst>
                <a:path w="162560" h="325755">
                  <a:moveTo>
                    <a:pt x="0" y="325128"/>
                  </a:moveTo>
                  <a:lnTo>
                    <a:pt x="162563" y="0"/>
                  </a:lnTo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939124" y="1707424"/>
              <a:ext cx="62230" cy="81280"/>
            </a:xfrm>
            <a:custGeom>
              <a:avLst/>
              <a:gdLst/>
              <a:ahLst/>
              <a:cxnLst/>
              <a:rect l="l" t="t" r="r" b="b"/>
              <a:pathLst>
                <a:path w="62230" h="81280">
                  <a:moveTo>
                    <a:pt x="61770" y="0"/>
                  </a:moveTo>
                  <a:lnTo>
                    <a:pt x="0" y="52268"/>
                  </a:lnTo>
                  <a:lnTo>
                    <a:pt x="16928" y="54050"/>
                  </a:lnTo>
                  <a:lnTo>
                    <a:pt x="32073" y="59396"/>
                  </a:lnTo>
                  <a:lnTo>
                    <a:pt x="45436" y="68305"/>
                  </a:lnTo>
                  <a:lnTo>
                    <a:pt x="57016" y="80778"/>
                  </a:lnTo>
                  <a:lnTo>
                    <a:pt x="6177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017823" y="1707424"/>
              <a:ext cx="165735" cy="325755"/>
            </a:xfrm>
            <a:custGeom>
              <a:avLst/>
              <a:gdLst/>
              <a:ahLst/>
              <a:cxnLst/>
              <a:rect l="l" t="t" r="r" b="b"/>
              <a:pathLst>
                <a:path w="165735" h="325755">
                  <a:moveTo>
                    <a:pt x="165219" y="0"/>
                  </a:moveTo>
                  <a:lnTo>
                    <a:pt x="0" y="325235"/>
                  </a:lnTo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000894" y="1985238"/>
              <a:ext cx="62230" cy="81280"/>
            </a:xfrm>
            <a:custGeom>
              <a:avLst/>
              <a:gdLst/>
              <a:ahLst/>
              <a:cxnLst/>
              <a:rect l="l" t="t" r="r" b="b"/>
              <a:pathLst>
                <a:path w="62230" h="81280">
                  <a:moveTo>
                    <a:pt x="5270" y="0"/>
                  </a:moveTo>
                  <a:lnTo>
                    <a:pt x="0" y="80746"/>
                  </a:lnTo>
                  <a:lnTo>
                    <a:pt x="62107" y="28872"/>
                  </a:lnTo>
                  <a:lnTo>
                    <a:pt x="45191" y="26981"/>
                  </a:lnTo>
                  <a:lnTo>
                    <a:pt x="30080" y="21538"/>
                  </a:lnTo>
                  <a:lnTo>
                    <a:pt x="16773" y="12544"/>
                  </a:lnTo>
                  <a:lnTo>
                    <a:pt x="527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1267516" y="1858239"/>
            <a:ext cx="45656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Method call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2621909" y="1638084"/>
            <a:ext cx="902969" cy="629920"/>
            <a:chOff x="2621909" y="1638084"/>
            <a:chExt cx="902969" cy="629920"/>
          </a:xfrm>
        </p:grpSpPr>
        <p:sp>
          <p:nvSpPr>
            <p:cNvPr id="33" name="object 33"/>
            <p:cNvSpPr/>
            <p:nvPr/>
          </p:nvSpPr>
          <p:spPr>
            <a:xfrm>
              <a:off x="2625084" y="1641259"/>
              <a:ext cx="896619" cy="598170"/>
            </a:xfrm>
            <a:custGeom>
              <a:avLst/>
              <a:gdLst/>
              <a:ahLst/>
              <a:cxnLst/>
              <a:rect l="l" t="t" r="r" b="b"/>
              <a:pathLst>
                <a:path w="896620" h="598169">
                  <a:moveTo>
                    <a:pt x="119516" y="0"/>
                  </a:moveTo>
                  <a:lnTo>
                    <a:pt x="776879" y="0"/>
                  </a:lnTo>
                  <a:lnTo>
                    <a:pt x="823285" y="9430"/>
                  </a:lnTo>
                  <a:lnTo>
                    <a:pt x="861288" y="35108"/>
                  </a:lnTo>
                  <a:lnTo>
                    <a:pt x="886966" y="73111"/>
                  </a:lnTo>
                  <a:lnTo>
                    <a:pt x="896396" y="119517"/>
                  </a:lnTo>
                  <a:lnTo>
                    <a:pt x="896396" y="478079"/>
                  </a:lnTo>
                  <a:lnTo>
                    <a:pt x="886966" y="524485"/>
                  </a:lnTo>
                  <a:lnTo>
                    <a:pt x="861288" y="562489"/>
                  </a:lnTo>
                  <a:lnTo>
                    <a:pt x="823285" y="588168"/>
                  </a:lnTo>
                  <a:lnTo>
                    <a:pt x="776879" y="597599"/>
                  </a:lnTo>
                  <a:lnTo>
                    <a:pt x="119516" y="597599"/>
                  </a:lnTo>
                  <a:lnTo>
                    <a:pt x="73111" y="588168"/>
                  </a:lnTo>
                  <a:lnTo>
                    <a:pt x="35108" y="562489"/>
                  </a:lnTo>
                  <a:lnTo>
                    <a:pt x="9430" y="524485"/>
                  </a:lnTo>
                  <a:lnTo>
                    <a:pt x="0" y="478079"/>
                  </a:lnTo>
                  <a:lnTo>
                    <a:pt x="0" y="119517"/>
                  </a:lnTo>
                  <a:lnTo>
                    <a:pt x="9430" y="73111"/>
                  </a:lnTo>
                  <a:lnTo>
                    <a:pt x="35108" y="35108"/>
                  </a:lnTo>
                  <a:lnTo>
                    <a:pt x="73111" y="9430"/>
                  </a:lnTo>
                  <a:lnTo>
                    <a:pt x="119516" y="0"/>
                  </a:lnTo>
                  <a:close/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804363" y="1701017"/>
              <a:ext cx="537845" cy="120014"/>
            </a:xfrm>
            <a:custGeom>
              <a:avLst/>
              <a:gdLst/>
              <a:ahLst/>
              <a:cxnLst/>
              <a:rect l="l" t="t" r="r" b="b"/>
              <a:pathLst>
                <a:path w="537845" h="120014">
                  <a:moveTo>
                    <a:pt x="537837" y="0"/>
                  </a:moveTo>
                  <a:lnTo>
                    <a:pt x="0" y="0"/>
                  </a:lnTo>
                  <a:lnTo>
                    <a:pt x="0" y="119521"/>
                  </a:lnTo>
                  <a:lnTo>
                    <a:pt x="537837" y="119521"/>
                  </a:lnTo>
                  <a:lnTo>
                    <a:pt x="537837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744601" y="1701017"/>
              <a:ext cx="657860" cy="358775"/>
            </a:xfrm>
            <a:custGeom>
              <a:avLst/>
              <a:gdLst/>
              <a:ahLst/>
              <a:cxnLst/>
              <a:rect l="l" t="t" r="r" b="b"/>
              <a:pathLst>
                <a:path w="657860" h="358775">
                  <a:moveTo>
                    <a:pt x="59762" y="119521"/>
                  </a:moveTo>
                  <a:lnTo>
                    <a:pt x="597599" y="119521"/>
                  </a:lnTo>
                  <a:lnTo>
                    <a:pt x="597599" y="0"/>
                  </a:lnTo>
                  <a:lnTo>
                    <a:pt x="59762" y="0"/>
                  </a:lnTo>
                  <a:lnTo>
                    <a:pt x="59762" y="119521"/>
                  </a:lnTo>
                  <a:close/>
                </a:path>
                <a:path w="657860" h="358775">
                  <a:moveTo>
                    <a:pt x="0" y="358558"/>
                  </a:moveTo>
                  <a:lnTo>
                    <a:pt x="119521" y="358558"/>
                  </a:lnTo>
                  <a:lnTo>
                    <a:pt x="119521" y="239037"/>
                  </a:lnTo>
                  <a:lnTo>
                    <a:pt x="0" y="239037"/>
                  </a:lnTo>
                  <a:lnTo>
                    <a:pt x="0" y="358558"/>
                  </a:lnTo>
                  <a:close/>
                </a:path>
                <a:path w="657860" h="358775">
                  <a:moveTo>
                    <a:pt x="537841" y="358558"/>
                  </a:moveTo>
                  <a:lnTo>
                    <a:pt x="657363" y="358558"/>
                  </a:lnTo>
                  <a:lnTo>
                    <a:pt x="657363" y="239037"/>
                  </a:lnTo>
                  <a:lnTo>
                    <a:pt x="537841" y="239037"/>
                  </a:lnTo>
                  <a:lnTo>
                    <a:pt x="537841" y="358558"/>
                  </a:lnTo>
                  <a:close/>
                </a:path>
                <a:path w="657860" h="358775">
                  <a:moveTo>
                    <a:pt x="179279" y="358558"/>
                  </a:moveTo>
                  <a:lnTo>
                    <a:pt x="298800" y="358558"/>
                  </a:lnTo>
                  <a:lnTo>
                    <a:pt x="298800" y="239037"/>
                  </a:lnTo>
                  <a:lnTo>
                    <a:pt x="179279" y="239037"/>
                  </a:lnTo>
                  <a:lnTo>
                    <a:pt x="179279" y="358558"/>
                  </a:lnTo>
                  <a:close/>
                </a:path>
                <a:path w="657860" h="358775">
                  <a:moveTo>
                    <a:pt x="358562" y="358558"/>
                  </a:moveTo>
                  <a:lnTo>
                    <a:pt x="478079" y="358558"/>
                  </a:lnTo>
                  <a:lnTo>
                    <a:pt x="478079" y="239037"/>
                  </a:lnTo>
                  <a:lnTo>
                    <a:pt x="358562" y="239037"/>
                  </a:lnTo>
                  <a:lnTo>
                    <a:pt x="358562" y="358558"/>
                  </a:lnTo>
                  <a:close/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804363" y="2213294"/>
              <a:ext cx="537210" cy="51435"/>
            </a:xfrm>
            <a:custGeom>
              <a:avLst/>
              <a:gdLst/>
              <a:ahLst/>
              <a:cxnLst/>
              <a:rect l="l" t="t" r="r" b="b"/>
              <a:pathLst>
                <a:path w="537210" h="51435">
                  <a:moveTo>
                    <a:pt x="536833" y="0"/>
                  </a:moveTo>
                  <a:lnTo>
                    <a:pt x="0" y="0"/>
                  </a:lnTo>
                  <a:lnTo>
                    <a:pt x="0" y="51333"/>
                  </a:lnTo>
                  <a:lnTo>
                    <a:pt x="536833" y="51333"/>
                  </a:lnTo>
                  <a:lnTo>
                    <a:pt x="53683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804363" y="2213294"/>
              <a:ext cx="537210" cy="51435"/>
            </a:xfrm>
            <a:custGeom>
              <a:avLst/>
              <a:gdLst/>
              <a:ahLst/>
              <a:cxnLst/>
              <a:rect l="l" t="t" r="r" b="b"/>
              <a:pathLst>
                <a:path w="537210" h="51435">
                  <a:moveTo>
                    <a:pt x="0" y="51333"/>
                  </a:moveTo>
                  <a:lnTo>
                    <a:pt x="536833" y="51333"/>
                  </a:lnTo>
                  <a:lnTo>
                    <a:pt x="536833" y="0"/>
                  </a:lnTo>
                  <a:lnTo>
                    <a:pt x="0" y="0"/>
                  </a:lnTo>
                  <a:lnTo>
                    <a:pt x="0" y="51333"/>
                  </a:lnTo>
                  <a:close/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2682873" y="1458670"/>
            <a:ext cx="22288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State</a:t>
            </a:r>
            <a:endParaRPr sz="6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617531" y="1782168"/>
            <a:ext cx="30670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Method</a:t>
            </a:r>
            <a:endParaRPr sz="6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911181" y="2270657"/>
            <a:ext cx="353695" cy="127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Interface</a:t>
            </a:r>
            <a:endParaRPr sz="65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864123" y="1581496"/>
            <a:ext cx="735330" cy="418465"/>
          </a:xfrm>
          <a:custGeom>
            <a:avLst/>
            <a:gdLst/>
            <a:ahLst/>
            <a:cxnLst/>
            <a:rect l="l" t="t" r="r" b="b"/>
            <a:pathLst>
              <a:path w="735329" h="418464">
                <a:moveTo>
                  <a:pt x="0" y="0"/>
                </a:moveTo>
                <a:lnTo>
                  <a:pt x="119520" y="119521"/>
                </a:lnTo>
              </a:path>
              <a:path w="735329" h="418464">
                <a:moveTo>
                  <a:pt x="735086" y="278266"/>
                </a:moveTo>
                <a:lnTo>
                  <a:pt x="537841" y="418321"/>
                </a:lnTo>
              </a:path>
            </a:pathLst>
          </a:custGeom>
          <a:ln w="597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342747" y="2467848"/>
            <a:ext cx="3838575" cy="56134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310"/>
              </a:spcBef>
            </a:pPr>
            <a:r>
              <a:rPr sz="1200" spc="-5" dirty="0">
                <a:solidFill>
                  <a:srgbClr val="3333B2"/>
                </a:solidFill>
                <a:latin typeface="Arial"/>
                <a:cs typeface="Arial"/>
              </a:rPr>
              <a:t>Encapsulation</a:t>
            </a:r>
            <a:endParaRPr sz="1200">
              <a:latin typeface="Arial"/>
              <a:cs typeface="Arial"/>
            </a:endParaRPr>
          </a:p>
          <a:p>
            <a:pPr marL="12700" marR="5080" indent="4445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latin typeface="Arial"/>
                <a:cs typeface="Arial"/>
              </a:rPr>
              <a:t>Objects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said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encapsulate</a:t>
            </a:r>
            <a:r>
              <a:rPr sz="1000" dirty="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data</a:t>
            </a:r>
            <a:r>
              <a:rPr sz="1000" dirty="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offer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methods</a:t>
            </a:r>
            <a:r>
              <a:rPr sz="1000" spc="5" dirty="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on</a:t>
            </a:r>
            <a:r>
              <a:rPr sz="1000" dirty="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that</a:t>
            </a:r>
            <a:r>
              <a:rPr sz="1000" dirty="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FA0000"/>
                </a:solidFill>
                <a:latin typeface="Arial"/>
                <a:cs typeface="Arial"/>
              </a:rPr>
              <a:t>data </a:t>
            </a:r>
            <a:r>
              <a:rPr sz="1000" spc="-260" dirty="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without </a:t>
            </a:r>
            <a:r>
              <a:rPr sz="1000" spc="-10" dirty="0">
                <a:latin typeface="Arial"/>
                <a:cs typeface="Arial"/>
              </a:rPr>
              <a:t>revealing</a:t>
            </a:r>
            <a:r>
              <a:rPr sz="1000" spc="-5" dirty="0">
                <a:latin typeface="Arial"/>
                <a:cs typeface="Arial"/>
              </a:rPr>
              <a:t> the </a:t>
            </a:r>
            <a:r>
              <a:rPr sz="1000" dirty="0">
                <a:latin typeface="Arial"/>
                <a:cs typeface="Arial"/>
              </a:rPr>
              <a:t>internal</a:t>
            </a:r>
            <a:r>
              <a:rPr sz="1000" spc="-5" dirty="0">
                <a:latin typeface="Arial"/>
                <a:cs typeface="Arial"/>
              </a:rPr>
              <a:t> implementation.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8</a:t>
            </a:r>
            <a:r>
              <a:rPr spc="-40" dirty="0"/>
              <a:t> </a:t>
            </a:r>
            <a:r>
              <a:rPr spc="-5" dirty="0"/>
              <a:t>/</a:t>
            </a:r>
            <a:r>
              <a:rPr spc="-35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3432</Words>
  <Application>Microsoft Office PowerPoint</Application>
  <PresentationFormat>Custom</PresentationFormat>
  <Paragraphs>682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メイリオ</vt:lpstr>
      <vt:lpstr>Arial</vt:lpstr>
      <vt:lpstr>Calibri</vt:lpstr>
      <vt:lpstr>Courier New</vt:lpstr>
      <vt:lpstr>Times New Roman</vt:lpstr>
      <vt:lpstr>Office Theme</vt:lpstr>
      <vt:lpstr>PowerPoint Presentation</vt:lpstr>
      <vt:lpstr>Architectural styles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Object-based style</vt:lpstr>
      <vt:lpstr>RESTful architectures</vt:lpstr>
      <vt:lpstr>Example: Amazon’s Simple Storage Service</vt:lpstr>
      <vt:lpstr>On interfaces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Structured P2P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Super-peer networks</vt:lpstr>
      <vt:lpstr>Skype’s principle operation: A wants to contact B</vt:lpstr>
      <vt:lpstr>PowerPoint Presentation</vt:lpstr>
      <vt:lpstr>PowerPoint Presentation</vt:lpstr>
      <vt:lpstr>BitTorrent under the hood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Systems   (3rd Edition)</dc:title>
  <cp:lastModifiedBy>LENOVO</cp:lastModifiedBy>
  <cp:revision>1</cp:revision>
  <dcterms:created xsi:type="dcterms:W3CDTF">2022-03-20T07:18:03Z</dcterms:created>
  <dcterms:modified xsi:type="dcterms:W3CDTF">2023-09-20T11:01:29Z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2022-03-20T00:00:00Z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2022-03-20T00:00:00Z</vt:filetime>
  </property>
</Properties>
</file>