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</p:sldIdLst>
  <p:sldSz cx="4610100" cy="3460750"/>
  <p:notesSz cx="4610100" cy="3460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300" y="188846"/>
            <a:ext cx="1300480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3333B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34594" y="571561"/>
            <a:ext cx="3940911" cy="789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258348" y="3331252"/>
            <a:ext cx="283210" cy="1193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262685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pc="-5"/>
              <a:t>#</a:t>
            </a:fld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9.xml"/><Relationship Id="rId5" Type="http://schemas.openxmlformats.org/officeDocument/2006/relationships/slide" Target="slide10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9.xml"/><Relationship Id="rId5" Type="http://schemas.openxmlformats.org/officeDocument/2006/relationships/slide" Target="slide10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9.xml"/><Relationship Id="rId5" Type="http://schemas.openxmlformats.org/officeDocument/2006/relationships/slide" Target="slide10.xml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9.xml"/><Relationship Id="rId5" Type="http://schemas.openxmlformats.org/officeDocument/2006/relationships/slide" Target="slide10.xml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9.xml"/><Relationship Id="rId5" Type="http://schemas.openxmlformats.org/officeDocument/2006/relationships/slide" Target="slide10.xml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9.xml"/><Relationship Id="rId5" Type="http://schemas.openxmlformats.org/officeDocument/2006/relationships/slide" Target="slide10.xml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16.xml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16.xml"/><Relationship Id="rId5" Type="http://schemas.openxmlformats.org/officeDocument/2006/relationships/slide" Target="slide17.xml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16.xml"/><Relationship Id="rId5" Type="http://schemas.openxmlformats.org/officeDocument/2006/relationships/slide" Target="slide17.xml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19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19.xml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19.xml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19.xml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19.xml"/><Relationship Id="rId5" Type="http://schemas.openxmlformats.org/officeDocument/2006/relationships/image" Target="../media/image3.png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19.xml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19.xml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19.xml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19.xml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19.xml"/><Relationship Id="rId5" Type="http://schemas.openxmlformats.org/officeDocument/2006/relationships/slide" Target="slide28.xml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19.xml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hyperlink" Target="mailto:MVS@VAN-STEEN.NET" TargetMode="External"/><Relationship Id="rId8" Type="http://schemas.openxmlformats.org/officeDocument/2006/relationships/image" Target="../media/image6.png"/><Relationship Id="rId9" Type="http://schemas.openxmlformats.org/officeDocument/2006/relationships/slide" Target="slide28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3.xml"/></Relationships>
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19.xml"/><Relationship Id="rId5" Type="http://schemas.openxmlformats.org/officeDocument/2006/relationships/slide" Target="slide28.xml"/></Relationships>
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19.xml"/><Relationship Id="rId5" Type="http://schemas.openxmlformats.org/officeDocument/2006/relationships/slide" Target="slide28.xml"/></Relationships>
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19.xml"/><Relationship Id="rId5" Type="http://schemas.openxmlformats.org/officeDocument/2006/relationships/slide" Target="slide28.xml"/></Relationships>
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19.xml"/><Relationship Id="rId5" Type="http://schemas.openxmlformats.org/officeDocument/2006/relationships/slide" Target="slide28.xml"/></Relationships>
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19.xml"/><Relationship Id="rId5" Type="http://schemas.openxmlformats.org/officeDocument/2006/relationships/slide" Target="slide28.xml"/></Relationships>
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19.xml"/><Relationship Id="rId5" Type="http://schemas.openxmlformats.org/officeDocument/2006/relationships/slide" Target="slide28.xml"/></Relationships>

</file>

<file path=ppt/slides/_rels/slide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19.xml"/><Relationship Id="rId5" Type="http://schemas.openxmlformats.org/officeDocument/2006/relationships/slide" Target="slide28.xml"/></Relationships>

</file>

<file path=ppt/slides/_rels/slide3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37.xml"/></Relationships>

</file>

<file path=ppt/slides/_rels/slide3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37.xml"/></Relationships>

</file>

<file path=ppt/slides/_rels/slide3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37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3.xml"/></Relationships>

</file>

<file path=ppt/slides/_rels/slide4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37.xml"/></Relationships>

</file>

<file path=ppt/slides/_rels/slide4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37.xml"/></Relationships>

</file>

<file path=ppt/slides/_rels/slide4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37.xml"/></Relationships>

</file>

<file path=ppt/slides/_rels/slide4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37.xml"/></Relationships>

</file>

<file path=ppt/slides/_rels/slide4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37.xml"/></Relationships>

</file>

<file path=ppt/slides/_rels/slide4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37.xml"/></Relationships>

</file>

<file path=ppt/slides/_rels/slide4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37.xml"/></Relationships>

</file>

<file path=ppt/slides/_rels/slide4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47.xml"/></Relationships>

</file>

<file path=ppt/slides/_rels/slide4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48.xml"/></Relationships>

</file>

<file path=ppt/slides/_rels/slide4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48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5.xml"/></Relationships>

</file>

<file path=ppt/slides/_rels/slide5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48.xml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slide" Target="slide50.xml"/></Relationships>

</file>

<file path=ppt/slides/_rels/slide5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48.xml"/><Relationship Id="rId5" Type="http://schemas.openxmlformats.org/officeDocument/2006/relationships/slide" Target="slide51.xml"/></Relationships>

</file>

<file path=ppt/slides/_rels/slide5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48.xml"/><Relationship Id="rId5" Type="http://schemas.openxmlformats.org/officeDocument/2006/relationships/slide" Target="slide51.xml"/></Relationships>

</file>

<file path=ppt/slides/_rels/slide5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48.xml"/><Relationship Id="rId5" Type="http://schemas.openxmlformats.org/officeDocument/2006/relationships/slide" Target="slide53.xml"/></Relationships>

</file>

<file path=ppt/slides/_rels/slide5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48.xml"/><Relationship Id="rId5" Type="http://schemas.openxmlformats.org/officeDocument/2006/relationships/slide" Target="slide53.xml"/></Relationships>

</file>

<file path=ppt/slides/_rels/slide5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48.xml"/><Relationship Id="rId5" Type="http://schemas.openxmlformats.org/officeDocument/2006/relationships/slide" Target="slide53.xml"/></Relationships>

</file>

<file path=ppt/slides/_rels/slide5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48.xml"/><Relationship Id="rId5" Type="http://schemas.openxmlformats.org/officeDocument/2006/relationships/slide" Target="slide53.xml"/></Relationships>

</file>

<file path=ppt/slides/_rels/slide5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48.xml"/><Relationship Id="rId5" Type="http://schemas.openxmlformats.org/officeDocument/2006/relationships/slide" Target="slide53.xml"/></Relationships>

</file>

<file path=ppt/slides/_rels/slide5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48.xml"/><Relationship Id="rId5" Type="http://schemas.openxmlformats.org/officeDocument/2006/relationships/slide" Target="slide53.xml"/></Relationships>

</file>

<file path=ppt/slides/_rels/slide5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48.xml"/><Relationship Id="rId5" Type="http://schemas.openxmlformats.org/officeDocument/2006/relationships/slide" Target="slide53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6.xml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
</file>

<file path=ppt/slides/_rels/slide6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48.xml"/><Relationship Id="rId5" Type="http://schemas.openxmlformats.org/officeDocument/2006/relationships/slide" Target="slide53.xml"/></Relationships>

</file>

<file path=ppt/slides/_rels/slide6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61.xml"/></Relationships>

</file>

<file path=ppt/slides/_rels/slide6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61.xml"/><Relationship Id="rId5" Type="http://schemas.openxmlformats.org/officeDocument/2006/relationships/slide" Target="slide62.xml"/></Relationships>

</file>

<file path=ppt/slides/_rels/slide6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61.xml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0" Type="http://schemas.openxmlformats.org/officeDocument/2006/relationships/image" Target="../media/image14.png"/><Relationship Id="rId11" Type="http://schemas.openxmlformats.org/officeDocument/2006/relationships/image" Target="../media/image3.png"/><Relationship Id="rId12" Type="http://schemas.openxmlformats.org/officeDocument/2006/relationships/image" Target="../media/image15.png"/><Relationship Id="rId13" Type="http://schemas.openxmlformats.org/officeDocument/2006/relationships/slide" Target="slide62.xml"/></Relationships>

</file>

<file path=ppt/slides/_rels/slide6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61.xml"/><Relationship Id="rId5" Type="http://schemas.openxmlformats.org/officeDocument/2006/relationships/slide" Target="slide64.xml"/></Relationships>

</file>

<file path=ppt/slides/_rels/slide6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61.xml"/><Relationship Id="rId5" Type="http://schemas.openxmlformats.org/officeDocument/2006/relationships/slide" Target="slide64.xml"/></Relationships>

</file>

<file path=ppt/slides/_rels/slide6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66.xml"/></Relationships>

</file>

<file path=ppt/slides/_rels/slide6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66.xml"/></Relationships>

</file>

<file path=ppt/slides/_rels/slide6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66.xml"/></Relationships>

</file>

<file path=ppt/slides/_rels/slide6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66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7.xml"/></Relationships>

</file>

<file path=ppt/slides/_rels/slide7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66.xml"/><Relationship Id="rId5" Type="http://schemas.openxmlformats.org/officeDocument/2006/relationships/slide" Target="slide70.xml"/></Relationships>

</file>

<file path=ppt/slides/_rels/slide7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66.xml"/><Relationship Id="rId5" Type="http://schemas.openxmlformats.org/officeDocument/2006/relationships/slide" Target="slide71.xml"/></Relationships>

</file>

<file path=ppt/slides/_rels/slide7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66.xml"/><Relationship Id="rId5" Type="http://schemas.openxmlformats.org/officeDocument/2006/relationships/slide" Target="slide71.xml"/></Relationships>

</file>

<file path=ppt/slides/_rels/slide7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66.xml"/><Relationship Id="rId5" Type="http://schemas.openxmlformats.org/officeDocument/2006/relationships/slide" Target="slide71.xml"/></Relationships>

</file>

<file path=ppt/slides/_rels/slide7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66.xml"/><Relationship Id="rId5" Type="http://schemas.openxmlformats.org/officeDocument/2006/relationships/slide" Target="slide71.xml"/></Relationships>

</file>

<file path=ppt/slides/_rels/slide7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66.xml"/><Relationship Id="rId5" Type="http://schemas.openxmlformats.org/officeDocument/2006/relationships/slide" Target="slide75.xml"/></Relationships>

</file>

<file path=ppt/slides/_rels/slide7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66.xml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image" Target="../media/image18.png"/><Relationship Id="rId8" Type="http://schemas.openxmlformats.org/officeDocument/2006/relationships/image" Target="../media/image19.png"/><Relationship Id="rId9" Type="http://schemas.openxmlformats.org/officeDocument/2006/relationships/image" Target="../media/image20.png"/><Relationship Id="rId10" Type="http://schemas.openxmlformats.org/officeDocument/2006/relationships/slide" Target="slide75.xml"/></Relationships>

</file>

<file path=ppt/slides/_rels/slide7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66.xml"/><Relationship Id="rId5" Type="http://schemas.openxmlformats.org/officeDocument/2006/relationships/slide" Target="slide75.xml"/></Relationships>

</file>

<file path=ppt/slides/_rels/slide7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2.xml"/><Relationship Id="rId3" Type="http://schemas.openxmlformats.org/officeDocument/2006/relationships/slide" Target="slide47.xml"/><Relationship Id="rId4" Type="http://schemas.openxmlformats.org/officeDocument/2006/relationships/slide" Target="slide66.xml"/><Relationship Id="rId5" Type="http://schemas.openxmlformats.org/officeDocument/2006/relationships/slide" Target="slide75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8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2.xml"/><Relationship Id="rId3" Type="http://schemas.openxmlformats.org/officeDocument/2006/relationships/slide" Target="slide7.xml"/><Relationship Id="rId4" Type="http://schemas.openxmlformats.org/officeDocument/2006/relationships/slide" Target="slide9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12303" y="503866"/>
            <a:ext cx="1783714" cy="554355"/>
          </a:xfrm>
          <a:prstGeom prst="rect">
            <a:avLst/>
          </a:prstGeom>
        </p:spPr>
        <p:txBody>
          <a:bodyPr wrap="square" lIns="0" tIns="11049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70"/>
              </a:spcBef>
            </a:pPr>
            <a:r>
              <a:rPr dirty="0" sz="1400" spc="10" b="1">
                <a:solidFill>
                  <a:srgbClr val="3333B2"/>
                </a:solidFill>
                <a:latin typeface="Arial"/>
                <a:cs typeface="Arial"/>
              </a:rPr>
              <a:t>Distributed</a:t>
            </a:r>
            <a:r>
              <a:rPr dirty="0" sz="1400" spc="-35" b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20" b="1">
                <a:solidFill>
                  <a:srgbClr val="3333B2"/>
                </a:solidFill>
                <a:latin typeface="Arial"/>
                <a:cs typeface="Arial"/>
              </a:rPr>
              <a:t>Systems</a:t>
            </a:r>
            <a:endParaRPr sz="1400">
              <a:latin typeface="Arial"/>
              <a:cs typeface="Arial"/>
            </a:endParaRPr>
          </a:p>
          <a:p>
            <a:pPr algn="ctr" marL="3810">
              <a:lnSpc>
                <a:spcPct val="100000"/>
              </a:lnSpc>
              <a:spcBef>
                <a:spcPts val="509"/>
              </a:spcBef>
            </a:pP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(3rd</a:t>
            </a:r>
            <a:r>
              <a:rPr dirty="0" sz="10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Edition)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07998" y="2243770"/>
            <a:ext cx="1992630" cy="521334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latin typeface="Arial"/>
                <a:cs typeface="Arial"/>
              </a:rPr>
              <a:t>Chapter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15">
                <a:latin typeface="Arial"/>
                <a:cs typeface="Arial"/>
              </a:rPr>
              <a:t>01:</a:t>
            </a:r>
            <a:r>
              <a:rPr dirty="0" sz="1400" spc="65">
                <a:latin typeface="Arial"/>
                <a:cs typeface="Arial"/>
              </a:rPr>
              <a:t> </a:t>
            </a:r>
            <a:r>
              <a:rPr dirty="0" sz="1400" spc="15">
                <a:latin typeface="Arial"/>
                <a:cs typeface="Arial"/>
              </a:rPr>
              <a:t>Introduction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869"/>
              </a:spcBef>
            </a:pPr>
            <a:r>
              <a:rPr dirty="0" sz="1100" spc="-20">
                <a:latin typeface="Arial"/>
                <a:cs typeface="Arial"/>
              </a:rPr>
              <a:t>Version:</a:t>
            </a:r>
            <a:r>
              <a:rPr dirty="0" sz="1100" spc="60">
                <a:latin typeface="Arial"/>
                <a:cs typeface="Arial"/>
              </a:rPr>
              <a:t> </a:t>
            </a:r>
            <a:r>
              <a:rPr dirty="0" sz="1100" spc="-10">
                <a:latin typeface="Arial"/>
                <a:cs typeface="Arial"/>
              </a:rPr>
              <a:t>March </a:t>
            </a:r>
            <a:r>
              <a:rPr dirty="0" sz="1100" spc="-5">
                <a:latin typeface="Arial"/>
                <a:cs typeface="Arial"/>
              </a:rPr>
              <a:t>20,</a:t>
            </a:r>
            <a:r>
              <a:rPr dirty="0" sz="1100" spc="-10">
                <a:latin typeface="Arial"/>
                <a:cs typeface="Arial"/>
              </a:rPr>
              <a:t> 2022</a:t>
            </a:r>
            <a:endParaRPr sz="11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120523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Degree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of distribution transparency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10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79139" y="716"/>
            <a:ext cx="10623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Making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distribution transparent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3444875" cy="78613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Degree</a:t>
            </a:r>
            <a:r>
              <a:rPr dirty="0" sz="14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of</a:t>
            </a:r>
            <a:r>
              <a:rPr dirty="0" sz="14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transparency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Arial"/>
              <a:cs typeface="Arial"/>
            </a:endParaRPr>
          </a:p>
          <a:p>
            <a:pPr marL="264160">
              <a:lnSpc>
                <a:spcPts val="1410"/>
              </a:lnSpc>
              <a:spcBef>
                <a:spcPts val="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260350">
              <a:lnSpc>
                <a:spcPts val="1170"/>
              </a:lnSpc>
            </a:pPr>
            <a:r>
              <a:rPr dirty="0" sz="1000" spc="-5">
                <a:latin typeface="Arial"/>
                <a:cs typeface="Arial"/>
              </a:rPr>
              <a:t>Aiming 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full distribution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transparency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 spc="-5">
                <a:latin typeface="Arial"/>
                <a:cs typeface="Arial"/>
              </a:rPr>
              <a:t> 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too much: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120523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Degree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of distribution transparency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10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79139" y="716"/>
            <a:ext cx="10623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Making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distribution transparent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3825240" cy="101346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Degree</a:t>
            </a:r>
            <a:r>
              <a:rPr dirty="0" sz="14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of</a:t>
            </a:r>
            <a:r>
              <a:rPr dirty="0" sz="14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transparency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Arial"/>
              <a:cs typeface="Arial"/>
            </a:endParaRPr>
          </a:p>
          <a:p>
            <a:pPr marL="276860">
              <a:lnSpc>
                <a:spcPts val="1410"/>
              </a:lnSpc>
              <a:spcBef>
                <a:spcPts val="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273050">
              <a:lnSpc>
                <a:spcPts val="1170"/>
              </a:lnSpc>
            </a:pPr>
            <a:r>
              <a:rPr dirty="0" sz="1000" spc="-5">
                <a:latin typeface="Arial"/>
                <a:cs typeface="Arial"/>
              </a:rPr>
              <a:t>Aiming 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full distribution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transparency </a:t>
            </a: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 too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much:</a:t>
            </a:r>
            <a:endParaRPr sz="1000">
              <a:latin typeface="Arial"/>
              <a:cs typeface="Arial"/>
            </a:endParaRPr>
          </a:p>
          <a:p>
            <a:pPr marL="554355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There 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communication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latencies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cannot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hidden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120523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Degree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of distribution transparency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10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79139" y="716"/>
            <a:ext cx="10623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Making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distribution transparent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219575" cy="179832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Degree</a:t>
            </a:r>
            <a:r>
              <a:rPr dirty="0" sz="14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of</a:t>
            </a:r>
            <a:r>
              <a:rPr dirty="0" sz="14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transparency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Arial"/>
              <a:cs typeface="Arial"/>
            </a:endParaRPr>
          </a:p>
          <a:p>
            <a:pPr marL="276860">
              <a:lnSpc>
                <a:spcPts val="1410"/>
              </a:lnSpc>
              <a:spcBef>
                <a:spcPts val="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273050">
              <a:lnSpc>
                <a:spcPts val="1170"/>
              </a:lnSpc>
            </a:pPr>
            <a:r>
              <a:rPr dirty="0" sz="1000" spc="-5">
                <a:latin typeface="Arial"/>
                <a:cs typeface="Arial"/>
              </a:rPr>
              <a:t>Aiming 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full distribution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transparency </a:t>
            </a: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 too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much:</a:t>
            </a:r>
            <a:endParaRPr sz="1000">
              <a:latin typeface="Arial"/>
              <a:cs typeface="Arial"/>
            </a:endParaRPr>
          </a:p>
          <a:p>
            <a:pPr marL="554355" indent="-168275">
              <a:lnSpc>
                <a:spcPts val="12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There 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communication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latencies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cannot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hidden</a:t>
            </a:r>
            <a:endParaRPr sz="1000">
              <a:latin typeface="Arial"/>
              <a:cs typeface="Arial"/>
            </a:endParaRPr>
          </a:p>
          <a:p>
            <a:pPr marL="554355" marR="43180" indent="-168275">
              <a:lnSpc>
                <a:spcPts val="1200"/>
              </a:lnSpc>
              <a:spcBef>
                <a:spcPts val="4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Completely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hiding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 failures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networks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nodes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(theoretically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practically)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impossible</a:t>
            </a:r>
            <a:endParaRPr sz="1000">
              <a:latin typeface="Arial"/>
              <a:cs typeface="Arial"/>
            </a:endParaRPr>
          </a:p>
          <a:p>
            <a:pPr lvl="1" marL="831215" indent="-168275">
              <a:lnSpc>
                <a:spcPts val="1200"/>
              </a:lnSpc>
              <a:spcBef>
                <a:spcPts val="150"/>
              </a:spcBef>
              <a:buClr>
                <a:srgbClr val="3333B2"/>
              </a:buClr>
              <a:buChar char="►"/>
              <a:tabLst>
                <a:tab pos="831850" algn="l"/>
              </a:tabLst>
            </a:pPr>
            <a:r>
              <a:rPr dirty="0" sz="1000" spc="-50">
                <a:latin typeface="Arial"/>
                <a:cs typeface="Arial"/>
              </a:rPr>
              <a:t>You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cannot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distinguish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slow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computer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from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failing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one</a:t>
            </a:r>
            <a:endParaRPr sz="1000">
              <a:latin typeface="Arial"/>
              <a:cs typeface="Arial"/>
            </a:endParaRPr>
          </a:p>
          <a:p>
            <a:pPr lvl="1" marL="831215" marR="141605" indent="-168275">
              <a:lnSpc>
                <a:spcPts val="1200"/>
              </a:lnSpc>
              <a:spcBef>
                <a:spcPts val="35"/>
              </a:spcBef>
              <a:buClr>
                <a:srgbClr val="3333B2"/>
              </a:buClr>
              <a:buChar char="►"/>
              <a:tabLst>
                <a:tab pos="831850" algn="l"/>
              </a:tabLst>
            </a:pPr>
            <a:r>
              <a:rPr dirty="0" sz="1000" spc="-50">
                <a:latin typeface="Arial"/>
                <a:cs typeface="Arial"/>
              </a:rPr>
              <a:t>You</a:t>
            </a:r>
            <a:r>
              <a:rPr dirty="0" sz="1000" spc="-5">
                <a:latin typeface="Arial"/>
                <a:cs typeface="Arial"/>
              </a:rPr>
              <a:t> 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never</a:t>
            </a:r>
            <a:r>
              <a:rPr dirty="0" sz="1000" spc="-5">
                <a:latin typeface="Arial"/>
                <a:cs typeface="Arial"/>
              </a:rPr>
              <a:t> 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sure 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server actually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performed an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operation</a:t>
            </a:r>
            <a:r>
              <a:rPr dirty="0" sz="1000" spc="-10">
                <a:latin typeface="Arial"/>
                <a:cs typeface="Arial"/>
              </a:rPr>
              <a:t> before</a:t>
            </a:r>
            <a:r>
              <a:rPr dirty="0" sz="1000" spc="-5">
                <a:latin typeface="Arial"/>
                <a:cs typeface="Arial"/>
              </a:rPr>
              <a:t> a crash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120523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Degree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of distribution transparency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10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79139" y="716"/>
            <a:ext cx="10623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Making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distribution transparent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219575" cy="275971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Degree</a:t>
            </a:r>
            <a:r>
              <a:rPr dirty="0" sz="14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of</a:t>
            </a:r>
            <a:r>
              <a:rPr dirty="0" sz="14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transparency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Arial"/>
              <a:cs typeface="Arial"/>
            </a:endParaRPr>
          </a:p>
          <a:p>
            <a:pPr marL="276860">
              <a:lnSpc>
                <a:spcPts val="1410"/>
              </a:lnSpc>
              <a:spcBef>
                <a:spcPts val="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273050">
              <a:lnSpc>
                <a:spcPts val="1170"/>
              </a:lnSpc>
            </a:pPr>
            <a:r>
              <a:rPr dirty="0" sz="1000" spc="-5">
                <a:latin typeface="Arial"/>
                <a:cs typeface="Arial"/>
              </a:rPr>
              <a:t>Aiming 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full distribution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transparency </a:t>
            </a: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 too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much:</a:t>
            </a:r>
            <a:endParaRPr sz="1000">
              <a:latin typeface="Arial"/>
              <a:cs typeface="Arial"/>
            </a:endParaRPr>
          </a:p>
          <a:p>
            <a:pPr marL="554355" indent="-168275">
              <a:lnSpc>
                <a:spcPts val="12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There 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communication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latencies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cannot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hidden</a:t>
            </a:r>
            <a:endParaRPr sz="1000">
              <a:latin typeface="Arial"/>
              <a:cs typeface="Arial"/>
            </a:endParaRPr>
          </a:p>
          <a:p>
            <a:pPr marL="554355" marR="43180" indent="-168275">
              <a:lnSpc>
                <a:spcPts val="1200"/>
              </a:lnSpc>
              <a:spcBef>
                <a:spcPts val="4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Completely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hiding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 failures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networks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nodes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(theoretically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practically)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impossible</a:t>
            </a:r>
            <a:endParaRPr sz="1000">
              <a:latin typeface="Arial"/>
              <a:cs typeface="Arial"/>
            </a:endParaRPr>
          </a:p>
          <a:p>
            <a:pPr lvl="1" marL="831215" indent="-168275">
              <a:lnSpc>
                <a:spcPts val="1200"/>
              </a:lnSpc>
              <a:spcBef>
                <a:spcPts val="150"/>
              </a:spcBef>
              <a:buClr>
                <a:srgbClr val="3333B2"/>
              </a:buClr>
              <a:buChar char="►"/>
              <a:tabLst>
                <a:tab pos="831850" algn="l"/>
              </a:tabLst>
            </a:pPr>
            <a:r>
              <a:rPr dirty="0" sz="1000" spc="-50">
                <a:latin typeface="Arial"/>
                <a:cs typeface="Arial"/>
              </a:rPr>
              <a:t>You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cannot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distinguish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slow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computer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from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failing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one</a:t>
            </a:r>
            <a:endParaRPr sz="1000">
              <a:latin typeface="Arial"/>
              <a:cs typeface="Arial"/>
            </a:endParaRPr>
          </a:p>
          <a:p>
            <a:pPr lvl="1" marL="831215" marR="141605" indent="-168275">
              <a:lnSpc>
                <a:spcPts val="1200"/>
              </a:lnSpc>
              <a:spcBef>
                <a:spcPts val="35"/>
              </a:spcBef>
              <a:buClr>
                <a:srgbClr val="3333B2"/>
              </a:buClr>
              <a:buChar char="►"/>
              <a:tabLst>
                <a:tab pos="831850" algn="l"/>
              </a:tabLst>
            </a:pPr>
            <a:r>
              <a:rPr dirty="0" sz="1000" spc="-50">
                <a:latin typeface="Arial"/>
                <a:cs typeface="Arial"/>
              </a:rPr>
              <a:t>You</a:t>
            </a:r>
            <a:r>
              <a:rPr dirty="0" sz="1000" spc="-5">
                <a:latin typeface="Arial"/>
                <a:cs typeface="Arial"/>
              </a:rPr>
              <a:t> 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never</a:t>
            </a:r>
            <a:r>
              <a:rPr dirty="0" sz="1000" spc="-5">
                <a:latin typeface="Arial"/>
                <a:cs typeface="Arial"/>
              </a:rPr>
              <a:t> 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sure 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server actually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performed an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operation</a:t>
            </a:r>
            <a:r>
              <a:rPr dirty="0" sz="1000" spc="-10">
                <a:latin typeface="Arial"/>
                <a:cs typeface="Arial"/>
              </a:rPr>
              <a:t> before</a:t>
            </a:r>
            <a:r>
              <a:rPr dirty="0" sz="1000" spc="-5">
                <a:latin typeface="Arial"/>
                <a:cs typeface="Arial"/>
              </a:rPr>
              <a:t> a crash</a:t>
            </a:r>
            <a:endParaRPr sz="1000">
              <a:latin typeface="Arial"/>
              <a:cs typeface="Arial"/>
            </a:endParaRPr>
          </a:p>
          <a:p>
            <a:pPr marL="554355" marR="105410" indent="-168275">
              <a:lnSpc>
                <a:spcPct val="100000"/>
              </a:lnSpc>
              <a:spcBef>
                <a:spcPts val="15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Full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transparency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will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cost</a:t>
            </a:r>
            <a:r>
              <a:rPr dirty="0" sz="1000" spc="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performance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exposing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distribution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</a:t>
            </a:r>
            <a:endParaRPr sz="1000">
              <a:latin typeface="Arial"/>
              <a:cs typeface="Arial"/>
            </a:endParaRPr>
          </a:p>
          <a:p>
            <a:pPr lvl="1" marL="831215" marR="184785" indent="-168275">
              <a:lnSpc>
                <a:spcPct val="100000"/>
              </a:lnSpc>
              <a:spcBef>
                <a:spcPts val="190"/>
              </a:spcBef>
              <a:buClr>
                <a:srgbClr val="3333B2"/>
              </a:buClr>
              <a:buChar char="►"/>
              <a:tabLst>
                <a:tab pos="831850" algn="l"/>
              </a:tabLst>
            </a:pPr>
            <a:r>
              <a:rPr dirty="0" sz="1000" spc="-10">
                <a:latin typeface="Arial"/>
                <a:cs typeface="Arial"/>
              </a:rPr>
              <a:t>Keeping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replicas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exactly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up-to-date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master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takes </a:t>
            </a:r>
            <a:r>
              <a:rPr dirty="0" sz="1000" spc="-26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time</a:t>
            </a:r>
            <a:endParaRPr sz="1000">
              <a:latin typeface="Arial"/>
              <a:cs typeface="Arial"/>
            </a:endParaRPr>
          </a:p>
          <a:p>
            <a:pPr lvl="1" marL="831215" marR="447675" indent="-168275">
              <a:lnSpc>
                <a:spcPts val="1200"/>
              </a:lnSpc>
              <a:spcBef>
                <a:spcPts val="35"/>
              </a:spcBef>
              <a:buClr>
                <a:srgbClr val="3333B2"/>
              </a:buClr>
              <a:buChar char="►"/>
              <a:tabLst>
                <a:tab pos="831850" algn="l"/>
              </a:tabLst>
            </a:pPr>
            <a:r>
              <a:rPr dirty="0" sz="1000" spc="-5">
                <a:latin typeface="Arial"/>
                <a:cs typeface="Arial"/>
              </a:rPr>
              <a:t>Immediately flushing</a:t>
            </a:r>
            <a:r>
              <a:rPr dirty="0" sz="1000">
                <a:latin typeface="Arial"/>
                <a:cs typeface="Arial"/>
              </a:rPr>
              <a:t> write </a:t>
            </a:r>
            <a:r>
              <a:rPr dirty="0" sz="1000" spc="-5">
                <a:latin typeface="Arial"/>
                <a:cs typeface="Arial"/>
              </a:rPr>
              <a:t>operations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disk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fault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tolerance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120523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Degree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of distribution transparency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11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79139" y="716"/>
            <a:ext cx="10623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Making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distribution transparent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216400" cy="193802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Degree</a:t>
            </a:r>
            <a:r>
              <a:rPr dirty="0" sz="14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of</a:t>
            </a:r>
            <a:r>
              <a:rPr dirty="0" sz="14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transparency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350">
              <a:latin typeface="Arial"/>
              <a:cs typeface="Arial"/>
            </a:endParaRPr>
          </a:p>
          <a:p>
            <a:pPr marL="276860">
              <a:lnSpc>
                <a:spcPct val="100000"/>
              </a:lnSpc>
            </a:pP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Exposing</a:t>
            </a:r>
            <a:r>
              <a:rPr dirty="0" sz="1200" spc="-15">
                <a:solidFill>
                  <a:srgbClr val="007C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distribution</a:t>
            </a:r>
            <a:r>
              <a:rPr dirty="0" sz="1200" spc="-10">
                <a:solidFill>
                  <a:srgbClr val="007C00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007C00"/>
                </a:solidFill>
                <a:latin typeface="Arial"/>
                <a:cs typeface="Arial"/>
              </a:rPr>
              <a:t>may</a:t>
            </a:r>
            <a:r>
              <a:rPr dirty="0" sz="1200" spc="-10">
                <a:solidFill>
                  <a:srgbClr val="007C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be</a:t>
            </a:r>
            <a:r>
              <a:rPr dirty="0" sz="1200" spc="-10">
                <a:solidFill>
                  <a:srgbClr val="007C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good</a:t>
            </a:r>
            <a:endParaRPr sz="1200">
              <a:latin typeface="Arial"/>
              <a:cs typeface="Arial"/>
            </a:endParaRPr>
          </a:p>
          <a:p>
            <a:pPr algn="just" marL="554355" marR="356870" indent="-168275">
              <a:lnSpc>
                <a:spcPct val="100000"/>
              </a:lnSpc>
              <a:spcBef>
                <a:spcPts val="790"/>
              </a:spcBef>
              <a:buClr>
                <a:srgbClr val="007C00"/>
              </a:buClr>
              <a:buChar char="►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Making use of location-based </a:t>
            </a:r>
            <a:r>
              <a:rPr dirty="0" sz="1000">
                <a:latin typeface="Arial"/>
                <a:cs typeface="Arial"/>
              </a:rPr>
              <a:t>services </a:t>
            </a:r>
            <a:r>
              <a:rPr dirty="0" sz="1000" spc="-5">
                <a:latin typeface="Arial"/>
                <a:cs typeface="Arial"/>
              </a:rPr>
              <a:t>(finding </a:t>
            </a:r>
            <a:r>
              <a:rPr dirty="0" sz="1000" spc="-10">
                <a:latin typeface="Arial"/>
                <a:cs typeface="Arial"/>
              </a:rPr>
              <a:t>your nearby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friends)</a:t>
            </a:r>
            <a:endParaRPr sz="1000">
              <a:latin typeface="Arial"/>
              <a:cs typeface="Arial"/>
            </a:endParaRPr>
          </a:p>
          <a:p>
            <a:pPr algn="just" marL="554355" indent="-168275">
              <a:lnSpc>
                <a:spcPct val="100000"/>
              </a:lnSpc>
              <a:spcBef>
                <a:spcPts val="590"/>
              </a:spcBef>
              <a:buClr>
                <a:srgbClr val="007C00"/>
              </a:buClr>
              <a:buChar char="►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When dealing with users in different time </a:t>
            </a:r>
            <a:r>
              <a:rPr dirty="0" sz="1000" spc="-10">
                <a:latin typeface="Arial"/>
                <a:cs typeface="Arial"/>
              </a:rPr>
              <a:t>zones</a:t>
            </a:r>
            <a:endParaRPr sz="1000">
              <a:latin typeface="Arial"/>
              <a:cs typeface="Arial"/>
            </a:endParaRPr>
          </a:p>
          <a:p>
            <a:pPr algn="just" marL="549910" marR="43180" indent="-163830">
              <a:lnSpc>
                <a:spcPct val="100000"/>
              </a:lnSpc>
              <a:spcBef>
                <a:spcPts val="590"/>
              </a:spcBef>
              <a:buClr>
                <a:srgbClr val="007C00"/>
              </a:buClr>
              <a:buChar char="►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When it </a:t>
            </a:r>
            <a:r>
              <a:rPr dirty="0" sz="1000" spc="-10">
                <a:latin typeface="Arial"/>
                <a:cs typeface="Arial"/>
              </a:rPr>
              <a:t>makes </a:t>
            </a:r>
            <a:r>
              <a:rPr dirty="0" sz="1000" spc="-5">
                <a:latin typeface="Arial"/>
                <a:cs typeface="Arial"/>
              </a:rPr>
              <a:t>it easier </a:t>
            </a:r>
            <a:r>
              <a:rPr dirty="0" sz="1000" spc="-15">
                <a:latin typeface="Arial"/>
                <a:cs typeface="Arial"/>
              </a:rPr>
              <a:t>for </a:t>
            </a:r>
            <a:r>
              <a:rPr dirty="0" sz="1000" spc="-5">
                <a:latin typeface="Arial"/>
                <a:cs typeface="Arial"/>
              </a:rPr>
              <a:t>a user to understand </a:t>
            </a:r>
            <a:r>
              <a:rPr dirty="0" sz="1000" spc="-15">
                <a:latin typeface="Arial"/>
                <a:cs typeface="Arial"/>
              </a:rPr>
              <a:t>what’s </a:t>
            </a:r>
            <a:r>
              <a:rPr dirty="0" sz="1000" spc="-5">
                <a:latin typeface="Arial"/>
                <a:cs typeface="Arial"/>
              </a:rPr>
              <a:t>going on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(when e.g., a </a:t>
            </a:r>
            <a:r>
              <a:rPr dirty="0" sz="1000" spc="-5">
                <a:latin typeface="Arial"/>
                <a:cs typeface="Arial"/>
              </a:rPr>
              <a:t>server </a:t>
            </a:r>
            <a:r>
              <a:rPr dirty="0" sz="1000" spc="-10">
                <a:latin typeface="Arial"/>
                <a:cs typeface="Arial"/>
              </a:rPr>
              <a:t>does </a:t>
            </a:r>
            <a:r>
              <a:rPr dirty="0" sz="1000" spc="-5">
                <a:latin typeface="Arial"/>
                <a:cs typeface="Arial"/>
              </a:rPr>
              <a:t>not </a:t>
            </a:r>
            <a:r>
              <a:rPr dirty="0" sz="1000" spc="-10">
                <a:latin typeface="Arial"/>
                <a:cs typeface="Arial"/>
              </a:rPr>
              <a:t>respond </a:t>
            </a:r>
            <a:r>
              <a:rPr dirty="0" sz="1000" spc="-15">
                <a:latin typeface="Arial"/>
                <a:cs typeface="Arial"/>
              </a:rPr>
              <a:t>for </a:t>
            </a:r>
            <a:r>
              <a:rPr dirty="0" sz="1000" spc="-10">
                <a:latin typeface="Arial"/>
                <a:cs typeface="Arial"/>
              </a:rPr>
              <a:t>a </a:t>
            </a:r>
            <a:r>
              <a:rPr dirty="0" sz="1000" spc="-5">
                <a:latin typeface="Arial"/>
                <a:cs typeface="Arial"/>
              </a:rPr>
              <a:t>long </a:t>
            </a:r>
            <a:r>
              <a:rPr dirty="0" sz="1000" spc="-10">
                <a:latin typeface="Arial"/>
                <a:cs typeface="Arial"/>
              </a:rPr>
              <a:t>time, </a:t>
            </a:r>
            <a:r>
              <a:rPr dirty="0" sz="1000">
                <a:latin typeface="Arial"/>
                <a:cs typeface="Arial"/>
              </a:rPr>
              <a:t>report </a:t>
            </a:r>
            <a:r>
              <a:rPr dirty="0" sz="1000" spc="-5">
                <a:latin typeface="Arial"/>
                <a:cs typeface="Arial"/>
              </a:rPr>
              <a:t>it </a:t>
            </a:r>
            <a:r>
              <a:rPr dirty="0" sz="1000" spc="-10">
                <a:latin typeface="Arial"/>
                <a:cs typeface="Arial"/>
              </a:rPr>
              <a:t>as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failing).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120523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Degree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of distribution transparency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11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79139" y="716"/>
            <a:ext cx="10623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Making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distribution transparent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00" y="188846"/>
            <a:ext cx="4241800" cy="260985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Degree</a:t>
            </a:r>
            <a:r>
              <a:rPr dirty="0" sz="14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of</a:t>
            </a:r>
            <a:r>
              <a:rPr dirty="0" sz="14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transparency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35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</a:pP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Exposing</a:t>
            </a:r>
            <a:r>
              <a:rPr dirty="0" sz="1200" spc="-15">
                <a:solidFill>
                  <a:srgbClr val="007C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distribution</a:t>
            </a:r>
            <a:r>
              <a:rPr dirty="0" sz="1200" spc="-10">
                <a:solidFill>
                  <a:srgbClr val="007C00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007C00"/>
                </a:solidFill>
                <a:latin typeface="Arial"/>
                <a:cs typeface="Arial"/>
              </a:rPr>
              <a:t>may</a:t>
            </a:r>
            <a:r>
              <a:rPr dirty="0" sz="1200" spc="-10">
                <a:solidFill>
                  <a:srgbClr val="007C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be</a:t>
            </a:r>
            <a:r>
              <a:rPr dirty="0" sz="1200" spc="-10">
                <a:solidFill>
                  <a:srgbClr val="007C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good</a:t>
            </a:r>
            <a:endParaRPr sz="1200">
              <a:latin typeface="Arial"/>
              <a:cs typeface="Arial"/>
            </a:endParaRPr>
          </a:p>
          <a:p>
            <a:pPr algn="just" marL="567055" marR="369570" indent="-168275">
              <a:lnSpc>
                <a:spcPct val="100000"/>
              </a:lnSpc>
              <a:spcBef>
                <a:spcPts val="790"/>
              </a:spcBef>
              <a:buClr>
                <a:srgbClr val="007C00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Making use of location-based </a:t>
            </a:r>
            <a:r>
              <a:rPr dirty="0" sz="1000">
                <a:latin typeface="Arial"/>
                <a:cs typeface="Arial"/>
              </a:rPr>
              <a:t>services </a:t>
            </a:r>
            <a:r>
              <a:rPr dirty="0" sz="1000" spc="-5">
                <a:latin typeface="Arial"/>
                <a:cs typeface="Arial"/>
              </a:rPr>
              <a:t>(finding </a:t>
            </a:r>
            <a:r>
              <a:rPr dirty="0" sz="1000" spc="-10">
                <a:latin typeface="Arial"/>
                <a:cs typeface="Arial"/>
              </a:rPr>
              <a:t>your nearby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friends)</a:t>
            </a:r>
            <a:endParaRPr sz="1000">
              <a:latin typeface="Arial"/>
              <a:cs typeface="Arial"/>
            </a:endParaRPr>
          </a:p>
          <a:p>
            <a:pPr algn="just" marL="567055" indent="-168275">
              <a:lnSpc>
                <a:spcPct val="100000"/>
              </a:lnSpc>
              <a:spcBef>
                <a:spcPts val="590"/>
              </a:spcBef>
              <a:buClr>
                <a:srgbClr val="007C00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When dealing with users in different time </a:t>
            </a:r>
            <a:r>
              <a:rPr dirty="0" sz="1000" spc="-10">
                <a:latin typeface="Arial"/>
                <a:cs typeface="Arial"/>
              </a:rPr>
              <a:t>zones</a:t>
            </a:r>
            <a:endParaRPr sz="1000">
              <a:latin typeface="Arial"/>
              <a:cs typeface="Arial"/>
            </a:endParaRPr>
          </a:p>
          <a:p>
            <a:pPr algn="just" marL="562610" marR="55880" indent="-163830">
              <a:lnSpc>
                <a:spcPct val="100000"/>
              </a:lnSpc>
              <a:spcBef>
                <a:spcPts val="590"/>
              </a:spcBef>
              <a:buClr>
                <a:srgbClr val="007C00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When it </a:t>
            </a:r>
            <a:r>
              <a:rPr dirty="0" sz="1000" spc="-10">
                <a:latin typeface="Arial"/>
                <a:cs typeface="Arial"/>
              </a:rPr>
              <a:t>makes </a:t>
            </a:r>
            <a:r>
              <a:rPr dirty="0" sz="1000" spc="-5">
                <a:latin typeface="Arial"/>
                <a:cs typeface="Arial"/>
              </a:rPr>
              <a:t>it easier </a:t>
            </a:r>
            <a:r>
              <a:rPr dirty="0" sz="1000" spc="-15">
                <a:latin typeface="Arial"/>
                <a:cs typeface="Arial"/>
              </a:rPr>
              <a:t>for </a:t>
            </a:r>
            <a:r>
              <a:rPr dirty="0" sz="1000" spc="-5">
                <a:latin typeface="Arial"/>
                <a:cs typeface="Arial"/>
              </a:rPr>
              <a:t>a user to understand </a:t>
            </a:r>
            <a:r>
              <a:rPr dirty="0" sz="1000" spc="-15">
                <a:latin typeface="Arial"/>
                <a:cs typeface="Arial"/>
              </a:rPr>
              <a:t>what’s </a:t>
            </a:r>
            <a:r>
              <a:rPr dirty="0" sz="1000" spc="-5">
                <a:latin typeface="Arial"/>
                <a:cs typeface="Arial"/>
              </a:rPr>
              <a:t>going on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(when e.g., a </a:t>
            </a:r>
            <a:r>
              <a:rPr dirty="0" sz="1000" spc="-5">
                <a:latin typeface="Arial"/>
                <a:cs typeface="Arial"/>
              </a:rPr>
              <a:t>server </a:t>
            </a:r>
            <a:r>
              <a:rPr dirty="0" sz="1000" spc="-10">
                <a:latin typeface="Arial"/>
                <a:cs typeface="Arial"/>
              </a:rPr>
              <a:t>does </a:t>
            </a:r>
            <a:r>
              <a:rPr dirty="0" sz="1000" spc="-5">
                <a:latin typeface="Arial"/>
                <a:cs typeface="Arial"/>
              </a:rPr>
              <a:t>not </a:t>
            </a:r>
            <a:r>
              <a:rPr dirty="0" sz="1000" spc="-10">
                <a:latin typeface="Arial"/>
                <a:cs typeface="Arial"/>
              </a:rPr>
              <a:t>respond </a:t>
            </a:r>
            <a:r>
              <a:rPr dirty="0" sz="1000" spc="-15">
                <a:latin typeface="Arial"/>
                <a:cs typeface="Arial"/>
              </a:rPr>
              <a:t>for </a:t>
            </a:r>
            <a:r>
              <a:rPr dirty="0" sz="1000" spc="-10">
                <a:latin typeface="Arial"/>
                <a:cs typeface="Arial"/>
              </a:rPr>
              <a:t>a </a:t>
            </a:r>
            <a:r>
              <a:rPr dirty="0" sz="1000" spc="-5">
                <a:latin typeface="Arial"/>
                <a:cs typeface="Arial"/>
              </a:rPr>
              <a:t>long </a:t>
            </a:r>
            <a:r>
              <a:rPr dirty="0" sz="1000" spc="-10">
                <a:latin typeface="Arial"/>
                <a:cs typeface="Arial"/>
              </a:rPr>
              <a:t>time, </a:t>
            </a:r>
            <a:r>
              <a:rPr dirty="0" sz="1000">
                <a:latin typeface="Arial"/>
                <a:cs typeface="Arial"/>
              </a:rPr>
              <a:t>report </a:t>
            </a:r>
            <a:r>
              <a:rPr dirty="0" sz="1000" spc="-5">
                <a:latin typeface="Arial"/>
                <a:cs typeface="Arial"/>
              </a:rPr>
              <a:t>it </a:t>
            </a:r>
            <a:r>
              <a:rPr dirty="0" sz="1000" spc="-10">
                <a:latin typeface="Arial"/>
                <a:cs typeface="Arial"/>
              </a:rPr>
              <a:t>as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failing).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Arial"/>
              <a:cs typeface="Arial"/>
            </a:endParaRPr>
          </a:p>
          <a:p>
            <a:pPr marL="289560">
              <a:lnSpc>
                <a:spcPts val="141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Conclusion</a:t>
            </a:r>
            <a:endParaRPr sz="1200">
              <a:latin typeface="Arial"/>
              <a:cs typeface="Arial"/>
            </a:endParaRPr>
          </a:p>
          <a:p>
            <a:pPr marL="289560" marR="55880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Distribution </a:t>
            </a:r>
            <a:r>
              <a:rPr dirty="0" sz="1000" spc="-10">
                <a:latin typeface="Arial"/>
                <a:cs typeface="Arial"/>
              </a:rPr>
              <a:t>transparency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nice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goal,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but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achieving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different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story,</a:t>
            </a:r>
            <a:r>
              <a:rPr dirty="0" sz="1000" spc="-5">
                <a:latin typeface="Arial"/>
                <a:cs typeface="Arial"/>
              </a:rPr>
              <a:t> and it should often not </a:t>
            </a:r>
            <a:r>
              <a:rPr dirty="0" sz="1000" spc="-20">
                <a:latin typeface="Arial"/>
                <a:cs typeface="Arial"/>
              </a:rPr>
              <a:t>even</a:t>
            </a:r>
            <a:r>
              <a:rPr dirty="0" sz="1000" spc="-5">
                <a:latin typeface="Arial"/>
                <a:cs typeface="Arial"/>
              </a:rPr>
              <a:t> be aimed at.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31843" y="716"/>
            <a:ext cx="40957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Being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open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66763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Openness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of distributed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systems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4769" y="1024615"/>
            <a:ext cx="3970020" cy="1249680"/>
          </a:xfrm>
          <a:prstGeom prst="rect">
            <a:avLst/>
          </a:prstGeom>
        </p:spPr>
        <p:txBody>
          <a:bodyPr wrap="square" lIns="0" tIns="4191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3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What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are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we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talking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about?</a:t>
            </a:r>
            <a:endParaRPr sz="1200">
              <a:latin typeface="Arial"/>
              <a:cs typeface="Arial"/>
            </a:endParaRPr>
          </a:p>
          <a:p>
            <a:pPr marL="45085" marR="30480">
              <a:lnSpc>
                <a:spcPct val="100000"/>
              </a:lnSpc>
              <a:spcBef>
                <a:spcPts val="190"/>
              </a:spcBef>
            </a:pPr>
            <a:r>
              <a:rPr dirty="0" sz="1000" spc="-10">
                <a:latin typeface="Arial"/>
                <a:cs typeface="Arial"/>
              </a:rPr>
              <a:t>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able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interact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with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services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from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other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open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systems,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irrespective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underlying environment:</a:t>
            </a:r>
            <a:endParaRPr sz="1000">
              <a:latin typeface="Arial"/>
              <a:cs typeface="Arial"/>
            </a:endParaRPr>
          </a:p>
          <a:p>
            <a:pPr marL="321945" indent="-168275">
              <a:lnSpc>
                <a:spcPts val="12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322580" algn="l"/>
              </a:tabLst>
            </a:pPr>
            <a:r>
              <a:rPr dirty="0" sz="1000" spc="-5">
                <a:latin typeface="Arial"/>
                <a:cs typeface="Arial"/>
              </a:rPr>
              <a:t>Systems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should conform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well-defined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interfaces</a:t>
            </a:r>
            <a:endParaRPr sz="1000">
              <a:latin typeface="Arial"/>
              <a:cs typeface="Arial"/>
            </a:endParaRPr>
          </a:p>
          <a:p>
            <a:pPr marL="321945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322580" algn="l"/>
              </a:tabLst>
            </a:pPr>
            <a:r>
              <a:rPr dirty="0" sz="1000" spc="-5">
                <a:latin typeface="Arial"/>
                <a:cs typeface="Arial"/>
              </a:rPr>
              <a:t>Systems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should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easily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interoperate</a:t>
            </a:r>
            <a:endParaRPr sz="1000">
              <a:latin typeface="Arial"/>
              <a:cs typeface="Arial"/>
            </a:endParaRPr>
          </a:p>
          <a:p>
            <a:pPr marL="321945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322580" algn="l"/>
              </a:tabLst>
            </a:pPr>
            <a:r>
              <a:rPr dirty="0" sz="1000" spc="-5">
                <a:latin typeface="Arial"/>
                <a:cs typeface="Arial"/>
              </a:rPr>
              <a:t>Systems should</a:t>
            </a:r>
            <a:r>
              <a:rPr dirty="0" sz="1000">
                <a:latin typeface="Arial"/>
                <a:cs typeface="Arial"/>
              </a:rPr>
              <a:t> support 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portability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applications</a:t>
            </a:r>
            <a:endParaRPr sz="1000">
              <a:latin typeface="Arial"/>
              <a:cs typeface="Arial"/>
            </a:endParaRPr>
          </a:p>
          <a:p>
            <a:pPr marL="321945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322580" algn="l"/>
              </a:tabLst>
            </a:pPr>
            <a:r>
              <a:rPr dirty="0" sz="1000" spc="-5">
                <a:latin typeface="Arial"/>
                <a:cs typeface="Arial"/>
              </a:rPr>
              <a:t>Systems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should be easily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extensible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713" y="3327684"/>
            <a:ext cx="158940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Interoperability, 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composability,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and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extensibility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12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118935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Separating policy from mechanism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13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31843" y="716"/>
            <a:ext cx="40957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Being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open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00" y="188846"/>
            <a:ext cx="4163060" cy="264287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Policies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versus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mechanisms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Implementing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openness:</a:t>
            </a:r>
            <a:r>
              <a:rPr dirty="0" sz="1200" spc="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policies</a:t>
            </a:r>
            <a:endParaRPr sz="1200">
              <a:latin typeface="Arial"/>
              <a:cs typeface="Arial"/>
            </a:endParaRPr>
          </a:p>
          <a:p>
            <a:pPr marL="567055" indent="-168275">
              <a:lnSpc>
                <a:spcPts val="1200"/>
              </a:lnSpc>
              <a:spcBef>
                <a:spcPts val="79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What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level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consistency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require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client-cached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data?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Which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operations do </a:t>
            </a:r>
            <a:r>
              <a:rPr dirty="0" sz="1000" spc="-10">
                <a:latin typeface="Arial"/>
                <a:cs typeface="Arial"/>
              </a:rPr>
              <a:t>we</a:t>
            </a:r>
            <a:r>
              <a:rPr dirty="0" sz="1000" spc="-5">
                <a:latin typeface="Arial"/>
                <a:cs typeface="Arial"/>
              </a:rPr>
              <a:t> allow downloaded code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perform?</a:t>
            </a:r>
            <a:endParaRPr sz="1000">
              <a:latin typeface="Arial"/>
              <a:cs typeface="Arial"/>
            </a:endParaRPr>
          </a:p>
          <a:p>
            <a:pPr marL="567055" marR="230504" indent="-168275">
              <a:lnSpc>
                <a:spcPts val="1200"/>
              </a:lnSpc>
              <a:spcBef>
                <a:spcPts val="3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Which QoS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requirements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 </a:t>
            </a:r>
            <a:r>
              <a:rPr dirty="0" sz="1000" spc="-10">
                <a:latin typeface="Arial"/>
                <a:cs typeface="Arial"/>
              </a:rPr>
              <a:t>we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adjust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10">
                <a:latin typeface="Arial"/>
                <a:cs typeface="Arial"/>
              </a:rPr>
              <a:t>face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varying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bandwidth?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ts val="1150"/>
              </a:lnSpc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What </a:t>
            </a:r>
            <a:r>
              <a:rPr dirty="0" sz="1000" spc="-15">
                <a:latin typeface="Arial"/>
                <a:cs typeface="Arial"/>
              </a:rPr>
              <a:t>level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secrecy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 </a:t>
            </a:r>
            <a:r>
              <a:rPr dirty="0" sz="1000" spc="-10">
                <a:latin typeface="Arial"/>
                <a:cs typeface="Arial"/>
              </a:rPr>
              <a:t>we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require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 spc="-5">
                <a:latin typeface="Arial"/>
                <a:cs typeface="Arial"/>
              </a:rPr>
              <a:t> communication?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3333B2"/>
              </a:buClr>
              <a:buFont typeface="Arial"/>
              <a:buChar char="►"/>
            </a:pPr>
            <a:endParaRPr sz="130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Implementing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openness:</a:t>
            </a:r>
            <a:r>
              <a:rPr dirty="0" sz="1200" spc="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mechanisms</a:t>
            </a:r>
            <a:endParaRPr sz="1200">
              <a:latin typeface="Arial"/>
              <a:cs typeface="Arial"/>
            </a:endParaRPr>
          </a:p>
          <a:p>
            <a:pPr marL="567055" indent="-168275">
              <a:lnSpc>
                <a:spcPts val="1200"/>
              </a:lnSpc>
              <a:spcBef>
                <a:spcPts val="79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Allow (dynamic) setting of caching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policies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>
                <a:latin typeface="Arial"/>
                <a:cs typeface="Arial"/>
              </a:rPr>
              <a:t>Support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different </a:t>
            </a:r>
            <a:r>
              <a:rPr dirty="0" sz="1000" spc="-15">
                <a:latin typeface="Arial"/>
                <a:cs typeface="Arial"/>
              </a:rPr>
              <a:t>levels</a:t>
            </a:r>
            <a:r>
              <a:rPr dirty="0" sz="1000" spc="-5">
                <a:latin typeface="Arial"/>
                <a:cs typeface="Arial"/>
              </a:rPr>
              <a:t> of </a:t>
            </a:r>
            <a:r>
              <a:rPr dirty="0" sz="1000">
                <a:latin typeface="Arial"/>
                <a:cs typeface="Arial"/>
              </a:rPr>
              <a:t>trust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 spc="-5">
                <a:latin typeface="Arial"/>
                <a:cs typeface="Arial"/>
              </a:rPr>
              <a:t> mobile code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Provide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adjustable QoS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parameters per data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stream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10">
                <a:latin typeface="Arial"/>
                <a:cs typeface="Arial"/>
              </a:rPr>
              <a:t>Offer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different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encryption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algorithms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118935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Separating policy from mechanism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14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31843" y="716"/>
            <a:ext cx="40957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Being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open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60655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On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strict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separation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2747" y="1070150"/>
            <a:ext cx="3870960" cy="12560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7145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12700" marR="10795" indent="635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stricter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separation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between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policy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mechanism,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more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we</a:t>
            </a:r>
            <a:r>
              <a:rPr dirty="0" sz="1000" spc="-5">
                <a:latin typeface="Arial"/>
                <a:cs typeface="Arial"/>
              </a:rPr>
              <a:t> need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make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ensure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proper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mechanisms,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potentially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leading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many</a:t>
            </a:r>
            <a:r>
              <a:rPr dirty="0" sz="1000" spc="-5">
                <a:latin typeface="Arial"/>
                <a:cs typeface="Arial"/>
              </a:rPr>
              <a:t> configuration parameters 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complex</a:t>
            </a:r>
            <a:r>
              <a:rPr dirty="0" sz="1000" spc="-5">
                <a:latin typeface="Arial"/>
                <a:cs typeface="Arial"/>
              </a:rPr>
              <a:t> management.</a:t>
            </a:r>
            <a:endParaRPr sz="1000">
              <a:latin typeface="Arial"/>
              <a:cs typeface="Arial"/>
            </a:endParaRPr>
          </a:p>
          <a:p>
            <a:pPr marL="17145">
              <a:lnSpc>
                <a:spcPct val="100000"/>
              </a:lnSpc>
              <a:spcBef>
                <a:spcPts val="645"/>
              </a:spcBef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Finding</a:t>
            </a:r>
            <a:r>
              <a:rPr dirty="0" sz="1200" spc="-2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a</a:t>
            </a:r>
            <a:r>
              <a:rPr dirty="0" sz="1200" spc="-2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balance</a:t>
            </a:r>
            <a:endParaRPr sz="1200">
              <a:latin typeface="Arial"/>
              <a:cs typeface="Arial"/>
            </a:endParaRPr>
          </a:p>
          <a:p>
            <a:pPr marL="17145" marR="5080">
              <a:lnSpc>
                <a:spcPct val="100000"/>
              </a:lnSpc>
              <a:spcBef>
                <a:spcPts val="190"/>
              </a:spcBef>
            </a:pPr>
            <a:r>
              <a:rPr dirty="0" sz="1000" spc="-5">
                <a:latin typeface="Arial"/>
                <a:cs typeface="Arial"/>
              </a:rPr>
              <a:t>Hard coding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policies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often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simplifies management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and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reduces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complexity 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price </a:t>
            </a:r>
            <a:r>
              <a:rPr dirty="0" sz="1000" spc="-5">
                <a:latin typeface="Arial"/>
                <a:cs typeface="Arial"/>
              </a:rPr>
              <a:t>of less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flexibility.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There 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 obvious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solution.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77216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Scalability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dimensions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15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3740" y="716"/>
            <a:ext cx="51815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Being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scala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le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3980815" cy="99758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Scale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in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distributed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systems</a:t>
            </a:r>
            <a:endParaRPr sz="1400">
              <a:latin typeface="Arial"/>
              <a:cs typeface="Arial"/>
            </a:endParaRPr>
          </a:p>
          <a:p>
            <a:pPr marL="264160">
              <a:lnSpc>
                <a:spcPts val="1410"/>
              </a:lnSpc>
              <a:spcBef>
                <a:spcPts val="96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264160" marR="5080">
              <a:lnSpc>
                <a:spcPts val="1200"/>
              </a:lnSpc>
              <a:spcBef>
                <a:spcPts val="10"/>
              </a:spcBef>
            </a:pPr>
            <a:r>
              <a:rPr dirty="0" sz="1000" spc="-10">
                <a:latin typeface="Arial"/>
                <a:cs typeface="Arial"/>
              </a:rPr>
              <a:t>Many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developers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</a:t>
            </a:r>
            <a:r>
              <a:rPr dirty="0" sz="1000">
                <a:latin typeface="Arial"/>
                <a:cs typeface="Arial"/>
              </a:rPr>
              <a:t>modern </a:t>
            </a:r>
            <a:r>
              <a:rPr dirty="0" sz="1000" spc="-5">
                <a:latin typeface="Arial"/>
                <a:cs typeface="Arial"/>
              </a:rPr>
              <a:t>distributed systems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easily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use the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adjective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“scalable”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without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making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clear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FA0000"/>
                </a:solidFill>
                <a:latin typeface="Arial"/>
                <a:cs typeface="Arial"/>
              </a:rPr>
              <a:t>why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their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actually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scales.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300563" y="3331252"/>
            <a:ext cx="2413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</a:t>
            </a:fld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47447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What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is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distributed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system?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553845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0"/>
              <a:t>Distributed</a:t>
            </a:r>
            <a:r>
              <a:rPr dirty="0" spc="-30"/>
              <a:t> </a:t>
            </a:r>
            <a:r>
              <a:rPr dirty="0" spc="15"/>
              <a:t>System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17728" y="930831"/>
            <a:ext cx="3968750" cy="15284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191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Definition</a:t>
            </a:r>
            <a:endParaRPr sz="1200">
              <a:latin typeface="Arial"/>
              <a:cs typeface="Arial"/>
            </a:endParaRPr>
          </a:p>
          <a:p>
            <a:pPr marL="41910" marR="30480" indent="-4445">
              <a:lnSpc>
                <a:spcPts val="1200"/>
              </a:lnSpc>
              <a:spcBef>
                <a:spcPts val="10"/>
              </a:spcBef>
            </a:pPr>
            <a:r>
              <a:rPr dirty="0" sz="1000" spc="-20">
                <a:latin typeface="Arial"/>
                <a:cs typeface="Arial"/>
              </a:rPr>
              <a:t>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distributed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system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collection of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FA0000"/>
                </a:solidFill>
                <a:latin typeface="Arial"/>
                <a:cs typeface="Arial"/>
              </a:rPr>
              <a:t>autonomous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FA0000"/>
                </a:solidFill>
                <a:latin typeface="Arial"/>
                <a:cs typeface="Arial"/>
              </a:rPr>
              <a:t>computing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FA0000"/>
                </a:solidFill>
                <a:latin typeface="Arial"/>
                <a:cs typeface="Arial"/>
              </a:rPr>
              <a:t>elements </a:t>
            </a:r>
            <a:r>
              <a:rPr dirty="0" sz="1000" spc="-26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appears to its users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 a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single coherent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system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41910">
              <a:lnSpc>
                <a:spcPct val="100000"/>
              </a:lnSpc>
              <a:spcBef>
                <a:spcPts val="65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Characteristic</a:t>
            </a: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features</a:t>
            </a:r>
            <a:endParaRPr sz="1200">
              <a:latin typeface="Arial"/>
              <a:cs typeface="Arial"/>
            </a:endParaRPr>
          </a:p>
          <a:p>
            <a:pPr marL="318770" marR="92075" indent="-168275">
              <a:lnSpc>
                <a:spcPct val="100000"/>
              </a:lnSpc>
              <a:spcBef>
                <a:spcPts val="540"/>
              </a:spcBef>
              <a:buClr>
                <a:srgbClr val="3333B2"/>
              </a:buClr>
              <a:buChar char="►"/>
              <a:tabLst>
                <a:tab pos="319405" algn="l"/>
              </a:tabLst>
            </a:pPr>
            <a:r>
              <a:rPr dirty="0" sz="1000" spc="-10">
                <a:latin typeface="Arial"/>
                <a:cs typeface="Arial"/>
              </a:rPr>
              <a:t>Autonomous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computing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elements,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also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referred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nodes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they </a:t>
            </a:r>
            <a:r>
              <a:rPr dirty="0" sz="1000" spc="-5">
                <a:latin typeface="Arial"/>
                <a:cs typeface="Arial"/>
              </a:rPr>
              <a:t>hardware </a:t>
            </a:r>
            <a:r>
              <a:rPr dirty="0" sz="1000" spc="-10">
                <a:latin typeface="Arial"/>
                <a:cs typeface="Arial"/>
              </a:rPr>
              <a:t>devices</a:t>
            </a:r>
            <a:r>
              <a:rPr dirty="0" sz="1000" spc="-5">
                <a:latin typeface="Arial"/>
                <a:cs typeface="Arial"/>
              </a:rPr>
              <a:t> or software processes.</a:t>
            </a:r>
            <a:endParaRPr sz="1000">
              <a:latin typeface="Arial"/>
              <a:cs typeface="Arial"/>
            </a:endParaRPr>
          </a:p>
          <a:p>
            <a:pPr marL="318770" marR="106045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319405" algn="l"/>
              </a:tabLst>
            </a:pPr>
            <a:r>
              <a:rPr dirty="0" sz="1000" spc="-5">
                <a:latin typeface="Arial"/>
                <a:cs typeface="Arial"/>
              </a:rPr>
              <a:t>Single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coherent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users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applications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perceive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single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5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nodes need to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collaborate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77216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Scalability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dimensions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15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3740" y="716"/>
            <a:ext cx="51815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Being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scala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le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00" y="188846"/>
            <a:ext cx="4031615" cy="1974214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 marR="1689735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Scale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in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distributed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systems</a:t>
            </a:r>
            <a:endParaRPr sz="1400">
              <a:latin typeface="Arial"/>
              <a:cs typeface="Arial"/>
            </a:endParaRPr>
          </a:p>
          <a:p>
            <a:pPr marL="289560">
              <a:lnSpc>
                <a:spcPts val="1410"/>
              </a:lnSpc>
              <a:spcBef>
                <a:spcPts val="96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289560" marR="30480">
              <a:lnSpc>
                <a:spcPts val="1200"/>
              </a:lnSpc>
              <a:spcBef>
                <a:spcPts val="10"/>
              </a:spcBef>
            </a:pPr>
            <a:r>
              <a:rPr dirty="0" sz="1000" spc="-10">
                <a:latin typeface="Arial"/>
                <a:cs typeface="Arial"/>
              </a:rPr>
              <a:t>Many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developers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</a:t>
            </a:r>
            <a:r>
              <a:rPr dirty="0" sz="1000">
                <a:latin typeface="Arial"/>
                <a:cs typeface="Arial"/>
              </a:rPr>
              <a:t>modern </a:t>
            </a:r>
            <a:r>
              <a:rPr dirty="0" sz="1000" spc="-5">
                <a:latin typeface="Arial"/>
                <a:cs typeface="Arial"/>
              </a:rPr>
              <a:t>distributed systems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easily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use the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adjective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“scalable”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without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making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clear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FA0000"/>
                </a:solidFill>
                <a:latin typeface="Arial"/>
                <a:cs typeface="Arial"/>
              </a:rPr>
              <a:t>why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their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actually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scales.</a:t>
            </a:r>
            <a:endParaRPr sz="1000">
              <a:latin typeface="Arial"/>
              <a:cs typeface="Arial"/>
            </a:endParaRPr>
          </a:p>
          <a:p>
            <a:pPr algn="ctr" marR="1689100">
              <a:lnSpc>
                <a:spcPct val="100000"/>
              </a:lnSpc>
              <a:spcBef>
                <a:spcPts val="64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At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least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three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components</a:t>
            </a:r>
            <a:endParaRPr sz="12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Number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users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and/or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processes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(size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scalability)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Maximum distance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between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nodes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(geographical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scalability)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Number of administrative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domains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(administrative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scalability)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77216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Scalability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dimensions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15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3740" y="716"/>
            <a:ext cx="51815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Being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scala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le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200" y="188846"/>
            <a:ext cx="4206875" cy="294894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 marR="1839595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Scale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in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distributed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systems</a:t>
            </a:r>
            <a:endParaRPr sz="1400">
              <a:latin typeface="Arial"/>
              <a:cs typeface="Arial"/>
            </a:endParaRPr>
          </a:p>
          <a:p>
            <a:pPr marL="302260">
              <a:lnSpc>
                <a:spcPts val="1410"/>
              </a:lnSpc>
              <a:spcBef>
                <a:spcPts val="96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302260" marR="192405">
              <a:lnSpc>
                <a:spcPts val="1200"/>
              </a:lnSpc>
              <a:spcBef>
                <a:spcPts val="10"/>
              </a:spcBef>
            </a:pPr>
            <a:r>
              <a:rPr dirty="0" sz="1000" spc="-10">
                <a:latin typeface="Arial"/>
                <a:cs typeface="Arial"/>
              </a:rPr>
              <a:t>Many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developers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</a:t>
            </a:r>
            <a:r>
              <a:rPr dirty="0" sz="1000">
                <a:latin typeface="Arial"/>
                <a:cs typeface="Arial"/>
              </a:rPr>
              <a:t>modern </a:t>
            </a:r>
            <a:r>
              <a:rPr dirty="0" sz="1000" spc="-5">
                <a:latin typeface="Arial"/>
                <a:cs typeface="Arial"/>
              </a:rPr>
              <a:t>distributed systems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easily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use the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adjective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“scalable”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without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making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clear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FA0000"/>
                </a:solidFill>
                <a:latin typeface="Arial"/>
                <a:cs typeface="Arial"/>
              </a:rPr>
              <a:t>why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their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actually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scales.</a:t>
            </a:r>
            <a:endParaRPr sz="1000">
              <a:latin typeface="Arial"/>
              <a:cs typeface="Arial"/>
            </a:endParaRPr>
          </a:p>
          <a:p>
            <a:pPr algn="ctr" marR="1838960">
              <a:lnSpc>
                <a:spcPct val="100000"/>
              </a:lnSpc>
              <a:spcBef>
                <a:spcPts val="64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At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least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three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components</a:t>
            </a:r>
            <a:endParaRPr sz="1200">
              <a:latin typeface="Arial"/>
              <a:cs typeface="Arial"/>
            </a:endParaRPr>
          </a:p>
          <a:p>
            <a:pPr marL="579755" indent="-168275">
              <a:lnSpc>
                <a:spcPct val="1000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580390" algn="l"/>
              </a:tabLst>
            </a:pPr>
            <a:r>
              <a:rPr dirty="0" sz="1000" spc="-5">
                <a:latin typeface="Arial"/>
                <a:cs typeface="Arial"/>
              </a:rPr>
              <a:t>Number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users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and/or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processes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(size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scalability)</a:t>
            </a:r>
            <a:endParaRPr sz="1000">
              <a:latin typeface="Arial"/>
              <a:cs typeface="Arial"/>
            </a:endParaRPr>
          </a:p>
          <a:p>
            <a:pPr marL="57975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580390" algn="l"/>
              </a:tabLst>
            </a:pPr>
            <a:r>
              <a:rPr dirty="0" sz="1000" spc="-5">
                <a:latin typeface="Arial"/>
                <a:cs typeface="Arial"/>
              </a:rPr>
              <a:t>Maximum distance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between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nodes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(geographical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scalability)</a:t>
            </a:r>
            <a:endParaRPr sz="1000">
              <a:latin typeface="Arial"/>
              <a:cs typeface="Arial"/>
            </a:endParaRPr>
          </a:p>
          <a:p>
            <a:pPr marL="57975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580390" algn="l"/>
              </a:tabLst>
            </a:pPr>
            <a:r>
              <a:rPr dirty="0" sz="1000" spc="-5">
                <a:latin typeface="Arial"/>
                <a:cs typeface="Arial"/>
              </a:rPr>
              <a:t>Number of administrative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domains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(administrative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scalability)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Arial"/>
              <a:cs typeface="Arial"/>
            </a:endParaRPr>
          </a:p>
          <a:p>
            <a:pPr marL="302260">
              <a:lnSpc>
                <a:spcPts val="1410"/>
              </a:lnSpc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302260" marR="17780">
              <a:lnSpc>
                <a:spcPts val="1200"/>
              </a:lnSpc>
              <a:spcBef>
                <a:spcPts val="15"/>
              </a:spcBef>
            </a:pPr>
            <a:r>
              <a:rPr dirty="0" sz="1000" spc="-5">
                <a:latin typeface="Arial"/>
                <a:cs typeface="Arial"/>
              </a:rPr>
              <a:t>Most systems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account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only,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a</a:t>
            </a:r>
            <a:r>
              <a:rPr dirty="0" sz="1000">
                <a:latin typeface="Arial"/>
                <a:cs typeface="Arial"/>
              </a:rPr>
              <a:t> certain </a:t>
            </a:r>
            <a:r>
              <a:rPr dirty="0" sz="1000" spc="-10">
                <a:latin typeface="Arial"/>
                <a:cs typeface="Arial"/>
              </a:rPr>
              <a:t>extent,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size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scalability. </a:t>
            </a:r>
            <a:r>
              <a:rPr dirty="0" sz="1000" spc="-5">
                <a:latin typeface="Arial"/>
                <a:cs typeface="Arial"/>
              </a:rPr>
              <a:t> Often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solution: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multiple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powerful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operating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independently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parallel.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45">
                <a:latin typeface="Arial"/>
                <a:cs typeface="Arial"/>
              </a:rPr>
              <a:t>Today,</a:t>
            </a:r>
            <a:r>
              <a:rPr dirty="0" sz="1000" spc="-5">
                <a:latin typeface="Arial"/>
                <a:cs typeface="Arial"/>
              </a:rPr>
              <a:t> the challenge still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lies in geographical and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administrative</a:t>
            </a:r>
            <a:r>
              <a:rPr dirty="0" sz="1000" spc="-10">
                <a:latin typeface="Arial"/>
                <a:cs typeface="Arial"/>
              </a:rPr>
              <a:t> scalability.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77216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Scalability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dimensions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16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3740" y="716"/>
            <a:ext cx="51815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Being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scala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le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21793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Size</a:t>
            </a:r>
            <a:r>
              <a:rPr dirty="0" sz="1400" spc="-4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scalability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1894" y="1049843"/>
            <a:ext cx="3883660" cy="1213485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38100" marR="330200">
              <a:lnSpc>
                <a:spcPts val="1390"/>
              </a:lnSpc>
              <a:spcBef>
                <a:spcPts val="18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Root</a:t>
            </a:r>
            <a:r>
              <a:rPr dirty="0" sz="12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causes</a:t>
            </a:r>
            <a:r>
              <a:rPr dirty="0" sz="12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for</a:t>
            </a:r>
            <a:r>
              <a:rPr dirty="0" sz="1200" spc="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scalability</a:t>
            </a:r>
            <a:r>
              <a:rPr dirty="0" sz="12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problems</a:t>
            </a:r>
            <a:r>
              <a:rPr dirty="0" sz="1200" spc="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with</a:t>
            </a:r>
            <a:r>
              <a:rPr dirty="0" sz="12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centralized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solutions</a:t>
            </a:r>
            <a:endParaRPr sz="1200">
              <a:latin typeface="Arial"/>
              <a:cs typeface="Arial"/>
            </a:endParaRPr>
          </a:p>
          <a:p>
            <a:pPr marL="314960" indent="-168275">
              <a:lnSpc>
                <a:spcPct val="100000"/>
              </a:lnSpc>
              <a:spcBef>
                <a:spcPts val="509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latin typeface="Arial"/>
                <a:cs typeface="Arial"/>
              </a:rPr>
              <a:t>The computational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capacity,</a:t>
            </a:r>
            <a:r>
              <a:rPr dirty="0" sz="1000" spc="-5">
                <a:latin typeface="Arial"/>
                <a:cs typeface="Arial"/>
              </a:rPr>
              <a:t> limited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-5">
                <a:latin typeface="Arial"/>
                <a:cs typeface="Arial"/>
              </a:rPr>
              <a:t>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CPUs</a:t>
            </a:r>
            <a:endParaRPr sz="1000">
              <a:latin typeface="Arial"/>
              <a:cs typeface="Arial"/>
            </a:endParaRPr>
          </a:p>
          <a:p>
            <a:pPr marL="314960" marR="30480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latin typeface="Arial"/>
                <a:cs typeface="Arial"/>
              </a:rPr>
              <a:t>The storage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capacity,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including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transfer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rate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between CPUs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disks</a:t>
            </a:r>
            <a:endParaRPr sz="1000">
              <a:latin typeface="Arial"/>
              <a:cs typeface="Arial"/>
            </a:endParaRPr>
          </a:p>
          <a:p>
            <a:pPr marL="31496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latin typeface="Arial"/>
                <a:cs typeface="Arial"/>
              </a:rPr>
              <a:t>The network between the user and the centralized </a:t>
            </a:r>
            <a:r>
              <a:rPr dirty="0" sz="1000">
                <a:latin typeface="Arial"/>
                <a:cs typeface="Arial"/>
              </a:rPr>
              <a:t>service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96938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goals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Being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scala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le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Formal</a:t>
            </a:r>
            <a:r>
              <a:rPr dirty="0" spc="-65"/>
              <a:t> </a:t>
            </a:r>
            <a:r>
              <a:rPr dirty="0" spc="15"/>
              <a:t>analysis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42290" y="416112"/>
            <a:ext cx="3917315" cy="384810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17145" marR="5080" indent="-5080">
              <a:lnSpc>
                <a:spcPts val="1390"/>
              </a:lnSpc>
              <a:spcBef>
                <a:spcPts val="180"/>
              </a:spcBef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centralized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service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can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be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modeled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simple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queuing </a:t>
            </a:r>
            <a:r>
              <a:rPr dirty="0" sz="1200" spc="-3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system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65291" y="1248887"/>
            <a:ext cx="2787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Queue</a:t>
            </a:r>
            <a:endParaRPr sz="6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04759" y="1253062"/>
            <a:ext cx="33210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Process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1521058" y="805250"/>
            <a:ext cx="1553845" cy="424180"/>
            <a:chOff x="1521058" y="805250"/>
            <a:chExt cx="1553845" cy="424180"/>
          </a:xfrm>
        </p:grpSpPr>
        <p:sp>
          <p:nvSpPr>
            <p:cNvPr id="8" name="object 8"/>
            <p:cNvSpPr/>
            <p:nvPr/>
          </p:nvSpPr>
          <p:spPr>
            <a:xfrm>
              <a:off x="1521058" y="893737"/>
              <a:ext cx="598170" cy="239395"/>
            </a:xfrm>
            <a:custGeom>
              <a:avLst/>
              <a:gdLst/>
              <a:ahLst/>
              <a:cxnLst/>
              <a:rect l="l" t="t" r="r" b="b"/>
              <a:pathLst>
                <a:path w="598169" h="239394">
                  <a:moveTo>
                    <a:pt x="149398" y="0"/>
                  </a:moveTo>
                  <a:lnTo>
                    <a:pt x="597594" y="0"/>
                  </a:lnTo>
                  <a:lnTo>
                    <a:pt x="597594" y="239037"/>
                  </a:lnTo>
                  <a:lnTo>
                    <a:pt x="149398" y="239037"/>
                  </a:lnTo>
                </a:path>
                <a:path w="598169" h="239394">
                  <a:moveTo>
                    <a:pt x="537837" y="0"/>
                  </a:moveTo>
                  <a:lnTo>
                    <a:pt x="537837" y="239037"/>
                  </a:lnTo>
                </a:path>
                <a:path w="598169" h="239394">
                  <a:moveTo>
                    <a:pt x="478079" y="0"/>
                  </a:moveTo>
                  <a:lnTo>
                    <a:pt x="478079" y="239037"/>
                  </a:lnTo>
                </a:path>
                <a:path w="598169" h="239394">
                  <a:moveTo>
                    <a:pt x="418317" y="0"/>
                  </a:moveTo>
                  <a:lnTo>
                    <a:pt x="418317" y="239037"/>
                  </a:lnTo>
                </a:path>
                <a:path w="598169" h="239394">
                  <a:moveTo>
                    <a:pt x="358558" y="0"/>
                  </a:moveTo>
                  <a:lnTo>
                    <a:pt x="358558" y="239037"/>
                  </a:lnTo>
                </a:path>
                <a:path w="598169" h="239394">
                  <a:moveTo>
                    <a:pt x="298796" y="0"/>
                  </a:moveTo>
                  <a:lnTo>
                    <a:pt x="298796" y="239037"/>
                  </a:lnTo>
                </a:path>
                <a:path w="598169" h="239394">
                  <a:moveTo>
                    <a:pt x="0" y="119517"/>
                  </a:moveTo>
                  <a:lnTo>
                    <a:pt x="201658" y="119517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1685720" y="981379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30" h="64134">
                  <a:moveTo>
                    <a:pt x="0" y="0"/>
                  </a:moveTo>
                  <a:lnTo>
                    <a:pt x="5975" y="15938"/>
                  </a:lnTo>
                  <a:lnTo>
                    <a:pt x="7967" y="31876"/>
                  </a:lnTo>
                  <a:lnTo>
                    <a:pt x="5975" y="47814"/>
                  </a:lnTo>
                  <a:lnTo>
                    <a:pt x="0" y="63753"/>
                  </a:lnTo>
                  <a:lnTo>
                    <a:pt x="74376" y="318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2118653" y="807885"/>
              <a:ext cx="659765" cy="418465"/>
            </a:xfrm>
            <a:custGeom>
              <a:avLst/>
              <a:gdLst/>
              <a:ahLst/>
              <a:cxnLst/>
              <a:rect l="l" t="t" r="r" b="b"/>
              <a:pathLst>
                <a:path w="659764" h="418465">
                  <a:moveTo>
                    <a:pt x="450437" y="0"/>
                  </a:moveTo>
                  <a:lnTo>
                    <a:pt x="498390" y="5525"/>
                  </a:lnTo>
                  <a:lnTo>
                    <a:pt x="542412" y="21262"/>
                  </a:lnTo>
                  <a:lnTo>
                    <a:pt x="581247" y="45955"/>
                  </a:lnTo>
                  <a:lnTo>
                    <a:pt x="613638" y="78348"/>
                  </a:lnTo>
                  <a:lnTo>
                    <a:pt x="638331" y="117183"/>
                  </a:lnTo>
                  <a:lnTo>
                    <a:pt x="654067" y="161205"/>
                  </a:lnTo>
                  <a:lnTo>
                    <a:pt x="659592" y="209156"/>
                  </a:lnTo>
                  <a:lnTo>
                    <a:pt x="654067" y="257109"/>
                  </a:lnTo>
                  <a:lnTo>
                    <a:pt x="638331" y="301132"/>
                  </a:lnTo>
                  <a:lnTo>
                    <a:pt x="613638" y="339968"/>
                  </a:lnTo>
                  <a:lnTo>
                    <a:pt x="581247" y="372361"/>
                  </a:lnTo>
                  <a:lnTo>
                    <a:pt x="542412" y="397055"/>
                  </a:lnTo>
                  <a:lnTo>
                    <a:pt x="498390" y="412792"/>
                  </a:lnTo>
                  <a:lnTo>
                    <a:pt x="450437" y="418317"/>
                  </a:lnTo>
                  <a:lnTo>
                    <a:pt x="402485" y="412792"/>
                  </a:lnTo>
                  <a:lnTo>
                    <a:pt x="358463" y="397055"/>
                  </a:lnTo>
                  <a:lnTo>
                    <a:pt x="319628" y="372361"/>
                  </a:lnTo>
                  <a:lnTo>
                    <a:pt x="287237" y="339968"/>
                  </a:lnTo>
                  <a:lnTo>
                    <a:pt x="262544" y="301132"/>
                  </a:lnTo>
                  <a:lnTo>
                    <a:pt x="246808" y="257109"/>
                  </a:lnTo>
                  <a:lnTo>
                    <a:pt x="241283" y="209156"/>
                  </a:lnTo>
                  <a:lnTo>
                    <a:pt x="246808" y="161205"/>
                  </a:lnTo>
                  <a:lnTo>
                    <a:pt x="262544" y="117183"/>
                  </a:lnTo>
                  <a:lnTo>
                    <a:pt x="287237" y="78348"/>
                  </a:lnTo>
                  <a:lnTo>
                    <a:pt x="319628" y="45955"/>
                  </a:lnTo>
                  <a:lnTo>
                    <a:pt x="358463" y="21262"/>
                  </a:lnTo>
                  <a:lnTo>
                    <a:pt x="402485" y="5525"/>
                  </a:lnTo>
                  <a:lnTo>
                    <a:pt x="450437" y="0"/>
                  </a:lnTo>
                  <a:close/>
                </a:path>
                <a:path w="659764" h="418465">
                  <a:moveTo>
                    <a:pt x="0" y="205369"/>
                  </a:moveTo>
                  <a:lnTo>
                    <a:pt x="201659" y="20536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2283324" y="981379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30" h="64134">
                  <a:moveTo>
                    <a:pt x="0" y="0"/>
                  </a:moveTo>
                  <a:lnTo>
                    <a:pt x="5970" y="15938"/>
                  </a:lnTo>
                  <a:lnTo>
                    <a:pt x="7961" y="31876"/>
                  </a:lnTo>
                  <a:lnTo>
                    <a:pt x="5970" y="47814"/>
                  </a:lnTo>
                  <a:lnTo>
                    <a:pt x="0" y="63753"/>
                  </a:lnTo>
                  <a:lnTo>
                    <a:pt x="74377" y="318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2776021" y="1013254"/>
              <a:ext cx="261620" cy="0"/>
            </a:xfrm>
            <a:custGeom>
              <a:avLst/>
              <a:gdLst/>
              <a:ahLst/>
              <a:cxnLst/>
              <a:rect l="l" t="t" r="r" b="b"/>
              <a:pathLst>
                <a:path w="261619" h="0">
                  <a:moveTo>
                    <a:pt x="0" y="0"/>
                  </a:moveTo>
                  <a:lnTo>
                    <a:pt x="261416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000439" y="981379"/>
              <a:ext cx="74377" cy="63753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1048874" y="940002"/>
            <a:ext cx="38163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Requests</a:t>
            </a:r>
            <a:endParaRPr sz="6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156901" y="940002"/>
            <a:ext cx="40513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Response</a:t>
            </a:r>
            <a:endParaRPr sz="6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04190" y="1445321"/>
            <a:ext cx="3918585" cy="12757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Assumptions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and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notations</a:t>
            </a:r>
            <a:endParaRPr sz="1200">
              <a:latin typeface="Arial"/>
              <a:cs typeface="Arial"/>
            </a:endParaRPr>
          </a:p>
          <a:p>
            <a:pPr marL="332740" marR="43180" indent="-168275">
              <a:lnSpc>
                <a:spcPct val="1000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333375" algn="l"/>
              </a:tabLst>
            </a:pPr>
            <a:r>
              <a:rPr dirty="0" sz="1000" spc="-5">
                <a:latin typeface="Arial"/>
                <a:cs typeface="Arial"/>
              </a:rPr>
              <a:t>The queue has infinite capacity </a:t>
            </a:r>
            <a:r>
              <a:rPr dirty="0" sz="1000" spc="-5" i="1">
                <a:latin typeface="メイリオ"/>
                <a:cs typeface="メイリオ"/>
              </a:rPr>
              <a:t>⇒ </a:t>
            </a:r>
            <a:r>
              <a:rPr dirty="0" sz="1000" spc="-5">
                <a:latin typeface="Arial"/>
                <a:cs typeface="Arial"/>
              </a:rPr>
              <a:t>arrival rate of requests is not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influenced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current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queue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length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being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processed.</a:t>
            </a:r>
            <a:endParaRPr sz="1000">
              <a:latin typeface="Arial"/>
              <a:cs typeface="Arial"/>
            </a:endParaRPr>
          </a:p>
          <a:p>
            <a:pPr marL="332740" indent="-168275">
              <a:lnSpc>
                <a:spcPts val="1190"/>
              </a:lnSpc>
              <a:buClr>
                <a:srgbClr val="3333B2"/>
              </a:buClr>
              <a:buChar char="►"/>
              <a:tabLst>
                <a:tab pos="333375" algn="l"/>
              </a:tabLst>
            </a:pPr>
            <a:r>
              <a:rPr dirty="0" sz="1000" spc="-5">
                <a:latin typeface="Arial"/>
                <a:cs typeface="Arial"/>
              </a:rPr>
              <a:t>Arrival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rate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requests:</a:t>
            </a:r>
            <a:r>
              <a:rPr dirty="0" sz="1000" spc="45">
                <a:latin typeface="Arial"/>
                <a:cs typeface="Arial"/>
              </a:rPr>
              <a:t> </a:t>
            </a:r>
            <a:r>
              <a:rPr dirty="0" sz="1000" spc="50" i="1">
                <a:latin typeface="Arial"/>
                <a:cs typeface="Arial"/>
              </a:rPr>
              <a:t>λ</a:t>
            </a:r>
            <a:endParaRPr sz="1000">
              <a:latin typeface="Arial"/>
              <a:cs typeface="Arial"/>
            </a:endParaRPr>
          </a:p>
          <a:p>
            <a:pPr marL="332740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333375" algn="l"/>
              </a:tabLst>
            </a:pPr>
            <a:r>
              <a:rPr dirty="0" sz="1000" spc="-5">
                <a:latin typeface="Arial"/>
                <a:cs typeface="Arial"/>
              </a:rPr>
              <a:t>Processing capacity</a:t>
            </a:r>
            <a:r>
              <a:rPr dirty="0" sz="1000">
                <a:latin typeface="Arial"/>
                <a:cs typeface="Arial"/>
              </a:rPr>
              <a:t> service: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µ</a:t>
            </a:r>
            <a:r>
              <a:rPr dirty="0" sz="1000" spc="8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requests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per second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00">
              <a:latin typeface="Arial"/>
              <a:cs typeface="Arial"/>
            </a:endParaRPr>
          </a:p>
          <a:p>
            <a:pPr marL="55244">
              <a:lnSpc>
                <a:spcPct val="100000"/>
              </a:lnSpc>
            </a:pPr>
            <a:r>
              <a:rPr dirty="0" sz="1200" spc="-15">
                <a:solidFill>
                  <a:srgbClr val="FA0000"/>
                </a:solidFill>
                <a:latin typeface="Arial"/>
                <a:cs typeface="Arial"/>
              </a:rPr>
              <a:t>Fraction</a:t>
            </a: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 of</a:t>
            </a:r>
            <a:r>
              <a:rPr dirty="0" sz="12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time </a:t>
            </a:r>
            <a:r>
              <a:rPr dirty="0" sz="1200" spc="-10">
                <a:solidFill>
                  <a:srgbClr val="FA0000"/>
                </a:solidFill>
                <a:latin typeface="Arial"/>
                <a:cs typeface="Arial"/>
              </a:rPr>
              <a:t>having</a:t>
            </a:r>
            <a:r>
              <a:rPr dirty="0" sz="12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5" i="1">
                <a:solidFill>
                  <a:srgbClr val="FA0000"/>
                </a:solidFill>
                <a:latin typeface="Arial"/>
                <a:cs typeface="Arial"/>
              </a:rPr>
              <a:t>k</a:t>
            </a:r>
            <a:r>
              <a:rPr dirty="0" sz="1200" spc="120" i="1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requests in</a:t>
            </a:r>
            <a:r>
              <a:rPr dirty="0" sz="12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the system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56194" y="2912445"/>
            <a:ext cx="6083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baseline="-15873" sz="1050" spc="22" i="1">
                <a:latin typeface="Arial"/>
                <a:cs typeface="Arial"/>
              </a:rPr>
              <a:t>k</a:t>
            </a:r>
            <a:r>
              <a:rPr dirty="0" baseline="-15873" sz="1050" spc="22" i="1">
                <a:latin typeface="Arial"/>
                <a:cs typeface="Arial"/>
              </a:rPr>
              <a:t> </a:t>
            </a:r>
            <a:r>
              <a:rPr dirty="0" baseline="-15873" sz="1050" spc="-67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baseline="44444" sz="1500" spc="262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1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-30" i="1">
                <a:latin typeface="メイリオ"/>
                <a:cs typeface="メイリオ"/>
              </a:rPr>
              <a:t>−</a:t>
            </a:r>
            <a:endParaRPr sz="1000">
              <a:latin typeface="メイリオ"/>
              <a:cs typeface="メイリオ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358720" y="3020047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 h="0">
                <a:moveTo>
                  <a:pt x="0" y="0"/>
                </a:moveTo>
                <a:lnTo>
                  <a:pt x="8653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591523" y="3020047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 h="0">
                <a:moveTo>
                  <a:pt x="0" y="0"/>
                </a:moveTo>
                <a:lnTo>
                  <a:pt x="8653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346782" y="2806173"/>
            <a:ext cx="334010" cy="370840"/>
          </a:xfrm>
          <a:prstGeom prst="rect">
            <a:avLst/>
          </a:prstGeom>
        </p:spPr>
        <p:txBody>
          <a:bodyPr wrap="square" lIns="0" tIns="3238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4"/>
              </a:spcBef>
              <a:tabLst>
                <a:tab pos="245110" algn="l"/>
              </a:tabLst>
            </a:pPr>
            <a:r>
              <a:rPr dirty="0" sz="1000" spc="50" i="1">
                <a:latin typeface="Arial"/>
                <a:cs typeface="Arial"/>
              </a:rPr>
              <a:t>λ	λ</a:t>
            </a:r>
            <a:endParaRPr sz="1000">
              <a:latin typeface="Arial"/>
              <a:cs typeface="Arial"/>
            </a:endParaRPr>
          </a:p>
          <a:p>
            <a:pPr marL="14604">
              <a:lnSpc>
                <a:spcPct val="100000"/>
              </a:lnSpc>
              <a:spcBef>
                <a:spcPts val="160"/>
              </a:spcBef>
              <a:tabLst>
                <a:tab pos="247650" algn="l"/>
              </a:tabLst>
            </a:pPr>
            <a:r>
              <a:rPr dirty="0" sz="1000" spc="-5" i="1">
                <a:latin typeface="Arial"/>
                <a:cs typeface="Arial"/>
              </a:rPr>
              <a:t>µ</a:t>
            </a:r>
            <a:r>
              <a:rPr dirty="0" sz="1000" spc="-5" i="1">
                <a:latin typeface="Arial"/>
                <a:cs typeface="Arial"/>
              </a:rPr>
              <a:t>	</a:t>
            </a:r>
            <a:r>
              <a:rPr dirty="0" sz="1000" spc="-5" i="1">
                <a:latin typeface="Arial"/>
                <a:cs typeface="Arial"/>
              </a:rPr>
              <a:t>µ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6713" y="3331252"/>
            <a:ext cx="77216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Scalability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dimensions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17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2447747" y="2809892"/>
            <a:ext cx="3162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75">
                <a:latin typeface="Arial"/>
                <a:cs typeface="Arial"/>
              </a:rPr>
              <a:t>  </a:t>
            </a:r>
            <a:r>
              <a:rPr dirty="0" sz="1000" spc="175">
                <a:latin typeface="Arial"/>
                <a:cs typeface="Arial"/>
              </a:rPr>
              <a:t>  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 spc="175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738501" y="2873942"/>
            <a:ext cx="72390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15" i="1">
                <a:latin typeface="Arial"/>
                <a:cs typeface="Arial"/>
              </a:rPr>
              <a:t>k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3740" y="716"/>
            <a:ext cx="51815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Being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scala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le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3928745" cy="59753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ts val="1655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Formal</a:t>
            </a:r>
            <a:r>
              <a:rPr dirty="0" sz="1400" spc="-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analysis</a:t>
            </a:r>
            <a:endParaRPr sz="1400">
              <a:latin typeface="Arial"/>
              <a:cs typeface="Arial"/>
            </a:endParaRPr>
          </a:p>
          <a:p>
            <a:pPr marL="264160" marR="5080">
              <a:lnSpc>
                <a:spcPts val="1390"/>
              </a:lnSpc>
              <a:spcBef>
                <a:spcPts val="6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Utilization </a:t>
            </a:r>
            <a:r>
              <a:rPr dirty="0" sz="1200" spc="-5" i="1">
                <a:solidFill>
                  <a:srgbClr val="3333B2"/>
                </a:solidFill>
                <a:latin typeface="Arial"/>
                <a:cs typeface="Arial"/>
              </a:rPr>
              <a:t>U</a:t>
            </a:r>
            <a:r>
              <a:rPr dirty="0" sz="1200" spc="90" i="1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 a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service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is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the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fraction of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time that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it is </a:t>
            </a:r>
            <a:r>
              <a:rPr dirty="0" sz="1200" spc="-3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busy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7414" y="1145015"/>
            <a:ext cx="206375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85" i="1">
                <a:latin typeface="Arial"/>
                <a:cs typeface="Arial"/>
              </a:rPr>
              <a:t>k</a:t>
            </a:r>
            <a:r>
              <a:rPr dirty="0" sz="700" spc="160" i="1">
                <a:latin typeface="Arial"/>
                <a:cs typeface="Arial"/>
              </a:rPr>
              <a:t>&gt;</a:t>
            </a:r>
            <a:r>
              <a:rPr dirty="0" sz="700" spc="2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82991" y="948066"/>
            <a:ext cx="31242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20">
                <a:latin typeface="Times New Roman"/>
                <a:cs typeface="Times New Roman"/>
              </a:rPr>
              <a:t>∑ 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700" spc="15" i="1">
                <a:latin typeface="Arial"/>
                <a:cs typeface="Arial"/>
              </a:rPr>
              <a:t>k</a:t>
            </a:r>
            <a:endParaRPr sz="7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43061" y="891062"/>
            <a:ext cx="952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000" spc="50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λ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45461" y="1063515"/>
            <a:ext cx="984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µ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14092" y="1033738"/>
            <a:ext cx="655320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595630" algn="l"/>
              </a:tabLst>
            </a:pPr>
            <a:r>
              <a:rPr dirty="0" sz="700" spc="20">
                <a:latin typeface="Arial"/>
                <a:cs typeface="Arial"/>
              </a:rPr>
              <a:t>0</a:t>
            </a:r>
            <a:r>
              <a:rPr dirty="0" sz="700" spc="20">
                <a:latin typeface="Arial"/>
                <a:cs typeface="Arial"/>
              </a:rPr>
              <a:t>	</a:t>
            </a:r>
            <a:r>
              <a:rPr dirty="0" sz="700" spc="15" i="1">
                <a:latin typeface="Arial"/>
                <a:cs typeface="Arial"/>
              </a:rPr>
              <a:t>k</a:t>
            </a:r>
            <a:endParaRPr sz="7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01928" y="976724"/>
            <a:ext cx="23323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62915" algn="l"/>
                <a:tab pos="1382395" algn="l"/>
              </a:tabLst>
            </a:pPr>
            <a:r>
              <a:rPr dirty="0" sz="1000" spc="-5" i="1">
                <a:latin typeface="Arial"/>
                <a:cs typeface="Arial"/>
              </a:rPr>
              <a:t>U</a:t>
            </a:r>
            <a:r>
              <a:rPr dirty="0" sz="1000" spc="15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>
                <a:latin typeface="Arial"/>
                <a:cs typeface="Arial"/>
              </a:rPr>
              <a:t>	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sz="1000" i="1">
                <a:latin typeface="Arial"/>
                <a:cs typeface="Arial"/>
              </a:rPr>
              <a:t>  </a:t>
            </a:r>
            <a:r>
              <a:rPr dirty="0" sz="1000" spc="-120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1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125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>
                <a:latin typeface="Arial"/>
                <a:cs typeface="Arial"/>
              </a:rPr>
              <a:t>	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120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sz="1000" i="1">
                <a:latin typeface="Arial"/>
                <a:cs typeface="Arial"/>
              </a:rPr>
              <a:t>  </a:t>
            </a:r>
            <a:r>
              <a:rPr dirty="0" sz="1000" spc="-120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>
                <a:latin typeface="Arial"/>
                <a:cs typeface="Arial"/>
              </a:rPr>
              <a:t>1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65" i="1">
                <a:latin typeface="Arial"/>
                <a:cs typeface="Arial"/>
              </a:rPr>
              <a:t>U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5" i="1">
                <a:latin typeface="Arial"/>
                <a:cs typeface="Arial"/>
              </a:rPr>
              <a:t>U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18166" y="957360"/>
            <a:ext cx="72390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15" i="1">
                <a:latin typeface="Arial"/>
                <a:cs typeface="Arial"/>
              </a:rPr>
              <a:t>k</a:t>
            </a:r>
            <a:endParaRPr sz="7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2290" y="1407195"/>
            <a:ext cx="286512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Average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number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 requests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in the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system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59994" y="1964055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09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588975" y="2102252"/>
            <a:ext cx="2230120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612775" algn="l"/>
                <a:tab pos="2035810" algn="l"/>
              </a:tabLst>
            </a:pPr>
            <a:r>
              <a:rPr dirty="0" sz="700" spc="85" i="1">
                <a:latin typeface="Arial"/>
                <a:cs typeface="Arial"/>
              </a:rPr>
              <a:t>k</a:t>
            </a:r>
            <a:r>
              <a:rPr dirty="0" sz="700" spc="5" i="1">
                <a:latin typeface="メイリオ"/>
                <a:cs typeface="メイリオ"/>
              </a:rPr>
              <a:t>≥</a:t>
            </a:r>
            <a:r>
              <a:rPr dirty="0" sz="700" spc="20">
                <a:latin typeface="Arial"/>
                <a:cs typeface="Arial"/>
              </a:rPr>
              <a:t>0</a:t>
            </a:r>
            <a:r>
              <a:rPr dirty="0" sz="700">
                <a:latin typeface="Arial"/>
                <a:cs typeface="Arial"/>
              </a:rPr>
              <a:t>	</a:t>
            </a:r>
            <a:r>
              <a:rPr dirty="0" sz="700" spc="85" i="1">
                <a:latin typeface="Arial"/>
                <a:cs typeface="Arial"/>
              </a:rPr>
              <a:t>k</a:t>
            </a:r>
            <a:r>
              <a:rPr dirty="0" sz="700" spc="5" i="1">
                <a:latin typeface="メイリオ"/>
                <a:cs typeface="メイリオ"/>
              </a:rPr>
              <a:t>≥</a:t>
            </a:r>
            <a:r>
              <a:rPr dirty="0" sz="700" spc="20">
                <a:latin typeface="Arial"/>
                <a:cs typeface="Arial"/>
              </a:rPr>
              <a:t>0</a:t>
            </a:r>
            <a:r>
              <a:rPr dirty="0" sz="700">
                <a:latin typeface="Arial"/>
                <a:cs typeface="Arial"/>
              </a:rPr>
              <a:t>	</a:t>
            </a:r>
            <a:r>
              <a:rPr dirty="0" sz="700" spc="85" i="1">
                <a:latin typeface="Arial"/>
                <a:cs typeface="Arial"/>
              </a:rPr>
              <a:t>k</a:t>
            </a:r>
            <a:r>
              <a:rPr dirty="0" sz="700" spc="5" i="1">
                <a:latin typeface="メイリオ"/>
                <a:cs typeface="メイリオ"/>
              </a:rPr>
              <a:t>≥</a:t>
            </a:r>
            <a:r>
              <a:rPr dirty="0" sz="700" spc="2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21894" y="1878277"/>
            <a:ext cx="3967479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sz="1000" spc="-5" i="1">
                <a:latin typeface="Arial"/>
                <a:cs typeface="Arial"/>
              </a:rPr>
              <a:t>N</a:t>
            </a:r>
            <a:r>
              <a:rPr dirty="0" sz="1000" spc="-35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baseline="-7936" sz="2100" spc="30">
                <a:latin typeface="Times New Roman"/>
                <a:cs typeface="Times New Roman"/>
              </a:rPr>
              <a:t>∑</a:t>
            </a:r>
            <a:r>
              <a:rPr dirty="0" baseline="-7936" sz="2100" spc="-60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Arial"/>
                <a:cs typeface="Arial"/>
              </a:rPr>
              <a:t>k</a:t>
            </a:r>
            <a:r>
              <a:rPr dirty="0" sz="1000" spc="-100" i="1">
                <a:latin typeface="Arial"/>
                <a:cs typeface="Arial"/>
              </a:rPr>
              <a:t> </a:t>
            </a:r>
            <a:r>
              <a:rPr dirty="0" sz="1000" spc="5" i="1">
                <a:latin typeface="メイリオ"/>
                <a:cs typeface="メイリオ"/>
              </a:rPr>
              <a:t>·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baseline="-15873" sz="1050" spc="22" i="1">
                <a:latin typeface="Arial"/>
                <a:cs typeface="Arial"/>
              </a:rPr>
              <a:t>k</a:t>
            </a:r>
            <a:r>
              <a:rPr dirty="0" baseline="-15873" sz="1050" spc="142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90">
                <a:latin typeface="Arial"/>
                <a:cs typeface="Arial"/>
              </a:rPr>
              <a:t> </a:t>
            </a:r>
            <a:r>
              <a:rPr dirty="0" baseline="-7936" sz="2100" spc="30">
                <a:latin typeface="Times New Roman"/>
                <a:cs typeface="Times New Roman"/>
              </a:rPr>
              <a:t>∑</a:t>
            </a:r>
            <a:r>
              <a:rPr dirty="0" baseline="-7936" sz="2100" spc="-60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Arial"/>
                <a:cs typeface="Arial"/>
              </a:rPr>
              <a:t>k</a:t>
            </a:r>
            <a:r>
              <a:rPr dirty="0" sz="1000" spc="-100" i="1">
                <a:latin typeface="Arial"/>
                <a:cs typeface="Arial"/>
              </a:rPr>
              <a:t> </a:t>
            </a:r>
            <a:r>
              <a:rPr dirty="0" sz="1000" spc="5" i="1">
                <a:latin typeface="メイリオ"/>
                <a:cs typeface="メイリオ"/>
              </a:rPr>
              <a:t>·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75">
                <a:latin typeface="Arial"/>
                <a:cs typeface="Arial"/>
              </a:rPr>
              <a:t>1</a:t>
            </a:r>
            <a:r>
              <a:rPr dirty="0" sz="1000" spc="50" i="1">
                <a:latin typeface="メイリオ"/>
                <a:cs typeface="メイリオ"/>
              </a:rPr>
              <a:t>−</a:t>
            </a:r>
            <a:r>
              <a:rPr dirty="0" sz="1000" spc="65" i="1">
                <a:latin typeface="Arial"/>
                <a:cs typeface="Arial"/>
              </a:rPr>
              <a:t>U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65" i="1">
                <a:latin typeface="Arial"/>
                <a:cs typeface="Arial"/>
              </a:rPr>
              <a:t>U</a:t>
            </a:r>
            <a:r>
              <a:rPr dirty="0" baseline="31746" sz="1050" spc="22" i="1">
                <a:latin typeface="Arial"/>
                <a:cs typeface="Arial"/>
              </a:rPr>
              <a:t>k</a:t>
            </a:r>
            <a:r>
              <a:rPr dirty="0" baseline="31746" sz="1050" spc="142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114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75">
                <a:latin typeface="Arial"/>
                <a:cs typeface="Arial"/>
              </a:rPr>
              <a:t>1</a:t>
            </a:r>
            <a:r>
              <a:rPr dirty="0" sz="1000" spc="50" i="1">
                <a:latin typeface="メイリオ"/>
                <a:cs typeface="メイリオ"/>
              </a:rPr>
              <a:t>−</a:t>
            </a:r>
            <a:r>
              <a:rPr dirty="0" sz="1000" spc="65" i="1">
                <a:latin typeface="Arial"/>
                <a:cs typeface="Arial"/>
              </a:rPr>
              <a:t>U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35">
                <a:latin typeface="Arial"/>
                <a:cs typeface="Arial"/>
              </a:rPr>
              <a:t> </a:t>
            </a:r>
            <a:r>
              <a:rPr dirty="0" baseline="-7936" sz="2100" spc="30">
                <a:latin typeface="Times New Roman"/>
                <a:cs typeface="Times New Roman"/>
              </a:rPr>
              <a:t>∑</a:t>
            </a:r>
            <a:r>
              <a:rPr dirty="0" baseline="-7936" sz="2100" spc="-60">
                <a:latin typeface="Times New Roman"/>
                <a:cs typeface="Times New Roman"/>
              </a:rPr>
              <a:t> </a:t>
            </a:r>
            <a:r>
              <a:rPr dirty="0" sz="1000" spc="-5" i="1">
                <a:latin typeface="Arial"/>
                <a:cs typeface="Arial"/>
              </a:rPr>
              <a:t>k</a:t>
            </a:r>
            <a:r>
              <a:rPr dirty="0" sz="1000" spc="-100" i="1">
                <a:latin typeface="Arial"/>
                <a:cs typeface="Arial"/>
              </a:rPr>
              <a:t> </a:t>
            </a:r>
            <a:r>
              <a:rPr dirty="0" sz="1000" spc="5" i="1">
                <a:latin typeface="メイリオ"/>
                <a:cs typeface="メイリオ"/>
              </a:rPr>
              <a:t>·</a:t>
            </a:r>
            <a:r>
              <a:rPr dirty="0" sz="1000" spc="65" i="1">
                <a:latin typeface="Arial"/>
                <a:cs typeface="Arial"/>
              </a:rPr>
              <a:t>U</a:t>
            </a:r>
            <a:r>
              <a:rPr dirty="0" baseline="31746" sz="1050" spc="22" i="1">
                <a:latin typeface="Arial"/>
                <a:cs typeface="Arial"/>
              </a:rPr>
              <a:t>k</a:t>
            </a:r>
            <a:r>
              <a:rPr dirty="0" baseline="31746" sz="1050" spc="142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u="sng" baseline="36111" sz="1500" spc="7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</a:t>
            </a:r>
            <a:r>
              <a:rPr dirty="0" u="sng" baseline="36111" sz="1500" spc="-7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</a:t>
            </a:r>
            <a:r>
              <a:rPr dirty="0" u="sng" baseline="36111" sz="1500" spc="-209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baseline="36111" sz="1500" spc="157" i="1">
                <a:uFill>
                  <a:solidFill>
                    <a:srgbClr val="000000"/>
                  </a:solidFill>
                </a:uFill>
                <a:latin typeface="メイリオ"/>
                <a:cs typeface="メイリオ"/>
              </a:rPr>
              <a:t>−</a:t>
            </a:r>
            <a:r>
              <a:rPr dirty="0" u="sng" baseline="36111" sz="1500" spc="97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</a:t>
            </a:r>
            <a:r>
              <a:rPr dirty="0" u="sng" baseline="36111" sz="1500" spc="7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)</a:t>
            </a:r>
            <a:r>
              <a:rPr dirty="0" u="sng" baseline="36111" sz="1500" spc="-7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</a:t>
            </a:r>
            <a:r>
              <a:rPr dirty="0" baseline="36111" sz="1500" spc="120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u="sng" baseline="36111" sz="1500" spc="-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6111" sz="15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6111" sz="1500" spc="7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6111" sz="1500" spc="-7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</a:t>
            </a:r>
            <a:r>
              <a:rPr dirty="0" u="sng" baseline="36111" sz="1500" spc="60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endParaRPr baseline="36111" sz="15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54590" y="2022556"/>
            <a:ext cx="10255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691515" algn="l"/>
              </a:tabLst>
            </a:pP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>
                <a:latin typeface="Arial"/>
                <a:cs typeface="Arial"/>
              </a:rPr>
              <a:t>1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65" i="1">
                <a:latin typeface="Arial"/>
                <a:cs typeface="Arial"/>
              </a:rPr>
              <a:t>U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baseline="23809" sz="1050" spc="30">
                <a:latin typeface="Arial"/>
                <a:cs typeface="Arial"/>
              </a:rPr>
              <a:t>2</a:t>
            </a:r>
            <a:r>
              <a:rPr dirty="0" baseline="23809" sz="1050">
                <a:latin typeface="Arial"/>
                <a:cs typeface="Arial"/>
              </a:rPr>
              <a:t>	</a:t>
            </a:r>
            <a:r>
              <a:rPr dirty="0" sz="1000" spc="-5">
                <a:latin typeface="Arial"/>
                <a:cs typeface="Arial"/>
              </a:rPr>
              <a:t>1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U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2290" y="2423754"/>
            <a:ext cx="13481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Average</a:t>
            </a:r>
            <a:r>
              <a:rPr dirty="0" sz="1200" spc="-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throughput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690420" y="3029000"/>
            <a:ext cx="15240" cy="15240"/>
          </a:xfrm>
          <a:custGeom>
            <a:avLst/>
            <a:gdLst/>
            <a:ahLst/>
            <a:cxnLst/>
            <a:rect l="l" t="t" r="r" b="b"/>
            <a:pathLst>
              <a:path w="15239" h="15239">
                <a:moveTo>
                  <a:pt x="14909" y="0"/>
                </a:moveTo>
                <a:lnTo>
                  <a:pt x="0" y="0"/>
                </a:lnTo>
                <a:lnTo>
                  <a:pt x="0" y="15049"/>
                </a:lnTo>
                <a:lnTo>
                  <a:pt x="14909" y="15049"/>
                </a:lnTo>
                <a:lnTo>
                  <a:pt x="149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819198" y="3029000"/>
            <a:ext cx="15240" cy="15240"/>
          </a:xfrm>
          <a:custGeom>
            <a:avLst/>
            <a:gdLst/>
            <a:ahLst/>
            <a:cxnLst/>
            <a:rect l="l" t="t" r="r" b="b"/>
            <a:pathLst>
              <a:path w="15239" h="15239">
                <a:moveTo>
                  <a:pt x="14909" y="0"/>
                </a:moveTo>
                <a:lnTo>
                  <a:pt x="0" y="0"/>
                </a:lnTo>
                <a:lnTo>
                  <a:pt x="0" y="15049"/>
                </a:lnTo>
                <a:lnTo>
                  <a:pt x="14909" y="15049"/>
                </a:lnTo>
                <a:lnTo>
                  <a:pt x="149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485455" y="3021868"/>
            <a:ext cx="1224280" cy="177800"/>
          </a:xfrm>
          <a:prstGeom prst="rect">
            <a:avLst/>
          </a:prstGeom>
        </p:spPr>
        <p:txBody>
          <a:bodyPr wrap="square" lIns="0" tIns="628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495"/>
              </a:spcBef>
            </a:pPr>
            <a:r>
              <a:rPr dirty="0" sz="600" spc="-5">
                <a:latin typeface="Arial"/>
                <a:cs typeface="Arial"/>
              </a:rPr>
              <a:t>se</a:t>
            </a:r>
            <a:r>
              <a:rPr dirty="0" sz="600" spc="10">
                <a:latin typeface="Arial"/>
                <a:cs typeface="Arial"/>
              </a:rPr>
              <a:t>r</a:t>
            </a:r>
            <a:r>
              <a:rPr dirty="0" sz="600" spc="-290">
                <a:latin typeface="Arial"/>
                <a:cs typeface="Arial"/>
              </a:rPr>
              <a:t>v</a:t>
            </a:r>
            <a:r>
              <a:rPr dirty="0" baseline="50000" sz="1500" spc="-22">
                <a:latin typeface="Arial"/>
                <a:cs typeface="Arial"/>
              </a:rPr>
              <a:t> </a:t>
            </a:r>
            <a:r>
              <a:rPr dirty="0" sz="600" spc="-40">
                <a:latin typeface="Arial"/>
                <a:cs typeface="Arial"/>
              </a:rPr>
              <a:t>e</a:t>
            </a:r>
            <a:r>
              <a:rPr dirty="0" baseline="50000" sz="1500" spc="-375">
                <a:latin typeface="Arial"/>
                <a:cs typeface="Arial"/>
              </a:rPr>
              <a:t> </a:t>
            </a:r>
            <a:r>
              <a:rPr dirty="0" sz="600" spc="-5">
                <a:latin typeface="Arial"/>
                <a:cs typeface="Arial"/>
              </a:rPr>
              <a:t>r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 spc="-290">
                <a:latin typeface="Arial"/>
                <a:cs typeface="Arial"/>
              </a:rPr>
              <a:t>a</a:t>
            </a:r>
            <a:r>
              <a:rPr dirty="0" baseline="50000" sz="1500">
                <a:latin typeface="Arial"/>
                <a:cs typeface="Arial"/>
              </a:rPr>
              <a:t> </a:t>
            </a:r>
            <a:r>
              <a:rPr dirty="0" sz="600" spc="-5">
                <a:latin typeface="Arial"/>
                <a:cs typeface="Arial"/>
              </a:rPr>
              <a:t>t</a:t>
            </a:r>
            <a:r>
              <a:rPr dirty="0" sz="600" spc="-50">
                <a:latin typeface="Arial"/>
                <a:cs typeface="Arial"/>
              </a:rPr>
              <a:t> </a:t>
            </a:r>
            <a:r>
              <a:rPr dirty="0" baseline="50000" sz="1500" spc="-345">
                <a:latin typeface="Arial"/>
                <a:cs typeface="Arial"/>
              </a:rPr>
              <a:t> </a:t>
            </a:r>
            <a:r>
              <a:rPr dirty="0" sz="600" spc="-15">
                <a:latin typeface="Arial"/>
                <a:cs typeface="Arial"/>
              </a:rPr>
              <a:t>w</a:t>
            </a:r>
            <a:r>
              <a:rPr dirty="0" sz="600" spc="-5">
                <a:latin typeface="Arial"/>
                <a:cs typeface="Arial"/>
              </a:rPr>
              <a:t>o</a:t>
            </a:r>
            <a:r>
              <a:rPr dirty="0" sz="600">
                <a:latin typeface="Arial"/>
                <a:cs typeface="Arial"/>
              </a:rPr>
              <a:t>r</a:t>
            </a:r>
            <a:r>
              <a:rPr dirty="0" sz="600" spc="-5">
                <a:latin typeface="Arial"/>
                <a:cs typeface="Arial"/>
              </a:rPr>
              <a:t>k</a:t>
            </a:r>
            <a:r>
              <a:rPr dirty="0" sz="600">
                <a:latin typeface="Arial"/>
                <a:cs typeface="Arial"/>
              </a:rPr>
              <a:t>     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baseline="50000" sz="1500" spc="254">
                <a:latin typeface="Arial"/>
                <a:cs typeface="Arial"/>
              </a:rPr>
              <a:t> </a:t>
            </a:r>
            <a:r>
              <a:rPr dirty="0" baseline="50000" sz="1500" spc="44">
                <a:latin typeface="Arial"/>
                <a:cs typeface="Arial"/>
              </a:rPr>
              <a:t> </a:t>
            </a:r>
            <a:r>
              <a:rPr dirty="0" sz="600" spc="-5">
                <a:latin typeface="Arial"/>
                <a:cs typeface="Arial"/>
              </a:rPr>
              <a:t>se</a:t>
            </a:r>
            <a:r>
              <a:rPr dirty="0" sz="600" spc="10">
                <a:latin typeface="Arial"/>
                <a:cs typeface="Arial"/>
              </a:rPr>
              <a:t>r</a:t>
            </a:r>
            <a:r>
              <a:rPr dirty="0" sz="600" spc="-225">
                <a:latin typeface="Arial"/>
                <a:cs typeface="Arial"/>
              </a:rPr>
              <a:t>v</a:t>
            </a:r>
            <a:r>
              <a:rPr dirty="0" baseline="50000" sz="1500" spc="-120">
                <a:latin typeface="Arial"/>
                <a:cs typeface="Arial"/>
              </a:rPr>
              <a:t> </a:t>
            </a:r>
            <a:r>
              <a:rPr dirty="0" sz="600" spc="-90">
                <a:latin typeface="Arial"/>
                <a:cs typeface="Arial"/>
              </a:rPr>
              <a:t>e</a:t>
            </a:r>
            <a:r>
              <a:rPr dirty="0" baseline="50000" sz="1500" spc="-292">
                <a:latin typeface="Arial"/>
                <a:cs typeface="Arial"/>
              </a:rPr>
              <a:t> </a:t>
            </a:r>
            <a:r>
              <a:rPr dirty="0" sz="600" spc="-5">
                <a:latin typeface="Arial"/>
                <a:cs typeface="Arial"/>
              </a:rPr>
              <a:t>r</a:t>
            </a:r>
            <a:r>
              <a:rPr dirty="0" sz="600" spc="-5">
                <a:latin typeface="Arial"/>
                <a:cs typeface="Arial"/>
              </a:rPr>
              <a:t> </a:t>
            </a:r>
            <a:r>
              <a:rPr dirty="0" sz="600" spc="-5">
                <a:latin typeface="Arial"/>
                <a:cs typeface="Arial"/>
              </a:rPr>
              <a:t>idle</a:t>
            </a:r>
            <a:r>
              <a:rPr dirty="0" sz="600">
                <a:latin typeface="Arial"/>
                <a:cs typeface="Arial"/>
              </a:rPr>
              <a:t> </a:t>
            </a:r>
            <a:r>
              <a:rPr dirty="0" sz="600" spc="-25">
                <a:latin typeface="Arial"/>
                <a:cs typeface="Arial"/>
              </a:rPr>
              <a:t> </a:t>
            </a:r>
            <a:r>
              <a:rPr dirty="0" baseline="50000" sz="1500" spc="254">
                <a:latin typeface="Arial"/>
                <a:cs typeface="Arial"/>
              </a:rPr>
              <a:t> </a:t>
            </a:r>
            <a:endParaRPr baseline="50000" sz="15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6713" y="3331252"/>
            <a:ext cx="77216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Scalability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dimensions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18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2828975" y="2737629"/>
            <a:ext cx="952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000" spc="50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λ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831376" y="2910083"/>
            <a:ext cx="984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µ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56258" y="2823278"/>
            <a:ext cx="20802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76555" algn="l"/>
                <a:tab pos="758190" algn="l"/>
                <a:tab pos="1703705" algn="l"/>
              </a:tabLst>
            </a:pPr>
            <a:r>
              <a:rPr dirty="0" sz="1000" spc="-5" i="1">
                <a:latin typeface="Arial"/>
                <a:cs typeface="Arial"/>
              </a:rPr>
              <a:t>X</a:t>
            </a:r>
            <a:r>
              <a:rPr dirty="0" sz="1000" spc="65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>
                <a:latin typeface="Arial"/>
                <a:cs typeface="Arial"/>
              </a:rPr>
              <a:t>	</a:t>
            </a:r>
            <a:r>
              <a:rPr dirty="0" sz="1000" spc="-5" i="1">
                <a:latin typeface="Arial"/>
                <a:cs typeface="Arial"/>
              </a:rPr>
              <a:t>U</a:t>
            </a:r>
            <a:r>
              <a:rPr dirty="0" sz="1000" spc="-65" i="1">
                <a:latin typeface="Arial"/>
                <a:cs typeface="Arial"/>
              </a:rPr>
              <a:t> </a:t>
            </a:r>
            <a:r>
              <a:rPr dirty="0" sz="1000" spc="-75" i="1">
                <a:latin typeface="メイリオ"/>
                <a:cs typeface="メイリオ"/>
              </a:rPr>
              <a:t>·</a:t>
            </a:r>
            <a:r>
              <a:rPr dirty="0" sz="1000" spc="-180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µ</a:t>
            </a:r>
            <a:r>
              <a:rPr dirty="0" sz="1000" i="1">
                <a:latin typeface="Arial"/>
                <a:cs typeface="Arial"/>
              </a:rPr>
              <a:t>	</a:t>
            </a:r>
            <a:r>
              <a:rPr dirty="0" sz="1000" spc="300">
                <a:latin typeface="Arial"/>
                <a:cs typeface="Arial"/>
              </a:rPr>
              <a:t>+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u="heavy" sz="10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</a:t>
            </a:r>
            <a:r>
              <a:rPr dirty="0" u="heavy" sz="1000" spc="-14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000" spc="-30" i="1">
                <a:uFill>
                  <a:solidFill>
                    <a:srgbClr val="000000"/>
                  </a:solidFill>
                </a:uFill>
                <a:latin typeface="メイリオ"/>
                <a:cs typeface="メイリオ"/>
              </a:rPr>
              <a:t>−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-130" i="1">
                <a:latin typeface="Arial"/>
                <a:cs typeface="Arial"/>
              </a:rPr>
              <a:t>U</a:t>
            </a:r>
            <a:r>
              <a:rPr dirty="0" u="heavy" sz="1000" spc="-6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000" spc="5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)</a:t>
            </a:r>
            <a:r>
              <a:rPr dirty="0" u="heavy" sz="1000" spc="-14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000" spc="-75" i="1">
                <a:uFill>
                  <a:solidFill>
                    <a:srgbClr val="000000"/>
                  </a:solidFill>
                </a:uFill>
                <a:latin typeface="メイリオ"/>
                <a:cs typeface="メイリオ"/>
              </a:rPr>
              <a:t>·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0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>
                <a:latin typeface="Arial"/>
                <a:cs typeface="Arial"/>
              </a:rPr>
              <a:t>	</a:t>
            </a:r>
            <a:r>
              <a:rPr dirty="0" sz="1000" spc="-75" i="1">
                <a:latin typeface="メイリオ"/>
                <a:cs typeface="メイリオ"/>
              </a:rPr>
              <a:t>·</a:t>
            </a:r>
            <a:r>
              <a:rPr dirty="0" sz="1000" spc="-180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µ</a:t>
            </a:r>
            <a:r>
              <a:rPr dirty="0" sz="1000" spc="25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50" i="1">
                <a:latin typeface="Arial"/>
                <a:cs typeface="Arial"/>
              </a:rPr>
              <a:t>λ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3740" y="716"/>
            <a:ext cx="51815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Being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scala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le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4090670" cy="88836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Formal</a:t>
            </a:r>
            <a:r>
              <a:rPr dirty="0" sz="1400" spc="-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analysis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00">
              <a:latin typeface="Arial"/>
              <a:cs typeface="Arial"/>
            </a:endParaRPr>
          </a:p>
          <a:p>
            <a:pPr marL="264160" marR="5080">
              <a:lnSpc>
                <a:spcPts val="139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Response time:</a:t>
            </a:r>
            <a:r>
              <a:rPr dirty="0" sz="1200" spc="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total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time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take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to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process a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request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after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submission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34566" y="1204429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 h="0">
                <a:moveTo>
                  <a:pt x="0" y="0"/>
                </a:moveTo>
                <a:lnTo>
                  <a:pt x="10109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454238" y="1259984"/>
            <a:ext cx="5359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4180" algn="l"/>
              </a:tabLst>
            </a:pPr>
            <a:r>
              <a:rPr dirty="0" sz="1000" spc="-5" i="1">
                <a:latin typeface="Arial"/>
                <a:cs typeface="Arial"/>
              </a:rPr>
              <a:t>R</a:t>
            </a:r>
            <a:r>
              <a:rPr dirty="0" sz="1000" spc="-10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>
                <a:latin typeface="Arial"/>
                <a:cs typeface="Arial"/>
              </a:rPr>
              <a:t>	</a:t>
            </a:r>
            <a:r>
              <a:rPr dirty="0" sz="1000" spc="190">
                <a:latin typeface="Arial"/>
                <a:cs typeface="Arial"/>
              </a:rPr>
              <a:t>=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6713" y="3331252"/>
            <a:ext cx="77216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Scalability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dimensions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19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722437" y="1346776"/>
            <a:ext cx="91694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97815" algn="l"/>
                <a:tab pos="819150" algn="l"/>
              </a:tabLst>
            </a:pPr>
            <a:r>
              <a:rPr dirty="0" sz="1000" spc="-5" i="1">
                <a:latin typeface="Arial"/>
                <a:cs typeface="Arial"/>
              </a:rPr>
              <a:t>X</a:t>
            </a:r>
            <a:r>
              <a:rPr dirty="0" sz="1000" spc="-5" i="1">
                <a:latin typeface="Arial"/>
                <a:cs typeface="Arial"/>
              </a:rPr>
              <a:t>	</a:t>
            </a:r>
            <a:r>
              <a:rPr dirty="0" sz="1000" spc="-5">
                <a:latin typeface="Arial"/>
                <a:cs typeface="Arial"/>
              </a:rPr>
              <a:t>1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U</a:t>
            </a:r>
            <a:r>
              <a:rPr dirty="0" sz="1000" i="1">
                <a:latin typeface="Arial"/>
                <a:cs typeface="Arial"/>
              </a:rPr>
              <a:t>	</a:t>
            </a:r>
            <a:r>
              <a:rPr dirty="0" sz="1000" spc="-5" i="1">
                <a:latin typeface="Arial"/>
                <a:cs typeface="Arial"/>
              </a:rPr>
              <a:t>S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55900" y="1259984"/>
            <a:ext cx="4349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23215" algn="l"/>
              </a:tabLst>
            </a:pP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5" i="1">
                <a:latin typeface="メイリオ"/>
                <a:cs typeface="メイリオ"/>
              </a:rPr>
              <a:t>	</a:t>
            </a:r>
            <a:r>
              <a:rPr dirty="0" sz="1000" spc="190">
                <a:latin typeface="Arial"/>
                <a:cs typeface="Arial"/>
              </a:rPr>
              <a:t>=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21866" y="1153699"/>
            <a:ext cx="1417320" cy="370840"/>
          </a:xfrm>
          <a:prstGeom prst="rect">
            <a:avLst/>
          </a:prstGeom>
        </p:spPr>
        <p:txBody>
          <a:bodyPr wrap="square" lIns="0" tIns="3238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54"/>
              </a:spcBef>
              <a:tabLst>
                <a:tab pos="298450" algn="l"/>
                <a:tab pos="815975" algn="l"/>
                <a:tab pos="1099185" algn="l"/>
              </a:tabLst>
            </a:pPr>
            <a:r>
              <a:rPr dirty="0" u="sng" sz="1000" spc="-5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</a:t>
            </a:r>
            <a:r>
              <a:rPr dirty="0" sz="1000" spc="-5" i="1">
                <a:latin typeface="Arial"/>
                <a:cs typeface="Arial"/>
              </a:rPr>
              <a:t>	</a:t>
            </a:r>
            <a:r>
              <a:rPr dirty="0" u="sng" sz="1000" spc="-5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</a:t>
            </a:r>
            <a:r>
              <a:rPr dirty="0" sz="1000" spc="-5" i="1">
                <a:latin typeface="Arial"/>
                <a:cs typeface="Arial"/>
              </a:rPr>
              <a:t>	</a:t>
            </a:r>
            <a:r>
              <a:rPr dirty="0" u="sng" sz="1000" spc="-5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</a:t>
            </a:r>
            <a:r>
              <a:rPr dirty="0" sz="1000" spc="-5" i="1">
                <a:latin typeface="Arial"/>
                <a:cs typeface="Arial"/>
              </a:rPr>
              <a:t>	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</a:t>
            </a:r>
            <a:r>
              <a:rPr dirty="0" u="sng" sz="1000" spc="8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  <a:p>
            <a:pPr algn="r" marR="13970">
              <a:lnSpc>
                <a:spcPct val="100000"/>
              </a:lnSpc>
              <a:spcBef>
                <a:spcPts val="160"/>
              </a:spcBef>
            </a:pPr>
            <a:r>
              <a:rPr dirty="0" sz="1000" spc="-5">
                <a:latin typeface="Arial"/>
                <a:cs typeface="Arial"/>
              </a:rPr>
              <a:t>1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U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7347" y="1561660"/>
            <a:ext cx="19786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with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S</a:t>
            </a:r>
            <a:r>
              <a:rPr dirty="0" sz="1000" spc="-20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100">
                <a:latin typeface="Arial"/>
                <a:cs typeface="Arial"/>
              </a:rPr>
              <a:t> </a:t>
            </a:r>
            <a:r>
              <a:rPr dirty="0" u="sng" baseline="31746" sz="1050" spc="3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1</a:t>
            </a:r>
            <a:r>
              <a:rPr dirty="0" baseline="31746" sz="1050" spc="44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being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service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1894" y="1583336"/>
            <a:ext cx="3923665" cy="1216660"/>
          </a:xfrm>
          <a:prstGeom prst="rect">
            <a:avLst/>
          </a:prstGeom>
        </p:spPr>
        <p:txBody>
          <a:bodyPr wrap="square" lIns="0" tIns="72390" rIns="0" bIns="0" rtlCol="0" vert="horz">
            <a:spAutoFit/>
          </a:bodyPr>
          <a:lstStyle/>
          <a:p>
            <a:pPr marL="555625">
              <a:lnSpc>
                <a:spcPct val="100000"/>
              </a:lnSpc>
              <a:spcBef>
                <a:spcPts val="570"/>
              </a:spcBef>
            </a:pPr>
            <a:r>
              <a:rPr dirty="0" sz="700" spc="20" i="1">
                <a:latin typeface="Arial"/>
                <a:cs typeface="Arial"/>
              </a:rPr>
              <a:t>µ</a:t>
            </a:r>
            <a:endParaRPr sz="7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70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Observations</a:t>
            </a:r>
            <a:endParaRPr sz="1200">
              <a:latin typeface="Arial"/>
              <a:cs typeface="Arial"/>
            </a:endParaRPr>
          </a:p>
          <a:p>
            <a:pPr marL="314960" marR="41910" indent="-168275">
              <a:lnSpc>
                <a:spcPct val="100000"/>
              </a:lnSpc>
              <a:spcBef>
                <a:spcPts val="545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latin typeface="Arial"/>
                <a:cs typeface="Arial"/>
              </a:rPr>
              <a:t>If </a:t>
            </a:r>
            <a:r>
              <a:rPr dirty="0" sz="1000" spc="-5" i="1">
                <a:latin typeface="Arial"/>
                <a:cs typeface="Arial"/>
              </a:rPr>
              <a:t>U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small, response-to-service time is close to 1: a request is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immediately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processed</a:t>
            </a:r>
            <a:endParaRPr sz="1000">
              <a:latin typeface="Arial"/>
              <a:cs typeface="Arial"/>
            </a:endParaRPr>
          </a:p>
          <a:p>
            <a:pPr marL="314960" marR="30480" indent="-168275">
              <a:lnSpc>
                <a:spcPct val="100000"/>
              </a:lnSpc>
              <a:spcBef>
                <a:spcPts val="585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latin typeface="Arial"/>
                <a:cs typeface="Arial"/>
              </a:rPr>
              <a:t>If </a:t>
            </a:r>
            <a:r>
              <a:rPr dirty="0" sz="1000" spc="-5" i="1">
                <a:latin typeface="Arial"/>
                <a:cs typeface="Arial"/>
              </a:rPr>
              <a:t>U</a:t>
            </a:r>
            <a:r>
              <a:rPr dirty="0" sz="1000" spc="8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goes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up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1,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grinding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halt.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Solution: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decrease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20" i="1">
                <a:latin typeface="Arial"/>
                <a:cs typeface="Arial"/>
              </a:rPr>
              <a:t>S</a:t>
            </a:r>
            <a:r>
              <a:rPr dirty="0" sz="1000" spc="2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77216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Scalability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dimensions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20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3740" y="716"/>
            <a:ext cx="51815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Being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scala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le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309626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Problems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with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 geographical scalability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1304" y="1013706"/>
            <a:ext cx="3853179" cy="16960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05740" marR="30480" indent="-168275">
              <a:lnSpc>
                <a:spcPct val="100000"/>
              </a:lnSpc>
              <a:spcBef>
                <a:spcPts val="95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5">
                <a:latin typeface="Arial"/>
                <a:cs typeface="Arial"/>
              </a:rPr>
              <a:t>Cannot simply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go from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LAN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WAN: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many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distributed systems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assume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synchronous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client-server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interactions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sends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request 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waits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 </a:t>
            </a:r>
            <a:r>
              <a:rPr dirty="0" sz="1000" spc="-15">
                <a:latin typeface="Arial"/>
                <a:cs typeface="Arial"/>
              </a:rPr>
              <a:t>answer.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Latency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easily prohibit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this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scheme.</a:t>
            </a:r>
            <a:endParaRPr sz="1000">
              <a:latin typeface="Arial"/>
              <a:cs typeface="Arial"/>
            </a:endParaRPr>
          </a:p>
          <a:p>
            <a:pPr marL="205740" marR="484505" indent="-168275">
              <a:lnSpc>
                <a:spcPct val="100000"/>
              </a:lnSpc>
              <a:spcBef>
                <a:spcPts val="580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20">
                <a:latin typeface="Arial"/>
                <a:cs typeface="Arial"/>
              </a:rPr>
              <a:t>WAN</a:t>
            </a:r>
            <a:r>
              <a:rPr dirty="0" sz="1000" spc="-5">
                <a:latin typeface="Arial"/>
                <a:cs typeface="Arial"/>
              </a:rPr>
              <a:t> links 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often inherently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unreliable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simply moving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streaming video from LAN to </a:t>
            </a:r>
            <a:r>
              <a:rPr dirty="0" sz="1000" spc="-20">
                <a:latin typeface="Arial"/>
                <a:cs typeface="Arial"/>
              </a:rPr>
              <a:t>WAN</a:t>
            </a:r>
            <a:r>
              <a:rPr dirty="0" sz="1000" spc="-5">
                <a:latin typeface="Arial"/>
                <a:cs typeface="Arial"/>
              </a:rPr>
              <a:t> is bound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</a:t>
            </a:r>
            <a:r>
              <a:rPr dirty="0" sz="1000" spc="-10">
                <a:latin typeface="Arial"/>
                <a:cs typeface="Arial"/>
              </a:rPr>
              <a:t>fail.</a:t>
            </a:r>
            <a:endParaRPr sz="1000">
              <a:latin typeface="Arial"/>
              <a:cs typeface="Arial"/>
            </a:endParaRPr>
          </a:p>
          <a:p>
            <a:pPr marL="205740" marR="14986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Lack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of multipoint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communication</a:t>
            </a:r>
            <a:r>
              <a:rPr dirty="0" sz="1000" spc="-5">
                <a:latin typeface="Arial"/>
                <a:cs typeface="Arial"/>
              </a:rPr>
              <a:t>, so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simple search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broadcast cannot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deployed.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Solution 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develop</a:t>
            </a:r>
            <a:r>
              <a:rPr dirty="0" sz="1000" spc="-5">
                <a:latin typeface="Arial"/>
                <a:cs typeface="Arial"/>
              </a:rPr>
              <a:t> separate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naming </a:t>
            </a:r>
            <a:r>
              <a:rPr dirty="0" sz="1000" spc="-5">
                <a:latin typeface="Arial"/>
                <a:cs typeface="Arial"/>
              </a:rPr>
              <a:t>and 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directory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services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(having their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own</a:t>
            </a:r>
            <a:r>
              <a:rPr dirty="0" sz="1000" spc="-5">
                <a:latin typeface="Arial"/>
                <a:cs typeface="Arial"/>
              </a:rPr>
              <a:t> scalability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problems).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77216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Scalability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dimensions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21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96938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goals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Being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scala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le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3174365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0"/>
              <a:t>Problems</a:t>
            </a:r>
            <a:r>
              <a:rPr dirty="0"/>
              <a:t> </a:t>
            </a:r>
            <a:r>
              <a:rPr dirty="0" spc="15"/>
              <a:t>with</a:t>
            </a:r>
            <a:r>
              <a:rPr dirty="0" spc="5"/>
              <a:t> </a:t>
            </a:r>
            <a:r>
              <a:rPr dirty="0" spc="10"/>
              <a:t>administrative</a:t>
            </a:r>
            <a:r>
              <a:rPr dirty="0"/>
              <a:t> </a:t>
            </a:r>
            <a:r>
              <a:rPr dirty="0" spc="10"/>
              <a:t>scalability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09194" y="450136"/>
            <a:ext cx="3837940" cy="28270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Essence</a:t>
            </a:r>
            <a:endParaRPr sz="1200">
              <a:latin typeface="Arial"/>
              <a:cs typeface="Arial"/>
            </a:endParaRPr>
          </a:p>
          <a:p>
            <a:pPr marL="50800" marR="537845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Conflicting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policies</a:t>
            </a:r>
            <a:r>
              <a:rPr dirty="0" sz="1000">
                <a:latin typeface="Arial"/>
                <a:cs typeface="Arial"/>
              </a:rPr>
              <a:t> concerning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usage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(and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thus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payment),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management,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security</a:t>
            </a:r>
            <a:endParaRPr sz="10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595"/>
              </a:spcBef>
            </a:pP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Examples</a:t>
            </a:r>
            <a:endParaRPr sz="1200">
              <a:latin typeface="Arial"/>
              <a:cs typeface="Arial"/>
            </a:endParaRPr>
          </a:p>
          <a:p>
            <a:pPr marL="327660" marR="280670" indent="-168275">
              <a:lnSpc>
                <a:spcPct val="100000"/>
              </a:lnSpc>
              <a:spcBef>
                <a:spcPts val="775"/>
              </a:spcBef>
              <a:buClr>
                <a:srgbClr val="007C00"/>
              </a:buClr>
              <a:buChar char="►"/>
              <a:tabLst>
                <a:tab pos="328295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Computational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grids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share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expensive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resources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between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different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domains.</a:t>
            </a:r>
            <a:endParaRPr sz="1000">
              <a:latin typeface="Arial"/>
              <a:cs typeface="Arial"/>
            </a:endParaRPr>
          </a:p>
          <a:p>
            <a:pPr marL="327660" marR="30480" indent="-168275">
              <a:lnSpc>
                <a:spcPct val="100000"/>
              </a:lnSpc>
              <a:spcBef>
                <a:spcPts val="585"/>
              </a:spcBef>
              <a:buClr>
                <a:srgbClr val="007C00"/>
              </a:buClr>
              <a:buChar char="►"/>
              <a:tabLst>
                <a:tab pos="328295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Shared equipment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how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control,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manage,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use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shared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radio telescope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constructed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large-scale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shared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sensor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network?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Arial"/>
              <a:buChar char="►"/>
            </a:pPr>
            <a:endParaRPr sz="105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Exception:</a:t>
            </a:r>
            <a:r>
              <a:rPr dirty="0" sz="1200" spc="7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15">
                <a:solidFill>
                  <a:srgbClr val="FA0000"/>
                </a:solidFill>
                <a:latin typeface="Arial"/>
                <a:cs typeface="Arial"/>
              </a:rPr>
              <a:t>several</a:t>
            </a:r>
            <a:r>
              <a:rPr dirty="0" sz="1200" spc="-1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peer-to-peer networks</a:t>
            </a:r>
            <a:endParaRPr sz="1200">
              <a:latin typeface="Arial"/>
              <a:cs typeface="Arial"/>
            </a:endParaRPr>
          </a:p>
          <a:p>
            <a:pPr marL="327660" indent="-168275">
              <a:lnSpc>
                <a:spcPts val="1200"/>
              </a:lnSpc>
              <a:spcBef>
                <a:spcPts val="770"/>
              </a:spcBef>
              <a:buClr>
                <a:srgbClr val="FA0000"/>
              </a:buClr>
              <a:buChar char="►"/>
              <a:tabLst>
                <a:tab pos="328295" algn="l"/>
              </a:tabLst>
            </a:pPr>
            <a:r>
              <a:rPr dirty="0" sz="1000" spc="-5">
                <a:latin typeface="Arial"/>
                <a:cs typeface="Arial"/>
              </a:rPr>
              <a:t>File-sharing systems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(based,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e.g.,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BitTorrent)</a:t>
            </a:r>
            <a:endParaRPr sz="1000">
              <a:latin typeface="Arial"/>
              <a:cs typeface="Arial"/>
            </a:endParaRPr>
          </a:p>
          <a:p>
            <a:pPr marL="327660" indent="-168275">
              <a:lnSpc>
                <a:spcPts val="1195"/>
              </a:lnSpc>
              <a:buClr>
                <a:srgbClr val="FA0000"/>
              </a:buClr>
              <a:buChar char="►"/>
              <a:tabLst>
                <a:tab pos="328295" algn="l"/>
              </a:tabLst>
            </a:pPr>
            <a:r>
              <a:rPr dirty="0" sz="1000" spc="-10">
                <a:latin typeface="Arial"/>
                <a:cs typeface="Arial"/>
              </a:rPr>
              <a:t>Peer-to-peer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telephony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(Skype)</a:t>
            </a:r>
            <a:endParaRPr sz="1000">
              <a:latin typeface="Arial"/>
              <a:cs typeface="Arial"/>
            </a:endParaRPr>
          </a:p>
          <a:p>
            <a:pPr marL="327660" indent="-168275">
              <a:lnSpc>
                <a:spcPts val="1200"/>
              </a:lnSpc>
              <a:buClr>
                <a:srgbClr val="FA0000"/>
              </a:buClr>
              <a:buChar char="►"/>
              <a:tabLst>
                <a:tab pos="328295" algn="l"/>
              </a:tabLst>
            </a:pPr>
            <a:r>
              <a:rPr dirty="0" sz="1000" spc="-10">
                <a:latin typeface="Arial"/>
                <a:cs typeface="Arial"/>
              </a:rPr>
              <a:t>Peer-assisted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audio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streaming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(Spotify)</a:t>
            </a:r>
            <a:endParaRPr sz="10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595"/>
              </a:spcBef>
            </a:pPr>
            <a:r>
              <a:rPr dirty="0" sz="1000" spc="-5">
                <a:latin typeface="Arial"/>
                <a:cs typeface="Arial"/>
              </a:rPr>
              <a:t>Note: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end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users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collaborate 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administrative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entities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66294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Scaling</a:t>
            </a:r>
            <a:r>
              <a:rPr dirty="0" sz="600" spc="-3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techniques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22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3740" y="716"/>
            <a:ext cx="51815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Being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scala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le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82118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Techniques</a:t>
            </a:r>
            <a:r>
              <a:rPr dirty="0" sz="14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for</a:t>
            </a:r>
            <a:r>
              <a:rPr dirty="0" sz="14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scaling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1894" y="1105018"/>
            <a:ext cx="2902585" cy="968375"/>
          </a:xfrm>
          <a:prstGeom prst="rect">
            <a:avLst/>
          </a:prstGeom>
        </p:spPr>
        <p:txBody>
          <a:bodyPr wrap="square" lIns="0" tIns="9525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5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Hide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communication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latencies</a:t>
            </a:r>
            <a:endParaRPr sz="1200">
              <a:latin typeface="Arial"/>
              <a:cs typeface="Arial"/>
            </a:endParaRPr>
          </a:p>
          <a:p>
            <a:pPr marL="314960" indent="-168275">
              <a:lnSpc>
                <a:spcPct val="100000"/>
              </a:lnSpc>
              <a:spcBef>
                <a:spcPts val="545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10">
                <a:latin typeface="Arial"/>
                <a:cs typeface="Arial"/>
              </a:rPr>
              <a:t>Make </a:t>
            </a:r>
            <a:r>
              <a:rPr dirty="0" sz="1000" spc="-5">
                <a:latin typeface="Arial"/>
                <a:cs typeface="Arial"/>
              </a:rPr>
              <a:t>use of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asynchronous communication</a:t>
            </a:r>
            <a:endParaRPr sz="1000">
              <a:latin typeface="Arial"/>
              <a:cs typeface="Arial"/>
            </a:endParaRPr>
          </a:p>
          <a:p>
            <a:pPr marL="31496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15">
                <a:latin typeface="Arial"/>
                <a:cs typeface="Arial"/>
              </a:rPr>
              <a:t>Have</a:t>
            </a:r>
            <a:r>
              <a:rPr dirty="0" sz="1000" spc="-5">
                <a:latin typeface="Arial"/>
                <a:cs typeface="Arial"/>
              </a:rPr>
              <a:t> separate handler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 spc="-5">
                <a:latin typeface="Arial"/>
                <a:cs typeface="Arial"/>
              </a:rPr>
              <a:t> incoming response</a:t>
            </a:r>
            <a:endParaRPr sz="1000">
              <a:latin typeface="Arial"/>
              <a:cs typeface="Arial"/>
            </a:endParaRPr>
          </a:p>
          <a:p>
            <a:pPr marL="314960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Problem:</a:t>
            </a:r>
            <a:r>
              <a:rPr dirty="0" sz="1000" spc="6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 </a:t>
            </a:r>
            <a:r>
              <a:rPr dirty="0" sz="1000" spc="-10">
                <a:latin typeface="Arial"/>
                <a:cs typeface="Arial"/>
              </a:rPr>
              <a:t>every</a:t>
            </a:r>
            <a:r>
              <a:rPr dirty="0" sz="1000" spc="-5">
                <a:latin typeface="Arial"/>
                <a:cs typeface="Arial"/>
              </a:rPr>
              <a:t> application fits this model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3740" y="716"/>
            <a:ext cx="51815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Being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scala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le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3682365" cy="57023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Techniques</a:t>
            </a:r>
            <a:r>
              <a:rPr dirty="0" sz="14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for</a:t>
            </a:r>
            <a:r>
              <a:rPr dirty="0" sz="14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scaling</a:t>
            </a:r>
            <a:endParaRPr sz="140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  <a:spcBef>
                <a:spcPts val="1130"/>
              </a:spcBef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Facilitate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solution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by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moving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computations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to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client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60368" y="1148181"/>
            <a:ext cx="3895090" cy="653415"/>
            <a:chOff x="360368" y="1148181"/>
            <a:chExt cx="3895090" cy="653415"/>
          </a:xfrm>
        </p:grpSpPr>
        <p:sp>
          <p:nvSpPr>
            <p:cNvPr id="6" name="object 6"/>
            <p:cNvSpPr/>
            <p:nvPr/>
          </p:nvSpPr>
          <p:spPr>
            <a:xfrm>
              <a:off x="3119543" y="1153452"/>
              <a:ext cx="1130935" cy="598170"/>
            </a:xfrm>
            <a:custGeom>
              <a:avLst/>
              <a:gdLst/>
              <a:ahLst/>
              <a:cxnLst/>
              <a:rect l="l" t="t" r="r" b="b"/>
              <a:pathLst>
                <a:path w="1130935" h="598169">
                  <a:moveTo>
                    <a:pt x="1130480" y="0"/>
                  </a:moveTo>
                  <a:lnTo>
                    <a:pt x="0" y="0"/>
                  </a:lnTo>
                  <a:lnTo>
                    <a:pt x="0" y="597600"/>
                  </a:lnTo>
                  <a:lnTo>
                    <a:pt x="1130480" y="597600"/>
                  </a:lnTo>
                  <a:lnTo>
                    <a:pt x="1130480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3119543" y="1153452"/>
              <a:ext cx="1130935" cy="598170"/>
            </a:xfrm>
            <a:custGeom>
              <a:avLst/>
              <a:gdLst/>
              <a:ahLst/>
              <a:cxnLst/>
              <a:rect l="l" t="t" r="r" b="b"/>
              <a:pathLst>
                <a:path w="1130935" h="598169">
                  <a:moveTo>
                    <a:pt x="0" y="597600"/>
                  </a:moveTo>
                  <a:lnTo>
                    <a:pt x="1130480" y="597600"/>
                  </a:lnTo>
                  <a:lnTo>
                    <a:pt x="1130480" y="0"/>
                  </a:lnTo>
                  <a:lnTo>
                    <a:pt x="0" y="0"/>
                  </a:lnTo>
                  <a:lnTo>
                    <a:pt x="0" y="597600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3168696" y="1246872"/>
              <a:ext cx="295275" cy="424815"/>
            </a:xfrm>
            <a:custGeom>
              <a:avLst/>
              <a:gdLst/>
              <a:ahLst/>
              <a:cxnLst/>
              <a:rect l="l" t="t" r="r" b="b"/>
              <a:pathLst>
                <a:path w="295275" h="424814">
                  <a:moveTo>
                    <a:pt x="294917" y="0"/>
                  </a:moveTo>
                  <a:lnTo>
                    <a:pt x="0" y="0"/>
                  </a:lnTo>
                  <a:lnTo>
                    <a:pt x="0" y="424296"/>
                  </a:lnTo>
                  <a:lnTo>
                    <a:pt x="294917" y="424296"/>
                  </a:lnTo>
                  <a:lnTo>
                    <a:pt x="29491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3168696" y="1246872"/>
              <a:ext cx="295275" cy="424815"/>
            </a:xfrm>
            <a:custGeom>
              <a:avLst/>
              <a:gdLst/>
              <a:ahLst/>
              <a:cxnLst/>
              <a:rect l="l" t="t" r="r" b="b"/>
              <a:pathLst>
                <a:path w="295275" h="424814">
                  <a:moveTo>
                    <a:pt x="0" y="424296"/>
                  </a:moveTo>
                  <a:lnTo>
                    <a:pt x="294917" y="424296"/>
                  </a:lnTo>
                  <a:lnTo>
                    <a:pt x="294917" y="0"/>
                  </a:lnTo>
                  <a:lnTo>
                    <a:pt x="0" y="0"/>
                  </a:lnTo>
                  <a:lnTo>
                    <a:pt x="0" y="424296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3709365" y="1246872"/>
              <a:ext cx="492125" cy="424815"/>
            </a:xfrm>
            <a:custGeom>
              <a:avLst/>
              <a:gdLst/>
              <a:ahLst/>
              <a:cxnLst/>
              <a:rect l="l" t="t" r="r" b="b"/>
              <a:pathLst>
                <a:path w="492125" h="424814">
                  <a:moveTo>
                    <a:pt x="491515" y="0"/>
                  </a:moveTo>
                  <a:lnTo>
                    <a:pt x="0" y="0"/>
                  </a:lnTo>
                  <a:lnTo>
                    <a:pt x="0" y="424296"/>
                  </a:lnTo>
                  <a:lnTo>
                    <a:pt x="491515" y="424296"/>
                  </a:lnTo>
                  <a:lnTo>
                    <a:pt x="4915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3463612" y="1246872"/>
              <a:ext cx="737870" cy="424815"/>
            </a:xfrm>
            <a:custGeom>
              <a:avLst/>
              <a:gdLst/>
              <a:ahLst/>
              <a:cxnLst/>
              <a:rect l="l" t="t" r="r" b="b"/>
              <a:pathLst>
                <a:path w="737870" h="424814">
                  <a:moveTo>
                    <a:pt x="245752" y="424296"/>
                  </a:moveTo>
                  <a:lnTo>
                    <a:pt x="737268" y="424296"/>
                  </a:lnTo>
                  <a:lnTo>
                    <a:pt x="737268" y="0"/>
                  </a:lnTo>
                  <a:lnTo>
                    <a:pt x="245752" y="0"/>
                  </a:lnTo>
                  <a:lnTo>
                    <a:pt x="245752" y="424296"/>
                  </a:lnTo>
                  <a:close/>
                </a:path>
                <a:path w="737870" h="424814">
                  <a:moveTo>
                    <a:pt x="0" y="212146"/>
                  </a:moveTo>
                  <a:lnTo>
                    <a:pt x="208374" y="212146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3634988" y="1427144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29" h="64134">
                  <a:moveTo>
                    <a:pt x="0" y="0"/>
                  </a:moveTo>
                  <a:lnTo>
                    <a:pt x="5976" y="15937"/>
                  </a:lnTo>
                  <a:lnTo>
                    <a:pt x="7968" y="31875"/>
                  </a:lnTo>
                  <a:lnTo>
                    <a:pt x="5976" y="47813"/>
                  </a:lnTo>
                  <a:lnTo>
                    <a:pt x="0" y="63751"/>
                  </a:lnTo>
                  <a:lnTo>
                    <a:pt x="74377" y="318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239795" y="1671168"/>
              <a:ext cx="76359" cy="12992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3919436" y="1706036"/>
              <a:ext cx="36195" cy="92710"/>
            </a:xfrm>
            <a:custGeom>
              <a:avLst/>
              <a:gdLst/>
              <a:ahLst/>
              <a:cxnLst/>
              <a:rect l="l" t="t" r="r" b="b"/>
              <a:pathLst>
                <a:path w="36195" h="92710">
                  <a:moveTo>
                    <a:pt x="35681" y="92419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3903024" y="1671168"/>
              <a:ext cx="59690" cy="81280"/>
            </a:xfrm>
            <a:custGeom>
              <a:avLst/>
              <a:gdLst/>
              <a:ahLst/>
              <a:cxnLst/>
              <a:rect l="l" t="t" r="r" b="b"/>
              <a:pathLst>
                <a:path w="59689" h="81280">
                  <a:moveTo>
                    <a:pt x="2940" y="0"/>
                  </a:moveTo>
                  <a:lnTo>
                    <a:pt x="0" y="80864"/>
                  </a:lnTo>
                  <a:lnTo>
                    <a:pt x="12718" y="69548"/>
                  </a:lnTo>
                  <a:lnTo>
                    <a:pt x="26870" y="61949"/>
                  </a:lnTo>
                  <a:lnTo>
                    <a:pt x="42455" y="58066"/>
                  </a:lnTo>
                  <a:lnTo>
                    <a:pt x="59472" y="57900"/>
                  </a:lnTo>
                  <a:lnTo>
                    <a:pt x="294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365639" y="1153452"/>
              <a:ext cx="1489075" cy="601980"/>
            </a:xfrm>
            <a:custGeom>
              <a:avLst/>
              <a:gdLst/>
              <a:ahLst/>
              <a:cxnLst/>
              <a:rect l="l" t="t" r="r" b="b"/>
              <a:pathLst>
                <a:path w="1489075" h="601980">
                  <a:moveTo>
                    <a:pt x="1488515" y="0"/>
                  </a:moveTo>
                  <a:lnTo>
                    <a:pt x="0" y="0"/>
                  </a:lnTo>
                  <a:lnTo>
                    <a:pt x="0" y="601862"/>
                  </a:lnTo>
                  <a:lnTo>
                    <a:pt x="1488515" y="601862"/>
                  </a:lnTo>
                  <a:lnTo>
                    <a:pt x="1488515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365639" y="1153452"/>
              <a:ext cx="1489075" cy="601980"/>
            </a:xfrm>
            <a:custGeom>
              <a:avLst/>
              <a:gdLst/>
              <a:ahLst/>
              <a:cxnLst/>
              <a:rect l="l" t="t" r="r" b="b"/>
              <a:pathLst>
                <a:path w="1489075" h="601980">
                  <a:moveTo>
                    <a:pt x="0" y="601862"/>
                  </a:moveTo>
                  <a:lnTo>
                    <a:pt x="1488515" y="601862"/>
                  </a:lnTo>
                  <a:lnTo>
                    <a:pt x="1488515" y="0"/>
                  </a:lnTo>
                  <a:lnTo>
                    <a:pt x="0" y="0"/>
                  </a:lnTo>
                  <a:lnTo>
                    <a:pt x="0" y="601862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919398" y="1194690"/>
              <a:ext cx="835660" cy="466725"/>
            </a:xfrm>
            <a:custGeom>
              <a:avLst/>
              <a:gdLst/>
              <a:ahLst/>
              <a:cxnLst/>
              <a:rect l="l" t="t" r="r" b="b"/>
              <a:pathLst>
                <a:path w="835660" h="466725">
                  <a:moveTo>
                    <a:pt x="737269" y="84859"/>
                  </a:moveTo>
                  <a:lnTo>
                    <a:pt x="835572" y="84859"/>
                  </a:lnTo>
                  <a:lnTo>
                    <a:pt x="835572" y="0"/>
                  </a:lnTo>
                  <a:lnTo>
                    <a:pt x="737269" y="0"/>
                  </a:lnTo>
                  <a:lnTo>
                    <a:pt x="737269" y="84859"/>
                  </a:lnTo>
                  <a:close/>
                </a:path>
                <a:path w="835660" h="466725">
                  <a:moveTo>
                    <a:pt x="614392" y="148500"/>
                  </a:moveTo>
                  <a:lnTo>
                    <a:pt x="712695" y="148500"/>
                  </a:lnTo>
                  <a:lnTo>
                    <a:pt x="712695" y="63641"/>
                  </a:lnTo>
                  <a:lnTo>
                    <a:pt x="614392" y="63641"/>
                  </a:lnTo>
                  <a:lnTo>
                    <a:pt x="614392" y="148500"/>
                  </a:lnTo>
                  <a:close/>
                </a:path>
                <a:path w="835660" h="466725">
                  <a:moveTo>
                    <a:pt x="491516" y="212145"/>
                  </a:moveTo>
                  <a:lnTo>
                    <a:pt x="589819" y="212145"/>
                  </a:lnTo>
                  <a:lnTo>
                    <a:pt x="589819" y="127286"/>
                  </a:lnTo>
                  <a:lnTo>
                    <a:pt x="491516" y="127286"/>
                  </a:lnTo>
                  <a:lnTo>
                    <a:pt x="491516" y="212145"/>
                  </a:lnTo>
                  <a:close/>
                </a:path>
                <a:path w="835660" h="466725">
                  <a:moveTo>
                    <a:pt x="368639" y="275791"/>
                  </a:moveTo>
                  <a:lnTo>
                    <a:pt x="466942" y="275791"/>
                  </a:lnTo>
                  <a:lnTo>
                    <a:pt x="466942" y="190932"/>
                  </a:lnTo>
                  <a:lnTo>
                    <a:pt x="368639" y="190932"/>
                  </a:lnTo>
                  <a:lnTo>
                    <a:pt x="368639" y="275791"/>
                  </a:lnTo>
                  <a:close/>
                </a:path>
                <a:path w="835660" h="466725">
                  <a:moveTo>
                    <a:pt x="245763" y="339436"/>
                  </a:moveTo>
                  <a:lnTo>
                    <a:pt x="344066" y="339436"/>
                  </a:lnTo>
                  <a:lnTo>
                    <a:pt x="344066" y="254577"/>
                  </a:lnTo>
                  <a:lnTo>
                    <a:pt x="245763" y="254577"/>
                  </a:lnTo>
                  <a:lnTo>
                    <a:pt x="245763" y="339436"/>
                  </a:lnTo>
                  <a:close/>
                </a:path>
                <a:path w="835660" h="466725">
                  <a:moveTo>
                    <a:pt x="122876" y="403078"/>
                  </a:moveTo>
                  <a:lnTo>
                    <a:pt x="221179" y="403078"/>
                  </a:lnTo>
                  <a:lnTo>
                    <a:pt x="221179" y="318219"/>
                  </a:lnTo>
                  <a:lnTo>
                    <a:pt x="122876" y="318219"/>
                  </a:lnTo>
                  <a:lnTo>
                    <a:pt x="122876" y="403078"/>
                  </a:lnTo>
                  <a:close/>
                </a:path>
                <a:path w="835660" h="466725">
                  <a:moveTo>
                    <a:pt x="0" y="466723"/>
                  </a:moveTo>
                  <a:lnTo>
                    <a:pt x="98303" y="466723"/>
                  </a:lnTo>
                  <a:lnTo>
                    <a:pt x="98303" y="381864"/>
                  </a:lnTo>
                  <a:lnTo>
                    <a:pt x="0" y="381864"/>
                  </a:lnTo>
                  <a:lnTo>
                    <a:pt x="0" y="466723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2779554" y="1237117"/>
              <a:ext cx="159385" cy="0"/>
            </a:xfrm>
            <a:custGeom>
              <a:avLst/>
              <a:gdLst/>
              <a:ahLst/>
              <a:cxnLst/>
              <a:rect l="l" t="t" r="r" b="b"/>
              <a:pathLst>
                <a:path w="159385" h="0">
                  <a:moveTo>
                    <a:pt x="0" y="0"/>
                  </a:moveTo>
                  <a:lnTo>
                    <a:pt x="159221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2901777" y="1205243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30" h="64134">
                  <a:moveTo>
                    <a:pt x="0" y="0"/>
                  </a:moveTo>
                  <a:lnTo>
                    <a:pt x="5976" y="15937"/>
                  </a:lnTo>
                  <a:lnTo>
                    <a:pt x="7968" y="31875"/>
                  </a:lnTo>
                  <a:lnTo>
                    <a:pt x="5976" y="47812"/>
                  </a:lnTo>
                  <a:lnTo>
                    <a:pt x="0" y="63747"/>
                  </a:lnTo>
                  <a:lnTo>
                    <a:pt x="74377" y="318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2656667" y="1300763"/>
              <a:ext cx="159385" cy="0"/>
            </a:xfrm>
            <a:custGeom>
              <a:avLst/>
              <a:gdLst/>
              <a:ahLst/>
              <a:cxnLst/>
              <a:rect l="l" t="t" r="r" b="b"/>
              <a:pathLst>
                <a:path w="159385" h="0">
                  <a:moveTo>
                    <a:pt x="0" y="0"/>
                  </a:moveTo>
                  <a:lnTo>
                    <a:pt x="159232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2778900" y="1268885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30" h="64134">
                  <a:moveTo>
                    <a:pt x="0" y="0"/>
                  </a:moveTo>
                  <a:lnTo>
                    <a:pt x="5976" y="15937"/>
                  </a:lnTo>
                  <a:lnTo>
                    <a:pt x="7968" y="31875"/>
                  </a:lnTo>
                  <a:lnTo>
                    <a:pt x="5976" y="47813"/>
                  </a:lnTo>
                  <a:lnTo>
                    <a:pt x="0" y="63751"/>
                  </a:lnTo>
                  <a:lnTo>
                    <a:pt x="74377" y="318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2533790" y="1364404"/>
              <a:ext cx="159385" cy="0"/>
            </a:xfrm>
            <a:custGeom>
              <a:avLst/>
              <a:gdLst/>
              <a:ahLst/>
              <a:cxnLst/>
              <a:rect l="l" t="t" r="r" b="b"/>
              <a:pathLst>
                <a:path w="159385" h="0">
                  <a:moveTo>
                    <a:pt x="0" y="0"/>
                  </a:moveTo>
                  <a:lnTo>
                    <a:pt x="159232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2656013" y="1332530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30" h="64134">
                  <a:moveTo>
                    <a:pt x="0" y="0"/>
                  </a:moveTo>
                  <a:lnTo>
                    <a:pt x="5982" y="15937"/>
                  </a:lnTo>
                  <a:lnTo>
                    <a:pt x="7976" y="31875"/>
                  </a:lnTo>
                  <a:lnTo>
                    <a:pt x="5982" y="47813"/>
                  </a:lnTo>
                  <a:lnTo>
                    <a:pt x="0" y="63751"/>
                  </a:lnTo>
                  <a:lnTo>
                    <a:pt x="74377" y="318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2410914" y="1428050"/>
              <a:ext cx="159385" cy="0"/>
            </a:xfrm>
            <a:custGeom>
              <a:avLst/>
              <a:gdLst/>
              <a:ahLst/>
              <a:cxnLst/>
              <a:rect l="l" t="t" r="r" b="b"/>
              <a:pathLst>
                <a:path w="159385" h="0">
                  <a:moveTo>
                    <a:pt x="0" y="0"/>
                  </a:moveTo>
                  <a:lnTo>
                    <a:pt x="159221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2533137" y="1396176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30" h="64134">
                  <a:moveTo>
                    <a:pt x="0" y="0"/>
                  </a:moveTo>
                  <a:lnTo>
                    <a:pt x="5976" y="15937"/>
                  </a:lnTo>
                  <a:lnTo>
                    <a:pt x="7968" y="31875"/>
                  </a:lnTo>
                  <a:lnTo>
                    <a:pt x="5976" y="47813"/>
                  </a:lnTo>
                  <a:lnTo>
                    <a:pt x="0" y="63751"/>
                  </a:lnTo>
                  <a:lnTo>
                    <a:pt x="74377" y="318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2288037" y="1491695"/>
              <a:ext cx="159385" cy="0"/>
            </a:xfrm>
            <a:custGeom>
              <a:avLst/>
              <a:gdLst/>
              <a:ahLst/>
              <a:cxnLst/>
              <a:rect l="l" t="t" r="r" b="b"/>
              <a:pathLst>
                <a:path w="159385" h="0">
                  <a:moveTo>
                    <a:pt x="0" y="0"/>
                  </a:moveTo>
                  <a:lnTo>
                    <a:pt x="159221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2410260" y="1459821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30" h="64134">
                  <a:moveTo>
                    <a:pt x="0" y="0"/>
                  </a:moveTo>
                  <a:lnTo>
                    <a:pt x="5976" y="15937"/>
                  </a:lnTo>
                  <a:lnTo>
                    <a:pt x="7968" y="31875"/>
                  </a:lnTo>
                  <a:lnTo>
                    <a:pt x="5976" y="47812"/>
                  </a:lnTo>
                  <a:lnTo>
                    <a:pt x="0" y="63747"/>
                  </a:lnTo>
                  <a:lnTo>
                    <a:pt x="74377" y="318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2165161" y="1555341"/>
              <a:ext cx="159385" cy="0"/>
            </a:xfrm>
            <a:custGeom>
              <a:avLst/>
              <a:gdLst/>
              <a:ahLst/>
              <a:cxnLst/>
              <a:rect l="l" t="t" r="r" b="b"/>
              <a:pathLst>
                <a:path w="159385" h="0">
                  <a:moveTo>
                    <a:pt x="0" y="0"/>
                  </a:moveTo>
                  <a:lnTo>
                    <a:pt x="159221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2287384" y="1523462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30" h="64134">
                  <a:moveTo>
                    <a:pt x="0" y="0"/>
                  </a:moveTo>
                  <a:lnTo>
                    <a:pt x="5976" y="15937"/>
                  </a:lnTo>
                  <a:lnTo>
                    <a:pt x="7968" y="31875"/>
                  </a:lnTo>
                  <a:lnTo>
                    <a:pt x="5976" y="47813"/>
                  </a:lnTo>
                  <a:lnTo>
                    <a:pt x="0" y="63751"/>
                  </a:lnTo>
                  <a:lnTo>
                    <a:pt x="74377" y="318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2042274" y="1618986"/>
              <a:ext cx="159385" cy="0"/>
            </a:xfrm>
            <a:custGeom>
              <a:avLst/>
              <a:gdLst/>
              <a:ahLst/>
              <a:cxnLst/>
              <a:rect l="l" t="t" r="r" b="b"/>
              <a:pathLst>
                <a:path w="159385" h="0">
                  <a:moveTo>
                    <a:pt x="0" y="0"/>
                  </a:moveTo>
                  <a:lnTo>
                    <a:pt x="159232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2164497" y="1587108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30" h="64135">
                  <a:moveTo>
                    <a:pt x="0" y="0"/>
                  </a:moveTo>
                  <a:lnTo>
                    <a:pt x="5982" y="15937"/>
                  </a:lnTo>
                  <a:lnTo>
                    <a:pt x="7976" y="31875"/>
                  </a:lnTo>
                  <a:lnTo>
                    <a:pt x="5982" y="47813"/>
                  </a:lnTo>
                  <a:lnTo>
                    <a:pt x="0" y="63751"/>
                  </a:lnTo>
                  <a:lnTo>
                    <a:pt x="74387" y="318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1859641" y="1691298"/>
              <a:ext cx="1199515" cy="0"/>
            </a:xfrm>
            <a:custGeom>
              <a:avLst/>
              <a:gdLst/>
              <a:ahLst/>
              <a:cxnLst/>
              <a:rect l="l" t="t" r="r" b="b"/>
              <a:pathLst>
                <a:path w="1199514" h="0">
                  <a:moveTo>
                    <a:pt x="0" y="0"/>
                  </a:moveTo>
                  <a:lnTo>
                    <a:pt x="1199323" y="0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4" name="object 3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003898" y="1643860"/>
              <a:ext cx="110691" cy="94873"/>
            </a:xfrm>
            <a:prstGeom prst="rect">
              <a:avLst/>
            </a:prstGeom>
          </p:spPr>
        </p:pic>
      </p:grpSp>
      <p:sp>
        <p:nvSpPr>
          <p:cNvPr id="35" name="object 35"/>
          <p:cNvSpPr txBox="1"/>
          <p:nvPr/>
        </p:nvSpPr>
        <p:spPr>
          <a:xfrm>
            <a:off x="1935599" y="1183813"/>
            <a:ext cx="812165" cy="48323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746125">
              <a:lnSpc>
                <a:spcPts val="550"/>
              </a:lnSpc>
              <a:spcBef>
                <a:spcPts val="95"/>
              </a:spcBef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M</a:t>
            </a:r>
            <a:endParaRPr sz="500">
              <a:latin typeface="Arial"/>
              <a:cs typeface="Arial"/>
            </a:endParaRPr>
          </a:p>
          <a:p>
            <a:pPr marL="626110">
              <a:lnSpc>
                <a:spcPts val="500"/>
              </a:lnSpc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A</a:t>
            </a:r>
            <a:endParaRPr sz="500">
              <a:latin typeface="Arial"/>
              <a:cs typeface="Arial"/>
            </a:endParaRPr>
          </a:p>
          <a:p>
            <a:pPr marL="502920">
              <a:lnSpc>
                <a:spcPts val="500"/>
              </a:lnSpc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A</a:t>
            </a:r>
            <a:endParaRPr sz="500">
              <a:latin typeface="Arial"/>
              <a:cs typeface="Arial"/>
            </a:endParaRPr>
          </a:p>
          <a:p>
            <a:pPr marL="379095">
              <a:lnSpc>
                <a:spcPts val="500"/>
              </a:lnSpc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R</a:t>
            </a:r>
            <a:endParaRPr sz="500">
              <a:latin typeface="Arial"/>
              <a:cs typeface="Arial"/>
            </a:endParaRPr>
          </a:p>
          <a:p>
            <a:pPr marL="259715">
              <a:lnSpc>
                <a:spcPts val="500"/>
              </a:lnSpc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T</a:t>
            </a:r>
            <a:endParaRPr sz="500">
              <a:latin typeface="Arial"/>
              <a:cs typeface="Arial"/>
            </a:endParaRPr>
          </a:p>
          <a:p>
            <a:pPr marL="135890">
              <a:lnSpc>
                <a:spcPts val="500"/>
              </a:lnSpc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E</a:t>
            </a:r>
            <a:endParaRPr sz="500">
              <a:latin typeface="Arial"/>
              <a:cs typeface="Arial"/>
            </a:endParaRPr>
          </a:p>
          <a:p>
            <a:pPr marL="12700">
              <a:lnSpc>
                <a:spcPts val="550"/>
              </a:lnSpc>
            </a:pP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N</a:t>
            </a:r>
            <a:endParaRPr sz="500">
              <a:latin typeface="Arial"/>
              <a:cs typeface="Arial"/>
            </a:endParaRPr>
          </a:p>
        </p:txBody>
      </p:sp>
      <p:graphicFrame>
        <p:nvGraphicFramePr>
          <p:cNvPr id="36" name="object 36"/>
          <p:cNvGraphicFramePr>
            <a:graphicFrameLocks noGrp="1"/>
          </p:cNvGraphicFramePr>
          <p:nvPr/>
        </p:nvGraphicFramePr>
        <p:xfrm>
          <a:off x="426118" y="1201093"/>
          <a:ext cx="1347470" cy="4870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0385"/>
                <a:gridCol w="798195"/>
              </a:tblGrid>
              <a:tr h="116205">
                <a:tc rowSpan="3">
                  <a:txBody>
                    <a:bodyPr/>
                    <a:lstStyle/>
                    <a:p>
                      <a:pPr marL="24130" marR="40640" indent="1270">
                        <a:lnSpc>
                          <a:spcPct val="106900"/>
                        </a:lnSpc>
                        <a:spcBef>
                          <a:spcPts val="185"/>
                        </a:spcBef>
                      </a:pPr>
                      <a:r>
                        <a:rPr dirty="0" sz="550" spc="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F</a:t>
                      </a:r>
                      <a:r>
                        <a:rPr dirty="0" sz="550" spc="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dirty="0" sz="550" spc="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dirty="0" sz="550" spc="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5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550" spc="1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 spc="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550" spc="2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AM</a:t>
                      </a:r>
                      <a:r>
                        <a:rPr dirty="0" sz="5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  </a:t>
                      </a:r>
                      <a:r>
                        <a:rPr dirty="0" sz="550" spc="3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LAST </a:t>
                      </a:r>
                      <a:r>
                        <a:rPr dirty="0" sz="550" spc="3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NAME </a:t>
                      </a:r>
                      <a:r>
                        <a:rPr dirty="0" sz="550" spc="-14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50" spc="2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E-MAIL</a:t>
                      </a:r>
                      <a:endParaRPr sz="550">
                        <a:latin typeface="Arial"/>
                        <a:cs typeface="Arial"/>
                      </a:endParaRPr>
                    </a:p>
                  </a:txBody>
                  <a:tcPr marL="0" marR="0" marB="0" marT="2349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500" spc="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MAARTEN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0604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349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349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500" spc="-3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dirty="0" sz="500" spc="1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dirty="0" sz="5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dirty="0" sz="500" spc="1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500" spc="1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dirty="0" sz="500" spc="1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dirty="0" sz="500" spc="1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EE</a:t>
                      </a:r>
                      <a:r>
                        <a:rPr dirty="0" sz="50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1206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9525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2349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ts val="585"/>
                        </a:lnSpc>
                        <a:spcBef>
                          <a:spcPts val="65"/>
                        </a:spcBef>
                      </a:pPr>
                      <a:r>
                        <a:rPr dirty="0" sz="500" spc="5">
                          <a:solidFill>
                            <a:srgbClr val="231F20"/>
                          </a:solidFill>
                          <a:latin typeface="Arial"/>
                          <a:cs typeface="Arial"/>
                          <a:hlinkClick r:id="rId7"/>
                        </a:rPr>
                        <a:t>MVS@VAN-STEEN.NET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</a:tr>
              <a:tr h="169545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B w="6350">
                      <a:solidFill>
                        <a:srgbClr val="231F2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7" name="object 37"/>
          <p:cNvSpPr txBox="1"/>
          <p:nvPr/>
        </p:nvSpPr>
        <p:spPr>
          <a:xfrm>
            <a:off x="3131774" y="996668"/>
            <a:ext cx="27432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endParaRPr sz="65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607893" y="996668"/>
            <a:ext cx="2413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endParaRPr sz="6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012260" y="1802404"/>
            <a:ext cx="4565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Check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form</a:t>
            </a:r>
            <a:endParaRPr sz="6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669617" y="1802404"/>
            <a:ext cx="582295" cy="212725"/>
          </a:xfrm>
          <a:prstGeom prst="rect">
            <a:avLst/>
          </a:prstGeom>
        </p:spPr>
        <p:txBody>
          <a:bodyPr wrap="square" lIns="0" tIns="27939" rIns="0" bIns="0" rtlCol="0" vert="horz">
            <a:spAutoFit/>
          </a:bodyPr>
          <a:lstStyle/>
          <a:p>
            <a:pPr marL="12700" marR="5080" indent="59690">
              <a:lnSpc>
                <a:spcPts val="680"/>
              </a:lnSpc>
              <a:spcBef>
                <a:spcPts val="219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Process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form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360241" y="2039671"/>
            <a:ext cx="3887470" cy="664845"/>
            <a:chOff x="360241" y="2039671"/>
            <a:chExt cx="3887470" cy="664845"/>
          </a:xfrm>
        </p:grpSpPr>
        <p:sp>
          <p:nvSpPr>
            <p:cNvPr id="42" name="object 42"/>
            <p:cNvSpPr/>
            <p:nvPr/>
          </p:nvSpPr>
          <p:spPr>
            <a:xfrm>
              <a:off x="3652433" y="2045068"/>
              <a:ext cx="589915" cy="598170"/>
            </a:xfrm>
            <a:custGeom>
              <a:avLst/>
              <a:gdLst/>
              <a:ahLst/>
              <a:cxnLst/>
              <a:rect l="l" t="t" r="r" b="b"/>
              <a:pathLst>
                <a:path w="589914" h="598169">
                  <a:moveTo>
                    <a:pt x="589818" y="0"/>
                  </a:moveTo>
                  <a:lnTo>
                    <a:pt x="0" y="0"/>
                  </a:lnTo>
                  <a:lnTo>
                    <a:pt x="0" y="597596"/>
                  </a:lnTo>
                  <a:lnTo>
                    <a:pt x="589818" y="597596"/>
                  </a:lnTo>
                  <a:lnTo>
                    <a:pt x="589818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3652433" y="2045068"/>
              <a:ext cx="589915" cy="598170"/>
            </a:xfrm>
            <a:custGeom>
              <a:avLst/>
              <a:gdLst/>
              <a:ahLst/>
              <a:cxnLst/>
              <a:rect l="l" t="t" r="r" b="b"/>
              <a:pathLst>
                <a:path w="589914" h="598169">
                  <a:moveTo>
                    <a:pt x="0" y="597596"/>
                  </a:moveTo>
                  <a:lnTo>
                    <a:pt x="589818" y="597596"/>
                  </a:lnTo>
                  <a:lnTo>
                    <a:pt x="589818" y="0"/>
                  </a:lnTo>
                  <a:lnTo>
                    <a:pt x="0" y="0"/>
                  </a:lnTo>
                  <a:lnTo>
                    <a:pt x="0" y="597596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3701586" y="2149860"/>
              <a:ext cx="492125" cy="424815"/>
            </a:xfrm>
            <a:custGeom>
              <a:avLst/>
              <a:gdLst/>
              <a:ahLst/>
              <a:cxnLst/>
              <a:rect l="l" t="t" r="r" b="b"/>
              <a:pathLst>
                <a:path w="492125" h="424814">
                  <a:moveTo>
                    <a:pt x="491519" y="0"/>
                  </a:moveTo>
                  <a:lnTo>
                    <a:pt x="0" y="0"/>
                  </a:lnTo>
                  <a:lnTo>
                    <a:pt x="0" y="424296"/>
                  </a:lnTo>
                  <a:lnTo>
                    <a:pt x="491519" y="424296"/>
                  </a:lnTo>
                  <a:lnTo>
                    <a:pt x="4915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3701586" y="2149860"/>
              <a:ext cx="492125" cy="551815"/>
            </a:xfrm>
            <a:custGeom>
              <a:avLst/>
              <a:gdLst/>
              <a:ahLst/>
              <a:cxnLst/>
              <a:rect l="l" t="t" r="r" b="b"/>
              <a:pathLst>
                <a:path w="492125" h="551814">
                  <a:moveTo>
                    <a:pt x="0" y="424296"/>
                  </a:moveTo>
                  <a:lnTo>
                    <a:pt x="491519" y="424296"/>
                  </a:lnTo>
                  <a:lnTo>
                    <a:pt x="491519" y="0"/>
                  </a:lnTo>
                  <a:lnTo>
                    <a:pt x="0" y="0"/>
                  </a:lnTo>
                  <a:lnTo>
                    <a:pt x="0" y="424296"/>
                  </a:lnTo>
                  <a:close/>
                </a:path>
                <a:path w="492125" h="551814">
                  <a:moveTo>
                    <a:pt x="245752" y="551587"/>
                  </a:moveTo>
                  <a:lnTo>
                    <a:pt x="210071" y="459168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3895245" y="2574157"/>
              <a:ext cx="59690" cy="81280"/>
            </a:xfrm>
            <a:custGeom>
              <a:avLst/>
              <a:gdLst/>
              <a:ahLst/>
              <a:cxnLst/>
              <a:rect l="l" t="t" r="r" b="b"/>
              <a:pathLst>
                <a:path w="59689" h="81280">
                  <a:moveTo>
                    <a:pt x="2940" y="0"/>
                  </a:moveTo>
                  <a:lnTo>
                    <a:pt x="0" y="80869"/>
                  </a:lnTo>
                  <a:lnTo>
                    <a:pt x="12716" y="69552"/>
                  </a:lnTo>
                  <a:lnTo>
                    <a:pt x="26866" y="61952"/>
                  </a:lnTo>
                  <a:lnTo>
                    <a:pt x="42450" y="58068"/>
                  </a:lnTo>
                  <a:lnTo>
                    <a:pt x="59472" y="57901"/>
                  </a:lnTo>
                  <a:lnTo>
                    <a:pt x="294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365639" y="2045068"/>
              <a:ext cx="1980564" cy="598170"/>
            </a:xfrm>
            <a:custGeom>
              <a:avLst/>
              <a:gdLst/>
              <a:ahLst/>
              <a:cxnLst/>
              <a:rect l="l" t="t" r="r" b="b"/>
              <a:pathLst>
                <a:path w="1980564" h="598169">
                  <a:moveTo>
                    <a:pt x="1980031" y="0"/>
                  </a:moveTo>
                  <a:lnTo>
                    <a:pt x="0" y="0"/>
                  </a:lnTo>
                  <a:lnTo>
                    <a:pt x="0" y="597600"/>
                  </a:lnTo>
                  <a:lnTo>
                    <a:pt x="1980031" y="597600"/>
                  </a:lnTo>
                  <a:lnTo>
                    <a:pt x="1980031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8" name="object 48"/>
            <p:cNvSpPr/>
            <p:nvPr/>
          </p:nvSpPr>
          <p:spPr>
            <a:xfrm>
              <a:off x="365639" y="2045068"/>
              <a:ext cx="1980564" cy="598170"/>
            </a:xfrm>
            <a:custGeom>
              <a:avLst/>
              <a:gdLst/>
              <a:ahLst/>
              <a:cxnLst/>
              <a:rect l="l" t="t" r="r" b="b"/>
              <a:pathLst>
                <a:path w="1980564" h="598169">
                  <a:moveTo>
                    <a:pt x="0" y="597600"/>
                  </a:moveTo>
                  <a:lnTo>
                    <a:pt x="1980031" y="597600"/>
                  </a:lnTo>
                  <a:lnTo>
                    <a:pt x="1980031" y="0"/>
                  </a:lnTo>
                  <a:lnTo>
                    <a:pt x="0" y="0"/>
                  </a:lnTo>
                  <a:lnTo>
                    <a:pt x="0" y="597600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404175" y="2078429"/>
              <a:ext cx="1351915" cy="488315"/>
            </a:xfrm>
            <a:custGeom>
              <a:avLst/>
              <a:gdLst/>
              <a:ahLst/>
              <a:cxnLst/>
              <a:rect l="l" t="t" r="r" b="b"/>
              <a:pathLst>
                <a:path w="1351914" h="488314">
                  <a:moveTo>
                    <a:pt x="1351672" y="0"/>
                  </a:moveTo>
                  <a:lnTo>
                    <a:pt x="0" y="0"/>
                  </a:lnTo>
                  <a:lnTo>
                    <a:pt x="0" y="487940"/>
                  </a:lnTo>
                  <a:lnTo>
                    <a:pt x="1351672" y="487940"/>
                  </a:lnTo>
                  <a:lnTo>
                    <a:pt x="135167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404175" y="2078429"/>
              <a:ext cx="1351915" cy="488315"/>
            </a:xfrm>
            <a:custGeom>
              <a:avLst/>
              <a:gdLst/>
              <a:ahLst/>
              <a:cxnLst/>
              <a:rect l="l" t="t" r="r" b="b"/>
              <a:pathLst>
                <a:path w="1351914" h="488314">
                  <a:moveTo>
                    <a:pt x="0" y="487940"/>
                  </a:moveTo>
                  <a:lnTo>
                    <a:pt x="1351672" y="487940"/>
                  </a:lnTo>
                  <a:lnTo>
                    <a:pt x="1351672" y="0"/>
                  </a:lnTo>
                  <a:lnTo>
                    <a:pt x="0" y="0"/>
                  </a:lnTo>
                  <a:lnTo>
                    <a:pt x="0" y="48794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1992573" y="2119765"/>
              <a:ext cx="295275" cy="424815"/>
            </a:xfrm>
            <a:custGeom>
              <a:avLst/>
              <a:gdLst/>
              <a:ahLst/>
              <a:cxnLst/>
              <a:rect l="l" t="t" r="r" b="b"/>
              <a:pathLst>
                <a:path w="295275" h="424814">
                  <a:moveTo>
                    <a:pt x="294912" y="0"/>
                  </a:moveTo>
                  <a:lnTo>
                    <a:pt x="0" y="0"/>
                  </a:lnTo>
                  <a:lnTo>
                    <a:pt x="0" y="424296"/>
                  </a:lnTo>
                  <a:lnTo>
                    <a:pt x="294912" y="424296"/>
                  </a:lnTo>
                  <a:lnTo>
                    <a:pt x="2949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1992573" y="2119765"/>
              <a:ext cx="295275" cy="424815"/>
            </a:xfrm>
            <a:custGeom>
              <a:avLst/>
              <a:gdLst/>
              <a:ahLst/>
              <a:cxnLst/>
              <a:rect l="l" t="t" r="r" b="b"/>
              <a:pathLst>
                <a:path w="295275" h="424814">
                  <a:moveTo>
                    <a:pt x="0" y="424296"/>
                  </a:moveTo>
                  <a:lnTo>
                    <a:pt x="294912" y="424296"/>
                  </a:lnTo>
                  <a:lnTo>
                    <a:pt x="294912" y="0"/>
                  </a:lnTo>
                  <a:lnTo>
                    <a:pt x="0" y="0"/>
                  </a:lnTo>
                  <a:lnTo>
                    <a:pt x="0" y="424296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3" name="object 5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039090" y="2544061"/>
              <a:ext cx="76369" cy="129926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1755843" y="2311793"/>
              <a:ext cx="208915" cy="0"/>
            </a:xfrm>
            <a:custGeom>
              <a:avLst/>
              <a:gdLst/>
              <a:ahLst/>
              <a:cxnLst/>
              <a:rect l="l" t="t" r="r" b="b"/>
              <a:pathLst>
                <a:path w="208914" h="0">
                  <a:moveTo>
                    <a:pt x="0" y="0"/>
                  </a:moveTo>
                  <a:lnTo>
                    <a:pt x="208385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5" name="object 55"/>
            <p:cNvSpPr/>
            <p:nvPr/>
          </p:nvSpPr>
          <p:spPr>
            <a:xfrm>
              <a:off x="1927229" y="2279918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30" h="64135">
                  <a:moveTo>
                    <a:pt x="0" y="0"/>
                  </a:moveTo>
                  <a:lnTo>
                    <a:pt x="5982" y="15938"/>
                  </a:lnTo>
                  <a:lnTo>
                    <a:pt x="7976" y="31876"/>
                  </a:lnTo>
                  <a:lnTo>
                    <a:pt x="5982" y="47815"/>
                  </a:lnTo>
                  <a:lnTo>
                    <a:pt x="0" y="63753"/>
                  </a:lnTo>
                  <a:lnTo>
                    <a:pt x="74387" y="318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/>
            <p:cNvSpPr/>
            <p:nvPr/>
          </p:nvSpPr>
          <p:spPr>
            <a:xfrm>
              <a:off x="2337717" y="2523149"/>
              <a:ext cx="1259205" cy="0"/>
            </a:xfrm>
            <a:custGeom>
              <a:avLst/>
              <a:gdLst/>
              <a:ahLst/>
              <a:cxnLst/>
              <a:rect l="l" t="t" r="r" b="b"/>
              <a:pathLst>
                <a:path w="1259204" h="0">
                  <a:moveTo>
                    <a:pt x="0" y="0"/>
                  </a:moveTo>
                  <a:lnTo>
                    <a:pt x="1259090" y="0"/>
                  </a:lnTo>
                </a:path>
              </a:pathLst>
            </a:custGeom>
            <a:ln w="15812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7" name="object 5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541752" y="2475714"/>
              <a:ext cx="110680" cy="94872"/>
            </a:xfrm>
            <a:prstGeom prst="rect">
              <a:avLst/>
            </a:prstGeom>
          </p:spPr>
        </p:pic>
      </p:grpSp>
      <p:grpSp>
        <p:nvGrpSpPr>
          <p:cNvPr id="58" name="object 58"/>
          <p:cNvGrpSpPr/>
          <p:nvPr/>
        </p:nvGrpSpPr>
        <p:grpSpPr>
          <a:xfrm>
            <a:off x="3204229" y="2252232"/>
            <a:ext cx="281940" cy="64135"/>
            <a:chOff x="3204229" y="2252232"/>
            <a:chExt cx="281940" cy="64135"/>
          </a:xfrm>
        </p:grpSpPr>
        <p:sp>
          <p:nvSpPr>
            <p:cNvPr id="59" name="object 59"/>
            <p:cNvSpPr/>
            <p:nvPr/>
          </p:nvSpPr>
          <p:spPr>
            <a:xfrm>
              <a:off x="3204229" y="2284110"/>
              <a:ext cx="244475" cy="0"/>
            </a:xfrm>
            <a:custGeom>
              <a:avLst/>
              <a:gdLst/>
              <a:ahLst/>
              <a:cxnLst/>
              <a:rect l="l" t="t" r="r" b="b"/>
              <a:pathLst>
                <a:path w="244475" h="0">
                  <a:moveTo>
                    <a:pt x="0" y="0"/>
                  </a:moveTo>
                  <a:lnTo>
                    <a:pt x="244466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3411697" y="2252232"/>
              <a:ext cx="74930" cy="64135"/>
            </a:xfrm>
            <a:custGeom>
              <a:avLst/>
              <a:gdLst/>
              <a:ahLst/>
              <a:cxnLst/>
              <a:rect l="l" t="t" r="r" b="b"/>
              <a:pathLst>
                <a:path w="74929" h="64135">
                  <a:moveTo>
                    <a:pt x="0" y="0"/>
                  </a:moveTo>
                  <a:lnTo>
                    <a:pt x="5976" y="15937"/>
                  </a:lnTo>
                  <a:lnTo>
                    <a:pt x="7968" y="31875"/>
                  </a:lnTo>
                  <a:lnTo>
                    <a:pt x="5976" y="47813"/>
                  </a:lnTo>
                  <a:lnTo>
                    <a:pt x="0" y="63751"/>
                  </a:lnTo>
                  <a:lnTo>
                    <a:pt x="74377" y="318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1" name="object 61"/>
          <p:cNvSpPr txBox="1"/>
          <p:nvPr/>
        </p:nvSpPr>
        <p:spPr>
          <a:xfrm>
            <a:off x="410593" y="2097886"/>
            <a:ext cx="493395" cy="293370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marL="12700" marR="5080" indent="1270">
              <a:lnSpc>
                <a:spcPct val="106900"/>
              </a:lnSpc>
              <a:spcBef>
                <a:spcPts val="85"/>
              </a:spcBef>
            </a:pPr>
            <a:r>
              <a:rPr dirty="0" sz="550" spc="35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dirty="0" sz="550" spc="25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dirty="0" sz="550" spc="4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dirty="0" sz="550" spc="4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550" spc="15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sz="550" spc="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4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dirty="0" sz="550" spc="40">
                <a:solidFill>
                  <a:srgbClr val="231F20"/>
                </a:solidFill>
                <a:latin typeface="Arial"/>
                <a:cs typeface="Arial"/>
              </a:rPr>
              <a:t>AM</a:t>
            </a:r>
            <a:r>
              <a:rPr dirty="0" sz="550" spc="10">
                <a:solidFill>
                  <a:srgbClr val="231F20"/>
                </a:solidFill>
                <a:latin typeface="Arial"/>
                <a:cs typeface="Arial"/>
              </a:rPr>
              <a:t>E  </a:t>
            </a:r>
            <a:r>
              <a:rPr dirty="0" sz="550" spc="30">
                <a:solidFill>
                  <a:srgbClr val="231F20"/>
                </a:solidFill>
                <a:latin typeface="Arial"/>
                <a:cs typeface="Arial"/>
              </a:rPr>
              <a:t>LAST </a:t>
            </a:r>
            <a:r>
              <a:rPr dirty="0" sz="550" spc="35">
                <a:solidFill>
                  <a:srgbClr val="231F20"/>
                </a:solidFill>
                <a:latin typeface="Arial"/>
                <a:cs typeface="Arial"/>
              </a:rPr>
              <a:t>NAME </a:t>
            </a:r>
            <a:r>
              <a:rPr dirty="0" sz="550" spc="-1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25">
                <a:solidFill>
                  <a:srgbClr val="231F20"/>
                </a:solidFill>
                <a:latin typeface="Arial"/>
                <a:cs typeface="Arial"/>
              </a:rPr>
              <a:t>E-MAIL</a:t>
            </a:r>
            <a:endParaRPr sz="55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056096" y="1888284"/>
            <a:ext cx="2413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</a:t>
            </a:r>
            <a:endParaRPr sz="65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787173" y="2696676"/>
            <a:ext cx="4565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Check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form</a:t>
            </a:r>
            <a:endParaRPr sz="65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716292" y="2723942"/>
            <a:ext cx="52260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Process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form</a:t>
            </a:r>
            <a:endParaRPr sz="650">
              <a:latin typeface="Arial"/>
              <a:cs typeface="Arial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939543" y="2106462"/>
            <a:ext cx="786765" cy="297180"/>
          </a:xfrm>
          <a:custGeom>
            <a:avLst/>
            <a:gdLst/>
            <a:ahLst/>
            <a:cxnLst/>
            <a:rect l="l" t="t" r="r" b="b"/>
            <a:pathLst>
              <a:path w="786764" h="297180">
                <a:moveTo>
                  <a:pt x="0" y="84859"/>
                </a:moveTo>
                <a:lnTo>
                  <a:pt x="786428" y="84859"/>
                </a:lnTo>
                <a:lnTo>
                  <a:pt x="786428" y="0"/>
                </a:lnTo>
                <a:lnTo>
                  <a:pt x="0" y="0"/>
                </a:lnTo>
                <a:lnTo>
                  <a:pt x="0" y="84859"/>
                </a:lnTo>
                <a:close/>
              </a:path>
              <a:path w="786764" h="297180">
                <a:moveTo>
                  <a:pt x="0" y="190932"/>
                </a:moveTo>
                <a:lnTo>
                  <a:pt x="786428" y="190932"/>
                </a:lnTo>
                <a:lnTo>
                  <a:pt x="786428" y="106073"/>
                </a:lnTo>
                <a:lnTo>
                  <a:pt x="0" y="106073"/>
                </a:lnTo>
                <a:lnTo>
                  <a:pt x="0" y="190932"/>
                </a:lnTo>
                <a:close/>
              </a:path>
              <a:path w="786764" h="297180">
                <a:moveTo>
                  <a:pt x="0" y="297004"/>
                </a:moveTo>
                <a:lnTo>
                  <a:pt x="786428" y="297004"/>
                </a:lnTo>
                <a:lnTo>
                  <a:pt x="786428" y="212144"/>
                </a:lnTo>
                <a:lnTo>
                  <a:pt x="0" y="212144"/>
                </a:lnTo>
                <a:lnTo>
                  <a:pt x="0" y="297004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942179" y="2065702"/>
            <a:ext cx="796290" cy="13398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41910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330"/>
              </a:spcBef>
            </a:pPr>
            <a:r>
              <a:rPr dirty="0" sz="500" spc="10">
                <a:solidFill>
                  <a:srgbClr val="231F20"/>
                </a:solidFill>
                <a:latin typeface="Arial"/>
                <a:cs typeface="Arial"/>
              </a:rPr>
              <a:t>MAARTEN</a:t>
            </a:r>
            <a:endParaRPr sz="5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66713" y="3331252"/>
            <a:ext cx="66294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9" action="ppaction://hlinksldjump"/>
              </a:rPr>
              <a:t>Scaling</a:t>
            </a:r>
            <a:r>
              <a:rPr dirty="0" sz="600" spc="-30">
                <a:solidFill>
                  <a:srgbClr val="3333B2"/>
                </a:solidFill>
                <a:latin typeface="Arial"/>
                <a:cs typeface="Arial"/>
                <a:hlinkClick r:id="rId9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9" action="ppaction://hlinksldjump"/>
              </a:rPr>
              <a:t>techniques</a:t>
            </a:r>
            <a:endParaRPr sz="600">
              <a:latin typeface="Arial"/>
              <a:cs typeface="Arial"/>
            </a:endParaRPr>
          </a:p>
        </p:txBody>
      </p:sp>
      <p:sp>
        <p:nvSpPr>
          <p:cNvPr id="71" name="object 7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23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67" name="object 67"/>
          <p:cNvSpPr txBox="1"/>
          <p:nvPr/>
        </p:nvSpPr>
        <p:spPr>
          <a:xfrm>
            <a:off x="942179" y="2310636"/>
            <a:ext cx="796290" cy="9080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6985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55"/>
              </a:spcBef>
            </a:pPr>
            <a:r>
              <a:rPr dirty="0" sz="500" spc="5">
                <a:solidFill>
                  <a:srgbClr val="231F20"/>
                </a:solidFill>
                <a:latin typeface="Arial"/>
                <a:cs typeface="Arial"/>
                <a:hlinkClick r:id="rId7"/>
              </a:rPr>
              <a:t>MVS@VAN-STEEN.NET</a:t>
            </a:r>
            <a:endParaRPr sz="5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942179" y="2204564"/>
            <a:ext cx="796290" cy="100965"/>
          </a:xfrm>
          <a:prstGeom prst="rect">
            <a:avLst/>
          </a:prstGeom>
          <a:solidFill>
            <a:srgbClr val="FFFFFF"/>
          </a:solidFill>
        </p:spPr>
        <p:txBody>
          <a:bodyPr wrap="square" lIns="0" tIns="9525" rIns="0" bIns="0" rtlCol="0" vert="horz">
            <a:spAutoFit/>
          </a:bodyPr>
          <a:lstStyle/>
          <a:p>
            <a:pPr marL="20955">
              <a:lnSpc>
                <a:spcPct val="100000"/>
              </a:lnSpc>
              <a:spcBef>
                <a:spcPts val="75"/>
              </a:spcBef>
            </a:pPr>
            <a:r>
              <a:rPr dirty="0" sz="500" spc="-35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dirty="0" sz="500" spc="1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dirty="0" sz="500" spc="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1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500" spc="1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sz="500" spc="10">
                <a:solidFill>
                  <a:srgbClr val="231F20"/>
                </a:solidFill>
                <a:latin typeface="Arial"/>
                <a:cs typeface="Arial"/>
              </a:rPr>
              <a:t>EE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N</a:t>
            </a:r>
            <a:endParaRPr sz="5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2397474" y="2134713"/>
            <a:ext cx="807085" cy="302895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39370" rIns="0" bIns="0" rtlCol="0" vert="horz">
            <a:spAutoFit/>
          </a:bodyPr>
          <a:lstStyle/>
          <a:p>
            <a:pPr marL="53340" marR="375920">
              <a:lnSpc>
                <a:spcPts val="560"/>
              </a:lnSpc>
              <a:spcBef>
                <a:spcPts val="310"/>
              </a:spcBef>
            </a:pPr>
            <a:r>
              <a:rPr dirty="0" sz="500" spc="10">
                <a:solidFill>
                  <a:srgbClr val="231F20"/>
                </a:solidFill>
                <a:latin typeface="Arial"/>
                <a:cs typeface="Arial"/>
              </a:rPr>
              <a:t>MAARTEN </a:t>
            </a:r>
            <a:r>
              <a:rPr dirty="0" sz="500" spc="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-25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dirty="0" sz="500" spc="1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dirty="0" sz="500" spc="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00" spc="1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dirty="0" sz="500" spc="1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sz="500" spc="10">
                <a:solidFill>
                  <a:srgbClr val="231F20"/>
                </a:solidFill>
                <a:latin typeface="Arial"/>
                <a:cs typeface="Arial"/>
              </a:rPr>
              <a:t>EE</a:t>
            </a:r>
            <a:r>
              <a:rPr dirty="0" sz="500" spc="-5">
                <a:solidFill>
                  <a:srgbClr val="231F20"/>
                </a:solidFill>
                <a:latin typeface="Arial"/>
                <a:cs typeface="Arial"/>
              </a:rPr>
              <a:t>N</a:t>
            </a:r>
            <a:endParaRPr sz="500">
              <a:latin typeface="Arial"/>
              <a:cs typeface="Arial"/>
            </a:endParaRPr>
          </a:p>
          <a:p>
            <a:pPr marL="53340">
              <a:lnSpc>
                <a:spcPts val="540"/>
              </a:lnSpc>
            </a:pPr>
            <a:r>
              <a:rPr dirty="0" sz="500" spc="5">
                <a:solidFill>
                  <a:srgbClr val="231F20"/>
                </a:solidFill>
                <a:latin typeface="Arial"/>
                <a:cs typeface="Arial"/>
                <a:hlinkClick r:id="rId7"/>
              </a:rPr>
              <a:t>MVS@VAN-STEEN.NET</a:t>
            </a:r>
            <a:endParaRPr sz="5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300563" y="3331252"/>
            <a:ext cx="2413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</a:t>
            </a:fld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32981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What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is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distributed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system?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Characteristic</a:t>
            </a:r>
            <a:r>
              <a:rPr dirty="0" sz="600" spc="1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1:</a:t>
            </a:r>
            <a:r>
              <a:rPr dirty="0" sz="600" spc="5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Collection</a:t>
            </a:r>
            <a:r>
              <a:rPr dirty="0" sz="600" spc="1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 spc="1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autonomous</a:t>
            </a:r>
            <a:r>
              <a:rPr dirty="0" sz="600" spc="1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computing</a:t>
            </a:r>
            <a:r>
              <a:rPr dirty="0" sz="600" spc="1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elements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2628265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Collection</a:t>
            </a:r>
            <a:r>
              <a:rPr dirty="0" spc="-10"/>
              <a:t> </a:t>
            </a:r>
            <a:r>
              <a:rPr dirty="0" spc="10"/>
              <a:t>of</a:t>
            </a:r>
            <a:r>
              <a:rPr dirty="0" spc="-5"/>
              <a:t> </a:t>
            </a:r>
            <a:r>
              <a:rPr dirty="0" spc="15"/>
              <a:t>autonomous</a:t>
            </a:r>
            <a:r>
              <a:rPr dirty="0" spc="-5"/>
              <a:t> </a:t>
            </a:r>
            <a:r>
              <a:rPr dirty="0" spc="15"/>
              <a:t>nodes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1894" y="892212"/>
            <a:ext cx="3831590" cy="1584960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31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Independent</a:t>
            </a: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behavior</a:t>
            </a:r>
            <a:endParaRPr sz="1200">
              <a:latin typeface="Arial"/>
              <a:cs typeface="Arial"/>
            </a:endParaRPr>
          </a:p>
          <a:p>
            <a:pPr algn="just" marL="38100" marR="30480">
              <a:lnSpc>
                <a:spcPct val="100000"/>
              </a:lnSpc>
              <a:spcBef>
                <a:spcPts val="175"/>
              </a:spcBef>
            </a:pPr>
            <a:r>
              <a:rPr dirty="0" sz="1000" spc="-5">
                <a:latin typeface="Arial"/>
                <a:cs typeface="Arial"/>
              </a:rPr>
              <a:t>Each node is autonomous and will thus </a:t>
            </a:r>
            <a:r>
              <a:rPr dirty="0" sz="1000" spc="-15">
                <a:latin typeface="Arial"/>
                <a:cs typeface="Arial"/>
              </a:rPr>
              <a:t>have </a:t>
            </a:r>
            <a:r>
              <a:rPr dirty="0" sz="1000" spc="-5">
                <a:latin typeface="Arial"/>
                <a:cs typeface="Arial"/>
              </a:rPr>
              <a:t>its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own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notion of time</a:t>
            </a:r>
            <a:r>
              <a:rPr dirty="0" sz="1000" spc="-5">
                <a:latin typeface="Arial"/>
                <a:cs typeface="Arial"/>
              </a:rPr>
              <a:t>: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there is no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global clock</a:t>
            </a:r>
            <a:r>
              <a:rPr dirty="0" sz="1000" spc="-5">
                <a:latin typeface="Arial"/>
                <a:cs typeface="Arial"/>
              </a:rPr>
              <a:t>. Leads to fundamental synchronization and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coordination</a:t>
            </a:r>
            <a:r>
              <a:rPr dirty="0" sz="1000" spc="-10">
                <a:latin typeface="Arial"/>
                <a:cs typeface="Arial"/>
              </a:rPr>
              <a:t> problems.</a:t>
            </a:r>
            <a:endParaRPr sz="10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68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Collection</a:t>
            </a:r>
            <a:r>
              <a:rPr dirty="0" sz="12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nodes</a:t>
            </a:r>
            <a:endParaRPr sz="1200">
              <a:latin typeface="Arial"/>
              <a:cs typeface="Arial"/>
            </a:endParaRPr>
          </a:p>
          <a:p>
            <a:pPr marL="314960" indent="-168275">
              <a:lnSpc>
                <a:spcPct val="100000"/>
              </a:lnSpc>
              <a:spcBef>
                <a:spcPts val="545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10">
                <a:latin typeface="Arial"/>
                <a:cs typeface="Arial"/>
              </a:rPr>
              <a:t>How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manage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group</a:t>
            </a:r>
            <a:r>
              <a:rPr dirty="0" sz="1000" spc="-1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membership</a:t>
            </a:r>
            <a:r>
              <a:rPr dirty="0" sz="1000" spc="-5">
                <a:latin typeface="Arial"/>
                <a:cs typeface="Arial"/>
              </a:rPr>
              <a:t>?</a:t>
            </a:r>
            <a:endParaRPr sz="1000">
              <a:latin typeface="Arial"/>
              <a:cs typeface="Arial"/>
            </a:endParaRPr>
          </a:p>
          <a:p>
            <a:pPr marL="314960" marR="351155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10">
                <a:latin typeface="Arial"/>
                <a:cs typeface="Arial"/>
              </a:rPr>
              <a:t>How</a:t>
            </a:r>
            <a:r>
              <a:rPr dirty="0" sz="1000" spc="-5">
                <a:latin typeface="Arial"/>
                <a:cs typeface="Arial"/>
              </a:rPr>
              <a:t> to </a:t>
            </a:r>
            <a:r>
              <a:rPr dirty="0" sz="1000" spc="-10">
                <a:latin typeface="Arial"/>
                <a:cs typeface="Arial"/>
              </a:rPr>
              <a:t>know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</a:t>
            </a:r>
            <a:r>
              <a:rPr dirty="0" sz="1000" spc="-10">
                <a:latin typeface="Arial"/>
                <a:cs typeface="Arial"/>
              </a:rPr>
              <a:t>you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 indeed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communicating with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authorized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(non)member</a:t>
            </a:r>
            <a:r>
              <a:rPr dirty="0" sz="1000" spc="-5">
                <a:latin typeface="Arial"/>
                <a:cs typeface="Arial"/>
              </a:rPr>
              <a:t>?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66294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Scaling</a:t>
            </a:r>
            <a:r>
              <a:rPr dirty="0" sz="600" spc="-3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techniques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24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3740" y="716"/>
            <a:ext cx="51815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Being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scala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le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82118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Techniques</a:t>
            </a:r>
            <a:r>
              <a:rPr dirty="0" sz="14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for</a:t>
            </a:r>
            <a:r>
              <a:rPr dirty="0" sz="14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scaling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1894" y="1176728"/>
            <a:ext cx="3956685" cy="9137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Partition data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and computations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across multiple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machines</a:t>
            </a:r>
            <a:endParaRPr sz="1200">
              <a:latin typeface="Arial"/>
              <a:cs typeface="Arial"/>
            </a:endParaRPr>
          </a:p>
          <a:p>
            <a:pPr marL="314960" indent="-168275">
              <a:lnSpc>
                <a:spcPct val="1000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15">
                <a:latin typeface="Arial"/>
                <a:cs typeface="Arial"/>
              </a:rPr>
              <a:t>Move</a:t>
            </a:r>
            <a:r>
              <a:rPr dirty="0" sz="1000" spc="-5">
                <a:latin typeface="Arial"/>
                <a:cs typeface="Arial"/>
              </a:rPr>
              <a:t> computations to clients </a:t>
            </a:r>
            <a:r>
              <a:rPr dirty="0" sz="1000" spc="-15">
                <a:latin typeface="Arial"/>
                <a:cs typeface="Arial"/>
              </a:rPr>
              <a:t>(Java</a:t>
            </a:r>
            <a:r>
              <a:rPr dirty="0" sz="1000" spc="-5">
                <a:latin typeface="Arial"/>
                <a:cs typeface="Arial"/>
              </a:rPr>
              <a:t> applets)</a:t>
            </a:r>
            <a:endParaRPr sz="1000">
              <a:latin typeface="Arial"/>
              <a:cs typeface="Arial"/>
            </a:endParaRPr>
          </a:p>
          <a:p>
            <a:pPr marL="314960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latin typeface="Arial"/>
                <a:cs typeface="Arial"/>
              </a:rPr>
              <a:t>Decentralized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naming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services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(DNS)</a:t>
            </a:r>
            <a:endParaRPr sz="1000">
              <a:latin typeface="Arial"/>
              <a:cs typeface="Arial"/>
            </a:endParaRPr>
          </a:p>
          <a:p>
            <a:pPr marL="31496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latin typeface="Arial"/>
                <a:cs typeface="Arial"/>
              </a:rPr>
              <a:t>Decentralized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information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(WWW)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66294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Scaling</a:t>
            </a:r>
            <a:r>
              <a:rPr dirty="0" sz="600" spc="-3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techniques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25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3740" y="716"/>
            <a:ext cx="51815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Being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scala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le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82118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Techniques</a:t>
            </a:r>
            <a:r>
              <a:rPr dirty="0" sz="14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for</a:t>
            </a:r>
            <a:r>
              <a:rPr dirty="0" sz="14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scaling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1894" y="1009050"/>
            <a:ext cx="3938904" cy="1289685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38100" marR="30480">
              <a:lnSpc>
                <a:spcPts val="1390"/>
              </a:lnSpc>
              <a:spcBef>
                <a:spcPts val="18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Replication and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caching:</a:t>
            </a:r>
            <a:r>
              <a:rPr dirty="0" sz="1200" spc="8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Make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copies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 data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available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at </a:t>
            </a:r>
            <a:r>
              <a:rPr dirty="0" sz="1200" spc="-3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different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machines</a:t>
            </a:r>
            <a:endParaRPr sz="1200">
              <a:latin typeface="Arial"/>
              <a:cs typeface="Arial"/>
            </a:endParaRPr>
          </a:p>
          <a:p>
            <a:pPr marL="314960" indent="-168275">
              <a:lnSpc>
                <a:spcPct val="100000"/>
              </a:lnSpc>
              <a:spcBef>
                <a:spcPts val="509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latin typeface="Arial"/>
                <a:cs typeface="Arial"/>
              </a:rPr>
              <a:t>Replicated file servers and databases</a:t>
            </a:r>
            <a:endParaRPr sz="1000">
              <a:latin typeface="Arial"/>
              <a:cs typeface="Arial"/>
            </a:endParaRPr>
          </a:p>
          <a:p>
            <a:pPr marL="314960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latin typeface="Arial"/>
                <a:cs typeface="Arial"/>
              </a:rPr>
              <a:t>Mirrored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Web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sites</a:t>
            </a:r>
            <a:endParaRPr sz="1000">
              <a:latin typeface="Arial"/>
              <a:cs typeface="Arial"/>
            </a:endParaRPr>
          </a:p>
          <a:p>
            <a:pPr marL="314960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15">
                <a:latin typeface="Arial"/>
                <a:cs typeface="Arial"/>
              </a:rPr>
              <a:t>Web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caches (in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browsers and </a:t>
            </a:r>
            <a:r>
              <a:rPr dirty="0" sz="1000" spc="-10">
                <a:latin typeface="Arial"/>
                <a:cs typeface="Arial"/>
              </a:rPr>
              <a:t>proxies)</a:t>
            </a:r>
            <a:endParaRPr sz="1000">
              <a:latin typeface="Arial"/>
              <a:cs typeface="Arial"/>
            </a:endParaRPr>
          </a:p>
          <a:p>
            <a:pPr marL="31496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latin typeface="Arial"/>
                <a:cs typeface="Arial"/>
              </a:rPr>
              <a:t>File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caching (at server and client)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66294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Scaling</a:t>
            </a:r>
            <a:r>
              <a:rPr dirty="0" sz="600" spc="-3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techniques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26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3740" y="716"/>
            <a:ext cx="51815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Being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scala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le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3497579" cy="71374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Scaling:</a:t>
            </a:r>
            <a:r>
              <a:rPr dirty="0" sz="1400" spc="9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The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problem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with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replication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>
              <a:latin typeface="Arial"/>
              <a:cs typeface="Arial"/>
            </a:endParaRPr>
          </a:p>
          <a:p>
            <a:pPr marL="259079">
              <a:lnSpc>
                <a:spcPct val="10000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Applying replication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is 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easy,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except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for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one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thing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66294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Scaling</a:t>
            </a:r>
            <a:r>
              <a:rPr dirty="0" sz="600" spc="-3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techniques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26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3740" y="716"/>
            <a:ext cx="51815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Being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scala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le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067175" cy="127000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Scaling:</a:t>
            </a:r>
            <a:r>
              <a:rPr dirty="0" sz="1400" spc="9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The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problem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with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replication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>
              <a:latin typeface="Arial"/>
              <a:cs typeface="Arial"/>
            </a:endParaRPr>
          </a:p>
          <a:p>
            <a:pPr marL="271780">
              <a:lnSpc>
                <a:spcPct val="10000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Applying replication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is 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easy,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except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for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one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thing</a:t>
            </a:r>
            <a:endParaRPr sz="1200">
              <a:latin typeface="Arial"/>
              <a:cs typeface="Arial"/>
            </a:endParaRPr>
          </a:p>
          <a:p>
            <a:pPr marL="554355" marR="43180" indent="-168275">
              <a:lnSpc>
                <a:spcPct val="100000"/>
              </a:lnSpc>
              <a:spcBef>
                <a:spcPts val="79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10">
                <a:latin typeface="Arial"/>
                <a:cs typeface="Arial"/>
              </a:rPr>
              <a:t>Having</a:t>
            </a:r>
            <a:r>
              <a:rPr dirty="0" sz="1000" spc="-5">
                <a:latin typeface="Arial"/>
                <a:cs typeface="Arial"/>
              </a:rPr>
              <a:t> multiple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copies (cached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 replicated),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leads to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inconsistencies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modifying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copy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makes</a:t>
            </a:r>
            <a:r>
              <a:rPr dirty="0" sz="1000" spc="-5">
                <a:latin typeface="Arial"/>
                <a:cs typeface="Arial"/>
              </a:rPr>
              <a:t> 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copy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different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from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rest.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66294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Scaling</a:t>
            </a:r>
            <a:r>
              <a:rPr dirty="0" sz="600" spc="-3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techniques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26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3740" y="716"/>
            <a:ext cx="51815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Being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scala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le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170045" cy="164973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Scaling:</a:t>
            </a:r>
            <a:r>
              <a:rPr dirty="0" sz="1400" spc="9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The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problem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with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replication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>
              <a:latin typeface="Arial"/>
              <a:cs typeface="Arial"/>
            </a:endParaRPr>
          </a:p>
          <a:p>
            <a:pPr marL="271780">
              <a:lnSpc>
                <a:spcPct val="10000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Applying replication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is 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easy,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except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for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one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thing</a:t>
            </a:r>
            <a:endParaRPr sz="1200">
              <a:latin typeface="Arial"/>
              <a:cs typeface="Arial"/>
            </a:endParaRPr>
          </a:p>
          <a:p>
            <a:pPr marL="554355" marR="146685" indent="-168275">
              <a:lnSpc>
                <a:spcPct val="100000"/>
              </a:lnSpc>
              <a:spcBef>
                <a:spcPts val="79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10">
                <a:latin typeface="Arial"/>
                <a:cs typeface="Arial"/>
              </a:rPr>
              <a:t>Having</a:t>
            </a:r>
            <a:r>
              <a:rPr dirty="0" sz="1000" spc="-5">
                <a:latin typeface="Arial"/>
                <a:cs typeface="Arial"/>
              </a:rPr>
              <a:t> multiple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copies (cached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 replicated),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leads to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inconsistencies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modifying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copy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makes</a:t>
            </a:r>
            <a:r>
              <a:rPr dirty="0" sz="1000" spc="-5">
                <a:latin typeface="Arial"/>
                <a:cs typeface="Arial"/>
              </a:rPr>
              <a:t> 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copy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different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from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rest.</a:t>
            </a:r>
            <a:endParaRPr sz="1000">
              <a:latin typeface="Arial"/>
              <a:cs typeface="Arial"/>
            </a:endParaRPr>
          </a:p>
          <a:p>
            <a:pPr marL="554355" marR="43180" indent="-168275">
              <a:lnSpc>
                <a:spcPct val="100000"/>
              </a:lnSpc>
              <a:spcBef>
                <a:spcPts val="585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10">
                <a:latin typeface="Arial"/>
                <a:cs typeface="Arial"/>
              </a:rPr>
              <a:t>Always</a:t>
            </a:r>
            <a:r>
              <a:rPr dirty="0" sz="1000" spc="-5">
                <a:latin typeface="Arial"/>
                <a:cs typeface="Arial"/>
              </a:rPr>
              <a:t> keeping copies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consistent and 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general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way</a:t>
            </a:r>
            <a:r>
              <a:rPr dirty="0" sz="1000" spc="-5">
                <a:latin typeface="Arial"/>
                <a:cs typeface="Arial"/>
              </a:rPr>
              <a:t> requires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global synchronization </a:t>
            </a:r>
            <a:r>
              <a:rPr dirty="0" sz="1000" spc="-5">
                <a:latin typeface="Arial"/>
                <a:cs typeface="Arial"/>
              </a:rPr>
              <a:t>on each modification.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66294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Scaling</a:t>
            </a:r>
            <a:r>
              <a:rPr dirty="0" sz="600" spc="-3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techniques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26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3740" y="716"/>
            <a:ext cx="51815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Being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scala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le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170045" cy="18776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Scaling:</a:t>
            </a:r>
            <a:r>
              <a:rPr dirty="0" sz="1400" spc="9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The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problem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with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replication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>
              <a:latin typeface="Arial"/>
              <a:cs typeface="Arial"/>
            </a:endParaRPr>
          </a:p>
          <a:p>
            <a:pPr marL="271780">
              <a:lnSpc>
                <a:spcPct val="10000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Applying replication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is 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easy,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except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for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one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thing</a:t>
            </a:r>
            <a:endParaRPr sz="1200">
              <a:latin typeface="Arial"/>
              <a:cs typeface="Arial"/>
            </a:endParaRPr>
          </a:p>
          <a:p>
            <a:pPr marL="554355" marR="146685" indent="-168275">
              <a:lnSpc>
                <a:spcPct val="100000"/>
              </a:lnSpc>
              <a:spcBef>
                <a:spcPts val="79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10">
                <a:latin typeface="Arial"/>
                <a:cs typeface="Arial"/>
              </a:rPr>
              <a:t>Having</a:t>
            </a:r>
            <a:r>
              <a:rPr dirty="0" sz="1000" spc="-5">
                <a:latin typeface="Arial"/>
                <a:cs typeface="Arial"/>
              </a:rPr>
              <a:t> multiple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copies (cached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 replicated),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leads to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inconsistencies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modifying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copy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makes</a:t>
            </a:r>
            <a:r>
              <a:rPr dirty="0" sz="1000" spc="-5">
                <a:latin typeface="Arial"/>
                <a:cs typeface="Arial"/>
              </a:rPr>
              <a:t> 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copy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different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from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rest.</a:t>
            </a:r>
            <a:endParaRPr sz="1000">
              <a:latin typeface="Arial"/>
              <a:cs typeface="Arial"/>
            </a:endParaRPr>
          </a:p>
          <a:p>
            <a:pPr marL="554355" marR="43180" indent="-168275">
              <a:lnSpc>
                <a:spcPct val="100000"/>
              </a:lnSpc>
              <a:spcBef>
                <a:spcPts val="585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10">
                <a:latin typeface="Arial"/>
                <a:cs typeface="Arial"/>
              </a:rPr>
              <a:t>Always</a:t>
            </a:r>
            <a:r>
              <a:rPr dirty="0" sz="1000" spc="-5">
                <a:latin typeface="Arial"/>
                <a:cs typeface="Arial"/>
              </a:rPr>
              <a:t> keeping copies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consistent and 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general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way</a:t>
            </a:r>
            <a:r>
              <a:rPr dirty="0" sz="1000" spc="-5">
                <a:latin typeface="Arial"/>
                <a:cs typeface="Arial"/>
              </a:rPr>
              <a:t> requires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global synchronization </a:t>
            </a:r>
            <a:r>
              <a:rPr dirty="0" sz="1000" spc="-5">
                <a:latin typeface="Arial"/>
                <a:cs typeface="Arial"/>
              </a:rPr>
              <a:t>on each modification.</a:t>
            </a:r>
            <a:endParaRPr sz="1000">
              <a:latin typeface="Arial"/>
              <a:cs typeface="Arial"/>
            </a:endParaRPr>
          </a:p>
          <a:p>
            <a:pPr marL="554355" indent="-168275">
              <a:lnSpc>
                <a:spcPct val="100000"/>
              </a:lnSpc>
              <a:spcBef>
                <a:spcPts val="585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Global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synchronization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precludes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large-scale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solutions.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66294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Scaling</a:t>
            </a:r>
            <a:r>
              <a:rPr dirty="0" sz="600" spc="-3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techniques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26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3740" y="716"/>
            <a:ext cx="51815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Being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scala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b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le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00" y="188846"/>
            <a:ext cx="4195445" cy="270129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Scaling:</a:t>
            </a:r>
            <a:r>
              <a:rPr dirty="0" sz="1400" spc="9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The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problem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with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replication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>
              <a:latin typeface="Arial"/>
              <a:cs typeface="Arial"/>
            </a:endParaRPr>
          </a:p>
          <a:p>
            <a:pPr marL="284480">
              <a:lnSpc>
                <a:spcPct val="10000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Applying replication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is 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easy,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except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for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one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thing</a:t>
            </a:r>
            <a:endParaRPr sz="1200">
              <a:latin typeface="Arial"/>
              <a:cs typeface="Arial"/>
            </a:endParaRPr>
          </a:p>
          <a:p>
            <a:pPr marL="567055" marR="159385" indent="-168275">
              <a:lnSpc>
                <a:spcPct val="100000"/>
              </a:lnSpc>
              <a:spcBef>
                <a:spcPts val="79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10">
                <a:latin typeface="Arial"/>
                <a:cs typeface="Arial"/>
              </a:rPr>
              <a:t>Having</a:t>
            </a:r>
            <a:r>
              <a:rPr dirty="0" sz="1000" spc="-5">
                <a:latin typeface="Arial"/>
                <a:cs typeface="Arial"/>
              </a:rPr>
              <a:t> multiple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copies (cached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 replicated),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leads to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inconsistencies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modifying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copy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makes</a:t>
            </a:r>
            <a:r>
              <a:rPr dirty="0" sz="1000" spc="-5">
                <a:latin typeface="Arial"/>
                <a:cs typeface="Arial"/>
              </a:rPr>
              <a:t> 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copy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different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from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rest.</a:t>
            </a:r>
            <a:endParaRPr sz="1000">
              <a:latin typeface="Arial"/>
              <a:cs typeface="Arial"/>
            </a:endParaRPr>
          </a:p>
          <a:p>
            <a:pPr marL="567055" marR="55880" indent="-168275">
              <a:lnSpc>
                <a:spcPct val="100000"/>
              </a:lnSpc>
              <a:spcBef>
                <a:spcPts val="58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10">
                <a:latin typeface="Arial"/>
                <a:cs typeface="Arial"/>
              </a:rPr>
              <a:t>Always</a:t>
            </a:r>
            <a:r>
              <a:rPr dirty="0" sz="1000" spc="-5">
                <a:latin typeface="Arial"/>
                <a:cs typeface="Arial"/>
              </a:rPr>
              <a:t> keeping copies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consistent and 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general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way</a:t>
            </a:r>
            <a:r>
              <a:rPr dirty="0" sz="1000" spc="-5">
                <a:latin typeface="Arial"/>
                <a:cs typeface="Arial"/>
              </a:rPr>
              <a:t> requires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global synchronization </a:t>
            </a:r>
            <a:r>
              <a:rPr dirty="0" sz="1000" spc="-5">
                <a:latin typeface="Arial"/>
                <a:cs typeface="Arial"/>
              </a:rPr>
              <a:t>on each modification.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8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Global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synchronization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precludes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large-scale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solutions.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Arial"/>
              <a:cs typeface="Arial"/>
            </a:endParaRPr>
          </a:p>
          <a:p>
            <a:pPr marL="289560">
              <a:lnSpc>
                <a:spcPts val="141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289560" marR="42545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If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tolerate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inconsistencies,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reduce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global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synchronization, </a:t>
            </a:r>
            <a:r>
              <a:rPr dirty="0" sz="1000" spc="-10">
                <a:latin typeface="Arial"/>
                <a:cs typeface="Arial"/>
              </a:rPr>
              <a:t>but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tolerating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inconsistencies is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application 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dependent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27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94606" y="716"/>
            <a:ext cx="24701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Pit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f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alls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43590"/>
            <a:ext cx="4164329" cy="958850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De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v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eloping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distributed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systems:</a:t>
            </a:r>
            <a:r>
              <a:rPr dirty="0" sz="1400" spc="10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Pitfalls</a:t>
            </a:r>
            <a:endParaRPr sz="1400">
              <a:latin typeface="Arial"/>
              <a:cs typeface="Arial"/>
            </a:endParaRPr>
          </a:p>
          <a:p>
            <a:pPr marL="264160">
              <a:lnSpc>
                <a:spcPts val="1410"/>
              </a:lnSpc>
              <a:spcBef>
                <a:spcPts val="30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264160" marR="5080">
              <a:lnSpc>
                <a:spcPts val="1200"/>
              </a:lnSpc>
              <a:spcBef>
                <a:spcPts val="10"/>
              </a:spcBef>
            </a:pPr>
            <a:r>
              <a:rPr dirty="0" sz="1000" spc="-15">
                <a:latin typeface="Arial"/>
                <a:cs typeface="Arial"/>
              </a:rPr>
              <a:t>Many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distributed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systems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are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needlessly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complex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caused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by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mistakes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required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patching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later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Many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false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assumptions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often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made.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27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94606" y="716"/>
            <a:ext cx="24701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Pit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f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alls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43590"/>
            <a:ext cx="4164329" cy="1215390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Developing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distributed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systems:</a:t>
            </a:r>
            <a:r>
              <a:rPr dirty="0" sz="1400" spc="10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Pitfalls</a:t>
            </a:r>
            <a:endParaRPr sz="1400">
              <a:latin typeface="Arial"/>
              <a:cs typeface="Arial"/>
            </a:endParaRPr>
          </a:p>
          <a:p>
            <a:pPr marL="264160">
              <a:lnSpc>
                <a:spcPts val="1410"/>
              </a:lnSpc>
              <a:spcBef>
                <a:spcPts val="30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264160" marR="5080">
              <a:lnSpc>
                <a:spcPts val="1200"/>
              </a:lnSpc>
              <a:spcBef>
                <a:spcPts val="10"/>
              </a:spcBef>
            </a:pPr>
            <a:r>
              <a:rPr dirty="0" sz="1000" spc="-15">
                <a:latin typeface="Arial"/>
                <a:cs typeface="Arial"/>
              </a:rPr>
              <a:t>Many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distributed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systems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are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needlessly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complex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caused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by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mistakes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required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patching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later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Many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false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assumptions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often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made.</a:t>
            </a:r>
            <a:endParaRPr sz="100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  <a:spcBef>
                <a:spcPts val="535"/>
              </a:spcBef>
            </a:pP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False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(and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often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hidden)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assumptions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27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94606" y="716"/>
            <a:ext cx="24701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Pit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f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alls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00" y="143590"/>
            <a:ext cx="4215130" cy="1465580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490"/>
              </a:spcBef>
            </a:pP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Developing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distributed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systems:</a:t>
            </a:r>
            <a:r>
              <a:rPr dirty="0" sz="1400" spc="10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Pitfalls</a:t>
            </a:r>
            <a:endParaRPr sz="1400">
              <a:latin typeface="Arial"/>
              <a:cs typeface="Arial"/>
            </a:endParaRPr>
          </a:p>
          <a:p>
            <a:pPr marL="289560">
              <a:lnSpc>
                <a:spcPts val="1410"/>
              </a:lnSpc>
              <a:spcBef>
                <a:spcPts val="30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289560" marR="30480">
              <a:lnSpc>
                <a:spcPts val="1200"/>
              </a:lnSpc>
              <a:spcBef>
                <a:spcPts val="10"/>
              </a:spcBef>
            </a:pPr>
            <a:r>
              <a:rPr dirty="0" sz="1000" spc="-15">
                <a:latin typeface="Arial"/>
                <a:cs typeface="Arial"/>
              </a:rPr>
              <a:t>Many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distributed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systems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are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needlessly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complex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caused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by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mistakes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required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patching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later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Many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false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assumptions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often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made.</a:t>
            </a:r>
            <a:endParaRPr sz="100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  <a:spcBef>
                <a:spcPts val="535"/>
              </a:spcBef>
            </a:pP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False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(and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often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hidden)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assumptions</a:t>
            </a:r>
            <a:endParaRPr sz="12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network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reliable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300563" y="3331252"/>
            <a:ext cx="2413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</a:t>
            </a:fld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47447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What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is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distributed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system?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84110" y="716"/>
            <a:ext cx="215773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Characteristic</a:t>
            </a:r>
            <a:r>
              <a:rPr dirty="0" sz="600" spc="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1:</a:t>
            </a:r>
            <a:r>
              <a:rPr dirty="0" sz="600" spc="5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Collection</a:t>
            </a:r>
            <a:r>
              <a:rPr dirty="0" sz="600" spc="1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 spc="1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autonomous</a:t>
            </a:r>
            <a:r>
              <a:rPr dirty="0" sz="600" spc="1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computing</a:t>
            </a:r>
            <a:r>
              <a:rPr dirty="0" sz="600" spc="1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elements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4165600" cy="244348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Organization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  <a:spcBef>
                <a:spcPts val="1145"/>
              </a:spcBef>
            </a:pP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Overlay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network</a:t>
            </a:r>
            <a:endParaRPr sz="1200">
              <a:latin typeface="Arial"/>
              <a:cs typeface="Arial"/>
            </a:endParaRPr>
          </a:p>
          <a:p>
            <a:pPr marL="264160" marR="5715">
              <a:lnSpc>
                <a:spcPct val="100000"/>
              </a:lnSpc>
              <a:spcBef>
                <a:spcPts val="180"/>
              </a:spcBef>
            </a:pPr>
            <a:r>
              <a:rPr dirty="0" sz="1000" spc="-15">
                <a:latin typeface="Arial"/>
                <a:cs typeface="Arial"/>
              </a:rPr>
              <a:t>Each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node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collection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communicates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only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with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other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nodes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system, its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neighbors</a:t>
            </a:r>
            <a:r>
              <a:rPr dirty="0" sz="1000" spc="-5">
                <a:latin typeface="Arial"/>
                <a:cs typeface="Arial"/>
              </a:rPr>
              <a:t>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neighbors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 spc="-5">
                <a:latin typeface="Arial"/>
                <a:cs typeface="Arial"/>
              </a:rPr>
              <a:t> 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dynamic,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may 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even</a:t>
            </a:r>
            <a:r>
              <a:rPr dirty="0" sz="1000" spc="-5">
                <a:latin typeface="Arial"/>
                <a:cs typeface="Arial"/>
              </a:rPr>
              <a:t> be </a:t>
            </a:r>
            <a:r>
              <a:rPr dirty="0" sz="1000" spc="-10">
                <a:latin typeface="Arial"/>
                <a:cs typeface="Arial"/>
              </a:rPr>
              <a:t>known</a:t>
            </a:r>
            <a:r>
              <a:rPr dirty="0" sz="1000" spc="-5">
                <a:latin typeface="Arial"/>
                <a:cs typeface="Arial"/>
              </a:rPr>
              <a:t> only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implicitly (i.e., requires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lookup).</a:t>
            </a:r>
            <a:endParaRPr sz="100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  <a:spcBef>
                <a:spcPts val="685"/>
              </a:spcBef>
            </a:pP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Overlay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types</a:t>
            </a:r>
            <a:endParaRPr sz="1200">
              <a:latin typeface="Arial"/>
              <a:cs typeface="Arial"/>
            </a:endParaRPr>
          </a:p>
          <a:p>
            <a:pPr marL="258445">
              <a:lnSpc>
                <a:spcPct val="100000"/>
              </a:lnSpc>
              <a:spcBef>
                <a:spcPts val="180"/>
              </a:spcBef>
            </a:pPr>
            <a:r>
              <a:rPr dirty="0" sz="1000" spc="-10">
                <a:latin typeface="Arial"/>
                <a:cs typeface="Arial"/>
              </a:rPr>
              <a:t>Well-known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example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overlay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networks: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peer-to-peer</a:t>
            </a:r>
            <a:r>
              <a:rPr dirty="0" sz="1000" spc="1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systems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523240" marR="5080" indent="-259079">
              <a:lnSpc>
                <a:spcPct val="100000"/>
              </a:lnSpc>
              <a:spcBef>
                <a:spcPts val="595"/>
              </a:spcBef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Structured</a:t>
            </a: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:</a:t>
            </a:r>
            <a:r>
              <a:rPr dirty="0" sz="10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each node has a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well-defined set of neighbors </a:t>
            </a:r>
            <a:r>
              <a:rPr dirty="0" sz="1000" spc="-5">
                <a:latin typeface="Arial"/>
                <a:cs typeface="Arial"/>
              </a:rPr>
              <a:t>with </a:t>
            </a:r>
            <a:r>
              <a:rPr dirty="0" sz="1000" spc="-10">
                <a:latin typeface="Arial"/>
                <a:cs typeface="Arial"/>
              </a:rPr>
              <a:t>whom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 communicate (tree, </a:t>
            </a:r>
            <a:r>
              <a:rPr dirty="0" sz="1000">
                <a:latin typeface="Arial"/>
                <a:cs typeface="Arial"/>
              </a:rPr>
              <a:t>ring).</a:t>
            </a:r>
            <a:endParaRPr sz="1000">
              <a:latin typeface="Arial"/>
              <a:cs typeface="Arial"/>
            </a:endParaRPr>
          </a:p>
          <a:p>
            <a:pPr marL="523240" marR="78740" indent="-259079">
              <a:lnSpc>
                <a:spcPts val="1200"/>
              </a:lnSpc>
              <a:spcBef>
                <a:spcPts val="30"/>
              </a:spcBef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Unstructured</a:t>
            </a: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:</a:t>
            </a:r>
            <a:r>
              <a:rPr dirty="0" sz="10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each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node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references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randomly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selected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other </a:t>
            </a:r>
            <a:r>
              <a:rPr dirty="0" sz="1000" spc="-26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nodes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from the system.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27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94606" y="716"/>
            <a:ext cx="24701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Pit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f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alls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00" y="143590"/>
            <a:ext cx="4215130" cy="1693545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490"/>
              </a:spcBef>
            </a:pP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Developing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distributed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systems:</a:t>
            </a:r>
            <a:r>
              <a:rPr dirty="0" sz="1400" spc="10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Pitfalls</a:t>
            </a:r>
            <a:endParaRPr sz="1400">
              <a:latin typeface="Arial"/>
              <a:cs typeface="Arial"/>
            </a:endParaRPr>
          </a:p>
          <a:p>
            <a:pPr marL="289560">
              <a:lnSpc>
                <a:spcPts val="1410"/>
              </a:lnSpc>
              <a:spcBef>
                <a:spcPts val="30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289560" marR="30480">
              <a:lnSpc>
                <a:spcPts val="1200"/>
              </a:lnSpc>
              <a:spcBef>
                <a:spcPts val="10"/>
              </a:spcBef>
            </a:pPr>
            <a:r>
              <a:rPr dirty="0" sz="1000" spc="-15">
                <a:latin typeface="Arial"/>
                <a:cs typeface="Arial"/>
              </a:rPr>
              <a:t>Many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distributed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systems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are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needlessly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complex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caused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by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mistakes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required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patching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later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Many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false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assumptions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often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made.</a:t>
            </a:r>
            <a:endParaRPr sz="100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  <a:spcBef>
                <a:spcPts val="535"/>
              </a:spcBef>
            </a:pP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False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(and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often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hidden)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assumptions</a:t>
            </a:r>
            <a:endParaRPr sz="12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network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reliable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network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secure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27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94606" y="716"/>
            <a:ext cx="24701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Pit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f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alls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00" y="143590"/>
            <a:ext cx="4215130" cy="1920875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490"/>
              </a:spcBef>
            </a:pP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Developing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distributed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systems:</a:t>
            </a:r>
            <a:r>
              <a:rPr dirty="0" sz="1400" spc="10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Pitfalls</a:t>
            </a:r>
            <a:endParaRPr sz="1400">
              <a:latin typeface="Arial"/>
              <a:cs typeface="Arial"/>
            </a:endParaRPr>
          </a:p>
          <a:p>
            <a:pPr marL="289560">
              <a:lnSpc>
                <a:spcPts val="1410"/>
              </a:lnSpc>
              <a:spcBef>
                <a:spcPts val="30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289560" marR="30480">
              <a:lnSpc>
                <a:spcPts val="1200"/>
              </a:lnSpc>
              <a:spcBef>
                <a:spcPts val="10"/>
              </a:spcBef>
            </a:pPr>
            <a:r>
              <a:rPr dirty="0" sz="1000" spc="-15">
                <a:latin typeface="Arial"/>
                <a:cs typeface="Arial"/>
              </a:rPr>
              <a:t>Many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distributed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systems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are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needlessly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complex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caused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by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mistakes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required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patching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later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Many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false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assumptions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often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made.</a:t>
            </a:r>
            <a:endParaRPr sz="100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  <a:spcBef>
                <a:spcPts val="535"/>
              </a:spcBef>
            </a:pP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False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(and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often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hidden)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assumptions</a:t>
            </a:r>
            <a:endParaRPr sz="12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network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reliable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network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secure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network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homogeneous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27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94606" y="716"/>
            <a:ext cx="24701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Pit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f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alls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00" y="143590"/>
            <a:ext cx="4215130" cy="2148840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490"/>
              </a:spcBef>
            </a:pP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Developing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distributed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systems:</a:t>
            </a:r>
            <a:r>
              <a:rPr dirty="0" sz="1400" spc="10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Pitfalls</a:t>
            </a:r>
            <a:endParaRPr sz="1400">
              <a:latin typeface="Arial"/>
              <a:cs typeface="Arial"/>
            </a:endParaRPr>
          </a:p>
          <a:p>
            <a:pPr marL="289560">
              <a:lnSpc>
                <a:spcPts val="1410"/>
              </a:lnSpc>
              <a:spcBef>
                <a:spcPts val="30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289560" marR="30480">
              <a:lnSpc>
                <a:spcPts val="1200"/>
              </a:lnSpc>
              <a:spcBef>
                <a:spcPts val="10"/>
              </a:spcBef>
            </a:pPr>
            <a:r>
              <a:rPr dirty="0" sz="1000" spc="-15">
                <a:latin typeface="Arial"/>
                <a:cs typeface="Arial"/>
              </a:rPr>
              <a:t>Many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distributed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systems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are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needlessly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complex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caused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by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mistakes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required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patching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later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Many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false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assumptions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often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made.</a:t>
            </a:r>
            <a:endParaRPr sz="100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  <a:spcBef>
                <a:spcPts val="535"/>
              </a:spcBef>
            </a:pP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False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(and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often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hidden)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assumptions</a:t>
            </a:r>
            <a:endParaRPr sz="12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network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reliable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network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secure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network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homogeneous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topology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does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change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27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94606" y="716"/>
            <a:ext cx="24701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Pit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f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alls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00" y="143590"/>
            <a:ext cx="4215130" cy="2376805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490"/>
              </a:spcBef>
            </a:pP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Developing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distributed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systems:</a:t>
            </a:r>
            <a:r>
              <a:rPr dirty="0" sz="1400" spc="10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Pitfalls</a:t>
            </a:r>
            <a:endParaRPr sz="1400">
              <a:latin typeface="Arial"/>
              <a:cs typeface="Arial"/>
            </a:endParaRPr>
          </a:p>
          <a:p>
            <a:pPr marL="289560">
              <a:lnSpc>
                <a:spcPts val="1410"/>
              </a:lnSpc>
              <a:spcBef>
                <a:spcPts val="30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289560" marR="30480">
              <a:lnSpc>
                <a:spcPts val="1200"/>
              </a:lnSpc>
              <a:spcBef>
                <a:spcPts val="10"/>
              </a:spcBef>
            </a:pPr>
            <a:r>
              <a:rPr dirty="0" sz="1000" spc="-15">
                <a:latin typeface="Arial"/>
                <a:cs typeface="Arial"/>
              </a:rPr>
              <a:t>Many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distributed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systems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are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needlessly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complex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caused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by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mistakes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required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patching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later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Many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false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assumptions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often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made.</a:t>
            </a:r>
            <a:endParaRPr sz="100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  <a:spcBef>
                <a:spcPts val="535"/>
              </a:spcBef>
            </a:pP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False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(and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often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hidden)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assumptions</a:t>
            </a:r>
            <a:endParaRPr sz="12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network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reliable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network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secure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network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homogeneous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topology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does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change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Latency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zero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27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94606" y="716"/>
            <a:ext cx="24701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Pit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f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alls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00" y="143590"/>
            <a:ext cx="4215130" cy="2604135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490"/>
              </a:spcBef>
            </a:pP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Developing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distributed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systems:</a:t>
            </a:r>
            <a:r>
              <a:rPr dirty="0" sz="1400" spc="10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Pitfalls</a:t>
            </a:r>
            <a:endParaRPr sz="1400">
              <a:latin typeface="Arial"/>
              <a:cs typeface="Arial"/>
            </a:endParaRPr>
          </a:p>
          <a:p>
            <a:pPr marL="289560">
              <a:lnSpc>
                <a:spcPts val="1410"/>
              </a:lnSpc>
              <a:spcBef>
                <a:spcPts val="30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289560" marR="30480">
              <a:lnSpc>
                <a:spcPts val="1200"/>
              </a:lnSpc>
              <a:spcBef>
                <a:spcPts val="10"/>
              </a:spcBef>
            </a:pPr>
            <a:r>
              <a:rPr dirty="0" sz="1000" spc="-15">
                <a:latin typeface="Arial"/>
                <a:cs typeface="Arial"/>
              </a:rPr>
              <a:t>Many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distributed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systems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are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needlessly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complex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caused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by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mistakes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required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patching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later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Many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false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assumptions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often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made.</a:t>
            </a:r>
            <a:endParaRPr sz="100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  <a:spcBef>
                <a:spcPts val="535"/>
              </a:spcBef>
            </a:pP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False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(and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often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hidden)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assumptions</a:t>
            </a:r>
            <a:endParaRPr sz="12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network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reliable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network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secure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network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homogeneous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topology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does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change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Latency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zero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Bandwidth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infinite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27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94606" y="716"/>
            <a:ext cx="24701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Pit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f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alls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00" y="143590"/>
            <a:ext cx="4215130" cy="2832100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490"/>
              </a:spcBef>
            </a:pP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Developing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distributed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systems:</a:t>
            </a:r>
            <a:r>
              <a:rPr dirty="0" sz="1400" spc="10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Pitfalls</a:t>
            </a:r>
            <a:endParaRPr sz="1400">
              <a:latin typeface="Arial"/>
              <a:cs typeface="Arial"/>
            </a:endParaRPr>
          </a:p>
          <a:p>
            <a:pPr marL="289560">
              <a:lnSpc>
                <a:spcPts val="1410"/>
              </a:lnSpc>
              <a:spcBef>
                <a:spcPts val="30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289560" marR="30480">
              <a:lnSpc>
                <a:spcPts val="1200"/>
              </a:lnSpc>
              <a:spcBef>
                <a:spcPts val="10"/>
              </a:spcBef>
            </a:pPr>
            <a:r>
              <a:rPr dirty="0" sz="1000" spc="-15">
                <a:latin typeface="Arial"/>
                <a:cs typeface="Arial"/>
              </a:rPr>
              <a:t>Many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distributed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systems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are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needlessly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complex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caused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by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mistakes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required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patching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later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Many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false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assumptions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often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made.</a:t>
            </a:r>
            <a:endParaRPr sz="100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  <a:spcBef>
                <a:spcPts val="535"/>
              </a:spcBef>
            </a:pP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False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(and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often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hidden)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assumptions</a:t>
            </a:r>
            <a:endParaRPr sz="12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network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reliable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network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secure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network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homogeneous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topology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does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change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Latency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zero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Bandwidth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infinite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15">
                <a:latin typeface="Arial"/>
                <a:cs typeface="Arial"/>
              </a:rPr>
              <a:t>Transport </a:t>
            </a:r>
            <a:r>
              <a:rPr dirty="0" sz="1000" spc="-5">
                <a:latin typeface="Arial"/>
                <a:cs typeface="Arial"/>
              </a:rPr>
              <a:t>cost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zero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27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94606" y="716"/>
            <a:ext cx="24701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Pit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f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alls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00" y="143590"/>
            <a:ext cx="4215130" cy="3060065"/>
          </a:xfrm>
          <a:prstGeom prst="rect">
            <a:avLst/>
          </a:prstGeom>
        </p:spPr>
        <p:txBody>
          <a:bodyPr wrap="square" lIns="0" tIns="6223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490"/>
              </a:spcBef>
            </a:pP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Developing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distributed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systems:</a:t>
            </a:r>
            <a:r>
              <a:rPr dirty="0" sz="1400" spc="10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Pitfalls</a:t>
            </a:r>
            <a:endParaRPr sz="1400">
              <a:latin typeface="Arial"/>
              <a:cs typeface="Arial"/>
            </a:endParaRPr>
          </a:p>
          <a:p>
            <a:pPr marL="289560">
              <a:lnSpc>
                <a:spcPts val="1410"/>
              </a:lnSpc>
              <a:spcBef>
                <a:spcPts val="30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289560" marR="30480">
              <a:lnSpc>
                <a:spcPts val="1200"/>
              </a:lnSpc>
              <a:spcBef>
                <a:spcPts val="10"/>
              </a:spcBef>
            </a:pPr>
            <a:r>
              <a:rPr dirty="0" sz="1000" spc="-15">
                <a:latin typeface="Arial"/>
                <a:cs typeface="Arial"/>
              </a:rPr>
              <a:t>Many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distributed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systems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are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needlessly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complex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caused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by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mistakes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required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patching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later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Many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false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assumptions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often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made.</a:t>
            </a:r>
            <a:endParaRPr sz="100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  <a:spcBef>
                <a:spcPts val="535"/>
              </a:spcBef>
            </a:pP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False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(and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often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hidden)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assumptions</a:t>
            </a:r>
            <a:endParaRPr sz="12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network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reliable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network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secure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network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homogeneous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topology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does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change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Latency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zero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Bandwidth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infinite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15">
                <a:latin typeface="Arial"/>
                <a:cs typeface="Arial"/>
              </a:rPr>
              <a:t>Transport </a:t>
            </a:r>
            <a:r>
              <a:rPr dirty="0" sz="1000" spc="-5">
                <a:latin typeface="Arial"/>
                <a:cs typeface="Arial"/>
              </a:rPr>
              <a:t>cost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zero</a:t>
            </a:r>
            <a:endParaRPr sz="1000">
              <a:latin typeface="Arial"/>
              <a:cs typeface="Arial"/>
            </a:endParaRPr>
          </a:p>
          <a:p>
            <a:pPr marL="56705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567690" algn="l"/>
              </a:tabLst>
            </a:pPr>
            <a:r>
              <a:rPr dirty="0" sz="1000" spc="-5">
                <a:latin typeface="Arial"/>
                <a:cs typeface="Arial"/>
              </a:rPr>
              <a:t>There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administrator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28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4357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2799080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Three</a:t>
            </a:r>
            <a:r>
              <a:rPr dirty="0"/>
              <a:t> </a:t>
            </a:r>
            <a:r>
              <a:rPr dirty="0" spc="15"/>
              <a:t>types</a:t>
            </a:r>
            <a:r>
              <a:rPr dirty="0" spc="5"/>
              <a:t> </a:t>
            </a:r>
            <a:r>
              <a:rPr dirty="0" spc="10"/>
              <a:t>of</a:t>
            </a:r>
            <a:r>
              <a:rPr dirty="0"/>
              <a:t> </a:t>
            </a:r>
            <a:r>
              <a:rPr dirty="0" spc="10"/>
              <a:t>distributed</a:t>
            </a:r>
            <a:r>
              <a:rPr dirty="0" spc="5"/>
              <a:t> </a:t>
            </a:r>
            <a:r>
              <a:rPr dirty="0" spc="15"/>
              <a:t>systems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1304" y="1362196"/>
            <a:ext cx="2985135" cy="708660"/>
          </a:xfrm>
          <a:prstGeom prst="rect">
            <a:avLst/>
          </a:prstGeom>
        </p:spPr>
        <p:txBody>
          <a:bodyPr wrap="square" lIns="0" tIns="88265" rIns="0" bIns="0" rtlCol="0" vert="horz">
            <a:spAutoFit/>
          </a:bodyPr>
          <a:lstStyle/>
          <a:p>
            <a:pPr marL="205740" indent="-168275">
              <a:lnSpc>
                <a:spcPct val="100000"/>
              </a:lnSpc>
              <a:spcBef>
                <a:spcPts val="695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5">
                <a:latin typeface="Arial"/>
                <a:cs typeface="Arial"/>
              </a:rPr>
              <a:t>High performance distributed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computing systems</a:t>
            </a:r>
            <a:endParaRPr sz="1000">
              <a:latin typeface="Arial"/>
              <a:cs typeface="Arial"/>
            </a:endParaRPr>
          </a:p>
          <a:p>
            <a:pPr marL="20574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5">
                <a:latin typeface="Arial"/>
                <a:cs typeface="Arial"/>
              </a:rPr>
              <a:t>Distributed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information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systems</a:t>
            </a:r>
            <a:endParaRPr sz="1000">
              <a:latin typeface="Arial"/>
              <a:cs typeface="Arial"/>
            </a:endParaRPr>
          </a:p>
          <a:p>
            <a:pPr marL="205740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5">
                <a:latin typeface="Arial"/>
                <a:cs typeface="Arial"/>
              </a:rPr>
              <a:t>Distributed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systems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pervasive computing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4357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70746" y="716"/>
            <a:ext cx="137096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High performance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distributed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computing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51511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P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rallel</a:t>
            </a:r>
            <a:r>
              <a:rPr dirty="0" sz="14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computing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1894" y="807031"/>
            <a:ext cx="3495040" cy="8813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38100" marR="71120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High-performance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distributed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computing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started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parallel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computing</a:t>
            </a:r>
            <a:endParaRPr sz="10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65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Multiprocessor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and multicore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versus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multicomputer</a:t>
            </a:r>
            <a:endParaRPr sz="1200">
              <a:latin typeface="Arial"/>
              <a:cs typeface="Arial"/>
            </a:endParaRPr>
          </a:p>
          <a:p>
            <a:pPr marL="442595">
              <a:lnSpc>
                <a:spcPct val="100000"/>
              </a:lnSpc>
              <a:spcBef>
                <a:spcPts val="50"/>
              </a:spcBef>
              <a:tabLst>
                <a:tab pos="2197735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Shared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memory	</a:t>
            </a:r>
            <a:r>
              <a:rPr dirty="0" baseline="8547" sz="975" spc="7">
                <a:solidFill>
                  <a:srgbClr val="231F20"/>
                </a:solidFill>
                <a:latin typeface="Arial"/>
                <a:cs typeface="Arial"/>
              </a:rPr>
              <a:t>Private</a:t>
            </a:r>
            <a:r>
              <a:rPr dirty="0" baseline="8547" sz="975" spc="-52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8547" sz="975" spc="7">
                <a:solidFill>
                  <a:srgbClr val="231F20"/>
                </a:solidFill>
                <a:latin typeface="Arial"/>
                <a:cs typeface="Arial"/>
              </a:rPr>
              <a:t>memory</a:t>
            </a:r>
            <a:endParaRPr baseline="8547" sz="975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36956" y="1773807"/>
            <a:ext cx="1193800" cy="782955"/>
            <a:chOff x="436956" y="1773807"/>
            <a:chExt cx="1193800" cy="782955"/>
          </a:xfrm>
        </p:grpSpPr>
        <p:sp>
          <p:nvSpPr>
            <p:cNvPr id="7" name="object 7"/>
            <p:cNvSpPr/>
            <p:nvPr/>
          </p:nvSpPr>
          <p:spPr>
            <a:xfrm>
              <a:off x="527061" y="2169964"/>
              <a:ext cx="0" cy="85725"/>
            </a:xfrm>
            <a:custGeom>
              <a:avLst/>
              <a:gdLst/>
              <a:ahLst/>
              <a:cxnLst/>
              <a:rect l="l" t="t" r="r" b="b"/>
              <a:pathLst>
                <a:path w="0" h="85725">
                  <a:moveTo>
                    <a:pt x="0" y="0"/>
                  </a:moveTo>
                  <a:lnTo>
                    <a:pt x="0" y="85459"/>
                  </a:lnTo>
                </a:path>
              </a:pathLst>
            </a:custGeom>
            <a:ln w="21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439814" y="2255423"/>
              <a:ext cx="170180" cy="179070"/>
            </a:xfrm>
            <a:custGeom>
              <a:avLst/>
              <a:gdLst/>
              <a:ahLst/>
              <a:cxnLst/>
              <a:rect l="l" t="t" r="r" b="b"/>
              <a:pathLst>
                <a:path w="170179" h="179069">
                  <a:moveTo>
                    <a:pt x="0" y="178600"/>
                  </a:moveTo>
                  <a:lnTo>
                    <a:pt x="169718" y="178600"/>
                  </a:lnTo>
                  <a:lnTo>
                    <a:pt x="169718" y="0"/>
                  </a:lnTo>
                  <a:lnTo>
                    <a:pt x="0" y="0"/>
                  </a:lnTo>
                  <a:lnTo>
                    <a:pt x="0" y="17860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866497" y="2169964"/>
              <a:ext cx="0" cy="85725"/>
            </a:xfrm>
            <a:custGeom>
              <a:avLst/>
              <a:gdLst/>
              <a:ahLst/>
              <a:cxnLst/>
              <a:rect l="l" t="t" r="r" b="b"/>
              <a:pathLst>
                <a:path w="0" h="85725">
                  <a:moveTo>
                    <a:pt x="0" y="0"/>
                  </a:moveTo>
                  <a:lnTo>
                    <a:pt x="0" y="85459"/>
                  </a:lnTo>
                </a:path>
              </a:pathLst>
            </a:custGeom>
            <a:ln w="21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708736" y="2463929"/>
              <a:ext cx="67310" cy="90170"/>
            </a:xfrm>
            <a:custGeom>
              <a:avLst/>
              <a:gdLst/>
              <a:ahLst/>
              <a:cxnLst/>
              <a:rect l="l" t="t" r="r" b="b"/>
              <a:pathLst>
                <a:path w="67309" h="90169">
                  <a:moveTo>
                    <a:pt x="0" y="89615"/>
                  </a:moveTo>
                  <a:lnTo>
                    <a:pt x="67211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728246" y="2434024"/>
              <a:ext cx="70485" cy="78740"/>
            </a:xfrm>
            <a:custGeom>
              <a:avLst/>
              <a:gdLst/>
              <a:ahLst/>
              <a:cxnLst/>
              <a:rect l="l" t="t" r="r" b="b"/>
              <a:pathLst>
                <a:path w="70484" h="78739">
                  <a:moveTo>
                    <a:pt x="70130" y="0"/>
                  </a:moveTo>
                  <a:lnTo>
                    <a:pt x="0" y="40377"/>
                  </a:lnTo>
                  <a:lnTo>
                    <a:pt x="16338" y="45158"/>
                  </a:lnTo>
                  <a:lnTo>
                    <a:pt x="30284" y="53127"/>
                  </a:lnTo>
                  <a:lnTo>
                    <a:pt x="41839" y="64285"/>
                  </a:lnTo>
                  <a:lnTo>
                    <a:pt x="51004" y="78629"/>
                  </a:lnTo>
                  <a:lnTo>
                    <a:pt x="7013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779250" y="2255423"/>
              <a:ext cx="170180" cy="179070"/>
            </a:xfrm>
            <a:custGeom>
              <a:avLst/>
              <a:gdLst/>
              <a:ahLst/>
              <a:cxnLst/>
              <a:rect l="l" t="t" r="r" b="b"/>
              <a:pathLst>
                <a:path w="170180" h="179069">
                  <a:moveTo>
                    <a:pt x="0" y="178600"/>
                  </a:moveTo>
                  <a:lnTo>
                    <a:pt x="169718" y="178600"/>
                  </a:lnTo>
                  <a:lnTo>
                    <a:pt x="169718" y="0"/>
                  </a:lnTo>
                  <a:lnTo>
                    <a:pt x="0" y="0"/>
                  </a:lnTo>
                  <a:lnTo>
                    <a:pt x="0" y="17860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205934" y="2169964"/>
              <a:ext cx="0" cy="85725"/>
            </a:xfrm>
            <a:custGeom>
              <a:avLst/>
              <a:gdLst/>
              <a:ahLst/>
              <a:cxnLst/>
              <a:rect l="l" t="t" r="r" b="b"/>
              <a:pathLst>
                <a:path w="0" h="85725">
                  <a:moveTo>
                    <a:pt x="0" y="0"/>
                  </a:moveTo>
                  <a:lnTo>
                    <a:pt x="0" y="85459"/>
                  </a:lnTo>
                </a:path>
              </a:pathLst>
            </a:custGeom>
            <a:ln w="21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118686" y="2255423"/>
              <a:ext cx="170180" cy="179070"/>
            </a:xfrm>
            <a:custGeom>
              <a:avLst/>
              <a:gdLst/>
              <a:ahLst/>
              <a:cxnLst/>
              <a:rect l="l" t="t" r="r" b="b"/>
              <a:pathLst>
                <a:path w="170180" h="179069">
                  <a:moveTo>
                    <a:pt x="0" y="178600"/>
                  </a:moveTo>
                  <a:lnTo>
                    <a:pt x="169722" y="178600"/>
                  </a:lnTo>
                  <a:lnTo>
                    <a:pt x="169722" y="0"/>
                  </a:lnTo>
                  <a:lnTo>
                    <a:pt x="0" y="0"/>
                  </a:lnTo>
                  <a:lnTo>
                    <a:pt x="0" y="17860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545376" y="2169964"/>
              <a:ext cx="0" cy="85725"/>
            </a:xfrm>
            <a:custGeom>
              <a:avLst/>
              <a:gdLst/>
              <a:ahLst/>
              <a:cxnLst/>
              <a:rect l="l" t="t" r="r" b="b"/>
              <a:pathLst>
                <a:path w="0" h="85725">
                  <a:moveTo>
                    <a:pt x="0" y="0"/>
                  </a:moveTo>
                  <a:lnTo>
                    <a:pt x="0" y="85459"/>
                  </a:lnTo>
                </a:path>
              </a:pathLst>
            </a:custGeom>
            <a:ln w="21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1458124" y="2255423"/>
              <a:ext cx="170180" cy="179070"/>
            </a:xfrm>
            <a:custGeom>
              <a:avLst/>
              <a:gdLst/>
              <a:ahLst/>
              <a:cxnLst/>
              <a:rect l="l" t="t" r="r" b="b"/>
              <a:pathLst>
                <a:path w="170180" h="179069">
                  <a:moveTo>
                    <a:pt x="0" y="178600"/>
                  </a:moveTo>
                  <a:lnTo>
                    <a:pt x="169722" y="178600"/>
                  </a:lnTo>
                  <a:lnTo>
                    <a:pt x="169722" y="0"/>
                  </a:lnTo>
                  <a:lnTo>
                    <a:pt x="0" y="0"/>
                  </a:lnTo>
                  <a:lnTo>
                    <a:pt x="0" y="17860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1286392" y="1776665"/>
              <a:ext cx="170180" cy="179070"/>
            </a:xfrm>
            <a:custGeom>
              <a:avLst/>
              <a:gdLst/>
              <a:ahLst/>
              <a:cxnLst/>
              <a:rect l="l" t="t" r="r" b="b"/>
              <a:pathLst>
                <a:path w="170180" h="179069">
                  <a:moveTo>
                    <a:pt x="169718" y="0"/>
                  </a:moveTo>
                  <a:lnTo>
                    <a:pt x="0" y="0"/>
                  </a:lnTo>
                  <a:lnTo>
                    <a:pt x="0" y="178600"/>
                  </a:lnTo>
                  <a:lnTo>
                    <a:pt x="169718" y="178600"/>
                  </a:lnTo>
                  <a:lnTo>
                    <a:pt x="169718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1286392" y="1776665"/>
              <a:ext cx="170180" cy="179070"/>
            </a:xfrm>
            <a:custGeom>
              <a:avLst/>
              <a:gdLst/>
              <a:ahLst/>
              <a:cxnLst/>
              <a:rect l="l" t="t" r="r" b="b"/>
              <a:pathLst>
                <a:path w="170180" h="179069">
                  <a:moveTo>
                    <a:pt x="0" y="178600"/>
                  </a:moveTo>
                  <a:lnTo>
                    <a:pt x="169718" y="178600"/>
                  </a:lnTo>
                  <a:lnTo>
                    <a:pt x="169718" y="0"/>
                  </a:lnTo>
                  <a:lnTo>
                    <a:pt x="0" y="0"/>
                  </a:lnTo>
                  <a:lnTo>
                    <a:pt x="0" y="17860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1366088" y="1955944"/>
              <a:ext cx="0" cy="88265"/>
            </a:xfrm>
            <a:custGeom>
              <a:avLst/>
              <a:gdLst/>
              <a:ahLst/>
              <a:cxnLst/>
              <a:rect l="l" t="t" r="r" b="b"/>
              <a:pathLst>
                <a:path w="0" h="88264">
                  <a:moveTo>
                    <a:pt x="0" y="0"/>
                  </a:moveTo>
                  <a:lnTo>
                    <a:pt x="0" y="88245"/>
                  </a:lnTo>
                </a:path>
              </a:pathLst>
            </a:custGeom>
            <a:ln w="21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946956" y="1776665"/>
              <a:ext cx="170180" cy="179070"/>
            </a:xfrm>
            <a:custGeom>
              <a:avLst/>
              <a:gdLst/>
              <a:ahLst/>
              <a:cxnLst/>
              <a:rect l="l" t="t" r="r" b="b"/>
              <a:pathLst>
                <a:path w="170180" h="179069">
                  <a:moveTo>
                    <a:pt x="169718" y="0"/>
                  </a:moveTo>
                  <a:lnTo>
                    <a:pt x="0" y="0"/>
                  </a:lnTo>
                  <a:lnTo>
                    <a:pt x="0" y="178600"/>
                  </a:lnTo>
                  <a:lnTo>
                    <a:pt x="169718" y="178600"/>
                  </a:lnTo>
                  <a:lnTo>
                    <a:pt x="169718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946956" y="1776665"/>
              <a:ext cx="170180" cy="179070"/>
            </a:xfrm>
            <a:custGeom>
              <a:avLst/>
              <a:gdLst/>
              <a:ahLst/>
              <a:cxnLst/>
              <a:rect l="l" t="t" r="r" b="b"/>
              <a:pathLst>
                <a:path w="170180" h="179069">
                  <a:moveTo>
                    <a:pt x="0" y="178600"/>
                  </a:moveTo>
                  <a:lnTo>
                    <a:pt x="169718" y="178600"/>
                  </a:lnTo>
                  <a:lnTo>
                    <a:pt x="169718" y="0"/>
                  </a:lnTo>
                  <a:lnTo>
                    <a:pt x="0" y="0"/>
                  </a:lnTo>
                  <a:lnTo>
                    <a:pt x="0" y="17860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1026651" y="1955944"/>
              <a:ext cx="0" cy="88265"/>
            </a:xfrm>
            <a:custGeom>
              <a:avLst/>
              <a:gdLst/>
              <a:ahLst/>
              <a:cxnLst/>
              <a:rect l="l" t="t" r="r" b="b"/>
              <a:pathLst>
                <a:path w="0" h="88264">
                  <a:moveTo>
                    <a:pt x="0" y="0"/>
                  </a:moveTo>
                  <a:lnTo>
                    <a:pt x="0" y="88245"/>
                  </a:lnTo>
                </a:path>
              </a:pathLst>
            </a:custGeom>
            <a:ln w="21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607519" y="1776665"/>
              <a:ext cx="170180" cy="179070"/>
            </a:xfrm>
            <a:custGeom>
              <a:avLst/>
              <a:gdLst/>
              <a:ahLst/>
              <a:cxnLst/>
              <a:rect l="l" t="t" r="r" b="b"/>
              <a:pathLst>
                <a:path w="170179" h="179069">
                  <a:moveTo>
                    <a:pt x="169718" y="0"/>
                  </a:moveTo>
                  <a:lnTo>
                    <a:pt x="0" y="0"/>
                  </a:lnTo>
                  <a:lnTo>
                    <a:pt x="0" y="178600"/>
                  </a:lnTo>
                  <a:lnTo>
                    <a:pt x="169718" y="178600"/>
                  </a:lnTo>
                  <a:lnTo>
                    <a:pt x="169718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607519" y="1776665"/>
              <a:ext cx="170180" cy="179070"/>
            </a:xfrm>
            <a:custGeom>
              <a:avLst/>
              <a:gdLst/>
              <a:ahLst/>
              <a:cxnLst/>
              <a:rect l="l" t="t" r="r" b="b"/>
              <a:pathLst>
                <a:path w="170179" h="179069">
                  <a:moveTo>
                    <a:pt x="0" y="178600"/>
                  </a:moveTo>
                  <a:lnTo>
                    <a:pt x="169718" y="178600"/>
                  </a:lnTo>
                  <a:lnTo>
                    <a:pt x="169718" y="0"/>
                  </a:lnTo>
                  <a:lnTo>
                    <a:pt x="0" y="0"/>
                  </a:lnTo>
                  <a:lnTo>
                    <a:pt x="0" y="17860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687214" y="1955944"/>
              <a:ext cx="0" cy="88265"/>
            </a:xfrm>
            <a:custGeom>
              <a:avLst/>
              <a:gdLst/>
              <a:ahLst/>
              <a:cxnLst/>
              <a:rect l="l" t="t" r="r" b="b"/>
              <a:pathLst>
                <a:path w="0" h="88264">
                  <a:moveTo>
                    <a:pt x="0" y="0"/>
                  </a:moveTo>
                  <a:lnTo>
                    <a:pt x="0" y="88245"/>
                  </a:lnTo>
                </a:path>
              </a:pathLst>
            </a:custGeom>
            <a:ln w="21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/>
          <p:cNvSpPr txBox="1"/>
          <p:nvPr/>
        </p:nvSpPr>
        <p:spPr>
          <a:xfrm>
            <a:off x="446968" y="2554312"/>
            <a:ext cx="40513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Processor</a:t>
            </a:r>
            <a:endParaRPr sz="6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85686" y="2279462"/>
            <a:ext cx="793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P</a:t>
            </a:r>
            <a:endParaRPr sz="6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503996" y="2279462"/>
            <a:ext cx="7937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P</a:t>
            </a:r>
            <a:endParaRPr sz="65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39814" y="2044189"/>
            <a:ext cx="1195705" cy="126364"/>
          </a:xfrm>
          <a:custGeom>
            <a:avLst/>
            <a:gdLst/>
            <a:ahLst/>
            <a:cxnLst/>
            <a:rect l="l" t="t" r="r" b="b"/>
            <a:pathLst>
              <a:path w="1195705" h="126364">
                <a:moveTo>
                  <a:pt x="0" y="125775"/>
                </a:moveTo>
                <a:lnTo>
                  <a:pt x="1195201" y="125775"/>
                </a:lnTo>
                <a:lnTo>
                  <a:pt x="1195201" y="0"/>
                </a:lnTo>
                <a:lnTo>
                  <a:pt x="0" y="0"/>
                </a:lnTo>
                <a:lnTo>
                  <a:pt x="0" y="125775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647742" y="1800700"/>
            <a:ext cx="771525" cy="60579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10"/>
              </a:spcBef>
              <a:tabLst>
                <a:tab pos="339090" algn="l"/>
                <a:tab pos="678815" algn="l"/>
              </a:tabLst>
            </a:pP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M	M	M</a:t>
            </a:r>
            <a:endParaRPr sz="650">
              <a:latin typeface="Arial"/>
              <a:cs typeface="Arial"/>
            </a:endParaRPr>
          </a:p>
          <a:p>
            <a:pPr algn="ctr" marL="150495" marR="171450">
              <a:lnSpc>
                <a:spcPct val="238300"/>
              </a:lnSpc>
              <a:spcBef>
                <a:spcPts val="55"/>
              </a:spcBef>
              <a:tabLst>
                <a:tab pos="489584" algn="l"/>
              </a:tabLst>
            </a:pP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Interconnect  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P	P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1926553" y="1760602"/>
            <a:ext cx="462280" cy="744855"/>
            <a:chOff x="1926553" y="1760602"/>
            <a:chExt cx="462280" cy="744855"/>
          </a:xfrm>
        </p:grpSpPr>
        <p:sp>
          <p:nvSpPr>
            <p:cNvPr id="32" name="object 32"/>
            <p:cNvSpPr/>
            <p:nvPr/>
          </p:nvSpPr>
          <p:spPr>
            <a:xfrm>
              <a:off x="1929188" y="1875104"/>
              <a:ext cx="239395" cy="628015"/>
            </a:xfrm>
            <a:custGeom>
              <a:avLst/>
              <a:gdLst/>
              <a:ahLst/>
              <a:cxnLst/>
              <a:rect l="l" t="t" r="r" b="b"/>
              <a:pathLst>
                <a:path w="239394" h="628014">
                  <a:moveTo>
                    <a:pt x="0" y="627481"/>
                  </a:moveTo>
                  <a:lnTo>
                    <a:pt x="4685" y="525591"/>
                  </a:lnTo>
                  <a:lnTo>
                    <a:pt x="12224" y="436547"/>
                  </a:lnTo>
                  <a:lnTo>
                    <a:pt x="22328" y="359366"/>
                  </a:lnTo>
                  <a:lnTo>
                    <a:pt x="34710" y="293063"/>
                  </a:lnTo>
                  <a:lnTo>
                    <a:pt x="49082" y="236653"/>
                  </a:lnTo>
                  <a:lnTo>
                    <a:pt x="65158" y="189150"/>
                  </a:lnTo>
                  <a:lnTo>
                    <a:pt x="82650" y="149571"/>
                  </a:lnTo>
                  <a:lnTo>
                    <a:pt x="120729" y="90244"/>
                  </a:lnTo>
                  <a:lnTo>
                    <a:pt x="161021" y="50791"/>
                  </a:lnTo>
                  <a:lnTo>
                    <a:pt x="201225" y="23336"/>
                  </a:lnTo>
                  <a:lnTo>
                    <a:pt x="220575" y="11645"/>
                  </a:lnTo>
                  <a:lnTo>
                    <a:pt x="239041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2119762" y="1854368"/>
              <a:ext cx="80010" cy="67945"/>
            </a:xfrm>
            <a:custGeom>
              <a:avLst/>
              <a:gdLst/>
              <a:ahLst/>
              <a:cxnLst/>
              <a:rect l="l" t="t" r="r" b="b"/>
              <a:pathLst>
                <a:path w="80010" h="67944">
                  <a:moveTo>
                    <a:pt x="79567" y="0"/>
                  </a:moveTo>
                  <a:lnTo>
                    <a:pt x="0" y="14737"/>
                  </a:lnTo>
                  <a:lnTo>
                    <a:pt x="13814" y="24683"/>
                  </a:lnTo>
                  <a:lnTo>
                    <a:pt x="24312" y="36839"/>
                  </a:lnTo>
                  <a:lnTo>
                    <a:pt x="31495" y="51206"/>
                  </a:lnTo>
                  <a:lnTo>
                    <a:pt x="35361" y="67783"/>
                  </a:lnTo>
                  <a:lnTo>
                    <a:pt x="7956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2216405" y="1763238"/>
              <a:ext cx="170180" cy="170180"/>
            </a:xfrm>
            <a:custGeom>
              <a:avLst/>
              <a:gdLst/>
              <a:ahLst/>
              <a:cxnLst/>
              <a:rect l="l" t="t" r="r" b="b"/>
              <a:pathLst>
                <a:path w="170180" h="170180">
                  <a:moveTo>
                    <a:pt x="169718" y="0"/>
                  </a:moveTo>
                  <a:lnTo>
                    <a:pt x="0" y="0"/>
                  </a:lnTo>
                  <a:lnTo>
                    <a:pt x="0" y="169718"/>
                  </a:lnTo>
                  <a:lnTo>
                    <a:pt x="169718" y="169718"/>
                  </a:lnTo>
                  <a:lnTo>
                    <a:pt x="169718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2216405" y="1763238"/>
              <a:ext cx="170180" cy="424815"/>
            </a:xfrm>
            <a:custGeom>
              <a:avLst/>
              <a:gdLst/>
              <a:ahLst/>
              <a:cxnLst/>
              <a:rect l="l" t="t" r="r" b="b"/>
              <a:pathLst>
                <a:path w="170180" h="424814">
                  <a:moveTo>
                    <a:pt x="0" y="169718"/>
                  </a:moveTo>
                  <a:lnTo>
                    <a:pt x="169718" y="169718"/>
                  </a:lnTo>
                  <a:lnTo>
                    <a:pt x="169718" y="0"/>
                  </a:lnTo>
                  <a:lnTo>
                    <a:pt x="0" y="0"/>
                  </a:lnTo>
                  <a:lnTo>
                    <a:pt x="0" y="169718"/>
                  </a:lnTo>
                  <a:close/>
                </a:path>
                <a:path w="170180" h="424814">
                  <a:moveTo>
                    <a:pt x="0" y="424296"/>
                  </a:moveTo>
                  <a:lnTo>
                    <a:pt x="169718" y="424296"/>
                  </a:lnTo>
                  <a:lnTo>
                    <a:pt x="169718" y="254577"/>
                  </a:lnTo>
                  <a:lnTo>
                    <a:pt x="0" y="254577"/>
                  </a:lnTo>
                  <a:lnTo>
                    <a:pt x="0" y="424296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2301265" y="1932956"/>
              <a:ext cx="0" cy="85090"/>
            </a:xfrm>
            <a:custGeom>
              <a:avLst/>
              <a:gdLst/>
              <a:ahLst/>
              <a:cxnLst/>
              <a:rect l="l" t="t" r="r" b="b"/>
              <a:pathLst>
                <a:path w="0" h="85089">
                  <a:moveTo>
                    <a:pt x="0" y="0"/>
                  </a:moveTo>
                  <a:lnTo>
                    <a:pt x="0" y="8485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2301265" y="2187534"/>
              <a:ext cx="0" cy="106045"/>
            </a:xfrm>
            <a:custGeom>
              <a:avLst/>
              <a:gdLst/>
              <a:ahLst/>
              <a:cxnLst/>
              <a:rect l="l" t="t" r="r" b="b"/>
              <a:pathLst>
                <a:path w="0" h="106044">
                  <a:moveTo>
                    <a:pt x="0" y="0"/>
                  </a:moveTo>
                  <a:lnTo>
                    <a:pt x="0" y="105891"/>
                  </a:lnTo>
                </a:path>
              </a:pathLst>
            </a:custGeom>
            <a:ln w="21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38" name="object 38"/>
          <p:cNvGrpSpPr/>
          <p:nvPr/>
        </p:nvGrpSpPr>
        <p:grpSpPr>
          <a:xfrm>
            <a:off x="2553211" y="1760602"/>
            <a:ext cx="175260" cy="533400"/>
            <a:chOff x="2553211" y="1760602"/>
            <a:chExt cx="175260" cy="533400"/>
          </a:xfrm>
        </p:grpSpPr>
        <p:sp>
          <p:nvSpPr>
            <p:cNvPr id="39" name="object 39"/>
            <p:cNvSpPr/>
            <p:nvPr/>
          </p:nvSpPr>
          <p:spPr>
            <a:xfrm>
              <a:off x="2555847" y="1763238"/>
              <a:ext cx="170180" cy="170180"/>
            </a:xfrm>
            <a:custGeom>
              <a:avLst/>
              <a:gdLst/>
              <a:ahLst/>
              <a:cxnLst/>
              <a:rect l="l" t="t" r="r" b="b"/>
              <a:pathLst>
                <a:path w="170180" h="170180">
                  <a:moveTo>
                    <a:pt x="169714" y="0"/>
                  </a:moveTo>
                  <a:lnTo>
                    <a:pt x="0" y="0"/>
                  </a:lnTo>
                  <a:lnTo>
                    <a:pt x="0" y="169718"/>
                  </a:lnTo>
                  <a:lnTo>
                    <a:pt x="169714" y="169718"/>
                  </a:lnTo>
                  <a:lnTo>
                    <a:pt x="169714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/>
            <p:cNvSpPr/>
            <p:nvPr/>
          </p:nvSpPr>
          <p:spPr>
            <a:xfrm>
              <a:off x="2555847" y="1763238"/>
              <a:ext cx="170180" cy="424815"/>
            </a:xfrm>
            <a:custGeom>
              <a:avLst/>
              <a:gdLst/>
              <a:ahLst/>
              <a:cxnLst/>
              <a:rect l="l" t="t" r="r" b="b"/>
              <a:pathLst>
                <a:path w="170180" h="424814">
                  <a:moveTo>
                    <a:pt x="0" y="169718"/>
                  </a:moveTo>
                  <a:lnTo>
                    <a:pt x="169714" y="169718"/>
                  </a:lnTo>
                  <a:lnTo>
                    <a:pt x="169714" y="0"/>
                  </a:lnTo>
                  <a:lnTo>
                    <a:pt x="0" y="0"/>
                  </a:lnTo>
                  <a:lnTo>
                    <a:pt x="0" y="169718"/>
                  </a:lnTo>
                  <a:close/>
                </a:path>
                <a:path w="170180" h="424814">
                  <a:moveTo>
                    <a:pt x="0" y="424296"/>
                  </a:moveTo>
                  <a:lnTo>
                    <a:pt x="169714" y="424296"/>
                  </a:lnTo>
                  <a:lnTo>
                    <a:pt x="169714" y="254577"/>
                  </a:lnTo>
                  <a:lnTo>
                    <a:pt x="0" y="254577"/>
                  </a:lnTo>
                  <a:lnTo>
                    <a:pt x="0" y="424296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1" name="object 41"/>
            <p:cNvSpPr/>
            <p:nvPr/>
          </p:nvSpPr>
          <p:spPr>
            <a:xfrm>
              <a:off x="2640702" y="1932956"/>
              <a:ext cx="0" cy="85090"/>
            </a:xfrm>
            <a:custGeom>
              <a:avLst/>
              <a:gdLst/>
              <a:ahLst/>
              <a:cxnLst/>
              <a:rect l="l" t="t" r="r" b="b"/>
              <a:pathLst>
                <a:path w="0" h="85089">
                  <a:moveTo>
                    <a:pt x="0" y="0"/>
                  </a:moveTo>
                  <a:lnTo>
                    <a:pt x="0" y="8485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2640702" y="2187534"/>
              <a:ext cx="0" cy="106045"/>
            </a:xfrm>
            <a:custGeom>
              <a:avLst/>
              <a:gdLst/>
              <a:ahLst/>
              <a:cxnLst/>
              <a:rect l="l" t="t" r="r" b="b"/>
              <a:pathLst>
                <a:path w="0" h="106044">
                  <a:moveTo>
                    <a:pt x="0" y="0"/>
                  </a:moveTo>
                  <a:lnTo>
                    <a:pt x="0" y="105891"/>
                  </a:lnTo>
                </a:path>
              </a:pathLst>
            </a:custGeom>
            <a:ln w="21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3" name="object 43"/>
          <p:cNvGrpSpPr/>
          <p:nvPr/>
        </p:nvGrpSpPr>
        <p:grpSpPr>
          <a:xfrm>
            <a:off x="2892648" y="1760602"/>
            <a:ext cx="175260" cy="533400"/>
            <a:chOff x="2892648" y="1760602"/>
            <a:chExt cx="175260" cy="533400"/>
          </a:xfrm>
        </p:grpSpPr>
        <p:sp>
          <p:nvSpPr>
            <p:cNvPr id="44" name="object 44"/>
            <p:cNvSpPr/>
            <p:nvPr/>
          </p:nvSpPr>
          <p:spPr>
            <a:xfrm>
              <a:off x="2895284" y="1763238"/>
              <a:ext cx="170180" cy="170180"/>
            </a:xfrm>
            <a:custGeom>
              <a:avLst/>
              <a:gdLst/>
              <a:ahLst/>
              <a:cxnLst/>
              <a:rect l="l" t="t" r="r" b="b"/>
              <a:pathLst>
                <a:path w="170180" h="170180">
                  <a:moveTo>
                    <a:pt x="169718" y="0"/>
                  </a:moveTo>
                  <a:lnTo>
                    <a:pt x="0" y="0"/>
                  </a:lnTo>
                  <a:lnTo>
                    <a:pt x="0" y="169718"/>
                  </a:lnTo>
                  <a:lnTo>
                    <a:pt x="169718" y="169718"/>
                  </a:lnTo>
                  <a:lnTo>
                    <a:pt x="169718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2895284" y="1763238"/>
              <a:ext cx="170180" cy="424815"/>
            </a:xfrm>
            <a:custGeom>
              <a:avLst/>
              <a:gdLst/>
              <a:ahLst/>
              <a:cxnLst/>
              <a:rect l="l" t="t" r="r" b="b"/>
              <a:pathLst>
                <a:path w="170180" h="424814">
                  <a:moveTo>
                    <a:pt x="0" y="169718"/>
                  </a:moveTo>
                  <a:lnTo>
                    <a:pt x="169718" y="169718"/>
                  </a:lnTo>
                  <a:lnTo>
                    <a:pt x="169718" y="0"/>
                  </a:lnTo>
                  <a:lnTo>
                    <a:pt x="0" y="0"/>
                  </a:lnTo>
                  <a:lnTo>
                    <a:pt x="0" y="169718"/>
                  </a:lnTo>
                  <a:close/>
                </a:path>
                <a:path w="170180" h="424814">
                  <a:moveTo>
                    <a:pt x="0" y="424296"/>
                  </a:moveTo>
                  <a:lnTo>
                    <a:pt x="169718" y="424296"/>
                  </a:lnTo>
                  <a:lnTo>
                    <a:pt x="169718" y="254577"/>
                  </a:lnTo>
                  <a:lnTo>
                    <a:pt x="0" y="254577"/>
                  </a:lnTo>
                  <a:lnTo>
                    <a:pt x="0" y="424296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2980139" y="1932956"/>
              <a:ext cx="0" cy="85090"/>
            </a:xfrm>
            <a:custGeom>
              <a:avLst/>
              <a:gdLst/>
              <a:ahLst/>
              <a:cxnLst/>
              <a:rect l="l" t="t" r="r" b="b"/>
              <a:pathLst>
                <a:path w="0" h="85089">
                  <a:moveTo>
                    <a:pt x="0" y="0"/>
                  </a:moveTo>
                  <a:lnTo>
                    <a:pt x="0" y="8485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/>
            <p:cNvSpPr/>
            <p:nvPr/>
          </p:nvSpPr>
          <p:spPr>
            <a:xfrm>
              <a:off x="2980139" y="2187534"/>
              <a:ext cx="0" cy="106045"/>
            </a:xfrm>
            <a:custGeom>
              <a:avLst/>
              <a:gdLst/>
              <a:ahLst/>
              <a:cxnLst/>
              <a:rect l="l" t="t" r="r" b="b"/>
              <a:pathLst>
                <a:path w="0" h="106044">
                  <a:moveTo>
                    <a:pt x="0" y="0"/>
                  </a:moveTo>
                  <a:lnTo>
                    <a:pt x="0" y="105891"/>
                  </a:lnTo>
                </a:path>
              </a:pathLst>
            </a:custGeom>
            <a:ln w="21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8" name="object 48"/>
          <p:cNvGrpSpPr/>
          <p:nvPr/>
        </p:nvGrpSpPr>
        <p:grpSpPr>
          <a:xfrm>
            <a:off x="3232089" y="1760602"/>
            <a:ext cx="175260" cy="533400"/>
            <a:chOff x="3232089" y="1760602"/>
            <a:chExt cx="175260" cy="533400"/>
          </a:xfrm>
        </p:grpSpPr>
        <p:sp>
          <p:nvSpPr>
            <p:cNvPr id="49" name="object 49"/>
            <p:cNvSpPr/>
            <p:nvPr/>
          </p:nvSpPr>
          <p:spPr>
            <a:xfrm>
              <a:off x="3234725" y="1763238"/>
              <a:ext cx="170180" cy="170180"/>
            </a:xfrm>
            <a:custGeom>
              <a:avLst/>
              <a:gdLst/>
              <a:ahLst/>
              <a:cxnLst/>
              <a:rect l="l" t="t" r="r" b="b"/>
              <a:pathLst>
                <a:path w="170179" h="170180">
                  <a:moveTo>
                    <a:pt x="169718" y="0"/>
                  </a:moveTo>
                  <a:lnTo>
                    <a:pt x="0" y="0"/>
                  </a:lnTo>
                  <a:lnTo>
                    <a:pt x="0" y="169718"/>
                  </a:lnTo>
                  <a:lnTo>
                    <a:pt x="169718" y="169718"/>
                  </a:lnTo>
                  <a:lnTo>
                    <a:pt x="169718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3234725" y="1763238"/>
              <a:ext cx="170180" cy="424815"/>
            </a:xfrm>
            <a:custGeom>
              <a:avLst/>
              <a:gdLst/>
              <a:ahLst/>
              <a:cxnLst/>
              <a:rect l="l" t="t" r="r" b="b"/>
              <a:pathLst>
                <a:path w="170179" h="424814">
                  <a:moveTo>
                    <a:pt x="0" y="169718"/>
                  </a:moveTo>
                  <a:lnTo>
                    <a:pt x="169718" y="169718"/>
                  </a:lnTo>
                  <a:lnTo>
                    <a:pt x="169718" y="0"/>
                  </a:lnTo>
                  <a:lnTo>
                    <a:pt x="0" y="0"/>
                  </a:lnTo>
                  <a:lnTo>
                    <a:pt x="0" y="169718"/>
                  </a:lnTo>
                  <a:close/>
                </a:path>
                <a:path w="170179" h="424814">
                  <a:moveTo>
                    <a:pt x="0" y="424296"/>
                  </a:moveTo>
                  <a:lnTo>
                    <a:pt x="169718" y="424296"/>
                  </a:lnTo>
                  <a:lnTo>
                    <a:pt x="169718" y="254577"/>
                  </a:lnTo>
                  <a:lnTo>
                    <a:pt x="0" y="254577"/>
                  </a:lnTo>
                  <a:lnTo>
                    <a:pt x="0" y="424296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3319580" y="1932956"/>
              <a:ext cx="0" cy="85090"/>
            </a:xfrm>
            <a:custGeom>
              <a:avLst/>
              <a:gdLst/>
              <a:ahLst/>
              <a:cxnLst/>
              <a:rect l="l" t="t" r="r" b="b"/>
              <a:pathLst>
                <a:path w="0" h="85089">
                  <a:moveTo>
                    <a:pt x="0" y="0"/>
                  </a:moveTo>
                  <a:lnTo>
                    <a:pt x="0" y="8485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3319580" y="2187534"/>
              <a:ext cx="0" cy="106045"/>
            </a:xfrm>
            <a:custGeom>
              <a:avLst/>
              <a:gdLst/>
              <a:ahLst/>
              <a:cxnLst/>
              <a:rect l="l" t="t" r="r" b="b"/>
              <a:pathLst>
                <a:path w="0" h="106044">
                  <a:moveTo>
                    <a:pt x="0" y="0"/>
                  </a:moveTo>
                  <a:lnTo>
                    <a:pt x="0" y="105891"/>
                  </a:lnTo>
                </a:path>
              </a:pathLst>
            </a:custGeom>
            <a:ln w="21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3" name="object 53"/>
          <p:cNvSpPr txBox="1"/>
          <p:nvPr/>
        </p:nvSpPr>
        <p:spPr>
          <a:xfrm>
            <a:off x="1789934" y="2533229"/>
            <a:ext cx="3302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Memory</a:t>
            </a:r>
            <a:endParaRPr sz="650">
              <a:latin typeface="Arial"/>
              <a:cs typeface="Arial"/>
            </a:endParaRPr>
          </a:p>
        </p:txBody>
      </p:sp>
      <p:sp>
        <p:nvSpPr>
          <p:cNvPr id="56" name="object 5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29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54" name="object 54"/>
          <p:cNvSpPr txBox="1"/>
          <p:nvPr/>
        </p:nvSpPr>
        <p:spPr>
          <a:xfrm>
            <a:off x="2256633" y="1781252"/>
            <a:ext cx="1116965" cy="38163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351790" algn="l"/>
                <a:tab pos="691515" algn="l"/>
                <a:tab pos="1033780" algn="l"/>
              </a:tabLst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M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M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00">
              <a:latin typeface="Arial"/>
              <a:cs typeface="Arial"/>
            </a:endParaRPr>
          </a:p>
          <a:p>
            <a:pPr marL="17780">
              <a:lnSpc>
                <a:spcPct val="100000"/>
              </a:lnSpc>
              <a:spcBef>
                <a:spcPts val="535"/>
              </a:spcBef>
              <a:tabLst>
                <a:tab pos="357505" algn="l"/>
                <a:tab pos="696595" algn="l"/>
                <a:tab pos="1036319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	P	P	P</a:t>
            </a:r>
            <a:endParaRPr sz="65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227989" y="2293425"/>
            <a:ext cx="1165860" cy="126364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13335" rIns="0" bIns="0" rtlCol="0" vert="horz">
            <a:spAutoFit/>
          </a:bodyPr>
          <a:lstStyle/>
          <a:p>
            <a:pPr marL="358140">
              <a:lnSpc>
                <a:spcPct val="100000"/>
              </a:lnSpc>
              <a:spcBef>
                <a:spcPts val="105"/>
              </a:spcBef>
            </a:pP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Interconnect</a:t>
            </a:r>
            <a:endParaRPr sz="65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30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16580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High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performance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distributed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computing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2936240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0"/>
              <a:t>Distributed</a:t>
            </a:r>
            <a:r>
              <a:rPr dirty="0"/>
              <a:t> </a:t>
            </a:r>
            <a:r>
              <a:rPr dirty="0" spc="15"/>
              <a:t>shared</a:t>
            </a:r>
            <a:r>
              <a:rPr dirty="0" spc="5"/>
              <a:t> </a:t>
            </a:r>
            <a:r>
              <a:rPr dirty="0" spc="25"/>
              <a:t>memory</a:t>
            </a:r>
            <a:r>
              <a:rPr dirty="0" spc="5"/>
              <a:t> </a:t>
            </a:r>
            <a:r>
              <a:rPr dirty="0" spc="15"/>
              <a:t>systems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44131" y="599602"/>
            <a:ext cx="3916679" cy="24314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524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15240" marR="121920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Multiprocessors 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relatively easy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program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 comparison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multicomputers, </a:t>
            </a:r>
            <a:r>
              <a:rPr dirty="0" sz="1000" spc="-10">
                <a:latin typeface="Arial"/>
                <a:cs typeface="Arial"/>
              </a:rPr>
              <a:t>yet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have</a:t>
            </a:r>
            <a:r>
              <a:rPr dirty="0" sz="1000" spc="-5">
                <a:latin typeface="Arial"/>
                <a:cs typeface="Arial"/>
              </a:rPr>
              <a:t> problems when increasing the number of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processors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(or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cores).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Solution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 spc="-35">
                <a:latin typeface="Arial"/>
                <a:cs typeface="Arial"/>
              </a:rPr>
              <a:t>Try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implement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shared-memory </a:t>
            </a:r>
            <a:r>
              <a:rPr dirty="0" sz="1000" spc="-26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model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 top of a </a:t>
            </a:r>
            <a:r>
              <a:rPr dirty="0" sz="1000" spc="-10">
                <a:latin typeface="Arial"/>
                <a:cs typeface="Arial"/>
              </a:rPr>
              <a:t>multicomputer.</a:t>
            </a:r>
            <a:endParaRPr sz="1000">
              <a:latin typeface="Arial"/>
              <a:cs typeface="Arial"/>
            </a:endParaRPr>
          </a:p>
          <a:p>
            <a:pPr marL="15240">
              <a:lnSpc>
                <a:spcPct val="100000"/>
              </a:lnSpc>
              <a:spcBef>
                <a:spcPts val="640"/>
              </a:spcBef>
            </a:pP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Example through</a:t>
            </a:r>
            <a:r>
              <a:rPr dirty="0" sz="1200">
                <a:solidFill>
                  <a:srgbClr val="007C00"/>
                </a:solidFill>
                <a:latin typeface="Arial"/>
                <a:cs typeface="Arial"/>
              </a:rPr>
              <a:t> virtual-memory</a:t>
            </a: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 techniques</a:t>
            </a:r>
            <a:endParaRPr sz="1200">
              <a:latin typeface="Arial"/>
              <a:cs typeface="Arial"/>
            </a:endParaRPr>
          </a:p>
          <a:p>
            <a:pPr marL="12700" marR="5080" indent="2540">
              <a:lnSpc>
                <a:spcPct val="100000"/>
              </a:lnSpc>
              <a:spcBef>
                <a:spcPts val="190"/>
              </a:spcBef>
            </a:pPr>
            <a:r>
              <a:rPr dirty="0" sz="1000" spc="-20">
                <a:latin typeface="Arial"/>
                <a:cs typeface="Arial"/>
              </a:rPr>
              <a:t>Map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main-memory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pages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(from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different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processors)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into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one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single </a:t>
            </a:r>
            <a:r>
              <a:rPr dirty="0" sz="1000" spc="-26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virtual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address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space</a:t>
            </a:r>
            <a:r>
              <a:rPr dirty="0" sz="1000" spc="-5">
                <a:latin typeface="Arial"/>
                <a:cs typeface="Arial"/>
              </a:rPr>
              <a:t>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A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addresses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page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P </a:t>
            </a:r>
            <a:r>
              <a:rPr dirty="0" sz="1000" i="1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located </a:t>
            </a:r>
            <a:r>
              <a:rPr dirty="0" sz="1000" spc="-10">
                <a:latin typeface="Arial"/>
                <a:cs typeface="Arial"/>
              </a:rPr>
              <a:t>at </a:t>
            </a:r>
            <a:r>
              <a:rPr dirty="0" sz="1000" spc="-15">
                <a:latin typeface="Arial"/>
                <a:cs typeface="Arial"/>
              </a:rPr>
              <a:t>processor </a:t>
            </a:r>
            <a:r>
              <a:rPr dirty="0" sz="1000" spc="15" i="1">
                <a:latin typeface="Arial"/>
                <a:cs typeface="Arial"/>
              </a:rPr>
              <a:t>B</a:t>
            </a:r>
            <a:r>
              <a:rPr dirty="0" sz="1000" spc="15">
                <a:latin typeface="Arial"/>
                <a:cs typeface="Arial"/>
              </a:rPr>
              <a:t>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the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OS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at </a:t>
            </a:r>
            <a:r>
              <a:rPr dirty="0" sz="1000" spc="-5" i="1">
                <a:latin typeface="Arial"/>
                <a:cs typeface="Arial"/>
              </a:rPr>
              <a:t>A</a:t>
            </a:r>
            <a:r>
              <a:rPr dirty="0" sz="1000" spc="-10" i="1"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traps and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20">
                <a:solidFill>
                  <a:srgbClr val="0000FA"/>
                </a:solidFill>
                <a:latin typeface="Arial"/>
                <a:cs typeface="Arial"/>
              </a:rPr>
              <a:t>fetches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 i="1">
                <a:solidFill>
                  <a:srgbClr val="0000FA"/>
                </a:solidFill>
                <a:latin typeface="Arial"/>
                <a:cs typeface="Arial"/>
              </a:rPr>
              <a:t>P</a:t>
            </a:r>
            <a:r>
              <a:rPr dirty="0" sz="1000" spc="55" i="1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from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15" i="1">
                <a:latin typeface="Arial"/>
                <a:cs typeface="Arial"/>
              </a:rPr>
              <a:t>B</a:t>
            </a:r>
            <a:r>
              <a:rPr dirty="0" sz="1000" spc="15">
                <a:latin typeface="Arial"/>
                <a:cs typeface="Arial"/>
              </a:rPr>
              <a:t>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just</a:t>
            </a:r>
            <a:r>
              <a:rPr dirty="0" sz="1000" spc="-15">
                <a:latin typeface="Arial"/>
                <a:cs typeface="Arial"/>
              </a:rPr>
              <a:t> as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 would if </a:t>
            </a:r>
            <a:r>
              <a:rPr dirty="0" sz="1000" spc="-5" i="1">
                <a:latin typeface="Arial"/>
                <a:cs typeface="Arial"/>
              </a:rPr>
              <a:t>P</a:t>
            </a:r>
            <a:r>
              <a:rPr dirty="0" sz="1000" spc="6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had been located on local disk.</a:t>
            </a:r>
            <a:endParaRPr sz="1000">
              <a:latin typeface="Arial"/>
              <a:cs typeface="Arial"/>
            </a:endParaRPr>
          </a:p>
          <a:p>
            <a:pPr marL="15240">
              <a:lnSpc>
                <a:spcPts val="1410"/>
              </a:lnSpc>
              <a:spcBef>
                <a:spcPts val="680"/>
              </a:spcBef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Problem</a:t>
            </a:r>
            <a:endParaRPr sz="1200">
              <a:latin typeface="Arial"/>
              <a:cs typeface="Arial"/>
            </a:endParaRPr>
          </a:p>
          <a:p>
            <a:pPr marL="15240" marR="36195">
              <a:lnSpc>
                <a:spcPts val="1200"/>
              </a:lnSpc>
              <a:spcBef>
                <a:spcPts val="10"/>
              </a:spcBef>
            </a:pPr>
            <a:r>
              <a:rPr dirty="0" sz="1000" spc="-10">
                <a:latin typeface="Arial"/>
                <a:cs typeface="Arial"/>
              </a:rPr>
              <a:t>Performance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distributed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shared</a:t>
            </a:r>
            <a:r>
              <a:rPr dirty="0" sz="1000">
                <a:latin typeface="Arial"/>
                <a:cs typeface="Arial"/>
              </a:rPr>
              <a:t> memory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could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never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compete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of multiprocessors, and </a:t>
            </a:r>
            <a:r>
              <a:rPr dirty="0" sz="1000" spc="-10">
                <a:latin typeface="Arial"/>
                <a:cs typeface="Arial"/>
              </a:rPr>
              <a:t>failed</a:t>
            </a:r>
            <a:r>
              <a:rPr dirty="0" sz="1000" spc="-5">
                <a:latin typeface="Arial"/>
                <a:cs typeface="Arial"/>
              </a:rPr>
              <a:t>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meet the expectations of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programmers.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 has been widely abandoned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now.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300563" y="3331252"/>
            <a:ext cx="2413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</a:t>
            </a:fld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097530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What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is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distributed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system?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Characteristic</a:t>
            </a:r>
            <a:r>
              <a:rPr dirty="0" sz="600" spc="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2:</a:t>
            </a:r>
            <a:r>
              <a:rPr dirty="0" sz="600" spc="4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Single</a:t>
            </a:r>
            <a:r>
              <a:rPr dirty="0" sz="600" spc="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coherent</a:t>
            </a:r>
            <a:r>
              <a:rPr dirty="0" sz="600" spc="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system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402715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Coherent</a:t>
            </a:r>
            <a:r>
              <a:rPr dirty="0" spc="-55"/>
              <a:t> </a:t>
            </a:r>
            <a:r>
              <a:rPr dirty="0" spc="15"/>
              <a:t>system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9895" y="587943"/>
            <a:ext cx="3968750" cy="24606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9845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Essence</a:t>
            </a:r>
            <a:endParaRPr sz="1200">
              <a:latin typeface="Arial"/>
              <a:cs typeface="Arial"/>
            </a:endParaRPr>
          </a:p>
          <a:p>
            <a:pPr marL="25400" marR="262890" indent="635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The collection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nodes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whole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operates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same,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matter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where, when, 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how</a:t>
            </a:r>
            <a:r>
              <a:rPr dirty="0" sz="1000" spc="-5">
                <a:latin typeface="Arial"/>
                <a:cs typeface="Arial"/>
              </a:rPr>
              <a:t> interaction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between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user and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takes </a:t>
            </a:r>
            <a:r>
              <a:rPr dirty="0" sz="1000" spc="-5">
                <a:latin typeface="Arial"/>
                <a:cs typeface="Arial"/>
              </a:rPr>
              <a:t>place.</a:t>
            </a:r>
            <a:endParaRPr sz="1000">
              <a:latin typeface="Arial"/>
              <a:cs typeface="Arial"/>
            </a:endParaRPr>
          </a:p>
          <a:p>
            <a:pPr marL="29845">
              <a:lnSpc>
                <a:spcPct val="100000"/>
              </a:lnSpc>
              <a:spcBef>
                <a:spcPts val="645"/>
              </a:spcBef>
            </a:pP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Examples</a:t>
            </a:r>
            <a:endParaRPr sz="1200">
              <a:latin typeface="Arial"/>
              <a:cs typeface="Arial"/>
            </a:endParaRPr>
          </a:p>
          <a:p>
            <a:pPr marL="306705" indent="-168275">
              <a:lnSpc>
                <a:spcPts val="1200"/>
              </a:lnSpc>
              <a:spcBef>
                <a:spcPts val="770"/>
              </a:spcBef>
              <a:buClr>
                <a:srgbClr val="007C00"/>
              </a:buClr>
              <a:buChar char="►"/>
              <a:tabLst>
                <a:tab pos="307340" algn="l"/>
              </a:tabLst>
            </a:pPr>
            <a:r>
              <a:rPr dirty="0" sz="1000" spc="-5">
                <a:latin typeface="Arial"/>
                <a:cs typeface="Arial"/>
              </a:rPr>
              <a:t>An end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cannot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tell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where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computation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taking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place</a:t>
            </a:r>
            <a:endParaRPr sz="1000">
              <a:latin typeface="Arial"/>
              <a:cs typeface="Arial"/>
            </a:endParaRPr>
          </a:p>
          <a:p>
            <a:pPr marL="306705" indent="-168275">
              <a:lnSpc>
                <a:spcPts val="1195"/>
              </a:lnSpc>
              <a:buClr>
                <a:srgbClr val="007C00"/>
              </a:buClr>
              <a:buChar char="►"/>
              <a:tabLst>
                <a:tab pos="307340" algn="l"/>
              </a:tabLst>
            </a:pPr>
            <a:r>
              <a:rPr dirty="0" sz="1000" spc="-15">
                <a:latin typeface="Arial"/>
                <a:cs typeface="Arial"/>
              </a:rPr>
              <a:t>Where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data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exactly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stored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should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irrelevant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application</a:t>
            </a:r>
            <a:endParaRPr sz="1000">
              <a:latin typeface="Arial"/>
              <a:cs typeface="Arial"/>
            </a:endParaRPr>
          </a:p>
          <a:p>
            <a:pPr marL="306705" indent="-168275">
              <a:lnSpc>
                <a:spcPts val="1200"/>
              </a:lnSpc>
              <a:buClr>
                <a:srgbClr val="007C00"/>
              </a:buClr>
              <a:buChar char="►"/>
              <a:tabLst>
                <a:tab pos="307340" algn="l"/>
              </a:tabLst>
            </a:pPr>
            <a:r>
              <a:rPr dirty="0" sz="1000" spc="-5">
                <a:latin typeface="Arial"/>
                <a:cs typeface="Arial"/>
              </a:rPr>
              <a:t>If 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data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replicated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completely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hidden</a:t>
            </a:r>
            <a:endParaRPr sz="1000">
              <a:latin typeface="Arial"/>
              <a:cs typeface="Arial"/>
            </a:endParaRPr>
          </a:p>
          <a:p>
            <a:pPr marL="29845">
              <a:lnSpc>
                <a:spcPct val="100000"/>
              </a:lnSpc>
              <a:spcBef>
                <a:spcPts val="595"/>
              </a:spcBef>
            </a:pPr>
            <a:r>
              <a:rPr dirty="0" sz="1000" spc="-15">
                <a:latin typeface="Arial"/>
                <a:cs typeface="Arial"/>
              </a:rPr>
              <a:t>Keyword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distribution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transparency</a:t>
            </a:r>
            <a:endParaRPr sz="10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69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The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snag:</a:t>
            </a:r>
            <a:r>
              <a:rPr dirty="0" sz="1200" spc="6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partial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failures</a:t>
            </a:r>
            <a:endParaRPr sz="1200">
              <a:latin typeface="Arial"/>
              <a:cs typeface="Arial"/>
            </a:endParaRPr>
          </a:p>
          <a:p>
            <a:pPr marL="29845" marR="17780">
              <a:lnSpc>
                <a:spcPct val="100000"/>
              </a:lnSpc>
              <a:spcBef>
                <a:spcPts val="195"/>
              </a:spcBef>
            </a:pPr>
            <a:r>
              <a:rPr dirty="0" sz="1000" spc="-10">
                <a:latin typeface="Arial"/>
                <a:cs typeface="Arial"/>
              </a:rPr>
              <a:t>It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inevitable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that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any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time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FA0000"/>
                </a:solidFill>
                <a:latin typeface="Arial"/>
                <a:cs typeface="Arial"/>
              </a:rPr>
              <a:t>only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FA0000"/>
                </a:solidFill>
                <a:latin typeface="Arial"/>
                <a:cs typeface="Arial"/>
              </a:rPr>
              <a:t>a</a:t>
            </a:r>
            <a:r>
              <a:rPr dirty="0" sz="1000" spc="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part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of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distributed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system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fails.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Hiding</a:t>
            </a:r>
            <a:r>
              <a:rPr dirty="0" sz="1000">
                <a:latin typeface="Arial"/>
                <a:cs typeface="Arial"/>
              </a:rPr>
              <a:t> partial </a:t>
            </a:r>
            <a:r>
              <a:rPr dirty="0" sz="1000" spc="-10">
                <a:latin typeface="Arial"/>
                <a:cs typeface="Arial"/>
              </a:rPr>
              <a:t>failures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their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recovery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often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very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difficult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general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impossible to hide.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16580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High</a:t>
            </a:r>
            <a:r>
              <a:rPr dirty="0" sz="600" spc="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performance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distributed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computing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494155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Cluster</a:t>
            </a:r>
            <a:r>
              <a:rPr dirty="0" spc="-55"/>
              <a:t> </a:t>
            </a:r>
            <a:r>
              <a:rPr dirty="0" spc="15"/>
              <a:t>computing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34594" y="571561"/>
            <a:ext cx="3475990" cy="789305"/>
          </a:xfrm>
          <a:prstGeom prst="rect">
            <a:avLst/>
          </a:prstGeom>
        </p:spPr>
        <p:txBody>
          <a:bodyPr wrap="square" lIns="0" tIns="22860" rIns="0" bIns="0" rtlCol="0" vert="horz">
            <a:spAutoFit/>
          </a:bodyPr>
          <a:lstStyle/>
          <a:p>
            <a:pPr marL="25400" marR="17780">
              <a:lnSpc>
                <a:spcPts val="1390"/>
              </a:lnSpc>
              <a:spcBef>
                <a:spcPts val="18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Essentially a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group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of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high-end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systems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connected </a:t>
            </a:r>
            <a:r>
              <a:rPr dirty="0" sz="1200" spc="-3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through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 LAN</a:t>
            </a:r>
            <a:endParaRPr sz="1200">
              <a:latin typeface="Arial"/>
              <a:cs typeface="Arial"/>
            </a:endParaRPr>
          </a:p>
          <a:p>
            <a:pPr marL="302260" indent="-168275">
              <a:lnSpc>
                <a:spcPts val="1200"/>
              </a:lnSpc>
              <a:spcBef>
                <a:spcPts val="755"/>
              </a:spcBef>
              <a:buClr>
                <a:srgbClr val="3333B2"/>
              </a:buClr>
              <a:buChar char="►"/>
              <a:tabLst>
                <a:tab pos="302895" algn="l"/>
              </a:tabLst>
            </a:pPr>
            <a:r>
              <a:rPr dirty="0" sz="1000" spc="-5">
                <a:latin typeface="Arial"/>
                <a:cs typeface="Arial"/>
              </a:rPr>
              <a:t>Homogeneous: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same </a:t>
            </a:r>
            <a:r>
              <a:rPr dirty="0" sz="1000" spc="-10">
                <a:latin typeface="Arial"/>
                <a:cs typeface="Arial"/>
              </a:rPr>
              <a:t>OS,</a:t>
            </a:r>
            <a:r>
              <a:rPr dirty="0" sz="1000" spc="-5">
                <a:latin typeface="Arial"/>
                <a:cs typeface="Arial"/>
              </a:rPr>
              <a:t> near-identical hardware</a:t>
            </a:r>
            <a:endParaRPr sz="1000">
              <a:latin typeface="Arial"/>
              <a:cs typeface="Arial"/>
            </a:endParaRPr>
          </a:p>
          <a:p>
            <a:pPr marL="302260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302895" algn="l"/>
              </a:tabLst>
            </a:pPr>
            <a:r>
              <a:rPr dirty="0" sz="1000" spc="-5">
                <a:latin typeface="Arial"/>
                <a:cs typeface="Arial"/>
              </a:rPr>
              <a:t>Single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managing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node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89949" y="2124818"/>
            <a:ext cx="628015" cy="325120"/>
          </a:xfrm>
          <a:custGeom>
            <a:avLst/>
            <a:gdLst/>
            <a:ahLst/>
            <a:cxnLst/>
            <a:rect l="l" t="t" r="r" b="b"/>
            <a:pathLst>
              <a:path w="628015" h="325119">
                <a:moveTo>
                  <a:pt x="0" y="142303"/>
                </a:moveTo>
                <a:lnTo>
                  <a:pt x="620242" y="142303"/>
                </a:lnTo>
                <a:lnTo>
                  <a:pt x="620242" y="0"/>
                </a:lnTo>
                <a:lnTo>
                  <a:pt x="0" y="0"/>
                </a:lnTo>
                <a:lnTo>
                  <a:pt x="0" y="142303"/>
                </a:lnTo>
                <a:close/>
              </a:path>
              <a:path w="628015" h="325119">
                <a:moveTo>
                  <a:pt x="0" y="324576"/>
                </a:moveTo>
                <a:lnTo>
                  <a:pt x="627481" y="324576"/>
                </a:lnTo>
                <a:lnTo>
                  <a:pt x="627481" y="182272"/>
                </a:lnTo>
                <a:lnTo>
                  <a:pt x="0" y="182272"/>
                </a:lnTo>
                <a:lnTo>
                  <a:pt x="0" y="324576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652635" y="2309285"/>
            <a:ext cx="521970" cy="142875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12065" rIns="0" bIns="0" rtlCol="0" vert="horz">
            <a:spAutoFit/>
          </a:bodyPr>
          <a:lstStyle/>
          <a:p>
            <a:pPr marL="94615">
              <a:lnSpc>
                <a:spcPct val="100000"/>
              </a:lnSpc>
              <a:spcBef>
                <a:spcPts val="9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dirty="0" sz="6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OS</a:t>
            </a:r>
            <a:endParaRPr sz="6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5343" y="2309059"/>
            <a:ext cx="67691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46685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dirty="0" sz="6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OS</a:t>
            </a:r>
            <a:endParaRPr sz="6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11587" y="2309285"/>
            <a:ext cx="521970" cy="142875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12065" rIns="0" bIns="0" rtlCol="0" vert="horz">
            <a:spAutoFit/>
          </a:bodyPr>
          <a:lstStyle/>
          <a:p>
            <a:pPr marL="94615">
              <a:lnSpc>
                <a:spcPct val="100000"/>
              </a:lnSpc>
              <a:spcBef>
                <a:spcPts val="9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dirty="0" sz="6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OS</a:t>
            </a:r>
            <a:endParaRPr sz="6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50015" y="2309285"/>
            <a:ext cx="521970" cy="142875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12065" rIns="0" bIns="0" rtlCol="0" vert="horz">
            <a:spAutoFit/>
          </a:bodyPr>
          <a:lstStyle/>
          <a:p>
            <a:pPr marL="94615">
              <a:lnSpc>
                <a:spcPct val="100000"/>
              </a:lnSpc>
              <a:spcBef>
                <a:spcPts val="9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dirty="0" sz="6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OS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645716" y="1687239"/>
            <a:ext cx="3479165" cy="1155065"/>
            <a:chOff x="645716" y="1687239"/>
            <a:chExt cx="3479165" cy="1155065"/>
          </a:xfrm>
        </p:grpSpPr>
        <p:sp>
          <p:nvSpPr>
            <p:cNvPr id="11" name="object 11"/>
            <p:cNvSpPr/>
            <p:nvPr/>
          </p:nvSpPr>
          <p:spPr>
            <a:xfrm>
              <a:off x="760072" y="1692637"/>
              <a:ext cx="687705" cy="806450"/>
            </a:xfrm>
            <a:custGeom>
              <a:avLst/>
              <a:gdLst/>
              <a:ahLst/>
              <a:cxnLst/>
              <a:rect l="l" t="t" r="r" b="b"/>
              <a:pathLst>
                <a:path w="687705" h="806450">
                  <a:moveTo>
                    <a:pt x="0" y="806386"/>
                  </a:moveTo>
                  <a:lnTo>
                    <a:pt x="687240" y="806386"/>
                  </a:lnTo>
                  <a:lnTo>
                    <a:pt x="687240" y="0"/>
                  </a:lnTo>
                  <a:lnTo>
                    <a:pt x="0" y="0"/>
                  </a:lnTo>
                  <a:lnTo>
                    <a:pt x="0" y="806386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988552" y="2499023"/>
              <a:ext cx="285115" cy="142875"/>
            </a:xfrm>
            <a:custGeom>
              <a:avLst/>
              <a:gdLst/>
              <a:ahLst/>
              <a:cxnLst/>
              <a:rect l="l" t="t" r="r" b="b"/>
              <a:pathLst>
                <a:path w="285115" h="142875">
                  <a:moveTo>
                    <a:pt x="284606" y="0"/>
                  </a:moveTo>
                  <a:lnTo>
                    <a:pt x="284606" y="142303"/>
                  </a:lnTo>
                </a:path>
                <a:path w="285115" h="142875">
                  <a:moveTo>
                    <a:pt x="0" y="0"/>
                  </a:moveTo>
                  <a:lnTo>
                    <a:pt x="0" y="142303"/>
                  </a:lnTo>
                </a:path>
              </a:pathLst>
            </a:custGeom>
            <a:ln w="21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605201" y="1692637"/>
              <a:ext cx="617220" cy="806450"/>
            </a:xfrm>
            <a:custGeom>
              <a:avLst/>
              <a:gdLst/>
              <a:ahLst/>
              <a:cxnLst/>
              <a:rect l="l" t="t" r="r" b="b"/>
              <a:pathLst>
                <a:path w="617219" h="806450">
                  <a:moveTo>
                    <a:pt x="0" y="806386"/>
                  </a:moveTo>
                  <a:lnTo>
                    <a:pt x="616648" y="806386"/>
                  </a:lnTo>
                  <a:lnTo>
                    <a:pt x="616648" y="0"/>
                  </a:lnTo>
                  <a:lnTo>
                    <a:pt x="0" y="0"/>
                  </a:lnTo>
                  <a:lnTo>
                    <a:pt x="0" y="806386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2032111" y="2499023"/>
              <a:ext cx="0" cy="142875"/>
            </a:xfrm>
            <a:custGeom>
              <a:avLst/>
              <a:gdLst/>
              <a:ahLst/>
              <a:cxnLst/>
              <a:rect l="l" t="t" r="r" b="b"/>
              <a:pathLst>
                <a:path w="0" h="142875">
                  <a:moveTo>
                    <a:pt x="0" y="0"/>
                  </a:moveTo>
                  <a:lnTo>
                    <a:pt x="0" y="142303"/>
                  </a:lnTo>
                </a:path>
              </a:pathLst>
            </a:custGeom>
            <a:ln w="21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2364153" y="1692637"/>
              <a:ext cx="617220" cy="806450"/>
            </a:xfrm>
            <a:custGeom>
              <a:avLst/>
              <a:gdLst/>
              <a:ahLst/>
              <a:cxnLst/>
              <a:rect l="l" t="t" r="r" b="b"/>
              <a:pathLst>
                <a:path w="617219" h="806450">
                  <a:moveTo>
                    <a:pt x="0" y="806386"/>
                  </a:moveTo>
                  <a:lnTo>
                    <a:pt x="616648" y="806386"/>
                  </a:lnTo>
                  <a:lnTo>
                    <a:pt x="616648" y="0"/>
                  </a:lnTo>
                  <a:lnTo>
                    <a:pt x="0" y="0"/>
                  </a:lnTo>
                  <a:lnTo>
                    <a:pt x="0" y="806386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656511" y="2499023"/>
              <a:ext cx="2182495" cy="142875"/>
            </a:xfrm>
            <a:custGeom>
              <a:avLst/>
              <a:gdLst/>
              <a:ahLst/>
              <a:cxnLst/>
              <a:rect l="l" t="t" r="r" b="b"/>
              <a:pathLst>
                <a:path w="2182495" h="142875">
                  <a:moveTo>
                    <a:pt x="2134552" y="0"/>
                  </a:moveTo>
                  <a:lnTo>
                    <a:pt x="2134552" y="142303"/>
                  </a:lnTo>
                </a:path>
                <a:path w="2182495" h="142875">
                  <a:moveTo>
                    <a:pt x="521779" y="142303"/>
                  </a:moveTo>
                  <a:lnTo>
                    <a:pt x="2181986" y="142303"/>
                  </a:lnTo>
                </a:path>
                <a:path w="2182495" h="142875">
                  <a:moveTo>
                    <a:pt x="0" y="142303"/>
                  </a:moveTo>
                  <a:lnTo>
                    <a:pt x="426910" y="142303"/>
                  </a:lnTo>
                </a:path>
              </a:pathLst>
            </a:custGeom>
            <a:ln w="21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3502581" y="1692637"/>
              <a:ext cx="617220" cy="806450"/>
            </a:xfrm>
            <a:custGeom>
              <a:avLst/>
              <a:gdLst/>
              <a:ahLst/>
              <a:cxnLst/>
              <a:rect l="l" t="t" r="r" b="b"/>
              <a:pathLst>
                <a:path w="617220" h="806450">
                  <a:moveTo>
                    <a:pt x="0" y="806386"/>
                  </a:moveTo>
                  <a:lnTo>
                    <a:pt x="616648" y="806386"/>
                  </a:lnTo>
                  <a:lnTo>
                    <a:pt x="616648" y="0"/>
                  </a:lnTo>
                  <a:lnTo>
                    <a:pt x="0" y="0"/>
                  </a:lnTo>
                  <a:lnTo>
                    <a:pt x="0" y="806386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3716036" y="2499023"/>
              <a:ext cx="332105" cy="142875"/>
            </a:xfrm>
            <a:custGeom>
              <a:avLst/>
              <a:gdLst/>
              <a:ahLst/>
              <a:cxnLst/>
              <a:rect l="l" t="t" r="r" b="b"/>
              <a:pathLst>
                <a:path w="332104" h="142875">
                  <a:moveTo>
                    <a:pt x="213455" y="0"/>
                  </a:moveTo>
                  <a:lnTo>
                    <a:pt x="213455" y="142303"/>
                  </a:lnTo>
                </a:path>
                <a:path w="332104" h="142875">
                  <a:moveTo>
                    <a:pt x="0" y="142303"/>
                  </a:moveTo>
                  <a:lnTo>
                    <a:pt x="332041" y="142303"/>
                  </a:lnTo>
                </a:path>
              </a:pathLst>
            </a:custGeom>
            <a:ln w="21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2838498" y="2641327"/>
              <a:ext cx="854075" cy="0"/>
            </a:xfrm>
            <a:custGeom>
              <a:avLst/>
              <a:gdLst/>
              <a:ahLst/>
              <a:cxnLst/>
              <a:rect l="l" t="t" r="r" b="b"/>
              <a:pathLst>
                <a:path w="854075" h="0">
                  <a:moveTo>
                    <a:pt x="0" y="0"/>
                  </a:moveTo>
                  <a:lnTo>
                    <a:pt x="853820" y="0"/>
                  </a:lnTo>
                  <a:lnTo>
                    <a:pt x="0" y="0"/>
                  </a:lnTo>
                  <a:close/>
                </a:path>
              </a:pathLst>
            </a:custGeom>
            <a:ln w="21083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/>
            <p:cNvSpPr/>
            <p:nvPr/>
          </p:nvSpPr>
          <p:spPr>
            <a:xfrm>
              <a:off x="1605201" y="2831065"/>
              <a:ext cx="2205990" cy="0"/>
            </a:xfrm>
            <a:custGeom>
              <a:avLst/>
              <a:gdLst/>
              <a:ahLst/>
              <a:cxnLst/>
              <a:rect l="l" t="t" r="r" b="b"/>
              <a:pathLst>
                <a:path w="2205990" h="0">
                  <a:moveTo>
                    <a:pt x="0" y="0"/>
                  </a:moveTo>
                  <a:lnTo>
                    <a:pt x="1019841" y="0"/>
                  </a:lnTo>
                </a:path>
                <a:path w="2205990" h="0">
                  <a:moveTo>
                    <a:pt x="1873662" y="0"/>
                  </a:moveTo>
                  <a:lnTo>
                    <a:pt x="2205704" y="0"/>
                  </a:lnTo>
                </a:path>
              </a:pathLst>
            </a:custGeom>
            <a:ln w="21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/>
            <p:cNvSpPr/>
            <p:nvPr/>
          </p:nvSpPr>
          <p:spPr>
            <a:xfrm>
              <a:off x="2625043" y="2831065"/>
              <a:ext cx="854075" cy="0"/>
            </a:xfrm>
            <a:custGeom>
              <a:avLst/>
              <a:gdLst/>
              <a:ahLst/>
              <a:cxnLst/>
              <a:rect l="l" t="t" r="r" b="b"/>
              <a:pathLst>
                <a:path w="854075" h="0">
                  <a:moveTo>
                    <a:pt x="0" y="0"/>
                  </a:moveTo>
                  <a:lnTo>
                    <a:pt x="853810" y="0"/>
                  </a:lnTo>
                  <a:lnTo>
                    <a:pt x="0" y="0"/>
                  </a:lnTo>
                  <a:close/>
                </a:path>
              </a:pathLst>
            </a:custGeom>
            <a:ln w="21083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/>
          <p:cNvSpPr txBox="1"/>
          <p:nvPr/>
        </p:nvSpPr>
        <p:spPr>
          <a:xfrm>
            <a:off x="2849515" y="2639170"/>
            <a:ext cx="68643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Standard</a:t>
            </a:r>
            <a:r>
              <a:rPr dirty="0" sz="6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network</a:t>
            </a:r>
            <a:endParaRPr sz="6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52635" y="1740071"/>
            <a:ext cx="521970" cy="52197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59690" rIns="0" bIns="0" rtlCol="0" vert="horz">
            <a:spAutoFit/>
          </a:bodyPr>
          <a:lstStyle/>
          <a:p>
            <a:pPr algn="ctr" marL="42545" marR="34925">
              <a:lnSpc>
                <a:spcPct val="100000"/>
              </a:lnSpc>
              <a:spcBef>
                <a:spcPts val="4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Component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of</a:t>
            </a:r>
            <a:endParaRPr sz="650">
              <a:latin typeface="Arial"/>
              <a:cs typeface="Arial"/>
            </a:endParaRPr>
          </a:p>
          <a:p>
            <a:pPr algn="ctr" marL="59055" marR="51435">
              <a:lnSpc>
                <a:spcPct val="100000"/>
              </a:lnSpc>
              <a:spcBef>
                <a:spcPts val="1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parallel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endParaRPr sz="6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411587" y="1740071"/>
            <a:ext cx="521970" cy="52197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59690" rIns="0" bIns="0" rtlCol="0" vert="horz">
            <a:spAutoFit/>
          </a:bodyPr>
          <a:lstStyle/>
          <a:p>
            <a:pPr algn="ctr" marL="42545" marR="34925">
              <a:lnSpc>
                <a:spcPct val="100000"/>
              </a:lnSpc>
              <a:spcBef>
                <a:spcPts val="4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Component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of</a:t>
            </a:r>
            <a:endParaRPr sz="650">
              <a:latin typeface="Arial"/>
              <a:cs typeface="Arial"/>
            </a:endParaRPr>
          </a:p>
          <a:p>
            <a:pPr algn="ctr" marL="59055" marR="51435">
              <a:lnSpc>
                <a:spcPct val="100000"/>
              </a:lnSpc>
              <a:spcBef>
                <a:spcPts val="1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parallel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endParaRPr sz="6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550015" y="1740071"/>
            <a:ext cx="521970" cy="52197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59690" rIns="0" bIns="0" rtlCol="0" vert="horz">
            <a:spAutoFit/>
          </a:bodyPr>
          <a:lstStyle/>
          <a:p>
            <a:pPr algn="ctr" marL="42545" marR="34925">
              <a:lnSpc>
                <a:spcPct val="100000"/>
              </a:lnSpc>
              <a:spcBef>
                <a:spcPts val="4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Component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of</a:t>
            </a:r>
            <a:endParaRPr sz="650">
              <a:latin typeface="Arial"/>
              <a:cs typeface="Arial"/>
            </a:endParaRPr>
          </a:p>
          <a:p>
            <a:pPr algn="ctr" marL="59055" marR="51435">
              <a:lnSpc>
                <a:spcPct val="100000"/>
              </a:lnSpc>
              <a:spcBef>
                <a:spcPts val="1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parallel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endParaRPr sz="65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89949" y="1740071"/>
            <a:ext cx="626110" cy="332105"/>
          </a:xfrm>
          <a:custGeom>
            <a:avLst/>
            <a:gdLst/>
            <a:ahLst/>
            <a:cxnLst/>
            <a:rect l="l" t="t" r="r" b="b"/>
            <a:pathLst>
              <a:path w="626110" h="332105">
                <a:moveTo>
                  <a:pt x="0" y="332041"/>
                </a:moveTo>
                <a:lnTo>
                  <a:pt x="625513" y="332041"/>
                </a:lnTo>
                <a:lnTo>
                  <a:pt x="625513" y="0"/>
                </a:lnTo>
                <a:lnTo>
                  <a:pt x="0" y="0"/>
                </a:lnTo>
                <a:lnTo>
                  <a:pt x="0" y="332041"/>
                </a:lnTo>
                <a:close/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765343" y="2125387"/>
            <a:ext cx="67691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30175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Parallel</a:t>
            </a:r>
            <a:r>
              <a:rPr dirty="0" sz="6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libs</a:t>
            </a:r>
            <a:endParaRPr sz="6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65343" y="1766299"/>
            <a:ext cx="676910" cy="2800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5890" marR="73660" indent="-33655">
              <a:lnSpc>
                <a:spcPct val="128400"/>
              </a:lnSpc>
              <a:spcBef>
                <a:spcPts val="9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Management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1713245" y="2045760"/>
            <a:ext cx="1965960" cy="785495"/>
            <a:chOff x="1713245" y="2045760"/>
            <a:chExt cx="1965960" cy="785495"/>
          </a:xfrm>
        </p:grpSpPr>
        <p:sp>
          <p:nvSpPr>
            <p:cNvPr id="30" name="object 30"/>
            <p:cNvSpPr/>
            <p:nvPr/>
          </p:nvSpPr>
          <p:spPr>
            <a:xfrm>
              <a:off x="3075670" y="2048396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3717" y="0"/>
                  </a:moveTo>
                  <a:lnTo>
                    <a:pt x="14483" y="1863"/>
                  </a:lnTo>
                  <a:lnTo>
                    <a:pt x="6945" y="6946"/>
                  </a:lnTo>
                  <a:lnTo>
                    <a:pt x="1863" y="14485"/>
                  </a:lnTo>
                  <a:lnTo>
                    <a:pt x="0" y="23717"/>
                  </a:lnTo>
                  <a:lnTo>
                    <a:pt x="1863" y="32948"/>
                  </a:lnTo>
                  <a:lnTo>
                    <a:pt x="6945" y="40487"/>
                  </a:lnTo>
                  <a:lnTo>
                    <a:pt x="14483" y="45570"/>
                  </a:lnTo>
                  <a:lnTo>
                    <a:pt x="23717" y="47434"/>
                  </a:lnTo>
                  <a:lnTo>
                    <a:pt x="32950" y="45570"/>
                  </a:lnTo>
                  <a:lnTo>
                    <a:pt x="40489" y="40487"/>
                  </a:lnTo>
                  <a:lnTo>
                    <a:pt x="45571" y="32948"/>
                  </a:lnTo>
                  <a:lnTo>
                    <a:pt x="47434" y="23717"/>
                  </a:lnTo>
                  <a:lnTo>
                    <a:pt x="45571" y="14485"/>
                  </a:lnTo>
                  <a:lnTo>
                    <a:pt x="40489" y="6946"/>
                  </a:lnTo>
                  <a:lnTo>
                    <a:pt x="32950" y="1863"/>
                  </a:lnTo>
                  <a:lnTo>
                    <a:pt x="2371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3075670" y="2048396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3717" y="47434"/>
                  </a:moveTo>
                  <a:lnTo>
                    <a:pt x="32950" y="45570"/>
                  </a:lnTo>
                  <a:lnTo>
                    <a:pt x="40489" y="40487"/>
                  </a:lnTo>
                  <a:lnTo>
                    <a:pt x="45571" y="32948"/>
                  </a:lnTo>
                  <a:lnTo>
                    <a:pt x="47434" y="23717"/>
                  </a:lnTo>
                  <a:lnTo>
                    <a:pt x="45571" y="14485"/>
                  </a:lnTo>
                  <a:lnTo>
                    <a:pt x="40489" y="6946"/>
                  </a:lnTo>
                  <a:lnTo>
                    <a:pt x="32950" y="1863"/>
                  </a:lnTo>
                  <a:lnTo>
                    <a:pt x="23717" y="0"/>
                  </a:lnTo>
                  <a:lnTo>
                    <a:pt x="14483" y="1863"/>
                  </a:lnTo>
                  <a:lnTo>
                    <a:pt x="6945" y="6946"/>
                  </a:lnTo>
                  <a:lnTo>
                    <a:pt x="1863" y="14485"/>
                  </a:lnTo>
                  <a:lnTo>
                    <a:pt x="0" y="23717"/>
                  </a:lnTo>
                  <a:lnTo>
                    <a:pt x="1863" y="32948"/>
                  </a:lnTo>
                  <a:lnTo>
                    <a:pt x="6945" y="40487"/>
                  </a:lnTo>
                  <a:lnTo>
                    <a:pt x="14483" y="45570"/>
                  </a:lnTo>
                  <a:lnTo>
                    <a:pt x="23717" y="47434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3170539" y="2048396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3717" y="0"/>
                  </a:moveTo>
                  <a:lnTo>
                    <a:pt x="14483" y="1863"/>
                  </a:lnTo>
                  <a:lnTo>
                    <a:pt x="6945" y="6946"/>
                  </a:lnTo>
                  <a:lnTo>
                    <a:pt x="1863" y="14485"/>
                  </a:lnTo>
                  <a:lnTo>
                    <a:pt x="0" y="23717"/>
                  </a:lnTo>
                  <a:lnTo>
                    <a:pt x="1863" y="32948"/>
                  </a:lnTo>
                  <a:lnTo>
                    <a:pt x="6945" y="40487"/>
                  </a:lnTo>
                  <a:lnTo>
                    <a:pt x="14483" y="45570"/>
                  </a:lnTo>
                  <a:lnTo>
                    <a:pt x="23717" y="47434"/>
                  </a:lnTo>
                  <a:lnTo>
                    <a:pt x="32950" y="45570"/>
                  </a:lnTo>
                  <a:lnTo>
                    <a:pt x="40489" y="40487"/>
                  </a:lnTo>
                  <a:lnTo>
                    <a:pt x="45571" y="32948"/>
                  </a:lnTo>
                  <a:lnTo>
                    <a:pt x="47434" y="23717"/>
                  </a:lnTo>
                  <a:lnTo>
                    <a:pt x="45571" y="14485"/>
                  </a:lnTo>
                  <a:lnTo>
                    <a:pt x="40489" y="6946"/>
                  </a:lnTo>
                  <a:lnTo>
                    <a:pt x="32950" y="1863"/>
                  </a:lnTo>
                  <a:lnTo>
                    <a:pt x="2371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3170539" y="2048396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3717" y="47434"/>
                  </a:moveTo>
                  <a:lnTo>
                    <a:pt x="32950" y="45570"/>
                  </a:lnTo>
                  <a:lnTo>
                    <a:pt x="40489" y="40487"/>
                  </a:lnTo>
                  <a:lnTo>
                    <a:pt x="45571" y="32948"/>
                  </a:lnTo>
                  <a:lnTo>
                    <a:pt x="47434" y="23717"/>
                  </a:lnTo>
                  <a:lnTo>
                    <a:pt x="45571" y="14485"/>
                  </a:lnTo>
                  <a:lnTo>
                    <a:pt x="40489" y="6946"/>
                  </a:lnTo>
                  <a:lnTo>
                    <a:pt x="32950" y="1863"/>
                  </a:lnTo>
                  <a:lnTo>
                    <a:pt x="23717" y="0"/>
                  </a:lnTo>
                  <a:lnTo>
                    <a:pt x="14483" y="1863"/>
                  </a:lnTo>
                  <a:lnTo>
                    <a:pt x="6945" y="6946"/>
                  </a:lnTo>
                  <a:lnTo>
                    <a:pt x="1863" y="14485"/>
                  </a:lnTo>
                  <a:lnTo>
                    <a:pt x="0" y="23717"/>
                  </a:lnTo>
                  <a:lnTo>
                    <a:pt x="1863" y="32948"/>
                  </a:lnTo>
                  <a:lnTo>
                    <a:pt x="6945" y="40487"/>
                  </a:lnTo>
                  <a:lnTo>
                    <a:pt x="14483" y="45570"/>
                  </a:lnTo>
                  <a:lnTo>
                    <a:pt x="23717" y="47434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/>
            <p:cNvSpPr/>
            <p:nvPr/>
          </p:nvSpPr>
          <p:spPr>
            <a:xfrm>
              <a:off x="3265408" y="2048396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3717" y="0"/>
                  </a:moveTo>
                  <a:lnTo>
                    <a:pt x="14483" y="1863"/>
                  </a:lnTo>
                  <a:lnTo>
                    <a:pt x="6945" y="6946"/>
                  </a:lnTo>
                  <a:lnTo>
                    <a:pt x="1863" y="14485"/>
                  </a:lnTo>
                  <a:lnTo>
                    <a:pt x="0" y="23717"/>
                  </a:lnTo>
                  <a:lnTo>
                    <a:pt x="1863" y="32948"/>
                  </a:lnTo>
                  <a:lnTo>
                    <a:pt x="6945" y="40487"/>
                  </a:lnTo>
                  <a:lnTo>
                    <a:pt x="14483" y="45570"/>
                  </a:lnTo>
                  <a:lnTo>
                    <a:pt x="23717" y="47434"/>
                  </a:lnTo>
                  <a:lnTo>
                    <a:pt x="32950" y="45570"/>
                  </a:lnTo>
                  <a:lnTo>
                    <a:pt x="40489" y="40487"/>
                  </a:lnTo>
                  <a:lnTo>
                    <a:pt x="45571" y="32948"/>
                  </a:lnTo>
                  <a:lnTo>
                    <a:pt x="47434" y="23717"/>
                  </a:lnTo>
                  <a:lnTo>
                    <a:pt x="45571" y="14485"/>
                  </a:lnTo>
                  <a:lnTo>
                    <a:pt x="40489" y="6946"/>
                  </a:lnTo>
                  <a:lnTo>
                    <a:pt x="32950" y="1863"/>
                  </a:lnTo>
                  <a:lnTo>
                    <a:pt x="2371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3265408" y="2048396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3717" y="47434"/>
                  </a:moveTo>
                  <a:lnTo>
                    <a:pt x="32950" y="45570"/>
                  </a:lnTo>
                  <a:lnTo>
                    <a:pt x="40489" y="40487"/>
                  </a:lnTo>
                  <a:lnTo>
                    <a:pt x="45571" y="32948"/>
                  </a:lnTo>
                  <a:lnTo>
                    <a:pt x="47434" y="23717"/>
                  </a:lnTo>
                  <a:lnTo>
                    <a:pt x="45571" y="14485"/>
                  </a:lnTo>
                  <a:lnTo>
                    <a:pt x="40489" y="6946"/>
                  </a:lnTo>
                  <a:lnTo>
                    <a:pt x="32950" y="1863"/>
                  </a:lnTo>
                  <a:lnTo>
                    <a:pt x="23717" y="0"/>
                  </a:lnTo>
                  <a:lnTo>
                    <a:pt x="14483" y="1863"/>
                  </a:lnTo>
                  <a:lnTo>
                    <a:pt x="6945" y="6946"/>
                  </a:lnTo>
                  <a:lnTo>
                    <a:pt x="1863" y="14485"/>
                  </a:lnTo>
                  <a:lnTo>
                    <a:pt x="0" y="23717"/>
                  </a:lnTo>
                  <a:lnTo>
                    <a:pt x="1863" y="32948"/>
                  </a:lnTo>
                  <a:lnTo>
                    <a:pt x="6945" y="40487"/>
                  </a:lnTo>
                  <a:lnTo>
                    <a:pt x="14483" y="45570"/>
                  </a:lnTo>
                  <a:lnTo>
                    <a:pt x="23717" y="47434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3360277" y="2048396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3717" y="0"/>
                  </a:moveTo>
                  <a:lnTo>
                    <a:pt x="14483" y="1863"/>
                  </a:lnTo>
                  <a:lnTo>
                    <a:pt x="6945" y="6946"/>
                  </a:lnTo>
                  <a:lnTo>
                    <a:pt x="1863" y="14485"/>
                  </a:lnTo>
                  <a:lnTo>
                    <a:pt x="0" y="23717"/>
                  </a:lnTo>
                  <a:lnTo>
                    <a:pt x="1863" y="32948"/>
                  </a:lnTo>
                  <a:lnTo>
                    <a:pt x="6945" y="40487"/>
                  </a:lnTo>
                  <a:lnTo>
                    <a:pt x="14483" y="45570"/>
                  </a:lnTo>
                  <a:lnTo>
                    <a:pt x="23717" y="47434"/>
                  </a:lnTo>
                  <a:lnTo>
                    <a:pt x="32950" y="45570"/>
                  </a:lnTo>
                  <a:lnTo>
                    <a:pt x="40489" y="40487"/>
                  </a:lnTo>
                  <a:lnTo>
                    <a:pt x="45571" y="32948"/>
                  </a:lnTo>
                  <a:lnTo>
                    <a:pt x="47434" y="23717"/>
                  </a:lnTo>
                  <a:lnTo>
                    <a:pt x="45571" y="14485"/>
                  </a:lnTo>
                  <a:lnTo>
                    <a:pt x="40489" y="6946"/>
                  </a:lnTo>
                  <a:lnTo>
                    <a:pt x="32950" y="1863"/>
                  </a:lnTo>
                  <a:lnTo>
                    <a:pt x="2371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3360277" y="2048396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23717" y="47434"/>
                  </a:moveTo>
                  <a:lnTo>
                    <a:pt x="32950" y="45570"/>
                  </a:lnTo>
                  <a:lnTo>
                    <a:pt x="40489" y="40487"/>
                  </a:lnTo>
                  <a:lnTo>
                    <a:pt x="45571" y="32948"/>
                  </a:lnTo>
                  <a:lnTo>
                    <a:pt x="47434" y="23717"/>
                  </a:lnTo>
                  <a:lnTo>
                    <a:pt x="45571" y="14485"/>
                  </a:lnTo>
                  <a:lnTo>
                    <a:pt x="40489" y="6946"/>
                  </a:lnTo>
                  <a:lnTo>
                    <a:pt x="32950" y="1863"/>
                  </a:lnTo>
                  <a:lnTo>
                    <a:pt x="23717" y="0"/>
                  </a:lnTo>
                  <a:lnTo>
                    <a:pt x="14483" y="1863"/>
                  </a:lnTo>
                  <a:lnTo>
                    <a:pt x="6945" y="6946"/>
                  </a:lnTo>
                  <a:lnTo>
                    <a:pt x="1863" y="14485"/>
                  </a:lnTo>
                  <a:lnTo>
                    <a:pt x="0" y="23717"/>
                  </a:lnTo>
                  <a:lnTo>
                    <a:pt x="1863" y="32948"/>
                  </a:lnTo>
                  <a:lnTo>
                    <a:pt x="6945" y="40487"/>
                  </a:lnTo>
                  <a:lnTo>
                    <a:pt x="14483" y="45570"/>
                  </a:lnTo>
                  <a:lnTo>
                    <a:pt x="23717" y="47434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38" name="object 3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72197" y="2499023"/>
              <a:ext cx="68517" cy="332041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713245" y="2499023"/>
              <a:ext cx="68517" cy="332041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610625" y="2499023"/>
              <a:ext cx="68517" cy="332041"/>
            </a:xfrm>
            <a:prstGeom prst="rect">
              <a:avLst/>
            </a:prstGeom>
          </p:spPr>
        </p:pic>
      </p:grpSp>
      <p:sp>
        <p:nvSpPr>
          <p:cNvPr id="41" name="object 41"/>
          <p:cNvSpPr txBox="1"/>
          <p:nvPr/>
        </p:nvSpPr>
        <p:spPr>
          <a:xfrm>
            <a:off x="3020026" y="2828908"/>
            <a:ext cx="77533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High-speed</a:t>
            </a:r>
            <a:r>
              <a:rPr dirty="0" sz="6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network</a:t>
            </a:r>
            <a:endParaRPr sz="65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71824" y="2639170"/>
            <a:ext cx="607060" cy="22732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55575" marR="5080" indent="-14351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Remote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access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network</a:t>
            </a:r>
            <a:endParaRPr sz="65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850868" y="1521719"/>
            <a:ext cx="49466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Master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node</a:t>
            </a:r>
            <a:endParaRPr sz="65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624231" y="1524457"/>
            <a:ext cx="57912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Compute</a:t>
            </a:r>
            <a:r>
              <a:rPr dirty="0" sz="6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node</a:t>
            </a:r>
            <a:endParaRPr sz="65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383184" y="1524457"/>
            <a:ext cx="57912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Compute</a:t>
            </a:r>
            <a:r>
              <a:rPr dirty="0" sz="6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node</a:t>
            </a:r>
            <a:endParaRPr sz="65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521613" y="1524457"/>
            <a:ext cx="57912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Compute</a:t>
            </a:r>
            <a:r>
              <a:rPr dirty="0" sz="6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node</a:t>
            </a:r>
            <a:endParaRPr sz="65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6713" y="3327684"/>
            <a:ext cx="63754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7" action="ppaction://hlinksldjump"/>
              </a:rPr>
              <a:t>Cluster</a:t>
            </a:r>
            <a:r>
              <a:rPr dirty="0" sz="600" spc="-30">
                <a:solidFill>
                  <a:srgbClr val="3333B2"/>
                </a:solidFill>
                <a:latin typeface="Arial"/>
                <a:cs typeface="Arial"/>
                <a:hlinkClick r:id="rId7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7" action="ppaction://hlinksldjump"/>
              </a:rPr>
              <a:t>computing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31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54165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G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r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id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computing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32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4357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70746" y="716"/>
            <a:ext cx="137096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High performance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distributed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computing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26365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Grid</a:t>
            </a:r>
            <a:r>
              <a:rPr dirty="0" sz="1400" spc="-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computing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4495" y="887638"/>
            <a:ext cx="3973829" cy="17373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The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next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step:</a:t>
            </a:r>
            <a:r>
              <a:rPr dirty="0" sz="1200" spc="8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lots of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nodes from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everywhere</a:t>
            </a:r>
            <a:endParaRPr sz="1200">
              <a:latin typeface="Arial"/>
              <a:cs typeface="Arial"/>
            </a:endParaRPr>
          </a:p>
          <a:p>
            <a:pPr marL="332105" indent="-168275">
              <a:lnSpc>
                <a:spcPct val="100000"/>
              </a:lnSpc>
              <a:spcBef>
                <a:spcPts val="775"/>
              </a:spcBef>
              <a:buClr>
                <a:srgbClr val="3333B2"/>
              </a:buClr>
              <a:buChar char="►"/>
              <a:tabLst>
                <a:tab pos="332740" algn="l"/>
              </a:tabLst>
            </a:pPr>
            <a:r>
              <a:rPr dirty="0" sz="1000" spc="-5">
                <a:latin typeface="Arial"/>
                <a:cs typeface="Arial"/>
              </a:rPr>
              <a:t>Heterogeneous</a:t>
            </a:r>
            <a:endParaRPr sz="1000">
              <a:latin typeface="Arial"/>
              <a:cs typeface="Arial"/>
            </a:endParaRPr>
          </a:p>
          <a:p>
            <a:pPr marL="33210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332740" algn="l"/>
              </a:tabLst>
            </a:pPr>
            <a:r>
              <a:rPr dirty="0" sz="1000" spc="-5">
                <a:latin typeface="Arial"/>
                <a:cs typeface="Arial"/>
              </a:rPr>
              <a:t>Dispersed across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several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organizations</a:t>
            </a:r>
            <a:endParaRPr sz="1000">
              <a:latin typeface="Arial"/>
              <a:cs typeface="Arial"/>
            </a:endParaRPr>
          </a:p>
          <a:p>
            <a:pPr marL="33210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332740" algn="l"/>
              </a:tabLst>
            </a:pPr>
            <a:r>
              <a:rPr dirty="0" sz="1000" spc="-5">
                <a:latin typeface="Arial"/>
                <a:cs typeface="Arial"/>
              </a:rPr>
              <a:t>Can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easily span 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wide-area network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Arial"/>
              <a:cs typeface="Arial"/>
            </a:endParaRPr>
          </a:p>
          <a:p>
            <a:pPr marL="55244">
              <a:lnSpc>
                <a:spcPts val="1410"/>
              </a:lnSpc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Note</a:t>
            </a:r>
            <a:endParaRPr sz="1200">
              <a:latin typeface="Arial"/>
              <a:cs typeface="Arial"/>
            </a:endParaRPr>
          </a:p>
          <a:p>
            <a:pPr algn="just" marL="55244" marR="17780" indent="-4445">
              <a:lnSpc>
                <a:spcPts val="1200"/>
              </a:lnSpc>
              <a:spcBef>
                <a:spcPts val="15"/>
              </a:spcBef>
            </a:pPr>
            <a:r>
              <a:rPr dirty="0" sz="1000" spc="-70">
                <a:latin typeface="Arial"/>
                <a:cs typeface="Arial"/>
              </a:rPr>
              <a:t>To </a:t>
            </a:r>
            <a:r>
              <a:rPr dirty="0" sz="1000" spc="-15">
                <a:latin typeface="Arial"/>
                <a:cs typeface="Arial"/>
              </a:rPr>
              <a:t>allow </a:t>
            </a:r>
            <a:r>
              <a:rPr dirty="0" sz="1000" spc="-20">
                <a:latin typeface="Arial"/>
                <a:cs typeface="Arial"/>
              </a:rPr>
              <a:t>for </a:t>
            </a:r>
            <a:r>
              <a:rPr dirty="0" sz="1000" spc="-10">
                <a:latin typeface="Arial"/>
                <a:cs typeface="Arial"/>
              </a:rPr>
              <a:t>collaborations, grids generally use 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virtual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organizations</a:t>
            </a:r>
            <a:r>
              <a:rPr dirty="0" sz="1000" spc="-10">
                <a:latin typeface="Arial"/>
                <a:cs typeface="Arial"/>
              </a:rPr>
              <a:t>. In 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essence, </a:t>
            </a:r>
            <a:r>
              <a:rPr dirty="0" sz="1000" spc="-5">
                <a:latin typeface="Arial"/>
                <a:cs typeface="Arial"/>
              </a:rPr>
              <a:t>this is a grouping of users (or </a:t>
            </a:r>
            <a:r>
              <a:rPr dirty="0" sz="1000">
                <a:latin typeface="Arial"/>
                <a:cs typeface="Arial"/>
              </a:rPr>
              <a:t>better: </a:t>
            </a:r>
            <a:r>
              <a:rPr dirty="0" sz="1000" spc="-5">
                <a:latin typeface="Arial"/>
                <a:cs typeface="Arial"/>
              </a:rPr>
              <a:t>their IDs) that will </a:t>
            </a:r>
            <a:r>
              <a:rPr dirty="0" sz="1000" spc="-10">
                <a:latin typeface="Arial"/>
                <a:cs typeface="Arial"/>
              </a:rPr>
              <a:t>allow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 spc="-5">
                <a:latin typeface="Arial"/>
                <a:cs typeface="Arial"/>
              </a:rPr>
              <a:t> authorization on resource allocation.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16580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High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performance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distributed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computing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2501900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Architecture</a:t>
            </a:r>
            <a:r>
              <a:rPr dirty="0" spc="-15"/>
              <a:t> </a:t>
            </a:r>
            <a:r>
              <a:rPr dirty="0" spc="-5"/>
              <a:t>for</a:t>
            </a:r>
            <a:r>
              <a:rPr dirty="0" spc="-15"/>
              <a:t> </a:t>
            </a:r>
            <a:r>
              <a:rPr dirty="0" spc="15"/>
              <a:t>grid</a:t>
            </a:r>
            <a:r>
              <a:rPr dirty="0" spc="-10"/>
              <a:t> </a:t>
            </a:r>
            <a:r>
              <a:rPr dirty="0" spc="15"/>
              <a:t>computing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230162" y="1399932"/>
            <a:ext cx="64135" cy="179705"/>
            <a:chOff x="1230162" y="1399932"/>
            <a:chExt cx="64135" cy="179705"/>
          </a:xfrm>
        </p:grpSpPr>
        <p:sp>
          <p:nvSpPr>
            <p:cNvPr id="5" name="object 5"/>
            <p:cNvSpPr/>
            <p:nvPr/>
          </p:nvSpPr>
          <p:spPr>
            <a:xfrm>
              <a:off x="1262040" y="1399932"/>
              <a:ext cx="0" cy="142240"/>
            </a:xfrm>
            <a:custGeom>
              <a:avLst/>
              <a:gdLst/>
              <a:ahLst/>
              <a:cxnLst/>
              <a:rect l="l" t="t" r="r" b="b"/>
              <a:pathLst>
                <a:path w="0" h="142240">
                  <a:moveTo>
                    <a:pt x="0" y="0"/>
                  </a:moveTo>
                  <a:lnTo>
                    <a:pt x="0" y="14189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230162" y="1504836"/>
              <a:ext cx="64135" cy="74930"/>
            </a:xfrm>
            <a:custGeom>
              <a:avLst/>
              <a:gdLst/>
              <a:ahLst/>
              <a:cxnLst/>
              <a:rect l="l" t="t" r="r" b="b"/>
              <a:pathLst>
                <a:path w="64134" h="74930">
                  <a:moveTo>
                    <a:pt x="63751" y="0"/>
                  </a:moveTo>
                  <a:lnTo>
                    <a:pt x="47813" y="5975"/>
                  </a:lnTo>
                  <a:lnTo>
                    <a:pt x="31875" y="7967"/>
                  </a:lnTo>
                  <a:lnTo>
                    <a:pt x="15937" y="5975"/>
                  </a:lnTo>
                  <a:lnTo>
                    <a:pt x="0" y="0"/>
                  </a:lnTo>
                  <a:lnTo>
                    <a:pt x="31878" y="74375"/>
                  </a:lnTo>
                  <a:lnTo>
                    <a:pt x="6375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7" name="object 7"/>
          <p:cNvGrpSpPr/>
          <p:nvPr/>
        </p:nvGrpSpPr>
        <p:grpSpPr>
          <a:xfrm>
            <a:off x="991123" y="1728614"/>
            <a:ext cx="64135" cy="179705"/>
            <a:chOff x="991123" y="1728614"/>
            <a:chExt cx="64135" cy="179705"/>
          </a:xfrm>
        </p:grpSpPr>
        <p:sp>
          <p:nvSpPr>
            <p:cNvPr id="8" name="object 8"/>
            <p:cNvSpPr/>
            <p:nvPr/>
          </p:nvSpPr>
          <p:spPr>
            <a:xfrm>
              <a:off x="1022998" y="1728614"/>
              <a:ext cx="0" cy="142240"/>
            </a:xfrm>
            <a:custGeom>
              <a:avLst/>
              <a:gdLst/>
              <a:ahLst/>
              <a:cxnLst/>
              <a:rect l="l" t="t" r="r" b="b"/>
              <a:pathLst>
                <a:path w="0" h="142239">
                  <a:moveTo>
                    <a:pt x="0" y="0"/>
                  </a:moveTo>
                  <a:lnTo>
                    <a:pt x="0" y="14189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991123" y="1833517"/>
              <a:ext cx="64135" cy="74930"/>
            </a:xfrm>
            <a:custGeom>
              <a:avLst/>
              <a:gdLst/>
              <a:ahLst/>
              <a:cxnLst/>
              <a:rect l="l" t="t" r="r" b="b"/>
              <a:pathLst>
                <a:path w="64134" h="74930">
                  <a:moveTo>
                    <a:pt x="63748" y="0"/>
                  </a:moveTo>
                  <a:lnTo>
                    <a:pt x="47810" y="5975"/>
                  </a:lnTo>
                  <a:lnTo>
                    <a:pt x="31873" y="7967"/>
                  </a:lnTo>
                  <a:lnTo>
                    <a:pt x="15936" y="5975"/>
                  </a:lnTo>
                  <a:lnTo>
                    <a:pt x="0" y="0"/>
                  </a:lnTo>
                  <a:lnTo>
                    <a:pt x="31874" y="74376"/>
                  </a:lnTo>
                  <a:lnTo>
                    <a:pt x="6374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0" name="object 10"/>
          <p:cNvGrpSpPr/>
          <p:nvPr/>
        </p:nvGrpSpPr>
        <p:grpSpPr>
          <a:xfrm>
            <a:off x="1341348" y="1725756"/>
            <a:ext cx="790575" cy="511175"/>
            <a:chOff x="1341348" y="1725756"/>
            <a:chExt cx="790575" cy="511175"/>
          </a:xfrm>
        </p:grpSpPr>
        <p:sp>
          <p:nvSpPr>
            <p:cNvPr id="11" name="object 11"/>
            <p:cNvSpPr/>
            <p:nvPr/>
          </p:nvSpPr>
          <p:spPr>
            <a:xfrm>
              <a:off x="1501088" y="1728614"/>
              <a:ext cx="0" cy="142240"/>
            </a:xfrm>
            <a:custGeom>
              <a:avLst/>
              <a:gdLst/>
              <a:ahLst/>
              <a:cxnLst/>
              <a:rect l="l" t="t" r="r" b="b"/>
              <a:pathLst>
                <a:path w="0" h="142239">
                  <a:moveTo>
                    <a:pt x="0" y="0"/>
                  </a:moveTo>
                  <a:lnTo>
                    <a:pt x="0" y="14189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469213" y="1833517"/>
              <a:ext cx="64135" cy="74930"/>
            </a:xfrm>
            <a:custGeom>
              <a:avLst/>
              <a:gdLst/>
              <a:ahLst/>
              <a:cxnLst/>
              <a:rect l="l" t="t" r="r" b="b"/>
              <a:pathLst>
                <a:path w="64134" h="74930">
                  <a:moveTo>
                    <a:pt x="63751" y="0"/>
                  </a:moveTo>
                  <a:lnTo>
                    <a:pt x="47813" y="5975"/>
                  </a:lnTo>
                  <a:lnTo>
                    <a:pt x="31875" y="7967"/>
                  </a:lnTo>
                  <a:lnTo>
                    <a:pt x="15937" y="5975"/>
                  </a:lnTo>
                  <a:lnTo>
                    <a:pt x="0" y="0"/>
                  </a:lnTo>
                  <a:lnTo>
                    <a:pt x="31875" y="74376"/>
                  </a:lnTo>
                  <a:lnTo>
                    <a:pt x="6375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501088" y="2057291"/>
              <a:ext cx="0" cy="142240"/>
            </a:xfrm>
            <a:custGeom>
              <a:avLst/>
              <a:gdLst/>
              <a:ahLst/>
              <a:cxnLst/>
              <a:rect l="l" t="t" r="r" b="b"/>
              <a:pathLst>
                <a:path w="0" h="142239">
                  <a:moveTo>
                    <a:pt x="0" y="0"/>
                  </a:moveTo>
                  <a:lnTo>
                    <a:pt x="0" y="14190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1469213" y="2162195"/>
              <a:ext cx="64135" cy="74930"/>
            </a:xfrm>
            <a:custGeom>
              <a:avLst/>
              <a:gdLst/>
              <a:ahLst/>
              <a:cxnLst/>
              <a:rect l="l" t="t" r="r" b="b"/>
              <a:pathLst>
                <a:path w="64134" h="74930">
                  <a:moveTo>
                    <a:pt x="63751" y="0"/>
                  </a:moveTo>
                  <a:lnTo>
                    <a:pt x="47813" y="5977"/>
                  </a:lnTo>
                  <a:lnTo>
                    <a:pt x="31875" y="7970"/>
                  </a:lnTo>
                  <a:lnTo>
                    <a:pt x="15937" y="5977"/>
                  </a:lnTo>
                  <a:lnTo>
                    <a:pt x="0" y="0"/>
                  </a:lnTo>
                  <a:lnTo>
                    <a:pt x="31875" y="74379"/>
                  </a:lnTo>
                  <a:lnTo>
                    <a:pt x="63751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1344206" y="1907893"/>
              <a:ext cx="784860" cy="149225"/>
            </a:xfrm>
            <a:custGeom>
              <a:avLst/>
              <a:gdLst/>
              <a:ahLst/>
              <a:cxnLst/>
              <a:rect l="l" t="t" r="r" b="b"/>
              <a:pathLst>
                <a:path w="784860" h="149225">
                  <a:moveTo>
                    <a:pt x="0" y="149027"/>
                  </a:moveTo>
                  <a:lnTo>
                    <a:pt x="784353" y="149027"/>
                  </a:lnTo>
                  <a:lnTo>
                    <a:pt x="784353" y="0"/>
                  </a:lnTo>
                  <a:lnTo>
                    <a:pt x="0" y="0"/>
                  </a:lnTo>
                  <a:lnTo>
                    <a:pt x="0" y="149027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6" name="object 16"/>
          <p:cNvGrpSpPr/>
          <p:nvPr/>
        </p:nvGrpSpPr>
        <p:grpSpPr>
          <a:xfrm>
            <a:off x="991123" y="2057291"/>
            <a:ext cx="64135" cy="179705"/>
            <a:chOff x="991123" y="2057291"/>
            <a:chExt cx="64135" cy="179705"/>
          </a:xfrm>
        </p:grpSpPr>
        <p:sp>
          <p:nvSpPr>
            <p:cNvPr id="17" name="object 17"/>
            <p:cNvSpPr/>
            <p:nvPr/>
          </p:nvSpPr>
          <p:spPr>
            <a:xfrm>
              <a:off x="1022998" y="2057291"/>
              <a:ext cx="0" cy="142240"/>
            </a:xfrm>
            <a:custGeom>
              <a:avLst/>
              <a:gdLst/>
              <a:ahLst/>
              <a:cxnLst/>
              <a:rect l="l" t="t" r="r" b="b"/>
              <a:pathLst>
                <a:path w="0" h="142239">
                  <a:moveTo>
                    <a:pt x="0" y="0"/>
                  </a:moveTo>
                  <a:lnTo>
                    <a:pt x="0" y="14190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991123" y="2162195"/>
              <a:ext cx="64135" cy="74930"/>
            </a:xfrm>
            <a:custGeom>
              <a:avLst/>
              <a:gdLst/>
              <a:ahLst/>
              <a:cxnLst/>
              <a:rect l="l" t="t" r="r" b="b"/>
              <a:pathLst>
                <a:path w="64134" h="74930">
                  <a:moveTo>
                    <a:pt x="63748" y="0"/>
                  </a:moveTo>
                  <a:lnTo>
                    <a:pt x="47810" y="5977"/>
                  </a:lnTo>
                  <a:lnTo>
                    <a:pt x="31873" y="7970"/>
                  </a:lnTo>
                  <a:lnTo>
                    <a:pt x="15936" y="5977"/>
                  </a:lnTo>
                  <a:lnTo>
                    <a:pt x="0" y="0"/>
                  </a:lnTo>
                  <a:lnTo>
                    <a:pt x="31874" y="74379"/>
                  </a:lnTo>
                  <a:lnTo>
                    <a:pt x="6374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/>
          <p:cNvSpPr txBox="1"/>
          <p:nvPr/>
        </p:nvSpPr>
        <p:spPr>
          <a:xfrm>
            <a:off x="869861" y="1250534"/>
            <a:ext cx="781050" cy="14986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12065" rIns="0" bIns="0" rtlCol="0" vert="horz">
            <a:spAutoFit/>
          </a:bodyPr>
          <a:lstStyle/>
          <a:p>
            <a:pPr marL="142240">
              <a:lnSpc>
                <a:spcPct val="100000"/>
              </a:lnSpc>
              <a:spcBef>
                <a:spcPts val="9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Applications</a:t>
            </a:r>
            <a:endParaRPr sz="6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69861" y="1582576"/>
            <a:ext cx="781050" cy="142875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12065" rIns="0" bIns="0" rtlCol="0" vert="horz">
            <a:spAutoFit/>
          </a:bodyPr>
          <a:lstStyle/>
          <a:p>
            <a:pPr marL="94615">
              <a:lnSpc>
                <a:spcPct val="100000"/>
              </a:lnSpc>
              <a:spcBef>
                <a:spcPts val="9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Collective</a:t>
            </a:r>
            <a:r>
              <a:rPr dirty="0" sz="6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layer</a:t>
            </a:r>
            <a:endParaRPr sz="6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69861" y="2236575"/>
            <a:ext cx="781050" cy="15240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22225" rIns="0" bIns="0" rtlCol="0" vert="horz">
            <a:spAutoFit/>
          </a:bodyPr>
          <a:lstStyle/>
          <a:p>
            <a:pPr marL="165735">
              <a:lnSpc>
                <a:spcPct val="100000"/>
              </a:lnSpc>
              <a:spcBef>
                <a:spcPts val="17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Fabric</a:t>
            </a:r>
            <a:r>
              <a:rPr dirty="0" sz="6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layer</a:t>
            </a:r>
            <a:endParaRPr sz="6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65639" y="1907893"/>
            <a:ext cx="789305" cy="149225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26669" rIns="0" bIns="0" rtlCol="0" vert="horz">
            <a:spAutoFit/>
          </a:bodyPr>
          <a:lstStyle/>
          <a:p>
            <a:pPr marL="27940">
              <a:lnSpc>
                <a:spcPct val="100000"/>
              </a:lnSpc>
              <a:spcBef>
                <a:spcPts val="209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Connectivity</a:t>
            </a:r>
            <a:r>
              <a:rPr dirty="0" sz="6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layer</a:t>
            </a:r>
            <a:endParaRPr sz="65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154468" y="1985769"/>
            <a:ext cx="189865" cy="0"/>
          </a:xfrm>
          <a:custGeom>
            <a:avLst/>
            <a:gdLst/>
            <a:ahLst/>
            <a:cxnLst/>
            <a:rect l="l" t="t" r="r" b="b"/>
            <a:pathLst>
              <a:path w="189865" h="0">
                <a:moveTo>
                  <a:pt x="0" y="0"/>
                </a:moveTo>
                <a:lnTo>
                  <a:pt x="189737" y="0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049602" y="466717"/>
            <a:ext cx="1941195" cy="736600"/>
          </a:xfrm>
          <a:prstGeom prst="rect">
            <a:avLst/>
          </a:prstGeom>
        </p:spPr>
        <p:txBody>
          <a:bodyPr wrap="square" lIns="0" tIns="768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The</a:t>
            </a:r>
            <a:r>
              <a:rPr dirty="0" sz="1200" spc="-4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layers</a:t>
            </a:r>
            <a:endParaRPr sz="1200">
              <a:latin typeface="Arial"/>
              <a:cs typeface="Arial"/>
            </a:endParaRPr>
          </a:p>
          <a:p>
            <a:pPr marL="257175" marR="5080" indent="-240665">
              <a:lnSpc>
                <a:spcPct val="101499"/>
              </a:lnSpc>
              <a:spcBef>
                <a:spcPts val="365"/>
              </a:spcBef>
            </a:pPr>
            <a:r>
              <a:rPr dirty="0" sz="900" spc="-10">
                <a:solidFill>
                  <a:srgbClr val="3333B2"/>
                </a:solidFill>
                <a:latin typeface="Arial"/>
                <a:cs typeface="Arial"/>
              </a:rPr>
              <a:t>Fabric:</a:t>
            </a:r>
            <a:r>
              <a:rPr dirty="0" sz="900" spc="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Provides</a:t>
            </a:r>
            <a:r>
              <a:rPr dirty="0" sz="900" spc="-1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interfaces</a:t>
            </a:r>
            <a:r>
              <a:rPr dirty="0" sz="900" spc="-1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to</a:t>
            </a:r>
            <a:r>
              <a:rPr dirty="0" sz="900" spc="-1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local </a:t>
            </a:r>
            <a:r>
              <a:rPr dirty="0" sz="90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resources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10">
                <a:latin typeface="Arial"/>
                <a:cs typeface="Arial"/>
              </a:rPr>
              <a:t>(for </a:t>
            </a:r>
            <a:r>
              <a:rPr dirty="0" sz="900">
                <a:latin typeface="Arial"/>
                <a:cs typeface="Arial"/>
              </a:rPr>
              <a:t>querying</a:t>
            </a:r>
            <a:r>
              <a:rPr dirty="0" sz="900" spc="-1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state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and </a:t>
            </a:r>
            <a:r>
              <a:rPr dirty="0" sz="900" spc="-23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capabilities,</a:t>
            </a:r>
            <a:r>
              <a:rPr dirty="0" sz="900" spc="-1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locking,</a:t>
            </a:r>
            <a:r>
              <a:rPr dirty="0" sz="900" spc="-1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etc.)</a:t>
            </a:r>
            <a:endParaRPr sz="9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6713" y="3331252"/>
            <a:ext cx="54165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G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r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id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computing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33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2054313" y="1231018"/>
            <a:ext cx="2124075" cy="579755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252729" marR="5080" indent="-240665">
              <a:lnSpc>
                <a:spcPct val="101499"/>
              </a:lnSpc>
              <a:spcBef>
                <a:spcPts val="80"/>
              </a:spcBef>
            </a:pPr>
            <a:r>
              <a:rPr dirty="0" sz="900" spc="-5">
                <a:solidFill>
                  <a:srgbClr val="3333B2"/>
                </a:solidFill>
                <a:latin typeface="Arial"/>
                <a:cs typeface="Arial"/>
              </a:rPr>
              <a:t>Connectivity:</a:t>
            </a:r>
            <a:r>
              <a:rPr dirty="0" sz="900" spc="6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Communication/transaction </a:t>
            </a:r>
            <a:r>
              <a:rPr dirty="0" sz="900" spc="-23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protocols, e.g., </a:t>
            </a:r>
            <a:r>
              <a:rPr dirty="0" sz="900" spc="-15">
                <a:latin typeface="Arial"/>
                <a:cs typeface="Arial"/>
              </a:rPr>
              <a:t>for </a:t>
            </a:r>
            <a:r>
              <a:rPr dirty="0" sz="900" spc="-5">
                <a:latin typeface="Arial"/>
                <a:cs typeface="Arial"/>
              </a:rPr>
              <a:t>moving data </a:t>
            </a:r>
            <a:r>
              <a:rPr dirty="0" sz="90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between</a:t>
            </a:r>
            <a:r>
              <a:rPr dirty="0" sz="900" spc="-1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resources.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Also</a:t>
            </a:r>
            <a:r>
              <a:rPr dirty="0" sz="900" spc="-1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various </a:t>
            </a:r>
            <a:r>
              <a:rPr dirty="0" sz="90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authentication</a:t>
            </a:r>
            <a:r>
              <a:rPr dirty="0" sz="900" spc="-1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protocols.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400975" y="1838345"/>
            <a:ext cx="2689860" cy="1625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-29914" sz="975" spc="7">
                <a:solidFill>
                  <a:srgbClr val="231F20"/>
                </a:solidFill>
                <a:latin typeface="Arial"/>
                <a:cs typeface="Arial"/>
              </a:rPr>
              <a:t>Resource</a:t>
            </a:r>
            <a:r>
              <a:rPr dirty="0" baseline="-29914" sz="97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baseline="-29914" sz="975" spc="7">
                <a:solidFill>
                  <a:srgbClr val="231F20"/>
                </a:solidFill>
                <a:latin typeface="Arial"/>
                <a:cs typeface="Arial"/>
              </a:rPr>
              <a:t>layer </a:t>
            </a:r>
            <a:r>
              <a:rPr dirty="0" baseline="-29914" sz="975" spc="1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900" spc="-5">
                <a:solidFill>
                  <a:srgbClr val="3333B2"/>
                </a:solidFill>
                <a:latin typeface="Arial"/>
                <a:cs typeface="Arial"/>
              </a:rPr>
              <a:t>Resource:</a:t>
            </a:r>
            <a:r>
              <a:rPr dirty="0" sz="900" spc="3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Manages a</a:t>
            </a:r>
            <a:r>
              <a:rPr dirty="0" sz="90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single resource,</a:t>
            </a:r>
            <a:endParaRPr sz="9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294394" y="1977524"/>
            <a:ext cx="1923414" cy="301625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1499"/>
              </a:lnSpc>
              <a:spcBef>
                <a:spcPts val="80"/>
              </a:spcBef>
            </a:pPr>
            <a:r>
              <a:rPr dirty="0" sz="900" spc="-10">
                <a:latin typeface="Arial"/>
                <a:cs typeface="Arial"/>
              </a:rPr>
              <a:t>such as creating processes or reading </a:t>
            </a:r>
            <a:r>
              <a:rPr dirty="0" sz="900" spc="-23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data.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054313" y="2306480"/>
            <a:ext cx="2094864" cy="76962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algn="just" marL="252729" marR="129539" indent="-240665">
              <a:lnSpc>
                <a:spcPct val="101499"/>
              </a:lnSpc>
              <a:spcBef>
                <a:spcPts val="80"/>
              </a:spcBef>
            </a:pPr>
            <a:r>
              <a:rPr dirty="0" sz="900" spc="-5">
                <a:solidFill>
                  <a:srgbClr val="3333B2"/>
                </a:solidFill>
                <a:latin typeface="Arial"/>
                <a:cs typeface="Arial"/>
              </a:rPr>
              <a:t>Collective:</a:t>
            </a:r>
            <a:r>
              <a:rPr dirty="0" sz="9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Handles access to multiple </a:t>
            </a:r>
            <a:r>
              <a:rPr dirty="0" sz="900" spc="-23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resources: </a:t>
            </a:r>
            <a:r>
              <a:rPr dirty="0" sz="900" spc="-15">
                <a:latin typeface="Arial"/>
                <a:cs typeface="Arial"/>
              </a:rPr>
              <a:t>discovery, </a:t>
            </a:r>
            <a:r>
              <a:rPr dirty="0" sz="900" spc="-5">
                <a:latin typeface="Arial"/>
                <a:cs typeface="Arial"/>
              </a:rPr>
              <a:t>scheduling, </a:t>
            </a:r>
            <a:r>
              <a:rPr dirty="0" sz="90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replication.</a:t>
            </a:r>
            <a:endParaRPr sz="900">
              <a:latin typeface="Arial"/>
              <a:cs typeface="Arial"/>
            </a:endParaRPr>
          </a:p>
          <a:p>
            <a:pPr algn="just" marL="252729" marR="5080" indent="-240665">
              <a:lnSpc>
                <a:spcPct val="101499"/>
              </a:lnSpc>
              <a:spcBef>
                <a:spcPts val="395"/>
              </a:spcBef>
            </a:pPr>
            <a:r>
              <a:rPr dirty="0" sz="900" spc="-5">
                <a:solidFill>
                  <a:srgbClr val="3333B2"/>
                </a:solidFill>
                <a:latin typeface="Arial"/>
                <a:cs typeface="Arial"/>
              </a:rPr>
              <a:t>Application:</a:t>
            </a:r>
            <a:r>
              <a:rPr dirty="0" sz="9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Contains actual grid </a:t>
            </a:r>
            <a:r>
              <a:rPr dirty="0" sz="90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applications in</a:t>
            </a:r>
            <a:r>
              <a:rPr dirty="0" sz="90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a</a:t>
            </a:r>
            <a:r>
              <a:rPr dirty="0" sz="90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single</a:t>
            </a:r>
            <a:r>
              <a:rPr dirty="0" sz="90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organization.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4357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70746" y="716"/>
            <a:ext cx="137096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High performance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distributed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computing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39255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Cloud</a:t>
            </a:r>
            <a:r>
              <a:rPr dirty="0" sz="1400" spc="-4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computing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806238" y="979888"/>
            <a:ext cx="2456815" cy="1500505"/>
            <a:chOff x="806238" y="979888"/>
            <a:chExt cx="2456815" cy="1500505"/>
          </a:xfrm>
        </p:grpSpPr>
        <p:sp>
          <p:nvSpPr>
            <p:cNvPr id="6" name="object 6"/>
            <p:cNvSpPr/>
            <p:nvPr/>
          </p:nvSpPr>
          <p:spPr>
            <a:xfrm>
              <a:off x="809413" y="2066209"/>
              <a:ext cx="2450465" cy="410845"/>
            </a:xfrm>
            <a:custGeom>
              <a:avLst/>
              <a:gdLst/>
              <a:ahLst/>
              <a:cxnLst/>
              <a:rect l="l" t="t" r="r" b="b"/>
              <a:pathLst>
                <a:path w="2450465" h="410844">
                  <a:moveTo>
                    <a:pt x="2450155" y="0"/>
                  </a:moveTo>
                  <a:lnTo>
                    <a:pt x="319586" y="0"/>
                  </a:lnTo>
                  <a:lnTo>
                    <a:pt x="0" y="252823"/>
                  </a:lnTo>
                  <a:lnTo>
                    <a:pt x="2130573" y="252823"/>
                  </a:lnTo>
                  <a:lnTo>
                    <a:pt x="2130573" y="410848"/>
                  </a:lnTo>
                  <a:lnTo>
                    <a:pt x="2450155" y="158015"/>
                  </a:lnTo>
                  <a:lnTo>
                    <a:pt x="2450155" y="0"/>
                  </a:lnTo>
                  <a:close/>
                </a:path>
              </a:pathLst>
            </a:custGeom>
            <a:solidFill>
              <a:srgbClr val="93959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809413" y="2066209"/>
              <a:ext cx="2450465" cy="410845"/>
            </a:xfrm>
            <a:custGeom>
              <a:avLst/>
              <a:gdLst/>
              <a:ahLst/>
              <a:cxnLst/>
              <a:rect l="l" t="t" r="r" b="b"/>
              <a:pathLst>
                <a:path w="2450465" h="410844">
                  <a:moveTo>
                    <a:pt x="319586" y="0"/>
                  </a:moveTo>
                  <a:lnTo>
                    <a:pt x="0" y="252823"/>
                  </a:lnTo>
                  <a:lnTo>
                    <a:pt x="2130573" y="252823"/>
                  </a:lnTo>
                  <a:lnTo>
                    <a:pt x="2130573" y="410848"/>
                  </a:lnTo>
                  <a:lnTo>
                    <a:pt x="2450155" y="158015"/>
                  </a:lnTo>
                  <a:lnTo>
                    <a:pt x="2450155" y="0"/>
                  </a:lnTo>
                  <a:lnTo>
                    <a:pt x="319586" y="0"/>
                  </a:lnTo>
                  <a:close/>
                </a:path>
                <a:path w="2450465" h="410844">
                  <a:moveTo>
                    <a:pt x="2130573" y="252823"/>
                  </a:moveTo>
                  <a:lnTo>
                    <a:pt x="2450155" y="0"/>
                  </a:lnTo>
                </a:path>
              </a:pathLst>
            </a:custGeom>
            <a:ln w="597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809413" y="2319033"/>
              <a:ext cx="2131060" cy="158115"/>
            </a:xfrm>
            <a:custGeom>
              <a:avLst/>
              <a:gdLst/>
              <a:ahLst/>
              <a:cxnLst/>
              <a:rect l="l" t="t" r="r" b="b"/>
              <a:pathLst>
                <a:path w="2131060" h="158114">
                  <a:moveTo>
                    <a:pt x="2130567" y="0"/>
                  </a:moveTo>
                  <a:lnTo>
                    <a:pt x="0" y="0"/>
                  </a:lnTo>
                  <a:lnTo>
                    <a:pt x="0" y="158024"/>
                  </a:lnTo>
                  <a:lnTo>
                    <a:pt x="2130567" y="158024"/>
                  </a:lnTo>
                  <a:lnTo>
                    <a:pt x="2130567" y="0"/>
                  </a:lnTo>
                  <a:close/>
                </a:path>
              </a:pathLst>
            </a:custGeom>
            <a:solidFill>
              <a:srgbClr val="93959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809413" y="1715116"/>
              <a:ext cx="2450465" cy="403860"/>
            </a:xfrm>
            <a:custGeom>
              <a:avLst/>
              <a:gdLst/>
              <a:ahLst/>
              <a:cxnLst/>
              <a:rect l="l" t="t" r="r" b="b"/>
              <a:pathLst>
                <a:path w="2450465" h="403860">
                  <a:moveTo>
                    <a:pt x="2450155" y="0"/>
                  </a:moveTo>
                  <a:lnTo>
                    <a:pt x="319586" y="0"/>
                  </a:lnTo>
                  <a:lnTo>
                    <a:pt x="0" y="248236"/>
                  </a:lnTo>
                  <a:lnTo>
                    <a:pt x="2130573" y="248236"/>
                  </a:lnTo>
                  <a:lnTo>
                    <a:pt x="2130573" y="403382"/>
                  </a:lnTo>
                  <a:lnTo>
                    <a:pt x="2450155" y="155146"/>
                  </a:lnTo>
                  <a:lnTo>
                    <a:pt x="2450155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809413" y="1715116"/>
              <a:ext cx="2450465" cy="403860"/>
            </a:xfrm>
            <a:custGeom>
              <a:avLst/>
              <a:gdLst/>
              <a:ahLst/>
              <a:cxnLst/>
              <a:rect l="l" t="t" r="r" b="b"/>
              <a:pathLst>
                <a:path w="2450465" h="403860">
                  <a:moveTo>
                    <a:pt x="319586" y="0"/>
                  </a:moveTo>
                  <a:lnTo>
                    <a:pt x="0" y="248236"/>
                  </a:lnTo>
                  <a:lnTo>
                    <a:pt x="2130573" y="248236"/>
                  </a:lnTo>
                  <a:lnTo>
                    <a:pt x="2130573" y="403382"/>
                  </a:lnTo>
                  <a:lnTo>
                    <a:pt x="2450155" y="155146"/>
                  </a:lnTo>
                  <a:lnTo>
                    <a:pt x="2450155" y="0"/>
                  </a:lnTo>
                  <a:lnTo>
                    <a:pt x="319586" y="0"/>
                  </a:lnTo>
                  <a:close/>
                </a:path>
                <a:path w="2450465" h="403860">
                  <a:moveTo>
                    <a:pt x="2130573" y="248236"/>
                  </a:moveTo>
                  <a:lnTo>
                    <a:pt x="2450155" y="0"/>
                  </a:lnTo>
                </a:path>
              </a:pathLst>
            </a:custGeom>
            <a:ln w="597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809413" y="1963352"/>
              <a:ext cx="2131060" cy="155575"/>
            </a:xfrm>
            <a:custGeom>
              <a:avLst/>
              <a:gdLst/>
              <a:ahLst/>
              <a:cxnLst/>
              <a:rect l="l" t="t" r="r" b="b"/>
              <a:pathLst>
                <a:path w="2131060" h="155575">
                  <a:moveTo>
                    <a:pt x="2130567" y="0"/>
                  </a:moveTo>
                  <a:lnTo>
                    <a:pt x="0" y="0"/>
                  </a:lnTo>
                  <a:lnTo>
                    <a:pt x="0" y="155146"/>
                  </a:lnTo>
                  <a:lnTo>
                    <a:pt x="2130567" y="155146"/>
                  </a:lnTo>
                  <a:lnTo>
                    <a:pt x="2130567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809413" y="1349078"/>
              <a:ext cx="2450465" cy="411480"/>
            </a:xfrm>
            <a:custGeom>
              <a:avLst/>
              <a:gdLst/>
              <a:ahLst/>
              <a:cxnLst/>
              <a:rect l="l" t="t" r="r" b="b"/>
              <a:pathLst>
                <a:path w="2450465" h="411480">
                  <a:moveTo>
                    <a:pt x="2450155" y="0"/>
                  </a:moveTo>
                  <a:lnTo>
                    <a:pt x="319586" y="0"/>
                  </a:lnTo>
                  <a:lnTo>
                    <a:pt x="0" y="252836"/>
                  </a:lnTo>
                  <a:lnTo>
                    <a:pt x="2130573" y="252836"/>
                  </a:lnTo>
                  <a:lnTo>
                    <a:pt x="2130573" y="410856"/>
                  </a:lnTo>
                  <a:lnTo>
                    <a:pt x="2450155" y="158025"/>
                  </a:lnTo>
                  <a:lnTo>
                    <a:pt x="2450155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809413" y="1349078"/>
              <a:ext cx="2450465" cy="411480"/>
            </a:xfrm>
            <a:custGeom>
              <a:avLst/>
              <a:gdLst/>
              <a:ahLst/>
              <a:cxnLst/>
              <a:rect l="l" t="t" r="r" b="b"/>
              <a:pathLst>
                <a:path w="2450465" h="411480">
                  <a:moveTo>
                    <a:pt x="319586" y="0"/>
                  </a:moveTo>
                  <a:lnTo>
                    <a:pt x="0" y="252836"/>
                  </a:lnTo>
                  <a:lnTo>
                    <a:pt x="2130573" y="252836"/>
                  </a:lnTo>
                  <a:lnTo>
                    <a:pt x="2130573" y="410856"/>
                  </a:lnTo>
                  <a:lnTo>
                    <a:pt x="2450155" y="158025"/>
                  </a:lnTo>
                  <a:lnTo>
                    <a:pt x="2450155" y="0"/>
                  </a:lnTo>
                  <a:lnTo>
                    <a:pt x="319586" y="0"/>
                  </a:lnTo>
                  <a:close/>
                </a:path>
                <a:path w="2450465" h="411480">
                  <a:moveTo>
                    <a:pt x="2130573" y="252836"/>
                  </a:moveTo>
                  <a:lnTo>
                    <a:pt x="2450155" y="0"/>
                  </a:lnTo>
                </a:path>
              </a:pathLst>
            </a:custGeom>
            <a:ln w="597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809413" y="1601915"/>
              <a:ext cx="2131060" cy="158115"/>
            </a:xfrm>
            <a:custGeom>
              <a:avLst/>
              <a:gdLst/>
              <a:ahLst/>
              <a:cxnLst/>
              <a:rect l="l" t="t" r="r" b="b"/>
              <a:pathLst>
                <a:path w="2131060" h="158114">
                  <a:moveTo>
                    <a:pt x="2130567" y="0"/>
                  </a:moveTo>
                  <a:lnTo>
                    <a:pt x="0" y="0"/>
                  </a:lnTo>
                  <a:lnTo>
                    <a:pt x="0" y="158020"/>
                  </a:lnTo>
                  <a:lnTo>
                    <a:pt x="2130567" y="158020"/>
                  </a:lnTo>
                  <a:lnTo>
                    <a:pt x="2130567" y="0"/>
                  </a:lnTo>
                  <a:close/>
                </a:path>
              </a:pathLst>
            </a:custGeom>
            <a:solidFill>
              <a:srgbClr val="D1D3D4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809413" y="983063"/>
              <a:ext cx="2450465" cy="418465"/>
            </a:xfrm>
            <a:custGeom>
              <a:avLst/>
              <a:gdLst/>
              <a:ahLst/>
              <a:cxnLst/>
              <a:rect l="l" t="t" r="r" b="b"/>
              <a:pathLst>
                <a:path w="2450465" h="418465">
                  <a:moveTo>
                    <a:pt x="2450155" y="0"/>
                  </a:moveTo>
                  <a:lnTo>
                    <a:pt x="319586" y="0"/>
                  </a:lnTo>
                  <a:lnTo>
                    <a:pt x="0" y="257421"/>
                  </a:lnTo>
                  <a:lnTo>
                    <a:pt x="2130573" y="257421"/>
                  </a:lnTo>
                  <a:lnTo>
                    <a:pt x="2130573" y="418309"/>
                  </a:lnTo>
                  <a:lnTo>
                    <a:pt x="2450155" y="160887"/>
                  </a:lnTo>
                  <a:lnTo>
                    <a:pt x="2450155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809413" y="983063"/>
              <a:ext cx="2450465" cy="418465"/>
            </a:xfrm>
            <a:custGeom>
              <a:avLst/>
              <a:gdLst/>
              <a:ahLst/>
              <a:cxnLst/>
              <a:rect l="l" t="t" r="r" b="b"/>
              <a:pathLst>
                <a:path w="2450465" h="418465">
                  <a:moveTo>
                    <a:pt x="319586" y="0"/>
                  </a:moveTo>
                  <a:lnTo>
                    <a:pt x="0" y="257421"/>
                  </a:lnTo>
                  <a:lnTo>
                    <a:pt x="2130573" y="257421"/>
                  </a:lnTo>
                  <a:lnTo>
                    <a:pt x="2130573" y="418309"/>
                  </a:lnTo>
                  <a:lnTo>
                    <a:pt x="2450155" y="160887"/>
                  </a:lnTo>
                  <a:lnTo>
                    <a:pt x="2450155" y="0"/>
                  </a:lnTo>
                  <a:lnTo>
                    <a:pt x="319586" y="0"/>
                  </a:lnTo>
                  <a:close/>
                </a:path>
                <a:path w="2450465" h="418465">
                  <a:moveTo>
                    <a:pt x="2130573" y="257421"/>
                  </a:moveTo>
                  <a:lnTo>
                    <a:pt x="2450155" y="0"/>
                  </a:lnTo>
                </a:path>
              </a:pathLst>
            </a:custGeom>
            <a:ln w="5976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809413" y="1240482"/>
              <a:ext cx="2131060" cy="161290"/>
            </a:xfrm>
            <a:custGeom>
              <a:avLst/>
              <a:gdLst/>
              <a:ahLst/>
              <a:cxnLst/>
              <a:rect l="l" t="t" r="r" b="b"/>
              <a:pathLst>
                <a:path w="2131060" h="161290">
                  <a:moveTo>
                    <a:pt x="2130567" y="0"/>
                  </a:moveTo>
                  <a:lnTo>
                    <a:pt x="0" y="0"/>
                  </a:lnTo>
                  <a:lnTo>
                    <a:pt x="0" y="160890"/>
                  </a:lnTo>
                  <a:lnTo>
                    <a:pt x="2130567" y="160890"/>
                  </a:lnTo>
                  <a:lnTo>
                    <a:pt x="2130567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/>
          <p:cNvSpPr txBox="1"/>
          <p:nvPr/>
        </p:nvSpPr>
        <p:spPr>
          <a:xfrm>
            <a:off x="809413" y="1240482"/>
            <a:ext cx="2131060" cy="161290"/>
          </a:xfrm>
          <a:prstGeom prst="rect">
            <a:avLst/>
          </a:prstGeom>
          <a:ln w="5976">
            <a:solidFill>
              <a:srgbClr val="231F20"/>
            </a:solidFill>
          </a:ln>
        </p:spPr>
        <p:txBody>
          <a:bodyPr wrap="square" lIns="0" tIns="26669" rIns="0" bIns="0" rtlCol="0" vert="horz">
            <a:spAutoFit/>
          </a:bodyPr>
          <a:lstStyle/>
          <a:p>
            <a:pPr algn="ctr" marL="273685">
              <a:lnSpc>
                <a:spcPct val="100000"/>
              </a:lnSpc>
              <a:spcBef>
                <a:spcPts val="209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endParaRPr sz="6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09413" y="1963352"/>
            <a:ext cx="2131060" cy="155575"/>
          </a:xfrm>
          <a:prstGeom prst="rect">
            <a:avLst/>
          </a:prstGeom>
          <a:ln w="5976">
            <a:solidFill>
              <a:srgbClr val="231F20"/>
            </a:solidFill>
          </a:ln>
        </p:spPr>
        <p:txBody>
          <a:bodyPr wrap="square" lIns="0" tIns="22225" rIns="0" bIns="0" rtlCol="0" vert="horz">
            <a:spAutoFit/>
          </a:bodyPr>
          <a:lstStyle/>
          <a:p>
            <a:pPr marL="947419">
              <a:lnSpc>
                <a:spcPct val="100000"/>
              </a:lnSpc>
              <a:spcBef>
                <a:spcPts val="17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Infrastructure</a:t>
            </a:r>
            <a:endParaRPr sz="6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17724" y="1801052"/>
            <a:ext cx="14693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Computation</a:t>
            </a:r>
            <a:r>
              <a:rPr dirty="0" sz="65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(VM),</a:t>
            </a:r>
            <a:r>
              <a:rPr dirty="0" sz="650" spc="-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storage</a:t>
            </a:r>
            <a:r>
              <a:rPr dirty="0" sz="65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(block,</a:t>
            </a:r>
            <a:r>
              <a:rPr dirty="0" sz="650" spc="-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i="1">
                <a:solidFill>
                  <a:srgbClr val="231F20"/>
                </a:solidFill>
                <a:latin typeface="Arial"/>
                <a:cs typeface="Arial"/>
              </a:rPr>
              <a:t>file)</a:t>
            </a:r>
            <a:endParaRPr sz="6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09413" y="2319033"/>
            <a:ext cx="2131060" cy="158115"/>
          </a:xfrm>
          <a:prstGeom prst="rect">
            <a:avLst/>
          </a:prstGeom>
          <a:ln w="5976">
            <a:solidFill>
              <a:srgbClr val="231F20"/>
            </a:solidFill>
          </a:ln>
        </p:spPr>
        <p:txBody>
          <a:bodyPr wrap="square" lIns="0" tIns="43180" rIns="0" bIns="0" rtlCol="0" vert="horz">
            <a:spAutoFit/>
          </a:bodyPr>
          <a:lstStyle/>
          <a:p>
            <a:pPr algn="ctr" marL="276860">
              <a:lnSpc>
                <a:spcPct val="100000"/>
              </a:lnSpc>
              <a:spcBef>
                <a:spcPts val="34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Hardware</a:t>
            </a:r>
            <a:endParaRPr sz="6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09413" y="1601915"/>
            <a:ext cx="2131060" cy="158115"/>
          </a:xfrm>
          <a:prstGeom prst="rect">
            <a:avLst/>
          </a:prstGeom>
          <a:ln w="5976">
            <a:solidFill>
              <a:srgbClr val="231F20"/>
            </a:solidFill>
          </a:ln>
        </p:spPr>
        <p:txBody>
          <a:bodyPr wrap="square" lIns="0" tIns="19685" rIns="0" bIns="0" rtlCol="0" vert="horz">
            <a:spAutoFit/>
          </a:bodyPr>
          <a:lstStyle/>
          <a:p>
            <a:pPr algn="ctr" marL="278130">
              <a:lnSpc>
                <a:spcPct val="100000"/>
              </a:lnSpc>
              <a:spcBef>
                <a:spcPts val="15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Platforms</a:t>
            </a:r>
            <a:endParaRPr sz="6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17385" y="1390405"/>
            <a:ext cx="1497330" cy="220979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366395" marR="5080" indent="-354330">
              <a:lnSpc>
                <a:spcPts val="740"/>
              </a:lnSpc>
              <a:spcBef>
                <a:spcPts val="170"/>
              </a:spcBef>
            </a:pP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Software</a:t>
            </a:r>
            <a:r>
              <a:rPr dirty="0" sz="650" spc="-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framework</a:t>
            </a:r>
            <a:r>
              <a:rPr dirty="0" sz="650" spc="-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(Java/Python/.Net) </a:t>
            </a:r>
            <a:r>
              <a:rPr dirty="0" sz="650" spc="-16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Storage</a:t>
            </a:r>
            <a:r>
              <a:rPr dirty="0" sz="650" spc="-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(databases)</a:t>
            </a:r>
            <a:endParaRPr sz="6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31242" y="2014271"/>
            <a:ext cx="216535" cy="52260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algn="ctr">
              <a:lnSpc>
                <a:spcPts val="745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Infrastructure</a:t>
            </a:r>
            <a:endParaRPr sz="650">
              <a:latin typeface="Arial"/>
              <a:cs typeface="Arial"/>
            </a:endParaRPr>
          </a:p>
          <a:p>
            <a:pPr algn="ctr" marL="29209">
              <a:lnSpc>
                <a:spcPct val="100000"/>
              </a:lnSpc>
              <a:spcBef>
                <a:spcPts val="5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aa</a:t>
            </a:r>
            <a:r>
              <a:rPr dirty="0" sz="6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Svc</a:t>
            </a:r>
            <a:endParaRPr sz="6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34277" y="1541353"/>
            <a:ext cx="216535" cy="33972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745"/>
              </a:lnSpc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Platform</a:t>
            </a:r>
            <a:endParaRPr sz="650">
              <a:latin typeface="Arial"/>
              <a:cs typeface="Arial"/>
            </a:endParaRPr>
          </a:p>
          <a:p>
            <a:pPr marL="44450">
              <a:lnSpc>
                <a:spcPct val="100000"/>
              </a:lnSpc>
              <a:spcBef>
                <a:spcPts val="55"/>
              </a:spcBef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aa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Svc</a:t>
            </a:r>
            <a:endParaRPr sz="6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34277" y="1011775"/>
            <a:ext cx="218440" cy="35877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725"/>
              </a:lnSpc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Software</a:t>
            </a:r>
            <a:endParaRPr sz="650">
              <a:latin typeface="Arial"/>
              <a:cs typeface="Arial"/>
            </a:endParaRPr>
          </a:p>
          <a:p>
            <a:pPr marL="53975">
              <a:lnSpc>
                <a:spcPts val="880"/>
              </a:lnSpc>
            </a:pP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aa</a:t>
            </a:r>
            <a:r>
              <a:rPr dirty="0" sz="750" spc="-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31F20"/>
                </a:solidFill>
                <a:latin typeface="Arial"/>
                <a:cs typeface="Arial"/>
              </a:rPr>
              <a:t>Svc</a:t>
            </a:r>
            <a:endParaRPr sz="75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10613" y="1461140"/>
            <a:ext cx="299085" cy="448309"/>
          </a:xfrm>
          <a:custGeom>
            <a:avLst/>
            <a:gdLst/>
            <a:ahLst/>
            <a:cxnLst/>
            <a:rect l="l" t="t" r="r" b="b"/>
            <a:pathLst>
              <a:path w="299084" h="448310">
                <a:moveTo>
                  <a:pt x="0" y="0"/>
                </a:moveTo>
                <a:lnTo>
                  <a:pt x="298800" y="0"/>
                </a:lnTo>
              </a:path>
              <a:path w="299084" h="448310">
                <a:moveTo>
                  <a:pt x="0" y="448202"/>
                </a:moveTo>
                <a:lnTo>
                  <a:pt x="298800" y="448202"/>
                </a:lnTo>
              </a:path>
            </a:pathLst>
          </a:custGeom>
          <a:ln w="10538">
            <a:solidFill>
              <a:srgbClr val="231F2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3369661" y="1328949"/>
            <a:ext cx="742950" cy="220979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ts val="760"/>
              </a:lnSpc>
              <a:spcBef>
                <a:spcPts val="110"/>
              </a:spcBef>
            </a:pP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MS</a:t>
            </a:r>
            <a:r>
              <a:rPr dirty="0" sz="6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Azure</a:t>
            </a:r>
            <a:endParaRPr sz="650">
              <a:latin typeface="Arial"/>
              <a:cs typeface="Arial"/>
            </a:endParaRPr>
          </a:p>
          <a:p>
            <a:pPr marL="12700">
              <a:lnSpc>
                <a:spcPts val="76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Google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engine</a:t>
            </a:r>
            <a:endParaRPr sz="6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6713" y="3331252"/>
            <a:ext cx="59499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Cloud</a:t>
            </a:r>
            <a:r>
              <a:rPr dirty="0" sz="600" spc="-3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computing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35" name="object 3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34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3366519" y="1702197"/>
            <a:ext cx="522605" cy="24637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-635">
              <a:lnSpc>
                <a:spcPct val="111500"/>
              </a:lnSpc>
              <a:spcBef>
                <a:spcPts val="9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Amazon S3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Amazon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EC2</a:t>
            </a:r>
            <a:endParaRPr sz="6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366103" y="2179295"/>
            <a:ext cx="480059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Datacenters</a:t>
            </a:r>
            <a:endParaRPr sz="6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345077" y="2159481"/>
            <a:ext cx="117665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CPU,</a:t>
            </a:r>
            <a:r>
              <a:rPr dirty="0" sz="650" spc="-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i="1">
                <a:solidFill>
                  <a:srgbClr val="231F20"/>
                </a:solidFill>
                <a:latin typeface="Arial"/>
                <a:cs typeface="Arial"/>
              </a:rPr>
              <a:t>memory,</a:t>
            </a:r>
            <a:r>
              <a:rPr dirty="0" sz="650" spc="-1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disk,</a:t>
            </a:r>
            <a:r>
              <a:rPr dirty="0" sz="650" spc="-2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bandwidth</a:t>
            </a:r>
            <a:endParaRPr sz="6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215036" y="1035673"/>
            <a:ext cx="157035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i="1">
                <a:solidFill>
                  <a:srgbClr val="231F20"/>
                </a:solidFill>
                <a:latin typeface="Arial"/>
                <a:cs typeface="Arial"/>
              </a:rPr>
              <a:t>Web</a:t>
            </a:r>
            <a:r>
              <a:rPr dirty="0" sz="65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services,</a:t>
            </a:r>
            <a:r>
              <a:rPr dirty="0" sz="65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multimedia,</a:t>
            </a:r>
            <a:r>
              <a:rPr dirty="0" sz="650" spc="-5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business</a:t>
            </a:r>
            <a:r>
              <a:rPr dirty="0" sz="650" spc="-10" i="1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 i="1">
                <a:solidFill>
                  <a:srgbClr val="231F20"/>
                </a:solidFill>
                <a:latin typeface="Arial"/>
                <a:cs typeface="Arial"/>
              </a:rPr>
              <a:t>apps</a:t>
            </a:r>
            <a:endParaRPr sz="6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366127" y="916626"/>
            <a:ext cx="605155" cy="315595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marL="12700" marR="5080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Google docs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Gmail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-60">
                <a:solidFill>
                  <a:srgbClr val="231F20"/>
                </a:solidFill>
                <a:latin typeface="Arial"/>
                <a:cs typeface="Arial"/>
              </a:rPr>
              <a:t>Y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ou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T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ube,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Flickr</a:t>
            </a:r>
            <a:endParaRPr sz="65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59499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Cloud</a:t>
            </a:r>
            <a:r>
              <a:rPr dirty="0" sz="600" spc="-3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computing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35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4357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70746" y="716"/>
            <a:ext cx="137096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High performance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distributed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computing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241165" cy="267716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Cloud</a:t>
            </a:r>
            <a:r>
              <a:rPr dirty="0" sz="14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computing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00">
              <a:latin typeface="Arial"/>
              <a:cs typeface="Arial"/>
            </a:endParaRPr>
          </a:p>
          <a:p>
            <a:pPr marL="276860">
              <a:lnSpc>
                <a:spcPct val="100000"/>
              </a:lnSpc>
              <a:spcBef>
                <a:spcPts val="5"/>
              </a:spcBef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Make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distinction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between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four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layers</a:t>
            </a:r>
            <a:endParaRPr sz="1200">
              <a:latin typeface="Arial"/>
              <a:cs typeface="Arial"/>
            </a:endParaRPr>
          </a:p>
          <a:p>
            <a:pPr marL="554355" marR="334010" indent="-168275">
              <a:lnSpc>
                <a:spcPct val="100000"/>
              </a:lnSpc>
              <a:spcBef>
                <a:spcPts val="775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Hardware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5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Processors, routers, </a:t>
            </a:r>
            <a:r>
              <a:rPr dirty="0" sz="1000" spc="-10">
                <a:latin typeface="Arial"/>
                <a:cs typeface="Arial"/>
              </a:rPr>
              <a:t>power</a:t>
            </a:r>
            <a:r>
              <a:rPr dirty="0" sz="1000" spc="-5">
                <a:latin typeface="Arial"/>
                <a:cs typeface="Arial"/>
              </a:rPr>
              <a:t> and cooling systems.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Customers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normally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never</a:t>
            </a:r>
            <a:r>
              <a:rPr dirty="0" sz="1000" spc="-5">
                <a:latin typeface="Arial"/>
                <a:cs typeface="Arial"/>
              </a:rPr>
              <a:t> get to see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these.</a:t>
            </a:r>
            <a:endParaRPr sz="1000">
              <a:latin typeface="Arial"/>
              <a:cs typeface="Arial"/>
            </a:endParaRPr>
          </a:p>
          <a:p>
            <a:pPr marL="554355" marR="6731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Infrastructure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Deploys</a:t>
            </a:r>
            <a:r>
              <a:rPr dirty="0" sz="1000">
                <a:latin typeface="Arial"/>
                <a:cs typeface="Arial"/>
              </a:rPr>
              <a:t> virtualization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techniques.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Evolves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around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allocating 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managing</a:t>
            </a:r>
            <a:r>
              <a:rPr dirty="0" sz="1000">
                <a:latin typeface="Arial"/>
                <a:cs typeface="Arial"/>
              </a:rPr>
              <a:t> virtual</a:t>
            </a:r>
            <a:r>
              <a:rPr dirty="0" sz="1000" spc="-5">
                <a:latin typeface="Arial"/>
                <a:cs typeface="Arial"/>
              </a:rPr>
              <a:t> storage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devices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virtual 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servers.</a:t>
            </a:r>
            <a:endParaRPr sz="1000">
              <a:latin typeface="Arial"/>
              <a:cs typeface="Arial"/>
            </a:endParaRPr>
          </a:p>
          <a:p>
            <a:pPr marL="554355" marR="43180" indent="-168275">
              <a:lnSpc>
                <a:spcPct val="100000"/>
              </a:lnSpc>
              <a:spcBef>
                <a:spcPts val="585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Platform</a:t>
            </a:r>
            <a:r>
              <a:rPr dirty="0" sz="1000" spc="-10">
                <a:latin typeface="Arial"/>
                <a:cs typeface="Arial"/>
              </a:rPr>
              <a:t>: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Provides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higher-level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abstractions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storage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and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such.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Example: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Amazon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S3 storage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 </a:t>
            </a:r>
            <a:r>
              <a:rPr dirty="0" sz="1000" spc="-10">
                <a:latin typeface="Arial"/>
                <a:cs typeface="Arial"/>
              </a:rPr>
              <a:t>offers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 API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 spc="-5">
                <a:latin typeface="Arial"/>
                <a:cs typeface="Arial"/>
              </a:rPr>
              <a:t> (locally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created) files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organized 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stored 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so-called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buckets</a:t>
            </a:r>
            <a:r>
              <a:rPr dirty="0" sz="1000" spc="-1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554355" marR="46355" indent="-168275">
              <a:lnSpc>
                <a:spcPct val="100000"/>
              </a:lnSpc>
              <a:spcBef>
                <a:spcPts val="585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Application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Actual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applications,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such 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office suites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(text </a:t>
            </a:r>
            <a:r>
              <a:rPr dirty="0" sz="1000" spc="-5">
                <a:latin typeface="Arial"/>
                <a:cs typeface="Arial"/>
              </a:rPr>
              <a:t> processors,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spreadsheet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applications,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presentation</a:t>
            </a:r>
            <a:r>
              <a:rPr dirty="0" sz="1000" spc="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applications).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Comparable</a:t>
            </a:r>
            <a:r>
              <a:rPr dirty="0" sz="1000" spc="-5">
                <a:latin typeface="Arial"/>
                <a:cs typeface="Arial"/>
              </a:rPr>
              <a:t> to the suite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apps shipped with OSes.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66713" y="3331252"/>
            <a:ext cx="59499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Cloud</a:t>
            </a:r>
            <a:r>
              <a:rPr dirty="0" sz="600" spc="-3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computing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36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16580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High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performance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distributed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computing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2759710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0"/>
              <a:t>Is</a:t>
            </a:r>
            <a:r>
              <a:rPr dirty="0" spc="5"/>
              <a:t> </a:t>
            </a:r>
            <a:r>
              <a:rPr dirty="0" spc="15"/>
              <a:t>cloud</a:t>
            </a:r>
            <a:r>
              <a:rPr dirty="0" spc="5"/>
              <a:t> </a:t>
            </a:r>
            <a:r>
              <a:rPr dirty="0" spc="15"/>
              <a:t>computing</a:t>
            </a:r>
            <a:r>
              <a:rPr dirty="0" spc="5"/>
              <a:t> cost-effective?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9590" y="481797"/>
            <a:ext cx="3943985" cy="15576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9845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29845" marR="17780" indent="-4445">
              <a:lnSpc>
                <a:spcPts val="1200"/>
              </a:lnSpc>
              <a:spcBef>
                <a:spcPts val="10"/>
              </a:spcBef>
            </a:pPr>
            <a:r>
              <a:rPr dirty="0" sz="1000" spc="-15">
                <a:latin typeface="Arial"/>
                <a:cs typeface="Arial"/>
              </a:rPr>
              <a:t>An </a:t>
            </a:r>
            <a:r>
              <a:rPr dirty="0" sz="1000" spc="-10">
                <a:latin typeface="Arial"/>
                <a:cs typeface="Arial"/>
              </a:rPr>
              <a:t>important </a:t>
            </a:r>
            <a:r>
              <a:rPr dirty="0" sz="1000" spc="-15">
                <a:latin typeface="Arial"/>
                <a:cs typeface="Arial"/>
              </a:rPr>
              <a:t>reason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for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the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success </a:t>
            </a:r>
            <a:r>
              <a:rPr dirty="0" sz="1000" spc="-10">
                <a:latin typeface="Arial"/>
                <a:cs typeface="Arial"/>
              </a:rPr>
              <a:t>of </a:t>
            </a:r>
            <a:r>
              <a:rPr dirty="0" sz="1000" spc="-15">
                <a:latin typeface="Arial"/>
                <a:cs typeface="Arial"/>
              </a:rPr>
              <a:t>cloud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computing</a:t>
            </a:r>
            <a:r>
              <a:rPr dirty="0" sz="1000" spc="-10">
                <a:latin typeface="Arial"/>
                <a:cs typeface="Arial"/>
              </a:rPr>
              <a:t> is that it</a:t>
            </a:r>
            <a:r>
              <a:rPr dirty="0" sz="1000" spc="-15">
                <a:latin typeface="Arial"/>
                <a:cs typeface="Arial"/>
              </a:rPr>
              <a:t> allows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organizations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outsource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their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 infrastructure: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hardware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software.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Essential question: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is outsourcing also cheaper</a:t>
            </a:r>
            <a:r>
              <a:rPr dirty="0" sz="1000" spc="-5">
                <a:latin typeface="Arial"/>
                <a:cs typeface="Arial"/>
              </a:rPr>
              <a:t>?</a:t>
            </a:r>
            <a:endParaRPr sz="10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64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Approach</a:t>
            </a:r>
            <a:endParaRPr sz="1200">
              <a:latin typeface="Arial"/>
              <a:cs typeface="Arial"/>
            </a:endParaRPr>
          </a:p>
          <a:p>
            <a:pPr marL="307340" marR="282575" indent="-168275">
              <a:lnSpc>
                <a:spcPct val="100000"/>
              </a:lnSpc>
              <a:spcBef>
                <a:spcPts val="770"/>
              </a:spcBef>
              <a:buClr>
                <a:srgbClr val="3333B2"/>
              </a:buClr>
              <a:buChar char="►"/>
              <a:tabLst>
                <a:tab pos="307975" algn="l"/>
              </a:tabLst>
            </a:pPr>
            <a:r>
              <a:rPr dirty="0" sz="1000" spc="-5">
                <a:latin typeface="Arial"/>
                <a:cs typeface="Arial"/>
              </a:rPr>
              <a:t>Consider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enterprise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applications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modeled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collection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components</a:t>
            </a:r>
            <a:r>
              <a:rPr dirty="0" sz="1000" spc="-5">
                <a:latin typeface="Arial"/>
                <a:cs typeface="Arial"/>
              </a:rPr>
              <a:t>, each component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requiring </a:t>
            </a:r>
            <a:r>
              <a:rPr dirty="0" sz="1000" i="1">
                <a:latin typeface="Arial"/>
                <a:cs typeface="Arial"/>
              </a:rPr>
              <a:t>N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servers.</a:t>
            </a:r>
            <a:endParaRPr sz="1000">
              <a:latin typeface="Arial"/>
              <a:cs typeface="Arial"/>
            </a:endParaRPr>
          </a:p>
          <a:p>
            <a:pPr marL="30734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307975" algn="l"/>
              </a:tabLst>
            </a:pPr>
            <a:r>
              <a:rPr dirty="0" sz="1000" spc="-5">
                <a:latin typeface="Arial"/>
                <a:cs typeface="Arial"/>
              </a:rPr>
              <a:t>Application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now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becomes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directed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graph</a:t>
            </a:r>
            <a:r>
              <a:rPr dirty="0" sz="1000" spc="-10">
                <a:latin typeface="Arial"/>
                <a:cs typeface="Arial"/>
              </a:rPr>
              <a:t>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vertex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8995" y="2040526"/>
            <a:ext cx="349440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representing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component,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arc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360" i="1">
                <a:latin typeface="メイリオ"/>
                <a:cs typeface="メイリオ"/>
              </a:rPr>
              <a:t>(</a:t>
            </a:r>
            <a:r>
              <a:rPr dirty="0" baseline="38888" sz="1500" spc="-540" i="1">
                <a:latin typeface="メイリオ"/>
                <a:cs typeface="メイリオ"/>
              </a:rPr>
              <a:t>−</a:t>
            </a:r>
            <a:r>
              <a:rPr dirty="0" sz="1000" spc="-360" i="1">
                <a:latin typeface="Arial"/>
                <a:cs typeface="Arial"/>
              </a:rPr>
              <a:t>i</a:t>
            </a:r>
            <a:r>
              <a:rPr dirty="0" baseline="38888" sz="1500" spc="-540" i="1">
                <a:latin typeface="メイリオ"/>
                <a:cs typeface="メイリオ"/>
              </a:rPr>
              <a:t>→</a:t>
            </a:r>
            <a:r>
              <a:rPr dirty="0" sz="1000" spc="-360" i="1">
                <a:latin typeface="Arial"/>
                <a:cs typeface="Arial"/>
              </a:rPr>
              <a:t>,</a:t>
            </a:r>
            <a:r>
              <a:rPr dirty="0" sz="1000" spc="-165" i="1">
                <a:latin typeface="Arial"/>
                <a:cs typeface="Arial"/>
              </a:rPr>
              <a:t> </a:t>
            </a:r>
            <a:r>
              <a:rPr dirty="0" sz="1000" spc="15" i="1">
                <a:latin typeface="Arial"/>
                <a:cs typeface="Arial"/>
              </a:rPr>
              <a:t>j</a:t>
            </a:r>
            <a:r>
              <a:rPr dirty="0" sz="1000" spc="15" i="1">
                <a:latin typeface="メイリオ"/>
                <a:cs typeface="メイリオ"/>
              </a:rPr>
              <a:t>)</a:t>
            </a:r>
            <a:r>
              <a:rPr dirty="0" sz="1000" spc="-60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representing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data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1304" y="2116436"/>
            <a:ext cx="3855085" cy="1000125"/>
          </a:xfrm>
          <a:prstGeom prst="rect">
            <a:avLst/>
          </a:prstGeom>
        </p:spPr>
        <p:txBody>
          <a:bodyPr wrap="square" lIns="0" tIns="88265" rIns="0" bIns="0" rtlCol="0" vert="horz">
            <a:spAutoFit/>
          </a:bodyPr>
          <a:lstStyle/>
          <a:p>
            <a:pPr marL="205740">
              <a:lnSpc>
                <a:spcPct val="100000"/>
              </a:lnSpc>
              <a:spcBef>
                <a:spcPts val="695"/>
              </a:spcBef>
            </a:pPr>
            <a:r>
              <a:rPr dirty="0" sz="1000" spc="-5">
                <a:latin typeface="Arial"/>
                <a:cs typeface="Arial"/>
              </a:rPr>
              <a:t>fl</a:t>
            </a:r>
            <a:r>
              <a:rPr dirty="0" sz="1000" spc="-20">
                <a:latin typeface="Arial"/>
                <a:cs typeface="Arial"/>
              </a:rPr>
              <a:t>o</a:t>
            </a:r>
            <a:r>
              <a:rPr dirty="0" sz="1000" spc="-5">
                <a:latin typeface="Arial"/>
                <a:cs typeface="Arial"/>
              </a:rPr>
              <a:t>wing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from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C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i="1">
                <a:latin typeface="Arial"/>
                <a:cs typeface="Arial"/>
              </a:rPr>
              <a:t> 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C</a:t>
            </a:r>
            <a:r>
              <a:rPr dirty="0" baseline="-15873" sz="1050" spc="7" i="1">
                <a:latin typeface="Arial"/>
                <a:cs typeface="Arial"/>
              </a:rPr>
              <a:t>j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20574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50">
                <a:latin typeface="Arial"/>
                <a:cs typeface="Arial"/>
              </a:rPr>
              <a:t>Two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associated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weights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per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arc:</a:t>
            </a:r>
            <a:endParaRPr sz="1000">
              <a:latin typeface="Arial"/>
              <a:cs typeface="Arial"/>
            </a:endParaRPr>
          </a:p>
          <a:p>
            <a:pPr lvl="1" marL="482600" marR="30480" indent="-168275">
              <a:lnSpc>
                <a:spcPct val="100000"/>
              </a:lnSpc>
              <a:spcBef>
                <a:spcPts val="495"/>
              </a:spcBef>
              <a:buClr>
                <a:srgbClr val="3333B2"/>
              </a:buClr>
              <a:buFont typeface="Arial"/>
              <a:buChar char="►"/>
              <a:tabLst>
                <a:tab pos="483234" algn="l"/>
              </a:tabLst>
            </a:pPr>
            <a:r>
              <a:rPr dirty="0" sz="1000" spc="20" i="1">
                <a:latin typeface="Arial"/>
                <a:cs typeface="Arial"/>
              </a:rPr>
              <a:t>T</a:t>
            </a:r>
            <a:r>
              <a:rPr dirty="0" baseline="-15873" sz="1050" spc="30" i="1">
                <a:latin typeface="Arial"/>
                <a:cs typeface="Arial"/>
              </a:rPr>
              <a:t>i,j</a:t>
            </a:r>
            <a:r>
              <a:rPr dirty="0" baseline="-15873" sz="1050" spc="3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the </a:t>
            </a:r>
            <a:r>
              <a:rPr dirty="0" sz="1000" spc="-10">
                <a:latin typeface="Arial"/>
                <a:cs typeface="Arial"/>
              </a:rPr>
              <a:t>number </a:t>
            </a:r>
            <a:r>
              <a:rPr dirty="0" sz="1000" spc="-5">
                <a:latin typeface="Arial"/>
                <a:cs typeface="Arial"/>
              </a:rPr>
              <a:t>of transactions per time unit that causes a </a:t>
            </a:r>
            <a:r>
              <a:rPr dirty="0" sz="1000" spc="-27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data</a:t>
            </a:r>
            <a:r>
              <a:rPr dirty="0" sz="1000" spc="-10">
                <a:latin typeface="Arial"/>
                <a:cs typeface="Arial"/>
              </a:rPr>
              <a:t> flow</a:t>
            </a:r>
            <a:r>
              <a:rPr dirty="0" sz="1000" spc="-5">
                <a:latin typeface="Arial"/>
                <a:cs typeface="Arial"/>
              </a:rPr>
              <a:t> from </a:t>
            </a:r>
            <a:r>
              <a:rPr dirty="0" sz="1000" i="1">
                <a:latin typeface="Arial"/>
                <a:cs typeface="Arial"/>
              </a:rPr>
              <a:t>C</a:t>
            </a:r>
            <a:r>
              <a:rPr dirty="0" baseline="-15873" sz="1050" i="1">
                <a:latin typeface="Arial"/>
                <a:cs typeface="Arial"/>
              </a:rPr>
              <a:t>i  </a:t>
            </a:r>
            <a:r>
              <a:rPr dirty="0" sz="1000" spc="-5">
                <a:latin typeface="Arial"/>
                <a:cs typeface="Arial"/>
              </a:rPr>
              <a:t>to </a:t>
            </a:r>
            <a:r>
              <a:rPr dirty="0" sz="1000" i="1">
                <a:latin typeface="Arial"/>
                <a:cs typeface="Arial"/>
              </a:rPr>
              <a:t>C</a:t>
            </a:r>
            <a:r>
              <a:rPr dirty="0" baseline="-15873" sz="1050" i="1">
                <a:latin typeface="Arial"/>
                <a:cs typeface="Arial"/>
              </a:rPr>
              <a:t>j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lvl="1" marL="482600" indent="-168275">
              <a:lnSpc>
                <a:spcPts val="1190"/>
              </a:lnSpc>
              <a:buClr>
                <a:srgbClr val="3333B2"/>
              </a:buClr>
              <a:buFont typeface="Arial"/>
              <a:buChar char="►"/>
              <a:tabLst>
                <a:tab pos="483234" algn="l"/>
              </a:tabLst>
            </a:pPr>
            <a:r>
              <a:rPr dirty="0" sz="1000" spc="20" i="1">
                <a:latin typeface="Arial"/>
                <a:cs typeface="Arial"/>
              </a:rPr>
              <a:t>S</a:t>
            </a:r>
            <a:r>
              <a:rPr dirty="0" baseline="-15873" sz="1050" spc="30" i="1">
                <a:latin typeface="Arial"/>
                <a:cs typeface="Arial"/>
              </a:rPr>
              <a:t>i,j</a:t>
            </a:r>
            <a:r>
              <a:rPr dirty="0" baseline="-15873" sz="1050" spc="292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total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amount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data associated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 </a:t>
            </a:r>
            <a:r>
              <a:rPr dirty="0" sz="1000" spc="20" i="1">
                <a:latin typeface="Arial"/>
                <a:cs typeface="Arial"/>
              </a:rPr>
              <a:t>T</a:t>
            </a:r>
            <a:r>
              <a:rPr dirty="0" baseline="-15873" sz="1050" spc="30" i="1">
                <a:latin typeface="Arial"/>
                <a:cs typeface="Arial"/>
              </a:rPr>
              <a:t>i,j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59499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Cloud</a:t>
            </a:r>
            <a:r>
              <a:rPr dirty="0" sz="600" spc="-3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computing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37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4357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70746" y="716"/>
            <a:ext cx="137096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High performance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distributed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computing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216400" cy="244411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Is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cloud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computing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cost-effective?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 marL="276860">
              <a:lnSpc>
                <a:spcPct val="100000"/>
              </a:lnSpc>
              <a:spcBef>
                <a:spcPts val="1135"/>
              </a:spcBef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Migration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plan</a:t>
            </a:r>
            <a:endParaRPr sz="1200">
              <a:latin typeface="Arial"/>
              <a:cs typeface="Arial"/>
            </a:endParaRPr>
          </a:p>
          <a:p>
            <a:pPr marL="276860" marR="43180">
              <a:lnSpc>
                <a:spcPct val="100000"/>
              </a:lnSpc>
              <a:spcBef>
                <a:spcPts val="190"/>
              </a:spcBef>
            </a:pPr>
            <a:r>
              <a:rPr dirty="0" sz="1000" spc="-5">
                <a:latin typeface="Arial"/>
                <a:cs typeface="Arial"/>
              </a:rPr>
              <a:t>Figure out </a:t>
            </a:r>
            <a:r>
              <a:rPr dirty="0" sz="1000" spc="-15">
                <a:latin typeface="Arial"/>
                <a:cs typeface="Arial"/>
              </a:rPr>
              <a:t>for </a:t>
            </a:r>
            <a:r>
              <a:rPr dirty="0" sz="1000" spc="-5">
                <a:latin typeface="Arial"/>
                <a:cs typeface="Arial"/>
              </a:rPr>
              <a:t>each component </a:t>
            </a:r>
            <a:r>
              <a:rPr dirty="0" sz="1000" i="1">
                <a:latin typeface="Arial"/>
                <a:cs typeface="Arial"/>
              </a:rPr>
              <a:t>C</a:t>
            </a:r>
            <a:r>
              <a:rPr dirty="0" baseline="-15873" sz="1050" i="1">
                <a:latin typeface="Arial"/>
                <a:cs typeface="Arial"/>
              </a:rPr>
              <a:t>i </a:t>
            </a:r>
            <a:r>
              <a:rPr dirty="0" sz="1000" spc="-5">
                <a:latin typeface="Arial"/>
                <a:cs typeface="Arial"/>
              </a:rPr>
              <a:t>, </a:t>
            </a:r>
            <a:r>
              <a:rPr dirty="0" sz="1000" spc="-10">
                <a:latin typeface="Arial"/>
                <a:cs typeface="Arial"/>
              </a:rPr>
              <a:t>how many </a:t>
            </a:r>
            <a:r>
              <a:rPr dirty="0" sz="1000" i="1">
                <a:latin typeface="Arial"/>
                <a:cs typeface="Arial"/>
              </a:rPr>
              <a:t>n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its </a:t>
            </a:r>
            <a:r>
              <a:rPr dirty="0" sz="1000" i="1">
                <a:latin typeface="Arial"/>
                <a:cs typeface="Arial"/>
              </a:rPr>
              <a:t>N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284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servers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should </a:t>
            </a:r>
            <a:r>
              <a:rPr dirty="0" sz="1000" spc="-10">
                <a:latin typeface="Arial"/>
                <a:cs typeface="Arial"/>
              </a:rPr>
              <a:t>migrate,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such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monetary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benefits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reduced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-5">
                <a:latin typeface="Arial"/>
                <a:cs typeface="Arial"/>
              </a:rPr>
              <a:t> additional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costs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Internet</a:t>
            </a:r>
            <a:r>
              <a:rPr dirty="0" sz="1000" spc="-5">
                <a:latin typeface="Arial"/>
                <a:cs typeface="Arial"/>
              </a:rPr>
              <a:t> communication, are maximal.</a:t>
            </a:r>
            <a:endParaRPr sz="1000">
              <a:latin typeface="Arial"/>
              <a:cs typeface="Arial"/>
            </a:endParaRPr>
          </a:p>
          <a:p>
            <a:pPr marL="276860">
              <a:lnSpc>
                <a:spcPct val="100000"/>
              </a:lnSpc>
              <a:spcBef>
                <a:spcPts val="68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Requirements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migration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plan</a:t>
            </a:r>
            <a:endParaRPr sz="1200">
              <a:latin typeface="Arial"/>
              <a:cs typeface="Arial"/>
            </a:endParaRPr>
          </a:p>
          <a:p>
            <a:pPr marL="554355" indent="-175895">
              <a:lnSpc>
                <a:spcPct val="100000"/>
              </a:lnSpc>
              <a:spcBef>
                <a:spcPts val="785"/>
              </a:spcBef>
              <a:buClr>
                <a:srgbClr val="3333B2"/>
              </a:buClr>
              <a:buAutoNum type="arabicPeriod"/>
              <a:tabLst>
                <a:tab pos="554990" algn="l"/>
              </a:tabLst>
            </a:pPr>
            <a:r>
              <a:rPr dirty="0" sz="1000" spc="-15">
                <a:latin typeface="Arial"/>
                <a:cs typeface="Arial"/>
              </a:rPr>
              <a:t>Policy </a:t>
            </a:r>
            <a:r>
              <a:rPr dirty="0" sz="1000" spc="-5">
                <a:latin typeface="Arial"/>
                <a:cs typeface="Arial"/>
              </a:rPr>
              <a:t>constraints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met.</a:t>
            </a:r>
            <a:endParaRPr sz="1000">
              <a:latin typeface="Arial"/>
              <a:cs typeface="Arial"/>
            </a:endParaRPr>
          </a:p>
          <a:p>
            <a:pPr marL="554355" indent="-17589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AutoNum type="arabicPeriod"/>
              <a:tabLst>
                <a:tab pos="554990" algn="l"/>
              </a:tabLst>
            </a:pPr>
            <a:r>
              <a:rPr dirty="0" sz="1000" spc="-5">
                <a:latin typeface="Arial"/>
                <a:cs typeface="Arial"/>
              </a:rPr>
              <a:t>Additional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latencies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violate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specific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delay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constraints.</a:t>
            </a:r>
            <a:endParaRPr sz="1000">
              <a:latin typeface="Arial"/>
              <a:cs typeface="Arial"/>
            </a:endParaRPr>
          </a:p>
          <a:p>
            <a:pPr marL="554355" marR="43180" indent="-175260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AutoNum type="arabicPeriod"/>
              <a:tabLst>
                <a:tab pos="554990" algn="l"/>
              </a:tabLst>
            </a:pPr>
            <a:r>
              <a:rPr dirty="0" sz="1000" spc="-10">
                <a:latin typeface="Arial"/>
                <a:cs typeface="Arial"/>
              </a:rPr>
              <a:t>All </a:t>
            </a:r>
            <a:r>
              <a:rPr dirty="0" sz="1000" spc="-15">
                <a:latin typeface="Arial"/>
                <a:cs typeface="Arial"/>
              </a:rPr>
              <a:t>transactions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continue</a:t>
            </a:r>
            <a:r>
              <a:rPr dirty="0" sz="1000" spc="-10">
                <a:latin typeface="Arial"/>
                <a:cs typeface="Arial"/>
              </a:rPr>
              <a:t> to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operate</a:t>
            </a:r>
            <a:r>
              <a:rPr dirty="0" sz="1000" spc="-10">
                <a:latin typeface="Arial"/>
                <a:cs typeface="Arial"/>
              </a:rPr>
              <a:t> correctly;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requests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or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data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are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lost during a transaction.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59499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Cloud</a:t>
            </a:r>
            <a:r>
              <a:rPr dirty="0" sz="600" spc="-3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computing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38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4357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70746" y="716"/>
            <a:ext cx="137096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High performance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distributed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computing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59512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Computing</a:t>
            </a:r>
            <a:r>
              <a:rPr dirty="0" sz="1400" spc="-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benefits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1894" y="1024049"/>
            <a:ext cx="3746500" cy="13716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Monetary</a:t>
            </a:r>
            <a:r>
              <a:rPr dirty="0" sz="12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savings</a:t>
            </a:r>
            <a:endParaRPr sz="1200">
              <a:latin typeface="Arial"/>
              <a:cs typeface="Arial"/>
            </a:endParaRPr>
          </a:p>
          <a:p>
            <a:pPr marL="314960" indent="-168275">
              <a:lnSpc>
                <a:spcPct val="100000"/>
              </a:lnSpc>
              <a:spcBef>
                <a:spcPts val="790"/>
              </a:spcBef>
              <a:buClr>
                <a:srgbClr val="3333B2"/>
              </a:buClr>
              <a:buFont typeface="Arial"/>
              <a:buChar char="►"/>
              <a:tabLst>
                <a:tab pos="315595" algn="l"/>
              </a:tabLst>
            </a:pPr>
            <a:r>
              <a:rPr dirty="0" sz="1000" spc="5" i="1">
                <a:latin typeface="Arial"/>
                <a:cs typeface="Arial"/>
              </a:rPr>
              <a:t>B</a:t>
            </a:r>
            <a:r>
              <a:rPr dirty="0" baseline="-11904" sz="1050" spc="7" i="1">
                <a:latin typeface="Arial"/>
                <a:cs typeface="Arial"/>
              </a:rPr>
              <a:t>c</a:t>
            </a:r>
            <a:r>
              <a:rPr dirty="0" baseline="-11904" sz="1050" spc="-16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benefits of migrating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compute-intensive component</a:t>
            </a:r>
            <a:endParaRPr sz="1000">
              <a:latin typeface="Arial"/>
              <a:cs typeface="Arial"/>
            </a:endParaRPr>
          </a:p>
          <a:p>
            <a:pPr marL="31496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Font typeface="Arial"/>
              <a:buChar char="►"/>
              <a:tabLst>
                <a:tab pos="315595" algn="l"/>
              </a:tabLst>
            </a:pPr>
            <a:r>
              <a:rPr dirty="0" sz="1000" spc="5" i="1">
                <a:latin typeface="Arial"/>
                <a:cs typeface="Arial"/>
              </a:rPr>
              <a:t>M</a:t>
            </a:r>
            <a:r>
              <a:rPr dirty="0" baseline="-11904" sz="1050" spc="7" i="1">
                <a:latin typeface="Arial"/>
                <a:cs typeface="Arial"/>
              </a:rPr>
              <a:t>c</a:t>
            </a:r>
            <a:r>
              <a:rPr dirty="0" baseline="-11904" sz="1050" spc="-16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total number of migrated compute-intensive components</a:t>
            </a:r>
            <a:endParaRPr sz="1000">
              <a:latin typeface="Arial"/>
              <a:cs typeface="Arial"/>
            </a:endParaRPr>
          </a:p>
          <a:p>
            <a:pPr marL="314960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Font typeface="Arial"/>
              <a:buChar char="►"/>
              <a:tabLst>
                <a:tab pos="315595" algn="l"/>
              </a:tabLst>
            </a:pPr>
            <a:r>
              <a:rPr dirty="0" sz="1000" spc="5" i="1">
                <a:latin typeface="Arial"/>
                <a:cs typeface="Arial"/>
              </a:rPr>
              <a:t>B</a:t>
            </a:r>
            <a:r>
              <a:rPr dirty="0" baseline="-11904" sz="1050" spc="7" i="1">
                <a:latin typeface="Arial"/>
                <a:cs typeface="Arial"/>
              </a:rPr>
              <a:t>s</a:t>
            </a:r>
            <a:r>
              <a:rPr dirty="0" baseline="-11904" sz="1050" spc="-18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benefits of migrating a storage-intensive component</a:t>
            </a:r>
            <a:endParaRPr sz="1000">
              <a:latin typeface="Arial"/>
              <a:cs typeface="Arial"/>
            </a:endParaRPr>
          </a:p>
          <a:p>
            <a:pPr marL="38100" marR="97155" indent="109220">
              <a:lnSpc>
                <a:spcPct val="149400"/>
              </a:lnSpc>
              <a:buClr>
                <a:srgbClr val="3333B2"/>
              </a:buClr>
              <a:buFont typeface="Arial"/>
              <a:buChar char="►"/>
              <a:tabLst>
                <a:tab pos="315595" algn="l"/>
              </a:tabLst>
            </a:pPr>
            <a:r>
              <a:rPr dirty="0" sz="1000" spc="-5" i="1">
                <a:latin typeface="Arial"/>
                <a:cs typeface="Arial"/>
              </a:rPr>
              <a:t>M</a:t>
            </a:r>
            <a:r>
              <a:rPr dirty="0" baseline="-11904" sz="1050" spc="22" i="1">
                <a:latin typeface="Arial"/>
                <a:cs typeface="Arial"/>
              </a:rPr>
              <a:t>s</a:t>
            </a:r>
            <a:r>
              <a:rPr dirty="0" baseline="-11904" sz="1050" spc="-18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total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n</a:t>
            </a:r>
            <a:r>
              <a:rPr dirty="0" sz="1000" spc="-5">
                <a:latin typeface="Arial"/>
                <a:cs typeface="Arial"/>
              </a:rPr>
              <a:t>umber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mi</a:t>
            </a:r>
            <a:r>
              <a:rPr dirty="0" sz="1000" spc="-15">
                <a:latin typeface="Arial"/>
                <a:cs typeface="Arial"/>
              </a:rPr>
              <a:t>g</a:t>
            </a:r>
            <a:r>
              <a:rPr dirty="0" sz="1000" spc="-15">
                <a:latin typeface="Arial"/>
                <a:cs typeface="Arial"/>
              </a:rPr>
              <a:t>r</a:t>
            </a:r>
            <a:r>
              <a:rPr dirty="0" sz="1000" spc="-5">
                <a:latin typeface="Arial"/>
                <a:cs typeface="Arial"/>
              </a:rPr>
              <a:t>ated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sto</a:t>
            </a:r>
            <a:r>
              <a:rPr dirty="0" sz="1000" spc="-15">
                <a:latin typeface="Arial"/>
                <a:cs typeface="Arial"/>
              </a:rPr>
              <a:t>r</a:t>
            </a:r>
            <a:r>
              <a:rPr dirty="0" sz="1000" spc="-5">
                <a:latin typeface="Arial"/>
                <a:cs typeface="Arial"/>
              </a:rPr>
              <a:t>age-intensi</a:t>
            </a:r>
            <a:r>
              <a:rPr dirty="0" sz="1000" spc="-30">
                <a:latin typeface="Arial"/>
                <a:cs typeface="Arial"/>
              </a:rPr>
              <a:t>v</a:t>
            </a:r>
            <a:r>
              <a:rPr dirty="0" sz="1000" spc="-5">
                <a:latin typeface="Arial"/>
                <a:cs typeface="Arial"/>
              </a:rPr>
              <a:t>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components  </a:t>
            </a:r>
            <a:r>
              <a:rPr dirty="0" sz="1000" spc="-5">
                <a:latin typeface="Arial"/>
                <a:cs typeface="Arial"/>
              </a:rPr>
              <a:t>O</a:t>
            </a:r>
            <a:r>
              <a:rPr dirty="0" sz="1000" spc="-25">
                <a:latin typeface="Arial"/>
                <a:cs typeface="Arial"/>
              </a:rPr>
              <a:t>b</a:t>
            </a:r>
            <a:r>
              <a:rPr dirty="0" sz="1000" spc="-5">
                <a:latin typeface="Arial"/>
                <a:cs typeface="Arial"/>
              </a:rPr>
              <a:t>viousl</a:t>
            </a:r>
            <a:r>
              <a:rPr dirty="0" sz="1000" spc="-105">
                <a:latin typeface="Arial"/>
                <a:cs typeface="Arial"/>
              </a:rPr>
              <a:t>y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total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benefits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B</a:t>
            </a:r>
            <a:r>
              <a:rPr dirty="0" baseline="-11904" sz="1050" spc="22" i="1">
                <a:latin typeface="Arial"/>
                <a:cs typeface="Arial"/>
              </a:rPr>
              <a:t>c</a:t>
            </a:r>
            <a:r>
              <a:rPr dirty="0" baseline="-11904" sz="1050" spc="44" i="1">
                <a:latin typeface="Arial"/>
                <a:cs typeface="Arial"/>
              </a:rPr>
              <a:t> </a:t>
            </a:r>
            <a:r>
              <a:rPr dirty="0" sz="1000" spc="-75" i="1">
                <a:latin typeface="メイリオ"/>
                <a:cs typeface="メイリオ"/>
              </a:rPr>
              <a:t>·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M</a:t>
            </a:r>
            <a:r>
              <a:rPr dirty="0" baseline="-11904" sz="1050" spc="22" i="1">
                <a:latin typeface="Arial"/>
                <a:cs typeface="Arial"/>
              </a:rPr>
              <a:t>c</a:t>
            </a:r>
            <a:r>
              <a:rPr dirty="0" baseline="-11904" sz="1050" spc="44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+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B</a:t>
            </a:r>
            <a:r>
              <a:rPr dirty="0" baseline="-11904" sz="1050" spc="22" i="1">
                <a:latin typeface="Arial"/>
                <a:cs typeface="Arial"/>
              </a:rPr>
              <a:t>s</a:t>
            </a:r>
            <a:r>
              <a:rPr dirty="0" baseline="-11904" sz="1050" spc="22" i="1">
                <a:latin typeface="Arial"/>
                <a:cs typeface="Arial"/>
              </a:rPr>
              <a:t> </a:t>
            </a:r>
            <a:r>
              <a:rPr dirty="0" sz="1000" spc="-75" i="1">
                <a:latin typeface="メイリオ"/>
                <a:cs typeface="メイリオ"/>
              </a:rPr>
              <a:t>·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M</a:t>
            </a:r>
            <a:r>
              <a:rPr dirty="0" baseline="-11904" sz="1050" spc="22" i="1">
                <a:latin typeface="Arial"/>
                <a:cs typeface="Arial"/>
              </a:rPr>
              <a:t>s</a:t>
            </a:r>
            <a:endParaRPr baseline="-11904" sz="105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59499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Cloud</a:t>
            </a:r>
            <a:r>
              <a:rPr dirty="0" sz="600" spc="-3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computing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39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4357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70746" y="716"/>
            <a:ext cx="137096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High performance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distributed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computing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12395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Internet</a:t>
            </a:r>
            <a:r>
              <a:rPr dirty="0" sz="1400" spc="-4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costs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4495" y="950425"/>
            <a:ext cx="3978910" cy="1318260"/>
          </a:xfrm>
          <a:prstGeom prst="rect">
            <a:avLst/>
          </a:prstGeom>
        </p:spPr>
        <p:txBody>
          <a:bodyPr wrap="square" lIns="0" tIns="10922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860"/>
              </a:spcBef>
            </a:pP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Traffic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to/from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the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cloud</a:t>
            </a:r>
            <a:endParaRPr sz="1200">
              <a:latin typeface="Arial"/>
              <a:cs typeface="Arial"/>
            </a:endParaRPr>
          </a:p>
          <a:p>
            <a:pPr marL="823594">
              <a:lnSpc>
                <a:spcPts val="1620"/>
              </a:lnSpc>
              <a:spcBef>
                <a:spcPts val="955"/>
              </a:spcBef>
            </a:pPr>
            <a:r>
              <a:rPr dirty="0" baseline="11111" sz="1500" spc="-187" i="1">
                <a:latin typeface="Arial"/>
                <a:cs typeface="Arial"/>
              </a:rPr>
              <a:t>T</a:t>
            </a:r>
            <a:r>
              <a:rPr dirty="0" baseline="11111" sz="1500" spc="-7" i="1">
                <a:latin typeface="Arial"/>
                <a:cs typeface="Arial"/>
              </a:rPr>
              <a:t>r</a:t>
            </a:r>
            <a:r>
              <a:rPr dirty="0" sz="700" spc="15" i="1">
                <a:latin typeface="Arial"/>
                <a:cs typeface="Arial"/>
              </a:rPr>
              <a:t>loca</a:t>
            </a:r>
            <a:r>
              <a:rPr dirty="0" sz="700" spc="65" i="1">
                <a:latin typeface="Arial"/>
                <a:cs typeface="Arial"/>
              </a:rPr>
              <a:t>l</a:t>
            </a:r>
            <a:r>
              <a:rPr dirty="0" sz="700" spc="5" i="1">
                <a:latin typeface="Arial"/>
                <a:cs typeface="Arial"/>
              </a:rPr>
              <a:t>,</a:t>
            </a:r>
            <a:r>
              <a:rPr dirty="0" sz="700" spc="15" i="1">
                <a:latin typeface="Arial"/>
                <a:cs typeface="Arial"/>
              </a:rPr>
              <a:t>inet</a:t>
            </a:r>
            <a:r>
              <a:rPr dirty="0" sz="700" i="1">
                <a:latin typeface="Arial"/>
                <a:cs typeface="Arial"/>
              </a:rPr>
              <a:t> </a:t>
            </a:r>
            <a:r>
              <a:rPr dirty="0" sz="700" spc="-55" i="1">
                <a:latin typeface="Arial"/>
                <a:cs typeface="Arial"/>
              </a:rPr>
              <a:t> </a:t>
            </a:r>
            <a:r>
              <a:rPr dirty="0" baseline="11111" sz="1500" spc="284">
                <a:latin typeface="Arial"/>
                <a:cs typeface="Arial"/>
              </a:rPr>
              <a:t>=</a:t>
            </a:r>
            <a:r>
              <a:rPr dirty="0" baseline="11111" sz="1500" spc="-89">
                <a:latin typeface="Arial"/>
                <a:cs typeface="Arial"/>
              </a:rPr>
              <a:t> </a:t>
            </a:r>
            <a:r>
              <a:rPr dirty="0" sz="1400" spc="15">
                <a:latin typeface="Times New Roman"/>
                <a:cs typeface="Times New Roman"/>
              </a:rPr>
              <a:t>∑</a:t>
            </a:r>
            <a:r>
              <a:rPr dirty="0" baseline="11111" sz="1500" spc="75">
                <a:latin typeface="Arial"/>
                <a:cs typeface="Arial"/>
              </a:rPr>
              <a:t>(</a:t>
            </a:r>
            <a:r>
              <a:rPr dirty="0" baseline="11111" sz="1500" spc="-7" i="1">
                <a:latin typeface="Arial"/>
                <a:cs typeface="Arial"/>
              </a:rPr>
              <a:t>T</a:t>
            </a:r>
            <a:r>
              <a:rPr dirty="0" sz="700" spc="15" i="1">
                <a:latin typeface="Arial"/>
                <a:cs typeface="Arial"/>
              </a:rPr>
              <a:t>use</a:t>
            </a:r>
            <a:r>
              <a:rPr dirty="0" sz="700" spc="90" i="1">
                <a:latin typeface="Arial"/>
                <a:cs typeface="Arial"/>
              </a:rPr>
              <a:t>r</a:t>
            </a:r>
            <a:r>
              <a:rPr dirty="0" sz="700" spc="5" i="1">
                <a:latin typeface="Arial"/>
                <a:cs typeface="Arial"/>
              </a:rPr>
              <a:t>,</a:t>
            </a:r>
            <a:r>
              <a:rPr dirty="0" sz="700" spc="5" i="1">
                <a:latin typeface="Arial"/>
                <a:cs typeface="Arial"/>
              </a:rPr>
              <a:t>i</a:t>
            </a:r>
            <a:r>
              <a:rPr dirty="0" sz="700" spc="-85" i="1">
                <a:latin typeface="Arial"/>
                <a:cs typeface="Arial"/>
              </a:rPr>
              <a:t> </a:t>
            </a:r>
            <a:r>
              <a:rPr dirty="0" baseline="11111" sz="1500" spc="-7" i="1">
                <a:latin typeface="Arial"/>
                <a:cs typeface="Arial"/>
              </a:rPr>
              <a:t>S</a:t>
            </a:r>
            <a:r>
              <a:rPr dirty="0" sz="700" spc="15" i="1">
                <a:latin typeface="Arial"/>
                <a:cs typeface="Arial"/>
              </a:rPr>
              <a:t>use</a:t>
            </a:r>
            <a:r>
              <a:rPr dirty="0" sz="700" spc="90" i="1">
                <a:latin typeface="Arial"/>
                <a:cs typeface="Arial"/>
              </a:rPr>
              <a:t>r</a:t>
            </a:r>
            <a:r>
              <a:rPr dirty="0" sz="700" spc="5" i="1">
                <a:latin typeface="Arial"/>
                <a:cs typeface="Arial"/>
              </a:rPr>
              <a:t>,</a:t>
            </a:r>
            <a:r>
              <a:rPr dirty="0" sz="700" spc="5" i="1">
                <a:latin typeface="Arial"/>
                <a:cs typeface="Arial"/>
              </a:rPr>
              <a:t>i</a:t>
            </a:r>
            <a:r>
              <a:rPr dirty="0" sz="700" spc="55" i="1">
                <a:latin typeface="Arial"/>
                <a:cs typeface="Arial"/>
              </a:rPr>
              <a:t> </a:t>
            </a:r>
            <a:r>
              <a:rPr dirty="0" baseline="11111" sz="1500" spc="284">
                <a:latin typeface="Arial"/>
                <a:cs typeface="Arial"/>
              </a:rPr>
              <a:t>+</a:t>
            </a:r>
            <a:r>
              <a:rPr dirty="0" baseline="11111" sz="1500" spc="-209">
                <a:latin typeface="Arial"/>
                <a:cs typeface="Arial"/>
              </a:rPr>
              <a:t> </a:t>
            </a:r>
            <a:r>
              <a:rPr dirty="0" baseline="11111" sz="1500" spc="-7" i="1">
                <a:latin typeface="Arial"/>
                <a:cs typeface="Arial"/>
              </a:rPr>
              <a:t>T</a:t>
            </a:r>
            <a:r>
              <a:rPr dirty="0" sz="700" spc="65" i="1">
                <a:latin typeface="Arial"/>
                <a:cs typeface="Arial"/>
              </a:rPr>
              <a:t>i</a:t>
            </a:r>
            <a:r>
              <a:rPr dirty="0" sz="700" spc="5" i="1">
                <a:latin typeface="Arial"/>
                <a:cs typeface="Arial"/>
              </a:rPr>
              <a:t>,</a:t>
            </a:r>
            <a:r>
              <a:rPr dirty="0" sz="700" spc="15" i="1">
                <a:latin typeface="Arial"/>
                <a:cs typeface="Arial"/>
              </a:rPr>
              <a:t>user</a:t>
            </a:r>
            <a:r>
              <a:rPr dirty="0" sz="700" spc="-65" i="1">
                <a:latin typeface="Arial"/>
                <a:cs typeface="Arial"/>
              </a:rPr>
              <a:t> </a:t>
            </a:r>
            <a:r>
              <a:rPr dirty="0" baseline="11111" sz="1500" spc="-7" i="1">
                <a:latin typeface="Arial"/>
                <a:cs typeface="Arial"/>
              </a:rPr>
              <a:t>S</a:t>
            </a:r>
            <a:r>
              <a:rPr dirty="0" sz="700" spc="65" i="1">
                <a:latin typeface="Arial"/>
                <a:cs typeface="Arial"/>
              </a:rPr>
              <a:t>i</a:t>
            </a:r>
            <a:r>
              <a:rPr dirty="0" sz="700" spc="5" i="1">
                <a:latin typeface="Arial"/>
                <a:cs typeface="Arial"/>
              </a:rPr>
              <a:t>,</a:t>
            </a:r>
            <a:r>
              <a:rPr dirty="0" sz="700" spc="15" i="1">
                <a:latin typeface="Arial"/>
                <a:cs typeface="Arial"/>
              </a:rPr>
              <a:t>user</a:t>
            </a:r>
            <a:r>
              <a:rPr dirty="0" sz="700" spc="-65" i="1">
                <a:latin typeface="Arial"/>
                <a:cs typeface="Arial"/>
              </a:rPr>
              <a:t> </a:t>
            </a:r>
            <a:r>
              <a:rPr dirty="0" baseline="11111" sz="1500" spc="75">
                <a:latin typeface="Arial"/>
                <a:cs typeface="Arial"/>
              </a:rPr>
              <a:t>)</a:t>
            </a:r>
            <a:endParaRPr baseline="11111" sz="1500">
              <a:latin typeface="Arial"/>
              <a:cs typeface="Arial"/>
            </a:endParaRPr>
          </a:p>
          <a:p>
            <a:pPr algn="ctr" marR="904240">
              <a:lnSpc>
                <a:spcPts val="780"/>
              </a:lnSpc>
            </a:pPr>
            <a:r>
              <a:rPr dirty="0" sz="700" spc="10" i="1">
                <a:latin typeface="Arial"/>
                <a:cs typeface="Arial"/>
              </a:rPr>
              <a:t>C</a:t>
            </a:r>
            <a:r>
              <a:rPr dirty="0" baseline="-18518" sz="900" spc="15" i="1">
                <a:latin typeface="Arial"/>
                <a:cs typeface="Arial"/>
              </a:rPr>
              <a:t>i</a:t>
            </a:r>
            <a:endParaRPr baseline="-18518"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00">
              <a:latin typeface="Arial"/>
              <a:cs typeface="Arial"/>
            </a:endParaRPr>
          </a:p>
          <a:p>
            <a:pPr marL="332105" indent="-168275">
              <a:lnSpc>
                <a:spcPct val="100000"/>
              </a:lnSpc>
              <a:buClr>
                <a:srgbClr val="3333B2"/>
              </a:buClr>
              <a:buFont typeface="Arial"/>
              <a:buChar char="►"/>
              <a:tabLst>
                <a:tab pos="332740" algn="l"/>
              </a:tabLst>
            </a:pPr>
            <a:r>
              <a:rPr dirty="0" sz="1000" spc="20" i="1">
                <a:latin typeface="Arial"/>
                <a:cs typeface="Arial"/>
              </a:rPr>
              <a:t>T</a:t>
            </a:r>
            <a:r>
              <a:rPr dirty="0" baseline="-15873" sz="1050" spc="30" i="1">
                <a:latin typeface="Arial"/>
                <a:cs typeface="Arial"/>
              </a:rPr>
              <a:t>user,i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transaction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per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time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unit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causing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data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flow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from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user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</a:t>
            </a:r>
            <a:r>
              <a:rPr dirty="0" baseline="-15873" sz="1050" i="1">
                <a:latin typeface="Arial"/>
                <a:cs typeface="Arial"/>
              </a:rPr>
              <a:t>i</a:t>
            </a:r>
            <a:endParaRPr baseline="-15873" sz="1050">
              <a:latin typeface="Arial"/>
              <a:cs typeface="Arial"/>
            </a:endParaRPr>
          </a:p>
          <a:p>
            <a:pPr marL="332105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Font typeface="Arial"/>
              <a:buChar char="►"/>
              <a:tabLst>
                <a:tab pos="332740" algn="l"/>
              </a:tabLst>
            </a:pPr>
            <a:r>
              <a:rPr dirty="0" sz="1000" spc="20" i="1">
                <a:latin typeface="Arial"/>
                <a:cs typeface="Arial"/>
              </a:rPr>
              <a:t>S</a:t>
            </a:r>
            <a:r>
              <a:rPr dirty="0" baseline="-15873" sz="1050" spc="30" i="1">
                <a:latin typeface="Arial"/>
                <a:cs typeface="Arial"/>
              </a:rPr>
              <a:t>user,i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amount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data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associated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20" i="1">
                <a:latin typeface="Arial"/>
                <a:cs typeface="Arial"/>
              </a:rPr>
              <a:t>T</a:t>
            </a:r>
            <a:r>
              <a:rPr dirty="0" baseline="-15873" sz="1050" spc="30" i="1">
                <a:latin typeface="Arial"/>
                <a:cs typeface="Arial"/>
              </a:rPr>
              <a:t>user,i</a:t>
            </a:r>
            <a:endParaRPr baseline="-15873" sz="105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 txBox="1"/>
          <p:nvPr/>
        </p:nvSpPr>
        <p:spPr>
          <a:xfrm>
            <a:off x="66713" y="3331252"/>
            <a:ext cx="59499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Cloud</a:t>
            </a:r>
            <a:r>
              <a:rPr dirty="0" sz="600" spc="-3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computing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40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16580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High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performance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distributed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computing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2855595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"/>
              <a:t>Rate</a:t>
            </a:r>
            <a:r>
              <a:rPr dirty="0" spc="5"/>
              <a:t> </a:t>
            </a:r>
            <a:r>
              <a:rPr dirty="0" spc="10"/>
              <a:t>of transactions</a:t>
            </a:r>
            <a:r>
              <a:rPr dirty="0" spc="5"/>
              <a:t> </a:t>
            </a:r>
            <a:r>
              <a:rPr dirty="0" spc="10"/>
              <a:t>after migration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34594" y="491862"/>
            <a:ext cx="3902075" cy="1195705"/>
          </a:xfrm>
          <a:prstGeom prst="rect">
            <a:avLst/>
          </a:prstGeom>
        </p:spPr>
        <p:txBody>
          <a:bodyPr wrap="square" lIns="0" tIns="9525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75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Some</a:t>
            </a:r>
            <a:r>
              <a:rPr dirty="0" sz="12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notations</a:t>
            </a:r>
            <a:endParaRPr sz="1200">
              <a:latin typeface="Arial"/>
              <a:cs typeface="Arial"/>
            </a:endParaRPr>
          </a:p>
          <a:p>
            <a:pPr marL="302260" indent="-168275">
              <a:lnSpc>
                <a:spcPct val="100000"/>
              </a:lnSpc>
              <a:spcBef>
                <a:spcPts val="545"/>
              </a:spcBef>
              <a:buClr>
                <a:srgbClr val="3333B2"/>
              </a:buClr>
              <a:buFont typeface="Arial"/>
              <a:buChar char="►"/>
              <a:tabLst>
                <a:tab pos="302895" algn="l"/>
              </a:tabLst>
            </a:pPr>
            <a:r>
              <a:rPr dirty="0" sz="1000" spc="15" i="1">
                <a:latin typeface="Arial"/>
                <a:cs typeface="Arial"/>
              </a:rPr>
              <a:t>C</a:t>
            </a:r>
            <a:r>
              <a:rPr dirty="0" baseline="-15873" sz="1050" spc="22" i="1">
                <a:latin typeface="Arial"/>
                <a:cs typeface="Arial"/>
              </a:rPr>
              <a:t>i,local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servers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</a:t>
            </a:r>
            <a:r>
              <a:rPr dirty="0" sz="1000" i="1">
                <a:latin typeface="Arial"/>
                <a:cs typeface="Arial"/>
              </a:rPr>
              <a:t>C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continue </a:t>
            </a:r>
            <a:r>
              <a:rPr dirty="0" sz="1000" spc="-15">
                <a:latin typeface="Arial"/>
                <a:cs typeface="Arial"/>
              </a:rPr>
              <a:t>locally.</a:t>
            </a:r>
            <a:endParaRPr sz="1000">
              <a:latin typeface="Arial"/>
              <a:cs typeface="Arial"/>
            </a:endParaRPr>
          </a:p>
          <a:p>
            <a:pPr marL="30226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Font typeface="Arial"/>
              <a:buChar char="►"/>
              <a:tabLst>
                <a:tab pos="302895" algn="l"/>
              </a:tabLst>
            </a:pPr>
            <a:r>
              <a:rPr dirty="0" sz="1000" spc="20" i="1">
                <a:latin typeface="Arial"/>
                <a:cs typeface="Arial"/>
              </a:rPr>
              <a:t>C</a:t>
            </a:r>
            <a:r>
              <a:rPr dirty="0" baseline="-15873" sz="1050" spc="30" i="1">
                <a:latin typeface="Arial"/>
                <a:cs typeface="Arial"/>
              </a:rPr>
              <a:t>i,cloud</a:t>
            </a:r>
            <a:r>
              <a:rPr dirty="0" baseline="-15873" sz="1050" spc="-112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servers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placed 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cloud.</a:t>
            </a:r>
            <a:endParaRPr sz="1000">
              <a:latin typeface="Arial"/>
              <a:cs typeface="Arial"/>
            </a:endParaRPr>
          </a:p>
          <a:p>
            <a:pPr marL="25400" marR="17780" indent="109220">
              <a:lnSpc>
                <a:spcPct val="149400"/>
              </a:lnSpc>
              <a:buClr>
                <a:srgbClr val="3333B2"/>
              </a:buClr>
              <a:buChar char="►"/>
              <a:tabLst>
                <a:tab pos="302895" algn="l"/>
              </a:tabLst>
            </a:pPr>
            <a:r>
              <a:rPr dirty="0" sz="1000" spc="-5">
                <a:latin typeface="Arial"/>
                <a:cs typeface="Arial"/>
              </a:rPr>
              <a:t>Assume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traffic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distribution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same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local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cloud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server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Note that </a:t>
            </a:r>
            <a:r>
              <a:rPr dirty="0" sz="1000" spc="-5" i="1">
                <a:latin typeface="メイリオ"/>
                <a:cs typeface="メイリオ"/>
              </a:rPr>
              <a:t>|</a:t>
            </a:r>
            <a:r>
              <a:rPr dirty="0" sz="1000" spc="-5" i="1">
                <a:latin typeface="Arial"/>
                <a:cs typeface="Arial"/>
              </a:rPr>
              <a:t>C</a:t>
            </a:r>
            <a:r>
              <a:rPr dirty="0" baseline="-15873" sz="1050" spc="-7" i="1">
                <a:latin typeface="Arial"/>
                <a:cs typeface="Arial"/>
              </a:rPr>
              <a:t>i,cloud</a:t>
            </a:r>
            <a:r>
              <a:rPr dirty="0" baseline="-15873" sz="1050" spc="-112" i="1">
                <a:latin typeface="Arial"/>
                <a:cs typeface="Arial"/>
              </a:rPr>
              <a:t> </a:t>
            </a:r>
            <a:r>
              <a:rPr dirty="0" sz="1000" spc="-165" i="1">
                <a:latin typeface="メイリオ"/>
                <a:cs typeface="メイリオ"/>
              </a:rPr>
              <a:t>|</a:t>
            </a:r>
            <a:r>
              <a:rPr dirty="0" sz="1000" spc="-114" i="1">
                <a:latin typeface="メイリオ"/>
                <a:cs typeface="メイリオ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n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Let </a:t>
            </a:r>
            <a:r>
              <a:rPr dirty="0" sz="1000" i="1">
                <a:latin typeface="Arial"/>
                <a:cs typeface="Arial"/>
              </a:rPr>
              <a:t>f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209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n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75" i="1">
                <a:latin typeface="Arial"/>
                <a:cs typeface="Arial"/>
              </a:rPr>
              <a:t>/N</a:t>
            </a:r>
            <a:r>
              <a:rPr dirty="0" baseline="-15873" sz="1050" spc="112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, 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server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0674" y="2527512"/>
            <a:ext cx="100965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700" spc="65" i="1">
                <a:latin typeface="Arial"/>
                <a:cs typeface="Arial"/>
              </a:rPr>
              <a:t>i</a:t>
            </a:r>
            <a:r>
              <a:rPr dirty="0" sz="700" spc="5" i="1">
                <a:latin typeface="Arial"/>
                <a:cs typeface="Arial"/>
              </a:rPr>
              <a:t>,</a:t>
            </a:r>
            <a:r>
              <a:rPr dirty="0" sz="700" spc="5" i="1">
                <a:latin typeface="Arial"/>
                <a:cs typeface="Arial"/>
              </a:rPr>
              <a:t>j</a:t>
            </a:r>
            <a:endParaRPr sz="7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7956" y="2458979"/>
            <a:ext cx="37020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000" spc="30" i="1">
                <a:latin typeface="Arial"/>
                <a:cs typeface="Arial"/>
              </a:rPr>
              <a:t>T</a:t>
            </a:r>
            <a:r>
              <a:rPr dirty="0" baseline="31746" sz="1050" spc="44" i="1">
                <a:latin typeface="メイリオ"/>
                <a:cs typeface="メイリオ"/>
              </a:rPr>
              <a:t>∗</a:t>
            </a:r>
            <a:r>
              <a:rPr dirty="0" baseline="31746" sz="1050" spc="187" i="1">
                <a:latin typeface="メイリオ"/>
                <a:cs typeface="メイリオ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65238" y="2085726"/>
            <a:ext cx="1250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71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65238" y="2275514"/>
            <a:ext cx="1250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710" b="1">
                <a:latin typeface="Arial"/>
                <a:cs typeface="Arial"/>
              </a:rPr>
              <a:t>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65238" y="2313475"/>
            <a:ext cx="1377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75">
                <a:latin typeface="Arial"/>
                <a:cs typeface="Arial"/>
              </a:rPr>
              <a:t>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65238" y="2617144"/>
            <a:ext cx="1250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710">
                <a:latin typeface="Arial"/>
                <a:cs typeface="Arial"/>
              </a:rPr>
              <a:t>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65238" y="2655092"/>
            <a:ext cx="1377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75">
                <a:latin typeface="Arial"/>
                <a:cs typeface="Arial"/>
              </a:rPr>
              <a:t>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77595" y="2190501"/>
            <a:ext cx="98869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>
                <a:latin typeface="Arial"/>
                <a:cs typeface="Arial"/>
              </a:rPr>
              <a:t>1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f</a:t>
            </a:r>
            <a:r>
              <a:rPr dirty="0" sz="1000" spc="-5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-75" i="1">
                <a:latin typeface="メイリオ"/>
                <a:cs typeface="メイリオ"/>
              </a:rPr>
              <a:t>·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>
                <a:latin typeface="Arial"/>
                <a:cs typeface="Arial"/>
              </a:rPr>
              <a:t>1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f</a:t>
            </a:r>
            <a:r>
              <a:rPr dirty="0" sz="1000" spc="-5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-75" i="1">
                <a:latin typeface="メイリオ"/>
                <a:cs typeface="メイリオ"/>
              </a:rPr>
              <a:t>·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T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52195" y="2372695"/>
            <a:ext cx="8128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>
                <a:latin typeface="Arial"/>
                <a:cs typeface="Arial"/>
              </a:rPr>
              <a:t>1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10" i="1">
                <a:latin typeface="Arial"/>
                <a:cs typeface="Arial"/>
              </a:rPr>
              <a:t>f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-75" i="1">
                <a:latin typeface="メイリオ"/>
                <a:cs typeface="メイリオ"/>
              </a:rPr>
              <a:t>·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-10" i="1">
                <a:latin typeface="Arial"/>
                <a:cs typeface="Arial"/>
              </a:rPr>
              <a:t>f</a:t>
            </a:r>
            <a:r>
              <a:rPr dirty="0" baseline="-15873" sz="1050" spc="7" i="1">
                <a:latin typeface="Arial"/>
                <a:cs typeface="Arial"/>
              </a:rPr>
              <a:t>j</a:t>
            </a:r>
            <a:r>
              <a:rPr dirty="0" baseline="-15873" sz="1050" spc="82" i="1">
                <a:latin typeface="Arial"/>
                <a:cs typeface="Arial"/>
              </a:rPr>
              <a:t> </a:t>
            </a:r>
            <a:r>
              <a:rPr dirty="0" sz="1000" spc="-75" i="1">
                <a:latin typeface="メイリオ"/>
                <a:cs typeface="メイリオ"/>
              </a:rPr>
              <a:t>·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5873" sz="1050" spc="97" i="1">
                <a:latin typeface="Arial"/>
                <a:cs typeface="Arial"/>
              </a:rPr>
              <a:t>i</a:t>
            </a:r>
            <a:r>
              <a:rPr dirty="0" baseline="-15873" sz="1050" spc="7" i="1">
                <a:latin typeface="Arial"/>
                <a:cs typeface="Arial"/>
              </a:rPr>
              <a:t>,</a:t>
            </a:r>
            <a:r>
              <a:rPr dirty="0" baseline="-15873" sz="1050" spc="7" i="1">
                <a:latin typeface="Arial"/>
                <a:cs typeface="Arial"/>
              </a:rPr>
              <a:t>j</a:t>
            </a:r>
            <a:endParaRPr baseline="-15873" sz="10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65238" y="2579184"/>
            <a:ext cx="1943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175" b="1">
                <a:latin typeface="Arial"/>
                <a:cs typeface="Arial"/>
              </a:rPr>
              <a:t></a:t>
            </a:r>
            <a:r>
              <a:rPr dirty="0" sz="1000" spc="-130" b="1">
                <a:latin typeface="Arial"/>
                <a:cs typeface="Arial"/>
              </a:rPr>
              <a:t> </a:t>
            </a:r>
            <a:r>
              <a:rPr dirty="0" sz="700" spc="-120" i="1">
                <a:latin typeface="Arial"/>
                <a:cs typeface="Arial"/>
              </a:rPr>
              <a:t>i</a:t>
            </a:r>
            <a:endParaRPr sz="7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77595" y="2554889"/>
            <a:ext cx="6864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f</a:t>
            </a:r>
            <a:r>
              <a:rPr dirty="0" sz="1000" spc="135" i="1">
                <a:latin typeface="Arial"/>
                <a:cs typeface="Arial"/>
              </a:rPr>
              <a:t> </a:t>
            </a:r>
            <a:r>
              <a:rPr dirty="0" sz="1000" spc="-75" i="1">
                <a:latin typeface="メイリオ"/>
                <a:cs typeface="メイリオ"/>
              </a:rPr>
              <a:t>·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50">
                <a:latin typeface="Arial"/>
                <a:cs typeface="Arial"/>
              </a:rPr>
              <a:t>(</a:t>
            </a:r>
            <a:r>
              <a:rPr dirty="0" sz="1000" spc="-5">
                <a:latin typeface="Arial"/>
                <a:cs typeface="Arial"/>
              </a:rPr>
              <a:t>1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105" i="1">
                <a:latin typeface="メイリオ"/>
                <a:cs typeface="メイリオ"/>
              </a:rPr>
              <a:t>−</a:t>
            </a:r>
            <a:r>
              <a:rPr dirty="0" sz="1000" spc="-5" i="1">
                <a:latin typeface="Arial"/>
                <a:cs typeface="Arial"/>
              </a:rPr>
              <a:t>f</a:t>
            </a:r>
            <a:r>
              <a:rPr dirty="0" sz="1000" spc="-5" i="1">
                <a:latin typeface="Arial"/>
                <a:cs typeface="Arial"/>
              </a:rPr>
              <a:t> </a:t>
            </a:r>
            <a:r>
              <a:rPr dirty="0" sz="1000" spc="50">
                <a:latin typeface="Arial"/>
                <a:cs typeface="Arial"/>
              </a:rPr>
              <a:t>)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-75" i="1">
                <a:latin typeface="メイリオ"/>
                <a:cs typeface="メイリオ"/>
              </a:rPr>
              <a:t>·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T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06309" y="2611903"/>
            <a:ext cx="333375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244475" algn="l"/>
              </a:tabLst>
            </a:pPr>
            <a:r>
              <a:rPr dirty="0" sz="700" spc="5" i="1">
                <a:latin typeface="Arial"/>
                <a:cs typeface="Arial"/>
              </a:rPr>
              <a:t>j</a:t>
            </a:r>
            <a:r>
              <a:rPr dirty="0" sz="700" spc="5" i="1">
                <a:latin typeface="Arial"/>
                <a:cs typeface="Arial"/>
              </a:rPr>
              <a:t>	</a:t>
            </a:r>
            <a:r>
              <a:rPr dirty="0" sz="700" spc="65" i="1">
                <a:latin typeface="Arial"/>
                <a:cs typeface="Arial"/>
              </a:rPr>
              <a:t>i</a:t>
            </a:r>
            <a:r>
              <a:rPr dirty="0" sz="700" spc="5" i="1">
                <a:latin typeface="Arial"/>
                <a:cs typeface="Arial"/>
              </a:rPr>
              <a:t>,</a:t>
            </a:r>
            <a:r>
              <a:rPr dirty="0" sz="700" spc="5" i="1">
                <a:latin typeface="Arial"/>
                <a:cs typeface="Arial"/>
              </a:rPr>
              <a:t>j</a:t>
            </a:r>
            <a:endParaRPr sz="7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77595" y="2737083"/>
            <a:ext cx="3841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f</a:t>
            </a:r>
            <a:r>
              <a:rPr dirty="0" sz="1000" spc="135" i="1">
                <a:latin typeface="Arial"/>
                <a:cs typeface="Arial"/>
              </a:rPr>
              <a:t> </a:t>
            </a:r>
            <a:r>
              <a:rPr dirty="0" sz="1000" spc="-75" i="1">
                <a:latin typeface="メイリオ"/>
                <a:cs typeface="メイリオ"/>
              </a:rPr>
              <a:t>·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f</a:t>
            </a:r>
            <a:r>
              <a:rPr dirty="0" sz="1000" spc="135" i="1">
                <a:latin typeface="Arial"/>
                <a:cs typeface="Arial"/>
              </a:rPr>
              <a:t> </a:t>
            </a:r>
            <a:r>
              <a:rPr dirty="0" sz="1000" spc="-75" i="1">
                <a:latin typeface="メイリオ"/>
                <a:cs typeface="メイリオ"/>
              </a:rPr>
              <a:t>·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-5" i="1">
                <a:latin typeface="Arial"/>
                <a:cs typeface="Arial"/>
              </a:rPr>
              <a:t>T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12774" y="2794097"/>
            <a:ext cx="424180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35280" algn="l"/>
              </a:tabLst>
            </a:pPr>
            <a:r>
              <a:rPr dirty="0" sz="700" spc="5" i="1">
                <a:latin typeface="Arial"/>
                <a:cs typeface="Arial"/>
              </a:rPr>
              <a:t>i</a:t>
            </a:r>
            <a:r>
              <a:rPr dirty="0" sz="700" spc="5" i="1">
                <a:latin typeface="Arial"/>
                <a:cs typeface="Arial"/>
              </a:rPr>
              <a:t>    </a:t>
            </a:r>
            <a:r>
              <a:rPr dirty="0" sz="700" spc="-30" i="1">
                <a:latin typeface="Arial"/>
                <a:cs typeface="Arial"/>
              </a:rPr>
              <a:t> </a:t>
            </a:r>
            <a:r>
              <a:rPr dirty="0" sz="700" spc="5" i="1">
                <a:latin typeface="Arial"/>
                <a:cs typeface="Arial"/>
              </a:rPr>
              <a:t>j</a:t>
            </a:r>
            <a:r>
              <a:rPr dirty="0" sz="700" i="1">
                <a:latin typeface="Arial"/>
                <a:cs typeface="Arial"/>
              </a:rPr>
              <a:t>	</a:t>
            </a:r>
            <a:r>
              <a:rPr dirty="0" sz="700" spc="65" i="1">
                <a:latin typeface="Arial"/>
                <a:cs typeface="Arial"/>
              </a:rPr>
              <a:t>i</a:t>
            </a:r>
            <a:r>
              <a:rPr dirty="0" sz="700" spc="5" i="1">
                <a:latin typeface="Arial"/>
                <a:cs typeface="Arial"/>
              </a:rPr>
              <a:t>,</a:t>
            </a:r>
            <a:r>
              <a:rPr dirty="0" sz="700" spc="5" i="1">
                <a:latin typeface="Arial"/>
                <a:cs typeface="Arial"/>
              </a:rPr>
              <a:t>j</a:t>
            </a:r>
            <a:endParaRPr sz="7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40370" y="2184254"/>
            <a:ext cx="2857500" cy="754380"/>
          </a:xfrm>
          <a:prstGeom prst="rect">
            <a:avLst/>
          </a:prstGeom>
        </p:spPr>
        <p:txBody>
          <a:bodyPr wrap="square" lIns="0" tIns="42545" rIns="0" bIns="0" rtlCol="0" vert="horz">
            <a:spAutoFit/>
          </a:bodyPr>
          <a:lstStyle/>
          <a:p>
            <a:pPr algn="just" marL="38100">
              <a:lnSpc>
                <a:spcPct val="100000"/>
              </a:lnSpc>
              <a:spcBef>
                <a:spcPts val="335"/>
              </a:spcBef>
              <a:tabLst>
                <a:tab pos="480695" algn="l"/>
              </a:tabLst>
            </a:pPr>
            <a:r>
              <a:rPr dirty="0" sz="700" spc="5" i="1">
                <a:latin typeface="Arial"/>
                <a:cs typeface="Arial"/>
              </a:rPr>
              <a:t>i	j       </a:t>
            </a:r>
            <a:r>
              <a:rPr dirty="0" sz="700" spc="75" i="1">
                <a:latin typeface="Arial"/>
                <a:cs typeface="Arial"/>
              </a:rPr>
              <a:t> </a:t>
            </a:r>
            <a:r>
              <a:rPr dirty="0" sz="700" spc="25" i="1">
                <a:latin typeface="Arial"/>
                <a:cs typeface="Arial"/>
              </a:rPr>
              <a:t>i,j    </a:t>
            </a:r>
            <a:r>
              <a:rPr dirty="0" sz="700" spc="35" i="1">
                <a:latin typeface="Arial"/>
                <a:cs typeface="Arial"/>
              </a:rPr>
              <a:t> </a:t>
            </a:r>
            <a:r>
              <a:rPr dirty="0" baseline="11111" sz="1500" spc="-7">
                <a:latin typeface="Arial"/>
                <a:cs typeface="Arial"/>
              </a:rPr>
              <a:t>when </a:t>
            </a:r>
            <a:r>
              <a:rPr dirty="0" baseline="11111" sz="1500" i="1">
                <a:latin typeface="Arial"/>
                <a:cs typeface="Arial"/>
              </a:rPr>
              <a:t>s</a:t>
            </a:r>
            <a:r>
              <a:rPr dirty="0" sz="700" i="1">
                <a:latin typeface="Arial"/>
                <a:cs typeface="Arial"/>
              </a:rPr>
              <a:t>i</a:t>
            </a:r>
            <a:r>
              <a:rPr dirty="0" sz="700" spc="145" i="1">
                <a:latin typeface="Arial"/>
                <a:cs typeface="Arial"/>
              </a:rPr>
              <a:t> </a:t>
            </a:r>
            <a:r>
              <a:rPr dirty="0" baseline="11111" sz="1500" spc="-217" i="1">
                <a:latin typeface="メイリオ"/>
                <a:cs typeface="メイリオ"/>
              </a:rPr>
              <a:t>∈</a:t>
            </a:r>
            <a:r>
              <a:rPr dirty="0" baseline="11111" sz="1500" spc="-179" i="1">
                <a:latin typeface="メイリオ"/>
                <a:cs typeface="メイリオ"/>
              </a:rPr>
              <a:t> </a:t>
            </a:r>
            <a:r>
              <a:rPr dirty="0" baseline="11111" sz="1500" spc="22" i="1">
                <a:latin typeface="Arial"/>
                <a:cs typeface="Arial"/>
              </a:rPr>
              <a:t>C</a:t>
            </a:r>
            <a:r>
              <a:rPr dirty="0" sz="700" spc="15" i="1">
                <a:latin typeface="Arial"/>
                <a:cs typeface="Arial"/>
              </a:rPr>
              <a:t>i,local</a:t>
            </a:r>
            <a:r>
              <a:rPr dirty="0" sz="700" spc="195" i="1">
                <a:latin typeface="Arial"/>
                <a:cs typeface="Arial"/>
              </a:rPr>
              <a:t> </a:t>
            </a:r>
            <a:r>
              <a:rPr dirty="0" baseline="11111" sz="1500" spc="-7">
                <a:latin typeface="Arial"/>
                <a:cs typeface="Arial"/>
              </a:rPr>
              <a:t>and </a:t>
            </a:r>
            <a:r>
              <a:rPr dirty="0" baseline="11111" sz="1500" i="1">
                <a:latin typeface="Arial"/>
                <a:cs typeface="Arial"/>
              </a:rPr>
              <a:t>s</a:t>
            </a:r>
            <a:r>
              <a:rPr dirty="0" sz="700" i="1">
                <a:latin typeface="Arial"/>
                <a:cs typeface="Arial"/>
              </a:rPr>
              <a:t>j</a:t>
            </a:r>
            <a:r>
              <a:rPr dirty="0" sz="700" spc="140" i="1">
                <a:latin typeface="Arial"/>
                <a:cs typeface="Arial"/>
              </a:rPr>
              <a:t> </a:t>
            </a:r>
            <a:r>
              <a:rPr dirty="0" baseline="11111" sz="1500" spc="-217" i="1">
                <a:latin typeface="メイリオ"/>
                <a:cs typeface="メイリオ"/>
              </a:rPr>
              <a:t>∈</a:t>
            </a:r>
            <a:r>
              <a:rPr dirty="0" baseline="11111" sz="1500" spc="-179" i="1">
                <a:latin typeface="メイリオ"/>
                <a:cs typeface="メイリオ"/>
              </a:rPr>
              <a:t> </a:t>
            </a:r>
            <a:r>
              <a:rPr dirty="0" baseline="11111" sz="1500" spc="22" i="1">
                <a:latin typeface="Arial"/>
                <a:cs typeface="Arial"/>
              </a:rPr>
              <a:t>C</a:t>
            </a:r>
            <a:r>
              <a:rPr dirty="0" sz="700" spc="15" i="1">
                <a:latin typeface="Arial"/>
                <a:cs typeface="Arial"/>
              </a:rPr>
              <a:t>j,local</a:t>
            </a:r>
            <a:endParaRPr sz="700">
              <a:latin typeface="Arial"/>
              <a:cs typeface="Arial"/>
            </a:endParaRPr>
          </a:p>
          <a:p>
            <a:pPr algn="just" marL="929005" marR="68580">
              <a:lnSpc>
                <a:spcPct val="119600"/>
              </a:lnSpc>
            </a:pPr>
            <a:r>
              <a:rPr dirty="0" baseline="11111" sz="1500" spc="-7">
                <a:latin typeface="Arial"/>
                <a:cs typeface="Arial"/>
              </a:rPr>
              <a:t>when</a:t>
            </a:r>
            <a:r>
              <a:rPr dirty="0" baseline="11111" sz="1500" spc="-7">
                <a:latin typeface="Arial"/>
                <a:cs typeface="Arial"/>
              </a:rPr>
              <a:t> </a:t>
            </a:r>
            <a:r>
              <a:rPr dirty="0" baseline="11111" sz="1500" spc="-7" i="1">
                <a:latin typeface="Arial"/>
                <a:cs typeface="Arial"/>
              </a:rPr>
              <a:t>s</a:t>
            </a:r>
            <a:r>
              <a:rPr dirty="0" sz="700" spc="5" i="1">
                <a:latin typeface="Arial"/>
                <a:cs typeface="Arial"/>
              </a:rPr>
              <a:t>i</a:t>
            </a:r>
            <a:r>
              <a:rPr dirty="0" sz="700" i="1">
                <a:latin typeface="Arial"/>
                <a:cs typeface="Arial"/>
              </a:rPr>
              <a:t> </a:t>
            </a:r>
            <a:r>
              <a:rPr dirty="0" sz="700" spc="-55" i="1">
                <a:latin typeface="Arial"/>
                <a:cs typeface="Arial"/>
              </a:rPr>
              <a:t> </a:t>
            </a:r>
            <a:r>
              <a:rPr dirty="0" baseline="11111" sz="1500" spc="-217" i="1">
                <a:latin typeface="メイリオ"/>
                <a:cs typeface="メイリオ"/>
              </a:rPr>
              <a:t>∈</a:t>
            </a:r>
            <a:r>
              <a:rPr dirty="0" baseline="11111" sz="1500" spc="-179" i="1">
                <a:latin typeface="メイリオ"/>
                <a:cs typeface="メイリオ"/>
              </a:rPr>
              <a:t> </a:t>
            </a:r>
            <a:r>
              <a:rPr dirty="0" baseline="11111" sz="1500" spc="-7" i="1">
                <a:latin typeface="Arial"/>
                <a:cs typeface="Arial"/>
              </a:rPr>
              <a:t>C</a:t>
            </a:r>
            <a:r>
              <a:rPr dirty="0" sz="700" spc="65" i="1">
                <a:latin typeface="Arial"/>
                <a:cs typeface="Arial"/>
              </a:rPr>
              <a:t>i</a:t>
            </a:r>
            <a:r>
              <a:rPr dirty="0" sz="700" spc="5" i="1">
                <a:latin typeface="Arial"/>
                <a:cs typeface="Arial"/>
              </a:rPr>
              <a:t>,</a:t>
            </a:r>
            <a:r>
              <a:rPr dirty="0" sz="700" spc="15" i="1">
                <a:latin typeface="Arial"/>
                <a:cs typeface="Arial"/>
              </a:rPr>
              <a:t>local</a:t>
            </a:r>
            <a:r>
              <a:rPr dirty="0" sz="700" i="1">
                <a:latin typeface="Arial"/>
                <a:cs typeface="Arial"/>
              </a:rPr>
              <a:t>  </a:t>
            </a:r>
            <a:r>
              <a:rPr dirty="0" baseline="11111" sz="1500" spc="-7">
                <a:latin typeface="Arial"/>
                <a:cs typeface="Arial"/>
              </a:rPr>
              <a:t>and</a:t>
            </a:r>
            <a:r>
              <a:rPr dirty="0" baseline="11111" sz="1500" spc="-7">
                <a:latin typeface="Arial"/>
                <a:cs typeface="Arial"/>
              </a:rPr>
              <a:t> </a:t>
            </a:r>
            <a:r>
              <a:rPr dirty="0" baseline="11111" sz="1500" spc="-7" i="1">
                <a:latin typeface="Arial"/>
                <a:cs typeface="Arial"/>
              </a:rPr>
              <a:t>s</a:t>
            </a:r>
            <a:r>
              <a:rPr dirty="0" sz="700" spc="5" i="1">
                <a:latin typeface="Arial"/>
                <a:cs typeface="Arial"/>
              </a:rPr>
              <a:t>j</a:t>
            </a:r>
            <a:r>
              <a:rPr dirty="0" sz="700" i="1">
                <a:latin typeface="Arial"/>
                <a:cs typeface="Arial"/>
              </a:rPr>
              <a:t> </a:t>
            </a:r>
            <a:r>
              <a:rPr dirty="0" sz="700" spc="-55" i="1">
                <a:latin typeface="Arial"/>
                <a:cs typeface="Arial"/>
              </a:rPr>
              <a:t> </a:t>
            </a:r>
            <a:r>
              <a:rPr dirty="0" baseline="11111" sz="1500" spc="-217" i="1">
                <a:latin typeface="メイリオ"/>
                <a:cs typeface="メイリオ"/>
              </a:rPr>
              <a:t>∈</a:t>
            </a:r>
            <a:r>
              <a:rPr dirty="0" baseline="11111" sz="1500" spc="-179" i="1">
                <a:latin typeface="メイリオ"/>
                <a:cs typeface="メイリオ"/>
              </a:rPr>
              <a:t> </a:t>
            </a:r>
            <a:r>
              <a:rPr dirty="0" baseline="11111" sz="1500" spc="-7" i="1">
                <a:latin typeface="Arial"/>
                <a:cs typeface="Arial"/>
              </a:rPr>
              <a:t>C</a:t>
            </a:r>
            <a:r>
              <a:rPr dirty="0" sz="700" spc="65" i="1">
                <a:latin typeface="Arial"/>
                <a:cs typeface="Arial"/>
              </a:rPr>
              <a:t>j</a:t>
            </a:r>
            <a:r>
              <a:rPr dirty="0" sz="700" spc="5" i="1">
                <a:latin typeface="Arial"/>
                <a:cs typeface="Arial"/>
              </a:rPr>
              <a:t>,</a:t>
            </a:r>
            <a:r>
              <a:rPr dirty="0" sz="700" spc="15" i="1">
                <a:latin typeface="Arial"/>
                <a:cs typeface="Arial"/>
              </a:rPr>
              <a:t>cloud  </a:t>
            </a:r>
            <a:r>
              <a:rPr dirty="0" baseline="11111" sz="1500" spc="-7">
                <a:latin typeface="Arial"/>
                <a:cs typeface="Arial"/>
              </a:rPr>
              <a:t>when</a:t>
            </a:r>
            <a:r>
              <a:rPr dirty="0" baseline="11111" sz="1500" spc="-7">
                <a:latin typeface="Arial"/>
                <a:cs typeface="Arial"/>
              </a:rPr>
              <a:t> </a:t>
            </a:r>
            <a:r>
              <a:rPr dirty="0" baseline="11111" sz="1500" spc="-7" i="1">
                <a:latin typeface="Arial"/>
                <a:cs typeface="Arial"/>
              </a:rPr>
              <a:t>s</a:t>
            </a:r>
            <a:r>
              <a:rPr dirty="0" sz="700" spc="5" i="1">
                <a:latin typeface="Arial"/>
                <a:cs typeface="Arial"/>
              </a:rPr>
              <a:t>i</a:t>
            </a:r>
            <a:r>
              <a:rPr dirty="0" sz="700" i="1">
                <a:latin typeface="Arial"/>
                <a:cs typeface="Arial"/>
              </a:rPr>
              <a:t> </a:t>
            </a:r>
            <a:r>
              <a:rPr dirty="0" sz="700" spc="-55" i="1">
                <a:latin typeface="Arial"/>
                <a:cs typeface="Arial"/>
              </a:rPr>
              <a:t> </a:t>
            </a:r>
            <a:r>
              <a:rPr dirty="0" baseline="11111" sz="1500" spc="-217" i="1">
                <a:latin typeface="メイリオ"/>
                <a:cs typeface="メイリオ"/>
              </a:rPr>
              <a:t>∈</a:t>
            </a:r>
            <a:r>
              <a:rPr dirty="0" baseline="11111" sz="1500" spc="-179" i="1">
                <a:latin typeface="メイリオ"/>
                <a:cs typeface="メイリオ"/>
              </a:rPr>
              <a:t> </a:t>
            </a:r>
            <a:r>
              <a:rPr dirty="0" baseline="11111" sz="1500" spc="-7" i="1">
                <a:latin typeface="Arial"/>
                <a:cs typeface="Arial"/>
              </a:rPr>
              <a:t>C</a:t>
            </a:r>
            <a:r>
              <a:rPr dirty="0" sz="700" spc="65" i="1">
                <a:latin typeface="Arial"/>
                <a:cs typeface="Arial"/>
              </a:rPr>
              <a:t>i</a:t>
            </a:r>
            <a:r>
              <a:rPr dirty="0" sz="700" spc="5" i="1">
                <a:latin typeface="Arial"/>
                <a:cs typeface="Arial"/>
              </a:rPr>
              <a:t>,</a:t>
            </a:r>
            <a:r>
              <a:rPr dirty="0" sz="700" spc="15" i="1">
                <a:latin typeface="Arial"/>
                <a:cs typeface="Arial"/>
              </a:rPr>
              <a:t>cloud</a:t>
            </a:r>
            <a:r>
              <a:rPr dirty="0" sz="700" i="1">
                <a:latin typeface="Arial"/>
                <a:cs typeface="Arial"/>
              </a:rPr>
              <a:t> </a:t>
            </a:r>
            <a:r>
              <a:rPr dirty="0" sz="700" spc="5" i="1">
                <a:latin typeface="Arial"/>
                <a:cs typeface="Arial"/>
              </a:rPr>
              <a:t> </a:t>
            </a:r>
            <a:r>
              <a:rPr dirty="0" baseline="11111" sz="1500" spc="-7">
                <a:latin typeface="Arial"/>
                <a:cs typeface="Arial"/>
              </a:rPr>
              <a:t>and</a:t>
            </a:r>
            <a:r>
              <a:rPr dirty="0" baseline="11111" sz="1500" spc="-7">
                <a:latin typeface="Arial"/>
                <a:cs typeface="Arial"/>
              </a:rPr>
              <a:t> </a:t>
            </a:r>
            <a:r>
              <a:rPr dirty="0" baseline="11111" sz="1500" spc="-7" i="1">
                <a:latin typeface="Arial"/>
                <a:cs typeface="Arial"/>
              </a:rPr>
              <a:t>s</a:t>
            </a:r>
            <a:r>
              <a:rPr dirty="0" sz="700" spc="5" i="1">
                <a:latin typeface="Arial"/>
                <a:cs typeface="Arial"/>
              </a:rPr>
              <a:t>j</a:t>
            </a:r>
            <a:r>
              <a:rPr dirty="0" sz="700" i="1">
                <a:latin typeface="Arial"/>
                <a:cs typeface="Arial"/>
              </a:rPr>
              <a:t> </a:t>
            </a:r>
            <a:r>
              <a:rPr dirty="0" sz="700" spc="-55" i="1">
                <a:latin typeface="Arial"/>
                <a:cs typeface="Arial"/>
              </a:rPr>
              <a:t> </a:t>
            </a:r>
            <a:r>
              <a:rPr dirty="0" baseline="11111" sz="1500" spc="-217" i="1">
                <a:latin typeface="メイリオ"/>
                <a:cs typeface="メイリオ"/>
              </a:rPr>
              <a:t>∈</a:t>
            </a:r>
            <a:r>
              <a:rPr dirty="0" baseline="11111" sz="1500" spc="-179" i="1">
                <a:latin typeface="メイリオ"/>
                <a:cs typeface="メイリオ"/>
              </a:rPr>
              <a:t> </a:t>
            </a:r>
            <a:r>
              <a:rPr dirty="0" baseline="11111" sz="1500" spc="-7" i="1">
                <a:latin typeface="Arial"/>
                <a:cs typeface="Arial"/>
              </a:rPr>
              <a:t>C</a:t>
            </a:r>
            <a:r>
              <a:rPr dirty="0" sz="700" spc="65" i="1">
                <a:latin typeface="Arial"/>
                <a:cs typeface="Arial"/>
              </a:rPr>
              <a:t>j</a:t>
            </a:r>
            <a:r>
              <a:rPr dirty="0" sz="700" spc="5" i="1">
                <a:latin typeface="Arial"/>
                <a:cs typeface="Arial"/>
              </a:rPr>
              <a:t>,</a:t>
            </a:r>
            <a:r>
              <a:rPr dirty="0" sz="700" spc="10" i="1">
                <a:latin typeface="Arial"/>
                <a:cs typeface="Arial"/>
              </a:rPr>
              <a:t>local  </a:t>
            </a:r>
            <a:r>
              <a:rPr dirty="0" baseline="11111" sz="1500" spc="-7">
                <a:latin typeface="Arial"/>
                <a:cs typeface="Arial"/>
              </a:rPr>
              <a:t>when</a:t>
            </a:r>
            <a:r>
              <a:rPr dirty="0" baseline="11111" sz="1500" spc="-7">
                <a:latin typeface="Arial"/>
                <a:cs typeface="Arial"/>
              </a:rPr>
              <a:t> </a:t>
            </a:r>
            <a:r>
              <a:rPr dirty="0" baseline="11111" sz="1500" spc="-7" i="1">
                <a:latin typeface="Arial"/>
                <a:cs typeface="Arial"/>
              </a:rPr>
              <a:t>s</a:t>
            </a:r>
            <a:r>
              <a:rPr dirty="0" sz="700" spc="5" i="1">
                <a:latin typeface="Arial"/>
                <a:cs typeface="Arial"/>
              </a:rPr>
              <a:t>i</a:t>
            </a:r>
            <a:r>
              <a:rPr dirty="0" sz="700" i="1">
                <a:latin typeface="Arial"/>
                <a:cs typeface="Arial"/>
              </a:rPr>
              <a:t> </a:t>
            </a:r>
            <a:r>
              <a:rPr dirty="0" sz="700" spc="-55" i="1">
                <a:latin typeface="Arial"/>
                <a:cs typeface="Arial"/>
              </a:rPr>
              <a:t> </a:t>
            </a:r>
            <a:r>
              <a:rPr dirty="0" baseline="11111" sz="1500" spc="-217" i="1">
                <a:latin typeface="メイリオ"/>
                <a:cs typeface="メイリオ"/>
              </a:rPr>
              <a:t>∈</a:t>
            </a:r>
            <a:r>
              <a:rPr dirty="0" baseline="11111" sz="1500" spc="-179" i="1">
                <a:latin typeface="メイリオ"/>
                <a:cs typeface="メイリオ"/>
              </a:rPr>
              <a:t> </a:t>
            </a:r>
            <a:r>
              <a:rPr dirty="0" baseline="11111" sz="1500" spc="-7" i="1">
                <a:latin typeface="Arial"/>
                <a:cs typeface="Arial"/>
              </a:rPr>
              <a:t>C</a:t>
            </a:r>
            <a:r>
              <a:rPr dirty="0" sz="700" spc="65" i="1">
                <a:latin typeface="Arial"/>
                <a:cs typeface="Arial"/>
              </a:rPr>
              <a:t>i</a:t>
            </a:r>
            <a:r>
              <a:rPr dirty="0" sz="700" spc="5" i="1">
                <a:latin typeface="Arial"/>
                <a:cs typeface="Arial"/>
              </a:rPr>
              <a:t>,</a:t>
            </a:r>
            <a:r>
              <a:rPr dirty="0" sz="700" spc="15" i="1">
                <a:latin typeface="Arial"/>
                <a:cs typeface="Arial"/>
              </a:rPr>
              <a:t>cloud</a:t>
            </a:r>
            <a:r>
              <a:rPr dirty="0" sz="700" i="1">
                <a:latin typeface="Arial"/>
                <a:cs typeface="Arial"/>
              </a:rPr>
              <a:t> </a:t>
            </a:r>
            <a:r>
              <a:rPr dirty="0" sz="700" spc="5" i="1">
                <a:latin typeface="Arial"/>
                <a:cs typeface="Arial"/>
              </a:rPr>
              <a:t> </a:t>
            </a:r>
            <a:r>
              <a:rPr dirty="0" baseline="11111" sz="1500" spc="-7">
                <a:latin typeface="Arial"/>
                <a:cs typeface="Arial"/>
              </a:rPr>
              <a:t>and</a:t>
            </a:r>
            <a:r>
              <a:rPr dirty="0" baseline="11111" sz="1500" spc="-7">
                <a:latin typeface="Arial"/>
                <a:cs typeface="Arial"/>
              </a:rPr>
              <a:t> </a:t>
            </a:r>
            <a:r>
              <a:rPr dirty="0" baseline="11111" sz="1500" spc="-7" i="1">
                <a:latin typeface="Arial"/>
                <a:cs typeface="Arial"/>
              </a:rPr>
              <a:t>s</a:t>
            </a:r>
            <a:r>
              <a:rPr dirty="0" sz="700" spc="5" i="1">
                <a:latin typeface="Arial"/>
                <a:cs typeface="Arial"/>
              </a:rPr>
              <a:t>j</a:t>
            </a:r>
            <a:r>
              <a:rPr dirty="0" sz="700" i="1">
                <a:latin typeface="Arial"/>
                <a:cs typeface="Arial"/>
              </a:rPr>
              <a:t> </a:t>
            </a:r>
            <a:r>
              <a:rPr dirty="0" sz="700" spc="-55" i="1">
                <a:latin typeface="Arial"/>
                <a:cs typeface="Arial"/>
              </a:rPr>
              <a:t> </a:t>
            </a:r>
            <a:r>
              <a:rPr dirty="0" baseline="11111" sz="1500" spc="-217" i="1">
                <a:latin typeface="メイリオ"/>
                <a:cs typeface="メイリオ"/>
              </a:rPr>
              <a:t>∈</a:t>
            </a:r>
            <a:r>
              <a:rPr dirty="0" baseline="11111" sz="1500" spc="-179" i="1">
                <a:latin typeface="メイリオ"/>
                <a:cs typeface="メイリオ"/>
              </a:rPr>
              <a:t> </a:t>
            </a:r>
            <a:r>
              <a:rPr dirty="0" baseline="11111" sz="1500" spc="-7" i="1">
                <a:latin typeface="Arial"/>
                <a:cs typeface="Arial"/>
              </a:rPr>
              <a:t>C</a:t>
            </a:r>
            <a:r>
              <a:rPr dirty="0" sz="700" spc="65" i="1">
                <a:latin typeface="Arial"/>
                <a:cs typeface="Arial"/>
              </a:rPr>
              <a:t>j</a:t>
            </a:r>
            <a:r>
              <a:rPr dirty="0" sz="700" spc="5" i="1">
                <a:latin typeface="Arial"/>
                <a:cs typeface="Arial"/>
              </a:rPr>
              <a:t>,</a:t>
            </a:r>
            <a:r>
              <a:rPr dirty="0" sz="700" spc="15" i="1">
                <a:latin typeface="Arial"/>
                <a:cs typeface="Arial"/>
              </a:rPr>
              <a:t>cloud</a:t>
            </a:r>
            <a:endParaRPr sz="7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258185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7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What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is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a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distributed</a:t>
            </a:r>
            <a:r>
              <a:rPr dirty="0" sz="600" spc="10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system?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Middleware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and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3442970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0"/>
              <a:t>Middleware:</a:t>
            </a:r>
            <a:r>
              <a:rPr dirty="0" spc="95"/>
              <a:t> </a:t>
            </a:r>
            <a:r>
              <a:rPr dirty="0" spc="15"/>
              <a:t>the</a:t>
            </a:r>
            <a:r>
              <a:rPr dirty="0" spc="5"/>
              <a:t> </a:t>
            </a:r>
            <a:r>
              <a:rPr dirty="0" spc="25"/>
              <a:t>OS</a:t>
            </a:r>
            <a:r>
              <a:rPr dirty="0" spc="5"/>
              <a:t> </a:t>
            </a:r>
            <a:r>
              <a:rPr dirty="0" spc="10"/>
              <a:t>of</a:t>
            </a:r>
            <a:r>
              <a:rPr dirty="0"/>
              <a:t> </a:t>
            </a:r>
            <a:r>
              <a:rPr dirty="0" spc="10"/>
              <a:t>distributed</a:t>
            </a:r>
            <a:r>
              <a:rPr dirty="0" spc="5"/>
              <a:t> </a:t>
            </a:r>
            <a:r>
              <a:rPr dirty="0" spc="15"/>
              <a:t>systems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16163" y="996917"/>
            <a:ext cx="3178175" cy="1026794"/>
            <a:chOff x="716163" y="996917"/>
            <a:chExt cx="3178175" cy="1026794"/>
          </a:xfrm>
        </p:grpSpPr>
        <p:sp>
          <p:nvSpPr>
            <p:cNvPr id="5" name="object 5"/>
            <p:cNvSpPr/>
            <p:nvPr/>
          </p:nvSpPr>
          <p:spPr>
            <a:xfrm>
              <a:off x="721561" y="1002315"/>
              <a:ext cx="657860" cy="1016000"/>
            </a:xfrm>
            <a:custGeom>
              <a:avLst/>
              <a:gdLst/>
              <a:ahLst/>
              <a:cxnLst/>
              <a:rect l="l" t="t" r="r" b="b"/>
              <a:pathLst>
                <a:path w="657860" h="1016000">
                  <a:moveTo>
                    <a:pt x="657358" y="0"/>
                  </a:moveTo>
                  <a:lnTo>
                    <a:pt x="0" y="0"/>
                  </a:lnTo>
                  <a:lnTo>
                    <a:pt x="0" y="1015917"/>
                  </a:lnTo>
                  <a:lnTo>
                    <a:pt x="657358" y="1015917"/>
                  </a:lnTo>
                  <a:lnTo>
                    <a:pt x="657358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721561" y="1002315"/>
              <a:ext cx="657860" cy="1016000"/>
            </a:xfrm>
            <a:custGeom>
              <a:avLst/>
              <a:gdLst/>
              <a:ahLst/>
              <a:cxnLst/>
              <a:rect l="l" t="t" r="r" b="b"/>
              <a:pathLst>
                <a:path w="657860" h="1016000">
                  <a:moveTo>
                    <a:pt x="0" y="1015917"/>
                  </a:moveTo>
                  <a:lnTo>
                    <a:pt x="657358" y="1015917"/>
                  </a:lnTo>
                  <a:lnTo>
                    <a:pt x="657358" y="0"/>
                  </a:lnTo>
                  <a:lnTo>
                    <a:pt x="0" y="0"/>
                  </a:lnTo>
                  <a:lnTo>
                    <a:pt x="0" y="1015917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558188" y="1002322"/>
              <a:ext cx="657860" cy="1016000"/>
            </a:xfrm>
            <a:custGeom>
              <a:avLst/>
              <a:gdLst/>
              <a:ahLst/>
              <a:cxnLst/>
              <a:rect l="l" t="t" r="r" b="b"/>
              <a:pathLst>
                <a:path w="657860" h="1016000">
                  <a:moveTo>
                    <a:pt x="657364" y="717118"/>
                  </a:moveTo>
                  <a:lnTo>
                    <a:pt x="0" y="717118"/>
                  </a:lnTo>
                  <a:lnTo>
                    <a:pt x="0" y="1015911"/>
                  </a:lnTo>
                  <a:lnTo>
                    <a:pt x="657364" y="1015911"/>
                  </a:lnTo>
                  <a:lnTo>
                    <a:pt x="657364" y="717118"/>
                  </a:lnTo>
                  <a:close/>
                </a:path>
                <a:path w="657860" h="1016000">
                  <a:moveTo>
                    <a:pt x="657364" y="0"/>
                  </a:moveTo>
                  <a:lnTo>
                    <a:pt x="0" y="0"/>
                  </a:lnTo>
                  <a:lnTo>
                    <a:pt x="0" y="478078"/>
                  </a:lnTo>
                  <a:lnTo>
                    <a:pt x="657364" y="478078"/>
                  </a:lnTo>
                  <a:lnTo>
                    <a:pt x="657364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558198" y="1002315"/>
              <a:ext cx="657860" cy="1016000"/>
            </a:xfrm>
            <a:custGeom>
              <a:avLst/>
              <a:gdLst/>
              <a:ahLst/>
              <a:cxnLst/>
              <a:rect l="l" t="t" r="r" b="b"/>
              <a:pathLst>
                <a:path w="657860" h="1016000">
                  <a:moveTo>
                    <a:pt x="0" y="1015917"/>
                  </a:moveTo>
                  <a:lnTo>
                    <a:pt x="657358" y="1015917"/>
                  </a:lnTo>
                  <a:lnTo>
                    <a:pt x="657358" y="0"/>
                  </a:lnTo>
                  <a:lnTo>
                    <a:pt x="0" y="0"/>
                  </a:lnTo>
                  <a:lnTo>
                    <a:pt x="0" y="1015917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2394826" y="1002322"/>
              <a:ext cx="657860" cy="1016000"/>
            </a:xfrm>
            <a:custGeom>
              <a:avLst/>
              <a:gdLst/>
              <a:ahLst/>
              <a:cxnLst/>
              <a:rect l="l" t="t" r="r" b="b"/>
              <a:pathLst>
                <a:path w="657860" h="1016000">
                  <a:moveTo>
                    <a:pt x="657364" y="717118"/>
                  </a:moveTo>
                  <a:lnTo>
                    <a:pt x="0" y="717118"/>
                  </a:lnTo>
                  <a:lnTo>
                    <a:pt x="0" y="1015911"/>
                  </a:lnTo>
                  <a:lnTo>
                    <a:pt x="657364" y="1015911"/>
                  </a:lnTo>
                  <a:lnTo>
                    <a:pt x="657364" y="717118"/>
                  </a:lnTo>
                  <a:close/>
                </a:path>
                <a:path w="657860" h="1016000">
                  <a:moveTo>
                    <a:pt x="657364" y="0"/>
                  </a:moveTo>
                  <a:lnTo>
                    <a:pt x="0" y="0"/>
                  </a:lnTo>
                  <a:lnTo>
                    <a:pt x="0" y="478078"/>
                  </a:lnTo>
                  <a:lnTo>
                    <a:pt x="657364" y="478078"/>
                  </a:lnTo>
                  <a:lnTo>
                    <a:pt x="657364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2394838" y="1002315"/>
              <a:ext cx="657860" cy="1016000"/>
            </a:xfrm>
            <a:custGeom>
              <a:avLst/>
              <a:gdLst/>
              <a:ahLst/>
              <a:cxnLst/>
              <a:rect l="l" t="t" r="r" b="b"/>
              <a:pathLst>
                <a:path w="657860" h="1016000">
                  <a:moveTo>
                    <a:pt x="0" y="1015917"/>
                  </a:moveTo>
                  <a:lnTo>
                    <a:pt x="657363" y="1015917"/>
                  </a:lnTo>
                  <a:lnTo>
                    <a:pt x="657363" y="0"/>
                  </a:lnTo>
                  <a:lnTo>
                    <a:pt x="0" y="0"/>
                  </a:lnTo>
                  <a:lnTo>
                    <a:pt x="0" y="1015917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3231477" y="1002315"/>
              <a:ext cx="657860" cy="1016000"/>
            </a:xfrm>
            <a:custGeom>
              <a:avLst/>
              <a:gdLst/>
              <a:ahLst/>
              <a:cxnLst/>
              <a:rect l="l" t="t" r="r" b="b"/>
              <a:pathLst>
                <a:path w="657860" h="1016000">
                  <a:moveTo>
                    <a:pt x="657358" y="0"/>
                  </a:moveTo>
                  <a:lnTo>
                    <a:pt x="0" y="0"/>
                  </a:lnTo>
                  <a:lnTo>
                    <a:pt x="0" y="1015917"/>
                  </a:lnTo>
                  <a:lnTo>
                    <a:pt x="657358" y="1015917"/>
                  </a:lnTo>
                  <a:lnTo>
                    <a:pt x="657358" y="0"/>
                  </a:lnTo>
                  <a:close/>
                </a:path>
              </a:pathLst>
            </a:custGeom>
            <a:solidFill>
              <a:srgbClr val="E6E7E8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3231477" y="1002315"/>
              <a:ext cx="657860" cy="1016000"/>
            </a:xfrm>
            <a:custGeom>
              <a:avLst/>
              <a:gdLst/>
              <a:ahLst/>
              <a:cxnLst/>
              <a:rect l="l" t="t" r="r" b="b"/>
              <a:pathLst>
                <a:path w="657860" h="1016000">
                  <a:moveTo>
                    <a:pt x="0" y="1015917"/>
                  </a:moveTo>
                  <a:lnTo>
                    <a:pt x="657358" y="1015917"/>
                  </a:lnTo>
                  <a:lnTo>
                    <a:pt x="657358" y="0"/>
                  </a:lnTo>
                  <a:lnTo>
                    <a:pt x="0" y="0"/>
                  </a:lnTo>
                  <a:lnTo>
                    <a:pt x="0" y="1015917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/>
          <p:cNvSpPr txBox="1"/>
          <p:nvPr/>
        </p:nvSpPr>
        <p:spPr>
          <a:xfrm>
            <a:off x="781319" y="1779194"/>
            <a:ext cx="537845" cy="179705"/>
          </a:xfrm>
          <a:prstGeom prst="rect">
            <a:avLst/>
          </a:prstGeom>
          <a:solidFill>
            <a:srgbClr val="FFFFFF"/>
          </a:solidFill>
          <a:ln w="5270">
            <a:solidFill>
              <a:srgbClr val="231F20"/>
            </a:solidFill>
          </a:ln>
        </p:spPr>
        <p:txBody>
          <a:bodyPr wrap="square" lIns="0" tIns="35560" rIns="0" bIns="0" rtlCol="0" vert="horz">
            <a:spAutoFit/>
          </a:bodyPr>
          <a:lstStyle/>
          <a:p>
            <a:pPr marL="46355">
              <a:lnSpc>
                <a:spcPct val="100000"/>
              </a:lnSpc>
              <a:spcBef>
                <a:spcPts val="28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OS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6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27918" y="1779194"/>
            <a:ext cx="528320" cy="179705"/>
          </a:xfrm>
          <a:prstGeom prst="rect">
            <a:avLst/>
          </a:prstGeom>
          <a:solidFill>
            <a:srgbClr val="FFFFFF"/>
          </a:solidFill>
          <a:ln w="5270">
            <a:solidFill>
              <a:srgbClr val="231F20"/>
            </a:solidFill>
          </a:ln>
        </p:spPr>
        <p:txBody>
          <a:bodyPr wrap="square" lIns="0" tIns="38735" rIns="0" bIns="0" rtlCol="0" vert="horz">
            <a:spAutoFit/>
          </a:bodyPr>
          <a:lstStyle/>
          <a:p>
            <a:pPr marL="49530">
              <a:lnSpc>
                <a:spcPct val="100000"/>
              </a:lnSpc>
              <a:spcBef>
                <a:spcPts val="30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OS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6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454605" y="1779194"/>
            <a:ext cx="537845" cy="179705"/>
          </a:xfrm>
          <a:prstGeom prst="rect">
            <a:avLst/>
          </a:prstGeom>
          <a:solidFill>
            <a:srgbClr val="FFFFFF"/>
          </a:solidFill>
          <a:ln w="5270">
            <a:solidFill>
              <a:srgbClr val="231F20"/>
            </a:solidFill>
          </a:ln>
        </p:spPr>
        <p:txBody>
          <a:bodyPr wrap="square" lIns="0" tIns="38735" rIns="0" bIns="0" rtlCol="0" vert="horz">
            <a:spAutoFit/>
          </a:bodyPr>
          <a:lstStyle/>
          <a:p>
            <a:pPr marL="59690">
              <a:lnSpc>
                <a:spcPct val="100000"/>
              </a:lnSpc>
              <a:spcBef>
                <a:spcPts val="30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OS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6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91234" y="1779194"/>
            <a:ext cx="537845" cy="179705"/>
          </a:xfrm>
          <a:prstGeom prst="rect">
            <a:avLst/>
          </a:prstGeom>
          <a:solidFill>
            <a:srgbClr val="FFFFFF"/>
          </a:solidFill>
          <a:ln w="5270">
            <a:solidFill>
              <a:srgbClr val="231F20"/>
            </a:solidFill>
          </a:ln>
        </p:spPr>
        <p:txBody>
          <a:bodyPr wrap="square" lIns="0" tIns="38735" rIns="0" bIns="0" rtlCol="0" vert="horz">
            <a:spAutoFit/>
          </a:bodyPr>
          <a:lstStyle/>
          <a:p>
            <a:pPr marL="59690">
              <a:lnSpc>
                <a:spcPct val="100000"/>
              </a:lnSpc>
              <a:spcBef>
                <a:spcPts val="30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Local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OS</a:t>
            </a:r>
            <a:r>
              <a:rPr dirty="0" sz="650" spc="-3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615100" y="1059215"/>
            <a:ext cx="1380490" cy="304800"/>
            <a:chOff x="1615100" y="1059215"/>
            <a:chExt cx="1380490" cy="304800"/>
          </a:xfrm>
        </p:grpSpPr>
        <p:sp>
          <p:nvSpPr>
            <p:cNvPr id="18" name="object 18"/>
            <p:cNvSpPr/>
            <p:nvPr/>
          </p:nvSpPr>
          <p:spPr>
            <a:xfrm>
              <a:off x="1617958" y="1062073"/>
              <a:ext cx="1374775" cy="299085"/>
            </a:xfrm>
            <a:custGeom>
              <a:avLst/>
              <a:gdLst/>
              <a:ahLst/>
              <a:cxnLst/>
              <a:rect l="l" t="t" r="r" b="b"/>
              <a:pathLst>
                <a:path w="1374775" h="299084">
                  <a:moveTo>
                    <a:pt x="1374483" y="0"/>
                  </a:moveTo>
                  <a:lnTo>
                    <a:pt x="0" y="0"/>
                  </a:lnTo>
                  <a:lnTo>
                    <a:pt x="0" y="298800"/>
                  </a:lnTo>
                  <a:lnTo>
                    <a:pt x="1374483" y="298800"/>
                  </a:lnTo>
                  <a:lnTo>
                    <a:pt x="137448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1617958" y="1062073"/>
              <a:ext cx="1374775" cy="299085"/>
            </a:xfrm>
            <a:custGeom>
              <a:avLst/>
              <a:gdLst/>
              <a:ahLst/>
              <a:cxnLst/>
              <a:rect l="l" t="t" r="r" b="b"/>
              <a:pathLst>
                <a:path w="1374775" h="299084">
                  <a:moveTo>
                    <a:pt x="0" y="298800"/>
                  </a:moveTo>
                  <a:lnTo>
                    <a:pt x="1374483" y="298800"/>
                  </a:lnTo>
                  <a:lnTo>
                    <a:pt x="1374483" y="0"/>
                  </a:lnTo>
                  <a:lnTo>
                    <a:pt x="0" y="0"/>
                  </a:lnTo>
                  <a:lnTo>
                    <a:pt x="0" y="29880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/>
          <p:cNvSpPr txBox="1"/>
          <p:nvPr/>
        </p:nvSpPr>
        <p:spPr>
          <a:xfrm>
            <a:off x="781319" y="1062073"/>
            <a:ext cx="537845" cy="299085"/>
          </a:xfrm>
          <a:prstGeom prst="rect">
            <a:avLst/>
          </a:prstGeom>
          <a:solidFill>
            <a:srgbClr val="FFFFFF"/>
          </a:solidFill>
          <a:ln w="5270">
            <a:solidFill>
              <a:srgbClr val="231F20"/>
            </a:solidFill>
          </a:ln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700">
              <a:latin typeface="Times New Roman"/>
              <a:cs typeface="Times New Roman"/>
            </a:endParaRPr>
          </a:p>
          <a:p>
            <a:pPr marL="119380">
              <a:lnSpc>
                <a:spcPct val="10000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Appl.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</a:t>
            </a:r>
            <a:endParaRPr sz="6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023722" y="1152478"/>
            <a:ext cx="51752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B</a:t>
            </a:r>
            <a:endParaRPr sz="6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291234" y="1062073"/>
            <a:ext cx="537845" cy="299085"/>
          </a:xfrm>
          <a:prstGeom prst="rect">
            <a:avLst/>
          </a:prstGeom>
          <a:solidFill>
            <a:srgbClr val="FFFFFF"/>
          </a:solidFill>
          <a:ln w="5270">
            <a:solidFill>
              <a:srgbClr val="231F20"/>
            </a:solidFill>
          </a:ln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700">
              <a:latin typeface="Times New Roman"/>
              <a:cs typeface="Times New Roman"/>
            </a:endParaRPr>
          </a:p>
          <a:p>
            <a:pPr marL="119380">
              <a:lnSpc>
                <a:spcPct val="10000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Appl.</a:t>
            </a:r>
            <a:r>
              <a:rPr dirty="0" sz="6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C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778462" y="1417773"/>
            <a:ext cx="3053715" cy="304800"/>
            <a:chOff x="778462" y="1417773"/>
            <a:chExt cx="3053715" cy="304800"/>
          </a:xfrm>
        </p:grpSpPr>
        <p:sp>
          <p:nvSpPr>
            <p:cNvPr id="24" name="object 24"/>
            <p:cNvSpPr/>
            <p:nvPr/>
          </p:nvSpPr>
          <p:spPr>
            <a:xfrm>
              <a:off x="781319" y="1480393"/>
              <a:ext cx="3048000" cy="239395"/>
            </a:xfrm>
            <a:custGeom>
              <a:avLst/>
              <a:gdLst/>
              <a:ahLst/>
              <a:cxnLst/>
              <a:rect l="l" t="t" r="r" b="b"/>
              <a:pathLst>
                <a:path w="3048000" h="239394">
                  <a:moveTo>
                    <a:pt x="3047761" y="0"/>
                  </a:moveTo>
                  <a:lnTo>
                    <a:pt x="0" y="0"/>
                  </a:lnTo>
                  <a:lnTo>
                    <a:pt x="0" y="239038"/>
                  </a:lnTo>
                  <a:lnTo>
                    <a:pt x="3047761" y="239038"/>
                  </a:lnTo>
                  <a:lnTo>
                    <a:pt x="304776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781319" y="1480393"/>
              <a:ext cx="3048000" cy="239395"/>
            </a:xfrm>
            <a:custGeom>
              <a:avLst/>
              <a:gdLst/>
              <a:ahLst/>
              <a:cxnLst/>
              <a:rect l="l" t="t" r="r" b="b"/>
              <a:pathLst>
                <a:path w="3048000" h="239394">
                  <a:moveTo>
                    <a:pt x="0" y="239038"/>
                  </a:moveTo>
                  <a:lnTo>
                    <a:pt x="3047761" y="239038"/>
                  </a:lnTo>
                  <a:lnTo>
                    <a:pt x="3047761" y="0"/>
                  </a:lnTo>
                  <a:lnTo>
                    <a:pt x="0" y="0"/>
                  </a:lnTo>
                  <a:lnTo>
                    <a:pt x="0" y="239038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/>
            <p:cNvSpPr/>
            <p:nvPr/>
          </p:nvSpPr>
          <p:spPr>
            <a:xfrm>
              <a:off x="811390" y="1420631"/>
              <a:ext cx="478155" cy="60325"/>
            </a:xfrm>
            <a:custGeom>
              <a:avLst/>
              <a:gdLst/>
              <a:ahLst/>
              <a:cxnLst/>
              <a:rect l="l" t="t" r="r" b="b"/>
              <a:pathLst>
                <a:path w="478155" h="60325">
                  <a:moveTo>
                    <a:pt x="478079" y="0"/>
                  </a:moveTo>
                  <a:lnTo>
                    <a:pt x="0" y="0"/>
                  </a:lnTo>
                  <a:lnTo>
                    <a:pt x="0" y="59762"/>
                  </a:lnTo>
                  <a:lnTo>
                    <a:pt x="478079" y="59762"/>
                  </a:lnTo>
                  <a:lnTo>
                    <a:pt x="478079" y="0"/>
                  </a:lnTo>
                  <a:close/>
                </a:path>
              </a:pathLst>
            </a:custGeom>
            <a:solidFill>
              <a:srgbClr val="A7A9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811390" y="1420631"/>
              <a:ext cx="478155" cy="60325"/>
            </a:xfrm>
            <a:custGeom>
              <a:avLst/>
              <a:gdLst/>
              <a:ahLst/>
              <a:cxnLst/>
              <a:rect l="l" t="t" r="r" b="b"/>
              <a:pathLst>
                <a:path w="478155" h="60325">
                  <a:moveTo>
                    <a:pt x="0" y="59762"/>
                  </a:moveTo>
                  <a:lnTo>
                    <a:pt x="478079" y="59762"/>
                  </a:lnTo>
                  <a:lnTo>
                    <a:pt x="478079" y="0"/>
                  </a:lnTo>
                  <a:lnTo>
                    <a:pt x="0" y="0"/>
                  </a:lnTo>
                  <a:lnTo>
                    <a:pt x="0" y="59762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1647839" y="1420631"/>
              <a:ext cx="478155" cy="60325"/>
            </a:xfrm>
            <a:custGeom>
              <a:avLst/>
              <a:gdLst/>
              <a:ahLst/>
              <a:cxnLst/>
              <a:rect l="l" t="t" r="r" b="b"/>
              <a:pathLst>
                <a:path w="478155" h="60325">
                  <a:moveTo>
                    <a:pt x="478079" y="0"/>
                  </a:moveTo>
                  <a:lnTo>
                    <a:pt x="0" y="0"/>
                  </a:lnTo>
                  <a:lnTo>
                    <a:pt x="0" y="59762"/>
                  </a:lnTo>
                  <a:lnTo>
                    <a:pt x="478079" y="59762"/>
                  </a:lnTo>
                  <a:lnTo>
                    <a:pt x="478079" y="0"/>
                  </a:lnTo>
                  <a:close/>
                </a:path>
              </a:pathLst>
            </a:custGeom>
            <a:solidFill>
              <a:srgbClr val="A7A9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1647839" y="1420631"/>
              <a:ext cx="478155" cy="60325"/>
            </a:xfrm>
            <a:custGeom>
              <a:avLst/>
              <a:gdLst/>
              <a:ahLst/>
              <a:cxnLst/>
              <a:rect l="l" t="t" r="r" b="b"/>
              <a:pathLst>
                <a:path w="478155" h="60325">
                  <a:moveTo>
                    <a:pt x="0" y="59762"/>
                  </a:moveTo>
                  <a:lnTo>
                    <a:pt x="478079" y="59762"/>
                  </a:lnTo>
                  <a:lnTo>
                    <a:pt x="478079" y="0"/>
                  </a:lnTo>
                  <a:lnTo>
                    <a:pt x="0" y="0"/>
                  </a:lnTo>
                  <a:lnTo>
                    <a:pt x="0" y="59762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/>
            <p:cNvSpPr/>
            <p:nvPr/>
          </p:nvSpPr>
          <p:spPr>
            <a:xfrm>
              <a:off x="2484289" y="1420631"/>
              <a:ext cx="478155" cy="60325"/>
            </a:xfrm>
            <a:custGeom>
              <a:avLst/>
              <a:gdLst/>
              <a:ahLst/>
              <a:cxnLst/>
              <a:rect l="l" t="t" r="r" b="b"/>
              <a:pathLst>
                <a:path w="478155" h="60325">
                  <a:moveTo>
                    <a:pt x="478079" y="0"/>
                  </a:moveTo>
                  <a:lnTo>
                    <a:pt x="0" y="0"/>
                  </a:lnTo>
                  <a:lnTo>
                    <a:pt x="0" y="59762"/>
                  </a:lnTo>
                  <a:lnTo>
                    <a:pt x="478079" y="59762"/>
                  </a:lnTo>
                  <a:lnTo>
                    <a:pt x="478079" y="0"/>
                  </a:lnTo>
                  <a:close/>
                </a:path>
              </a:pathLst>
            </a:custGeom>
            <a:solidFill>
              <a:srgbClr val="A7A9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/>
            <p:cNvSpPr/>
            <p:nvPr/>
          </p:nvSpPr>
          <p:spPr>
            <a:xfrm>
              <a:off x="2484289" y="1420631"/>
              <a:ext cx="478155" cy="60325"/>
            </a:xfrm>
            <a:custGeom>
              <a:avLst/>
              <a:gdLst/>
              <a:ahLst/>
              <a:cxnLst/>
              <a:rect l="l" t="t" r="r" b="b"/>
              <a:pathLst>
                <a:path w="478155" h="60325">
                  <a:moveTo>
                    <a:pt x="0" y="59762"/>
                  </a:moveTo>
                  <a:lnTo>
                    <a:pt x="478079" y="59762"/>
                  </a:lnTo>
                  <a:lnTo>
                    <a:pt x="478079" y="0"/>
                  </a:lnTo>
                  <a:lnTo>
                    <a:pt x="0" y="0"/>
                  </a:lnTo>
                  <a:lnTo>
                    <a:pt x="0" y="59762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/>
            <p:cNvSpPr/>
            <p:nvPr/>
          </p:nvSpPr>
          <p:spPr>
            <a:xfrm>
              <a:off x="3320738" y="1420631"/>
              <a:ext cx="478155" cy="60325"/>
            </a:xfrm>
            <a:custGeom>
              <a:avLst/>
              <a:gdLst/>
              <a:ahLst/>
              <a:cxnLst/>
              <a:rect l="l" t="t" r="r" b="b"/>
              <a:pathLst>
                <a:path w="478154" h="60325">
                  <a:moveTo>
                    <a:pt x="478079" y="0"/>
                  </a:moveTo>
                  <a:lnTo>
                    <a:pt x="0" y="0"/>
                  </a:lnTo>
                  <a:lnTo>
                    <a:pt x="0" y="59762"/>
                  </a:lnTo>
                  <a:lnTo>
                    <a:pt x="478079" y="59762"/>
                  </a:lnTo>
                  <a:lnTo>
                    <a:pt x="478079" y="0"/>
                  </a:lnTo>
                  <a:close/>
                </a:path>
              </a:pathLst>
            </a:custGeom>
            <a:solidFill>
              <a:srgbClr val="A7A9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/>
            <p:cNvSpPr/>
            <p:nvPr/>
          </p:nvSpPr>
          <p:spPr>
            <a:xfrm>
              <a:off x="3320738" y="1420631"/>
              <a:ext cx="478155" cy="60325"/>
            </a:xfrm>
            <a:custGeom>
              <a:avLst/>
              <a:gdLst/>
              <a:ahLst/>
              <a:cxnLst/>
              <a:rect l="l" t="t" r="r" b="b"/>
              <a:pathLst>
                <a:path w="478154" h="60325">
                  <a:moveTo>
                    <a:pt x="0" y="59762"/>
                  </a:moveTo>
                  <a:lnTo>
                    <a:pt x="478079" y="59762"/>
                  </a:lnTo>
                  <a:lnTo>
                    <a:pt x="478079" y="0"/>
                  </a:lnTo>
                  <a:lnTo>
                    <a:pt x="0" y="0"/>
                  </a:lnTo>
                  <a:lnTo>
                    <a:pt x="0" y="59762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4" name="object 34"/>
          <p:cNvSpPr txBox="1"/>
          <p:nvPr/>
        </p:nvSpPr>
        <p:spPr>
          <a:xfrm>
            <a:off x="1507823" y="1534401"/>
            <a:ext cx="144081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Distributed-system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layer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(middleware)</a:t>
            </a:r>
            <a:endParaRPr sz="6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471930" y="824955"/>
            <a:ext cx="4660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Computer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65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308725" y="824955"/>
            <a:ext cx="46609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Computer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6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98347" y="644481"/>
            <a:ext cx="1303020" cy="30734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9779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Same</a:t>
            </a:r>
            <a:r>
              <a:rPr dirty="0" sz="650" spc="-2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interface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everywhere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5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848994" algn="l"/>
              </a:tabLst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Computer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	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Computer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841077" y="790522"/>
            <a:ext cx="2928620" cy="1358265"/>
            <a:chOff x="841077" y="790522"/>
            <a:chExt cx="2928620" cy="1358265"/>
          </a:xfrm>
        </p:grpSpPr>
        <p:sp>
          <p:nvSpPr>
            <p:cNvPr id="39" name="object 39"/>
            <p:cNvSpPr/>
            <p:nvPr/>
          </p:nvSpPr>
          <p:spPr>
            <a:xfrm>
              <a:off x="1319157" y="793157"/>
              <a:ext cx="149860" cy="628015"/>
            </a:xfrm>
            <a:custGeom>
              <a:avLst/>
              <a:gdLst/>
              <a:ahLst/>
              <a:cxnLst/>
              <a:rect l="l" t="t" r="r" b="b"/>
              <a:pathLst>
                <a:path w="149859" h="628015">
                  <a:moveTo>
                    <a:pt x="149401" y="0"/>
                  </a:moveTo>
                  <a:lnTo>
                    <a:pt x="126057" y="287125"/>
                  </a:lnTo>
                  <a:lnTo>
                    <a:pt x="74700" y="481810"/>
                  </a:lnTo>
                  <a:lnTo>
                    <a:pt x="23344" y="592458"/>
                  </a:lnTo>
                  <a:lnTo>
                    <a:pt x="0" y="627474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0" name="object 4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95230" y="1371805"/>
              <a:ext cx="72102" cy="77541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1468559" y="793157"/>
              <a:ext cx="149860" cy="628015"/>
            </a:xfrm>
            <a:custGeom>
              <a:avLst/>
              <a:gdLst/>
              <a:ahLst/>
              <a:cxnLst/>
              <a:rect l="l" t="t" r="r" b="b"/>
              <a:pathLst>
                <a:path w="149859" h="628015">
                  <a:moveTo>
                    <a:pt x="0" y="0"/>
                  </a:moveTo>
                  <a:lnTo>
                    <a:pt x="23343" y="287125"/>
                  </a:lnTo>
                  <a:lnTo>
                    <a:pt x="74699" y="481810"/>
                  </a:lnTo>
                  <a:lnTo>
                    <a:pt x="126055" y="592458"/>
                  </a:lnTo>
                  <a:lnTo>
                    <a:pt x="149398" y="627474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42" name="object 4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69782" y="1371805"/>
              <a:ext cx="72106" cy="77541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841077" y="2018232"/>
              <a:ext cx="2928620" cy="121285"/>
            </a:xfrm>
            <a:custGeom>
              <a:avLst/>
              <a:gdLst/>
              <a:ahLst/>
              <a:cxnLst/>
              <a:rect l="l" t="t" r="r" b="b"/>
              <a:pathLst>
                <a:path w="2928620" h="121285">
                  <a:moveTo>
                    <a:pt x="209160" y="0"/>
                  </a:moveTo>
                  <a:lnTo>
                    <a:pt x="209160" y="119520"/>
                  </a:lnTo>
                </a:path>
                <a:path w="2928620" h="121285">
                  <a:moveTo>
                    <a:pt x="1045799" y="0"/>
                  </a:moveTo>
                  <a:lnTo>
                    <a:pt x="1045799" y="119520"/>
                  </a:lnTo>
                </a:path>
                <a:path w="2928620" h="121285">
                  <a:moveTo>
                    <a:pt x="1882439" y="1205"/>
                  </a:moveTo>
                  <a:lnTo>
                    <a:pt x="1882439" y="120727"/>
                  </a:lnTo>
                </a:path>
                <a:path w="2928620" h="121285">
                  <a:moveTo>
                    <a:pt x="2719078" y="0"/>
                  </a:moveTo>
                  <a:lnTo>
                    <a:pt x="2719078" y="119520"/>
                  </a:lnTo>
                </a:path>
                <a:path w="2928620" h="121285">
                  <a:moveTo>
                    <a:pt x="0" y="119520"/>
                  </a:moveTo>
                  <a:lnTo>
                    <a:pt x="418321" y="119520"/>
                  </a:lnTo>
                </a:path>
                <a:path w="2928620" h="121285">
                  <a:moveTo>
                    <a:pt x="836642" y="119524"/>
                  </a:moveTo>
                  <a:lnTo>
                    <a:pt x="1254954" y="119524"/>
                  </a:lnTo>
                </a:path>
                <a:path w="2928620" h="121285">
                  <a:moveTo>
                    <a:pt x="1673284" y="119524"/>
                  </a:moveTo>
                  <a:lnTo>
                    <a:pt x="2091604" y="119524"/>
                  </a:lnTo>
                </a:path>
                <a:path w="2928620" h="121285">
                  <a:moveTo>
                    <a:pt x="2509923" y="119524"/>
                  </a:moveTo>
                  <a:lnTo>
                    <a:pt x="2928243" y="119524"/>
                  </a:lnTo>
                </a:path>
              </a:pathLst>
            </a:custGeom>
            <a:ln w="21083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2932682" y="2137748"/>
              <a:ext cx="418465" cy="0"/>
            </a:xfrm>
            <a:custGeom>
              <a:avLst/>
              <a:gdLst/>
              <a:ahLst/>
              <a:cxnLst/>
              <a:rect l="l" t="t" r="r" b="b"/>
              <a:pathLst>
                <a:path w="418464" h="0">
                  <a:moveTo>
                    <a:pt x="0" y="0"/>
                  </a:moveTo>
                  <a:lnTo>
                    <a:pt x="418319" y="0"/>
                  </a:lnTo>
                </a:path>
              </a:pathLst>
            </a:custGeom>
            <a:ln w="21083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1259399" y="2137748"/>
              <a:ext cx="1255395" cy="0"/>
            </a:xfrm>
            <a:custGeom>
              <a:avLst/>
              <a:gdLst/>
              <a:ahLst/>
              <a:cxnLst/>
              <a:rect l="l" t="t" r="r" b="b"/>
              <a:pathLst>
                <a:path w="1255395" h="0">
                  <a:moveTo>
                    <a:pt x="0" y="4"/>
                  </a:moveTo>
                  <a:lnTo>
                    <a:pt x="418320" y="4"/>
                  </a:lnTo>
                </a:path>
                <a:path w="1255395" h="0">
                  <a:moveTo>
                    <a:pt x="836632" y="0"/>
                  </a:moveTo>
                  <a:lnTo>
                    <a:pt x="1254962" y="0"/>
                  </a:lnTo>
                </a:path>
              </a:pathLst>
            </a:custGeom>
            <a:ln w="21083">
              <a:solidFill>
                <a:srgbClr val="231F20"/>
              </a:solidFill>
              <a:prstDash val="lg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6" name="object 46"/>
          <p:cNvSpPr txBox="1"/>
          <p:nvPr/>
        </p:nvSpPr>
        <p:spPr>
          <a:xfrm>
            <a:off x="3398058" y="2168400"/>
            <a:ext cx="33464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Network</a:t>
            </a:r>
            <a:endParaRPr sz="65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300563" y="3331252"/>
            <a:ext cx="2413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</a:t>
            </a:fld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40169" y="2333190"/>
            <a:ext cx="3408679" cy="5048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What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does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it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contain?</a:t>
            </a:r>
            <a:endParaRPr sz="1200">
              <a:latin typeface="Arial"/>
              <a:cs typeface="Arial"/>
            </a:endParaRPr>
          </a:p>
          <a:p>
            <a:pPr marL="19685" marR="5080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Commonly used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components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functions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implemented </a:t>
            </a:r>
            <a:r>
              <a:rPr dirty="0" sz="1000" spc="-15">
                <a:latin typeface="Arial"/>
                <a:cs typeface="Arial"/>
              </a:rPr>
              <a:t>by</a:t>
            </a:r>
            <a:r>
              <a:rPr dirty="0" sz="1000" spc="-5">
                <a:latin typeface="Arial"/>
                <a:cs typeface="Arial"/>
              </a:rPr>
              <a:t> applications </a:t>
            </a:r>
            <a:r>
              <a:rPr dirty="0" sz="1000" spc="-15">
                <a:latin typeface="Arial"/>
                <a:cs typeface="Arial"/>
              </a:rPr>
              <a:t>separately.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 txBox="1"/>
          <p:nvPr/>
        </p:nvSpPr>
        <p:spPr>
          <a:xfrm>
            <a:off x="66713" y="3331252"/>
            <a:ext cx="59499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Cloud</a:t>
            </a:r>
            <a:r>
              <a:rPr dirty="0" sz="600" spc="-3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computing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41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4357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70746" y="716"/>
            <a:ext cx="137096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High performance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distributed</a:t>
            </a: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computing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74498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Overall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Internet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costs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9194" y="627031"/>
            <a:ext cx="2995930" cy="1053465"/>
          </a:xfrm>
          <a:prstGeom prst="rect">
            <a:avLst/>
          </a:prstGeom>
        </p:spPr>
        <p:txBody>
          <a:bodyPr wrap="square" lIns="0" tIns="95250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75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Notations</a:t>
            </a:r>
            <a:endParaRPr sz="1200">
              <a:latin typeface="Arial"/>
              <a:cs typeface="Arial"/>
            </a:endParaRPr>
          </a:p>
          <a:p>
            <a:pPr marL="327660" indent="-168275">
              <a:lnSpc>
                <a:spcPts val="1200"/>
              </a:lnSpc>
              <a:spcBef>
                <a:spcPts val="545"/>
              </a:spcBef>
              <a:buClr>
                <a:srgbClr val="3333B2"/>
              </a:buClr>
              <a:buFont typeface="Arial"/>
              <a:buChar char="►"/>
              <a:tabLst>
                <a:tab pos="328295" algn="l"/>
              </a:tabLst>
            </a:pPr>
            <a:r>
              <a:rPr dirty="0" sz="1000" spc="10" i="1">
                <a:latin typeface="Arial"/>
                <a:cs typeface="Arial"/>
              </a:rPr>
              <a:t>cost</a:t>
            </a:r>
            <a:r>
              <a:rPr dirty="0" baseline="-15873" sz="1050" spc="15" i="1">
                <a:latin typeface="Arial"/>
                <a:cs typeface="Arial"/>
              </a:rPr>
              <a:t>local,inet</a:t>
            </a:r>
            <a:r>
              <a:rPr dirty="0" baseline="-15873" sz="1050" spc="-12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unit</a:t>
            </a:r>
            <a:r>
              <a:rPr dirty="0" sz="1000">
                <a:latin typeface="Arial"/>
                <a:cs typeface="Arial"/>
              </a:rPr>
              <a:t> Internet </a:t>
            </a:r>
            <a:r>
              <a:rPr dirty="0" sz="1000" spc="-5">
                <a:latin typeface="Arial"/>
                <a:cs typeface="Arial"/>
              </a:rPr>
              <a:t>costs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local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5">
                <a:latin typeface="Arial"/>
                <a:cs typeface="Arial"/>
              </a:rPr>
              <a:t>part</a:t>
            </a:r>
            <a:endParaRPr sz="1000">
              <a:latin typeface="Arial"/>
              <a:cs typeface="Arial"/>
            </a:endParaRPr>
          </a:p>
          <a:p>
            <a:pPr marL="327660" indent="-168275">
              <a:lnSpc>
                <a:spcPts val="1200"/>
              </a:lnSpc>
              <a:buClr>
                <a:srgbClr val="3333B2"/>
              </a:buClr>
              <a:buFont typeface="Arial"/>
              <a:buChar char="►"/>
              <a:tabLst>
                <a:tab pos="328295" algn="l"/>
              </a:tabLst>
            </a:pPr>
            <a:r>
              <a:rPr dirty="0" sz="1000" spc="-5" i="1">
                <a:latin typeface="Arial"/>
                <a:cs typeface="Arial"/>
              </a:rPr>
              <a:t>cost</a:t>
            </a:r>
            <a:r>
              <a:rPr dirty="0" baseline="-15873" sz="1050" spc="22" i="1">
                <a:latin typeface="Arial"/>
                <a:cs typeface="Arial"/>
              </a:rPr>
              <a:t>clou</a:t>
            </a:r>
            <a:r>
              <a:rPr dirty="0" baseline="-15873" sz="1050" spc="135" i="1">
                <a:latin typeface="Arial"/>
                <a:cs typeface="Arial"/>
              </a:rPr>
              <a:t>d</a:t>
            </a:r>
            <a:r>
              <a:rPr dirty="0" baseline="-15873" sz="1050" spc="7" i="1">
                <a:latin typeface="Arial"/>
                <a:cs typeface="Arial"/>
              </a:rPr>
              <a:t>,</a:t>
            </a:r>
            <a:r>
              <a:rPr dirty="0" baseline="-15873" sz="1050" spc="22" i="1">
                <a:latin typeface="Arial"/>
                <a:cs typeface="Arial"/>
              </a:rPr>
              <a:t>inet</a:t>
            </a:r>
            <a:r>
              <a:rPr dirty="0" baseline="-15873" sz="1050" spc="-12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unit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Inte</a:t>
            </a:r>
            <a:r>
              <a:rPr dirty="0" sz="1000" spc="15">
                <a:latin typeface="Arial"/>
                <a:cs typeface="Arial"/>
              </a:rPr>
              <a:t>r</a:t>
            </a:r>
            <a:r>
              <a:rPr dirty="0" sz="1000" spc="-5">
                <a:latin typeface="Arial"/>
                <a:cs typeface="Arial"/>
              </a:rPr>
              <a:t>net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costs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cloud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Costs and traffic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before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and after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migration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23136" y="1955551"/>
            <a:ext cx="11620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Times New Roman"/>
                <a:cs typeface="Times New Roman"/>
              </a:rPr>
              <a:t>∑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48944" y="2114444"/>
            <a:ext cx="651510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baseline="15873" sz="1050" spc="30" i="1">
                <a:latin typeface="Arial"/>
                <a:cs typeface="Arial"/>
              </a:rPr>
              <a:t>C</a:t>
            </a:r>
            <a:r>
              <a:rPr dirty="0" sz="600" spc="45" i="1">
                <a:latin typeface="Arial"/>
                <a:cs typeface="Arial"/>
              </a:rPr>
              <a:t>i</a:t>
            </a:r>
            <a:r>
              <a:rPr dirty="0" sz="600" spc="-5" i="1">
                <a:latin typeface="Arial"/>
                <a:cs typeface="Arial"/>
              </a:rPr>
              <a:t>,</a:t>
            </a:r>
            <a:r>
              <a:rPr dirty="0" sz="600" spc="-5" i="1">
                <a:latin typeface="Arial"/>
                <a:cs typeface="Arial"/>
              </a:rPr>
              <a:t>local</a:t>
            </a:r>
            <a:r>
              <a:rPr dirty="0" sz="600" spc="-70" i="1">
                <a:latin typeface="Arial"/>
                <a:cs typeface="Arial"/>
              </a:rPr>
              <a:t> </a:t>
            </a:r>
            <a:r>
              <a:rPr dirty="0" baseline="15873" sz="1050" spc="7" i="1">
                <a:latin typeface="Arial"/>
                <a:cs typeface="Arial"/>
              </a:rPr>
              <a:t>,</a:t>
            </a:r>
            <a:r>
              <a:rPr dirty="0" baseline="15873" sz="1050" spc="37" i="1">
                <a:latin typeface="Arial"/>
                <a:cs typeface="Arial"/>
              </a:rPr>
              <a:t>C</a:t>
            </a:r>
            <a:r>
              <a:rPr dirty="0" sz="600" spc="45" i="1">
                <a:latin typeface="Arial"/>
                <a:cs typeface="Arial"/>
              </a:rPr>
              <a:t>j</a:t>
            </a:r>
            <a:r>
              <a:rPr dirty="0" sz="600" spc="-5" i="1">
                <a:latin typeface="Arial"/>
                <a:cs typeface="Arial"/>
              </a:rPr>
              <a:t>,</a:t>
            </a:r>
            <a:r>
              <a:rPr dirty="0" sz="600" spc="-5" i="1">
                <a:latin typeface="Arial"/>
                <a:cs typeface="Arial"/>
              </a:rPr>
              <a:t>local</a:t>
            </a:r>
            <a:endParaRPr sz="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06179" y="1955551"/>
            <a:ext cx="11620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Times New Roman"/>
                <a:cs typeface="Times New Roman"/>
              </a:rPr>
              <a:t>∑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85415" y="2114444"/>
            <a:ext cx="344805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baseline="15873" sz="1050" spc="7" i="1">
                <a:latin typeface="Arial"/>
                <a:cs typeface="Arial"/>
              </a:rPr>
              <a:t>C</a:t>
            </a:r>
            <a:r>
              <a:rPr dirty="0" sz="600" spc="5" i="1">
                <a:latin typeface="Arial"/>
                <a:cs typeface="Arial"/>
              </a:rPr>
              <a:t>j,local</a:t>
            </a:r>
            <a:endParaRPr sz="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36763" y="1988177"/>
            <a:ext cx="297624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1367155" algn="l"/>
              </a:tabLst>
            </a:pPr>
            <a:r>
              <a:rPr dirty="0" baseline="19444" sz="1500" spc="-75">
                <a:latin typeface="Arial"/>
                <a:cs typeface="Arial"/>
              </a:rPr>
              <a:t>(</a:t>
            </a:r>
            <a:r>
              <a:rPr dirty="0" baseline="19444" sz="1500" spc="-75" i="1">
                <a:latin typeface="Arial"/>
                <a:cs typeface="Arial"/>
              </a:rPr>
              <a:t>T</a:t>
            </a:r>
            <a:r>
              <a:rPr dirty="0" sz="700" spc="-50" i="1">
                <a:latin typeface="Arial"/>
                <a:cs typeface="Arial"/>
              </a:rPr>
              <a:t>i</a:t>
            </a:r>
            <a:r>
              <a:rPr dirty="0" baseline="55555" sz="1050" spc="-75" i="1">
                <a:latin typeface="メイリオ"/>
                <a:cs typeface="メイリオ"/>
              </a:rPr>
              <a:t>∗</a:t>
            </a:r>
            <a:r>
              <a:rPr dirty="0" sz="700" spc="-50" i="1">
                <a:latin typeface="Arial"/>
                <a:cs typeface="Arial"/>
              </a:rPr>
              <a:t>,j</a:t>
            </a:r>
            <a:r>
              <a:rPr dirty="0" sz="700" spc="-85" i="1">
                <a:latin typeface="Arial"/>
                <a:cs typeface="Arial"/>
              </a:rPr>
              <a:t> </a:t>
            </a:r>
            <a:r>
              <a:rPr dirty="0" baseline="19444" sz="1500" spc="-112" i="1">
                <a:latin typeface="Arial"/>
                <a:cs typeface="Arial"/>
              </a:rPr>
              <a:t>S</a:t>
            </a:r>
            <a:r>
              <a:rPr dirty="0" sz="700" spc="-75" i="1">
                <a:latin typeface="Arial"/>
                <a:cs typeface="Arial"/>
              </a:rPr>
              <a:t>i</a:t>
            </a:r>
            <a:r>
              <a:rPr dirty="0" baseline="55555" sz="1050" spc="-112" i="1">
                <a:latin typeface="メイリオ"/>
                <a:cs typeface="メイリオ"/>
              </a:rPr>
              <a:t>∗</a:t>
            </a:r>
            <a:r>
              <a:rPr dirty="0" sz="700" spc="-75" i="1">
                <a:latin typeface="Arial"/>
                <a:cs typeface="Arial"/>
              </a:rPr>
              <a:t>,j</a:t>
            </a:r>
            <a:r>
              <a:rPr dirty="0" sz="700" spc="65" i="1">
                <a:latin typeface="Arial"/>
                <a:cs typeface="Arial"/>
              </a:rPr>
              <a:t> </a:t>
            </a:r>
            <a:r>
              <a:rPr dirty="0" baseline="19444" sz="1500" spc="284">
                <a:latin typeface="Arial"/>
                <a:cs typeface="Arial"/>
              </a:rPr>
              <a:t>+</a:t>
            </a:r>
            <a:r>
              <a:rPr dirty="0" baseline="19444" sz="1500" spc="-195">
                <a:latin typeface="Arial"/>
                <a:cs typeface="Arial"/>
              </a:rPr>
              <a:t> </a:t>
            </a:r>
            <a:r>
              <a:rPr dirty="0" baseline="19444" sz="1500" spc="-112" i="1">
                <a:latin typeface="Arial"/>
                <a:cs typeface="Arial"/>
              </a:rPr>
              <a:t>T</a:t>
            </a:r>
            <a:r>
              <a:rPr dirty="0" sz="700" spc="-75" i="1">
                <a:latin typeface="Arial"/>
                <a:cs typeface="Arial"/>
              </a:rPr>
              <a:t>j</a:t>
            </a:r>
            <a:r>
              <a:rPr dirty="0" baseline="55555" sz="1050" spc="-112" i="1">
                <a:latin typeface="メイリオ"/>
                <a:cs typeface="メイリオ"/>
              </a:rPr>
              <a:t>∗</a:t>
            </a:r>
            <a:r>
              <a:rPr dirty="0" sz="700" spc="-75" i="1">
                <a:latin typeface="Arial"/>
                <a:cs typeface="Arial"/>
              </a:rPr>
              <a:t>,i</a:t>
            </a:r>
            <a:r>
              <a:rPr dirty="0" sz="700" spc="-80" i="1">
                <a:latin typeface="Arial"/>
                <a:cs typeface="Arial"/>
              </a:rPr>
              <a:t> </a:t>
            </a:r>
            <a:r>
              <a:rPr dirty="0" baseline="19444" sz="1500" spc="-112" i="1">
                <a:latin typeface="Arial"/>
                <a:cs typeface="Arial"/>
              </a:rPr>
              <a:t>S</a:t>
            </a:r>
            <a:r>
              <a:rPr dirty="0" sz="700" spc="-75" i="1">
                <a:latin typeface="Arial"/>
                <a:cs typeface="Arial"/>
              </a:rPr>
              <a:t>j</a:t>
            </a:r>
            <a:r>
              <a:rPr dirty="0" baseline="55555" sz="1050" spc="-112" i="1">
                <a:latin typeface="メイリオ"/>
                <a:cs typeface="メイリオ"/>
              </a:rPr>
              <a:t>∗</a:t>
            </a:r>
            <a:r>
              <a:rPr dirty="0" sz="700" spc="-75" i="1">
                <a:latin typeface="Arial"/>
                <a:cs typeface="Arial"/>
              </a:rPr>
              <a:t>,i</a:t>
            </a:r>
            <a:r>
              <a:rPr dirty="0" sz="700" spc="-85" i="1">
                <a:latin typeface="Arial"/>
                <a:cs typeface="Arial"/>
              </a:rPr>
              <a:t> </a:t>
            </a:r>
            <a:r>
              <a:rPr dirty="0" baseline="19444" sz="1500" spc="75">
                <a:latin typeface="Arial"/>
                <a:cs typeface="Arial"/>
              </a:rPr>
              <a:t>)</a:t>
            </a:r>
            <a:r>
              <a:rPr dirty="0" baseline="19444" sz="1500" spc="-195">
                <a:latin typeface="Arial"/>
                <a:cs typeface="Arial"/>
              </a:rPr>
              <a:t> </a:t>
            </a:r>
            <a:r>
              <a:rPr dirty="0" baseline="19444" sz="1500" spc="284">
                <a:latin typeface="Arial"/>
                <a:cs typeface="Arial"/>
              </a:rPr>
              <a:t>+	</a:t>
            </a:r>
            <a:r>
              <a:rPr dirty="0" baseline="19444" sz="1500" spc="-75">
                <a:latin typeface="Arial"/>
                <a:cs typeface="Arial"/>
              </a:rPr>
              <a:t>(</a:t>
            </a:r>
            <a:r>
              <a:rPr dirty="0" baseline="19444" sz="1500" spc="-75" i="1">
                <a:latin typeface="Arial"/>
                <a:cs typeface="Arial"/>
              </a:rPr>
              <a:t>T</a:t>
            </a:r>
            <a:r>
              <a:rPr dirty="0" sz="700" spc="-50" i="1">
                <a:latin typeface="Arial"/>
                <a:cs typeface="Arial"/>
              </a:rPr>
              <a:t>u</a:t>
            </a:r>
            <a:r>
              <a:rPr dirty="0" baseline="55555" sz="1050" spc="-75" i="1">
                <a:latin typeface="メイリオ"/>
                <a:cs typeface="メイリオ"/>
              </a:rPr>
              <a:t>∗</a:t>
            </a:r>
            <a:r>
              <a:rPr dirty="0" sz="700" spc="-50" i="1">
                <a:latin typeface="Arial"/>
                <a:cs typeface="Arial"/>
              </a:rPr>
              <a:t>ser</a:t>
            </a:r>
            <a:r>
              <a:rPr dirty="0" sz="700" spc="-114" i="1">
                <a:latin typeface="Arial"/>
                <a:cs typeface="Arial"/>
              </a:rPr>
              <a:t> </a:t>
            </a:r>
            <a:r>
              <a:rPr dirty="0" sz="700" spc="5" i="1">
                <a:latin typeface="Arial"/>
                <a:cs typeface="Arial"/>
              </a:rPr>
              <a:t>,j</a:t>
            </a:r>
            <a:r>
              <a:rPr dirty="0" sz="700" spc="-80" i="1">
                <a:latin typeface="Arial"/>
                <a:cs typeface="Arial"/>
              </a:rPr>
              <a:t> </a:t>
            </a:r>
            <a:r>
              <a:rPr dirty="0" baseline="19444" sz="1500" spc="-97" i="1">
                <a:latin typeface="Arial"/>
                <a:cs typeface="Arial"/>
              </a:rPr>
              <a:t>S</a:t>
            </a:r>
            <a:r>
              <a:rPr dirty="0" sz="700" spc="-65" i="1">
                <a:latin typeface="Arial"/>
                <a:cs typeface="Arial"/>
              </a:rPr>
              <a:t>u</a:t>
            </a:r>
            <a:r>
              <a:rPr dirty="0" baseline="55555" sz="1050" spc="-97" i="1">
                <a:latin typeface="メイリオ"/>
                <a:cs typeface="メイリオ"/>
              </a:rPr>
              <a:t>∗</a:t>
            </a:r>
            <a:r>
              <a:rPr dirty="0" sz="700" spc="-65" i="1">
                <a:latin typeface="Arial"/>
                <a:cs typeface="Arial"/>
              </a:rPr>
              <a:t>ser</a:t>
            </a:r>
            <a:r>
              <a:rPr dirty="0" sz="700" spc="-114" i="1">
                <a:latin typeface="Arial"/>
                <a:cs typeface="Arial"/>
              </a:rPr>
              <a:t> </a:t>
            </a:r>
            <a:r>
              <a:rPr dirty="0" sz="700" spc="5" i="1">
                <a:latin typeface="Arial"/>
                <a:cs typeface="Arial"/>
              </a:rPr>
              <a:t>,j</a:t>
            </a:r>
            <a:r>
              <a:rPr dirty="0" sz="700" spc="65" i="1">
                <a:latin typeface="Arial"/>
                <a:cs typeface="Arial"/>
              </a:rPr>
              <a:t> </a:t>
            </a:r>
            <a:r>
              <a:rPr dirty="0" baseline="19444" sz="1500" spc="284">
                <a:latin typeface="Arial"/>
                <a:cs typeface="Arial"/>
              </a:rPr>
              <a:t>+</a:t>
            </a:r>
            <a:r>
              <a:rPr dirty="0" baseline="19444" sz="1500" spc="-202">
                <a:latin typeface="Arial"/>
                <a:cs typeface="Arial"/>
              </a:rPr>
              <a:t> </a:t>
            </a:r>
            <a:r>
              <a:rPr dirty="0" baseline="19444" sz="1500" spc="-60" i="1">
                <a:latin typeface="Arial"/>
                <a:cs typeface="Arial"/>
              </a:rPr>
              <a:t>T</a:t>
            </a:r>
            <a:r>
              <a:rPr dirty="0" sz="700" spc="-40" i="1">
                <a:latin typeface="Arial"/>
                <a:cs typeface="Arial"/>
              </a:rPr>
              <a:t>j</a:t>
            </a:r>
            <a:r>
              <a:rPr dirty="0" baseline="55555" sz="1050" spc="-60" i="1">
                <a:latin typeface="メイリオ"/>
                <a:cs typeface="メイリオ"/>
              </a:rPr>
              <a:t>∗</a:t>
            </a:r>
            <a:r>
              <a:rPr dirty="0" sz="700" spc="-40" i="1">
                <a:latin typeface="Arial"/>
                <a:cs typeface="Arial"/>
              </a:rPr>
              <a:t>,user</a:t>
            </a:r>
            <a:r>
              <a:rPr dirty="0" sz="700" spc="-65" i="1">
                <a:latin typeface="Arial"/>
                <a:cs typeface="Arial"/>
              </a:rPr>
              <a:t> </a:t>
            </a:r>
            <a:r>
              <a:rPr dirty="0" baseline="19444" sz="1500" spc="-60" i="1">
                <a:latin typeface="Arial"/>
                <a:cs typeface="Arial"/>
              </a:rPr>
              <a:t>S</a:t>
            </a:r>
            <a:r>
              <a:rPr dirty="0" sz="700" spc="-40" i="1">
                <a:latin typeface="Arial"/>
                <a:cs typeface="Arial"/>
              </a:rPr>
              <a:t>j</a:t>
            </a:r>
            <a:r>
              <a:rPr dirty="0" baseline="55555" sz="1050" spc="-60" i="1">
                <a:latin typeface="メイリオ"/>
                <a:cs typeface="メイリオ"/>
              </a:rPr>
              <a:t>∗</a:t>
            </a:r>
            <a:r>
              <a:rPr dirty="0" sz="700" spc="-40" i="1">
                <a:latin typeface="Arial"/>
                <a:cs typeface="Arial"/>
              </a:rPr>
              <a:t>,user</a:t>
            </a:r>
            <a:r>
              <a:rPr dirty="0" sz="700" spc="-60" i="1">
                <a:latin typeface="Arial"/>
                <a:cs typeface="Arial"/>
              </a:rPr>
              <a:t> </a:t>
            </a:r>
            <a:r>
              <a:rPr dirty="0" baseline="19444" sz="1500" spc="75">
                <a:latin typeface="Arial"/>
                <a:cs typeface="Arial"/>
              </a:rPr>
              <a:t>)</a:t>
            </a:r>
            <a:endParaRPr baseline="19444" sz="15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1894" y="1988177"/>
            <a:ext cx="703580" cy="4686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19444" sz="1500" spc="-44" i="1">
                <a:latin typeface="Arial"/>
                <a:cs typeface="Arial"/>
              </a:rPr>
              <a:t>Tr</a:t>
            </a:r>
            <a:r>
              <a:rPr dirty="0" sz="700" spc="-30" i="1">
                <a:latin typeface="Arial"/>
                <a:cs typeface="Arial"/>
              </a:rPr>
              <a:t>l</a:t>
            </a:r>
            <a:r>
              <a:rPr dirty="0" baseline="55555" sz="1050" spc="-44" i="1">
                <a:latin typeface="メイリオ"/>
                <a:cs typeface="メイリオ"/>
              </a:rPr>
              <a:t>∗</a:t>
            </a:r>
            <a:r>
              <a:rPr dirty="0" sz="700" spc="-30" i="1">
                <a:latin typeface="Arial"/>
                <a:cs typeface="Arial"/>
              </a:rPr>
              <a:t>ocal,inet</a:t>
            </a:r>
            <a:r>
              <a:rPr dirty="0" sz="700" spc="105" i="1">
                <a:latin typeface="Arial"/>
                <a:cs typeface="Arial"/>
              </a:rPr>
              <a:t> </a:t>
            </a:r>
            <a:r>
              <a:rPr dirty="0" baseline="19444" sz="1500" spc="284">
                <a:latin typeface="Arial"/>
                <a:cs typeface="Arial"/>
              </a:rPr>
              <a:t>=</a:t>
            </a:r>
            <a:endParaRPr baseline="19444" sz="15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095"/>
              </a:spcBef>
            </a:pPr>
            <a:r>
              <a:rPr dirty="0" baseline="19444" sz="1500" spc="-187" i="1">
                <a:latin typeface="Arial"/>
                <a:cs typeface="Arial"/>
              </a:rPr>
              <a:t>T</a:t>
            </a:r>
            <a:r>
              <a:rPr dirty="0" baseline="19444" sz="1500" spc="-7" i="1">
                <a:latin typeface="Arial"/>
                <a:cs typeface="Arial"/>
              </a:rPr>
              <a:t>r</a:t>
            </a:r>
            <a:r>
              <a:rPr dirty="0" sz="700" spc="-245" i="1">
                <a:latin typeface="Arial"/>
                <a:cs typeface="Arial"/>
              </a:rPr>
              <a:t>c</a:t>
            </a:r>
            <a:r>
              <a:rPr dirty="0" baseline="55555" sz="1050" spc="-277" i="1">
                <a:latin typeface="メイリオ"/>
                <a:cs typeface="メイリオ"/>
              </a:rPr>
              <a:t>∗</a:t>
            </a:r>
            <a:r>
              <a:rPr dirty="0" sz="700" spc="15" i="1">
                <a:latin typeface="Arial"/>
                <a:cs typeface="Arial"/>
              </a:rPr>
              <a:t>loud</a:t>
            </a:r>
            <a:r>
              <a:rPr dirty="0" sz="700" spc="-125" i="1">
                <a:latin typeface="Arial"/>
                <a:cs typeface="Arial"/>
              </a:rPr>
              <a:t> </a:t>
            </a:r>
            <a:r>
              <a:rPr dirty="0" sz="700" spc="5" i="1">
                <a:latin typeface="Arial"/>
                <a:cs typeface="Arial"/>
              </a:rPr>
              <a:t>,</a:t>
            </a:r>
            <a:r>
              <a:rPr dirty="0" sz="700" spc="15" i="1">
                <a:latin typeface="Arial"/>
                <a:cs typeface="Arial"/>
              </a:rPr>
              <a:t>inet</a:t>
            </a:r>
            <a:r>
              <a:rPr dirty="0" sz="700" spc="-80" i="1">
                <a:latin typeface="Arial"/>
                <a:cs typeface="Arial"/>
              </a:rPr>
              <a:t> </a:t>
            </a:r>
            <a:r>
              <a:rPr dirty="0" baseline="19444" sz="1500" spc="284">
                <a:latin typeface="Arial"/>
                <a:cs typeface="Arial"/>
              </a:rPr>
              <a:t>=</a:t>
            </a:r>
            <a:endParaRPr baseline="19444" sz="15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49260" y="2246889"/>
            <a:ext cx="11620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Times New Roman"/>
                <a:cs typeface="Times New Roman"/>
              </a:rPr>
              <a:t>∑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771470" y="2246889"/>
            <a:ext cx="11620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Times New Roman"/>
                <a:cs typeface="Times New Roman"/>
              </a:rPr>
              <a:t>∑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36244" y="2405782"/>
            <a:ext cx="2084070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135"/>
              </a:spcBef>
              <a:tabLst>
                <a:tab pos="1739264" algn="l"/>
              </a:tabLst>
            </a:pPr>
            <a:r>
              <a:rPr dirty="0" baseline="15873" sz="1050" spc="7" i="1">
                <a:latin typeface="Arial"/>
                <a:cs typeface="Arial"/>
              </a:rPr>
              <a:t>C</a:t>
            </a:r>
            <a:r>
              <a:rPr dirty="0" sz="600" spc="5" i="1">
                <a:latin typeface="Arial"/>
                <a:cs typeface="Arial"/>
              </a:rPr>
              <a:t>i,cloud</a:t>
            </a:r>
            <a:r>
              <a:rPr dirty="0" sz="600" spc="-50" i="1">
                <a:latin typeface="Arial"/>
                <a:cs typeface="Arial"/>
              </a:rPr>
              <a:t> </a:t>
            </a:r>
            <a:r>
              <a:rPr dirty="0" baseline="15873" sz="1050" spc="7" i="1">
                <a:latin typeface="Arial"/>
                <a:cs typeface="Arial"/>
              </a:rPr>
              <a:t>,C</a:t>
            </a:r>
            <a:r>
              <a:rPr dirty="0" sz="600" spc="5" i="1">
                <a:latin typeface="Arial"/>
                <a:cs typeface="Arial"/>
              </a:rPr>
              <a:t>j,cloud	</a:t>
            </a:r>
            <a:r>
              <a:rPr dirty="0" baseline="15873" sz="1050" spc="7" i="1">
                <a:latin typeface="Arial"/>
                <a:cs typeface="Arial"/>
              </a:rPr>
              <a:t>C</a:t>
            </a:r>
            <a:r>
              <a:rPr dirty="0" sz="600" spc="5" i="1">
                <a:latin typeface="Arial"/>
                <a:cs typeface="Arial"/>
              </a:rPr>
              <a:t>j,cloud</a:t>
            </a:r>
            <a:endParaRPr sz="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76285" y="2279515"/>
            <a:ext cx="30276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  <a:tabLst>
                <a:tab pos="1405890" algn="l"/>
              </a:tabLst>
            </a:pPr>
            <a:r>
              <a:rPr dirty="0" baseline="19444" sz="1500" spc="-75">
                <a:latin typeface="Arial"/>
                <a:cs typeface="Arial"/>
              </a:rPr>
              <a:t>(</a:t>
            </a:r>
            <a:r>
              <a:rPr dirty="0" baseline="19444" sz="1500" spc="-75" i="1">
                <a:latin typeface="Arial"/>
                <a:cs typeface="Arial"/>
              </a:rPr>
              <a:t>T</a:t>
            </a:r>
            <a:r>
              <a:rPr dirty="0" sz="700" spc="-50" i="1">
                <a:latin typeface="Arial"/>
                <a:cs typeface="Arial"/>
              </a:rPr>
              <a:t>i</a:t>
            </a:r>
            <a:r>
              <a:rPr dirty="0" baseline="55555" sz="1050" spc="-75" i="1">
                <a:latin typeface="メイリオ"/>
                <a:cs typeface="メイリオ"/>
              </a:rPr>
              <a:t>∗</a:t>
            </a:r>
            <a:r>
              <a:rPr dirty="0" sz="700" spc="-50" i="1">
                <a:latin typeface="Arial"/>
                <a:cs typeface="Arial"/>
              </a:rPr>
              <a:t>,j</a:t>
            </a:r>
            <a:r>
              <a:rPr dirty="0" sz="700" spc="-85" i="1">
                <a:latin typeface="Arial"/>
                <a:cs typeface="Arial"/>
              </a:rPr>
              <a:t> </a:t>
            </a:r>
            <a:r>
              <a:rPr dirty="0" baseline="19444" sz="1500" spc="-112" i="1">
                <a:latin typeface="Arial"/>
                <a:cs typeface="Arial"/>
              </a:rPr>
              <a:t>S</a:t>
            </a:r>
            <a:r>
              <a:rPr dirty="0" sz="700" spc="-75" i="1">
                <a:latin typeface="Arial"/>
                <a:cs typeface="Arial"/>
              </a:rPr>
              <a:t>i</a:t>
            </a:r>
            <a:r>
              <a:rPr dirty="0" baseline="55555" sz="1050" spc="-112" i="1">
                <a:latin typeface="メイリオ"/>
                <a:cs typeface="メイリオ"/>
              </a:rPr>
              <a:t>∗</a:t>
            </a:r>
            <a:r>
              <a:rPr dirty="0" sz="700" spc="-75" i="1">
                <a:latin typeface="Arial"/>
                <a:cs typeface="Arial"/>
              </a:rPr>
              <a:t>,j</a:t>
            </a:r>
            <a:r>
              <a:rPr dirty="0" sz="700" spc="65" i="1">
                <a:latin typeface="Arial"/>
                <a:cs typeface="Arial"/>
              </a:rPr>
              <a:t> </a:t>
            </a:r>
            <a:r>
              <a:rPr dirty="0" baseline="19444" sz="1500" spc="284">
                <a:latin typeface="Arial"/>
                <a:cs typeface="Arial"/>
              </a:rPr>
              <a:t>+</a:t>
            </a:r>
            <a:r>
              <a:rPr dirty="0" baseline="19444" sz="1500" spc="-195">
                <a:latin typeface="Arial"/>
                <a:cs typeface="Arial"/>
              </a:rPr>
              <a:t> </a:t>
            </a:r>
            <a:r>
              <a:rPr dirty="0" baseline="19444" sz="1500" spc="-112" i="1">
                <a:latin typeface="Arial"/>
                <a:cs typeface="Arial"/>
              </a:rPr>
              <a:t>T</a:t>
            </a:r>
            <a:r>
              <a:rPr dirty="0" sz="700" spc="-75" i="1">
                <a:latin typeface="Arial"/>
                <a:cs typeface="Arial"/>
              </a:rPr>
              <a:t>j</a:t>
            </a:r>
            <a:r>
              <a:rPr dirty="0" baseline="55555" sz="1050" spc="-112" i="1">
                <a:latin typeface="メイリオ"/>
                <a:cs typeface="メイリオ"/>
              </a:rPr>
              <a:t>∗</a:t>
            </a:r>
            <a:r>
              <a:rPr dirty="0" sz="700" spc="-75" i="1">
                <a:latin typeface="Arial"/>
                <a:cs typeface="Arial"/>
              </a:rPr>
              <a:t>,i</a:t>
            </a:r>
            <a:r>
              <a:rPr dirty="0" sz="700" spc="-80" i="1">
                <a:latin typeface="Arial"/>
                <a:cs typeface="Arial"/>
              </a:rPr>
              <a:t> </a:t>
            </a:r>
            <a:r>
              <a:rPr dirty="0" baseline="19444" sz="1500" spc="-112" i="1">
                <a:latin typeface="Arial"/>
                <a:cs typeface="Arial"/>
              </a:rPr>
              <a:t>S</a:t>
            </a:r>
            <a:r>
              <a:rPr dirty="0" sz="700" spc="-75" i="1">
                <a:latin typeface="Arial"/>
                <a:cs typeface="Arial"/>
              </a:rPr>
              <a:t>j</a:t>
            </a:r>
            <a:r>
              <a:rPr dirty="0" baseline="55555" sz="1050" spc="-112" i="1">
                <a:latin typeface="メイリオ"/>
                <a:cs typeface="メイリオ"/>
              </a:rPr>
              <a:t>∗</a:t>
            </a:r>
            <a:r>
              <a:rPr dirty="0" sz="700" spc="-75" i="1">
                <a:latin typeface="Arial"/>
                <a:cs typeface="Arial"/>
              </a:rPr>
              <a:t>,i</a:t>
            </a:r>
            <a:r>
              <a:rPr dirty="0" sz="700" spc="-85" i="1">
                <a:latin typeface="Arial"/>
                <a:cs typeface="Arial"/>
              </a:rPr>
              <a:t> </a:t>
            </a:r>
            <a:r>
              <a:rPr dirty="0" baseline="19444" sz="1500" spc="75">
                <a:latin typeface="Arial"/>
                <a:cs typeface="Arial"/>
              </a:rPr>
              <a:t>)</a:t>
            </a:r>
            <a:r>
              <a:rPr dirty="0" baseline="19444" sz="1500" spc="-195">
                <a:latin typeface="Arial"/>
                <a:cs typeface="Arial"/>
              </a:rPr>
              <a:t> </a:t>
            </a:r>
            <a:r>
              <a:rPr dirty="0" baseline="19444" sz="1500" spc="284">
                <a:latin typeface="Arial"/>
                <a:cs typeface="Arial"/>
              </a:rPr>
              <a:t>+	</a:t>
            </a:r>
            <a:r>
              <a:rPr dirty="0" baseline="19444" sz="1500" spc="-75">
                <a:latin typeface="Arial"/>
                <a:cs typeface="Arial"/>
              </a:rPr>
              <a:t>(</a:t>
            </a:r>
            <a:r>
              <a:rPr dirty="0" baseline="19444" sz="1500" spc="-75" i="1">
                <a:latin typeface="Arial"/>
                <a:cs typeface="Arial"/>
              </a:rPr>
              <a:t>T</a:t>
            </a:r>
            <a:r>
              <a:rPr dirty="0" sz="700" spc="-50" i="1">
                <a:latin typeface="Arial"/>
                <a:cs typeface="Arial"/>
              </a:rPr>
              <a:t>u</a:t>
            </a:r>
            <a:r>
              <a:rPr dirty="0" baseline="55555" sz="1050" spc="-75" i="1">
                <a:latin typeface="メイリオ"/>
                <a:cs typeface="メイリオ"/>
              </a:rPr>
              <a:t>∗</a:t>
            </a:r>
            <a:r>
              <a:rPr dirty="0" sz="700" spc="-50" i="1">
                <a:latin typeface="Arial"/>
                <a:cs typeface="Arial"/>
              </a:rPr>
              <a:t>ser</a:t>
            </a:r>
            <a:r>
              <a:rPr dirty="0" sz="700" spc="-114" i="1">
                <a:latin typeface="Arial"/>
                <a:cs typeface="Arial"/>
              </a:rPr>
              <a:t> </a:t>
            </a:r>
            <a:r>
              <a:rPr dirty="0" sz="700" spc="5" i="1">
                <a:latin typeface="Arial"/>
                <a:cs typeface="Arial"/>
              </a:rPr>
              <a:t>,j</a:t>
            </a:r>
            <a:r>
              <a:rPr dirty="0" sz="700" spc="-80" i="1">
                <a:latin typeface="Arial"/>
                <a:cs typeface="Arial"/>
              </a:rPr>
              <a:t> </a:t>
            </a:r>
            <a:r>
              <a:rPr dirty="0" baseline="19444" sz="1500" spc="-97" i="1">
                <a:latin typeface="Arial"/>
                <a:cs typeface="Arial"/>
              </a:rPr>
              <a:t>S</a:t>
            </a:r>
            <a:r>
              <a:rPr dirty="0" sz="700" spc="-65" i="1">
                <a:latin typeface="Arial"/>
                <a:cs typeface="Arial"/>
              </a:rPr>
              <a:t>u</a:t>
            </a:r>
            <a:r>
              <a:rPr dirty="0" baseline="55555" sz="1050" spc="-97" i="1">
                <a:latin typeface="メイリオ"/>
                <a:cs typeface="メイリオ"/>
              </a:rPr>
              <a:t>∗</a:t>
            </a:r>
            <a:r>
              <a:rPr dirty="0" sz="700" spc="-65" i="1">
                <a:latin typeface="Arial"/>
                <a:cs typeface="Arial"/>
              </a:rPr>
              <a:t>ser</a:t>
            </a:r>
            <a:r>
              <a:rPr dirty="0" sz="700" spc="-114" i="1">
                <a:latin typeface="Arial"/>
                <a:cs typeface="Arial"/>
              </a:rPr>
              <a:t> </a:t>
            </a:r>
            <a:r>
              <a:rPr dirty="0" sz="700" spc="5" i="1">
                <a:latin typeface="Arial"/>
                <a:cs typeface="Arial"/>
              </a:rPr>
              <a:t>,j</a:t>
            </a:r>
            <a:r>
              <a:rPr dirty="0" sz="700" spc="65" i="1">
                <a:latin typeface="Arial"/>
                <a:cs typeface="Arial"/>
              </a:rPr>
              <a:t> </a:t>
            </a:r>
            <a:r>
              <a:rPr dirty="0" baseline="19444" sz="1500" spc="284">
                <a:latin typeface="Arial"/>
                <a:cs typeface="Arial"/>
              </a:rPr>
              <a:t>+</a:t>
            </a:r>
            <a:r>
              <a:rPr dirty="0" baseline="19444" sz="1500" spc="-202">
                <a:latin typeface="Arial"/>
                <a:cs typeface="Arial"/>
              </a:rPr>
              <a:t> </a:t>
            </a:r>
            <a:r>
              <a:rPr dirty="0" baseline="19444" sz="1500" spc="-60" i="1">
                <a:latin typeface="Arial"/>
                <a:cs typeface="Arial"/>
              </a:rPr>
              <a:t>T</a:t>
            </a:r>
            <a:r>
              <a:rPr dirty="0" sz="700" spc="-40" i="1">
                <a:latin typeface="Arial"/>
                <a:cs typeface="Arial"/>
              </a:rPr>
              <a:t>j</a:t>
            </a:r>
            <a:r>
              <a:rPr dirty="0" baseline="55555" sz="1050" spc="-60" i="1">
                <a:latin typeface="メイリオ"/>
                <a:cs typeface="メイリオ"/>
              </a:rPr>
              <a:t>∗</a:t>
            </a:r>
            <a:r>
              <a:rPr dirty="0" sz="700" spc="-40" i="1">
                <a:latin typeface="Arial"/>
                <a:cs typeface="Arial"/>
              </a:rPr>
              <a:t>,user</a:t>
            </a:r>
            <a:r>
              <a:rPr dirty="0" sz="700" spc="-65" i="1">
                <a:latin typeface="Arial"/>
                <a:cs typeface="Arial"/>
              </a:rPr>
              <a:t> </a:t>
            </a:r>
            <a:r>
              <a:rPr dirty="0" baseline="19444" sz="1500" spc="-60" i="1">
                <a:latin typeface="Arial"/>
                <a:cs typeface="Arial"/>
              </a:rPr>
              <a:t>S</a:t>
            </a:r>
            <a:r>
              <a:rPr dirty="0" sz="700" spc="-40" i="1">
                <a:latin typeface="Arial"/>
                <a:cs typeface="Arial"/>
              </a:rPr>
              <a:t>j</a:t>
            </a:r>
            <a:r>
              <a:rPr dirty="0" baseline="55555" sz="1050" spc="-60" i="1">
                <a:latin typeface="メイリオ"/>
                <a:cs typeface="メイリオ"/>
              </a:rPr>
              <a:t>∗</a:t>
            </a:r>
            <a:r>
              <a:rPr dirty="0" sz="700" spc="-40" i="1">
                <a:latin typeface="Arial"/>
                <a:cs typeface="Arial"/>
              </a:rPr>
              <a:t>,user</a:t>
            </a:r>
            <a:r>
              <a:rPr dirty="0" sz="700" spc="-60" i="1">
                <a:latin typeface="Arial"/>
                <a:cs typeface="Arial"/>
              </a:rPr>
              <a:t> </a:t>
            </a:r>
            <a:r>
              <a:rPr dirty="0" baseline="19444" sz="1500" spc="75">
                <a:latin typeface="Arial"/>
                <a:cs typeface="Arial"/>
              </a:rPr>
              <a:t>)</a:t>
            </a:r>
            <a:endParaRPr baseline="19444" sz="15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47294" y="2528905"/>
            <a:ext cx="3213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costs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50531" y="2553022"/>
            <a:ext cx="33274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11111" sz="1500" spc="37">
                <a:latin typeface="Arial"/>
                <a:cs typeface="Arial"/>
              </a:rPr>
              <a:t>=</a:t>
            </a:r>
            <a:r>
              <a:rPr dirty="0" baseline="11111" sz="1500" spc="37" i="1">
                <a:latin typeface="Arial"/>
                <a:cs typeface="Arial"/>
              </a:rPr>
              <a:t>cost</a:t>
            </a:r>
            <a:r>
              <a:rPr dirty="0" sz="700" spc="25" i="1">
                <a:latin typeface="Arial"/>
                <a:cs typeface="Arial"/>
              </a:rPr>
              <a:t>local,inet</a:t>
            </a:r>
            <a:r>
              <a:rPr dirty="0" sz="700" spc="-80" i="1">
                <a:latin typeface="Arial"/>
                <a:cs typeface="Arial"/>
              </a:rPr>
              <a:t> </a:t>
            </a:r>
            <a:r>
              <a:rPr dirty="0" baseline="11111" sz="1500" spc="-37">
                <a:latin typeface="Arial"/>
                <a:cs typeface="Arial"/>
              </a:rPr>
              <a:t>(</a:t>
            </a:r>
            <a:r>
              <a:rPr dirty="0" baseline="11111" sz="1500" spc="-37" i="1">
                <a:latin typeface="Arial"/>
                <a:cs typeface="Arial"/>
              </a:rPr>
              <a:t>Tr</a:t>
            </a:r>
            <a:r>
              <a:rPr dirty="0" baseline="-11904" sz="1050" spc="-37" i="1">
                <a:latin typeface="Arial"/>
                <a:cs typeface="Arial"/>
              </a:rPr>
              <a:t>l</a:t>
            </a:r>
            <a:r>
              <a:rPr dirty="0" baseline="43650" sz="1050" spc="-37" i="1">
                <a:latin typeface="メイリオ"/>
                <a:cs typeface="メイリオ"/>
              </a:rPr>
              <a:t>∗</a:t>
            </a:r>
            <a:r>
              <a:rPr dirty="0" baseline="-11904" sz="1050" spc="-37" i="1">
                <a:latin typeface="Arial"/>
                <a:cs typeface="Arial"/>
              </a:rPr>
              <a:t>ocal,inet</a:t>
            </a:r>
            <a:r>
              <a:rPr dirty="0" baseline="-11904" sz="1050" spc="97" i="1">
                <a:latin typeface="Arial"/>
                <a:cs typeface="Arial"/>
              </a:rPr>
              <a:t> </a:t>
            </a:r>
            <a:r>
              <a:rPr dirty="0" baseline="11111" sz="1500" spc="-44" i="1">
                <a:latin typeface="メイリオ"/>
                <a:cs typeface="メイリオ"/>
              </a:rPr>
              <a:t>−</a:t>
            </a:r>
            <a:r>
              <a:rPr dirty="0" baseline="11111" sz="1500" spc="-307" i="1">
                <a:latin typeface="メイリオ"/>
                <a:cs typeface="メイリオ"/>
              </a:rPr>
              <a:t> </a:t>
            </a:r>
            <a:r>
              <a:rPr dirty="0" baseline="11111" sz="1500" spc="7" i="1">
                <a:latin typeface="Arial"/>
                <a:cs typeface="Arial"/>
              </a:rPr>
              <a:t>Tr</a:t>
            </a:r>
            <a:r>
              <a:rPr dirty="0" sz="700" spc="5" i="1">
                <a:latin typeface="Arial"/>
                <a:cs typeface="Arial"/>
              </a:rPr>
              <a:t>local,inet</a:t>
            </a:r>
            <a:r>
              <a:rPr dirty="0" sz="700" spc="-80" i="1">
                <a:latin typeface="Arial"/>
                <a:cs typeface="Arial"/>
              </a:rPr>
              <a:t> </a:t>
            </a:r>
            <a:r>
              <a:rPr dirty="0" baseline="11111" sz="1500" spc="75">
                <a:latin typeface="Arial"/>
                <a:cs typeface="Arial"/>
              </a:rPr>
              <a:t>)</a:t>
            </a:r>
            <a:r>
              <a:rPr dirty="0" baseline="11111" sz="1500" spc="-202">
                <a:latin typeface="Arial"/>
                <a:cs typeface="Arial"/>
              </a:rPr>
              <a:t> </a:t>
            </a:r>
            <a:r>
              <a:rPr dirty="0" baseline="11111" sz="1500" spc="284">
                <a:latin typeface="Arial"/>
                <a:cs typeface="Arial"/>
              </a:rPr>
              <a:t>+</a:t>
            </a:r>
            <a:r>
              <a:rPr dirty="0" baseline="11111" sz="1500" spc="-209">
                <a:latin typeface="Arial"/>
                <a:cs typeface="Arial"/>
              </a:rPr>
              <a:t> </a:t>
            </a:r>
            <a:r>
              <a:rPr dirty="0" baseline="11111" sz="1500" spc="22" i="1">
                <a:latin typeface="Arial"/>
                <a:cs typeface="Arial"/>
              </a:rPr>
              <a:t>cost</a:t>
            </a:r>
            <a:r>
              <a:rPr dirty="0" sz="700" spc="15" i="1">
                <a:latin typeface="Arial"/>
                <a:cs typeface="Arial"/>
              </a:rPr>
              <a:t>cloud,inet</a:t>
            </a:r>
            <a:r>
              <a:rPr dirty="0" sz="700" spc="-80" i="1">
                <a:latin typeface="Arial"/>
                <a:cs typeface="Arial"/>
              </a:rPr>
              <a:t> </a:t>
            </a:r>
            <a:r>
              <a:rPr dirty="0" baseline="11111" sz="1500" spc="-89" i="1">
                <a:latin typeface="Arial"/>
                <a:cs typeface="Arial"/>
              </a:rPr>
              <a:t>Tr</a:t>
            </a:r>
            <a:r>
              <a:rPr dirty="0" baseline="-11904" sz="1050" spc="-89" i="1">
                <a:latin typeface="Arial"/>
                <a:cs typeface="Arial"/>
              </a:rPr>
              <a:t>c</a:t>
            </a:r>
            <a:r>
              <a:rPr dirty="0" baseline="43650" sz="1050" spc="-89" i="1">
                <a:latin typeface="メイリオ"/>
                <a:cs typeface="メイリオ"/>
              </a:rPr>
              <a:t>∗</a:t>
            </a:r>
            <a:r>
              <a:rPr dirty="0" baseline="-11904" sz="1050" spc="-89" i="1">
                <a:latin typeface="Arial"/>
                <a:cs typeface="Arial"/>
              </a:rPr>
              <a:t>loud</a:t>
            </a:r>
            <a:r>
              <a:rPr dirty="0" baseline="-11904" sz="1050" spc="-179" i="1">
                <a:latin typeface="Arial"/>
                <a:cs typeface="Arial"/>
              </a:rPr>
              <a:t> </a:t>
            </a:r>
            <a:r>
              <a:rPr dirty="0" baseline="-11904" sz="1050" spc="15" i="1">
                <a:latin typeface="Arial"/>
                <a:cs typeface="Arial"/>
              </a:rPr>
              <a:t>,inet</a:t>
            </a:r>
            <a:endParaRPr baseline="-11904" sz="105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4357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57783" y="716"/>
            <a:ext cx="10839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Distributed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information 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3926840" cy="258508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Integrating</a:t>
            </a:r>
            <a:r>
              <a:rPr dirty="0" sz="1400" spc="-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applications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450">
              <a:latin typeface="Arial"/>
              <a:cs typeface="Arial"/>
            </a:endParaRPr>
          </a:p>
          <a:p>
            <a:pPr marL="264160">
              <a:lnSpc>
                <a:spcPts val="1410"/>
              </a:lnSpc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Situation</a:t>
            </a:r>
            <a:endParaRPr sz="1200">
              <a:latin typeface="Arial"/>
              <a:cs typeface="Arial"/>
            </a:endParaRPr>
          </a:p>
          <a:p>
            <a:pPr marL="264160" marR="73660">
              <a:lnSpc>
                <a:spcPts val="1200"/>
              </a:lnSpc>
              <a:spcBef>
                <a:spcPts val="15"/>
              </a:spcBef>
            </a:pPr>
            <a:r>
              <a:rPr dirty="0" sz="1000" spc="-5">
                <a:latin typeface="Arial"/>
                <a:cs typeface="Arial"/>
              </a:rPr>
              <a:t>Organizations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confronted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many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networked</a:t>
            </a:r>
            <a:r>
              <a:rPr dirty="0" sz="1000" spc="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applications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but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achieving</a:t>
            </a:r>
            <a:r>
              <a:rPr dirty="0" sz="1000" spc="-5">
                <a:latin typeface="Arial"/>
                <a:cs typeface="Arial"/>
              </a:rPr>
              <a:t> interoperability </a:t>
            </a:r>
            <a:r>
              <a:rPr dirty="0" sz="1000" spc="-10">
                <a:latin typeface="Arial"/>
                <a:cs typeface="Arial"/>
              </a:rPr>
              <a:t>was</a:t>
            </a:r>
            <a:r>
              <a:rPr dirty="0" sz="1000" spc="-5">
                <a:latin typeface="Arial"/>
                <a:cs typeface="Arial"/>
              </a:rPr>
              <a:t> painful.</a:t>
            </a:r>
            <a:endParaRPr sz="100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  <a:spcBef>
                <a:spcPts val="64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Basic</a:t>
            </a:r>
            <a:r>
              <a:rPr dirty="0" sz="1200" spc="-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approach</a:t>
            </a:r>
            <a:endParaRPr sz="1200">
              <a:latin typeface="Arial"/>
              <a:cs typeface="Arial"/>
            </a:endParaRPr>
          </a:p>
          <a:p>
            <a:pPr marL="264160" marR="5080" indent="-4445">
              <a:lnSpc>
                <a:spcPct val="100000"/>
              </a:lnSpc>
              <a:spcBef>
                <a:spcPts val="175"/>
              </a:spcBef>
            </a:pPr>
            <a:r>
              <a:rPr dirty="0" sz="1000" spc="-5">
                <a:latin typeface="Arial"/>
                <a:cs typeface="Arial"/>
              </a:rPr>
              <a:t>A networked application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one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</a:t>
            </a:r>
            <a:r>
              <a:rPr dirty="0" sz="1000">
                <a:latin typeface="Arial"/>
                <a:cs typeface="Arial"/>
              </a:rPr>
              <a:t>runs </a:t>
            </a:r>
            <a:r>
              <a:rPr dirty="0" sz="1000" spc="-5">
                <a:latin typeface="Arial"/>
                <a:cs typeface="Arial"/>
              </a:rPr>
              <a:t>on a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server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making its </a:t>
            </a:r>
            <a:r>
              <a:rPr dirty="0" sz="1000">
                <a:latin typeface="Arial"/>
                <a:cs typeface="Arial"/>
              </a:rPr>
              <a:t> services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available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remote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clients</a:t>
            </a:r>
            <a:r>
              <a:rPr dirty="0" sz="1000" spc="-5">
                <a:latin typeface="Arial"/>
                <a:cs typeface="Arial"/>
              </a:rPr>
              <a:t>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Simple integration: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clients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combine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requests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(different)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applications;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off;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collect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responses, and present a coherent result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the </a:t>
            </a:r>
            <a:r>
              <a:rPr dirty="0" sz="1000" spc="-15">
                <a:latin typeface="Arial"/>
                <a:cs typeface="Arial"/>
              </a:rPr>
              <a:t>user.</a:t>
            </a:r>
            <a:endParaRPr sz="100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  <a:spcBef>
                <a:spcPts val="680"/>
              </a:spcBef>
            </a:pP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Next</a:t>
            </a:r>
            <a:r>
              <a:rPr dirty="0" sz="1200" spc="-4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step</a:t>
            </a:r>
            <a:endParaRPr sz="1200">
              <a:latin typeface="Arial"/>
              <a:cs typeface="Arial"/>
            </a:endParaRPr>
          </a:p>
          <a:p>
            <a:pPr marL="264160" marR="74930" indent="-4445">
              <a:lnSpc>
                <a:spcPct val="100000"/>
              </a:lnSpc>
              <a:spcBef>
                <a:spcPts val="170"/>
              </a:spcBef>
            </a:pPr>
            <a:r>
              <a:rPr dirty="0" sz="1000" spc="-5">
                <a:latin typeface="Arial"/>
                <a:cs typeface="Arial"/>
              </a:rPr>
              <a:t>Allow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direct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application-to-application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communication,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leading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Enterprise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Application Integration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42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4357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57783" y="716"/>
            <a:ext cx="10839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Distributed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information 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54837"/>
            <a:ext cx="2879725" cy="488950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Example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EAI: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(nested)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transactions</a:t>
            </a:r>
            <a:endParaRPr sz="1400">
              <a:latin typeface="Arial"/>
              <a:cs typeface="Arial"/>
            </a:endParaRPr>
          </a:p>
          <a:p>
            <a:pPr marL="259715">
              <a:lnSpc>
                <a:spcPct val="100000"/>
              </a:lnSpc>
              <a:spcBef>
                <a:spcPts val="225"/>
              </a:spcBef>
            </a:pP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Transaction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27836" y="1007262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1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09866" y="1165428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1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69403" y="1323581"/>
            <a:ext cx="34290" cy="0"/>
          </a:xfrm>
          <a:custGeom>
            <a:avLst/>
            <a:gdLst/>
            <a:ahLst/>
            <a:cxnLst/>
            <a:rect l="l" t="t" r="r" b="b"/>
            <a:pathLst>
              <a:path w="34290" h="0">
                <a:moveTo>
                  <a:pt x="0" y="0"/>
                </a:moveTo>
                <a:lnTo>
                  <a:pt x="3416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376897" y="725500"/>
          <a:ext cx="3856990" cy="962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24305"/>
                <a:gridCol w="2425065"/>
              </a:tblGrid>
              <a:tr h="165100">
                <a:tc>
                  <a:txBody>
                    <a:bodyPr/>
                    <a:lstStyle/>
                    <a:p>
                      <a:pPr marL="78105">
                        <a:lnSpc>
                          <a:spcPts val="1045"/>
                        </a:lnSpc>
                      </a:pPr>
                      <a:r>
                        <a:rPr dirty="0" sz="900" spc="-5" b="1">
                          <a:latin typeface="Arial"/>
                          <a:cs typeface="Arial"/>
                        </a:rPr>
                        <a:t>Primitive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045"/>
                        </a:lnSpc>
                      </a:pPr>
                      <a:r>
                        <a:rPr dirty="0" sz="900" spc="-5" b="1">
                          <a:latin typeface="Arial"/>
                          <a:cs typeface="Arial"/>
                        </a:rPr>
                        <a:t>Description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 spc="-5" i="1">
                          <a:latin typeface="Arial"/>
                          <a:cs typeface="Arial"/>
                        </a:rPr>
                        <a:t>BEGIN</a:t>
                      </a:r>
                      <a:r>
                        <a:rPr dirty="0" sz="900" spc="9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TRANSACTION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Mark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start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transaction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 marL="78105">
                        <a:lnSpc>
                          <a:spcPts val="1045"/>
                        </a:lnSpc>
                      </a:pPr>
                      <a:r>
                        <a:rPr dirty="0" sz="900" spc="-5" i="1">
                          <a:latin typeface="Arial"/>
                          <a:cs typeface="Arial"/>
                        </a:rPr>
                        <a:t>END</a:t>
                      </a:r>
                      <a:r>
                        <a:rPr dirty="0" sz="900" spc="6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TRANSACTION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045"/>
                        </a:lnSpc>
                      </a:pPr>
                      <a:r>
                        <a:rPr dirty="0" sz="900" spc="-15">
                          <a:latin typeface="Arial"/>
                          <a:cs typeface="Arial"/>
                        </a:rPr>
                        <a:t>Terminate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the transaction and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try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to commit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 marL="78105">
                        <a:lnSpc>
                          <a:spcPts val="1045"/>
                        </a:lnSpc>
                      </a:pPr>
                      <a:r>
                        <a:rPr dirty="0" sz="900" spc="-10" i="1">
                          <a:latin typeface="Arial"/>
                          <a:cs typeface="Arial"/>
                        </a:rPr>
                        <a:t>ABORT</a:t>
                      </a:r>
                      <a:r>
                        <a:rPr dirty="0" sz="900" spc="14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 i="1">
                          <a:latin typeface="Arial"/>
                          <a:cs typeface="Arial"/>
                        </a:rPr>
                        <a:t>TRANSACTION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Kill the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transaction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restore the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old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values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 marL="78105">
                        <a:lnSpc>
                          <a:spcPts val="1045"/>
                        </a:lnSpc>
                      </a:pPr>
                      <a:r>
                        <a:rPr dirty="0" sz="900" spc="-5" i="1">
                          <a:latin typeface="Arial"/>
                          <a:cs typeface="Arial"/>
                        </a:rPr>
                        <a:t>READ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045"/>
                        </a:lnSpc>
                      </a:pPr>
                      <a:r>
                        <a:rPr dirty="0" sz="900" spc="-5">
                          <a:latin typeface="Arial"/>
                          <a:cs typeface="Arial"/>
                        </a:rPr>
                        <a:t>Read data from a file, a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table,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 or otherwise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 marL="78105">
                        <a:lnSpc>
                          <a:spcPts val="1045"/>
                        </a:lnSpc>
                      </a:pPr>
                      <a:r>
                        <a:rPr dirty="0" sz="900" spc="-5" i="1">
                          <a:latin typeface="Arial"/>
                          <a:cs typeface="Arial"/>
                        </a:rPr>
                        <a:t>WRITE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04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Write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data to a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file, a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table,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or otherwise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9" name="object 9"/>
          <p:cNvGrpSpPr/>
          <p:nvPr/>
        </p:nvGrpSpPr>
        <p:grpSpPr>
          <a:xfrm>
            <a:off x="496730" y="2537299"/>
            <a:ext cx="964565" cy="228600"/>
            <a:chOff x="496730" y="2537299"/>
            <a:chExt cx="964565" cy="228600"/>
          </a:xfrm>
        </p:grpSpPr>
        <p:sp>
          <p:nvSpPr>
            <p:cNvPr id="10" name="object 10"/>
            <p:cNvSpPr/>
            <p:nvPr/>
          </p:nvSpPr>
          <p:spPr>
            <a:xfrm>
              <a:off x="1132799" y="2566362"/>
              <a:ext cx="326390" cy="197485"/>
            </a:xfrm>
            <a:custGeom>
              <a:avLst/>
              <a:gdLst/>
              <a:ahLst/>
              <a:cxnLst/>
              <a:rect l="l" t="t" r="r" b="b"/>
              <a:pathLst>
                <a:path w="326390" h="197485">
                  <a:moveTo>
                    <a:pt x="326269" y="0"/>
                  </a:moveTo>
                  <a:lnTo>
                    <a:pt x="0" y="0"/>
                  </a:lnTo>
                  <a:lnTo>
                    <a:pt x="0" y="157748"/>
                  </a:lnTo>
                  <a:lnTo>
                    <a:pt x="14038" y="175003"/>
                  </a:lnTo>
                  <a:lnTo>
                    <a:pt x="51031" y="187327"/>
                  </a:lnTo>
                  <a:lnTo>
                    <a:pt x="103293" y="194723"/>
                  </a:lnTo>
                  <a:lnTo>
                    <a:pt x="163137" y="197188"/>
                  </a:lnTo>
                  <a:lnTo>
                    <a:pt x="222977" y="194723"/>
                  </a:lnTo>
                  <a:lnTo>
                    <a:pt x="275237" y="187327"/>
                  </a:lnTo>
                  <a:lnTo>
                    <a:pt x="312230" y="175003"/>
                  </a:lnTo>
                  <a:lnTo>
                    <a:pt x="326269" y="157748"/>
                  </a:lnTo>
                  <a:lnTo>
                    <a:pt x="326269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1132799" y="2566362"/>
              <a:ext cx="326390" cy="197485"/>
            </a:xfrm>
            <a:custGeom>
              <a:avLst/>
              <a:gdLst/>
              <a:ahLst/>
              <a:cxnLst/>
              <a:rect l="l" t="t" r="r" b="b"/>
              <a:pathLst>
                <a:path w="326390" h="197485">
                  <a:moveTo>
                    <a:pt x="0" y="0"/>
                  </a:moveTo>
                  <a:lnTo>
                    <a:pt x="326269" y="0"/>
                  </a:lnTo>
                  <a:lnTo>
                    <a:pt x="326269" y="25152"/>
                  </a:lnTo>
                  <a:lnTo>
                    <a:pt x="326269" y="78691"/>
                  </a:lnTo>
                  <a:lnTo>
                    <a:pt x="326269" y="132322"/>
                  </a:lnTo>
                  <a:lnTo>
                    <a:pt x="326269" y="157748"/>
                  </a:lnTo>
                  <a:lnTo>
                    <a:pt x="312230" y="175003"/>
                  </a:lnTo>
                  <a:lnTo>
                    <a:pt x="275237" y="187327"/>
                  </a:lnTo>
                  <a:lnTo>
                    <a:pt x="222977" y="194723"/>
                  </a:lnTo>
                  <a:lnTo>
                    <a:pt x="163137" y="197188"/>
                  </a:lnTo>
                  <a:lnTo>
                    <a:pt x="103293" y="194723"/>
                  </a:lnTo>
                  <a:lnTo>
                    <a:pt x="51031" y="187327"/>
                  </a:lnTo>
                  <a:lnTo>
                    <a:pt x="14038" y="175003"/>
                  </a:lnTo>
                  <a:lnTo>
                    <a:pt x="0" y="157748"/>
                  </a:lnTo>
                  <a:lnTo>
                    <a:pt x="0" y="132035"/>
                  </a:lnTo>
                  <a:lnTo>
                    <a:pt x="0" y="77927"/>
                  </a:lnTo>
                  <a:lnTo>
                    <a:pt x="0" y="24293"/>
                  </a:lnTo>
                  <a:lnTo>
                    <a:pt x="0" y="0"/>
                  </a:lnTo>
                  <a:close/>
                </a:path>
              </a:pathLst>
            </a:custGeom>
            <a:ln w="444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1132799" y="2539522"/>
              <a:ext cx="326390" cy="53975"/>
            </a:xfrm>
            <a:custGeom>
              <a:avLst/>
              <a:gdLst/>
              <a:ahLst/>
              <a:cxnLst/>
              <a:rect l="l" t="t" r="r" b="b"/>
              <a:pathLst>
                <a:path w="326390" h="53975">
                  <a:moveTo>
                    <a:pt x="163137" y="0"/>
                  </a:moveTo>
                  <a:lnTo>
                    <a:pt x="99741" y="2114"/>
                  </a:lnTo>
                  <a:lnTo>
                    <a:pt x="47874" y="7876"/>
                  </a:lnTo>
                  <a:lnTo>
                    <a:pt x="12854" y="16409"/>
                  </a:lnTo>
                  <a:lnTo>
                    <a:pt x="0" y="26839"/>
                  </a:lnTo>
                  <a:lnTo>
                    <a:pt x="12854" y="37269"/>
                  </a:lnTo>
                  <a:lnTo>
                    <a:pt x="47874" y="45801"/>
                  </a:lnTo>
                  <a:lnTo>
                    <a:pt x="99741" y="51561"/>
                  </a:lnTo>
                  <a:lnTo>
                    <a:pt x="163137" y="53676"/>
                  </a:lnTo>
                  <a:lnTo>
                    <a:pt x="226533" y="51561"/>
                  </a:lnTo>
                  <a:lnTo>
                    <a:pt x="278397" y="45801"/>
                  </a:lnTo>
                  <a:lnTo>
                    <a:pt x="313415" y="37269"/>
                  </a:lnTo>
                  <a:lnTo>
                    <a:pt x="326269" y="26839"/>
                  </a:lnTo>
                  <a:lnTo>
                    <a:pt x="313415" y="16409"/>
                  </a:lnTo>
                  <a:lnTo>
                    <a:pt x="278397" y="7876"/>
                  </a:lnTo>
                  <a:lnTo>
                    <a:pt x="226533" y="2114"/>
                  </a:lnTo>
                  <a:lnTo>
                    <a:pt x="16313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1132799" y="2539522"/>
              <a:ext cx="326390" cy="53975"/>
            </a:xfrm>
            <a:custGeom>
              <a:avLst/>
              <a:gdLst/>
              <a:ahLst/>
              <a:cxnLst/>
              <a:rect l="l" t="t" r="r" b="b"/>
              <a:pathLst>
                <a:path w="326390" h="53975">
                  <a:moveTo>
                    <a:pt x="163137" y="0"/>
                  </a:moveTo>
                  <a:lnTo>
                    <a:pt x="226533" y="2114"/>
                  </a:lnTo>
                  <a:lnTo>
                    <a:pt x="278397" y="7876"/>
                  </a:lnTo>
                  <a:lnTo>
                    <a:pt x="313415" y="16409"/>
                  </a:lnTo>
                  <a:lnTo>
                    <a:pt x="326269" y="26839"/>
                  </a:lnTo>
                  <a:lnTo>
                    <a:pt x="313415" y="37269"/>
                  </a:lnTo>
                  <a:lnTo>
                    <a:pt x="278397" y="45801"/>
                  </a:lnTo>
                  <a:lnTo>
                    <a:pt x="226533" y="51561"/>
                  </a:lnTo>
                  <a:lnTo>
                    <a:pt x="163137" y="53676"/>
                  </a:lnTo>
                  <a:lnTo>
                    <a:pt x="99741" y="51561"/>
                  </a:lnTo>
                  <a:lnTo>
                    <a:pt x="47874" y="45801"/>
                  </a:lnTo>
                  <a:lnTo>
                    <a:pt x="12854" y="37269"/>
                  </a:lnTo>
                  <a:lnTo>
                    <a:pt x="0" y="26839"/>
                  </a:lnTo>
                  <a:lnTo>
                    <a:pt x="12854" y="16409"/>
                  </a:lnTo>
                  <a:lnTo>
                    <a:pt x="47874" y="7876"/>
                  </a:lnTo>
                  <a:lnTo>
                    <a:pt x="99741" y="2114"/>
                  </a:lnTo>
                  <a:lnTo>
                    <a:pt x="163137" y="0"/>
                  </a:lnTo>
                  <a:close/>
                </a:path>
              </a:pathLst>
            </a:custGeom>
            <a:ln w="444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/>
            <p:cNvSpPr/>
            <p:nvPr/>
          </p:nvSpPr>
          <p:spPr>
            <a:xfrm>
              <a:off x="498953" y="2566362"/>
              <a:ext cx="326390" cy="197485"/>
            </a:xfrm>
            <a:custGeom>
              <a:avLst/>
              <a:gdLst/>
              <a:ahLst/>
              <a:cxnLst/>
              <a:rect l="l" t="t" r="r" b="b"/>
              <a:pathLst>
                <a:path w="326390" h="197485">
                  <a:moveTo>
                    <a:pt x="326276" y="0"/>
                  </a:moveTo>
                  <a:lnTo>
                    <a:pt x="0" y="0"/>
                  </a:lnTo>
                  <a:lnTo>
                    <a:pt x="0" y="157748"/>
                  </a:lnTo>
                  <a:lnTo>
                    <a:pt x="14039" y="175003"/>
                  </a:lnTo>
                  <a:lnTo>
                    <a:pt x="51032" y="187327"/>
                  </a:lnTo>
                  <a:lnTo>
                    <a:pt x="103294" y="194723"/>
                  </a:lnTo>
                  <a:lnTo>
                    <a:pt x="163137" y="197188"/>
                  </a:lnTo>
                  <a:lnTo>
                    <a:pt x="222980" y="194723"/>
                  </a:lnTo>
                  <a:lnTo>
                    <a:pt x="275242" y="187327"/>
                  </a:lnTo>
                  <a:lnTo>
                    <a:pt x="312236" y="175003"/>
                  </a:lnTo>
                  <a:lnTo>
                    <a:pt x="326276" y="157748"/>
                  </a:lnTo>
                  <a:lnTo>
                    <a:pt x="326276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/>
            <p:cNvSpPr/>
            <p:nvPr/>
          </p:nvSpPr>
          <p:spPr>
            <a:xfrm>
              <a:off x="498953" y="2566362"/>
              <a:ext cx="326390" cy="197485"/>
            </a:xfrm>
            <a:custGeom>
              <a:avLst/>
              <a:gdLst/>
              <a:ahLst/>
              <a:cxnLst/>
              <a:rect l="l" t="t" r="r" b="b"/>
              <a:pathLst>
                <a:path w="326390" h="197485">
                  <a:moveTo>
                    <a:pt x="0" y="0"/>
                  </a:moveTo>
                  <a:lnTo>
                    <a:pt x="326276" y="0"/>
                  </a:lnTo>
                  <a:lnTo>
                    <a:pt x="326276" y="25152"/>
                  </a:lnTo>
                  <a:lnTo>
                    <a:pt x="326276" y="78691"/>
                  </a:lnTo>
                  <a:lnTo>
                    <a:pt x="326276" y="132322"/>
                  </a:lnTo>
                  <a:lnTo>
                    <a:pt x="326276" y="157748"/>
                  </a:lnTo>
                  <a:lnTo>
                    <a:pt x="312236" y="175003"/>
                  </a:lnTo>
                  <a:lnTo>
                    <a:pt x="275242" y="187327"/>
                  </a:lnTo>
                  <a:lnTo>
                    <a:pt x="222980" y="194723"/>
                  </a:lnTo>
                  <a:lnTo>
                    <a:pt x="163137" y="197188"/>
                  </a:lnTo>
                  <a:lnTo>
                    <a:pt x="103294" y="194723"/>
                  </a:lnTo>
                  <a:lnTo>
                    <a:pt x="51032" y="187327"/>
                  </a:lnTo>
                  <a:lnTo>
                    <a:pt x="14039" y="175003"/>
                  </a:lnTo>
                  <a:lnTo>
                    <a:pt x="0" y="157748"/>
                  </a:lnTo>
                  <a:lnTo>
                    <a:pt x="0" y="132035"/>
                  </a:lnTo>
                  <a:lnTo>
                    <a:pt x="0" y="77927"/>
                  </a:lnTo>
                  <a:lnTo>
                    <a:pt x="0" y="24293"/>
                  </a:lnTo>
                  <a:lnTo>
                    <a:pt x="0" y="0"/>
                  </a:lnTo>
                  <a:close/>
                </a:path>
              </a:pathLst>
            </a:custGeom>
            <a:ln w="444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498953" y="2539522"/>
              <a:ext cx="326390" cy="53975"/>
            </a:xfrm>
            <a:custGeom>
              <a:avLst/>
              <a:gdLst/>
              <a:ahLst/>
              <a:cxnLst/>
              <a:rect l="l" t="t" r="r" b="b"/>
              <a:pathLst>
                <a:path w="326390" h="53975">
                  <a:moveTo>
                    <a:pt x="163137" y="0"/>
                  </a:moveTo>
                  <a:lnTo>
                    <a:pt x="99741" y="2114"/>
                  </a:lnTo>
                  <a:lnTo>
                    <a:pt x="47874" y="7876"/>
                  </a:lnTo>
                  <a:lnTo>
                    <a:pt x="12854" y="16409"/>
                  </a:lnTo>
                  <a:lnTo>
                    <a:pt x="0" y="26839"/>
                  </a:lnTo>
                  <a:lnTo>
                    <a:pt x="12854" y="37269"/>
                  </a:lnTo>
                  <a:lnTo>
                    <a:pt x="47874" y="45801"/>
                  </a:lnTo>
                  <a:lnTo>
                    <a:pt x="99741" y="51561"/>
                  </a:lnTo>
                  <a:lnTo>
                    <a:pt x="163137" y="53676"/>
                  </a:lnTo>
                  <a:lnTo>
                    <a:pt x="226535" y="51561"/>
                  </a:lnTo>
                  <a:lnTo>
                    <a:pt x="278402" y="45801"/>
                  </a:lnTo>
                  <a:lnTo>
                    <a:pt x="313421" y="37269"/>
                  </a:lnTo>
                  <a:lnTo>
                    <a:pt x="326276" y="26839"/>
                  </a:lnTo>
                  <a:lnTo>
                    <a:pt x="313421" y="16409"/>
                  </a:lnTo>
                  <a:lnTo>
                    <a:pt x="278402" y="7876"/>
                  </a:lnTo>
                  <a:lnTo>
                    <a:pt x="226535" y="2114"/>
                  </a:lnTo>
                  <a:lnTo>
                    <a:pt x="16313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498953" y="2539522"/>
              <a:ext cx="326390" cy="53975"/>
            </a:xfrm>
            <a:custGeom>
              <a:avLst/>
              <a:gdLst/>
              <a:ahLst/>
              <a:cxnLst/>
              <a:rect l="l" t="t" r="r" b="b"/>
              <a:pathLst>
                <a:path w="326390" h="53975">
                  <a:moveTo>
                    <a:pt x="163137" y="0"/>
                  </a:moveTo>
                  <a:lnTo>
                    <a:pt x="226535" y="2114"/>
                  </a:lnTo>
                  <a:lnTo>
                    <a:pt x="278402" y="7876"/>
                  </a:lnTo>
                  <a:lnTo>
                    <a:pt x="313421" y="16409"/>
                  </a:lnTo>
                  <a:lnTo>
                    <a:pt x="326276" y="26839"/>
                  </a:lnTo>
                  <a:lnTo>
                    <a:pt x="313421" y="37269"/>
                  </a:lnTo>
                  <a:lnTo>
                    <a:pt x="278402" y="45801"/>
                  </a:lnTo>
                  <a:lnTo>
                    <a:pt x="226535" y="51561"/>
                  </a:lnTo>
                  <a:lnTo>
                    <a:pt x="163137" y="53676"/>
                  </a:lnTo>
                  <a:lnTo>
                    <a:pt x="99741" y="51561"/>
                  </a:lnTo>
                  <a:lnTo>
                    <a:pt x="47874" y="45801"/>
                  </a:lnTo>
                  <a:lnTo>
                    <a:pt x="12854" y="37269"/>
                  </a:lnTo>
                  <a:lnTo>
                    <a:pt x="0" y="26839"/>
                  </a:lnTo>
                  <a:lnTo>
                    <a:pt x="12854" y="16409"/>
                  </a:lnTo>
                  <a:lnTo>
                    <a:pt x="47874" y="7876"/>
                  </a:lnTo>
                  <a:lnTo>
                    <a:pt x="99741" y="2114"/>
                  </a:lnTo>
                  <a:lnTo>
                    <a:pt x="163137" y="0"/>
                  </a:lnTo>
                  <a:close/>
                </a:path>
              </a:pathLst>
            </a:custGeom>
            <a:ln w="444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/>
          <p:cNvSpPr txBox="1"/>
          <p:nvPr/>
        </p:nvSpPr>
        <p:spPr>
          <a:xfrm>
            <a:off x="329344" y="2779334"/>
            <a:ext cx="535940" cy="1111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550">
                <a:solidFill>
                  <a:srgbClr val="231F20"/>
                </a:solidFill>
                <a:latin typeface="Arial"/>
                <a:cs typeface="Arial"/>
              </a:rPr>
              <a:t>Airline</a:t>
            </a:r>
            <a:r>
              <a:rPr dirty="0" sz="5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database</a:t>
            </a:r>
            <a:endParaRPr sz="5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71054" y="2787227"/>
            <a:ext cx="504190" cy="1111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550">
                <a:solidFill>
                  <a:srgbClr val="231F20"/>
                </a:solidFill>
                <a:latin typeface="Arial"/>
                <a:cs typeface="Arial"/>
              </a:rPr>
              <a:t>Hotel</a:t>
            </a:r>
            <a:r>
              <a:rPr dirty="0" sz="5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database</a:t>
            </a:r>
            <a:endParaRPr sz="55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18987" y="2436262"/>
            <a:ext cx="504190" cy="50800"/>
          </a:xfrm>
          <a:custGeom>
            <a:avLst/>
            <a:gdLst/>
            <a:ahLst/>
            <a:cxnLst/>
            <a:rect l="l" t="t" r="r" b="b"/>
            <a:pathLst>
              <a:path w="504190" h="50800">
                <a:moveTo>
                  <a:pt x="0" y="25197"/>
                </a:moveTo>
                <a:lnTo>
                  <a:pt x="503990" y="25197"/>
                </a:lnTo>
              </a:path>
              <a:path w="504190" h="50800">
                <a:moveTo>
                  <a:pt x="0" y="0"/>
                </a:moveTo>
                <a:lnTo>
                  <a:pt x="0" y="50399"/>
                </a:lnTo>
              </a:path>
              <a:path w="504190" h="50800">
                <a:moveTo>
                  <a:pt x="503990" y="0"/>
                </a:moveTo>
                <a:lnTo>
                  <a:pt x="503990" y="50399"/>
                </a:lnTo>
              </a:path>
            </a:pathLst>
          </a:custGeom>
          <a:ln w="444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039354" y="2437005"/>
            <a:ext cx="504190" cy="50800"/>
          </a:xfrm>
          <a:custGeom>
            <a:avLst/>
            <a:gdLst/>
            <a:ahLst/>
            <a:cxnLst/>
            <a:rect l="l" t="t" r="r" b="b"/>
            <a:pathLst>
              <a:path w="504190" h="50800">
                <a:moveTo>
                  <a:pt x="0" y="25197"/>
                </a:moveTo>
                <a:lnTo>
                  <a:pt x="503991" y="25197"/>
                </a:lnTo>
              </a:path>
              <a:path w="504190" h="50800">
                <a:moveTo>
                  <a:pt x="0" y="0"/>
                </a:moveTo>
                <a:lnTo>
                  <a:pt x="0" y="50399"/>
                </a:lnTo>
              </a:path>
              <a:path w="504190" h="50800">
                <a:moveTo>
                  <a:pt x="503991" y="0"/>
                </a:moveTo>
                <a:lnTo>
                  <a:pt x="503991" y="50399"/>
                </a:lnTo>
              </a:path>
            </a:pathLst>
          </a:custGeom>
          <a:ln w="444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7702" y="2197422"/>
            <a:ext cx="1121410" cy="50800"/>
          </a:xfrm>
          <a:custGeom>
            <a:avLst/>
            <a:gdLst/>
            <a:ahLst/>
            <a:cxnLst/>
            <a:rect l="l" t="t" r="r" b="b"/>
            <a:pathLst>
              <a:path w="1121410" h="50800">
                <a:moveTo>
                  <a:pt x="0" y="25203"/>
                </a:moveTo>
                <a:lnTo>
                  <a:pt x="1121375" y="25203"/>
                </a:lnTo>
              </a:path>
              <a:path w="1121410" h="50800">
                <a:moveTo>
                  <a:pt x="0" y="0"/>
                </a:moveTo>
                <a:lnTo>
                  <a:pt x="0" y="50399"/>
                </a:lnTo>
              </a:path>
              <a:path w="1121410" h="50800">
                <a:moveTo>
                  <a:pt x="1121375" y="0"/>
                </a:moveTo>
                <a:lnTo>
                  <a:pt x="1121375" y="50399"/>
                </a:lnTo>
              </a:path>
            </a:pathLst>
          </a:custGeom>
          <a:ln w="4445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347294" y="1908464"/>
            <a:ext cx="1369060" cy="2940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Issue:</a:t>
            </a:r>
            <a:r>
              <a:rPr dirty="0" sz="1200" spc="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all-or-nothing</a:t>
            </a:r>
            <a:endParaRPr sz="1200">
              <a:latin typeface="Arial"/>
              <a:cs typeface="Arial"/>
            </a:endParaRPr>
          </a:p>
          <a:p>
            <a:pPr marL="351155">
              <a:lnSpc>
                <a:spcPct val="100000"/>
              </a:lnSpc>
              <a:spcBef>
                <a:spcPts val="15"/>
              </a:spcBef>
            </a:pP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Nested</a:t>
            </a:r>
            <a:r>
              <a:rPr dirty="0" sz="5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550">
                <a:solidFill>
                  <a:srgbClr val="231F20"/>
                </a:solidFill>
                <a:latin typeface="Arial"/>
                <a:cs typeface="Arial"/>
              </a:rPr>
              <a:t>transaction</a:t>
            </a:r>
            <a:endParaRPr sz="5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5730" y="2331399"/>
            <a:ext cx="1120140" cy="1111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632460" algn="l"/>
              </a:tabLst>
            </a:pPr>
            <a:r>
              <a:rPr dirty="0" sz="550">
                <a:solidFill>
                  <a:srgbClr val="231F20"/>
                </a:solidFill>
                <a:latin typeface="Arial"/>
                <a:cs typeface="Arial"/>
              </a:rPr>
              <a:t>Subtransaction	Subtransaction</a:t>
            </a:r>
            <a:endParaRPr sz="550">
              <a:latin typeface="Arial"/>
              <a:cs typeface="Aria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843051" y="2709911"/>
            <a:ext cx="274320" cy="302895"/>
            <a:chOff x="843051" y="2709911"/>
            <a:chExt cx="274320" cy="302895"/>
          </a:xfrm>
        </p:grpSpPr>
        <p:sp>
          <p:nvSpPr>
            <p:cNvPr id="26" name="object 26"/>
            <p:cNvSpPr/>
            <p:nvPr/>
          </p:nvSpPr>
          <p:spPr>
            <a:xfrm>
              <a:off x="991312" y="2728826"/>
              <a:ext cx="100965" cy="277495"/>
            </a:xfrm>
            <a:custGeom>
              <a:avLst/>
              <a:gdLst/>
              <a:ahLst/>
              <a:cxnLst/>
              <a:rect l="l" t="t" r="r" b="b"/>
              <a:pathLst>
                <a:path w="100965" h="277494">
                  <a:moveTo>
                    <a:pt x="0" y="277200"/>
                  </a:moveTo>
                  <a:lnTo>
                    <a:pt x="15750" y="148839"/>
                  </a:lnTo>
                  <a:lnTo>
                    <a:pt x="50400" y="63001"/>
                  </a:lnTo>
                  <a:lnTo>
                    <a:pt x="85050" y="14962"/>
                  </a:lnTo>
                  <a:lnTo>
                    <a:pt x="100801" y="0"/>
                  </a:lnTo>
                </a:path>
              </a:pathLst>
            </a:custGeom>
            <a:ln w="444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/>
            <p:cNvSpPr/>
            <p:nvPr/>
          </p:nvSpPr>
          <p:spPr>
            <a:xfrm>
              <a:off x="1051022" y="2709911"/>
              <a:ext cx="66675" cy="59690"/>
            </a:xfrm>
            <a:custGeom>
              <a:avLst/>
              <a:gdLst/>
              <a:ahLst/>
              <a:cxnLst/>
              <a:rect l="l" t="t" r="r" b="b"/>
              <a:pathLst>
                <a:path w="66675" h="59689">
                  <a:moveTo>
                    <a:pt x="66313" y="0"/>
                  </a:moveTo>
                  <a:lnTo>
                    <a:pt x="0" y="16130"/>
                  </a:lnTo>
                  <a:lnTo>
                    <a:pt x="12097" y="23859"/>
                  </a:lnTo>
                  <a:lnTo>
                    <a:pt x="21507" y="33604"/>
                  </a:lnTo>
                  <a:lnTo>
                    <a:pt x="28228" y="45366"/>
                  </a:lnTo>
                  <a:lnTo>
                    <a:pt x="32260" y="59146"/>
                  </a:lnTo>
                  <a:lnTo>
                    <a:pt x="6631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/>
            <p:cNvSpPr/>
            <p:nvPr/>
          </p:nvSpPr>
          <p:spPr>
            <a:xfrm>
              <a:off x="868273" y="2733275"/>
              <a:ext cx="100965" cy="277495"/>
            </a:xfrm>
            <a:custGeom>
              <a:avLst/>
              <a:gdLst/>
              <a:ahLst/>
              <a:cxnLst/>
              <a:rect l="l" t="t" r="r" b="b"/>
              <a:pathLst>
                <a:path w="100965" h="277494">
                  <a:moveTo>
                    <a:pt x="100801" y="277197"/>
                  </a:moveTo>
                  <a:lnTo>
                    <a:pt x="85050" y="148836"/>
                  </a:lnTo>
                  <a:lnTo>
                    <a:pt x="50400" y="62999"/>
                  </a:lnTo>
                  <a:lnTo>
                    <a:pt x="15750" y="14962"/>
                  </a:lnTo>
                  <a:lnTo>
                    <a:pt x="0" y="0"/>
                  </a:lnTo>
                </a:path>
              </a:pathLst>
            </a:custGeom>
            <a:ln w="444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/>
            <p:cNvSpPr/>
            <p:nvPr/>
          </p:nvSpPr>
          <p:spPr>
            <a:xfrm>
              <a:off x="843051" y="2714360"/>
              <a:ext cx="66675" cy="59690"/>
            </a:xfrm>
            <a:custGeom>
              <a:avLst/>
              <a:gdLst/>
              <a:ahLst/>
              <a:cxnLst/>
              <a:rect l="l" t="t" r="r" b="b"/>
              <a:pathLst>
                <a:path w="66675" h="59689">
                  <a:moveTo>
                    <a:pt x="0" y="0"/>
                  </a:moveTo>
                  <a:lnTo>
                    <a:pt x="34053" y="59142"/>
                  </a:lnTo>
                  <a:lnTo>
                    <a:pt x="38085" y="45363"/>
                  </a:lnTo>
                  <a:lnTo>
                    <a:pt x="44806" y="33601"/>
                  </a:lnTo>
                  <a:lnTo>
                    <a:pt x="54216" y="23857"/>
                  </a:lnTo>
                  <a:lnTo>
                    <a:pt x="66314" y="161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0" name="object 30"/>
          <p:cNvSpPr txBox="1"/>
          <p:nvPr/>
        </p:nvSpPr>
        <p:spPr>
          <a:xfrm>
            <a:off x="299007" y="3025733"/>
            <a:ext cx="1238250" cy="1111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550" spc="-10">
                <a:solidFill>
                  <a:srgbClr val="231F20"/>
                </a:solidFill>
                <a:latin typeface="Arial"/>
                <a:cs typeface="Arial"/>
              </a:rPr>
              <a:t>Two</a:t>
            </a:r>
            <a:r>
              <a:rPr dirty="0" sz="550">
                <a:solidFill>
                  <a:srgbClr val="231F20"/>
                </a:solidFill>
                <a:latin typeface="Arial"/>
                <a:cs typeface="Arial"/>
              </a:rPr>
              <a:t> different (independent) </a:t>
            </a:r>
            <a:r>
              <a:rPr dirty="0" sz="550" spc="5">
                <a:solidFill>
                  <a:srgbClr val="231F20"/>
                </a:solidFill>
                <a:latin typeface="Arial"/>
                <a:cs typeface="Arial"/>
              </a:rPr>
              <a:t>databases</a:t>
            </a:r>
            <a:endParaRPr sz="5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6713" y="3331252"/>
            <a:ext cx="116776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Distributed transaction processing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43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1857171" y="2306530"/>
            <a:ext cx="2264410" cy="85851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95580" indent="-158115">
              <a:lnSpc>
                <a:spcPct val="100000"/>
              </a:lnSpc>
              <a:spcBef>
                <a:spcPts val="95"/>
              </a:spcBef>
              <a:buClr>
                <a:srgbClr val="3333B2"/>
              </a:buClr>
              <a:buFont typeface="Arial"/>
              <a:buChar char="►"/>
              <a:tabLst>
                <a:tab pos="196215" algn="l"/>
              </a:tabLst>
            </a:pPr>
            <a:r>
              <a:rPr dirty="0" sz="900" spc="-5" b="1">
                <a:latin typeface="Arial"/>
                <a:cs typeface="Arial"/>
              </a:rPr>
              <a:t>Atomic</a:t>
            </a:r>
            <a:r>
              <a:rPr dirty="0" sz="900" spc="-5">
                <a:latin typeface="Arial"/>
                <a:cs typeface="Arial"/>
              </a:rPr>
              <a:t>:</a:t>
            </a:r>
            <a:r>
              <a:rPr dirty="0" sz="900" spc="5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happens indivisibly (seemingly)</a:t>
            </a:r>
            <a:endParaRPr sz="900">
              <a:latin typeface="Arial"/>
              <a:cs typeface="Arial"/>
            </a:endParaRPr>
          </a:p>
          <a:p>
            <a:pPr marL="195580" marR="211454" indent="-158115">
              <a:lnSpc>
                <a:spcPct val="101499"/>
              </a:lnSpc>
              <a:buClr>
                <a:srgbClr val="3333B2"/>
              </a:buClr>
              <a:buFont typeface="Arial"/>
              <a:buChar char="►"/>
              <a:tabLst>
                <a:tab pos="196215" algn="l"/>
              </a:tabLst>
            </a:pPr>
            <a:r>
              <a:rPr dirty="0" sz="900" spc="-5" b="1">
                <a:latin typeface="Arial"/>
                <a:cs typeface="Arial"/>
              </a:rPr>
              <a:t>Consistent</a:t>
            </a:r>
            <a:r>
              <a:rPr dirty="0" sz="900" spc="-5">
                <a:latin typeface="Arial"/>
                <a:cs typeface="Arial"/>
              </a:rPr>
              <a:t>:</a:t>
            </a:r>
            <a:r>
              <a:rPr dirty="0" sz="900" spc="5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does not violate system </a:t>
            </a:r>
            <a:r>
              <a:rPr dirty="0" sz="900" spc="-23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invariants</a:t>
            </a:r>
            <a:endParaRPr sz="900">
              <a:latin typeface="Arial"/>
              <a:cs typeface="Arial"/>
            </a:endParaRPr>
          </a:p>
          <a:p>
            <a:pPr marL="195580" indent="-158115">
              <a:lnSpc>
                <a:spcPct val="100000"/>
              </a:lnSpc>
              <a:spcBef>
                <a:spcPts val="15"/>
              </a:spcBef>
              <a:buClr>
                <a:srgbClr val="3333B2"/>
              </a:buClr>
              <a:buFont typeface="Arial"/>
              <a:buChar char="►"/>
              <a:tabLst>
                <a:tab pos="196215" algn="l"/>
              </a:tabLst>
            </a:pPr>
            <a:r>
              <a:rPr dirty="0" sz="900" spc="-5" b="1">
                <a:latin typeface="Arial"/>
                <a:cs typeface="Arial"/>
              </a:rPr>
              <a:t>Isolated</a:t>
            </a:r>
            <a:r>
              <a:rPr dirty="0" sz="900" spc="-5">
                <a:latin typeface="Arial"/>
                <a:cs typeface="Arial"/>
              </a:rPr>
              <a:t>:</a:t>
            </a:r>
            <a:r>
              <a:rPr dirty="0" sz="900" spc="4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not</a:t>
            </a:r>
            <a:r>
              <a:rPr dirty="0" sz="900" spc="-1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mutual</a:t>
            </a:r>
            <a:r>
              <a:rPr dirty="0" sz="900" spc="-1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interference</a:t>
            </a:r>
            <a:endParaRPr sz="900">
              <a:latin typeface="Arial"/>
              <a:cs typeface="Arial"/>
            </a:endParaRPr>
          </a:p>
          <a:p>
            <a:pPr marL="195580" marR="168275" indent="-158115">
              <a:lnSpc>
                <a:spcPct val="101499"/>
              </a:lnSpc>
              <a:buClr>
                <a:srgbClr val="3333B2"/>
              </a:buClr>
              <a:buFont typeface="Arial"/>
              <a:buChar char="►"/>
              <a:tabLst>
                <a:tab pos="196215" algn="l"/>
              </a:tabLst>
            </a:pPr>
            <a:r>
              <a:rPr dirty="0" sz="900" spc="-5" b="1">
                <a:latin typeface="Arial"/>
                <a:cs typeface="Arial"/>
              </a:rPr>
              <a:t>Durable</a:t>
            </a:r>
            <a:r>
              <a:rPr dirty="0" sz="900" spc="-5">
                <a:latin typeface="Arial"/>
                <a:cs typeface="Arial"/>
              </a:rPr>
              <a:t>:</a:t>
            </a:r>
            <a:r>
              <a:rPr dirty="0" sz="900" spc="45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commit means</a:t>
            </a:r>
            <a:r>
              <a:rPr dirty="0" sz="900" spc="-1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changes</a:t>
            </a:r>
            <a:r>
              <a:rPr dirty="0" sz="900" spc="-10">
                <a:latin typeface="Arial"/>
                <a:cs typeface="Arial"/>
              </a:rPr>
              <a:t> </a:t>
            </a:r>
            <a:r>
              <a:rPr dirty="0" sz="900" spc="-5">
                <a:latin typeface="Arial"/>
                <a:cs typeface="Arial"/>
              </a:rPr>
              <a:t>are </a:t>
            </a:r>
            <a:r>
              <a:rPr dirty="0" sz="900" spc="-235">
                <a:latin typeface="Arial"/>
                <a:cs typeface="Arial"/>
              </a:rPr>
              <a:t> </a:t>
            </a:r>
            <a:r>
              <a:rPr dirty="0" sz="900">
                <a:latin typeface="Arial"/>
                <a:cs typeface="Arial"/>
              </a:rPr>
              <a:t>permanent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4357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57783" y="716"/>
            <a:ext cx="10839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Distributed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information 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304990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20">
                <a:solidFill>
                  <a:srgbClr val="3333B2"/>
                </a:solidFill>
                <a:latin typeface="Arial"/>
                <a:cs typeface="Arial"/>
              </a:rPr>
              <a:t>TPM: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Transaction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Processing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Monitor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824816" y="1337231"/>
            <a:ext cx="74366" cy="63753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2222809" y="768872"/>
            <a:ext cx="683895" cy="488315"/>
            <a:chOff x="2222809" y="768872"/>
            <a:chExt cx="683895" cy="488315"/>
          </a:xfrm>
        </p:grpSpPr>
        <p:sp>
          <p:nvSpPr>
            <p:cNvPr id="7" name="object 7"/>
            <p:cNvSpPr/>
            <p:nvPr/>
          </p:nvSpPr>
          <p:spPr>
            <a:xfrm>
              <a:off x="2399318" y="890832"/>
              <a:ext cx="470534" cy="358775"/>
            </a:xfrm>
            <a:custGeom>
              <a:avLst/>
              <a:gdLst/>
              <a:ahLst/>
              <a:cxnLst/>
              <a:rect l="l" t="t" r="r" b="b"/>
              <a:pathLst>
                <a:path w="470535" h="358775">
                  <a:moveTo>
                    <a:pt x="0" y="358566"/>
                  </a:moveTo>
                  <a:lnTo>
                    <a:pt x="99273" y="138747"/>
                  </a:lnTo>
                  <a:lnTo>
                    <a:pt x="257943" y="33689"/>
                  </a:lnTo>
                  <a:lnTo>
                    <a:pt x="405126" y="1428"/>
                  </a:lnTo>
                  <a:lnTo>
                    <a:pt x="469938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830044" y="856363"/>
              <a:ext cx="76485" cy="63583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2253030" y="771508"/>
              <a:ext cx="646430" cy="448309"/>
            </a:xfrm>
            <a:custGeom>
              <a:avLst/>
              <a:gdLst/>
              <a:ahLst/>
              <a:cxnLst/>
              <a:rect l="l" t="t" r="r" b="b"/>
              <a:pathLst>
                <a:path w="646430" h="448309">
                  <a:moveTo>
                    <a:pt x="646152" y="0"/>
                  </a:moveTo>
                  <a:lnTo>
                    <a:pt x="280858" y="70031"/>
                  </a:lnTo>
                  <a:lnTo>
                    <a:pt x="88113" y="224099"/>
                  </a:lnTo>
                  <a:lnTo>
                    <a:pt x="12850" y="378167"/>
                  </a:lnTo>
                  <a:lnTo>
                    <a:pt x="0" y="448199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222809" y="1181356"/>
              <a:ext cx="63688" cy="75698"/>
            </a:xfrm>
            <a:prstGeom prst="rect">
              <a:avLst/>
            </a:prstGeom>
          </p:spPr>
        </p:pic>
      </p:grpSp>
      <p:grpSp>
        <p:nvGrpSpPr>
          <p:cNvPr id="11" name="object 11"/>
          <p:cNvGrpSpPr/>
          <p:nvPr/>
        </p:nvGrpSpPr>
        <p:grpSpPr>
          <a:xfrm>
            <a:off x="2222777" y="1630374"/>
            <a:ext cx="674370" cy="488315"/>
            <a:chOff x="2222777" y="1630374"/>
            <a:chExt cx="674370" cy="488315"/>
          </a:xfrm>
        </p:grpSpPr>
        <p:sp>
          <p:nvSpPr>
            <p:cNvPr id="12" name="object 12"/>
            <p:cNvSpPr/>
            <p:nvPr/>
          </p:nvSpPr>
          <p:spPr>
            <a:xfrm>
              <a:off x="2396967" y="1638029"/>
              <a:ext cx="462915" cy="358775"/>
            </a:xfrm>
            <a:custGeom>
              <a:avLst/>
              <a:gdLst/>
              <a:ahLst/>
              <a:cxnLst/>
              <a:rect l="l" t="t" r="r" b="b"/>
              <a:pathLst>
                <a:path w="462914" h="358775">
                  <a:moveTo>
                    <a:pt x="0" y="0"/>
                  </a:moveTo>
                  <a:lnTo>
                    <a:pt x="97680" y="219816"/>
                  </a:lnTo>
                  <a:lnTo>
                    <a:pt x="253802" y="324871"/>
                  </a:lnTo>
                  <a:lnTo>
                    <a:pt x="398620" y="357130"/>
                  </a:lnTo>
                  <a:lnTo>
                    <a:pt x="462391" y="358558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820114" y="1967526"/>
              <a:ext cx="76517" cy="63574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2253030" y="1667716"/>
              <a:ext cx="636270" cy="448309"/>
            </a:xfrm>
            <a:custGeom>
              <a:avLst/>
              <a:gdLst/>
              <a:ahLst/>
              <a:cxnLst/>
              <a:rect l="l" t="t" r="r" b="b"/>
              <a:pathLst>
                <a:path w="636269" h="448310">
                  <a:moveTo>
                    <a:pt x="635780" y="448202"/>
                  </a:moveTo>
                  <a:lnTo>
                    <a:pt x="276348" y="378170"/>
                  </a:lnTo>
                  <a:lnTo>
                    <a:pt x="86698" y="224101"/>
                  </a:lnTo>
                  <a:lnTo>
                    <a:pt x="12643" y="70031"/>
                  </a:ln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222777" y="1630374"/>
              <a:ext cx="63699" cy="75676"/>
            </a:xfrm>
            <a:prstGeom prst="rect">
              <a:avLst/>
            </a:prstGeom>
          </p:spPr>
        </p:pic>
      </p:grpSp>
      <p:grpSp>
        <p:nvGrpSpPr>
          <p:cNvPr id="16" name="object 16"/>
          <p:cNvGrpSpPr/>
          <p:nvPr/>
        </p:nvGrpSpPr>
        <p:grpSpPr>
          <a:xfrm>
            <a:off x="2480873" y="1486634"/>
            <a:ext cx="418465" cy="64135"/>
            <a:chOff x="2480873" y="1486634"/>
            <a:chExt cx="418465" cy="64135"/>
          </a:xfrm>
        </p:grpSpPr>
        <p:sp>
          <p:nvSpPr>
            <p:cNvPr id="17" name="object 17"/>
            <p:cNvSpPr/>
            <p:nvPr/>
          </p:nvSpPr>
          <p:spPr>
            <a:xfrm>
              <a:off x="2518252" y="1518507"/>
              <a:ext cx="381000" cy="0"/>
            </a:xfrm>
            <a:custGeom>
              <a:avLst/>
              <a:gdLst/>
              <a:ahLst/>
              <a:cxnLst/>
              <a:rect l="l" t="t" r="r" b="b"/>
              <a:pathLst>
                <a:path w="381000" h="0">
                  <a:moveTo>
                    <a:pt x="380930" y="0"/>
                  </a:moveTo>
                  <a:lnTo>
                    <a:pt x="0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8" name="object 1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480873" y="1486634"/>
              <a:ext cx="74377" cy="63751"/>
            </a:xfrm>
            <a:prstGeom prst="rect">
              <a:avLst/>
            </a:prstGeom>
          </p:spPr>
        </p:pic>
      </p:grpSp>
      <p:sp>
        <p:nvSpPr>
          <p:cNvPr id="19" name="object 19"/>
          <p:cNvSpPr txBox="1"/>
          <p:nvPr/>
        </p:nvSpPr>
        <p:spPr>
          <a:xfrm>
            <a:off x="2899182" y="681867"/>
            <a:ext cx="559435" cy="37973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700">
              <a:latin typeface="Times New Roman"/>
              <a:cs typeface="Times New Roman"/>
            </a:endParaRPr>
          </a:p>
          <a:p>
            <a:pPr marL="155575">
              <a:lnSpc>
                <a:spcPct val="100000"/>
              </a:lnSpc>
              <a:spcBef>
                <a:spcPts val="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endParaRPr sz="6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99182" y="1251083"/>
            <a:ext cx="559435" cy="37973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700">
              <a:latin typeface="Times New Roman"/>
              <a:cs typeface="Times New Roman"/>
            </a:endParaRPr>
          </a:p>
          <a:p>
            <a:pPr marL="155575">
              <a:lnSpc>
                <a:spcPct val="100000"/>
              </a:lnSpc>
              <a:spcBef>
                <a:spcPts val="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endParaRPr sz="6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99182" y="1820297"/>
            <a:ext cx="559435" cy="37973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750">
              <a:latin typeface="Times New Roman"/>
              <a:cs typeface="Times New Roman"/>
            </a:endParaRPr>
          </a:p>
          <a:p>
            <a:pPr marL="149860">
              <a:lnSpc>
                <a:spcPct val="10000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</a:t>
            </a:r>
            <a:endParaRPr sz="6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68547" y="1251079"/>
            <a:ext cx="569595" cy="37973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550">
              <a:latin typeface="Times New Roman"/>
              <a:cs typeface="Times New Roman"/>
            </a:endParaRPr>
          </a:p>
          <a:p>
            <a:pPr marL="82550" marR="74930" indent="93345">
              <a:lnSpc>
                <a:spcPct val="100000"/>
              </a:lnSpc>
              <a:spcBef>
                <a:spcPts val="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endParaRPr sz="6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63670" y="1112263"/>
            <a:ext cx="38163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Requests</a:t>
            </a:r>
            <a:endParaRPr sz="65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434227" y="1286659"/>
            <a:ext cx="166370" cy="308610"/>
          </a:xfrm>
          <a:custGeom>
            <a:avLst/>
            <a:gdLst/>
            <a:ahLst/>
            <a:cxnLst/>
            <a:rect l="l" t="t" r="r" b="b"/>
            <a:pathLst>
              <a:path w="166369" h="308609">
                <a:moveTo>
                  <a:pt x="83010" y="308320"/>
                </a:moveTo>
                <a:lnTo>
                  <a:pt x="115324" y="296204"/>
                </a:lnTo>
                <a:lnTo>
                  <a:pt x="141711" y="263165"/>
                </a:lnTo>
                <a:lnTo>
                  <a:pt x="159501" y="214163"/>
                </a:lnTo>
                <a:lnTo>
                  <a:pt x="166024" y="154157"/>
                </a:lnTo>
                <a:lnTo>
                  <a:pt x="159501" y="94154"/>
                </a:lnTo>
                <a:lnTo>
                  <a:pt x="141711" y="45153"/>
                </a:lnTo>
                <a:lnTo>
                  <a:pt x="115324" y="12115"/>
                </a:lnTo>
                <a:lnTo>
                  <a:pt x="83010" y="0"/>
                </a:lnTo>
                <a:lnTo>
                  <a:pt x="50699" y="12115"/>
                </a:lnTo>
                <a:lnTo>
                  <a:pt x="24313" y="45153"/>
                </a:lnTo>
                <a:lnTo>
                  <a:pt x="6523" y="94154"/>
                </a:lnTo>
                <a:lnTo>
                  <a:pt x="0" y="154157"/>
                </a:lnTo>
                <a:lnTo>
                  <a:pt x="6523" y="214163"/>
                </a:lnTo>
                <a:lnTo>
                  <a:pt x="24313" y="263165"/>
                </a:lnTo>
                <a:lnTo>
                  <a:pt x="50699" y="296204"/>
                </a:lnTo>
                <a:lnTo>
                  <a:pt x="83010" y="308320"/>
                </a:lnTo>
              </a:path>
            </a:pathLst>
          </a:custGeom>
          <a:ln w="10541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396743" y="1628398"/>
            <a:ext cx="2413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Reply</a:t>
            </a:r>
            <a:endParaRPr sz="6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523586" y="1041195"/>
            <a:ext cx="33972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Request</a:t>
            </a:r>
            <a:endParaRPr sz="6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517628" y="1736456"/>
            <a:ext cx="33972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Request</a:t>
            </a:r>
            <a:endParaRPr sz="6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055863" y="891796"/>
            <a:ext cx="2413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Reply</a:t>
            </a:r>
            <a:endParaRPr sz="65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564672" y="1488252"/>
            <a:ext cx="47625" cy="47625"/>
          </a:xfrm>
          <a:custGeom>
            <a:avLst/>
            <a:gdLst/>
            <a:ahLst/>
            <a:cxnLst/>
            <a:rect l="l" t="t" r="r" b="b"/>
            <a:pathLst>
              <a:path w="47625" h="47625">
                <a:moveTo>
                  <a:pt x="0" y="47434"/>
                </a:moveTo>
                <a:lnTo>
                  <a:pt x="47434" y="47434"/>
                </a:lnTo>
                <a:lnTo>
                  <a:pt x="47434" y="0"/>
                </a:lnTo>
                <a:lnTo>
                  <a:pt x="0" y="0"/>
                </a:lnTo>
                <a:lnTo>
                  <a:pt x="0" y="47434"/>
                </a:lnTo>
                <a:close/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30" name="object 30"/>
          <p:cNvGraphicFramePr>
            <a:graphicFrameLocks noGrp="1"/>
          </p:cNvGraphicFramePr>
          <p:nvPr/>
        </p:nvGraphicFramePr>
        <p:xfrm>
          <a:off x="1173650" y="1246953"/>
          <a:ext cx="1688464" cy="3790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7870"/>
                <a:gridCol w="568960"/>
                <a:gridCol w="380364"/>
              </a:tblGrid>
              <a:tr h="11938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B w="57150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 marL="58419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TP</a:t>
                      </a:r>
                      <a:r>
                        <a:rPr dirty="0" sz="650" spc="-1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65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monitor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ts val="685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Request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4922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B w="57150">
                      <a:solidFill>
                        <a:srgbClr val="FFFFFF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550">
                        <a:latin typeface="Times New Roman"/>
                        <a:cs typeface="Times New Roman"/>
                      </a:endParaRPr>
                    </a:p>
                    <a:p>
                      <a:pPr marL="90170">
                        <a:lnSpc>
                          <a:spcPts val="610"/>
                        </a:lnSpc>
                      </a:pPr>
                      <a:r>
                        <a:rPr dirty="0" sz="650" spc="5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Reply</a:t>
                      </a:r>
                      <a:endParaRPr sz="6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</a:tcPr>
                </a:tc>
              </a:tr>
              <a:tr h="110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6350">
                      <a:solidFill>
                        <a:srgbClr val="231F20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31" name="object 31"/>
          <p:cNvSpPr txBox="1"/>
          <p:nvPr/>
        </p:nvSpPr>
        <p:spPr>
          <a:xfrm>
            <a:off x="2140232" y="1967279"/>
            <a:ext cx="24130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Reply</a:t>
            </a:r>
            <a:endParaRPr sz="6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87758" y="1035467"/>
            <a:ext cx="46291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Transaction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33" name="object 33"/>
          <p:cNvGrpSpPr/>
          <p:nvPr/>
        </p:nvGrpSpPr>
        <p:grpSpPr>
          <a:xfrm>
            <a:off x="3458024" y="744976"/>
            <a:ext cx="579755" cy="271145"/>
            <a:chOff x="3458024" y="744976"/>
            <a:chExt cx="579755" cy="271145"/>
          </a:xfrm>
        </p:grpSpPr>
        <p:sp>
          <p:nvSpPr>
            <p:cNvPr id="34" name="object 34"/>
            <p:cNvSpPr/>
            <p:nvPr/>
          </p:nvSpPr>
          <p:spPr>
            <a:xfrm>
              <a:off x="3647762" y="779435"/>
              <a:ext cx="387350" cy="234315"/>
            </a:xfrm>
            <a:custGeom>
              <a:avLst/>
              <a:gdLst/>
              <a:ahLst/>
              <a:cxnLst/>
              <a:rect l="l" t="t" r="r" b="b"/>
              <a:pathLst>
                <a:path w="387350" h="234315">
                  <a:moveTo>
                    <a:pt x="386865" y="0"/>
                  </a:moveTo>
                  <a:lnTo>
                    <a:pt x="0" y="0"/>
                  </a:lnTo>
                  <a:lnTo>
                    <a:pt x="0" y="187050"/>
                  </a:lnTo>
                  <a:lnTo>
                    <a:pt x="16644" y="207506"/>
                  </a:lnTo>
                  <a:lnTo>
                    <a:pt x="60505" y="222118"/>
                  </a:lnTo>
                  <a:lnTo>
                    <a:pt x="122469" y="230886"/>
                  </a:lnTo>
                  <a:lnTo>
                    <a:pt x="193427" y="233809"/>
                  </a:lnTo>
                  <a:lnTo>
                    <a:pt x="264386" y="230886"/>
                  </a:lnTo>
                  <a:lnTo>
                    <a:pt x="326354" y="222118"/>
                  </a:lnTo>
                  <a:lnTo>
                    <a:pt x="370218" y="207506"/>
                  </a:lnTo>
                  <a:lnTo>
                    <a:pt x="386865" y="187050"/>
                  </a:lnTo>
                  <a:lnTo>
                    <a:pt x="386865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/>
            <p:cNvSpPr/>
            <p:nvPr/>
          </p:nvSpPr>
          <p:spPr>
            <a:xfrm>
              <a:off x="3647762" y="779435"/>
              <a:ext cx="387350" cy="234315"/>
            </a:xfrm>
            <a:custGeom>
              <a:avLst/>
              <a:gdLst/>
              <a:ahLst/>
              <a:cxnLst/>
              <a:rect l="l" t="t" r="r" b="b"/>
              <a:pathLst>
                <a:path w="387350" h="234315">
                  <a:moveTo>
                    <a:pt x="0" y="0"/>
                  </a:moveTo>
                  <a:lnTo>
                    <a:pt x="386865" y="0"/>
                  </a:lnTo>
                  <a:lnTo>
                    <a:pt x="386865" y="29823"/>
                  </a:lnTo>
                  <a:lnTo>
                    <a:pt x="386865" y="93307"/>
                  </a:lnTo>
                  <a:lnTo>
                    <a:pt x="386865" y="156899"/>
                  </a:lnTo>
                  <a:lnTo>
                    <a:pt x="386865" y="187050"/>
                  </a:lnTo>
                  <a:lnTo>
                    <a:pt x="370218" y="207506"/>
                  </a:lnTo>
                  <a:lnTo>
                    <a:pt x="326354" y="222118"/>
                  </a:lnTo>
                  <a:lnTo>
                    <a:pt x="264386" y="230886"/>
                  </a:lnTo>
                  <a:lnTo>
                    <a:pt x="193427" y="233809"/>
                  </a:lnTo>
                  <a:lnTo>
                    <a:pt x="122469" y="230886"/>
                  </a:lnTo>
                  <a:lnTo>
                    <a:pt x="60505" y="222118"/>
                  </a:lnTo>
                  <a:lnTo>
                    <a:pt x="16644" y="207506"/>
                  </a:lnTo>
                  <a:lnTo>
                    <a:pt x="0" y="187050"/>
                  </a:lnTo>
                  <a:lnTo>
                    <a:pt x="0" y="156556"/>
                  </a:lnTo>
                  <a:lnTo>
                    <a:pt x="0" y="92398"/>
                  </a:lnTo>
                  <a:lnTo>
                    <a:pt x="0" y="28804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/>
            <p:cNvSpPr/>
            <p:nvPr/>
          </p:nvSpPr>
          <p:spPr>
            <a:xfrm>
              <a:off x="3647762" y="747611"/>
              <a:ext cx="387350" cy="64135"/>
            </a:xfrm>
            <a:custGeom>
              <a:avLst/>
              <a:gdLst/>
              <a:ahLst/>
              <a:cxnLst/>
              <a:rect l="l" t="t" r="r" b="b"/>
              <a:pathLst>
                <a:path w="387350" h="64134">
                  <a:moveTo>
                    <a:pt x="193427" y="0"/>
                  </a:moveTo>
                  <a:lnTo>
                    <a:pt x="118258" y="2507"/>
                  </a:lnTo>
                  <a:lnTo>
                    <a:pt x="56761" y="9338"/>
                  </a:lnTo>
                  <a:lnTo>
                    <a:pt x="15241" y="19455"/>
                  </a:lnTo>
                  <a:lnTo>
                    <a:pt x="0" y="31823"/>
                  </a:lnTo>
                  <a:lnTo>
                    <a:pt x="15241" y="44184"/>
                  </a:lnTo>
                  <a:lnTo>
                    <a:pt x="56761" y="54299"/>
                  </a:lnTo>
                  <a:lnTo>
                    <a:pt x="118258" y="61128"/>
                  </a:lnTo>
                  <a:lnTo>
                    <a:pt x="193427" y="63636"/>
                  </a:lnTo>
                  <a:lnTo>
                    <a:pt x="268602" y="61128"/>
                  </a:lnTo>
                  <a:lnTo>
                    <a:pt x="330101" y="54299"/>
                  </a:lnTo>
                  <a:lnTo>
                    <a:pt x="371623" y="44184"/>
                  </a:lnTo>
                  <a:lnTo>
                    <a:pt x="386865" y="31823"/>
                  </a:lnTo>
                  <a:lnTo>
                    <a:pt x="371623" y="19455"/>
                  </a:lnTo>
                  <a:lnTo>
                    <a:pt x="330101" y="9338"/>
                  </a:lnTo>
                  <a:lnTo>
                    <a:pt x="268602" y="2507"/>
                  </a:lnTo>
                  <a:lnTo>
                    <a:pt x="1934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/>
            <p:cNvSpPr/>
            <p:nvPr/>
          </p:nvSpPr>
          <p:spPr>
            <a:xfrm>
              <a:off x="3647762" y="747611"/>
              <a:ext cx="387350" cy="64135"/>
            </a:xfrm>
            <a:custGeom>
              <a:avLst/>
              <a:gdLst/>
              <a:ahLst/>
              <a:cxnLst/>
              <a:rect l="l" t="t" r="r" b="b"/>
              <a:pathLst>
                <a:path w="387350" h="64134">
                  <a:moveTo>
                    <a:pt x="193427" y="0"/>
                  </a:moveTo>
                  <a:lnTo>
                    <a:pt x="268602" y="2507"/>
                  </a:lnTo>
                  <a:lnTo>
                    <a:pt x="330101" y="9338"/>
                  </a:lnTo>
                  <a:lnTo>
                    <a:pt x="371623" y="19455"/>
                  </a:lnTo>
                  <a:lnTo>
                    <a:pt x="386865" y="31823"/>
                  </a:lnTo>
                  <a:lnTo>
                    <a:pt x="371623" y="44184"/>
                  </a:lnTo>
                  <a:lnTo>
                    <a:pt x="330101" y="54299"/>
                  </a:lnTo>
                  <a:lnTo>
                    <a:pt x="268602" y="61128"/>
                  </a:lnTo>
                  <a:lnTo>
                    <a:pt x="193427" y="63636"/>
                  </a:lnTo>
                  <a:lnTo>
                    <a:pt x="118258" y="61128"/>
                  </a:lnTo>
                  <a:lnTo>
                    <a:pt x="56761" y="54299"/>
                  </a:lnTo>
                  <a:lnTo>
                    <a:pt x="15241" y="44184"/>
                  </a:lnTo>
                  <a:lnTo>
                    <a:pt x="0" y="31823"/>
                  </a:lnTo>
                  <a:lnTo>
                    <a:pt x="15241" y="19455"/>
                  </a:lnTo>
                  <a:lnTo>
                    <a:pt x="56761" y="9338"/>
                  </a:lnTo>
                  <a:lnTo>
                    <a:pt x="118258" y="2507"/>
                  </a:lnTo>
                  <a:lnTo>
                    <a:pt x="193427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/>
            <p:cNvSpPr/>
            <p:nvPr/>
          </p:nvSpPr>
          <p:spPr>
            <a:xfrm>
              <a:off x="3458024" y="871605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4" h="0">
                  <a:moveTo>
                    <a:pt x="189737" y="0"/>
                  </a:moveTo>
                  <a:lnTo>
                    <a:pt x="0" y="0"/>
                  </a:lnTo>
                  <a:lnTo>
                    <a:pt x="18973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/>
            <p:cNvSpPr/>
            <p:nvPr/>
          </p:nvSpPr>
          <p:spPr>
            <a:xfrm>
              <a:off x="3458024" y="871605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4" h="0">
                  <a:moveTo>
                    <a:pt x="0" y="0"/>
                  </a:moveTo>
                  <a:lnTo>
                    <a:pt x="189737" y="0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0" name="object 40"/>
          <p:cNvGrpSpPr/>
          <p:nvPr/>
        </p:nvGrpSpPr>
        <p:grpSpPr>
          <a:xfrm>
            <a:off x="3457423" y="1290472"/>
            <a:ext cx="580390" cy="271145"/>
            <a:chOff x="3457423" y="1290472"/>
            <a:chExt cx="580390" cy="271145"/>
          </a:xfrm>
        </p:grpSpPr>
        <p:sp>
          <p:nvSpPr>
            <p:cNvPr id="41" name="object 41"/>
            <p:cNvSpPr/>
            <p:nvPr/>
          </p:nvSpPr>
          <p:spPr>
            <a:xfrm>
              <a:off x="3647762" y="1324928"/>
              <a:ext cx="387350" cy="234315"/>
            </a:xfrm>
            <a:custGeom>
              <a:avLst/>
              <a:gdLst/>
              <a:ahLst/>
              <a:cxnLst/>
              <a:rect l="l" t="t" r="r" b="b"/>
              <a:pathLst>
                <a:path w="387350" h="234315">
                  <a:moveTo>
                    <a:pt x="386865" y="0"/>
                  </a:moveTo>
                  <a:lnTo>
                    <a:pt x="0" y="0"/>
                  </a:lnTo>
                  <a:lnTo>
                    <a:pt x="0" y="187048"/>
                  </a:lnTo>
                  <a:lnTo>
                    <a:pt x="16644" y="207507"/>
                  </a:lnTo>
                  <a:lnTo>
                    <a:pt x="60505" y="222120"/>
                  </a:lnTo>
                  <a:lnTo>
                    <a:pt x="122469" y="230889"/>
                  </a:lnTo>
                  <a:lnTo>
                    <a:pt x="193427" y="233812"/>
                  </a:lnTo>
                  <a:lnTo>
                    <a:pt x="264386" y="230889"/>
                  </a:lnTo>
                  <a:lnTo>
                    <a:pt x="326354" y="222120"/>
                  </a:lnTo>
                  <a:lnTo>
                    <a:pt x="370218" y="207507"/>
                  </a:lnTo>
                  <a:lnTo>
                    <a:pt x="386865" y="187048"/>
                  </a:lnTo>
                  <a:lnTo>
                    <a:pt x="386865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/>
            <p:cNvSpPr/>
            <p:nvPr/>
          </p:nvSpPr>
          <p:spPr>
            <a:xfrm>
              <a:off x="3647762" y="1324928"/>
              <a:ext cx="387350" cy="234315"/>
            </a:xfrm>
            <a:custGeom>
              <a:avLst/>
              <a:gdLst/>
              <a:ahLst/>
              <a:cxnLst/>
              <a:rect l="l" t="t" r="r" b="b"/>
              <a:pathLst>
                <a:path w="387350" h="234315">
                  <a:moveTo>
                    <a:pt x="0" y="0"/>
                  </a:moveTo>
                  <a:lnTo>
                    <a:pt x="386865" y="0"/>
                  </a:lnTo>
                  <a:lnTo>
                    <a:pt x="386865" y="29823"/>
                  </a:lnTo>
                  <a:lnTo>
                    <a:pt x="386865" y="93306"/>
                  </a:lnTo>
                  <a:lnTo>
                    <a:pt x="386865" y="156898"/>
                  </a:lnTo>
                  <a:lnTo>
                    <a:pt x="386865" y="187048"/>
                  </a:lnTo>
                  <a:lnTo>
                    <a:pt x="370218" y="207507"/>
                  </a:lnTo>
                  <a:lnTo>
                    <a:pt x="326354" y="222120"/>
                  </a:lnTo>
                  <a:lnTo>
                    <a:pt x="264386" y="230889"/>
                  </a:lnTo>
                  <a:lnTo>
                    <a:pt x="193427" y="233812"/>
                  </a:lnTo>
                  <a:lnTo>
                    <a:pt x="122469" y="230889"/>
                  </a:lnTo>
                  <a:lnTo>
                    <a:pt x="60505" y="222120"/>
                  </a:lnTo>
                  <a:lnTo>
                    <a:pt x="16644" y="207507"/>
                  </a:lnTo>
                  <a:lnTo>
                    <a:pt x="0" y="187048"/>
                  </a:lnTo>
                  <a:lnTo>
                    <a:pt x="0" y="156557"/>
                  </a:lnTo>
                  <a:lnTo>
                    <a:pt x="0" y="92400"/>
                  </a:lnTo>
                  <a:lnTo>
                    <a:pt x="0" y="28804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/>
            <p:cNvSpPr/>
            <p:nvPr/>
          </p:nvSpPr>
          <p:spPr>
            <a:xfrm>
              <a:off x="3647762" y="1293107"/>
              <a:ext cx="387350" cy="64135"/>
            </a:xfrm>
            <a:custGeom>
              <a:avLst/>
              <a:gdLst/>
              <a:ahLst/>
              <a:cxnLst/>
              <a:rect l="l" t="t" r="r" b="b"/>
              <a:pathLst>
                <a:path w="387350" h="64134">
                  <a:moveTo>
                    <a:pt x="193427" y="0"/>
                  </a:moveTo>
                  <a:lnTo>
                    <a:pt x="118258" y="2507"/>
                  </a:lnTo>
                  <a:lnTo>
                    <a:pt x="56761" y="9337"/>
                  </a:lnTo>
                  <a:lnTo>
                    <a:pt x="15241" y="19454"/>
                  </a:lnTo>
                  <a:lnTo>
                    <a:pt x="0" y="31821"/>
                  </a:lnTo>
                  <a:lnTo>
                    <a:pt x="15241" y="44187"/>
                  </a:lnTo>
                  <a:lnTo>
                    <a:pt x="56761" y="54304"/>
                  </a:lnTo>
                  <a:lnTo>
                    <a:pt x="118258" y="61134"/>
                  </a:lnTo>
                  <a:lnTo>
                    <a:pt x="193427" y="63641"/>
                  </a:lnTo>
                  <a:lnTo>
                    <a:pt x="268602" y="61134"/>
                  </a:lnTo>
                  <a:lnTo>
                    <a:pt x="330101" y="54304"/>
                  </a:lnTo>
                  <a:lnTo>
                    <a:pt x="371623" y="44187"/>
                  </a:lnTo>
                  <a:lnTo>
                    <a:pt x="386865" y="31821"/>
                  </a:lnTo>
                  <a:lnTo>
                    <a:pt x="371623" y="19454"/>
                  </a:lnTo>
                  <a:lnTo>
                    <a:pt x="330101" y="9337"/>
                  </a:lnTo>
                  <a:lnTo>
                    <a:pt x="268602" y="2507"/>
                  </a:lnTo>
                  <a:lnTo>
                    <a:pt x="1934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/>
            <p:cNvSpPr/>
            <p:nvPr/>
          </p:nvSpPr>
          <p:spPr>
            <a:xfrm>
              <a:off x="3647762" y="1293107"/>
              <a:ext cx="387350" cy="64135"/>
            </a:xfrm>
            <a:custGeom>
              <a:avLst/>
              <a:gdLst/>
              <a:ahLst/>
              <a:cxnLst/>
              <a:rect l="l" t="t" r="r" b="b"/>
              <a:pathLst>
                <a:path w="387350" h="64134">
                  <a:moveTo>
                    <a:pt x="193427" y="0"/>
                  </a:moveTo>
                  <a:lnTo>
                    <a:pt x="268602" y="2507"/>
                  </a:lnTo>
                  <a:lnTo>
                    <a:pt x="330101" y="9337"/>
                  </a:lnTo>
                  <a:lnTo>
                    <a:pt x="371623" y="19454"/>
                  </a:lnTo>
                  <a:lnTo>
                    <a:pt x="386865" y="31821"/>
                  </a:lnTo>
                  <a:lnTo>
                    <a:pt x="371623" y="44187"/>
                  </a:lnTo>
                  <a:lnTo>
                    <a:pt x="330101" y="54304"/>
                  </a:lnTo>
                  <a:lnTo>
                    <a:pt x="268602" y="61134"/>
                  </a:lnTo>
                  <a:lnTo>
                    <a:pt x="193427" y="63641"/>
                  </a:lnTo>
                  <a:lnTo>
                    <a:pt x="118258" y="61134"/>
                  </a:lnTo>
                  <a:lnTo>
                    <a:pt x="56761" y="54304"/>
                  </a:lnTo>
                  <a:lnTo>
                    <a:pt x="15241" y="44187"/>
                  </a:lnTo>
                  <a:lnTo>
                    <a:pt x="0" y="31821"/>
                  </a:lnTo>
                  <a:lnTo>
                    <a:pt x="15241" y="19454"/>
                  </a:lnTo>
                  <a:lnTo>
                    <a:pt x="56761" y="9337"/>
                  </a:lnTo>
                  <a:lnTo>
                    <a:pt x="118258" y="2507"/>
                  </a:lnTo>
                  <a:lnTo>
                    <a:pt x="193427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5" name="object 45"/>
            <p:cNvSpPr/>
            <p:nvPr/>
          </p:nvSpPr>
          <p:spPr>
            <a:xfrm>
              <a:off x="3457423" y="1446092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4" h="0">
                  <a:moveTo>
                    <a:pt x="189737" y="0"/>
                  </a:moveTo>
                  <a:lnTo>
                    <a:pt x="0" y="0"/>
                  </a:lnTo>
                  <a:lnTo>
                    <a:pt x="18973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6" name="object 46"/>
            <p:cNvSpPr/>
            <p:nvPr/>
          </p:nvSpPr>
          <p:spPr>
            <a:xfrm>
              <a:off x="3457423" y="1446092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4" h="0">
                  <a:moveTo>
                    <a:pt x="0" y="0"/>
                  </a:moveTo>
                  <a:lnTo>
                    <a:pt x="189737" y="0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47" name="object 47"/>
          <p:cNvGrpSpPr/>
          <p:nvPr/>
        </p:nvGrpSpPr>
        <p:grpSpPr>
          <a:xfrm>
            <a:off x="3458024" y="1883399"/>
            <a:ext cx="579755" cy="271145"/>
            <a:chOff x="3458024" y="1883399"/>
            <a:chExt cx="579755" cy="271145"/>
          </a:xfrm>
        </p:grpSpPr>
        <p:sp>
          <p:nvSpPr>
            <p:cNvPr id="48" name="object 48"/>
            <p:cNvSpPr/>
            <p:nvPr/>
          </p:nvSpPr>
          <p:spPr>
            <a:xfrm>
              <a:off x="3647762" y="1917859"/>
              <a:ext cx="387350" cy="234315"/>
            </a:xfrm>
            <a:custGeom>
              <a:avLst/>
              <a:gdLst/>
              <a:ahLst/>
              <a:cxnLst/>
              <a:rect l="l" t="t" r="r" b="b"/>
              <a:pathLst>
                <a:path w="387350" h="234314">
                  <a:moveTo>
                    <a:pt x="386865" y="0"/>
                  </a:moveTo>
                  <a:lnTo>
                    <a:pt x="0" y="0"/>
                  </a:lnTo>
                  <a:lnTo>
                    <a:pt x="0" y="187044"/>
                  </a:lnTo>
                  <a:lnTo>
                    <a:pt x="16644" y="207502"/>
                  </a:lnTo>
                  <a:lnTo>
                    <a:pt x="60505" y="222114"/>
                  </a:lnTo>
                  <a:lnTo>
                    <a:pt x="122469" y="230881"/>
                  </a:lnTo>
                  <a:lnTo>
                    <a:pt x="193427" y="233803"/>
                  </a:lnTo>
                  <a:lnTo>
                    <a:pt x="264386" y="230881"/>
                  </a:lnTo>
                  <a:lnTo>
                    <a:pt x="326354" y="222114"/>
                  </a:lnTo>
                  <a:lnTo>
                    <a:pt x="370218" y="207502"/>
                  </a:lnTo>
                  <a:lnTo>
                    <a:pt x="386865" y="187044"/>
                  </a:lnTo>
                  <a:lnTo>
                    <a:pt x="386865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/>
            <p:cNvSpPr/>
            <p:nvPr/>
          </p:nvSpPr>
          <p:spPr>
            <a:xfrm>
              <a:off x="3647762" y="1917859"/>
              <a:ext cx="387350" cy="234315"/>
            </a:xfrm>
            <a:custGeom>
              <a:avLst/>
              <a:gdLst/>
              <a:ahLst/>
              <a:cxnLst/>
              <a:rect l="l" t="t" r="r" b="b"/>
              <a:pathLst>
                <a:path w="387350" h="234314">
                  <a:moveTo>
                    <a:pt x="0" y="0"/>
                  </a:moveTo>
                  <a:lnTo>
                    <a:pt x="386865" y="0"/>
                  </a:lnTo>
                  <a:lnTo>
                    <a:pt x="386865" y="29822"/>
                  </a:lnTo>
                  <a:lnTo>
                    <a:pt x="386865" y="93304"/>
                  </a:lnTo>
                  <a:lnTo>
                    <a:pt x="386865" y="156895"/>
                  </a:lnTo>
                  <a:lnTo>
                    <a:pt x="386865" y="187044"/>
                  </a:lnTo>
                  <a:lnTo>
                    <a:pt x="370218" y="207502"/>
                  </a:lnTo>
                  <a:lnTo>
                    <a:pt x="326354" y="222114"/>
                  </a:lnTo>
                  <a:lnTo>
                    <a:pt x="264386" y="230881"/>
                  </a:lnTo>
                  <a:lnTo>
                    <a:pt x="193427" y="233803"/>
                  </a:lnTo>
                  <a:lnTo>
                    <a:pt x="122469" y="230881"/>
                  </a:lnTo>
                  <a:lnTo>
                    <a:pt x="60505" y="222114"/>
                  </a:lnTo>
                  <a:lnTo>
                    <a:pt x="16644" y="207502"/>
                  </a:lnTo>
                  <a:lnTo>
                    <a:pt x="0" y="187044"/>
                  </a:lnTo>
                  <a:lnTo>
                    <a:pt x="0" y="156554"/>
                  </a:lnTo>
                  <a:lnTo>
                    <a:pt x="0" y="92398"/>
                  </a:lnTo>
                  <a:lnTo>
                    <a:pt x="0" y="28804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/>
            <p:cNvSpPr/>
            <p:nvPr/>
          </p:nvSpPr>
          <p:spPr>
            <a:xfrm>
              <a:off x="3647762" y="1886034"/>
              <a:ext cx="387350" cy="64135"/>
            </a:xfrm>
            <a:custGeom>
              <a:avLst/>
              <a:gdLst/>
              <a:ahLst/>
              <a:cxnLst/>
              <a:rect l="l" t="t" r="r" b="b"/>
              <a:pathLst>
                <a:path w="387350" h="64135">
                  <a:moveTo>
                    <a:pt x="193427" y="0"/>
                  </a:moveTo>
                  <a:lnTo>
                    <a:pt x="118258" y="2507"/>
                  </a:lnTo>
                  <a:lnTo>
                    <a:pt x="56761" y="9339"/>
                  </a:lnTo>
                  <a:lnTo>
                    <a:pt x="15241" y="19457"/>
                  </a:lnTo>
                  <a:lnTo>
                    <a:pt x="0" y="31825"/>
                  </a:lnTo>
                  <a:lnTo>
                    <a:pt x="15241" y="44190"/>
                  </a:lnTo>
                  <a:lnTo>
                    <a:pt x="56761" y="54307"/>
                  </a:lnTo>
                  <a:lnTo>
                    <a:pt x="118258" y="61137"/>
                  </a:lnTo>
                  <a:lnTo>
                    <a:pt x="193427" y="63645"/>
                  </a:lnTo>
                  <a:lnTo>
                    <a:pt x="268602" y="61137"/>
                  </a:lnTo>
                  <a:lnTo>
                    <a:pt x="330101" y="54307"/>
                  </a:lnTo>
                  <a:lnTo>
                    <a:pt x="371623" y="44190"/>
                  </a:lnTo>
                  <a:lnTo>
                    <a:pt x="386865" y="31825"/>
                  </a:lnTo>
                  <a:lnTo>
                    <a:pt x="371623" y="19457"/>
                  </a:lnTo>
                  <a:lnTo>
                    <a:pt x="330101" y="9339"/>
                  </a:lnTo>
                  <a:lnTo>
                    <a:pt x="268602" y="2507"/>
                  </a:lnTo>
                  <a:lnTo>
                    <a:pt x="1934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/>
            <p:cNvSpPr/>
            <p:nvPr/>
          </p:nvSpPr>
          <p:spPr>
            <a:xfrm>
              <a:off x="3647762" y="1886034"/>
              <a:ext cx="387350" cy="64135"/>
            </a:xfrm>
            <a:custGeom>
              <a:avLst/>
              <a:gdLst/>
              <a:ahLst/>
              <a:cxnLst/>
              <a:rect l="l" t="t" r="r" b="b"/>
              <a:pathLst>
                <a:path w="387350" h="64135">
                  <a:moveTo>
                    <a:pt x="193427" y="0"/>
                  </a:moveTo>
                  <a:lnTo>
                    <a:pt x="268602" y="2507"/>
                  </a:lnTo>
                  <a:lnTo>
                    <a:pt x="330101" y="9339"/>
                  </a:lnTo>
                  <a:lnTo>
                    <a:pt x="371623" y="19457"/>
                  </a:lnTo>
                  <a:lnTo>
                    <a:pt x="386865" y="31825"/>
                  </a:lnTo>
                  <a:lnTo>
                    <a:pt x="371623" y="44190"/>
                  </a:lnTo>
                  <a:lnTo>
                    <a:pt x="330101" y="54307"/>
                  </a:lnTo>
                  <a:lnTo>
                    <a:pt x="268602" y="61137"/>
                  </a:lnTo>
                  <a:lnTo>
                    <a:pt x="193427" y="63645"/>
                  </a:lnTo>
                  <a:lnTo>
                    <a:pt x="118258" y="61137"/>
                  </a:lnTo>
                  <a:lnTo>
                    <a:pt x="56761" y="54307"/>
                  </a:lnTo>
                  <a:lnTo>
                    <a:pt x="15241" y="44190"/>
                  </a:lnTo>
                  <a:lnTo>
                    <a:pt x="0" y="31825"/>
                  </a:lnTo>
                  <a:lnTo>
                    <a:pt x="15241" y="19457"/>
                  </a:lnTo>
                  <a:lnTo>
                    <a:pt x="56761" y="9339"/>
                  </a:lnTo>
                  <a:lnTo>
                    <a:pt x="118258" y="2507"/>
                  </a:lnTo>
                  <a:lnTo>
                    <a:pt x="193427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/>
            <p:cNvSpPr/>
            <p:nvPr/>
          </p:nvSpPr>
          <p:spPr>
            <a:xfrm>
              <a:off x="3458024" y="2010035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4" h="0">
                  <a:moveTo>
                    <a:pt x="189737" y="0"/>
                  </a:moveTo>
                  <a:lnTo>
                    <a:pt x="0" y="0"/>
                  </a:lnTo>
                  <a:lnTo>
                    <a:pt x="189737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3" name="object 53"/>
            <p:cNvSpPr/>
            <p:nvPr/>
          </p:nvSpPr>
          <p:spPr>
            <a:xfrm>
              <a:off x="3458024" y="2010035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4" h="0">
                  <a:moveTo>
                    <a:pt x="0" y="0"/>
                  </a:moveTo>
                  <a:lnTo>
                    <a:pt x="189737" y="0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54" name="object 54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833666" y="1337231"/>
            <a:ext cx="74377" cy="63753"/>
          </a:xfrm>
          <a:prstGeom prst="rect">
            <a:avLst/>
          </a:prstGeom>
        </p:spPr>
      </p:pic>
      <p:grpSp>
        <p:nvGrpSpPr>
          <p:cNvPr id="55" name="object 55"/>
          <p:cNvGrpSpPr/>
          <p:nvPr/>
        </p:nvGrpSpPr>
        <p:grpSpPr>
          <a:xfrm>
            <a:off x="1136267" y="1150941"/>
            <a:ext cx="734695" cy="400050"/>
            <a:chOff x="1136267" y="1150941"/>
            <a:chExt cx="734695" cy="400050"/>
          </a:xfrm>
        </p:grpSpPr>
        <p:sp>
          <p:nvSpPr>
            <p:cNvPr id="56" name="object 56"/>
            <p:cNvSpPr/>
            <p:nvPr/>
          </p:nvSpPr>
          <p:spPr>
            <a:xfrm>
              <a:off x="1185196" y="1156212"/>
              <a:ext cx="285115" cy="166370"/>
            </a:xfrm>
            <a:custGeom>
              <a:avLst/>
              <a:gdLst/>
              <a:ahLst/>
              <a:cxnLst/>
              <a:rect l="l" t="t" r="r" b="b"/>
              <a:pathLst>
                <a:path w="285115" h="166369">
                  <a:moveTo>
                    <a:pt x="0" y="0"/>
                  </a:moveTo>
                  <a:lnTo>
                    <a:pt x="284606" y="1660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/>
            <p:cNvSpPr/>
            <p:nvPr/>
          </p:nvSpPr>
          <p:spPr>
            <a:xfrm>
              <a:off x="1185196" y="1156212"/>
              <a:ext cx="285115" cy="166370"/>
            </a:xfrm>
            <a:custGeom>
              <a:avLst/>
              <a:gdLst/>
              <a:ahLst/>
              <a:cxnLst/>
              <a:rect l="l" t="t" r="r" b="b"/>
              <a:pathLst>
                <a:path w="285115" h="166369">
                  <a:moveTo>
                    <a:pt x="0" y="0"/>
                  </a:moveTo>
                  <a:lnTo>
                    <a:pt x="284606" y="166018"/>
                  </a:lnTo>
                  <a:lnTo>
                    <a:pt x="0" y="0"/>
                  </a:lnTo>
                  <a:close/>
                </a:path>
              </a:pathLst>
            </a:custGeom>
            <a:ln w="105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/>
            <p:cNvSpPr/>
            <p:nvPr/>
          </p:nvSpPr>
          <p:spPr>
            <a:xfrm>
              <a:off x="1564672" y="1345948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47434" y="0"/>
                  </a:moveTo>
                  <a:lnTo>
                    <a:pt x="0" y="0"/>
                  </a:lnTo>
                  <a:lnTo>
                    <a:pt x="0" y="47434"/>
                  </a:lnTo>
                  <a:lnTo>
                    <a:pt x="47434" y="47434"/>
                  </a:lnTo>
                  <a:lnTo>
                    <a:pt x="4743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9" name="object 59"/>
            <p:cNvSpPr/>
            <p:nvPr/>
          </p:nvSpPr>
          <p:spPr>
            <a:xfrm>
              <a:off x="1564672" y="1345948"/>
              <a:ext cx="47625" cy="47625"/>
            </a:xfrm>
            <a:custGeom>
              <a:avLst/>
              <a:gdLst/>
              <a:ahLst/>
              <a:cxnLst/>
              <a:rect l="l" t="t" r="r" b="b"/>
              <a:pathLst>
                <a:path w="47625" h="47625">
                  <a:moveTo>
                    <a:pt x="0" y="47434"/>
                  </a:moveTo>
                  <a:lnTo>
                    <a:pt x="47434" y="47434"/>
                  </a:lnTo>
                  <a:lnTo>
                    <a:pt x="47434" y="0"/>
                  </a:lnTo>
                  <a:lnTo>
                    <a:pt x="0" y="0"/>
                  </a:lnTo>
                  <a:lnTo>
                    <a:pt x="0" y="47434"/>
                  </a:lnTo>
                  <a:close/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0" name="object 60"/>
            <p:cNvSpPr/>
            <p:nvPr/>
          </p:nvSpPr>
          <p:spPr>
            <a:xfrm>
              <a:off x="1136267" y="1369110"/>
              <a:ext cx="734695" cy="0"/>
            </a:xfrm>
            <a:custGeom>
              <a:avLst/>
              <a:gdLst/>
              <a:ahLst/>
              <a:cxnLst/>
              <a:rect l="l" t="t" r="r" b="b"/>
              <a:pathLst>
                <a:path w="734694" h="0">
                  <a:moveTo>
                    <a:pt x="0" y="0"/>
                  </a:moveTo>
                  <a:lnTo>
                    <a:pt x="734398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61" name="object 61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136267" y="1486634"/>
              <a:ext cx="74380" cy="63751"/>
            </a:xfrm>
            <a:prstGeom prst="rect">
              <a:avLst/>
            </a:prstGeom>
          </p:spPr>
        </p:pic>
      </p:grpSp>
      <p:sp>
        <p:nvSpPr>
          <p:cNvPr id="62" name="object 62"/>
          <p:cNvSpPr txBox="1"/>
          <p:nvPr/>
        </p:nvSpPr>
        <p:spPr>
          <a:xfrm>
            <a:off x="347294" y="2387483"/>
            <a:ext cx="3900170" cy="6572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many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cases,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data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involved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transaction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distributed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across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several</a:t>
            </a:r>
            <a:r>
              <a:rPr dirty="0" sz="1000" spc="-5">
                <a:latin typeface="Arial"/>
                <a:cs typeface="Arial"/>
              </a:rPr>
              <a:t> servers.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TP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Monitor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responsible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 spc="-5">
                <a:latin typeface="Arial"/>
                <a:cs typeface="Arial"/>
              </a:rPr>
              <a:t> coordinating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execution </a:t>
            </a:r>
            <a:r>
              <a:rPr dirty="0" sz="1000" spc="-5">
                <a:latin typeface="Arial"/>
                <a:cs typeface="Arial"/>
              </a:rPr>
              <a:t>of a transaction.</a:t>
            </a:r>
            <a:endParaRPr sz="10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6713" y="3331252"/>
            <a:ext cx="116776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13" action="ppaction://hlinksldjump"/>
              </a:rPr>
              <a:t>Distributed transaction processing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64" name="object 6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44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</p:spTree>
  </p:cSld>
  <p:clrMapOvr>
    <a:masterClrMapping/>
  </p:clrMapOvr>
  <p:transition spd="fast">
    <p:fade thruBlk="0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4357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57783" y="716"/>
            <a:ext cx="10839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Distributed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information 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64973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Middleware</a:t>
            </a:r>
            <a:r>
              <a:rPr dirty="0" sz="14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and</a:t>
            </a:r>
            <a:r>
              <a:rPr dirty="0" sz="14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EAI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69286" y="1176731"/>
            <a:ext cx="569595" cy="37973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550">
              <a:latin typeface="Times New Roman"/>
              <a:cs typeface="Times New Roman"/>
            </a:endParaRPr>
          </a:p>
          <a:p>
            <a:pPr marL="82550" marR="60960" indent="-14604">
              <a:lnSpc>
                <a:spcPct val="100000"/>
              </a:lnSpc>
              <a:spcBef>
                <a:spcPts val="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Server-side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endParaRPr sz="6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17976" y="1176731"/>
            <a:ext cx="569595" cy="37973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550">
              <a:latin typeface="Times New Roman"/>
              <a:cs typeface="Times New Roman"/>
            </a:endParaRPr>
          </a:p>
          <a:p>
            <a:pPr marL="82550" marR="60960" indent="-14604">
              <a:lnSpc>
                <a:spcPct val="100000"/>
              </a:lnSpc>
              <a:spcBef>
                <a:spcPts val="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Server-side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endParaRPr sz="6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66666" y="1176731"/>
            <a:ext cx="569595" cy="37973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550">
              <a:latin typeface="Times New Roman"/>
              <a:cs typeface="Times New Roman"/>
            </a:endParaRPr>
          </a:p>
          <a:p>
            <a:pPr marL="82550" marR="60960" indent="-14604">
              <a:lnSpc>
                <a:spcPct val="100000"/>
              </a:lnSpc>
              <a:spcBef>
                <a:spcPts val="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Server-side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3055199" y="1556207"/>
            <a:ext cx="392430" cy="339725"/>
            <a:chOff x="3055199" y="1556207"/>
            <a:chExt cx="392430" cy="339725"/>
          </a:xfrm>
        </p:grpSpPr>
        <p:sp>
          <p:nvSpPr>
            <p:cNvPr id="9" name="object 9"/>
            <p:cNvSpPr/>
            <p:nvPr/>
          </p:nvSpPr>
          <p:spPr>
            <a:xfrm>
              <a:off x="3057835" y="1659183"/>
              <a:ext cx="387350" cy="234315"/>
            </a:xfrm>
            <a:custGeom>
              <a:avLst/>
              <a:gdLst/>
              <a:ahLst/>
              <a:cxnLst/>
              <a:rect l="l" t="t" r="r" b="b"/>
              <a:pathLst>
                <a:path w="387350" h="234314">
                  <a:moveTo>
                    <a:pt x="386875" y="0"/>
                  </a:moveTo>
                  <a:lnTo>
                    <a:pt x="0" y="0"/>
                  </a:lnTo>
                  <a:lnTo>
                    <a:pt x="0" y="187049"/>
                  </a:lnTo>
                  <a:lnTo>
                    <a:pt x="16646" y="207505"/>
                  </a:lnTo>
                  <a:lnTo>
                    <a:pt x="60510" y="222118"/>
                  </a:lnTo>
                  <a:lnTo>
                    <a:pt x="122478" y="230886"/>
                  </a:lnTo>
                  <a:lnTo>
                    <a:pt x="193437" y="233808"/>
                  </a:lnTo>
                  <a:lnTo>
                    <a:pt x="264392" y="230886"/>
                  </a:lnTo>
                  <a:lnTo>
                    <a:pt x="326361" y="222118"/>
                  </a:lnTo>
                  <a:lnTo>
                    <a:pt x="370227" y="207505"/>
                  </a:lnTo>
                  <a:lnTo>
                    <a:pt x="386875" y="187049"/>
                  </a:lnTo>
                  <a:lnTo>
                    <a:pt x="386875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3057835" y="1659183"/>
              <a:ext cx="387350" cy="234315"/>
            </a:xfrm>
            <a:custGeom>
              <a:avLst/>
              <a:gdLst/>
              <a:ahLst/>
              <a:cxnLst/>
              <a:rect l="l" t="t" r="r" b="b"/>
              <a:pathLst>
                <a:path w="387350" h="234314">
                  <a:moveTo>
                    <a:pt x="0" y="0"/>
                  </a:moveTo>
                  <a:lnTo>
                    <a:pt x="386875" y="0"/>
                  </a:lnTo>
                  <a:lnTo>
                    <a:pt x="386875" y="29825"/>
                  </a:lnTo>
                  <a:lnTo>
                    <a:pt x="386875" y="93308"/>
                  </a:lnTo>
                  <a:lnTo>
                    <a:pt x="386875" y="156900"/>
                  </a:lnTo>
                  <a:lnTo>
                    <a:pt x="386875" y="187049"/>
                  </a:lnTo>
                  <a:lnTo>
                    <a:pt x="370227" y="207505"/>
                  </a:lnTo>
                  <a:lnTo>
                    <a:pt x="326361" y="222118"/>
                  </a:lnTo>
                  <a:lnTo>
                    <a:pt x="264392" y="230886"/>
                  </a:lnTo>
                  <a:lnTo>
                    <a:pt x="193437" y="233808"/>
                  </a:lnTo>
                  <a:lnTo>
                    <a:pt x="122478" y="230886"/>
                  </a:lnTo>
                  <a:lnTo>
                    <a:pt x="60510" y="222118"/>
                  </a:lnTo>
                  <a:lnTo>
                    <a:pt x="16646" y="207505"/>
                  </a:lnTo>
                  <a:lnTo>
                    <a:pt x="0" y="187049"/>
                  </a:lnTo>
                  <a:lnTo>
                    <a:pt x="0" y="156558"/>
                  </a:lnTo>
                  <a:lnTo>
                    <a:pt x="0" y="92400"/>
                  </a:lnTo>
                  <a:lnTo>
                    <a:pt x="0" y="28804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/>
            <p:cNvSpPr/>
            <p:nvPr/>
          </p:nvSpPr>
          <p:spPr>
            <a:xfrm>
              <a:off x="3057835" y="1627359"/>
              <a:ext cx="387350" cy="64135"/>
            </a:xfrm>
            <a:custGeom>
              <a:avLst/>
              <a:gdLst/>
              <a:ahLst/>
              <a:cxnLst/>
              <a:rect l="l" t="t" r="r" b="b"/>
              <a:pathLst>
                <a:path w="387350" h="64135">
                  <a:moveTo>
                    <a:pt x="193437" y="0"/>
                  </a:moveTo>
                  <a:lnTo>
                    <a:pt x="118267" y="2507"/>
                  </a:lnTo>
                  <a:lnTo>
                    <a:pt x="56767" y="9338"/>
                  </a:lnTo>
                  <a:lnTo>
                    <a:pt x="15242" y="19456"/>
                  </a:lnTo>
                  <a:lnTo>
                    <a:pt x="0" y="31824"/>
                  </a:lnTo>
                  <a:lnTo>
                    <a:pt x="15242" y="44191"/>
                  </a:lnTo>
                  <a:lnTo>
                    <a:pt x="56767" y="54308"/>
                  </a:lnTo>
                  <a:lnTo>
                    <a:pt x="118267" y="61138"/>
                  </a:lnTo>
                  <a:lnTo>
                    <a:pt x="193437" y="63645"/>
                  </a:lnTo>
                  <a:lnTo>
                    <a:pt x="268608" y="61138"/>
                  </a:lnTo>
                  <a:lnTo>
                    <a:pt x="330108" y="54308"/>
                  </a:lnTo>
                  <a:lnTo>
                    <a:pt x="371632" y="44191"/>
                  </a:lnTo>
                  <a:lnTo>
                    <a:pt x="386875" y="31824"/>
                  </a:lnTo>
                  <a:lnTo>
                    <a:pt x="371632" y="19456"/>
                  </a:lnTo>
                  <a:lnTo>
                    <a:pt x="330108" y="9338"/>
                  </a:lnTo>
                  <a:lnTo>
                    <a:pt x="268608" y="2507"/>
                  </a:lnTo>
                  <a:lnTo>
                    <a:pt x="19343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/>
            <p:cNvSpPr/>
            <p:nvPr/>
          </p:nvSpPr>
          <p:spPr>
            <a:xfrm>
              <a:off x="3057835" y="1627359"/>
              <a:ext cx="387350" cy="64135"/>
            </a:xfrm>
            <a:custGeom>
              <a:avLst/>
              <a:gdLst/>
              <a:ahLst/>
              <a:cxnLst/>
              <a:rect l="l" t="t" r="r" b="b"/>
              <a:pathLst>
                <a:path w="387350" h="64135">
                  <a:moveTo>
                    <a:pt x="193437" y="0"/>
                  </a:moveTo>
                  <a:lnTo>
                    <a:pt x="268608" y="2507"/>
                  </a:lnTo>
                  <a:lnTo>
                    <a:pt x="330108" y="9338"/>
                  </a:lnTo>
                  <a:lnTo>
                    <a:pt x="371632" y="19456"/>
                  </a:lnTo>
                  <a:lnTo>
                    <a:pt x="386875" y="31824"/>
                  </a:lnTo>
                  <a:lnTo>
                    <a:pt x="371632" y="44191"/>
                  </a:lnTo>
                  <a:lnTo>
                    <a:pt x="330108" y="54308"/>
                  </a:lnTo>
                  <a:lnTo>
                    <a:pt x="268608" y="61138"/>
                  </a:lnTo>
                  <a:lnTo>
                    <a:pt x="193437" y="63645"/>
                  </a:lnTo>
                  <a:lnTo>
                    <a:pt x="118267" y="61138"/>
                  </a:lnTo>
                  <a:lnTo>
                    <a:pt x="56767" y="54308"/>
                  </a:lnTo>
                  <a:lnTo>
                    <a:pt x="15242" y="44191"/>
                  </a:lnTo>
                  <a:lnTo>
                    <a:pt x="0" y="31824"/>
                  </a:lnTo>
                  <a:lnTo>
                    <a:pt x="15242" y="19456"/>
                  </a:lnTo>
                  <a:lnTo>
                    <a:pt x="56767" y="9338"/>
                  </a:lnTo>
                  <a:lnTo>
                    <a:pt x="118267" y="2507"/>
                  </a:lnTo>
                  <a:lnTo>
                    <a:pt x="193437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3251273" y="1556207"/>
              <a:ext cx="0" cy="95250"/>
            </a:xfrm>
            <a:custGeom>
              <a:avLst/>
              <a:gdLst/>
              <a:ahLst/>
              <a:cxnLst/>
              <a:rect l="l" t="t" r="r" b="b"/>
              <a:pathLst>
                <a:path w="0" h="95250">
                  <a:moveTo>
                    <a:pt x="0" y="0"/>
                  </a:moveTo>
                  <a:lnTo>
                    <a:pt x="0" y="94868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14" name="object 14"/>
          <p:cNvGrpSpPr/>
          <p:nvPr/>
        </p:nvGrpSpPr>
        <p:grpSpPr>
          <a:xfrm>
            <a:off x="2106520" y="1556207"/>
            <a:ext cx="392430" cy="339725"/>
            <a:chOff x="2106520" y="1556207"/>
            <a:chExt cx="392430" cy="339725"/>
          </a:xfrm>
        </p:grpSpPr>
        <p:sp>
          <p:nvSpPr>
            <p:cNvPr id="15" name="object 15"/>
            <p:cNvSpPr/>
            <p:nvPr/>
          </p:nvSpPr>
          <p:spPr>
            <a:xfrm>
              <a:off x="2109156" y="1659183"/>
              <a:ext cx="387350" cy="234315"/>
            </a:xfrm>
            <a:custGeom>
              <a:avLst/>
              <a:gdLst/>
              <a:ahLst/>
              <a:cxnLst/>
              <a:rect l="l" t="t" r="r" b="b"/>
              <a:pathLst>
                <a:path w="387350" h="234314">
                  <a:moveTo>
                    <a:pt x="386865" y="0"/>
                  </a:moveTo>
                  <a:lnTo>
                    <a:pt x="0" y="0"/>
                  </a:lnTo>
                  <a:lnTo>
                    <a:pt x="0" y="187049"/>
                  </a:lnTo>
                  <a:lnTo>
                    <a:pt x="16644" y="207505"/>
                  </a:lnTo>
                  <a:lnTo>
                    <a:pt x="60505" y="222118"/>
                  </a:lnTo>
                  <a:lnTo>
                    <a:pt x="122469" y="230886"/>
                  </a:lnTo>
                  <a:lnTo>
                    <a:pt x="193427" y="233808"/>
                  </a:lnTo>
                  <a:lnTo>
                    <a:pt x="264386" y="230886"/>
                  </a:lnTo>
                  <a:lnTo>
                    <a:pt x="326354" y="222118"/>
                  </a:lnTo>
                  <a:lnTo>
                    <a:pt x="370218" y="207505"/>
                  </a:lnTo>
                  <a:lnTo>
                    <a:pt x="386865" y="187049"/>
                  </a:lnTo>
                  <a:lnTo>
                    <a:pt x="386865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2109156" y="1659183"/>
              <a:ext cx="387350" cy="234315"/>
            </a:xfrm>
            <a:custGeom>
              <a:avLst/>
              <a:gdLst/>
              <a:ahLst/>
              <a:cxnLst/>
              <a:rect l="l" t="t" r="r" b="b"/>
              <a:pathLst>
                <a:path w="387350" h="234314">
                  <a:moveTo>
                    <a:pt x="0" y="0"/>
                  </a:moveTo>
                  <a:lnTo>
                    <a:pt x="386865" y="0"/>
                  </a:lnTo>
                  <a:lnTo>
                    <a:pt x="386865" y="29825"/>
                  </a:lnTo>
                  <a:lnTo>
                    <a:pt x="386865" y="93308"/>
                  </a:lnTo>
                  <a:lnTo>
                    <a:pt x="386865" y="156900"/>
                  </a:lnTo>
                  <a:lnTo>
                    <a:pt x="386865" y="187049"/>
                  </a:lnTo>
                  <a:lnTo>
                    <a:pt x="370218" y="207505"/>
                  </a:lnTo>
                  <a:lnTo>
                    <a:pt x="326354" y="222118"/>
                  </a:lnTo>
                  <a:lnTo>
                    <a:pt x="264386" y="230886"/>
                  </a:lnTo>
                  <a:lnTo>
                    <a:pt x="193427" y="233808"/>
                  </a:lnTo>
                  <a:lnTo>
                    <a:pt x="122469" y="230886"/>
                  </a:lnTo>
                  <a:lnTo>
                    <a:pt x="60505" y="222118"/>
                  </a:lnTo>
                  <a:lnTo>
                    <a:pt x="16644" y="207505"/>
                  </a:lnTo>
                  <a:lnTo>
                    <a:pt x="0" y="187049"/>
                  </a:lnTo>
                  <a:lnTo>
                    <a:pt x="0" y="156558"/>
                  </a:lnTo>
                  <a:lnTo>
                    <a:pt x="0" y="92400"/>
                  </a:lnTo>
                  <a:lnTo>
                    <a:pt x="0" y="28804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/>
            <p:cNvSpPr/>
            <p:nvPr/>
          </p:nvSpPr>
          <p:spPr>
            <a:xfrm>
              <a:off x="2109156" y="1627359"/>
              <a:ext cx="387350" cy="64135"/>
            </a:xfrm>
            <a:custGeom>
              <a:avLst/>
              <a:gdLst/>
              <a:ahLst/>
              <a:cxnLst/>
              <a:rect l="l" t="t" r="r" b="b"/>
              <a:pathLst>
                <a:path w="387350" h="64135">
                  <a:moveTo>
                    <a:pt x="193427" y="0"/>
                  </a:moveTo>
                  <a:lnTo>
                    <a:pt x="118258" y="2507"/>
                  </a:lnTo>
                  <a:lnTo>
                    <a:pt x="56761" y="9338"/>
                  </a:lnTo>
                  <a:lnTo>
                    <a:pt x="15241" y="19456"/>
                  </a:lnTo>
                  <a:lnTo>
                    <a:pt x="0" y="31824"/>
                  </a:lnTo>
                  <a:lnTo>
                    <a:pt x="15241" y="44191"/>
                  </a:lnTo>
                  <a:lnTo>
                    <a:pt x="56761" y="54308"/>
                  </a:lnTo>
                  <a:lnTo>
                    <a:pt x="118258" y="61138"/>
                  </a:lnTo>
                  <a:lnTo>
                    <a:pt x="193427" y="63645"/>
                  </a:lnTo>
                  <a:lnTo>
                    <a:pt x="268602" y="61138"/>
                  </a:lnTo>
                  <a:lnTo>
                    <a:pt x="330101" y="54308"/>
                  </a:lnTo>
                  <a:lnTo>
                    <a:pt x="371623" y="44191"/>
                  </a:lnTo>
                  <a:lnTo>
                    <a:pt x="386865" y="31824"/>
                  </a:lnTo>
                  <a:lnTo>
                    <a:pt x="371623" y="19456"/>
                  </a:lnTo>
                  <a:lnTo>
                    <a:pt x="330101" y="9338"/>
                  </a:lnTo>
                  <a:lnTo>
                    <a:pt x="268602" y="2507"/>
                  </a:lnTo>
                  <a:lnTo>
                    <a:pt x="1934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/>
            <p:cNvSpPr/>
            <p:nvPr/>
          </p:nvSpPr>
          <p:spPr>
            <a:xfrm>
              <a:off x="2109156" y="1627359"/>
              <a:ext cx="387350" cy="64135"/>
            </a:xfrm>
            <a:custGeom>
              <a:avLst/>
              <a:gdLst/>
              <a:ahLst/>
              <a:cxnLst/>
              <a:rect l="l" t="t" r="r" b="b"/>
              <a:pathLst>
                <a:path w="387350" h="64135">
                  <a:moveTo>
                    <a:pt x="193427" y="0"/>
                  </a:moveTo>
                  <a:lnTo>
                    <a:pt x="268602" y="2507"/>
                  </a:lnTo>
                  <a:lnTo>
                    <a:pt x="330101" y="9338"/>
                  </a:lnTo>
                  <a:lnTo>
                    <a:pt x="371623" y="19456"/>
                  </a:lnTo>
                  <a:lnTo>
                    <a:pt x="386865" y="31824"/>
                  </a:lnTo>
                  <a:lnTo>
                    <a:pt x="371623" y="44191"/>
                  </a:lnTo>
                  <a:lnTo>
                    <a:pt x="330101" y="54308"/>
                  </a:lnTo>
                  <a:lnTo>
                    <a:pt x="268602" y="61138"/>
                  </a:lnTo>
                  <a:lnTo>
                    <a:pt x="193427" y="63645"/>
                  </a:lnTo>
                  <a:lnTo>
                    <a:pt x="118258" y="61138"/>
                  </a:lnTo>
                  <a:lnTo>
                    <a:pt x="56761" y="54308"/>
                  </a:lnTo>
                  <a:lnTo>
                    <a:pt x="15241" y="44191"/>
                  </a:lnTo>
                  <a:lnTo>
                    <a:pt x="0" y="31824"/>
                  </a:lnTo>
                  <a:lnTo>
                    <a:pt x="15241" y="19456"/>
                  </a:lnTo>
                  <a:lnTo>
                    <a:pt x="56761" y="9338"/>
                  </a:lnTo>
                  <a:lnTo>
                    <a:pt x="118258" y="2507"/>
                  </a:lnTo>
                  <a:lnTo>
                    <a:pt x="193427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2302583" y="1556207"/>
              <a:ext cx="0" cy="95250"/>
            </a:xfrm>
            <a:custGeom>
              <a:avLst/>
              <a:gdLst/>
              <a:ahLst/>
              <a:cxnLst/>
              <a:rect l="l" t="t" r="r" b="b"/>
              <a:pathLst>
                <a:path w="0" h="95250">
                  <a:moveTo>
                    <a:pt x="0" y="0"/>
                  </a:moveTo>
                  <a:lnTo>
                    <a:pt x="0" y="94868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grpSp>
        <p:nvGrpSpPr>
          <p:cNvPr id="20" name="object 20"/>
          <p:cNvGrpSpPr/>
          <p:nvPr/>
        </p:nvGrpSpPr>
        <p:grpSpPr>
          <a:xfrm>
            <a:off x="1157826" y="1556207"/>
            <a:ext cx="392430" cy="339725"/>
            <a:chOff x="1157826" y="1556207"/>
            <a:chExt cx="392430" cy="339725"/>
          </a:xfrm>
        </p:grpSpPr>
        <p:sp>
          <p:nvSpPr>
            <p:cNvPr id="21" name="object 21"/>
            <p:cNvSpPr/>
            <p:nvPr/>
          </p:nvSpPr>
          <p:spPr>
            <a:xfrm>
              <a:off x="1160461" y="1659183"/>
              <a:ext cx="387350" cy="234315"/>
            </a:xfrm>
            <a:custGeom>
              <a:avLst/>
              <a:gdLst/>
              <a:ahLst/>
              <a:cxnLst/>
              <a:rect l="l" t="t" r="r" b="b"/>
              <a:pathLst>
                <a:path w="387350" h="234314">
                  <a:moveTo>
                    <a:pt x="386871" y="0"/>
                  </a:moveTo>
                  <a:lnTo>
                    <a:pt x="0" y="0"/>
                  </a:lnTo>
                  <a:lnTo>
                    <a:pt x="0" y="187049"/>
                  </a:lnTo>
                  <a:lnTo>
                    <a:pt x="16646" y="207505"/>
                  </a:lnTo>
                  <a:lnTo>
                    <a:pt x="60508" y="222118"/>
                  </a:lnTo>
                  <a:lnTo>
                    <a:pt x="122474" y="230886"/>
                  </a:lnTo>
                  <a:lnTo>
                    <a:pt x="193431" y="233808"/>
                  </a:lnTo>
                  <a:lnTo>
                    <a:pt x="264390" y="230886"/>
                  </a:lnTo>
                  <a:lnTo>
                    <a:pt x="326359" y="222118"/>
                  </a:lnTo>
                  <a:lnTo>
                    <a:pt x="370224" y="207505"/>
                  </a:lnTo>
                  <a:lnTo>
                    <a:pt x="386871" y="187049"/>
                  </a:lnTo>
                  <a:lnTo>
                    <a:pt x="386871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1160461" y="1659183"/>
              <a:ext cx="387350" cy="234315"/>
            </a:xfrm>
            <a:custGeom>
              <a:avLst/>
              <a:gdLst/>
              <a:ahLst/>
              <a:cxnLst/>
              <a:rect l="l" t="t" r="r" b="b"/>
              <a:pathLst>
                <a:path w="387350" h="234314">
                  <a:moveTo>
                    <a:pt x="0" y="0"/>
                  </a:moveTo>
                  <a:lnTo>
                    <a:pt x="386871" y="0"/>
                  </a:lnTo>
                  <a:lnTo>
                    <a:pt x="386871" y="29825"/>
                  </a:lnTo>
                  <a:lnTo>
                    <a:pt x="386871" y="93308"/>
                  </a:lnTo>
                  <a:lnTo>
                    <a:pt x="386871" y="156900"/>
                  </a:lnTo>
                  <a:lnTo>
                    <a:pt x="386871" y="187049"/>
                  </a:lnTo>
                  <a:lnTo>
                    <a:pt x="370224" y="207505"/>
                  </a:lnTo>
                  <a:lnTo>
                    <a:pt x="326359" y="222118"/>
                  </a:lnTo>
                  <a:lnTo>
                    <a:pt x="264390" y="230886"/>
                  </a:lnTo>
                  <a:lnTo>
                    <a:pt x="193431" y="233808"/>
                  </a:lnTo>
                  <a:lnTo>
                    <a:pt x="122474" y="230886"/>
                  </a:lnTo>
                  <a:lnTo>
                    <a:pt x="60508" y="222118"/>
                  </a:lnTo>
                  <a:lnTo>
                    <a:pt x="16646" y="207505"/>
                  </a:lnTo>
                  <a:lnTo>
                    <a:pt x="0" y="187049"/>
                  </a:lnTo>
                  <a:lnTo>
                    <a:pt x="0" y="156558"/>
                  </a:lnTo>
                  <a:lnTo>
                    <a:pt x="0" y="92400"/>
                  </a:lnTo>
                  <a:lnTo>
                    <a:pt x="0" y="28804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/>
            <p:cNvSpPr/>
            <p:nvPr/>
          </p:nvSpPr>
          <p:spPr>
            <a:xfrm>
              <a:off x="1160461" y="1627359"/>
              <a:ext cx="387350" cy="64135"/>
            </a:xfrm>
            <a:custGeom>
              <a:avLst/>
              <a:gdLst/>
              <a:ahLst/>
              <a:cxnLst/>
              <a:rect l="l" t="t" r="r" b="b"/>
              <a:pathLst>
                <a:path w="387350" h="64135">
                  <a:moveTo>
                    <a:pt x="193431" y="0"/>
                  </a:moveTo>
                  <a:lnTo>
                    <a:pt x="118263" y="2507"/>
                  </a:lnTo>
                  <a:lnTo>
                    <a:pt x="56765" y="9338"/>
                  </a:lnTo>
                  <a:lnTo>
                    <a:pt x="15242" y="19456"/>
                  </a:lnTo>
                  <a:lnTo>
                    <a:pt x="0" y="31824"/>
                  </a:lnTo>
                  <a:lnTo>
                    <a:pt x="15242" y="44191"/>
                  </a:lnTo>
                  <a:lnTo>
                    <a:pt x="56765" y="54308"/>
                  </a:lnTo>
                  <a:lnTo>
                    <a:pt x="118263" y="61138"/>
                  </a:lnTo>
                  <a:lnTo>
                    <a:pt x="193431" y="63645"/>
                  </a:lnTo>
                  <a:lnTo>
                    <a:pt x="268605" y="61138"/>
                  </a:lnTo>
                  <a:lnTo>
                    <a:pt x="330106" y="54308"/>
                  </a:lnTo>
                  <a:lnTo>
                    <a:pt x="371629" y="44191"/>
                  </a:lnTo>
                  <a:lnTo>
                    <a:pt x="386871" y="31824"/>
                  </a:lnTo>
                  <a:lnTo>
                    <a:pt x="371629" y="19456"/>
                  </a:lnTo>
                  <a:lnTo>
                    <a:pt x="330106" y="9338"/>
                  </a:lnTo>
                  <a:lnTo>
                    <a:pt x="268605" y="2507"/>
                  </a:lnTo>
                  <a:lnTo>
                    <a:pt x="19343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/>
            <p:cNvSpPr/>
            <p:nvPr/>
          </p:nvSpPr>
          <p:spPr>
            <a:xfrm>
              <a:off x="1160461" y="1627359"/>
              <a:ext cx="387350" cy="64135"/>
            </a:xfrm>
            <a:custGeom>
              <a:avLst/>
              <a:gdLst/>
              <a:ahLst/>
              <a:cxnLst/>
              <a:rect l="l" t="t" r="r" b="b"/>
              <a:pathLst>
                <a:path w="387350" h="64135">
                  <a:moveTo>
                    <a:pt x="193431" y="0"/>
                  </a:moveTo>
                  <a:lnTo>
                    <a:pt x="268605" y="2507"/>
                  </a:lnTo>
                  <a:lnTo>
                    <a:pt x="330106" y="9338"/>
                  </a:lnTo>
                  <a:lnTo>
                    <a:pt x="371629" y="19456"/>
                  </a:lnTo>
                  <a:lnTo>
                    <a:pt x="386871" y="31824"/>
                  </a:lnTo>
                  <a:lnTo>
                    <a:pt x="371629" y="44191"/>
                  </a:lnTo>
                  <a:lnTo>
                    <a:pt x="330106" y="54308"/>
                  </a:lnTo>
                  <a:lnTo>
                    <a:pt x="268605" y="61138"/>
                  </a:lnTo>
                  <a:lnTo>
                    <a:pt x="193431" y="63645"/>
                  </a:lnTo>
                  <a:lnTo>
                    <a:pt x="118263" y="61138"/>
                  </a:lnTo>
                  <a:lnTo>
                    <a:pt x="56765" y="54308"/>
                  </a:lnTo>
                  <a:lnTo>
                    <a:pt x="15242" y="44191"/>
                  </a:lnTo>
                  <a:lnTo>
                    <a:pt x="0" y="31824"/>
                  </a:lnTo>
                  <a:lnTo>
                    <a:pt x="15242" y="19456"/>
                  </a:lnTo>
                  <a:lnTo>
                    <a:pt x="56765" y="9338"/>
                  </a:lnTo>
                  <a:lnTo>
                    <a:pt x="118263" y="2507"/>
                  </a:lnTo>
                  <a:lnTo>
                    <a:pt x="193431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1353893" y="1556207"/>
              <a:ext cx="0" cy="95250"/>
            </a:xfrm>
            <a:custGeom>
              <a:avLst/>
              <a:gdLst/>
              <a:ahLst/>
              <a:cxnLst/>
              <a:rect l="l" t="t" r="r" b="b"/>
              <a:pathLst>
                <a:path w="0" h="95250">
                  <a:moveTo>
                    <a:pt x="0" y="0"/>
                  </a:moveTo>
                  <a:lnTo>
                    <a:pt x="0" y="94868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/>
          <p:cNvSpPr txBox="1"/>
          <p:nvPr/>
        </p:nvSpPr>
        <p:spPr>
          <a:xfrm>
            <a:off x="2492321" y="465213"/>
            <a:ext cx="569595" cy="37973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550">
              <a:latin typeface="Times New Roman"/>
              <a:cs typeface="Times New Roman"/>
            </a:endParaRPr>
          </a:p>
          <a:p>
            <a:pPr marL="82550" marR="74930" indent="93345">
              <a:lnSpc>
                <a:spcPct val="100000"/>
              </a:lnSpc>
              <a:spcBef>
                <a:spcPts val="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endParaRPr sz="6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543631" y="465213"/>
            <a:ext cx="569595" cy="379730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550">
              <a:latin typeface="Times New Roman"/>
              <a:cs typeface="Times New Roman"/>
            </a:endParaRPr>
          </a:p>
          <a:p>
            <a:pPr marL="82550" marR="74930" indent="93345">
              <a:lnSpc>
                <a:spcPct val="100000"/>
              </a:lnSpc>
              <a:spcBef>
                <a:spcPts val="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Client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application</a:t>
            </a:r>
            <a:endParaRPr sz="65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828238" y="844689"/>
            <a:ext cx="0" cy="95250"/>
          </a:xfrm>
          <a:custGeom>
            <a:avLst/>
            <a:gdLst/>
            <a:ahLst/>
            <a:cxnLst/>
            <a:rect l="l" t="t" r="r" b="b"/>
            <a:pathLst>
              <a:path w="0" h="95250">
                <a:moveTo>
                  <a:pt x="0" y="0"/>
                </a:moveTo>
                <a:lnTo>
                  <a:pt x="0" y="94868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776928" y="844689"/>
            <a:ext cx="0" cy="95250"/>
          </a:xfrm>
          <a:custGeom>
            <a:avLst/>
            <a:gdLst/>
            <a:ahLst/>
            <a:cxnLst/>
            <a:rect l="l" t="t" r="r" b="b"/>
            <a:pathLst>
              <a:path w="0" h="95250">
                <a:moveTo>
                  <a:pt x="0" y="0"/>
                </a:moveTo>
                <a:lnTo>
                  <a:pt x="0" y="94868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353893" y="1081862"/>
            <a:ext cx="0" cy="95250"/>
          </a:xfrm>
          <a:custGeom>
            <a:avLst/>
            <a:gdLst/>
            <a:ahLst/>
            <a:cxnLst/>
            <a:rect l="l" t="t" r="r" b="b"/>
            <a:pathLst>
              <a:path w="0" h="95250">
                <a:moveTo>
                  <a:pt x="0" y="0"/>
                </a:moveTo>
                <a:lnTo>
                  <a:pt x="0" y="94868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302583" y="1081862"/>
            <a:ext cx="0" cy="95250"/>
          </a:xfrm>
          <a:custGeom>
            <a:avLst/>
            <a:gdLst/>
            <a:ahLst/>
            <a:cxnLst/>
            <a:rect l="l" t="t" r="r" b="b"/>
            <a:pathLst>
              <a:path w="0" h="95250">
                <a:moveTo>
                  <a:pt x="0" y="0"/>
                </a:moveTo>
                <a:lnTo>
                  <a:pt x="0" y="94868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251273" y="1081862"/>
            <a:ext cx="0" cy="95250"/>
          </a:xfrm>
          <a:custGeom>
            <a:avLst/>
            <a:gdLst/>
            <a:ahLst/>
            <a:cxnLst/>
            <a:rect l="l" t="t" r="r" b="b"/>
            <a:pathLst>
              <a:path w="0" h="95250">
                <a:moveTo>
                  <a:pt x="0" y="0"/>
                </a:moveTo>
                <a:lnTo>
                  <a:pt x="0" y="94868"/>
                </a:lnTo>
              </a:path>
            </a:pathLst>
          </a:custGeom>
          <a:ln w="5270">
            <a:solidFill>
              <a:srgbClr val="231F2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974417" y="939558"/>
            <a:ext cx="2656840" cy="142875"/>
          </a:xfrm>
          <a:prstGeom prst="rect">
            <a:avLst/>
          </a:prstGeom>
          <a:ln w="5270">
            <a:solidFill>
              <a:srgbClr val="231F20"/>
            </a:solidFill>
          </a:ln>
        </p:spPr>
        <p:txBody>
          <a:bodyPr wrap="square" lIns="0" tIns="12065" rIns="0" bIns="0" rtlCol="0" vert="horz">
            <a:spAutoFit/>
          </a:bodyPr>
          <a:lstStyle/>
          <a:p>
            <a:pPr marL="807720">
              <a:lnSpc>
                <a:spcPct val="100000"/>
              </a:lnSpc>
              <a:spcBef>
                <a:spcPts val="9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Communication</a:t>
            </a:r>
            <a:r>
              <a:rPr dirty="0" sz="650" spc="-2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middleware</a:t>
            </a:r>
            <a:endParaRPr sz="65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6713" y="3331252"/>
            <a:ext cx="113284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Enterprise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application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integration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36" name="object 3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45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347294" y="1987319"/>
            <a:ext cx="3875404" cy="12954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Middleware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offers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communication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facilities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for</a:t>
            </a:r>
            <a:r>
              <a:rPr dirty="0" sz="12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integration</a:t>
            </a:r>
            <a:endParaRPr sz="1200">
              <a:latin typeface="Arial"/>
              <a:cs typeface="Arial"/>
            </a:endParaRPr>
          </a:p>
          <a:p>
            <a:pPr marL="271145" marR="146685" indent="-259079">
              <a:lnSpc>
                <a:spcPct val="100000"/>
              </a:lnSpc>
              <a:spcBef>
                <a:spcPts val="790"/>
              </a:spcBef>
            </a:pP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Remote Procedure</a:t>
            </a:r>
            <a:r>
              <a:rPr dirty="0" sz="10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Call</a:t>
            </a:r>
            <a:r>
              <a:rPr dirty="0" sz="10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(RPC):</a:t>
            </a:r>
            <a:r>
              <a:rPr dirty="0" sz="10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Requests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through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local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procedure call,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packaged 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processed, responded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through message, and result </a:t>
            </a:r>
            <a:r>
              <a:rPr dirty="0" sz="1000">
                <a:latin typeface="Arial"/>
                <a:cs typeface="Arial"/>
              </a:rPr>
              <a:t>returned</a:t>
            </a:r>
            <a:r>
              <a:rPr dirty="0" sz="1000" spc="-5">
                <a:latin typeface="Arial"/>
                <a:cs typeface="Arial"/>
              </a:rPr>
              <a:t> as </a:t>
            </a:r>
            <a:r>
              <a:rPr dirty="0" sz="1000">
                <a:latin typeface="Arial"/>
                <a:cs typeface="Arial"/>
              </a:rPr>
              <a:t>return</a:t>
            </a:r>
            <a:r>
              <a:rPr dirty="0" sz="1000" spc="-5">
                <a:latin typeface="Arial"/>
                <a:cs typeface="Arial"/>
              </a:rPr>
              <a:t> from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call.</a:t>
            </a:r>
            <a:endParaRPr sz="1000">
              <a:latin typeface="Arial"/>
              <a:cs typeface="Arial"/>
            </a:endParaRPr>
          </a:p>
          <a:p>
            <a:pPr marL="271145" marR="5080" indent="-259079">
              <a:lnSpc>
                <a:spcPct val="100000"/>
              </a:lnSpc>
              <a:spcBef>
                <a:spcPts val="580"/>
              </a:spcBef>
            </a:pP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Message</a:t>
            </a:r>
            <a:r>
              <a:rPr dirty="0" sz="10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Oriented</a:t>
            </a:r>
            <a:r>
              <a:rPr dirty="0" sz="10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3333B2"/>
                </a:solidFill>
                <a:latin typeface="Arial"/>
                <a:cs typeface="Arial"/>
              </a:rPr>
              <a:t>Middleware</a:t>
            </a:r>
            <a:r>
              <a:rPr dirty="0" sz="10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(MOM):</a:t>
            </a:r>
            <a:r>
              <a:rPr dirty="0" sz="1000" spc="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logical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contact point (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published</a:t>
            </a:r>
            <a:r>
              <a:rPr dirty="0" sz="1000" spc="-5">
                <a:latin typeface="Arial"/>
                <a:cs typeface="Arial"/>
              </a:rPr>
              <a:t>),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</a:t>
            </a:r>
            <a:r>
              <a:rPr dirty="0" sz="1000" spc="-10">
                <a:latin typeface="Arial"/>
                <a:cs typeface="Arial"/>
              </a:rPr>
              <a:t>forwarded</a:t>
            </a:r>
            <a:r>
              <a:rPr dirty="0" sz="1000" spc="-5">
                <a:latin typeface="Arial"/>
                <a:cs typeface="Arial"/>
              </a:rPr>
              <a:t>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subscribed 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applications.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113284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Enterprise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application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integration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46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4357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57783" y="716"/>
            <a:ext cx="10839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Distributed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information 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35839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How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to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integrate</a:t>
            </a:r>
            <a:r>
              <a:rPr dirty="0" sz="14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applications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1894" y="894048"/>
            <a:ext cx="3953510" cy="1898014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95"/>
              </a:spcBef>
            </a:pP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File transfer:</a:t>
            </a:r>
            <a:r>
              <a:rPr dirty="0" sz="1000" spc="26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Technically</a:t>
            </a:r>
            <a:r>
              <a:rPr dirty="0" sz="1000" spc="-5">
                <a:latin typeface="Arial"/>
                <a:cs typeface="Arial"/>
              </a:rPr>
              <a:t> simple,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but</a:t>
            </a:r>
            <a:r>
              <a:rPr dirty="0" sz="1000" spc="-5">
                <a:latin typeface="Arial"/>
                <a:cs typeface="Arial"/>
              </a:rPr>
              <a:t> not </a:t>
            </a:r>
            <a:r>
              <a:rPr dirty="0" sz="1000" spc="-10">
                <a:latin typeface="Arial"/>
                <a:cs typeface="Arial"/>
              </a:rPr>
              <a:t>flexible:</a:t>
            </a:r>
            <a:endParaRPr sz="1000">
              <a:latin typeface="Arial"/>
              <a:cs typeface="Arial"/>
            </a:endParaRPr>
          </a:p>
          <a:p>
            <a:pPr marL="574040" indent="-168275">
              <a:lnSpc>
                <a:spcPts val="1200"/>
              </a:lnSpc>
              <a:spcBef>
                <a:spcPts val="490"/>
              </a:spcBef>
              <a:buClr>
                <a:srgbClr val="3333B2"/>
              </a:buClr>
              <a:buChar char="►"/>
              <a:tabLst>
                <a:tab pos="574675" algn="l"/>
              </a:tabLst>
            </a:pPr>
            <a:r>
              <a:rPr dirty="0" sz="1000" spc="-5">
                <a:latin typeface="Arial"/>
                <a:cs typeface="Arial"/>
              </a:rPr>
              <a:t>Figure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out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file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format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 spc="-10">
                <a:latin typeface="Arial"/>
                <a:cs typeface="Arial"/>
              </a:rPr>
              <a:t> layout</a:t>
            </a:r>
            <a:endParaRPr sz="1000">
              <a:latin typeface="Arial"/>
              <a:cs typeface="Arial"/>
            </a:endParaRPr>
          </a:p>
          <a:p>
            <a:pPr marL="574040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574675" algn="l"/>
              </a:tabLst>
            </a:pPr>
            <a:r>
              <a:rPr dirty="0" sz="1000" spc="-5">
                <a:latin typeface="Arial"/>
                <a:cs typeface="Arial"/>
              </a:rPr>
              <a:t>Figure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out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file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management</a:t>
            </a:r>
            <a:endParaRPr sz="1000">
              <a:latin typeface="Arial"/>
              <a:cs typeface="Arial"/>
            </a:endParaRPr>
          </a:p>
          <a:p>
            <a:pPr marL="574040" indent="-168275">
              <a:lnSpc>
                <a:spcPts val="1200"/>
              </a:lnSpc>
              <a:buClr>
                <a:srgbClr val="3333B2"/>
              </a:buClr>
              <a:buChar char="►"/>
              <a:tabLst>
                <a:tab pos="574675" algn="l"/>
              </a:tabLst>
            </a:pPr>
            <a:r>
              <a:rPr dirty="0" sz="1000" spc="-5">
                <a:latin typeface="Arial"/>
                <a:cs typeface="Arial"/>
              </a:rPr>
              <a:t>Update propagation,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update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notifications.</a:t>
            </a:r>
            <a:endParaRPr sz="1000">
              <a:latin typeface="Arial"/>
              <a:cs typeface="Arial"/>
            </a:endParaRPr>
          </a:p>
          <a:p>
            <a:pPr marL="296545" marR="30480" indent="-259079">
              <a:lnSpc>
                <a:spcPct val="100000"/>
              </a:lnSpc>
              <a:spcBef>
                <a:spcPts val="595"/>
              </a:spcBef>
            </a:pP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Shared</a:t>
            </a:r>
            <a:r>
              <a:rPr dirty="0" sz="10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database:</a:t>
            </a:r>
            <a:r>
              <a:rPr dirty="0" sz="10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Much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flexible,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still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requires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common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data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scheme</a:t>
            </a:r>
            <a:r>
              <a:rPr dirty="0" sz="1000" spc="-10">
                <a:latin typeface="Arial"/>
                <a:cs typeface="Arial"/>
              </a:rPr>
              <a:t> next</a:t>
            </a:r>
            <a:r>
              <a:rPr dirty="0" sz="1000" spc="-5">
                <a:latin typeface="Arial"/>
                <a:cs typeface="Arial"/>
              </a:rPr>
              <a:t> to </a:t>
            </a:r>
            <a:r>
              <a:rPr dirty="0" sz="1000">
                <a:latin typeface="Arial"/>
                <a:cs typeface="Arial"/>
              </a:rPr>
              <a:t>risk</a:t>
            </a:r>
            <a:r>
              <a:rPr dirty="0" sz="1000" spc="-5">
                <a:latin typeface="Arial"/>
                <a:cs typeface="Arial"/>
              </a:rPr>
              <a:t> of bottleneck.</a:t>
            </a:r>
            <a:endParaRPr sz="1000">
              <a:latin typeface="Arial"/>
              <a:cs typeface="Arial"/>
            </a:endParaRPr>
          </a:p>
          <a:p>
            <a:pPr marL="296545" marR="383540" indent="-259079">
              <a:lnSpc>
                <a:spcPct val="100000"/>
              </a:lnSpc>
              <a:spcBef>
                <a:spcPts val="590"/>
              </a:spcBef>
            </a:pP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Remote</a:t>
            </a:r>
            <a:r>
              <a:rPr dirty="0" sz="10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procedure</a:t>
            </a:r>
            <a:r>
              <a:rPr dirty="0" sz="10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call:</a:t>
            </a:r>
            <a:r>
              <a:rPr dirty="0" sz="10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Effective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execution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series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actions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needed.</a:t>
            </a:r>
            <a:endParaRPr sz="1000">
              <a:latin typeface="Arial"/>
              <a:cs typeface="Arial"/>
            </a:endParaRPr>
          </a:p>
          <a:p>
            <a:pPr marL="296545" marR="73025" indent="-259079">
              <a:lnSpc>
                <a:spcPct val="100000"/>
              </a:lnSpc>
              <a:spcBef>
                <a:spcPts val="590"/>
              </a:spcBef>
            </a:pP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Messaging:</a:t>
            </a:r>
            <a:r>
              <a:rPr dirty="0" sz="1000" spc="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RPCs require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caller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callee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up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running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same time.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allows decoupling 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 and space.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4357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88452" y="716"/>
            <a:ext cx="65341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Pervasive</a:t>
            </a:r>
            <a:r>
              <a:rPr dirty="0" sz="600" spc="-3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4188460" cy="138366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 marR="1739264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Distributed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pervasive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systems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Arial"/>
              <a:cs typeface="Arial"/>
            </a:endParaRPr>
          </a:p>
          <a:p>
            <a:pPr marL="264160">
              <a:lnSpc>
                <a:spcPts val="1410"/>
              </a:lnSpc>
              <a:spcBef>
                <a:spcPts val="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264160" marR="5080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Emerging next-generation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distributed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systems 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which nodes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small, mobile,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often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embedded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larger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system, characterized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by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fact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system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naturally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FA0000"/>
                </a:solidFill>
                <a:latin typeface="Arial"/>
                <a:cs typeface="Arial"/>
              </a:rPr>
              <a:t>blends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into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the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20">
                <a:solidFill>
                  <a:srgbClr val="FA0000"/>
                </a:solidFill>
                <a:latin typeface="Arial"/>
                <a:cs typeface="Arial"/>
              </a:rPr>
              <a:t>user’s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FA0000"/>
                </a:solidFill>
                <a:latin typeface="Arial"/>
                <a:cs typeface="Arial"/>
              </a:rPr>
              <a:t>environment</a:t>
            </a:r>
            <a:r>
              <a:rPr dirty="0" sz="1000" spc="-1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algn="ctr" marR="1689100">
              <a:lnSpc>
                <a:spcPct val="100000"/>
              </a:lnSpc>
              <a:spcBef>
                <a:spcPts val="64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Three</a:t>
            </a: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(overlapping)</a:t>
            </a: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subtypes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4357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88452" y="716"/>
            <a:ext cx="65341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Pervasive</a:t>
            </a:r>
            <a:r>
              <a:rPr dirty="0" sz="600" spc="-3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239260" cy="193992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 marR="1764664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Distributed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pervasive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systems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Arial"/>
              <a:cs typeface="Arial"/>
            </a:endParaRPr>
          </a:p>
          <a:p>
            <a:pPr marL="276860">
              <a:lnSpc>
                <a:spcPts val="1410"/>
              </a:lnSpc>
              <a:spcBef>
                <a:spcPts val="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276860" marR="43180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Emerging next-generation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distributed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systems 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which nodes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small, mobile,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often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embedded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larger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system, characterized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by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fact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system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naturally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FA0000"/>
                </a:solidFill>
                <a:latin typeface="Arial"/>
                <a:cs typeface="Arial"/>
              </a:rPr>
              <a:t>blends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into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the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20">
                <a:solidFill>
                  <a:srgbClr val="FA0000"/>
                </a:solidFill>
                <a:latin typeface="Arial"/>
                <a:cs typeface="Arial"/>
              </a:rPr>
              <a:t>user’s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FA0000"/>
                </a:solidFill>
                <a:latin typeface="Arial"/>
                <a:cs typeface="Arial"/>
              </a:rPr>
              <a:t>environment</a:t>
            </a:r>
            <a:r>
              <a:rPr dirty="0" sz="1000" spc="-1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algn="ctr" marR="1714500">
              <a:lnSpc>
                <a:spcPct val="100000"/>
              </a:lnSpc>
              <a:spcBef>
                <a:spcPts val="64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Three</a:t>
            </a: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(overlapping)</a:t>
            </a: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subtypes</a:t>
            </a:r>
            <a:endParaRPr sz="1200">
              <a:latin typeface="Arial"/>
              <a:cs typeface="Arial"/>
            </a:endParaRPr>
          </a:p>
          <a:p>
            <a:pPr marL="554355" marR="215265" indent="-168275">
              <a:lnSpc>
                <a:spcPct val="100000"/>
              </a:lnSpc>
              <a:spcBef>
                <a:spcPts val="785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Ubiquitous computing systems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pervasive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continuously 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present</a:t>
            </a:r>
            <a:r>
              <a:rPr dirty="0" sz="1000" spc="-5">
                <a:latin typeface="Arial"/>
                <a:cs typeface="Arial"/>
              </a:rPr>
              <a:t>, i.e.,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continuous interaction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between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user.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4357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88452" y="716"/>
            <a:ext cx="65341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Pervasive</a:t>
            </a:r>
            <a:r>
              <a:rPr dirty="0" sz="600" spc="-3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239260" cy="231902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 marR="1764664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Distributed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pervasive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systems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Arial"/>
              <a:cs typeface="Arial"/>
            </a:endParaRPr>
          </a:p>
          <a:p>
            <a:pPr marL="276860">
              <a:lnSpc>
                <a:spcPts val="1410"/>
              </a:lnSpc>
              <a:spcBef>
                <a:spcPts val="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276860" marR="43180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Emerging next-generation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distributed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systems 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which nodes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small, mobile,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often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embedded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larger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system, characterized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by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fact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system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naturally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FA0000"/>
                </a:solidFill>
                <a:latin typeface="Arial"/>
                <a:cs typeface="Arial"/>
              </a:rPr>
              <a:t>blends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into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the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20">
                <a:solidFill>
                  <a:srgbClr val="FA0000"/>
                </a:solidFill>
                <a:latin typeface="Arial"/>
                <a:cs typeface="Arial"/>
              </a:rPr>
              <a:t>user’s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FA0000"/>
                </a:solidFill>
                <a:latin typeface="Arial"/>
                <a:cs typeface="Arial"/>
              </a:rPr>
              <a:t>environment</a:t>
            </a:r>
            <a:r>
              <a:rPr dirty="0" sz="1000" spc="-1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algn="ctr" marR="1714500">
              <a:lnSpc>
                <a:spcPct val="100000"/>
              </a:lnSpc>
              <a:spcBef>
                <a:spcPts val="64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Three</a:t>
            </a: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(overlapping)</a:t>
            </a: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subtypes</a:t>
            </a:r>
            <a:endParaRPr sz="1200">
              <a:latin typeface="Arial"/>
              <a:cs typeface="Arial"/>
            </a:endParaRPr>
          </a:p>
          <a:p>
            <a:pPr marL="554355" marR="215265" indent="-168275">
              <a:lnSpc>
                <a:spcPct val="100000"/>
              </a:lnSpc>
              <a:spcBef>
                <a:spcPts val="785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Ubiquitous computing systems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pervasive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continuously 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present</a:t>
            </a:r>
            <a:r>
              <a:rPr dirty="0" sz="1000" spc="-5">
                <a:latin typeface="Arial"/>
                <a:cs typeface="Arial"/>
              </a:rPr>
              <a:t>, i.e.,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continuous interaction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between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user.</a:t>
            </a:r>
            <a:endParaRPr sz="1000">
              <a:latin typeface="Arial"/>
              <a:cs typeface="Arial"/>
            </a:endParaRPr>
          </a:p>
          <a:p>
            <a:pPr marL="554355" marR="65405" indent="-168275">
              <a:lnSpc>
                <a:spcPct val="100000"/>
              </a:lnSpc>
              <a:spcBef>
                <a:spcPts val="585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Mobile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computing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systems</a:t>
            </a:r>
            <a:r>
              <a:rPr dirty="0" sz="1000" spc="-15">
                <a:latin typeface="Arial"/>
                <a:cs typeface="Arial"/>
              </a:rPr>
              <a:t>: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pervasive,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but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emphasis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fact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</a:t>
            </a:r>
            <a:r>
              <a:rPr dirty="0" sz="1000" spc="-10">
                <a:latin typeface="Arial"/>
                <a:cs typeface="Arial"/>
              </a:rPr>
              <a:t>devices</a:t>
            </a:r>
            <a:r>
              <a:rPr dirty="0" sz="1000" spc="-5">
                <a:latin typeface="Arial"/>
                <a:cs typeface="Arial"/>
              </a:rPr>
              <a:t> are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inherently mobile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283748" y="3331252"/>
            <a:ext cx="25781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47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4357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88452" y="716"/>
            <a:ext cx="65341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Pervasive</a:t>
            </a:r>
            <a:r>
              <a:rPr dirty="0" sz="600" spc="-3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600" y="188846"/>
            <a:ext cx="4239260" cy="269875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ctr" marR="1764664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Distributed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pervasive</a:t>
            </a:r>
            <a:r>
              <a:rPr dirty="0" sz="140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systems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00">
              <a:latin typeface="Arial"/>
              <a:cs typeface="Arial"/>
            </a:endParaRPr>
          </a:p>
          <a:p>
            <a:pPr marL="276860">
              <a:lnSpc>
                <a:spcPts val="1410"/>
              </a:lnSpc>
              <a:spcBef>
                <a:spcPts val="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276860" marR="43180">
              <a:lnSpc>
                <a:spcPts val="1200"/>
              </a:lnSpc>
              <a:spcBef>
                <a:spcPts val="10"/>
              </a:spcBef>
            </a:pPr>
            <a:r>
              <a:rPr dirty="0" sz="1000" spc="-5">
                <a:latin typeface="Arial"/>
                <a:cs typeface="Arial"/>
              </a:rPr>
              <a:t>Emerging next-generation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distributed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systems 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which nodes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small, mobile,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often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embedded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larger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system, characterized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by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fact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system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naturally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FA0000"/>
                </a:solidFill>
                <a:latin typeface="Arial"/>
                <a:cs typeface="Arial"/>
              </a:rPr>
              <a:t>blends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into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the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20">
                <a:solidFill>
                  <a:srgbClr val="FA0000"/>
                </a:solidFill>
                <a:latin typeface="Arial"/>
                <a:cs typeface="Arial"/>
              </a:rPr>
              <a:t>user’s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FA0000"/>
                </a:solidFill>
                <a:latin typeface="Arial"/>
                <a:cs typeface="Arial"/>
              </a:rPr>
              <a:t>environment</a:t>
            </a:r>
            <a:r>
              <a:rPr dirty="0" sz="1000" spc="-1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algn="ctr" marR="1714500">
              <a:lnSpc>
                <a:spcPct val="100000"/>
              </a:lnSpc>
              <a:spcBef>
                <a:spcPts val="64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Three</a:t>
            </a: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(overlapping)</a:t>
            </a: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subtypes</a:t>
            </a:r>
            <a:endParaRPr sz="1200">
              <a:latin typeface="Arial"/>
              <a:cs typeface="Arial"/>
            </a:endParaRPr>
          </a:p>
          <a:p>
            <a:pPr marL="554355" marR="215265" indent="-168275">
              <a:lnSpc>
                <a:spcPct val="100000"/>
              </a:lnSpc>
              <a:spcBef>
                <a:spcPts val="785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Ubiquitous computing systems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pervasive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continuously 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present</a:t>
            </a:r>
            <a:r>
              <a:rPr dirty="0" sz="1000" spc="-5">
                <a:latin typeface="Arial"/>
                <a:cs typeface="Arial"/>
              </a:rPr>
              <a:t>, i.e.,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continuous interaction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between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user.</a:t>
            </a:r>
            <a:endParaRPr sz="1000">
              <a:latin typeface="Arial"/>
              <a:cs typeface="Arial"/>
            </a:endParaRPr>
          </a:p>
          <a:p>
            <a:pPr marL="554355" marR="65405" indent="-168275">
              <a:lnSpc>
                <a:spcPct val="100000"/>
              </a:lnSpc>
              <a:spcBef>
                <a:spcPts val="585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Mobile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computing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15">
                <a:solidFill>
                  <a:srgbClr val="0000FA"/>
                </a:solidFill>
                <a:latin typeface="Arial"/>
                <a:cs typeface="Arial"/>
              </a:rPr>
              <a:t>systems</a:t>
            </a:r>
            <a:r>
              <a:rPr dirty="0" sz="1000" spc="-15">
                <a:latin typeface="Arial"/>
                <a:cs typeface="Arial"/>
              </a:rPr>
              <a:t>: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pervasive,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but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emphasis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fact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that </a:t>
            </a:r>
            <a:r>
              <a:rPr dirty="0" sz="1000" spc="-10">
                <a:latin typeface="Arial"/>
                <a:cs typeface="Arial"/>
              </a:rPr>
              <a:t>devices</a:t>
            </a:r>
            <a:r>
              <a:rPr dirty="0" sz="1000" spc="-5">
                <a:latin typeface="Arial"/>
                <a:cs typeface="Arial"/>
              </a:rPr>
              <a:t> are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inherently mobile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554355" marR="66675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554990" algn="l"/>
              </a:tabLst>
            </a:pP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Sensor (and actuator) networks</a:t>
            </a:r>
            <a:r>
              <a:rPr dirty="0" sz="1000" spc="-10">
                <a:latin typeface="Arial"/>
                <a:cs typeface="Arial"/>
              </a:rPr>
              <a:t>: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pervasive, </a:t>
            </a:r>
            <a:r>
              <a:rPr dirty="0" sz="1000" spc="-10">
                <a:latin typeface="Arial"/>
                <a:cs typeface="Arial"/>
              </a:rPr>
              <a:t>with emphasis on the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actual (collaborative)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sensing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actuation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environment.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4300563" y="3331252"/>
            <a:ext cx="2413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</a:t>
            </a:fld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2390775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20"/>
              <a:t>What</a:t>
            </a:r>
            <a:r>
              <a:rPr dirty="0" spc="-10"/>
              <a:t> </a:t>
            </a:r>
            <a:r>
              <a:rPr dirty="0" spc="15"/>
              <a:t>do</a:t>
            </a:r>
            <a:r>
              <a:rPr dirty="0" spc="-5"/>
              <a:t> </a:t>
            </a:r>
            <a:r>
              <a:rPr dirty="0" spc="10"/>
              <a:t>we</a:t>
            </a:r>
            <a:r>
              <a:rPr dirty="0" spc="-5"/>
              <a:t> </a:t>
            </a:r>
            <a:r>
              <a:rPr dirty="0" spc="10"/>
              <a:t>want</a:t>
            </a:r>
            <a:r>
              <a:rPr dirty="0" spc="-5"/>
              <a:t> </a:t>
            </a:r>
            <a:r>
              <a:rPr dirty="0" spc="10"/>
              <a:t>to</a:t>
            </a:r>
            <a:r>
              <a:rPr dirty="0" spc="-5"/>
              <a:t> </a:t>
            </a:r>
            <a:r>
              <a:rPr dirty="0" spc="5"/>
              <a:t>achieve?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1304" y="1271530"/>
            <a:ext cx="1875789" cy="936625"/>
          </a:xfrm>
          <a:prstGeom prst="rect">
            <a:avLst/>
          </a:prstGeom>
        </p:spPr>
        <p:txBody>
          <a:bodyPr wrap="square" lIns="0" tIns="88265" rIns="0" bIns="0" rtlCol="0" vert="horz">
            <a:spAutoFit/>
          </a:bodyPr>
          <a:lstStyle/>
          <a:p>
            <a:pPr marL="205740" indent="-168275">
              <a:lnSpc>
                <a:spcPct val="100000"/>
              </a:lnSpc>
              <a:spcBef>
                <a:spcPts val="695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>
                <a:latin typeface="Arial"/>
                <a:cs typeface="Arial"/>
              </a:rPr>
              <a:t>Support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sharing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resources</a:t>
            </a:r>
            <a:endParaRPr sz="1000">
              <a:latin typeface="Arial"/>
              <a:cs typeface="Arial"/>
            </a:endParaRPr>
          </a:p>
          <a:p>
            <a:pPr marL="20574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5">
                <a:latin typeface="Arial"/>
                <a:cs typeface="Arial"/>
              </a:rPr>
              <a:t>Distribution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transparency</a:t>
            </a:r>
            <a:endParaRPr sz="1000">
              <a:latin typeface="Arial"/>
              <a:cs typeface="Arial"/>
            </a:endParaRPr>
          </a:p>
          <a:p>
            <a:pPr marL="205740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5">
                <a:latin typeface="Arial"/>
                <a:cs typeface="Arial"/>
              </a:rPr>
              <a:t>Openness</a:t>
            </a:r>
            <a:endParaRPr sz="1000">
              <a:latin typeface="Arial"/>
              <a:cs typeface="Arial"/>
            </a:endParaRPr>
          </a:p>
          <a:p>
            <a:pPr marL="20574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5">
                <a:latin typeface="Arial"/>
                <a:cs typeface="Arial"/>
              </a:rPr>
              <a:t>Scalability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4357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88452" y="716"/>
            <a:ext cx="65341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Pervasive</a:t>
            </a:r>
            <a:r>
              <a:rPr dirty="0" sz="600" spc="-3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4165600" cy="243078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Ubiquitous</a:t>
            </a:r>
            <a:r>
              <a:rPr dirty="0" sz="1400" spc="-3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systems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0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  <a:spcBef>
                <a:spcPts val="121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Core</a:t>
            </a:r>
            <a:r>
              <a:rPr dirty="0" sz="1200" spc="-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elements</a:t>
            </a:r>
            <a:endParaRPr sz="1200">
              <a:latin typeface="Arial"/>
              <a:cs typeface="Arial"/>
            </a:endParaRPr>
          </a:p>
          <a:p>
            <a:pPr marL="541655" marR="5080" indent="-175260">
              <a:lnSpc>
                <a:spcPct val="100000"/>
              </a:lnSpc>
              <a:spcBef>
                <a:spcPts val="545"/>
              </a:spcBef>
              <a:buClr>
                <a:srgbClr val="3333B2"/>
              </a:buClr>
              <a:buAutoNum type="arabicPeriod"/>
              <a:tabLst>
                <a:tab pos="542290" algn="l"/>
              </a:tabLst>
            </a:pPr>
            <a:r>
              <a:rPr dirty="0" sz="1000" spc="-15">
                <a:latin typeface="Arial"/>
                <a:cs typeface="Arial"/>
              </a:rPr>
              <a:t>(</a:t>
            </a:r>
            <a:r>
              <a:rPr dirty="0" sz="1000" spc="-15" b="1">
                <a:latin typeface="Arial"/>
                <a:cs typeface="Arial"/>
              </a:rPr>
              <a:t>Distribution</a:t>
            </a:r>
            <a:r>
              <a:rPr dirty="0" sz="1000" spc="-15">
                <a:latin typeface="Arial"/>
                <a:cs typeface="Arial"/>
              </a:rPr>
              <a:t>)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Devices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are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networked,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distributed,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and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accessible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transparent manner</a:t>
            </a:r>
            <a:endParaRPr sz="1000">
              <a:latin typeface="Arial"/>
              <a:cs typeface="Arial"/>
            </a:endParaRPr>
          </a:p>
          <a:p>
            <a:pPr marL="541655" marR="204470" indent="-175260">
              <a:lnSpc>
                <a:spcPts val="1200"/>
              </a:lnSpc>
              <a:spcBef>
                <a:spcPts val="30"/>
              </a:spcBef>
              <a:buClr>
                <a:srgbClr val="3333B2"/>
              </a:buClr>
              <a:buAutoNum type="arabicPeriod"/>
              <a:tabLst>
                <a:tab pos="542290" algn="l"/>
              </a:tabLst>
            </a:pPr>
            <a:r>
              <a:rPr dirty="0" sz="1000" spc="-5">
                <a:latin typeface="Arial"/>
                <a:cs typeface="Arial"/>
              </a:rPr>
              <a:t>(</a:t>
            </a:r>
            <a:r>
              <a:rPr dirty="0" sz="1000" spc="-5" b="1">
                <a:latin typeface="Arial"/>
                <a:cs typeface="Arial"/>
              </a:rPr>
              <a:t>Interaction</a:t>
            </a:r>
            <a:r>
              <a:rPr dirty="0" sz="1000" spc="-5">
                <a:latin typeface="Arial"/>
                <a:cs typeface="Arial"/>
              </a:rPr>
              <a:t>)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Interaction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between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users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devices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highly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unobtrusive</a:t>
            </a:r>
            <a:endParaRPr sz="1000">
              <a:latin typeface="Arial"/>
              <a:cs typeface="Arial"/>
            </a:endParaRPr>
          </a:p>
          <a:p>
            <a:pPr marL="541655" indent="-175895">
              <a:lnSpc>
                <a:spcPts val="1150"/>
              </a:lnSpc>
              <a:buClr>
                <a:srgbClr val="3333B2"/>
              </a:buClr>
              <a:buAutoNum type="arabicPeriod"/>
              <a:tabLst>
                <a:tab pos="542290" algn="l"/>
              </a:tabLst>
            </a:pPr>
            <a:r>
              <a:rPr dirty="0" sz="1000" spc="-5">
                <a:latin typeface="Arial"/>
                <a:cs typeface="Arial"/>
              </a:rPr>
              <a:t>(</a:t>
            </a:r>
            <a:r>
              <a:rPr dirty="0" sz="1000" spc="-5" b="1">
                <a:latin typeface="Arial"/>
                <a:cs typeface="Arial"/>
              </a:rPr>
              <a:t>Context awareness</a:t>
            </a:r>
            <a:r>
              <a:rPr dirty="0" sz="1000" spc="-5">
                <a:latin typeface="Arial"/>
                <a:cs typeface="Arial"/>
              </a:rPr>
              <a:t>)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 system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</a:t>
            </a:r>
            <a:r>
              <a:rPr dirty="0" sz="1000" spc="-10">
                <a:latin typeface="Arial"/>
                <a:cs typeface="Arial"/>
              </a:rPr>
              <a:t>aware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user’s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context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</a:t>
            </a:r>
            <a:endParaRPr sz="1000">
              <a:latin typeface="Arial"/>
              <a:cs typeface="Arial"/>
            </a:endParaRPr>
          </a:p>
          <a:p>
            <a:pPr marL="541655">
              <a:lnSpc>
                <a:spcPts val="1195"/>
              </a:lnSpc>
            </a:pPr>
            <a:r>
              <a:rPr dirty="0" sz="1000" spc="-5">
                <a:latin typeface="Arial"/>
                <a:cs typeface="Arial"/>
              </a:rPr>
              <a:t>order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optimize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interaction</a:t>
            </a:r>
            <a:endParaRPr sz="1000">
              <a:latin typeface="Arial"/>
              <a:cs typeface="Arial"/>
            </a:endParaRPr>
          </a:p>
          <a:p>
            <a:pPr marL="541655" marR="288290" indent="-175260">
              <a:lnSpc>
                <a:spcPts val="1200"/>
              </a:lnSpc>
              <a:spcBef>
                <a:spcPts val="35"/>
              </a:spcBef>
              <a:buClr>
                <a:srgbClr val="3333B2"/>
              </a:buClr>
              <a:buAutoNum type="arabicPeriod" startAt="4"/>
              <a:tabLst>
                <a:tab pos="542290" algn="l"/>
              </a:tabLst>
            </a:pPr>
            <a:r>
              <a:rPr dirty="0" sz="1000" spc="-10">
                <a:latin typeface="Arial"/>
                <a:cs typeface="Arial"/>
              </a:rPr>
              <a:t>(</a:t>
            </a:r>
            <a:r>
              <a:rPr dirty="0" sz="1000" spc="-10" b="1">
                <a:latin typeface="Arial"/>
                <a:cs typeface="Arial"/>
              </a:rPr>
              <a:t>Autonomy</a:t>
            </a:r>
            <a:r>
              <a:rPr dirty="0" sz="1000" spc="-10">
                <a:latin typeface="Arial"/>
                <a:cs typeface="Arial"/>
              </a:rPr>
              <a:t>)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Devices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operate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autonomously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without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human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intervention, and are thus highly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self-managed</a:t>
            </a:r>
            <a:endParaRPr sz="1000">
              <a:latin typeface="Arial"/>
              <a:cs typeface="Arial"/>
            </a:endParaRPr>
          </a:p>
          <a:p>
            <a:pPr marL="541655" indent="-175895">
              <a:lnSpc>
                <a:spcPts val="1150"/>
              </a:lnSpc>
              <a:buClr>
                <a:srgbClr val="3333B2"/>
              </a:buClr>
              <a:buAutoNum type="arabicPeriod" startAt="4"/>
              <a:tabLst>
                <a:tab pos="542290" algn="l"/>
              </a:tabLst>
            </a:pPr>
            <a:r>
              <a:rPr dirty="0" sz="1000" spc="-10">
                <a:latin typeface="Arial"/>
                <a:cs typeface="Arial"/>
              </a:rPr>
              <a:t>(</a:t>
            </a:r>
            <a:r>
              <a:rPr dirty="0" sz="1000" spc="-10" b="1">
                <a:latin typeface="Arial"/>
                <a:cs typeface="Arial"/>
              </a:rPr>
              <a:t>Intelligence</a:t>
            </a:r>
            <a:r>
              <a:rPr dirty="0" sz="1000" spc="-10">
                <a:latin typeface="Arial"/>
                <a:cs typeface="Arial"/>
              </a:rPr>
              <a:t>)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system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whole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handle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wide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range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of</a:t>
            </a:r>
            <a:endParaRPr sz="1000">
              <a:latin typeface="Arial"/>
              <a:cs typeface="Arial"/>
            </a:endParaRPr>
          </a:p>
          <a:p>
            <a:pPr marL="541655">
              <a:lnSpc>
                <a:spcPts val="1200"/>
              </a:lnSpc>
            </a:pPr>
            <a:r>
              <a:rPr dirty="0" sz="1000" spc="-5">
                <a:latin typeface="Arial"/>
                <a:cs typeface="Arial"/>
              </a:rPr>
              <a:t>dynamic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actions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interactions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713" y="3327684"/>
            <a:ext cx="105537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Ubiquitous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computing 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83748" y="3327684"/>
            <a:ext cx="257810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48</a:t>
            </a:r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66713" y="3331252"/>
            <a:ext cx="92011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Mobile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computing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49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4357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88452" y="716"/>
            <a:ext cx="65341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Pervasive</a:t>
            </a:r>
            <a:r>
              <a:rPr dirty="0" sz="600" spc="-3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45351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Mobile</a:t>
            </a:r>
            <a:r>
              <a:rPr dirty="0" sz="1400" spc="-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computing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1894" y="800944"/>
            <a:ext cx="3964940" cy="892175"/>
          </a:xfrm>
          <a:prstGeom prst="rect">
            <a:avLst/>
          </a:prstGeom>
        </p:spPr>
        <p:txBody>
          <a:bodyPr wrap="square" lIns="0" tIns="9525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5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Distinctive</a:t>
            </a:r>
            <a:r>
              <a:rPr dirty="0" sz="1200" spc="-4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features</a:t>
            </a:r>
            <a:endParaRPr sz="1200">
              <a:latin typeface="Arial"/>
              <a:cs typeface="Arial"/>
            </a:endParaRPr>
          </a:p>
          <a:p>
            <a:pPr marL="314960" marR="57150" indent="-168275">
              <a:lnSpc>
                <a:spcPct val="100000"/>
              </a:lnSpc>
              <a:spcBef>
                <a:spcPts val="545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myriad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different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mobile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devices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(smartphones,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tablets,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GPS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devices, </a:t>
            </a:r>
            <a:r>
              <a:rPr dirty="0" sz="1000" spc="-5">
                <a:latin typeface="Arial"/>
                <a:cs typeface="Arial"/>
              </a:rPr>
              <a:t>remote controls, </a:t>
            </a:r>
            <a:r>
              <a:rPr dirty="0" sz="1000" spc="-10">
                <a:latin typeface="Arial"/>
                <a:cs typeface="Arial"/>
              </a:rPr>
              <a:t>active</a:t>
            </a:r>
            <a:r>
              <a:rPr dirty="0" sz="1000" spc="-5">
                <a:latin typeface="Arial"/>
                <a:cs typeface="Arial"/>
              </a:rPr>
              <a:t> badges.</a:t>
            </a:r>
            <a:endParaRPr sz="1000">
              <a:latin typeface="Arial"/>
              <a:cs typeface="Arial"/>
            </a:endParaRPr>
          </a:p>
          <a:p>
            <a:pPr marL="314960" indent="-168275">
              <a:lnSpc>
                <a:spcPct val="100000"/>
              </a:lnSpc>
              <a:spcBef>
                <a:spcPts val="585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10">
                <a:latin typeface="Arial"/>
                <a:cs typeface="Arial"/>
              </a:rPr>
              <a:t>Mobile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implies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that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device’s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location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expected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change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over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4395" y="1667362"/>
            <a:ext cx="33477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time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0" i="1">
                <a:latin typeface="メイリオ"/>
                <a:cs typeface="メイリオ"/>
              </a:rPr>
              <a:t> </a:t>
            </a:r>
            <a:r>
              <a:rPr dirty="0" sz="1000" spc="-5">
                <a:latin typeface="Arial"/>
                <a:cs typeface="Arial"/>
              </a:rPr>
              <a:t>change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local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services,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reachability,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etc.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Keyword: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1304" y="1743297"/>
            <a:ext cx="3784600" cy="481330"/>
          </a:xfrm>
          <a:prstGeom prst="rect">
            <a:avLst/>
          </a:prstGeom>
        </p:spPr>
        <p:txBody>
          <a:bodyPr wrap="square" lIns="0" tIns="87630" rIns="0" bIns="0" rtlCol="0" vert="horz">
            <a:spAutoFit/>
          </a:bodyPr>
          <a:lstStyle/>
          <a:p>
            <a:pPr marL="205740">
              <a:lnSpc>
                <a:spcPct val="100000"/>
              </a:lnSpc>
              <a:spcBef>
                <a:spcPts val="690"/>
              </a:spcBef>
            </a:pP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discovery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205740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206375" algn="l"/>
              </a:tabLst>
            </a:pPr>
            <a:r>
              <a:rPr dirty="0" sz="1000" spc="-5">
                <a:latin typeface="Arial"/>
                <a:cs typeface="Arial"/>
              </a:rPr>
              <a:t>Communication </a:t>
            </a:r>
            <a:r>
              <a:rPr dirty="0" sz="1000" spc="-15">
                <a:latin typeface="Arial"/>
                <a:cs typeface="Arial"/>
              </a:rPr>
              <a:t>may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become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difficult: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 </a:t>
            </a:r>
            <a:r>
              <a:rPr dirty="0" sz="1000" spc="-10">
                <a:latin typeface="Arial"/>
                <a:cs typeface="Arial"/>
              </a:rPr>
              <a:t>stable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route,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but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4395" y="2198781"/>
            <a:ext cx="3505835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latin typeface="Arial"/>
                <a:cs typeface="Arial"/>
              </a:rPr>
              <a:t>also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perhaps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guaranteed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connectivity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55" i="1">
                <a:latin typeface="メイリオ"/>
                <a:cs typeface="メイリオ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disruption-tolerant </a:t>
            </a:r>
            <a:r>
              <a:rPr dirty="0" sz="1000" spc="-26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networking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92011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Mobile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computing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50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834129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Pervasive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1356360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0"/>
              <a:t>Mobility</a:t>
            </a:r>
            <a:r>
              <a:rPr dirty="0" spc="-50"/>
              <a:t> </a:t>
            </a:r>
            <a:r>
              <a:rPr dirty="0" spc="20"/>
              <a:t>patterns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15950" y="598764"/>
            <a:ext cx="3970654" cy="24593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3815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Issue</a:t>
            </a:r>
            <a:endParaRPr sz="1200">
              <a:latin typeface="Arial"/>
              <a:cs typeface="Arial"/>
            </a:endParaRPr>
          </a:p>
          <a:p>
            <a:pPr marL="43815" marR="30480" indent="-6350">
              <a:lnSpc>
                <a:spcPts val="1200"/>
              </a:lnSpc>
              <a:spcBef>
                <a:spcPts val="10"/>
              </a:spcBef>
            </a:pPr>
            <a:r>
              <a:rPr dirty="0" sz="1000" spc="-15">
                <a:latin typeface="Arial"/>
                <a:cs typeface="Arial"/>
              </a:rPr>
              <a:t>What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relationship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between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information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dissemination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human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mobility?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Basic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idea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encounter allows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for</a:t>
            </a:r>
            <a:r>
              <a:rPr dirty="0" sz="1000" spc="-5">
                <a:latin typeface="Arial"/>
                <a:cs typeface="Arial"/>
              </a:rPr>
              <a:t> 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exchange</a:t>
            </a:r>
            <a:r>
              <a:rPr dirty="0" sz="1000" spc="-5">
                <a:latin typeface="Arial"/>
                <a:cs typeface="Arial"/>
              </a:rPr>
              <a:t> of 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information </a:t>
            </a:r>
            <a:r>
              <a:rPr dirty="0" sz="1000" spc="-10">
                <a:latin typeface="Arial"/>
                <a:cs typeface="Arial"/>
              </a:rPr>
              <a:t>(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pocket-switched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 networks</a:t>
            </a:r>
            <a:r>
              <a:rPr dirty="0" sz="1000" spc="-5">
                <a:latin typeface="Arial"/>
                <a:cs typeface="Arial"/>
              </a:rPr>
              <a:t>).</a:t>
            </a:r>
            <a:endParaRPr sz="1000">
              <a:latin typeface="Arial"/>
              <a:cs typeface="Arial"/>
            </a:endParaRPr>
          </a:p>
          <a:p>
            <a:pPr marL="38735">
              <a:lnSpc>
                <a:spcPct val="100000"/>
              </a:lnSpc>
              <a:spcBef>
                <a:spcPts val="64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A</a:t>
            </a: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successful</a:t>
            </a:r>
            <a:r>
              <a:rPr dirty="0" sz="1200" spc="-2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strategy</a:t>
            </a:r>
            <a:endParaRPr sz="1200">
              <a:latin typeface="Arial"/>
              <a:cs typeface="Arial"/>
            </a:endParaRPr>
          </a:p>
          <a:p>
            <a:pPr marL="320675" indent="-168275">
              <a:lnSpc>
                <a:spcPct val="100000"/>
              </a:lnSpc>
              <a:spcBef>
                <a:spcPts val="790"/>
              </a:spcBef>
              <a:buClr>
                <a:srgbClr val="3333B2"/>
              </a:buClr>
              <a:buChar char="►"/>
              <a:tabLst>
                <a:tab pos="321310" algn="l"/>
              </a:tabLst>
            </a:pPr>
            <a:r>
              <a:rPr dirty="0" sz="1000" spc="-10">
                <a:latin typeface="Arial"/>
                <a:cs typeface="Arial"/>
              </a:rPr>
              <a:t>Alice’s</a:t>
            </a:r>
            <a:r>
              <a:rPr dirty="0" sz="1000" spc="-5">
                <a:latin typeface="Arial"/>
                <a:cs typeface="Arial"/>
              </a:rPr>
              <a:t> world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consists 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friends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strangers</a:t>
            </a:r>
            <a:r>
              <a:rPr dirty="0" sz="1000" spc="-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20675" marR="30099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321310" algn="l"/>
              </a:tabLst>
            </a:pPr>
            <a:r>
              <a:rPr dirty="0" sz="1000" spc="-5">
                <a:latin typeface="Arial"/>
                <a:cs typeface="Arial"/>
              </a:rPr>
              <a:t>If Alice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wants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get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 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Bob: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 out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all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her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friends</a:t>
            </a:r>
            <a:endParaRPr sz="1000">
              <a:latin typeface="Arial"/>
              <a:cs typeface="Arial"/>
            </a:endParaRPr>
          </a:p>
          <a:p>
            <a:pPr marL="320675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321310" algn="l"/>
              </a:tabLst>
            </a:pPr>
            <a:r>
              <a:rPr dirty="0" sz="1000" spc="-10">
                <a:latin typeface="Arial"/>
                <a:cs typeface="Arial"/>
              </a:rPr>
              <a:t>Friend</a:t>
            </a:r>
            <a:r>
              <a:rPr dirty="0" sz="1000" spc="-5">
                <a:latin typeface="Arial"/>
                <a:cs typeface="Arial"/>
              </a:rPr>
              <a:t> passes message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Bob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 first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encounter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>
              <a:latin typeface="Arial"/>
              <a:cs typeface="Arial"/>
            </a:endParaRPr>
          </a:p>
          <a:p>
            <a:pPr marL="43815">
              <a:lnSpc>
                <a:spcPts val="1410"/>
              </a:lnSpc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43815" marR="135890" indent="-4445">
              <a:lnSpc>
                <a:spcPts val="1200"/>
              </a:lnSpc>
              <a:spcBef>
                <a:spcPts val="15"/>
              </a:spcBef>
            </a:pPr>
            <a:r>
              <a:rPr dirty="0" sz="1000" spc="-5">
                <a:latin typeface="Arial"/>
                <a:cs typeface="Arial"/>
              </a:rPr>
              <a:t>This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strategy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works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because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(apparently)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there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relatively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closed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communities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 friends.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66713" y="3331252"/>
            <a:ext cx="92011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Mobile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computing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51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4357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88452" y="716"/>
            <a:ext cx="65341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Pervasive</a:t>
            </a:r>
            <a:r>
              <a:rPr dirty="0" sz="600" spc="-3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73482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Community</a:t>
            </a:r>
            <a:r>
              <a:rPr dirty="0" sz="1400" spc="-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detection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1894" y="918601"/>
            <a:ext cx="3804920" cy="1028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ts val="142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Issue</a:t>
            </a:r>
            <a:endParaRPr sz="1200">
              <a:latin typeface="Arial"/>
              <a:cs typeface="Arial"/>
            </a:endParaRPr>
          </a:p>
          <a:p>
            <a:pPr marL="38100">
              <a:lnSpc>
                <a:spcPts val="1180"/>
              </a:lnSpc>
            </a:pPr>
            <a:r>
              <a:rPr dirty="0" sz="1000" spc="-10">
                <a:latin typeface="Arial"/>
                <a:cs typeface="Arial"/>
              </a:rPr>
              <a:t>How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detect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your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community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without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having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global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knowledge?</a:t>
            </a:r>
            <a:endParaRPr sz="10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69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Gradually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build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3333B2"/>
                </a:solidFill>
                <a:latin typeface="Arial"/>
                <a:cs typeface="Arial"/>
              </a:rPr>
              <a:t>your</a:t>
            </a:r>
            <a:r>
              <a:rPr dirty="0" sz="1200" spc="-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list</a:t>
            </a:r>
            <a:endParaRPr sz="1200">
              <a:latin typeface="Arial"/>
              <a:cs typeface="Arial"/>
            </a:endParaRPr>
          </a:p>
          <a:p>
            <a:pPr marL="314960" marR="30480" indent="-175260">
              <a:lnSpc>
                <a:spcPct val="100000"/>
              </a:lnSpc>
              <a:spcBef>
                <a:spcPts val="780"/>
              </a:spcBef>
            </a:pP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1.</a:t>
            </a:r>
            <a:r>
              <a:rPr dirty="0" sz="1000" spc="1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Node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i</a:t>
            </a:r>
            <a:r>
              <a:rPr dirty="0" sz="1000" spc="8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maintains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FA0000"/>
                </a:solidFill>
                <a:latin typeface="Arial"/>
                <a:cs typeface="Arial"/>
              </a:rPr>
              <a:t>familiar</a:t>
            </a:r>
            <a:r>
              <a:rPr dirty="0" sz="1000" spc="5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set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F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1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community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set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</a:t>
            </a:r>
            <a:r>
              <a:rPr dirty="0" baseline="-15873" sz="1050" i="1">
                <a:latin typeface="Arial"/>
                <a:cs typeface="Arial"/>
              </a:rPr>
              <a:t>i</a:t>
            </a:r>
            <a:r>
              <a:rPr dirty="0" baseline="-15873" sz="1050" spc="-12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initially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both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20">
                <a:latin typeface="Arial"/>
                <a:cs typeface="Arial"/>
              </a:rPr>
              <a:t>empty.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21484" y="2034828"/>
            <a:ext cx="215265" cy="1377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</a:pPr>
            <a:r>
              <a:rPr dirty="0" sz="700" spc="-105" i="1">
                <a:latin typeface="メイリオ"/>
                <a:cs typeface="メイリオ"/>
              </a:rPr>
              <a:t>|</a:t>
            </a:r>
            <a:r>
              <a:rPr dirty="0" sz="700" spc="20" i="1">
                <a:latin typeface="Arial"/>
                <a:cs typeface="Arial"/>
              </a:rPr>
              <a:t>F</a:t>
            </a:r>
            <a:r>
              <a:rPr dirty="0" baseline="-18518" sz="900" spc="-7" i="1">
                <a:latin typeface="Arial"/>
                <a:cs typeface="Arial"/>
              </a:rPr>
              <a:t>j</a:t>
            </a:r>
            <a:r>
              <a:rPr dirty="0" baseline="-18518" sz="900" spc="-104" i="1">
                <a:latin typeface="Arial"/>
                <a:cs typeface="Arial"/>
              </a:rPr>
              <a:t> </a:t>
            </a:r>
            <a:r>
              <a:rPr dirty="0" sz="700" spc="-105" i="1">
                <a:latin typeface="メイリオ"/>
                <a:cs typeface="メイリオ"/>
              </a:rPr>
              <a:t>|</a:t>
            </a:r>
            <a:endParaRPr sz="700">
              <a:latin typeface="メイリオ"/>
              <a:cs typeface="メイリオ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4192" y="1956503"/>
            <a:ext cx="223139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2.</a:t>
            </a: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Node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900" spc="-5" i="1">
                <a:latin typeface="Arial"/>
                <a:cs typeface="Arial"/>
              </a:rPr>
              <a:t>i</a:t>
            </a:r>
            <a:r>
              <a:rPr dirty="0" sz="900" spc="10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adds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900" spc="-5" i="1">
                <a:latin typeface="Arial"/>
                <a:cs typeface="Arial"/>
              </a:rPr>
              <a:t>j</a:t>
            </a:r>
            <a:r>
              <a:rPr dirty="0" sz="900" spc="10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C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i="1">
                <a:latin typeface="Arial"/>
                <a:cs typeface="Arial"/>
              </a:rPr>
              <a:t>  </a:t>
            </a:r>
            <a:r>
              <a:rPr dirty="0" sz="1000" spc="-5">
                <a:latin typeface="Arial"/>
                <a:cs typeface="Arial"/>
              </a:rPr>
              <a:t>when</a:t>
            </a:r>
            <a:r>
              <a:rPr dirty="0" sz="1000" spc="114">
                <a:latin typeface="Arial"/>
                <a:cs typeface="Arial"/>
              </a:rPr>
              <a:t> </a:t>
            </a:r>
            <a:r>
              <a:rPr dirty="0" u="sng" baseline="47619" sz="1050" spc="-157" i="1">
                <a:uFill>
                  <a:solidFill>
                    <a:srgbClr val="000000"/>
                  </a:solidFill>
                </a:uFill>
                <a:latin typeface="メイリオ"/>
                <a:cs typeface="メイリオ"/>
              </a:rPr>
              <a:t>|</a:t>
            </a:r>
            <a:r>
              <a:rPr dirty="0" u="sng" baseline="47619" sz="1050" spc="30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</a:t>
            </a:r>
            <a:r>
              <a:rPr dirty="0" u="sng" baseline="41666" sz="900" spc="-7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j</a:t>
            </a:r>
            <a:r>
              <a:rPr dirty="0" u="sng" baseline="41666" sz="900" spc="-104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baseline="47619" sz="1050" spc="-112" i="1">
                <a:uFill>
                  <a:solidFill>
                    <a:srgbClr val="000000"/>
                  </a:solidFill>
                </a:uFill>
                <a:latin typeface="メイリオ"/>
                <a:cs typeface="メイリオ"/>
              </a:rPr>
              <a:t>∩</a:t>
            </a:r>
            <a:r>
              <a:rPr dirty="0" u="sng" baseline="47619" sz="1050" spc="37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</a:t>
            </a:r>
            <a:r>
              <a:rPr dirty="0" u="sng" baseline="41666" sz="900" spc="-7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</a:t>
            </a:r>
            <a:r>
              <a:rPr dirty="0" u="sng" baseline="41666" sz="900" spc="-104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baseline="47619" sz="1050" spc="-157" i="1">
                <a:uFill>
                  <a:solidFill>
                    <a:srgbClr val="000000"/>
                  </a:solidFill>
                </a:uFill>
                <a:latin typeface="メイリオ"/>
                <a:cs typeface="メイリオ"/>
              </a:rPr>
              <a:t>|</a:t>
            </a:r>
            <a:r>
              <a:rPr dirty="0" baseline="47619" sz="1050" spc="150" i="1">
                <a:latin typeface="メイリオ"/>
                <a:cs typeface="メイリオ"/>
              </a:rPr>
              <a:t> </a:t>
            </a:r>
            <a:r>
              <a:rPr dirty="0" sz="1000" spc="190" i="1">
                <a:latin typeface="Arial"/>
                <a:cs typeface="Arial"/>
              </a:rPr>
              <a:t>&gt;</a:t>
            </a:r>
            <a:r>
              <a:rPr dirty="0" sz="1000" spc="-60" i="1">
                <a:latin typeface="Arial"/>
                <a:cs typeface="Arial"/>
              </a:rPr>
              <a:t> </a:t>
            </a:r>
            <a:r>
              <a:rPr dirty="0" sz="1000" spc="50" i="1">
                <a:latin typeface="Arial"/>
                <a:cs typeface="Arial"/>
              </a:rPr>
              <a:t>λ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4594" y="2071021"/>
            <a:ext cx="3161665" cy="481330"/>
          </a:xfrm>
          <a:prstGeom prst="rect">
            <a:avLst/>
          </a:prstGeom>
        </p:spPr>
        <p:txBody>
          <a:bodyPr wrap="square" lIns="0" tIns="88265" rIns="0" bIns="0" rtlCol="0" vert="horz">
            <a:spAutoFit/>
          </a:bodyPr>
          <a:lstStyle/>
          <a:p>
            <a:pPr marL="127635">
              <a:lnSpc>
                <a:spcPct val="100000"/>
              </a:lnSpc>
              <a:spcBef>
                <a:spcPts val="695"/>
              </a:spcBef>
            </a:pP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3.</a:t>
            </a:r>
            <a:r>
              <a:rPr dirty="0" sz="10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Merge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</a:t>
            </a:r>
            <a:r>
              <a:rPr dirty="0" sz="1000" spc="-15">
                <a:latin typeface="Arial"/>
                <a:cs typeface="Arial"/>
              </a:rPr>
              <a:t>w</a:t>
            </a:r>
            <a:r>
              <a:rPr dirty="0" sz="1000" spc="-5">
                <a:latin typeface="Arial"/>
                <a:cs typeface="Arial"/>
              </a:rPr>
              <a:t>o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com</a:t>
            </a:r>
            <a:r>
              <a:rPr dirty="0" sz="1000" spc="-15">
                <a:latin typeface="Arial"/>
                <a:cs typeface="Arial"/>
              </a:rPr>
              <a:t>m</a:t>
            </a:r>
            <a:r>
              <a:rPr dirty="0" sz="1000" spc="-5">
                <a:latin typeface="Arial"/>
                <a:cs typeface="Arial"/>
              </a:rPr>
              <a:t>unities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when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65" i="1">
                <a:latin typeface="メイリオ"/>
                <a:cs typeface="メイリオ"/>
              </a:rPr>
              <a:t>|</a:t>
            </a:r>
            <a:r>
              <a:rPr dirty="0" sz="1000" spc="-5" i="1">
                <a:latin typeface="Arial"/>
                <a:cs typeface="Arial"/>
              </a:rPr>
              <a:t>C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82" i="1">
                <a:latin typeface="Arial"/>
                <a:cs typeface="Arial"/>
              </a:rPr>
              <a:t> </a:t>
            </a:r>
            <a:r>
              <a:rPr dirty="0" sz="1000" spc="-10" i="1">
                <a:latin typeface="メイリオ"/>
                <a:cs typeface="メイリオ"/>
              </a:rPr>
              <a:t>∩</a:t>
            </a:r>
            <a:r>
              <a:rPr dirty="0" sz="1000" spc="-5" i="1">
                <a:latin typeface="Arial"/>
                <a:cs typeface="Arial"/>
              </a:rPr>
              <a:t>C</a:t>
            </a:r>
            <a:r>
              <a:rPr dirty="0" baseline="-15873" sz="1050" spc="7" i="1">
                <a:latin typeface="Arial"/>
                <a:cs typeface="Arial"/>
              </a:rPr>
              <a:t>j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165" i="1">
                <a:latin typeface="メイリオ"/>
                <a:cs typeface="メイリオ"/>
              </a:rPr>
              <a:t>|</a:t>
            </a:r>
            <a:r>
              <a:rPr dirty="0" sz="1000" spc="-120" i="1">
                <a:latin typeface="メイリオ"/>
                <a:cs typeface="メイリオ"/>
              </a:rPr>
              <a:t> </a:t>
            </a:r>
            <a:r>
              <a:rPr dirty="0" sz="1000" spc="190" i="1">
                <a:latin typeface="Arial"/>
                <a:cs typeface="Arial"/>
              </a:rPr>
              <a:t>&gt;</a:t>
            </a:r>
            <a:r>
              <a:rPr dirty="0" sz="1000" spc="-60" i="1">
                <a:latin typeface="Arial"/>
                <a:cs typeface="Arial"/>
              </a:rPr>
              <a:t> </a:t>
            </a:r>
            <a:r>
              <a:rPr dirty="0" sz="1000" spc="-15" i="1">
                <a:latin typeface="Arial"/>
                <a:cs typeface="Arial"/>
              </a:rPr>
              <a:t>γ</a:t>
            </a:r>
            <a:r>
              <a:rPr dirty="0" sz="1000" spc="-165" i="1">
                <a:latin typeface="メイリオ"/>
                <a:cs typeface="メイリオ"/>
              </a:rPr>
              <a:t>|</a:t>
            </a:r>
            <a:r>
              <a:rPr dirty="0" sz="1000" spc="-5" i="1">
                <a:latin typeface="Arial"/>
                <a:cs typeface="Arial"/>
              </a:rPr>
              <a:t>C</a:t>
            </a:r>
            <a:r>
              <a:rPr dirty="0" baseline="-15873" sz="1050" spc="7" i="1">
                <a:latin typeface="Arial"/>
                <a:cs typeface="Arial"/>
              </a:rPr>
              <a:t>i</a:t>
            </a:r>
            <a:r>
              <a:rPr dirty="0" baseline="-15873" sz="1050" spc="82" i="1">
                <a:latin typeface="Arial"/>
                <a:cs typeface="Arial"/>
              </a:rPr>
              <a:t> </a:t>
            </a:r>
            <a:r>
              <a:rPr dirty="0" sz="1000" spc="-10" i="1">
                <a:latin typeface="メイリオ"/>
                <a:cs typeface="メイリオ"/>
              </a:rPr>
              <a:t>∪</a:t>
            </a:r>
            <a:r>
              <a:rPr dirty="0" sz="1000" spc="-5" i="1">
                <a:latin typeface="Arial"/>
                <a:cs typeface="Arial"/>
              </a:rPr>
              <a:t>C</a:t>
            </a:r>
            <a:r>
              <a:rPr dirty="0" baseline="-15873" sz="1050" spc="7" i="1">
                <a:latin typeface="Arial"/>
                <a:cs typeface="Arial"/>
              </a:rPr>
              <a:t>j</a:t>
            </a:r>
            <a:r>
              <a:rPr dirty="0" baseline="-15873" sz="1050" spc="-127" i="1">
                <a:latin typeface="Arial"/>
                <a:cs typeface="Arial"/>
              </a:rPr>
              <a:t> </a:t>
            </a:r>
            <a:r>
              <a:rPr dirty="0" sz="1000" spc="-165" i="1">
                <a:latin typeface="メイリオ"/>
                <a:cs typeface="メイリオ"/>
              </a:rPr>
              <a:t>|</a:t>
            </a:r>
            <a:endParaRPr sz="1000">
              <a:latin typeface="メイリオ"/>
              <a:cs typeface="メイリオ"/>
            </a:endParaRPr>
          </a:p>
          <a:p>
            <a:pPr marL="25400">
              <a:lnSpc>
                <a:spcPct val="100000"/>
              </a:lnSpc>
              <a:spcBef>
                <a:spcPts val="590"/>
              </a:spcBef>
            </a:pPr>
            <a:r>
              <a:rPr dirty="0" sz="1000" spc="-5">
                <a:latin typeface="Arial"/>
                <a:cs typeface="Arial"/>
              </a:rPr>
              <a:t>Experiments </a:t>
            </a:r>
            <a:r>
              <a:rPr dirty="0" sz="1000" spc="-10">
                <a:latin typeface="Arial"/>
                <a:cs typeface="Arial"/>
              </a:rPr>
              <a:t>show</a:t>
            </a:r>
            <a:r>
              <a:rPr dirty="0" sz="1000" spc="-5">
                <a:latin typeface="Arial"/>
                <a:cs typeface="Arial"/>
              </a:rPr>
              <a:t> that </a:t>
            </a:r>
            <a:r>
              <a:rPr dirty="0" sz="1000" spc="50" i="1">
                <a:latin typeface="Arial"/>
                <a:cs typeface="Arial"/>
              </a:rPr>
              <a:t>λ</a:t>
            </a:r>
            <a:r>
              <a:rPr dirty="0" sz="1000" spc="70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95" i="1">
                <a:latin typeface="Arial"/>
                <a:cs typeface="Arial"/>
              </a:rPr>
              <a:t>γ</a:t>
            </a:r>
            <a:r>
              <a:rPr dirty="0" sz="1000" spc="25" i="1">
                <a:latin typeface="Arial"/>
                <a:cs typeface="Arial"/>
              </a:rPr>
              <a:t> </a:t>
            </a:r>
            <a:r>
              <a:rPr dirty="0" sz="1000" spc="190">
                <a:latin typeface="Arial"/>
                <a:cs typeface="Arial"/>
              </a:rPr>
              <a:t>=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0</a:t>
            </a:r>
            <a:r>
              <a:rPr dirty="0" sz="1000" spc="-5" i="1">
                <a:latin typeface="Arial"/>
                <a:cs typeface="Arial"/>
              </a:rPr>
              <a:t>.</a:t>
            </a:r>
            <a:r>
              <a:rPr dirty="0" sz="1000" spc="-5">
                <a:latin typeface="Arial"/>
                <a:cs typeface="Arial"/>
              </a:rPr>
              <a:t>6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 good.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4357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88452" y="716"/>
            <a:ext cx="65341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Pervasive</a:t>
            </a:r>
            <a:r>
              <a:rPr dirty="0" sz="600" spc="-3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3676650" cy="77216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How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mobile</a:t>
            </a:r>
            <a:r>
              <a:rPr dirty="0" sz="1400" spc="-1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are</a:t>
            </a:r>
            <a:r>
              <a:rPr dirty="0" sz="14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people?</a:t>
            </a:r>
            <a:endParaRPr sz="140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  <a:spcBef>
                <a:spcPts val="134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Experimental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results</a:t>
            </a:r>
            <a:endParaRPr sz="1200">
              <a:latin typeface="Arial"/>
              <a:cs typeface="Arial"/>
            </a:endParaRPr>
          </a:p>
          <a:p>
            <a:pPr marL="260350">
              <a:lnSpc>
                <a:spcPct val="100000"/>
              </a:lnSpc>
              <a:spcBef>
                <a:spcPts val="175"/>
              </a:spcBef>
            </a:pPr>
            <a:r>
              <a:rPr dirty="0" sz="1000" spc="-25">
                <a:latin typeface="Arial"/>
                <a:cs typeface="Arial"/>
              </a:rPr>
              <a:t>Tracing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100,000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cell-phone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users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during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six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months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leads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to: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281927" y="1154818"/>
            <a:ext cx="2323465" cy="1314450"/>
            <a:chOff x="1281927" y="1154818"/>
            <a:chExt cx="2323465" cy="1314450"/>
          </a:xfrm>
        </p:grpSpPr>
        <p:sp>
          <p:nvSpPr>
            <p:cNvPr id="6" name="object 6"/>
            <p:cNvSpPr/>
            <p:nvPr/>
          </p:nvSpPr>
          <p:spPr>
            <a:xfrm>
              <a:off x="1287324" y="1160216"/>
              <a:ext cx="2312670" cy="1303655"/>
            </a:xfrm>
            <a:custGeom>
              <a:avLst/>
              <a:gdLst/>
              <a:ahLst/>
              <a:cxnLst/>
              <a:rect l="l" t="t" r="r" b="b"/>
              <a:pathLst>
                <a:path w="2312670" h="1303655">
                  <a:moveTo>
                    <a:pt x="0" y="0"/>
                  </a:moveTo>
                  <a:lnTo>
                    <a:pt x="708" y="137"/>
                  </a:lnTo>
                  <a:lnTo>
                    <a:pt x="1424" y="263"/>
                  </a:lnTo>
                  <a:lnTo>
                    <a:pt x="2836" y="516"/>
                  </a:lnTo>
                  <a:lnTo>
                    <a:pt x="45391" y="8559"/>
                  </a:lnTo>
                  <a:lnTo>
                    <a:pt x="94584" y="18678"/>
                  </a:lnTo>
                  <a:lnTo>
                    <a:pt x="140532" y="28945"/>
                  </a:lnTo>
                  <a:lnTo>
                    <a:pt x="185575" y="39771"/>
                  </a:lnTo>
                  <a:lnTo>
                    <a:pt x="234433" y="52357"/>
                  </a:lnTo>
                  <a:lnTo>
                    <a:pt x="280023" y="64879"/>
                  </a:lnTo>
                  <a:lnTo>
                    <a:pt x="329438" y="79278"/>
                  </a:lnTo>
                  <a:lnTo>
                    <a:pt x="377960" y="94204"/>
                  </a:lnTo>
                  <a:lnTo>
                    <a:pt x="423212" y="108814"/>
                  </a:lnTo>
                  <a:lnTo>
                    <a:pt x="472282" y="125343"/>
                  </a:lnTo>
                  <a:lnTo>
                    <a:pt x="518094" y="141386"/>
                  </a:lnTo>
                  <a:lnTo>
                    <a:pt x="562995" y="157640"/>
                  </a:lnTo>
                  <a:lnTo>
                    <a:pt x="611727" y="175834"/>
                  </a:lnTo>
                  <a:lnTo>
                    <a:pt x="657190" y="193279"/>
                  </a:lnTo>
                  <a:lnTo>
                    <a:pt x="706469" y="212664"/>
                  </a:lnTo>
                  <a:lnTo>
                    <a:pt x="754853" y="232144"/>
                  </a:lnTo>
                  <a:lnTo>
                    <a:pt x="799979" y="250664"/>
                  </a:lnTo>
                  <a:lnTo>
                    <a:pt x="848921" y="271125"/>
                  </a:lnTo>
                  <a:lnTo>
                    <a:pt x="894595" y="290541"/>
                  </a:lnTo>
                  <a:lnTo>
                    <a:pt x="944096" y="311908"/>
                  </a:lnTo>
                  <a:lnTo>
                    <a:pt x="992690" y="333211"/>
                  </a:lnTo>
                  <a:lnTo>
                    <a:pt x="1038027" y="353365"/>
                  </a:lnTo>
                  <a:lnTo>
                    <a:pt x="1087179" y="375512"/>
                  </a:lnTo>
                  <a:lnTo>
                    <a:pt x="1133064" y="396489"/>
                  </a:lnTo>
                  <a:lnTo>
                    <a:pt x="1178053" y="417328"/>
                  </a:lnTo>
                  <a:lnTo>
                    <a:pt x="1226869" y="440265"/>
                  </a:lnTo>
                  <a:lnTo>
                    <a:pt x="1272416" y="462012"/>
                  </a:lnTo>
                  <a:lnTo>
                    <a:pt x="1321780" y="485982"/>
                  </a:lnTo>
                  <a:lnTo>
                    <a:pt x="1370237" y="509963"/>
                  </a:lnTo>
                  <a:lnTo>
                    <a:pt x="1415447" y="532786"/>
                  </a:lnTo>
                  <a:lnTo>
                    <a:pt x="1464463" y="558093"/>
                  </a:lnTo>
                  <a:lnTo>
                    <a:pt x="1510221" y="582329"/>
                  </a:lnTo>
                  <a:lnTo>
                    <a:pt x="1555084" y="606720"/>
                  </a:lnTo>
                  <a:lnTo>
                    <a:pt x="1603762" y="634033"/>
                  </a:lnTo>
                  <a:lnTo>
                    <a:pt x="1649173" y="660406"/>
                  </a:lnTo>
                  <a:lnTo>
                    <a:pt x="1698410" y="690143"/>
                  </a:lnTo>
                  <a:lnTo>
                    <a:pt x="1744379" y="719152"/>
                  </a:lnTo>
                  <a:lnTo>
                    <a:pt x="1789452" y="748942"/>
                  </a:lnTo>
                  <a:lnTo>
                    <a:pt x="1838341" y="783027"/>
                  </a:lnTo>
                  <a:lnTo>
                    <a:pt x="1883973" y="816758"/>
                  </a:lnTo>
                  <a:lnTo>
                    <a:pt x="1933421" y="855773"/>
                  </a:lnTo>
                  <a:lnTo>
                    <a:pt x="1981963" y="896965"/>
                  </a:lnTo>
                  <a:lnTo>
                    <a:pt x="2027247" y="938425"/>
                  </a:lnTo>
                  <a:lnTo>
                    <a:pt x="2076347" y="987239"/>
                  </a:lnTo>
                  <a:lnTo>
                    <a:pt x="2122189" y="1037045"/>
                  </a:lnTo>
                  <a:lnTo>
                    <a:pt x="2167126" y="1090491"/>
                  </a:lnTo>
                  <a:lnTo>
                    <a:pt x="2215888" y="1154495"/>
                  </a:lnTo>
                  <a:lnTo>
                    <a:pt x="2261383" y="1220796"/>
                  </a:lnTo>
                  <a:lnTo>
                    <a:pt x="2262174" y="1222019"/>
                  </a:lnTo>
                  <a:lnTo>
                    <a:pt x="2262975" y="1223234"/>
                  </a:lnTo>
                  <a:lnTo>
                    <a:pt x="2264556" y="1225688"/>
                  </a:lnTo>
                  <a:lnTo>
                    <a:pt x="2267729" y="1230608"/>
                  </a:lnTo>
                  <a:lnTo>
                    <a:pt x="2274085" y="1240573"/>
                  </a:lnTo>
                  <a:lnTo>
                    <a:pt x="2286777" y="1260959"/>
                  </a:lnTo>
                  <a:lnTo>
                    <a:pt x="2287567" y="1262243"/>
                  </a:lnTo>
                  <a:lnTo>
                    <a:pt x="2288368" y="1263541"/>
                  </a:lnTo>
                  <a:lnTo>
                    <a:pt x="2301060" y="1284631"/>
                  </a:lnTo>
                  <a:lnTo>
                    <a:pt x="2302651" y="1287312"/>
                  </a:lnTo>
                  <a:lnTo>
                    <a:pt x="2305824" y="1292706"/>
                  </a:lnTo>
                  <a:lnTo>
                    <a:pt x="2306615" y="1294056"/>
                  </a:lnTo>
                  <a:lnTo>
                    <a:pt x="2307405" y="1295415"/>
                  </a:lnTo>
                  <a:lnTo>
                    <a:pt x="2308997" y="1298136"/>
                  </a:lnTo>
                  <a:lnTo>
                    <a:pt x="2309788" y="1299508"/>
                  </a:lnTo>
                  <a:lnTo>
                    <a:pt x="2310589" y="1300875"/>
                  </a:lnTo>
                  <a:lnTo>
                    <a:pt x="2311379" y="1302246"/>
                  </a:lnTo>
                  <a:lnTo>
                    <a:pt x="2312170" y="1303617"/>
                  </a:lnTo>
                </a:path>
              </a:pathLst>
            </a:custGeom>
            <a:ln w="1054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287324" y="2435298"/>
              <a:ext cx="701040" cy="28575"/>
            </a:xfrm>
            <a:custGeom>
              <a:avLst/>
              <a:gdLst/>
              <a:ahLst/>
              <a:cxnLst/>
              <a:rect l="l" t="t" r="r" b="b"/>
              <a:pathLst>
                <a:path w="701039" h="28575">
                  <a:moveTo>
                    <a:pt x="0" y="28534"/>
                  </a:moveTo>
                  <a:lnTo>
                    <a:pt x="0" y="0"/>
                  </a:lnTo>
                </a:path>
                <a:path w="701039" h="28575">
                  <a:moveTo>
                    <a:pt x="489588" y="28534"/>
                  </a:moveTo>
                  <a:lnTo>
                    <a:pt x="489588" y="0"/>
                  </a:lnTo>
                </a:path>
                <a:path w="701039" h="28575">
                  <a:moveTo>
                    <a:pt x="700440" y="28534"/>
                  </a:moveTo>
                  <a:lnTo>
                    <a:pt x="700440" y="0"/>
                  </a:lnTo>
                </a:path>
              </a:pathLst>
            </a:custGeom>
            <a:ln w="52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/>
          <p:cNvSpPr txBox="1"/>
          <p:nvPr/>
        </p:nvSpPr>
        <p:spPr>
          <a:xfrm>
            <a:off x="1745008" y="2460663"/>
            <a:ext cx="31178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204470" algn="l"/>
              </a:tabLst>
            </a:pPr>
            <a:r>
              <a:rPr dirty="0" sz="650" spc="5">
                <a:latin typeface="Arial"/>
                <a:cs typeface="Arial"/>
              </a:rPr>
              <a:t>5</a:t>
            </a:r>
            <a:r>
              <a:rPr dirty="0" sz="650" spc="5">
                <a:latin typeface="Arial"/>
                <a:cs typeface="Arial"/>
              </a:rPr>
              <a:t>	</a:t>
            </a:r>
            <a:r>
              <a:rPr dirty="0" sz="650" spc="5">
                <a:latin typeface="Arial"/>
                <a:cs typeface="Arial"/>
              </a:rPr>
              <a:t>10</a:t>
            </a:r>
            <a:endParaRPr sz="65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477353" y="2435298"/>
            <a:ext cx="211454" cy="28575"/>
          </a:xfrm>
          <a:custGeom>
            <a:avLst/>
            <a:gdLst/>
            <a:ahLst/>
            <a:cxnLst/>
            <a:rect l="l" t="t" r="r" b="b"/>
            <a:pathLst>
              <a:path w="211455" h="28575">
                <a:moveTo>
                  <a:pt x="0" y="28534"/>
                </a:moveTo>
                <a:lnTo>
                  <a:pt x="0" y="0"/>
                </a:lnTo>
              </a:path>
              <a:path w="211455" h="28575">
                <a:moveTo>
                  <a:pt x="210851" y="28534"/>
                </a:moveTo>
                <a:lnTo>
                  <a:pt x="210851" y="0"/>
                </a:lnTo>
              </a:path>
            </a:pathLst>
          </a:custGeom>
          <a:ln w="52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426547" y="2460663"/>
            <a:ext cx="358140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50  </a:t>
            </a:r>
            <a:r>
              <a:rPr dirty="0" sz="650" spc="140">
                <a:latin typeface="Arial"/>
                <a:cs typeface="Arial"/>
              </a:rPr>
              <a:t> </a:t>
            </a:r>
            <a:r>
              <a:rPr dirty="0" sz="650" spc="5">
                <a:latin typeface="Arial"/>
                <a:cs typeface="Arial"/>
              </a:rPr>
              <a:t>100</a:t>
            </a:r>
            <a:endParaRPr sz="65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239153" y="1005063"/>
            <a:ext cx="2408555" cy="1489075"/>
          </a:xfrm>
          <a:custGeom>
            <a:avLst/>
            <a:gdLst/>
            <a:ahLst/>
            <a:cxnLst/>
            <a:rect l="l" t="t" r="r" b="b"/>
            <a:pathLst>
              <a:path w="2408554" h="1489075">
                <a:moveTo>
                  <a:pt x="1938638" y="1458769"/>
                </a:moveTo>
                <a:lnTo>
                  <a:pt x="1938638" y="1430235"/>
                </a:lnTo>
              </a:path>
              <a:path w="2408554" h="1489075">
                <a:moveTo>
                  <a:pt x="2149490" y="1458769"/>
                </a:moveTo>
                <a:lnTo>
                  <a:pt x="2149490" y="1430235"/>
                </a:lnTo>
              </a:path>
              <a:path w="2408554" h="1489075">
                <a:moveTo>
                  <a:pt x="259023" y="1458769"/>
                </a:moveTo>
                <a:lnTo>
                  <a:pt x="259023" y="1449736"/>
                </a:lnTo>
              </a:path>
              <a:path w="2408554" h="1489075">
                <a:moveTo>
                  <a:pt x="382362" y="1458769"/>
                </a:moveTo>
                <a:lnTo>
                  <a:pt x="382362" y="1449736"/>
                </a:lnTo>
              </a:path>
              <a:path w="2408554" h="1489075">
                <a:moveTo>
                  <a:pt x="469876" y="1458769"/>
                </a:moveTo>
                <a:lnTo>
                  <a:pt x="469876" y="1449736"/>
                </a:lnTo>
              </a:path>
              <a:path w="2408554" h="1489075">
                <a:moveTo>
                  <a:pt x="593214" y="1458769"/>
                </a:moveTo>
                <a:lnTo>
                  <a:pt x="593214" y="1449736"/>
                </a:lnTo>
              </a:path>
              <a:path w="2408554" h="1489075">
                <a:moveTo>
                  <a:pt x="640109" y="1458769"/>
                </a:moveTo>
                <a:lnTo>
                  <a:pt x="640109" y="1449736"/>
                </a:lnTo>
              </a:path>
              <a:path w="2408554" h="1489075">
                <a:moveTo>
                  <a:pt x="680726" y="1458769"/>
                </a:moveTo>
                <a:lnTo>
                  <a:pt x="680726" y="1449736"/>
                </a:lnTo>
              </a:path>
              <a:path w="2408554" h="1489075">
                <a:moveTo>
                  <a:pt x="716557" y="1458769"/>
                </a:moveTo>
                <a:lnTo>
                  <a:pt x="716557" y="1449736"/>
                </a:lnTo>
              </a:path>
              <a:path w="2408554" h="1489075">
                <a:moveTo>
                  <a:pt x="959463" y="1458769"/>
                </a:moveTo>
                <a:lnTo>
                  <a:pt x="959463" y="1449736"/>
                </a:lnTo>
              </a:path>
              <a:path w="2408554" h="1489075">
                <a:moveTo>
                  <a:pt x="1082804" y="1458769"/>
                </a:moveTo>
                <a:lnTo>
                  <a:pt x="1082804" y="1449736"/>
                </a:lnTo>
              </a:path>
              <a:path w="2408554" h="1489075">
                <a:moveTo>
                  <a:pt x="1170315" y="1458769"/>
                </a:moveTo>
                <a:lnTo>
                  <a:pt x="1170315" y="1449736"/>
                </a:lnTo>
              </a:path>
              <a:path w="2408554" h="1489075">
                <a:moveTo>
                  <a:pt x="1293655" y="1458769"/>
                </a:moveTo>
                <a:lnTo>
                  <a:pt x="1293655" y="1449736"/>
                </a:lnTo>
              </a:path>
              <a:path w="2408554" h="1489075">
                <a:moveTo>
                  <a:pt x="1340552" y="1458769"/>
                </a:moveTo>
                <a:lnTo>
                  <a:pt x="1340552" y="1449736"/>
                </a:lnTo>
              </a:path>
              <a:path w="2408554" h="1489075">
                <a:moveTo>
                  <a:pt x="1381167" y="1458769"/>
                </a:moveTo>
                <a:lnTo>
                  <a:pt x="1381167" y="1449736"/>
                </a:lnTo>
              </a:path>
              <a:path w="2408554" h="1489075">
                <a:moveTo>
                  <a:pt x="1416996" y="1458769"/>
                </a:moveTo>
                <a:lnTo>
                  <a:pt x="1416996" y="1449736"/>
                </a:lnTo>
              </a:path>
              <a:path w="2408554" h="1489075">
                <a:moveTo>
                  <a:pt x="1659902" y="1458769"/>
                </a:moveTo>
                <a:lnTo>
                  <a:pt x="1659902" y="1449736"/>
                </a:lnTo>
              </a:path>
              <a:path w="2408554" h="1489075">
                <a:moveTo>
                  <a:pt x="1783243" y="1458769"/>
                </a:moveTo>
                <a:lnTo>
                  <a:pt x="1783243" y="1449736"/>
                </a:lnTo>
              </a:path>
              <a:path w="2408554" h="1489075">
                <a:moveTo>
                  <a:pt x="1870754" y="1458769"/>
                </a:moveTo>
                <a:lnTo>
                  <a:pt x="1870754" y="1449736"/>
                </a:lnTo>
              </a:path>
              <a:path w="2408554" h="1489075">
                <a:moveTo>
                  <a:pt x="1994094" y="1458769"/>
                </a:moveTo>
                <a:lnTo>
                  <a:pt x="1994094" y="1449736"/>
                </a:lnTo>
              </a:path>
              <a:path w="2408554" h="1489075">
                <a:moveTo>
                  <a:pt x="2040991" y="1458769"/>
                </a:moveTo>
                <a:lnTo>
                  <a:pt x="2040991" y="1449736"/>
                </a:lnTo>
              </a:path>
              <a:path w="2408554" h="1489075">
                <a:moveTo>
                  <a:pt x="2081606" y="1458769"/>
                </a:moveTo>
                <a:lnTo>
                  <a:pt x="2081606" y="1449736"/>
                </a:lnTo>
              </a:path>
              <a:path w="2408554" h="1489075">
                <a:moveTo>
                  <a:pt x="2117445" y="1458769"/>
                </a:moveTo>
                <a:lnTo>
                  <a:pt x="2117445" y="1449736"/>
                </a:lnTo>
              </a:path>
              <a:path w="2408554" h="1489075">
                <a:moveTo>
                  <a:pt x="2360341" y="1458769"/>
                </a:moveTo>
                <a:lnTo>
                  <a:pt x="2360341" y="1449736"/>
                </a:lnTo>
              </a:path>
              <a:path w="2408554" h="1489075">
                <a:moveTo>
                  <a:pt x="0" y="1458769"/>
                </a:moveTo>
                <a:lnTo>
                  <a:pt x="2408514" y="1458769"/>
                </a:lnTo>
              </a:path>
              <a:path w="2408554" h="1489075">
                <a:moveTo>
                  <a:pt x="48171" y="1108417"/>
                </a:moveTo>
                <a:lnTo>
                  <a:pt x="76705" y="1108417"/>
                </a:lnTo>
              </a:path>
              <a:path w="2408554" h="1489075">
                <a:moveTo>
                  <a:pt x="48171" y="748863"/>
                </a:moveTo>
                <a:lnTo>
                  <a:pt x="76705" y="748863"/>
                </a:lnTo>
              </a:path>
              <a:path w="2408554" h="1489075">
                <a:moveTo>
                  <a:pt x="48171" y="389321"/>
                </a:moveTo>
                <a:lnTo>
                  <a:pt x="76705" y="389321"/>
                </a:lnTo>
              </a:path>
              <a:path w="2408554" h="1489075">
                <a:moveTo>
                  <a:pt x="48171" y="1273952"/>
                </a:moveTo>
                <a:lnTo>
                  <a:pt x="57204" y="1273952"/>
                </a:lnTo>
              </a:path>
              <a:path w="2408554" h="1489075">
                <a:moveTo>
                  <a:pt x="48171" y="1223158"/>
                </a:moveTo>
                <a:lnTo>
                  <a:pt x="57204" y="1223158"/>
                </a:lnTo>
              </a:path>
              <a:path w="2408554" h="1489075">
                <a:moveTo>
                  <a:pt x="48171" y="1192643"/>
                </a:moveTo>
                <a:lnTo>
                  <a:pt x="57204" y="1192643"/>
                </a:lnTo>
              </a:path>
              <a:path w="2408554" h="1489075">
                <a:moveTo>
                  <a:pt x="48171" y="1170758"/>
                </a:moveTo>
                <a:lnTo>
                  <a:pt x="57204" y="1170758"/>
                </a:lnTo>
              </a:path>
              <a:path w="2408554" h="1489075">
                <a:moveTo>
                  <a:pt x="48171" y="1153682"/>
                </a:moveTo>
                <a:lnTo>
                  <a:pt x="57204" y="1153682"/>
                </a:lnTo>
              </a:path>
              <a:path w="2408554" h="1489075">
                <a:moveTo>
                  <a:pt x="48171" y="1139682"/>
                </a:moveTo>
                <a:lnTo>
                  <a:pt x="57204" y="1139682"/>
                </a:lnTo>
              </a:path>
              <a:path w="2408554" h="1489075">
                <a:moveTo>
                  <a:pt x="48171" y="1127816"/>
                </a:moveTo>
                <a:lnTo>
                  <a:pt x="57204" y="1127816"/>
                </a:lnTo>
              </a:path>
              <a:path w="2408554" h="1489075">
                <a:moveTo>
                  <a:pt x="48171" y="1117513"/>
                </a:moveTo>
                <a:lnTo>
                  <a:pt x="57204" y="1117513"/>
                </a:lnTo>
              </a:path>
              <a:path w="2408554" h="1489075">
                <a:moveTo>
                  <a:pt x="48171" y="914410"/>
                </a:moveTo>
                <a:lnTo>
                  <a:pt x="57204" y="914410"/>
                </a:lnTo>
              </a:path>
              <a:path w="2408554" h="1489075">
                <a:moveTo>
                  <a:pt x="48171" y="863615"/>
                </a:moveTo>
                <a:lnTo>
                  <a:pt x="57204" y="863615"/>
                </a:lnTo>
              </a:path>
              <a:path w="2408554" h="1489075">
                <a:moveTo>
                  <a:pt x="48171" y="833100"/>
                </a:moveTo>
                <a:lnTo>
                  <a:pt x="57204" y="833100"/>
                </a:lnTo>
              </a:path>
              <a:path w="2408554" h="1489075">
                <a:moveTo>
                  <a:pt x="48171" y="811215"/>
                </a:moveTo>
                <a:lnTo>
                  <a:pt x="57204" y="811215"/>
                </a:lnTo>
              </a:path>
              <a:path w="2408554" h="1489075">
                <a:moveTo>
                  <a:pt x="48171" y="794139"/>
                </a:moveTo>
                <a:lnTo>
                  <a:pt x="57204" y="794139"/>
                </a:lnTo>
              </a:path>
              <a:path w="2408554" h="1489075">
                <a:moveTo>
                  <a:pt x="48171" y="780132"/>
                </a:moveTo>
                <a:lnTo>
                  <a:pt x="57204" y="780132"/>
                </a:lnTo>
              </a:path>
              <a:path w="2408554" h="1489075">
                <a:moveTo>
                  <a:pt x="48171" y="768260"/>
                </a:moveTo>
                <a:lnTo>
                  <a:pt x="57204" y="768260"/>
                </a:lnTo>
              </a:path>
              <a:path w="2408554" h="1489075">
                <a:moveTo>
                  <a:pt x="48171" y="757963"/>
                </a:moveTo>
                <a:lnTo>
                  <a:pt x="57204" y="757963"/>
                </a:lnTo>
              </a:path>
              <a:path w="2408554" h="1489075">
                <a:moveTo>
                  <a:pt x="48171" y="554857"/>
                </a:moveTo>
                <a:lnTo>
                  <a:pt x="57204" y="554857"/>
                </a:lnTo>
              </a:path>
              <a:path w="2408554" h="1489075">
                <a:moveTo>
                  <a:pt x="48171" y="504060"/>
                </a:moveTo>
                <a:lnTo>
                  <a:pt x="57204" y="504060"/>
                </a:lnTo>
              </a:path>
              <a:path w="2408554" h="1489075">
                <a:moveTo>
                  <a:pt x="48171" y="473543"/>
                </a:moveTo>
                <a:lnTo>
                  <a:pt x="57204" y="473543"/>
                </a:lnTo>
              </a:path>
              <a:path w="2408554" h="1489075">
                <a:moveTo>
                  <a:pt x="48171" y="451660"/>
                </a:moveTo>
                <a:lnTo>
                  <a:pt x="57204" y="451660"/>
                </a:lnTo>
              </a:path>
              <a:path w="2408554" h="1489075">
                <a:moveTo>
                  <a:pt x="48171" y="434584"/>
                </a:moveTo>
                <a:lnTo>
                  <a:pt x="57204" y="434584"/>
                </a:lnTo>
              </a:path>
              <a:path w="2408554" h="1489075">
                <a:moveTo>
                  <a:pt x="48171" y="420585"/>
                </a:moveTo>
                <a:lnTo>
                  <a:pt x="57204" y="420585"/>
                </a:lnTo>
              </a:path>
              <a:path w="2408554" h="1489075">
                <a:moveTo>
                  <a:pt x="48171" y="408716"/>
                </a:moveTo>
                <a:lnTo>
                  <a:pt x="57204" y="408716"/>
                </a:lnTo>
              </a:path>
              <a:path w="2408554" h="1489075">
                <a:moveTo>
                  <a:pt x="48171" y="398418"/>
                </a:moveTo>
                <a:lnTo>
                  <a:pt x="57204" y="398418"/>
                </a:lnTo>
              </a:path>
              <a:path w="2408554" h="1489075">
                <a:moveTo>
                  <a:pt x="48171" y="195303"/>
                </a:moveTo>
                <a:lnTo>
                  <a:pt x="57204" y="195303"/>
                </a:lnTo>
              </a:path>
              <a:path w="2408554" h="1489075">
                <a:moveTo>
                  <a:pt x="48171" y="144517"/>
                </a:moveTo>
                <a:lnTo>
                  <a:pt x="57204" y="144517"/>
                </a:lnTo>
              </a:path>
              <a:path w="2408554" h="1489075">
                <a:moveTo>
                  <a:pt x="48171" y="114000"/>
                </a:moveTo>
                <a:lnTo>
                  <a:pt x="57204" y="114000"/>
                </a:lnTo>
              </a:path>
              <a:path w="2408554" h="1489075">
                <a:moveTo>
                  <a:pt x="48171" y="92107"/>
                </a:moveTo>
                <a:lnTo>
                  <a:pt x="57204" y="92107"/>
                </a:lnTo>
              </a:path>
              <a:path w="2408554" h="1489075">
                <a:moveTo>
                  <a:pt x="48171" y="29767"/>
                </a:moveTo>
                <a:lnTo>
                  <a:pt x="76705" y="29767"/>
                </a:lnTo>
              </a:path>
              <a:path w="2408554" h="1489075">
                <a:moveTo>
                  <a:pt x="48171" y="75041"/>
                </a:moveTo>
                <a:lnTo>
                  <a:pt x="57204" y="75041"/>
                </a:lnTo>
              </a:path>
              <a:path w="2408554" h="1489075">
                <a:moveTo>
                  <a:pt x="48171" y="61032"/>
                </a:moveTo>
                <a:lnTo>
                  <a:pt x="57204" y="61032"/>
                </a:lnTo>
              </a:path>
              <a:path w="2408554" h="1489075">
                <a:moveTo>
                  <a:pt x="48171" y="49163"/>
                </a:moveTo>
                <a:lnTo>
                  <a:pt x="57204" y="49163"/>
                </a:lnTo>
              </a:path>
              <a:path w="2408554" h="1489075">
                <a:moveTo>
                  <a:pt x="48171" y="38864"/>
                </a:moveTo>
                <a:lnTo>
                  <a:pt x="57204" y="38864"/>
                </a:lnTo>
              </a:path>
              <a:path w="2408554" h="1489075">
                <a:moveTo>
                  <a:pt x="48171" y="1488536"/>
                </a:moveTo>
                <a:lnTo>
                  <a:pt x="48171" y="0"/>
                </a:lnTo>
              </a:path>
            </a:pathLst>
          </a:custGeom>
          <a:ln w="527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025702" y="1648096"/>
            <a:ext cx="25463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baseline="-34188" sz="975" spc="7">
                <a:latin typeface="Arial"/>
                <a:cs typeface="Arial"/>
              </a:rPr>
              <a:t>10</a:t>
            </a:r>
            <a:r>
              <a:rPr dirty="0" baseline="-34188" sz="975" spc="-52">
                <a:latin typeface="Arial"/>
                <a:cs typeface="Arial"/>
              </a:rPr>
              <a:t> </a:t>
            </a:r>
            <a:r>
              <a:rPr dirty="0" sz="550" spc="10">
                <a:latin typeface="Arial"/>
                <a:cs typeface="Arial"/>
              </a:rPr>
              <a:t>-4</a:t>
            </a:r>
            <a:endParaRPr sz="5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6713" y="3331252"/>
            <a:ext cx="92011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Mobile</a:t>
            </a:r>
            <a:r>
              <a:rPr dirty="0" sz="600" spc="-1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computing</a:t>
            </a:r>
            <a:r>
              <a:rPr dirty="0" sz="600" spc="-1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52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025702" y="2006655"/>
            <a:ext cx="25463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dirty="0" baseline="-34188" sz="975" spc="7">
                <a:latin typeface="Arial"/>
                <a:cs typeface="Arial"/>
              </a:rPr>
              <a:t>10</a:t>
            </a:r>
            <a:r>
              <a:rPr dirty="0" baseline="-34188" sz="975" spc="-52">
                <a:latin typeface="Arial"/>
                <a:cs typeface="Arial"/>
              </a:rPr>
              <a:t> </a:t>
            </a:r>
            <a:r>
              <a:rPr dirty="0" sz="550" spc="10">
                <a:latin typeface="Arial"/>
                <a:cs typeface="Arial"/>
              </a:rPr>
              <a:t>-6</a:t>
            </a:r>
            <a:endParaRPr sz="5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13319" y="967794"/>
            <a:ext cx="280035" cy="44894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 marL="2667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latin typeface="Arial"/>
                <a:cs typeface="Arial"/>
              </a:rPr>
              <a:t>1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80"/>
              </a:spcBef>
            </a:pPr>
            <a:r>
              <a:rPr dirty="0" baseline="-34188" sz="975" spc="7">
                <a:latin typeface="Arial"/>
                <a:cs typeface="Arial"/>
              </a:rPr>
              <a:t>10</a:t>
            </a:r>
            <a:r>
              <a:rPr dirty="0" baseline="-34188" sz="975" spc="-52">
                <a:latin typeface="Arial"/>
                <a:cs typeface="Arial"/>
              </a:rPr>
              <a:t> </a:t>
            </a:r>
            <a:r>
              <a:rPr dirty="0" sz="550" spc="10">
                <a:latin typeface="Arial"/>
                <a:cs typeface="Arial"/>
              </a:rPr>
              <a:t>-2</a:t>
            </a:r>
            <a:endParaRPr sz="5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938085" y="2433045"/>
            <a:ext cx="575310" cy="283210"/>
          </a:xfrm>
          <a:prstGeom prst="rect">
            <a:avLst/>
          </a:prstGeom>
        </p:spPr>
        <p:txBody>
          <a:bodyPr wrap="square" lIns="0" tIns="4191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330"/>
              </a:spcBef>
            </a:pPr>
            <a:r>
              <a:rPr dirty="0" sz="650" spc="5">
                <a:latin typeface="Arial"/>
                <a:cs typeface="Arial"/>
              </a:rPr>
              <a:t>500</a:t>
            </a:r>
            <a:r>
              <a:rPr dirty="0" sz="650" spc="165">
                <a:latin typeface="Arial"/>
                <a:cs typeface="Arial"/>
              </a:rPr>
              <a:t> </a:t>
            </a:r>
            <a:r>
              <a:rPr dirty="0" sz="650" spc="5">
                <a:latin typeface="Arial"/>
                <a:cs typeface="Arial"/>
              </a:rPr>
              <a:t>1000</a:t>
            </a:r>
            <a:endParaRPr sz="650">
              <a:latin typeface="Arial"/>
              <a:cs typeface="Arial"/>
            </a:endParaRPr>
          </a:p>
          <a:p>
            <a:pPr algn="r" marR="43815">
              <a:lnSpc>
                <a:spcPct val="100000"/>
              </a:lnSpc>
              <a:spcBef>
                <a:spcPts val="235"/>
              </a:spcBef>
            </a:pPr>
            <a:r>
              <a:rPr dirty="0" sz="650" spc="5">
                <a:latin typeface="Arial"/>
                <a:cs typeface="Arial"/>
              </a:rPr>
              <a:t>Displacement</a:t>
            </a:r>
            <a:endParaRPr sz="6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37752" y="1586576"/>
            <a:ext cx="109855" cy="41910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745"/>
              </a:lnSpc>
            </a:pPr>
            <a:r>
              <a:rPr dirty="0" sz="650">
                <a:latin typeface="Arial"/>
                <a:cs typeface="Arial"/>
              </a:rPr>
              <a:t>Probability</a:t>
            </a:r>
            <a:endParaRPr sz="6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7294" y="2759537"/>
            <a:ext cx="3872229" cy="32956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Moreover</a:t>
            </a:r>
            <a:r>
              <a:rPr dirty="0" sz="1000" spc="-10">
                <a:latin typeface="Arial"/>
                <a:cs typeface="Arial"/>
              </a:rPr>
              <a:t>: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people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tend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return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same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place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after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24,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48,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72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hours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 i="1">
                <a:latin typeface="メイリオ"/>
                <a:cs typeface="メイリオ"/>
              </a:rPr>
              <a:t>⇒</a:t>
            </a:r>
            <a:r>
              <a:rPr dirty="0" sz="1000" spc="-65" i="1">
                <a:latin typeface="メイリオ"/>
                <a:cs typeface="メイリオ"/>
              </a:rPr>
              <a:t> </a:t>
            </a:r>
            <a:r>
              <a:rPr dirty="0" sz="1000" spc="-15">
                <a:latin typeface="Arial"/>
                <a:cs typeface="Arial"/>
              </a:rPr>
              <a:t>we’re</a:t>
            </a:r>
            <a:r>
              <a:rPr dirty="0" sz="1000" spc="-5">
                <a:latin typeface="Arial"/>
                <a:cs typeface="Arial"/>
              </a:rPr>
              <a:t> not that mobile.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59118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Sensor</a:t>
            </a:r>
            <a:r>
              <a:rPr dirty="0" sz="600" spc="-4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networks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53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4357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88452" y="716"/>
            <a:ext cx="65341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Pervasive</a:t>
            </a:r>
            <a:r>
              <a:rPr dirty="0" sz="600" spc="-3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38366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Sensor</a:t>
            </a:r>
            <a:r>
              <a:rPr dirty="0" sz="1400" spc="-4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networks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7982" y="1127655"/>
            <a:ext cx="3559175" cy="103631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191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Characteristics</a:t>
            </a:r>
            <a:endParaRPr sz="1200">
              <a:latin typeface="Arial"/>
              <a:cs typeface="Arial"/>
            </a:endParaRPr>
          </a:p>
          <a:p>
            <a:pPr marL="38100">
              <a:lnSpc>
                <a:spcPts val="1170"/>
              </a:lnSpc>
            </a:pPr>
            <a:r>
              <a:rPr dirty="0" sz="1000" spc="-5">
                <a:latin typeface="Arial"/>
                <a:cs typeface="Arial"/>
              </a:rPr>
              <a:t>The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nodes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which sensors 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attached are:</a:t>
            </a:r>
            <a:endParaRPr sz="1000">
              <a:latin typeface="Arial"/>
              <a:cs typeface="Arial"/>
            </a:endParaRPr>
          </a:p>
          <a:p>
            <a:pPr marL="318770" indent="-168275">
              <a:lnSpc>
                <a:spcPct val="100000"/>
              </a:lnSpc>
              <a:spcBef>
                <a:spcPts val="590"/>
              </a:spcBef>
              <a:buClr>
                <a:srgbClr val="3333B2"/>
              </a:buClr>
              <a:buChar char="►"/>
              <a:tabLst>
                <a:tab pos="319405" algn="l"/>
              </a:tabLst>
            </a:pPr>
            <a:r>
              <a:rPr dirty="0" sz="1000" spc="-10">
                <a:latin typeface="Arial"/>
                <a:cs typeface="Arial"/>
              </a:rPr>
              <a:t>Many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(10s-1000s)</a:t>
            </a:r>
            <a:endParaRPr sz="1000">
              <a:latin typeface="Arial"/>
              <a:cs typeface="Arial"/>
            </a:endParaRPr>
          </a:p>
          <a:p>
            <a:pPr marL="318770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319405" algn="l"/>
              </a:tabLst>
            </a:pPr>
            <a:r>
              <a:rPr dirty="0" sz="1000" spc="-5">
                <a:latin typeface="Arial"/>
                <a:cs typeface="Arial"/>
              </a:rPr>
              <a:t>Simple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(small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memory/compute/communication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capacity)</a:t>
            </a:r>
            <a:endParaRPr sz="1000">
              <a:latin typeface="Arial"/>
              <a:cs typeface="Arial"/>
            </a:endParaRPr>
          </a:p>
          <a:p>
            <a:pPr marL="318770" indent="-168275">
              <a:lnSpc>
                <a:spcPct val="100000"/>
              </a:lnSpc>
              <a:spcBef>
                <a:spcPts val="595"/>
              </a:spcBef>
              <a:buClr>
                <a:srgbClr val="3333B2"/>
              </a:buClr>
              <a:buChar char="►"/>
              <a:tabLst>
                <a:tab pos="319405" algn="l"/>
              </a:tabLst>
            </a:pPr>
            <a:r>
              <a:rPr dirty="0" sz="1000" spc="-5">
                <a:latin typeface="Arial"/>
                <a:cs typeface="Arial"/>
              </a:rPr>
              <a:t>Often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battery-powered (or </a:t>
            </a:r>
            <a:r>
              <a:rPr dirty="0" sz="1000" spc="-20">
                <a:latin typeface="Arial"/>
                <a:cs typeface="Arial"/>
              </a:rPr>
              <a:t>even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battery-less)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713" y="716"/>
            <a:ext cx="14357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88452" y="716"/>
            <a:ext cx="65341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Pervasive</a:t>
            </a:r>
            <a:r>
              <a:rPr dirty="0" sz="600" spc="-3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87314" y="944658"/>
            <a:ext cx="3038475" cy="855344"/>
            <a:chOff x="787314" y="944658"/>
            <a:chExt cx="3038475" cy="855344"/>
          </a:xfrm>
        </p:grpSpPr>
        <p:sp>
          <p:nvSpPr>
            <p:cNvPr id="5" name="object 5"/>
            <p:cNvSpPr/>
            <p:nvPr/>
          </p:nvSpPr>
          <p:spPr>
            <a:xfrm>
              <a:off x="1090882" y="1340106"/>
              <a:ext cx="387350" cy="234315"/>
            </a:xfrm>
            <a:custGeom>
              <a:avLst/>
              <a:gdLst/>
              <a:ahLst/>
              <a:cxnLst/>
              <a:rect l="l" t="t" r="r" b="b"/>
              <a:pathLst>
                <a:path w="387350" h="234315">
                  <a:moveTo>
                    <a:pt x="386871" y="0"/>
                  </a:moveTo>
                  <a:lnTo>
                    <a:pt x="0" y="0"/>
                  </a:lnTo>
                  <a:lnTo>
                    <a:pt x="0" y="187050"/>
                  </a:lnTo>
                  <a:lnTo>
                    <a:pt x="16646" y="207507"/>
                  </a:lnTo>
                  <a:lnTo>
                    <a:pt x="60510" y="222119"/>
                  </a:lnTo>
                  <a:lnTo>
                    <a:pt x="122478" y="230886"/>
                  </a:lnTo>
                  <a:lnTo>
                    <a:pt x="193435" y="233808"/>
                  </a:lnTo>
                  <a:lnTo>
                    <a:pt x="264393" y="230886"/>
                  </a:lnTo>
                  <a:lnTo>
                    <a:pt x="326361" y="222119"/>
                  </a:lnTo>
                  <a:lnTo>
                    <a:pt x="370225" y="207507"/>
                  </a:lnTo>
                  <a:lnTo>
                    <a:pt x="386871" y="187050"/>
                  </a:lnTo>
                  <a:lnTo>
                    <a:pt x="386871" y="0"/>
                  </a:lnTo>
                  <a:close/>
                </a:path>
              </a:pathLst>
            </a:custGeom>
            <a:solidFill>
              <a:srgbClr val="BCBEC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/>
            <p:cNvSpPr/>
            <p:nvPr/>
          </p:nvSpPr>
          <p:spPr>
            <a:xfrm>
              <a:off x="1090882" y="1340106"/>
              <a:ext cx="387350" cy="234315"/>
            </a:xfrm>
            <a:custGeom>
              <a:avLst/>
              <a:gdLst/>
              <a:ahLst/>
              <a:cxnLst/>
              <a:rect l="l" t="t" r="r" b="b"/>
              <a:pathLst>
                <a:path w="387350" h="234315">
                  <a:moveTo>
                    <a:pt x="0" y="0"/>
                  </a:moveTo>
                  <a:lnTo>
                    <a:pt x="386871" y="0"/>
                  </a:lnTo>
                  <a:lnTo>
                    <a:pt x="386871" y="29825"/>
                  </a:lnTo>
                  <a:lnTo>
                    <a:pt x="386871" y="93308"/>
                  </a:lnTo>
                  <a:lnTo>
                    <a:pt x="386871" y="156900"/>
                  </a:lnTo>
                  <a:lnTo>
                    <a:pt x="386871" y="187050"/>
                  </a:lnTo>
                  <a:lnTo>
                    <a:pt x="370225" y="207507"/>
                  </a:lnTo>
                  <a:lnTo>
                    <a:pt x="326361" y="222119"/>
                  </a:lnTo>
                  <a:lnTo>
                    <a:pt x="264393" y="230886"/>
                  </a:lnTo>
                  <a:lnTo>
                    <a:pt x="193435" y="233808"/>
                  </a:lnTo>
                  <a:lnTo>
                    <a:pt x="122478" y="230886"/>
                  </a:lnTo>
                  <a:lnTo>
                    <a:pt x="60510" y="222119"/>
                  </a:lnTo>
                  <a:lnTo>
                    <a:pt x="16646" y="207507"/>
                  </a:lnTo>
                  <a:lnTo>
                    <a:pt x="0" y="187050"/>
                  </a:lnTo>
                  <a:lnTo>
                    <a:pt x="0" y="156558"/>
                  </a:lnTo>
                  <a:lnTo>
                    <a:pt x="0" y="92400"/>
                  </a:lnTo>
                  <a:lnTo>
                    <a:pt x="0" y="28804"/>
                  </a:lnTo>
                  <a:lnTo>
                    <a:pt x="0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1090882" y="1308286"/>
              <a:ext cx="387350" cy="64135"/>
            </a:xfrm>
            <a:custGeom>
              <a:avLst/>
              <a:gdLst/>
              <a:ahLst/>
              <a:cxnLst/>
              <a:rect l="l" t="t" r="r" b="b"/>
              <a:pathLst>
                <a:path w="387350" h="64134">
                  <a:moveTo>
                    <a:pt x="193435" y="0"/>
                  </a:moveTo>
                  <a:lnTo>
                    <a:pt x="118265" y="2507"/>
                  </a:lnTo>
                  <a:lnTo>
                    <a:pt x="56766" y="9338"/>
                  </a:lnTo>
                  <a:lnTo>
                    <a:pt x="15242" y="19455"/>
                  </a:lnTo>
                  <a:lnTo>
                    <a:pt x="0" y="31820"/>
                  </a:lnTo>
                  <a:lnTo>
                    <a:pt x="15242" y="44187"/>
                  </a:lnTo>
                  <a:lnTo>
                    <a:pt x="56766" y="54303"/>
                  </a:lnTo>
                  <a:lnTo>
                    <a:pt x="118265" y="61134"/>
                  </a:lnTo>
                  <a:lnTo>
                    <a:pt x="193435" y="63641"/>
                  </a:lnTo>
                  <a:lnTo>
                    <a:pt x="268607" y="61134"/>
                  </a:lnTo>
                  <a:lnTo>
                    <a:pt x="330106" y="54303"/>
                  </a:lnTo>
                  <a:lnTo>
                    <a:pt x="371629" y="44187"/>
                  </a:lnTo>
                  <a:lnTo>
                    <a:pt x="386871" y="31820"/>
                  </a:lnTo>
                  <a:lnTo>
                    <a:pt x="371629" y="19455"/>
                  </a:lnTo>
                  <a:lnTo>
                    <a:pt x="330106" y="9338"/>
                  </a:lnTo>
                  <a:lnTo>
                    <a:pt x="268607" y="2507"/>
                  </a:lnTo>
                  <a:lnTo>
                    <a:pt x="19343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/>
            <p:cNvSpPr/>
            <p:nvPr/>
          </p:nvSpPr>
          <p:spPr>
            <a:xfrm>
              <a:off x="1090882" y="1308286"/>
              <a:ext cx="387350" cy="64135"/>
            </a:xfrm>
            <a:custGeom>
              <a:avLst/>
              <a:gdLst/>
              <a:ahLst/>
              <a:cxnLst/>
              <a:rect l="l" t="t" r="r" b="b"/>
              <a:pathLst>
                <a:path w="387350" h="64134">
                  <a:moveTo>
                    <a:pt x="193435" y="0"/>
                  </a:moveTo>
                  <a:lnTo>
                    <a:pt x="268607" y="2507"/>
                  </a:lnTo>
                  <a:lnTo>
                    <a:pt x="330106" y="9338"/>
                  </a:lnTo>
                  <a:lnTo>
                    <a:pt x="371629" y="19455"/>
                  </a:lnTo>
                  <a:lnTo>
                    <a:pt x="386871" y="31820"/>
                  </a:lnTo>
                  <a:lnTo>
                    <a:pt x="371629" y="44187"/>
                  </a:lnTo>
                  <a:lnTo>
                    <a:pt x="330106" y="54303"/>
                  </a:lnTo>
                  <a:lnTo>
                    <a:pt x="268607" y="61134"/>
                  </a:lnTo>
                  <a:lnTo>
                    <a:pt x="193435" y="63641"/>
                  </a:lnTo>
                  <a:lnTo>
                    <a:pt x="118265" y="61134"/>
                  </a:lnTo>
                  <a:lnTo>
                    <a:pt x="56766" y="54303"/>
                  </a:lnTo>
                  <a:lnTo>
                    <a:pt x="15242" y="44187"/>
                  </a:lnTo>
                  <a:lnTo>
                    <a:pt x="0" y="31820"/>
                  </a:lnTo>
                  <a:lnTo>
                    <a:pt x="15242" y="19455"/>
                  </a:lnTo>
                  <a:lnTo>
                    <a:pt x="56766" y="9338"/>
                  </a:lnTo>
                  <a:lnTo>
                    <a:pt x="118265" y="2507"/>
                  </a:lnTo>
                  <a:lnTo>
                    <a:pt x="193435" y="0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/>
            <p:cNvSpPr/>
            <p:nvPr/>
          </p:nvSpPr>
          <p:spPr>
            <a:xfrm>
              <a:off x="789950" y="1165982"/>
              <a:ext cx="759460" cy="546100"/>
            </a:xfrm>
            <a:custGeom>
              <a:avLst/>
              <a:gdLst/>
              <a:ahLst/>
              <a:cxnLst/>
              <a:rect l="l" t="t" r="r" b="b"/>
              <a:pathLst>
                <a:path w="759460" h="546100">
                  <a:moveTo>
                    <a:pt x="0" y="545496"/>
                  </a:moveTo>
                  <a:lnTo>
                    <a:pt x="758951" y="545496"/>
                  </a:lnTo>
                  <a:lnTo>
                    <a:pt x="758951" y="0"/>
                  </a:lnTo>
                  <a:lnTo>
                    <a:pt x="0" y="0"/>
                  </a:lnTo>
                  <a:lnTo>
                    <a:pt x="0" y="545496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566830" y="944658"/>
              <a:ext cx="2258782" cy="854924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95300" y="188846"/>
            <a:ext cx="3408045" cy="95948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Sensor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networks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as</a:t>
            </a: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 distributed</a:t>
            </a:r>
            <a:r>
              <a:rPr dirty="0" sz="1400" spc="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databases</a:t>
            </a:r>
            <a:endParaRPr sz="1400">
              <a:latin typeface="Arial"/>
              <a:cs typeface="Arial"/>
            </a:endParaRPr>
          </a:p>
          <a:p>
            <a:pPr marL="259715">
              <a:lnSpc>
                <a:spcPct val="100000"/>
              </a:lnSpc>
              <a:spcBef>
                <a:spcPts val="850"/>
              </a:spcBef>
            </a:pPr>
            <a:r>
              <a:rPr dirty="0" sz="1200" spc="-150">
                <a:solidFill>
                  <a:srgbClr val="3333B2"/>
                </a:solidFill>
                <a:latin typeface="Arial"/>
                <a:cs typeface="Arial"/>
              </a:rPr>
              <a:t>T</a:t>
            </a:r>
            <a:r>
              <a:rPr dirty="0" sz="1200" spc="-20">
                <a:solidFill>
                  <a:srgbClr val="3333B2"/>
                </a:solidFill>
                <a:latin typeface="Arial"/>
                <a:cs typeface="Arial"/>
              </a:rPr>
              <a:t>w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200" spc="-45">
                <a:solidFill>
                  <a:srgbClr val="3333B2"/>
                </a:solidFill>
                <a:latin typeface="Arial"/>
                <a:cs typeface="Arial"/>
              </a:rPr>
              <a:t>e</a:t>
            </a: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xtremes</a:t>
            </a:r>
            <a:endParaRPr sz="1200">
              <a:latin typeface="Arial"/>
              <a:cs typeface="Arial"/>
            </a:endParaRPr>
          </a:p>
          <a:p>
            <a:pPr algn="r" marR="184785">
              <a:lnSpc>
                <a:spcPct val="100000"/>
              </a:lnSpc>
              <a:spcBef>
                <a:spcPts val="62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Sensor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network</a:t>
            </a:r>
            <a:endParaRPr sz="65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600">
              <a:latin typeface="Arial"/>
              <a:cs typeface="Arial"/>
            </a:endParaRPr>
          </a:p>
          <a:p>
            <a:pPr marL="812800">
              <a:lnSpc>
                <a:spcPct val="100000"/>
              </a:lnSpc>
              <a:spcBef>
                <a:spcPts val="475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Operator's</a:t>
            </a:r>
            <a:r>
              <a:rPr dirty="0" sz="6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site</a:t>
            </a:r>
            <a:endParaRPr sz="65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795562" y="2072779"/>
            <a:ext cx="3020060" cy="859790"/>
            <a:chOff x="795562" y="2072779"/>
            <a:chExt cx="3020060" cy="859790"/>
          </a:xfrm>
        </p:grpSpPr>
        <p:sp>
          <p:nvSpPr>
            <p:cNvPr id="13" name="object 13"/>
            <p:cNvSpPr/>
            <p:nvPr/>
          </p:nvSpPr>
          <p:spPr>
            <a:xfrm>
              <a:off x="1586170" y="2462974"/>
              <a:ext cx="560705" cy="0"/>
            </a:xfrm>
            <a:custGeom>
              <a:avLst/>
              <a:gdLst/>
              <a:ahLst/>
              <a:cxnLst/>
              <a:rect l="l" t="t" r="r" b="b"/>
              <a:pathLst>
                <a:path w="560705" h="0">
                  <a:moveTo>
                    <a:pt x="0" y="0"/>
                  </a:moveTo>
                  <a:lnTo>
                    <a:pt x="560216" y="0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109398" y="2431096"/>
              <a:ext cx="74377" cy="63751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616051" y="2642000"/>
              <a:ext cx="568325" cy="635"/>
            </a:xfrm>
            <a:custGeom>
              <a:avLst/>
              <a:gdLst/>
              <a:ahLst/>
              <a:cxnLst/>
              <a:rect l="l" t="t" r="r" b="b"/>
              <a:pathLst>
                <a:path w="568325" h="635">
                  <a:moveTo>
                    <a:pt x="567724" y="252"/>
                  </a:moveTo>
                  <a:lnTo>
                    <a:pt x="516100" y="170"/>
                  </a:lnTo>
                  <a:lnTo>
                    <a:pt x="464483" y="103"/>
                  </a:lnTo>
                  <a:lnTo>
                    <a:pt x="412873" y="52"/>
                  </a:lnTo>
                  <a:lnTo>
                    <a:pt x="361267" y="18"/>
                  </a:lnTo>
                  <a:lnTo>
                    <a:pt x="309663" y="0"/>
                  </a:lnTo>
                  <a:lnTo>
                    <a:pt x="258060" y="0"/>
                  </a:lnTo>
                  <a:lnTo>
                    <a:pt x="206457" y="16"/>
                  </a:lnTo>
                  <a:lnTo>
                    <a:pt x="154851" y="49"/>
                  </a:lnTo>
                  <a:lnTo>
                    <a:pt x="103240" y="99"/>
                  </a:lnTo>
                  <a:lnTo>
                    <a:pt x="51624" y="167"/>
                  </a:lnTo>
                  <a:lnTo>
                    <a:pt x="0" y="252"/>
                  </a:lnTo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6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78671" y="2610309"/>
              <a:ext cx="74438" cy="63751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971975" y="2497314"/>
              <a:ext cx="218726" cy="289877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218217" y="2072779"/>
              <a:ext cx="1596853" cy="859281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798197" y="2297546"/>
              <a:ext cx="759460" cy="546100"/>
            </a:xfrm>
            <a:custGeom>
              <a:avLst/>
              <a:gdLst/>
              <a:ahLst/>
              <a:cxnLst/>
              <a:rect l="l" t="t" r="r" b="b"/>
              <a:pathLst>
                <a:path w="759460" h="546100">
                  <a:moveTo>
                    <a:pt x="0" y="545492"/>
                  </a:moveTo>
                  <a:lnTo>
                    <a:pt x="758951" y="545492"/>
                  </a:lnTo>
                  <a:lnTo>
                    <a:pt x="758951" y="0"/>
                  </a:lnTo>
                  <a:lnTo>
                    <a:pt x="0" y="0"/>
                  </a:lnTo>
                  <a:lnTo>
                    <a:pt x="0" y="545492"/>
                  </a:lnTo>
                  <a:close/>
                </a:path>
              </a:pathLst>
            </a:custGeom>
            <a:ln w="527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/>
          <p:cNvSpPr txBox="1"/>
          <p:nvPr/>
        </p:nvSpPr>
        <p:spPr>
          <a:xfrm>
            <a:off x="904083" y="2096928"/>
            <a:ext cx="1136650" cy="340360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5"/>
              </a:spcBef>
            </a:pPr>
            <a:endParaRPr sz="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Operator's</a:t>
            </a:r>
            <a:r>
              <a:rPr dirty="0" sz="6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site</a:t>
            </a:r>
            <a:endParaRPr sz="65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459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Query</a:t>
            </a:r>
            <a:endParaRPr sz="6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6713" y="3331252"/>
            <a:ext cx="59118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10" action="ppaction://hlinksldjump"/>
              </a:rPr>
              <a:t>Sensor</a:t>
            </a:r>
            <a:r>
              <a:rPr dirty="0" sz="600" spc="-40">
                <a:solidFill>
                  <a:srgbClr val="3333B2"/>
                </a:solidFill>
                <a:latin typeface="Arial"/>
                <a:cs typeface="Arial"/>
                <a:hlinkClick r:id="rId10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10" action="ppaction://hlinksldjump"/>
              </a:rPr>
              <a:t>networks</a:t>
            </a:r>
            <a:endParaRPr sz="600">
              <a:latin typeface="Arial"/>
              <a:cs typeface="Arial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54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2701024" y="1907241"/>
            <a:ext cx="611505" cy="1270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Sensor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network</a:t>
            </a:r>
            <a:endParaRPr sz="6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82751" y="2672522"/>
            <a:ext cx="386715" cy="32702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11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Sensors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send</a:t>
            </a:r>
            <a:r>
              <a:rPr dirty="0" sz="65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only 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answers</a:t>
            </a:r>
            <a:endParaRPr sz="6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40998" y="1499552"/>
            <a:ext cx="788670" cy="658495"/>
          </a:xfrm>
          <a:prstGeom prst="rect">
            <a:avLst/>
          </a:prstGeom>
        </p:spPr>
        <p:txBody>
          <a:bodyPr wrap="square" lIns="0" tIns="21590" rIns="0" bIns="0" rtlCol="0" vert="horz">
            <a:spAutoFit/>
          </a:bodyPr>
          <a:lstStyle/>
          <a:p>
            <a:pPr algn="ctr" marL="12065" marR="233679" indent="-635">
              <a:lnSpc>
                <a:spcPts val="740"/>
              </a:lnSpc>
              <a:spcBef>
                <a:spcPts val="17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Sensor  data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dirty="0" sz="650" spc="-4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sent</a:t>
            </a:r>
            <a:r>
              <a:rPr dirty="0" sz="650" spc="-4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directly </a:t>
            </a:r>
            <a:r>
              <a:rPr dirty="0" sz="650" spc="-1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dirty="0" sz="650" spc="-1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operator</a:t>
            </a:r>
            <a:endParaRPr sz="650">
              <a:latin typeface="Arial"/>
              <a:cs typeface="Arial"/>
            </a:endParaRPr>
          </a:p>
          <a:p>
            <a:pPr algn="ctr" marL="156845" marR="5080">
              <a:lnSpc>
                <a:spcPct val="100000"/>
              </a:lnSpc>
              <a:spcBef>
                <a:spcPts val="330"/>
              </a:spcBef>
            </a:pP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Each  sensor </a:t>
            </a:r>
            <a:r>
              <a:rPr dirty="0" sz="650" spc="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can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process</a:t>
            </a:r>
            <a:r>
              <a:rPr dirty="0" sz="650" spc="-3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and </a:t>
            </a:r>
            <a:r>
              <a:rPr dirty="0" sz="650" spc="-165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store</a:t>
            </a:r>
            <a:r>
              <a:rPr dirty="0" sz="650" spc="-1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dirty="0" sz="650" spc="5">
                <a:solidFill>
                  <a:srgbClr val="231F20"/>
                </a:solidFill>
                <a:latin typeface="Arial"/>
                <a:cs typeface="Arial"/>
              </a:rPr>
              <a:t>data</a:t>
            </a:r>
            <a:endParaRPr sz="65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59118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Sensor</a:t>
            </a:r>
            <a:r>
              <a:rPr dirty="0" sz="600" spc="-4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networks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55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143573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5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88452" y="716"/>
            <a:ext cx="65341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Pervasive</a:t>
            </a:r>
            <a:r>
              <a:rPr dirty="0" sz="600" spc="-3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75768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Duty-cycled</a:t>
            </a:r>
            <a:r>
              <a:rPr dirty="0" sz="1400" spc="-4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networks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2328" y="847976"/>
            <a:ext cx="3778250" cy="18116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6731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Issue</a:t>
            </a:r>
            <a:endParaRPr sz="1200">
              <a:latin typeface="Arial"/>
              <a:cs typeface="Arial"/>
            </a:endParaRPr>
          </a:p>
          <a:p>
            <a:pPr marL="67310" marR="55880">
              <a:lnSpc>
                <a:spcPts val="1200"/>
              </a:lnSpc>
              <a:spcBef>
                <a:spcPts val="10"/>
              </a:spcBef>
            </a:pPr>
            <a:r>
              <a:rPr dirty="0" sz="1000" spc="-10">
                <a:latin typeface="Arial"/>
                <a:cs typeface="Arial"/>
              </a:rPr>
              <a:t>Many</a:t>
            </a:r>
            <a:r>
              <a:rPr dirty="0" sz="1000" spc="-5">
                <a:latin typeface="Arial"/>
                <a:cs typeface="Arial"/>
              </a:rPr>
              <a:t> sensor networks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need to operate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on a </a:t>
            </a:r>
            <a:r>
              <a:rPr dirty="0" sz="1000">
                <a:latin typeface="Arial"/>
                <a:cs typeface="Arial"/>
              </a:rPr>
              <a:t>strict </a:t>
            </a:r>
            <a:r>
              <a:rPr dirty="0" sz="1000" spc="-5">
                <a:latin typeface="Arial"/>
                <a:cs typeface="Arial"/>
              </a:rPr>
              <a:t>energy budget: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introduce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duty cycles</a:t>
            </a:r>
            <a:endParaRPr sz="1000">
              <a:latin typeface="Arial"/>
              <a:cs typeface="Arial"/>
            </a:endParaRPr>
          </a:p>
          <a:p>
            <a:pPr marL="67310">
              <a:lnSpc>
                <a:spcPts val="1410"/>
              </a:lnSpc>
              <a:spcBef>
                <a:spcPts val="650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Definition</a:t>
            </a:r>
            <a:endParaRPr sz="1200">
              <a:latin typeface="Arial"/>
              <a:cs typeface="Arial"/>
            </a:endParaRPr>
          </a:p>
          <a:p>
            <a:pPr marL="63500">
              <a:lnSpc>
                <a:spcPts val="1170"/>
              </a:lnSpc>
            </a:pPr>
            <a:r>
              <a:rPr dirty="0" sz="1000" spc="-5">
                <a:latin typeface="Arial"/>
                <a:cs typeface="Arial"/>
              </a:rPr>
              <a:t>A node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0000FA"/>
                </a:solidFill>
                <a:latin typeface="Arial"/>
                <a:cs typeface="Arial"/>
              </a:rPr>
              <a:t>active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during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7361" sz="1200" spc="-7">
                <a:latin typeface="Arial"/>
                <a:cs typeface="Arial"/>
              </a:rPr>
              <a:t>active</a:t>
            </a:r>
            <a:r>
              <a:rPr dirty="0" baseline="-17361" sz="1200" spc="157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time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units,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suspended </a:t>
            </a:r>
            <a:r>
              <a:rPr dirty="0" sz="1000" spc="-15">
                <a:latin typeface="Arial"/>
                <a:cs typeface="Arial"/>
              </a:rPr>
              <a:t>for</a:t>
            </a:r>
            <a:endParaRPr sz="1000">
              <a:latin typeface="Arial"/>
              <a:cs typeface="Arial"/>
            </a:endParaRPr>
          </a:p>
          <a:p>
            <a:pPr marL="67310">
              <a:lnSpc>
                <a:spcPts val="1200"/>
              </a:lnSpc>
            </a:pPr>
            <a:r>
              <a:rPr dirty="0" sz="1000" spc="-5" i="1">
                <a:latin typeface="Arial"/>
                <a:cs typeface="Arial"/>
              </a:rPr>
              <a:t>T</a:t>
            </a:r>
            <a:r>
              <a:rPr dirty="0" baseline="-17361" sz="1200" spc="-7">
                <a:latin typeface="Arial"/>
                <a:cs typeface="Arial"/>
              </a:rPr>
              <a:t>suspended</a:t>
            </a:r>
            <a:r>
              <a:rPr dirty="0" baseline="-17361" sz="1200" spc="15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units,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become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active</a:t>
            </a:r>
            <a:r>
              <a:rPr dirty="0" sz="1000" spc="-5">
                <a:latin typeface="Arial"/>
                <a:cs typeface="Arial"/>
              </a:rPr>
              <a:t> again.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Duty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FA0000"/>
                </a:solidFill>
                <a:latin typeface="Arial"/>
                <a:cs typeface="Arial"/>
              </a:rPr>
              <a:t>cycle</a:t>
            </a:r>
            <a:r>
              <a:rPr dirty="0" sz="1000">
                <a:solidFill>
                  <a:srgbClr val="FA0000"/>
                </a:solidFill>
                <a:latin typeface="Arial"/>
                <a:cs typeface="Arial"/>
              </a:rPr>
              <a:t> </a:t>
            </a:r>
            <a:r>
              <a:rPr dirty="0" sz="1000" spc="70" i="1">
                <a:latin typeface="Arial"/>
                <a:cs typeface="Arial"/>
              </a:rPr>
              <a:t>τ</a:t>
            </a:r>
            <a:r>
              <a:rPr dirty="0" sz="1000" spc="70"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  <a:p>
            <a:pPr algn="ctr" marL="229870">
              <a:lnSpc>
                <a:spcPct val="100000"/>
              </a:lnSpc>
              <a:spcBef>
                <a:spcPts val="1245"/>
              </a:spcBef>
              <a:tabLst>
                <a:tab pos="821690" algn="l"/>
                <a:tab pos="1523365" algn="l"/>
              </a:tabLst>
            </a:pPr>
            <a:r>
              <a:rPr dirty="0" baseline="-25000" sz="1500" spc="89" i="1">
                <a:latin typeface="Arial"/>
                <a:cs typeface="Arial"/>
              </a:rPr>
              <a:t>τ</a:t>
            </a:r>
            <a:r>
              <a:rPr dirty="0" baseline="-25000" sz="1500" spc="37" i="1">
                <a:latin typeface="Arial"/>
                <a:cs typeface="Arial"/>
              </a:rPr>
              <a:t> </a:t>
            </a:r>
            <a:r>
              <a:rPr dirty="0" baseline="-25000" sz="1500" spc="284">
                <a:latin typeface="Arial"/>
                <a:cs typeface="Arial"/>
              </a:rPr>
              <a:t>=</a:t>
            </a:r>
            <a:r>
              <a:rPr dirty="0" u="sng" baseline="13888" sz="1500" spc="28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sng" baseline="13888" sz="1500" spc="-7" i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</a:t>
            </a:r>
            <a:r>
              <a:rPr dirty="0" u="sng" sz="8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active	</a:t>
            </a:r>
            <a:endParaRPr sz="800">
              <a:latin typeface="Arial"/>
              <a:cs typeface="Arial"/>
            </a:endParaRPr>
          </a:p>
          <a:p>
            <a:pPr marL="1592580">
              <a:lnSpc>
                <a:spcPct val="100000"/>
              </a:lnSpc>
              <a:spcBef>
                <a:spcPts val="160"/>
              </a:spcBef>
            </a:pPr>
            <a:r>
              <a:rPr dirty="0" baseline="13888" sz="1500" spc="-7" i="1">
                <a:latin typeface="Arial"/>
                <a:cs typeface="Arial"/>
              </a:rPr>
              <a:t>T</a:t>
            </a:r>
            <a:r>
              <a:rPr dirty="0" sz="800" spc="-5">
                <a:latin typeface="Arial"/>
                <a:cs typeface="Arial"/>
              </a:rPr>
              <a:t>acti</a:t>
            </a:r>
            <a:r>
              <a:rPr dirty="0" sz="800" spc="-25">
                <a:latin typeface="Arial"/>
                <a:cs typeface="Arial"/>
              </a:rPr>
              <a:t>v</a:t>
            </a:r>
            <a:r>
              <a:rPr dirty="0" sz="800" spc="-5">
                <a:latin typeface="Arial"/>
                <a:cs typeface="Arial"/>
              </a:rPr>
              <a:t>e</a:t>
            </a:r>
            <a:r>
              <a:rPr dirty="0" sz="800" spc="-35">
                <a:latin typeface="Arial"/>
                <a:cs typeface="Arial"/>
              </a:rPr>
              <a:t> </a:t>
            </a:r>
            <a:r>
              <a:rPr dirty="0" baseline="13888" sz="1500" spc="284">
                <a:latin typeface="Arial"/>
                <a:cs typeface="Arial"/>
              </a:rPr>
              <a:t>+</a:t>
            </a:r>
            <a:r>
              <a:rPr dirty="0" baseline="13888" sz="1500" spc="-209">
                <a:latin typeface="Arial"/>
                <a:cs typeface="Arial"/>
              </a:rPr>
              <a:t> </a:t>
            </a:r>
            <a:r>
              <a:rPr dirty="0" baseline="13888" sz="1500" spc="-7" i="1">
                <a:latin typeface="Arial"/>
                <a:cs typeface="Arial"/>
              </a:rPr>
              <a:t>T</a:t>
            </a:r>
            <a:r>
              <a:rPr dirty="0" sz="800" spc="-5">
                <a:latin typeface="Arial"/>
                <a:cs typeface="Arial"/>
              </a:rPr>
              <a:t>suspended</a:t>
            </a:r>
            <a:endParaRPr sz="800">
              <a:latin typeface="Arial"/>
              <a:cs typeface="Arial"/>
            </a:endParaRPr>
          </a:p>
          <a:p>
            <a:pPr marL="63500">
              <a:lnSpc>
                <a:spcPct val="100000"/>
              </a:lnSpc>
              <a:spcBef>
                <a:spcPts val="810"/>
              </a:spcBef>
            </a:pPr>
            <a:r>
              <a:rPr dirty="0" sz="1000" spc="-20">
                <a:latin typeface="Arial"/>
                <a:cs typeface="Arial"/>
              </a:rPr>
              <a:t>Typical</a:t>
            </a:r>
            <a:r>
              <a:rPr dirty="0" sz="1000" spc="-5">
                <a:latin typeface="Arial"/>
                <a:cs typeface="Arial"/>
              </a:rPr>
              <a:t> duty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cycles 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10</a:t>
            </a:r>
            <a:r>
              <a:rPr dirty="0" sz="1000" spc="-140">
                <a:latin typeface="Arial"/>
                <a:cs typeface="Arial"/>
              </a:rPr>
              <a:t> </a:t>
            </a:r>
            <a:r>
              <a:rPr dirty="0" sz="1000" spc="-30" i="1">
                <a:latin typeface="メイリオ"/>
                <a:cs typeface="メイリオ"/>
              </a:rPr>
              <a:t>−</a:t>
            </a:r>
            <a:r>
              <a:rPr dirty="0" sz="1000" spc="-204" i="1">
                <a:latin typeface="メイリオ"/>
                <a:cs typeface="メイリオ"/>
              </a:rPr>
              <a:t> </a:t>
            </a:r>
            <a:r>
              <a:rPr dirty="0" sz="1000" spc="-20">
                <a:latin typeface="Arial"/>
                <a:cs typeface="Arial"/>
              </a:rPr>
              <a:t>30%,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but</a:t>
            </a:r>
            <a:r>
              <a:rPr dirty="0" sz="1000" spc="-5">
                <a:latin typeface="Arial"/>
                <a:cs typeface="Arial"/>
              </a:rPr>
              <a:t> can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also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 </a:t>
            </a:r>
            <a:r>
              <a:rPr dirty="0" sz="1000" spc="-10">
                <a:latin typeface="Arial"/>
                <a:cs typeface="Arial"/>
              </a:rPr>
              <a:t>lower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than </a:t>
            </a:r>
            <a:r>
              <a:rPr dirty="0" sz="1000" spc="-25">
                <a:latin typeface="Arial"/>
                <a:cs typeface="Arial"/>
              </a:rPr>
              <a:t>1%.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66713" y="3331252"/>
            <a:ext cx="591185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Sensor</a:t>
            </a:r>
            <a:r>
              <a:rPr dirty="0" sz="600" spc="-40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5" action="ppaction://hlinksldjump"/>
              </a:rPr>
              <a:t>networks</a:t>
            </a:r>
            <a:endParaRPr sz="6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r>
              <a:rPr dirty="0" spc="-5"/>
              <a:t>56</a:t>
            </a:r>
            <a:r>
              <a:rPr dirty="0" spc="-40"/>
              <a:t> </a:t>
            </a:r>
            <a:r>
              <a:rPr dirty="0" spc="-5"/>
              <a:t>/</a:t>
            </a:r>
            <a:r>
              <a:rPr dirty="0" spc="-35"/>
              <a:t> </a:t>
            </a:r>
            <a:r>
              <a:rPr dirty="0" spc="-5"/>
              <a:t>56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447484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834129" algn="l"/>
              </a:tabLst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7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Types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of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distributed</a:t>
            </a:r>
            <a:r>
              <a:rPr dirty="0" sz="600" spc="1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systems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</a:rPr>
              <a:t>	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Pervasive</a:t>
            </a:r>
            <a:r>
              <a:rPr dirty="0" sz="600" spc="-2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systems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300" y="188846"/>
            <a:ext cx="3056890" cy="24447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5"/>
              <a:t>Keeping</a:t>
            </a:r>
            <a:r>
              <a:rPr dirty="0"/>
              <a:t> </a:t>
            </a:r>
            <a:r>
              <a:rPr dirty="0" spc="15"/>
              <a:t>duty-cycled</a:t>
            </a:r>
            <a:r>
              <a:rPr dirty="0"/>
              <a:t> </a:t>
            </a:r>
            <a:r>
              <a:rPr dirty="0" spc="15"/>
              <a:t>networks</a:t>
            </a:r>
            <a:r>
              <a:rPr dirty="0"/>
              <a:t> </a:t>
            </a:r>
            <a:r>
              <a:rPr dirty="0" spc="10"/>
              <a:t>in</a:t>
            </a:r>
            <a:r>
              <a:rPr dirty="0"/>
              <a:t> </a:t>
            </a:r>
            <a:r>
              <a:rPr dirty="0" spc="15"/>
              <a:t>sync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21894" y="540827"/>
            <a:ext cx="3964304" cy="25787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ts val="1410"/>
              </a:lnSpc>
              <a:spcBef>
                <a:spcPts val="9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Issue</a:t>
            </a:r>
            <a:endParaRPr sz="1200">
              <a:latin typeface="Arial"/>
              <a:cs typeface="Arial"/>
            </a:endParaRPr>
          </a:p>
          <a:p>
            <a:pPr marL="38100" marR="30480">
              <a:lnSpc>
                <a:spcPts val="1200"/>
              </a:lnSpc>
              <a:spcBef>
                <a:spcPts val="10"/>
              </a:spcBef>
            </a:pPr>
            <a:r>
              <a:rPr dirty="0" sz="1000" spc="-10">
                <a:latin typeface="Arial"/>
                <a:cs typeface="Arial"/>
              </a:rPr>
              <a:t>If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duty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cycles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low,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sensor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nodes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may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not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wake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up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same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time </a:t>
            </a:r>
            <a:r>
              <a:rPr dirty="0" sz="1000" spc="-2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anymore and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become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permanently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disconnected</a:t>
            </a:r>
            <a:r>
              <a:rPr dirty="0" sz="1000" spc="-5">
                <a:latin typeface="Arial"/>
                <a:cs typeface="Arial"/>
              </a:rPr>
              <a:t>: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they</a:t>
            </a:r>
            <a:r>
              <a:rPr dirty="0" sz="1000" spc="-5">
                <a:latin typeface="Arial"/>
                <a:cs typeface="Arial"/>
              </a:rPr>
              <a:t> are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active </a:t>
            </a:r>
            <a:r>
              <a:rPr dirty="0" sz="1000" spc="-5">
                <a:latin typeface="Arial"/>
                <a:cs typeface="Arial"/>
              </a:rPr>
              <a:t> during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different, nonoverlapping time slots.</a:t>
            </a:r>
            <a:endParaRPr sz="10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64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Solution</a:t>
            </a:r>
            <a:endParaRPr sz="1200">
              <a:latin typeface="Arial"/>
              <a:cs typeface="Arial"/>
            </a:endParaRPr>
          </a:p>
          <a:p>
            <a:pPr marL="314960" indent="-168275">
              <a:lnSpc>
                <a:spcPts val="1200"/>
              </a:lnSpc>
              <a:spcBef>
                <a:spcPts val="540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latin typeface="Arial"/>
                <a:cs typeface="Arial"/>
              </a:rPr>
              <a:t>Each node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A </a:t>
            </a:r>
            <a:r>
              <a:rPr dirty="0" sz="1000" spc="-5">
                <a:latin typeface="Arial"/>
                <a:cs typeface="Arial"/>
              </a:rPr>
              <a:t>adopts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cluster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ID </a:t>
            </a:r>
            <a:r>
              <a:rPr dirty="0" sz="1000" spc="20" i="1">
                <a:latin typeface="Arial"/>
                <a:cs typeface="Arial"/>
              </a:rPr>
              <a:t>C</a:t>
            </a:r>
            <a:r>
              <a:rPr dirty="0" baseline="-15873" sz="1050" spc="30" i="1">
                <a:latin typeface="Arial"/>
                <a:cs typeface="Arial"/>
              </a:rPr>
              <a:t>A</a:t>
            </a:r>
            <a:r>
              <a:rPr dirty="0" sz="1000" spc="20">
                <a:latin typeface="Arial"/>
                <a:cs typeface="Arial"/>
              </a:rPr>
              <a:t>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being 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number.</a:t>
            </a:r>
            <a:endParaRPr sz="1000">
              <a:latin typeface="Arial"/>
              <a:cs typeface="Arial"/>
            </a:endParaRPr>
          </a:p>
          <a:p>
            <a:pPr marL="314960" indent="-168275">
              <a:lnSpc>
                <a:spcPts val="1195"/>
              </a:lnSpc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latin typeface="Arial"/>
                <a:cs typeface="Arial"/>
              </a:rPr>
              <a:t>Let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node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join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solidFill>
                  <a:srgbClr val="0000FA"/>
                </a:solidFill>
                <a:latin typeface="Arial"/>
                <a:cs typeface="Arial"/>
              </a:rPr>
              <a:t>message</a:t>
            </a:r>
            <a:r>
              <a:rPr dirty="0" sz="1000">
                <a:solidFill>
                  <a:srgbClr val="0000FA"/>
                </a:solidFill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during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its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suspended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period.</a:t>
            </a:r>
            <a:endParaRPr sz="1000">
              <a:latin typeface="Arial"/>
              <a:cs typeface="Arial"/>
            </a:endParaRPr>
          </a:p>
          <a:p>
            <a:pPr marL="314960" marR="30480" indent="-168275">
              <a:lnSpc>
                <a:spcPts val="1200"/>
              </a:lnSpc>
              <a:spcBef>
                <a:spcPts val="40"/>
              </a:spcBef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10">
                <a:latin typeface="Arial"/>
                <a:cs typeface="Arial"/>
              </a:rPr>
              <a:t>When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A </a:t>
            </a:r>
            <a:r>
              <a:rPr dirty="0" sz="1000" spc="-10">
                <a:latin typeface="Arial"/>
                <a:cs typeface="Arial"/>
              </a:rPr>
              <a:t>receives</a:t>
            </a:r>
            <a:r>
              <a:rPr dirty="0" sz="1000" spc="-5">
                <a:latin typeface="Arial"/>
                <a:cs typeface="Arial"/>
              </a:rPr>
              <a:t> a join </a:t>
            </a:r>
            <a:r>
              <a:rPr dirty="0" sz="1000" spc="-10">
                <a:latin typeface="Arial"/>
                <a:cs typeface="Arial"/>
              </a:rPr>
              <a:t>message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from </a:t>
            </a:r>
            <a:r>
              <a:rPr dirty="0" sz="1000" spc="-5" i="1">
                <a:latin typeface="Arial"/>
                <a:cs typeface="Arial"/>
              </a:rPr>
              <a:t>B</a:t>
            </a:r>
            <a:r>
              <a:rPr dirty="0" sz="1000" spc="40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</a:t>
            </a:r>
            <a:r>
              <a:rPr dirty="0" sz="1000" spc="5" i="1">
                <a:latin typeface="Arial"/>
                <a:cs typeface="Arial"/>
              </a:rPr>
              <a:t>C</a:t>
            </a:r>
            <a:r>
              <a:rPr dirty="0" baseline="-15873" sz="1050" spc="7" i="1">
                <a:latin typeface="Arial"/>
                <a:cs typeface="Arial"/>
              </a:rPr>
              <a:t>A</a:t>
            </a:r>
            <a:r>
              <a:rPr dirty="0" baseline="-15873" sz="1050" spc="112" i="1">
                <a:latin typeface="Arial"/>
                <a:cs typeface="Arial"/>
              </a:rPr>
              <a:t> </a:t>
            </a:r>
            <a:r>
              <a:rPr dirty="0" sz="1000" spc="190" i="1">
                <a:latin typeface="Arial"/>
                <a:cs typeface="Arial"/>
              </a:rPr>
              <a:t>&lt;</a:t>
            </a:r>
            <a:r>
              <a:rPr dirty="0" sz="1000" spc="-60" i="1">
                <a:latin typeface="Arial"/>
                <a:cs typeface="Arial"/>
              </a:rPr>
              <a:t> </a:t>
            </a:r>
            <a:r>
              <a:rPr dirty="0" sz="1000" spc="5" i="1">
                <a:latin typeface="Arial"/>
                <a:cs typeface="Arial"/>
              </a:rPr>
              <a:t>C</a:t>
            </a:r>
            <a:r>
              <a:rPr dirty="0" baseline="-15873" sz="1050" spc="7" i="1">
                <a:latin typeface="Arial"/>
                <a:cs typeface="Arial"/>
              </a:rPr>
              <a:t>B</a:t>
            </a:r>
            <a:r>
              <a:rPr dirty="0" baseline="-15873" sz="1050" spc="-172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 sends a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join message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neighbors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cluster </a:t>
            </a:r>
            <a:r>
              <a:rPr dirty="0" sz="1000" spc="20" i="1">
                <a:latin typeface="Arial"/>
                <a:cs typeface="Arial"/>
              </a:rPr>
              <a:t>C</a:t>
            </a:r>
            <a:r>
              <a:rPr dirty="0" baseline="-15873" sz="1050" spc="30" i="1">
                <a:latin typeface="Arial"/>
                <a:cs typeface="Arial"/>
              </a:rPr>
              <a:t>A</a:t>
            </a:r>
            <a:r>
              <a:rPr dirty="0" sz="1000" spc="20">
                <a:latin typeface="Arial"/>
                <a:cs typeface="Arial"/>
              </a:rPr>
              <a:t>)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before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joining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15" i="1">
                <a:latin typeface="Arial"/>
                <a:cs typeface="Arial"/>
              </a:rPr>
              <a:t>B</a:t>
            </a:r>
            <a:r>
              <a:rPr dirty="0" sz="1000" spc="15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14960" indent="-168275">
              <a:lnSpc>
                <a:spcPts val="1150"/>
              </a:lnSpc>
              <a:buClr>
                <a:srgbClr val="3333B2"/>
              </a:buClr>
              <a:buChar char="►"/>
              <a:tabLst>
                <a:tab pos="315595" algn="l"/>
              </a:tabLst>
            </a:pPr>
            <a:r>
              <a:rPr dirty="0" sz="1000" spc="-5">
                <a:latin typeface="Arial"/>
                <a:cs typeface="Arial"/>
              </a:rPr>
              <a:t>When </a:t>
            </a:r>
            <a:r>
              <a:rPr dirty="0" sz="1000" spc="10" i="1">
                <a:latin typeface="Arial"/>
                <a:cs typeface="Arial"/>
              </a:rPr>
              <a:t>C</a:t>
            </a:r>
            <a:r>
              <a:rPr dirty="0" baseline="-15873" sz="1050" spc="15" i="1">
                <a:latin typeface="Arial"/>
                <a:cs typeface="Arial"/>
              </a:rPr>
              <a:t>A</a:t>
            </a:r>
            <a:r>
              <a:rPr dirty="0" baseline="-15873" sz="1050" spc="120" i="1">
                <a:latin typeface="Arial"/>
                <a:cs typeface="Arial"/>
              </a:rPr>
              <a:t> </a:t>
            </a:r>
            <a:r>
              <a:rPr dirty="0" sz="1000" spc="190" i="1">
                <a:latin typeface="Arial"/>
                <a:cs typeface="Arial"/>
              </a:rPr>
              <a:t>&gt;</a:t>
            </a:r>
            <a:r>
              <a:rPr dirty="0" sz="1000" spc="-60" i="1">
                <a:latin typeface="Arial"/>
                <a:cs typeface="Arial"/>
              </a:rPr>
              <a:t> </a:t>
            </a:r>
            <a:r>
              <a:rPr dirty="0" sz="1000" spc="10" i="1">
                <a:latin typeface="Arial"/>
                <a:cs typeface="Arial"/>
              </a:rPr>
              <a:t>C</a:t>
            </a:r>
            <a:r>
              <a:rPr dirty="0" baseline="-15873" sz="1050" spc="15" i="1">
                <a:latin typeface="Arial"/>
                <a:cs typeface="Arial"/>
              </a:rPr>
              <a:t>B</a:t>
            </a:r>
            <a:r>
              <a:rPr dirty="0" baseline="-15873" sz="1050" spc="254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it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sends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 join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message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to </a:t>
            </a:r>
            <a:r>
              <a:rPr dirty="0" sz="1000" spc="-5" i="1">
                <a:latin typeface="Arial"/>
                <a:cs typeface="Arial"/>
              </a:rPr>
              <a:t>B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during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B</a:t>
            </a:r>
            <a:r>
              <a:rPr dirty="0" sz="1000" spc="-10">
                <a:latin typeface="Arial"/>
                <a:cs typeface="Arial"/>
              </a:rPr>
              <a:t>’s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active</a:t>
            </a:r>
            <a:endParaRPr sz="1000">
              <a:latin typeface="Arial"/>
              <a:cs typeface="Arial"/>
            </a:endParaRPr>
          </a:p>
          <a:p>
            <a:pPr marL="314960">
              <a:lnSpc>
                <a:spcPts val="1200"/>
              </a:lnSpc>
            </a:pPr>
            <a:r>
              <a:rPr dirty="0" sz="1000" spc="-5">
                <a:latin typeface="Arial"/>
                <a:cs typeface="Arial"/>
              </a:rPr>
              <a:t>period.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 marL="38100">
              <a:lnSpc>
                <a:spcPts val="1410"/>
              </a:lnSpc>
            </a:pPr>
            <a:r>
              <a:rPr dirty="0" sz="1200" spc="-5">
                <a:solidFill>
                  <a:srgbClr val="FA0000"/>
                </a:solidFill>
                <a:latin typeface="Arial"/>
                <a:cs typeface="Arial"/>
              </a:rPr>
              <a:t>Note</a:t>
            </a:r>
            <a:endParaRPr sz="1200">
              <a:latin typeface="Arial"/>
              <a:cs typeface="Arial"/>
            </a:endParaRPr>
          </a:p>
          <a:p>
            <a:pPr marL="34925" marR="30480" indent="2540">
              <a:lnSpc>
                <a:spcPts val="1200"/>
              </a:lnSpc>
              <a:spcBef>
                <a:spcPts val="15"/>
              </a:spcBef>
            </a:pPr>
            <a:r>
              <a:rPr dirty="0" sz="1000" spc="-5">
                <a:latin typeface="Arial"/>
                <a:cs typeface="Arial"/>
              </a:rPr>
              <a:t>Once a join message reaches a whole </a:t>
            </a:r>
            <a:r>
              <a:rPr dirty="0" sz="1000" spc="-10">
                <a:latin typeface="Arial"/>
                <a:cs typeface="Arial"/>
              </a:rPr>
              <a:t>cluster, </a:t>
            </a:r>
            <a:r>
              <a:rPr dirty="0" sz="1000" spc="-5">
                <a:latin typeface="Arial"/>
                <a:cs typeface="Arial"/>
              </a:rPr>
              <a:t>merging </a:t>
            </a:r>
            <a:r>
              <a:rPr dirty="0" sz="1000" spc="-10">
                <a:latin typeface="Arial"/>
                <a:cs typeface="Arial"/>
              </a:rPr>
              <a:t>two </a:t>
            </a:r>
            <a:r>
              <a:rPr dirty="0" sz="1000" spc="-5">
                <a:latin typeface="Arial"/>
                <a:cs typeface="Arial"/>
              </a:rPr>
              <a:t>clusters is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very </a:t>
            </a:r>
            <a:r>
              <a:rPr dirty="0" sz="1000" spc="-10">
                <a:latin typeface="Arial"/>
                <a:cs typeface="Arial"/>
              </a:rPr>
              <a:t>fast.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Merging means: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re-adjust </a:t>
            </a:r>
            <a:r>
              <a:rPr dirty="0" sz="1000" spc="-10">
                <a:latin typeface="Arial"/>
                <a:cs typeface="Arial"/>
              </a:rPr>
              <a:t>clocks.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4300563" y="3331252"/>
            <a:ext cx="2413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2</a:t>
            </a:fld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58159" y="716"/>
            <a:ext cx="98361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Supporting</a:t>
            </a:r>
            <a:r>
              <a:rPr dirty="0" sz="600" spc="-2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resource</a:t>
            </a:r>
            <a:r>
              <a:rPr dirty="0" sz="600" spc="-1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sharing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150685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Sharing</a:t>
            </a:r>
            <a:r>
              <a:rPr dirty="0" sz="1400" spc="-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resources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9194" y="885670"/>
            <a:ext cx="3687445" cy="17164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</a:pPr>
            <a:r>
              <a:rPr dirty="0" sz="1200" spc="-5">
                <a:solidFill>
                  <a:srgbClr val="007C00"/>
                </a:solidFill>
                <a:latin typeface="Arial"/>
                <a:cs typeface="Arial"/>
              </a:rPr>
              <a:t>Canonical</a:t>
            </a:r>
            <a:r>
              <a:rPr dirty="0" sz="1200" spc="-35">
                <a:solidFill>
                  <a:srgbClr val="007C00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007C00"/>
                </a:solidFill>
                <a:latin typeface="Arial"/>
                <a:cs typeface="Arial"/>
              </a:rPr>
              <a:t>examples</a:t>
            </a:r>
            <a:endParaRPr sz="1200">
              <a:latin typeface="Arial"/>
              <a:cs typeface="Arial"/>
            </a:endParaRPr>
          </a:p>
          <a:p>
            <a:pPr marL="327660" indent="-168275">
              <a:lnSpc>
                <a:spcPts val="1200"/>
              </a:lnSpc>
              <a:spcBef>
                <a:spcPts val="770"/>
              </a:spcBef>
              <a:buClr>
                <a:srgbClr val="007C00"/>
              </a:buClr>
              <a:buChar char="►"/>
              <a:tabLst>
                <a:tab pos="328295" algn="l"/>
              </a:tabLst>
            </a:pPr>
            <a:r>
              <a:rPr dirty="0" sz="1000" spc="-5">
                <a:latin typeface="Arial"/>
                <a:cs typeface="Arial"/>
              </a:rPr>
              <a:t>Cloud-based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shared storage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and files</a:t>
            </a:r>
            <a:endParaRPr sz="1000">
              <a:latin typeface="Arial"/>
              <a:cs typeface="Arial"/>
            </a:endParaRPr>
          </a:p>
          <a:p>
            <a:pPr marL="327660" indent="-168275">
              <a:lnSpc>
                <a:spcPts val="1195"/>
              </a:lnSpc>
              <a:buClr>
                <a:srgbClr val="007C00"/>
              </a:buClr>
              <a:buChar char="►"/>
              <a:tabLst>
                <a:tab pos="328295" algn="l"/>
              </a:tabLst>
            </a:pPr>
            <a:r>
              <a:rPr dirty="0" sz="1000" spc="-10">
                <a:latin typeface="Arial"/>
                <a:cs typeface="Arial"/>
              </a:rPr>
              <a:t>Peer-to-peer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assisted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multimedia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streaming</a:t>
            </a:r>
            <a:endParaRPr sz="1000">
              <a:latin typeface="Arial"/>
              <a:cs typeface="Arial"/>
            </a:endParaRPr>
          </a:p>
          <a:p>
            <a:pPr marL="327660" indent="-168275">
              <a:lnSpc>
                <a:spcPts val="1195"/>
              </a:lnSpc>
              <a:buClr>
                <a:srgbClr val="007C00"/>
              </a:buClr>
              <a:buChar char="►"/>
              <a:tabLst>
                <a:tab pos="328295" algn="l"/>
              </a:tabLst>
            </a:pPr>
            <a:r>
              <a:rPr dirty="0" sz="1000" spc="-5">
                <a:latin typeface="Arial"/>
                <a:cs typeface="Arial"/>
              </a:rPr>
              <a:t>Shared mail</a:t>
            </a:r>
            <a:r>
              <a:rPr dirty="0" sz="1000">
                <a:latin typeface="Arial"/>
                <a:cs typeface="Arial"/>
              </a:rPr>
              <a:t> services </a:t>
            </a:r>
            <a:r>
              <a:rPr dirty="0" sz="1000" spc="-5">
                <a:latin typeface="Arial"/>
                <a:cs typeface="Arial"/>
              </a:rPr>
              <a:t>(think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outsourced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mail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systems)</a:t>
            </a:r>
            <a:endParaRPr sz="1000">
              <a:latin typeface="Arial"/>
              <a:cs typeface="Arial"/>
            </a:endParaRPr>
          </a:p>
          <a:p>
            <a:pPr marL="327660" indent="-168275">
              <a:lnSpc>
                <a:spcPts val="1200"/>
              </a:lnSpc>
              <a:buClr>
                <a:srgbClr val="007C00"/>
              </a:buClr>
              <a:buChar char="►"/>
              <a:tabLst>
                <a:tab pos="328295" algn="l"/>
              </a:tabLst>
            </a:pPr>
            <a:r>
              <a:rPr dirty="0" sz="1000" spc="-5">
                <a:latin typeface="Arial"/>
                <a:cs typeface="Arial"/>
              </a:rPr>
              <a:t>Shared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5">
                <a:latin typeface="Arial"/>
                <a:cs typeface="Arial"/>
              </a:rPr>
              <a:t>Web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hosting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(think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of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content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distribution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networks)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5"/>
              </a:spcBef>
            </a:pPr>
            <a:r>
              <a:rPr dirty="0" sz="1200" spc="-5">
                <a:solidFill>
                  <a:srgbClr val="3333B2"/>
                </a:solidFill>
                <a:latin typeface="Arial"/>
                <a:cs typeface="Arial"/>
              </a:rPr>
              <a:t>Observation</a:t>
            </a:r>
            <a:endParaRPr sz="1200">
              <a:latin typeface="Arial"/>
              <a:cs typeface="Arial"/>
            </a:endParaRPr>
          </a:p>
          <a:p>
            <a:pPr marL="327660">
              <a:lnSpc>
                <a:spcPct val="100000"/>
              </a:lnSpc>
              <a:spcBef>
                <a:spcPts val="165"/>
              </a:spcBef>
            </a:pPr>
            <a:r>
              <a:rPr dirty="0" sz="1000" spc="-5" i="1">
                <a:latin typeface="Arial"/>
                <a:cs typeface="Arial"/>
              </a:rPr>
              <a:t>“The</a:t>
            </a:r>
            <a:r>
              <a:rPr dirty="0" sz="1000" spc="-1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network</a:t>
            </a:r>
            <a:r>
              <a:rPr dirty="0" sz="1000" spc="-1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is</a:t>
            </a:r>
            <a:r>
              <a:rPr dirty="0" sz="1000" spc="-1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the</a:t>
            </a:r>
            <a:r>
              <a:rPr dirty="0" sz="1000" spc="-1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computer”</a:t>
            </a:r>
            <a:endParaRPr sz="1000">
              <a:latin typeface="Arial"/>
              <a:cs typeface="Arial"/>
            </a:endParaRPr>
          </a:p>
          <a:p>
            <a:pPr marL="46355">
              <a:lnSpc>
                <a:spcPct val="100000"/>
              </a:lnSpc>
              <a:spcBef>
                <a:spcPts val="800"/>
              </a:spcBef>
            </a:pPr>
            <a:r>
              <a:rPr dirty="0" sz="1000" spc="-5">
                <a:latin typeface="Arial"/>
                <a:cs typeface="Arial"/>
              </a:rPr>
              <a:t>(quote from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John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Gage,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then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at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Sun</a:t>
            </a:r>
            <a:r>
              <a:rPr dirty="0" sz="100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Microsystems)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fast">
    <p:fade thruBlk="0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66713" y="3331252"/>
            <a:ext cx="115443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dirty="0" sz="600" spc="-20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Types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4" action="ppaction://hlinksldjump"/>
              </a:rPr>
              <a:t> of distribution transparency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00563" y="3331252"/>
            <a:ext cx="241300" cy="119380"/>
          </a:xfrm>
          <a:prstGeom prst="rect">
            <a:avLst/>
          </a:prstGeom>
        </p:spPr>
        <p:txBody>
          <a:bodyPr wrap="square" lIns="0" tIns="88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70"/>
              </a:spcBef>
            </a:pPr>
            <a:fld id="{81D60167-4931-47E6-BA6A-407CBD079E47}" type="slidenum"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9</a:t>
            </a:fld>
            <a:r>
              <a:rPr dirty="0" sz="600" spc="-40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/</a:t>
            </a:r>
            <a:r>
              <a:rPr dirty="0" sz="600" spc="-35">
                <a:solidFill>
                  <a:srgbClr val="262685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</a:rPr>
              <a:t>56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6713" y="716"/>
            <a:ext cx="922019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2" action="ppaction://hlinksldjump"/>
              </a:rPr>
              <a:t>Introduction:</a:t>
            </a:r>
            <a:r>
              <a:rPr dirty="0" sz="600" spc="135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600" spc="-5">
                <a:solidFill>
                  <a:srgbClr val="3333B2"/>
                </a:solidFill>
                <a:latin typeface="Arial"/>
                <a:cs typeface="Arial"/>
                <a:hlinkClick r:id="rId3" action="ppaction://hlinksldjump"/>
              </a:rPr>
              <a:t>Design goals</a:t>
            </a:r>
            <a:endParaRPr sz="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79139" y="716"/>
            <a:ext cx="1062355" cy="1168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Making</a:t>
            </a:r>
            <a:r>
              <a:rPr dirty="0" sz="600" spc="-10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 </a:t>
            </a:r>
            <a:r>
              <a:rPr dirty="0" sz="600" spc="-5">
                <a:solidFill>
                  <a:srgbClr val="262685"/>
                </a:solidFill>
                <a:latin typeface="Arial"/>
                <a:cs typeface="Arial"/>
                <a:hlinkClick r:id="rId4" action="ppaction://hlinksldjump"/>
              </a:rPr>
              <a:t>distribution transparent</a:t>
            </a:r>
            <a:endParaRPr sz="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300" y="188846"/>
            <a:ext cx="2037714" cy="67310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10">
                <a:solidFill>
                  <a:srgbClr val="3333B2"/>
                </a:solidFill>
                <a:latin typeface="Arial"/>
                <a:cs typeface="Arial"/>
              </a:rPr>
              <a:t>Distribution</a:t>
            </a:r>
            <a:r>
              <a:rPr dirty="0" sz="1400" spc="-50">
                <a:solidFill>
                  <a:srgbClr val="3333B2"/>
                </a:solidFill>
                <a:latin typeface="Arial"/>
                <a:cs typeface="Arial"/>
              </a:rPr>
              <a:t> </a:t>
            </a:r>
            <a:r>
              <a:rPr dirty="0" sz="1400" spc="15">
                <a:solidFill>
                  <a:srgbClr val="3333B2"/>
                </a:solidFill>
                <a:latin typeface="Arial"/>
                <a:cs typeface="Arial"/>
              </a:rPr>
              <a:t>transparency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50">
              <a:latin typeface="Arial"/>
              <a:cs typeface="Arial"/>
            </a:endParaRPr>
          </a:p>
          <a:p>
            <a:pPr marL="259715">
              <a:lnSpc>
                <a:spcPct val="100000"/>
              </a:lnSpc>
            </a:pPr>
            <a:r>
              <a:rPr dirty="0" sz="1200" spc="-35">
                <a:solidFill>
                  <a:srgbClr val="3333B2"/>
                </a:solidFill>
                <a:latin typeface="Arial"/>
                <a:cs typeface="Arial"/>
              </a:rPr>
              <a:t>Types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05295" y="973950"/>
          <a:ext cx="3800475" cy="1843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3765"/>
                <a:gridCol w="2878455"/>
              </a:tblGrid>
              <a:tr h="178435">
                <a:tc>
                  <a:txBody>
                    <a:bodyPr/>
                    <a:lstStyle/>
                    <a:p>
                      <a:pPr marL="78105">
                        <a:lnSpc>
                          <a:spcPts val="1140"/>
                        </a:lnSpc>
                      </a:pPr>
                      <a:r>
                        <a:rPr dirty="0" sz="1000" spc="-15">
                          <a:solidFill>
                            <a:srgbClr val="0000FA"/>
                          </a:solidFill>
                          <a:latin typeface="Arial"/>
                          <a:cs typeface="Arial"/>
                        </a:rPr>
                        <a:t>Transparency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40"/>
                        </a:lnSpc>
                      </a:pPr>
                      <a:r>
                        <a:rPr dirty="0" sz="1000" spc="-5">
                          <a:solidFill>
                            <a:srgbClr val="0000FA"/>
                          </a:solidFill>
                          <a:latin typeface="Arial"/>
                          <a:cs typeface="Arial"/>
                        </a:rPr>
                        <a:t>Description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0835">
                <a:tc>
                  <a:txBody>
                    <a:bodyPr/>
                    <a:lstStyle/>
                    <a:p>
                      <a:pPr marL="78105">
                        <a:lnSpc>
                          <a:spcPts val="1195"/>
                        </a:lnSpc>
                      </a:pPr>
                      <a:r>
                        <a:rPr dirty="0" sz="1000" spc="-5">
                          <a:solidFill>
                            <a:srgbClr val="FA0000"/>
                          </a:solidFill>
                          <a:latin typeface="Arial"/>
                          <a:cs typeface="Arial"/>
                        </a:rPr>
                        <a:t>Access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 marR="111125">
                        <a:lnSpc>
                          <a:spcPts val="1200"/>
                        </a:lnSpc>
                        <a:spcBef>
                          <a:spcPts val="35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Hide differences in data representation and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how </a:t>
                      </a:r>
                      <a:r>
                        <a:rPr dirty="0" sz="1000" spc="-2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an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object is accessed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78105">
                        <a:lnSpc>
                          <a:spcPts val="1140"/>
                        </a:lnSpc>
                      </a:pPr>
                      <a:r>
                        <a:rPr dirty="0" sz="1000" spc="-5">
                          <a:solidFill>
                            <a:srgbClr val="FA0000"/>
                          </a:solidFill>
                          <a:latin typeface="Arial"/>
                          <a:cs typeface="Arial"/>
                        </a:rPr>
                        <a:t>Location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4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Hide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where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an object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is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located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78105">
                        <a:lnSpc>
                          <a:spcPts val="1140"/>
                        </a:lnSpc>
                      </a:pPr>
                      <a:r>
                        <a:rPr dirty="0" sz="1000" spc="-5">
                          <a:solidFill>
                            <a:srgbClr val="FA0000"/>
                          </a:solidFill>
                          <a:latin typeface="Arial"/>
                          <a:cs typeface="Arial"/>
                        </a:rPr>
                        <a:t>Relocation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4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Hide that an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object </a:t>
                      </a:r>
                      <a:r>
                        <a:rPr dirty="0" sz="1000" spc="-15"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be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5">
                          <a:latin typeface="Arial"/>
                          <a:cs typeface="Arial"/>
                        </a:rPr>
                        <a:t>moved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to another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78105">
                        <a:lnSpc>
                          <a:spcPts val="120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location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while</a:t>
                      </a:r>
                      <a:r>
                        <a:rPr dirty="0" sz="10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0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use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78105">
                        <a:lnSpc>
                          <a:spcPts val="1140"/>
                        </a:lnSpc>
                      </a:pPr>
                      <a:r>
                        <a:rPr dirty="0" sz="1000" spc="-5">
                          <a:solidFill>
                            <a:srgbClr val="FA0000"/>
                          </a:solidFill>
                          <a:latin typeface="Arial"/>
                          <a:cs typeface="Arial"/>
                        </a:rPr>
                        <a:t>Migration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40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Hide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that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an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object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0">
                          <a:latin typeface="Arial"/>
                          <a:cs typeface="Arial"/>
                        </a:rPr>
                        <a:t>move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to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another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location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78105">
                        <a:lnSpc>
                          <a:spcPts val="1140"/>
                        </a:lnSpc>
                      </a:pPr>
                      <a:r>
                        <a:rPr dirty="0" sz="1000" spc="-5">
                          <a:solidFill>
                            <a:srgbClr val="FA0000"/>
                          </a:solidFill>
                          <a:latin typeface="Arial"/>
                          <a:cs typeface="Arial"/>
                        </a:rPr>
                        <a:t>Replication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4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Hide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that an object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is replicated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78105">
                        <a:lnSpc>
                          <a:spcPts val="1140"/>
                        </a:lnSpc>
                      </a:pPr>
                      <a:r>
                        <a:rPr dirty="0" sz="1000" spc="-5">
                          <a:solidFill>
                            <a:srgbClr val="FA0000"/>
                          </a:solidFill>
                          <a:latin typeface="Arial"/>
                          <a:cs typeface="Arial"/>
                        </a:rPr>
                        <a:t>Concurrency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4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Hide that an object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5"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be shared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5"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5">
                          <a:latin typeface="Arial"/>
                          <a:cs typeface="Arial"/>
                        </a:rPr>
                        <a:t>several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78105">
                        <a:lnSpc>
                          <a:spcPts val="120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independent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users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2085">
                <a:tc>
                  <a:txBody>
                    <a:bodyPr/>
                    <a:lstStyle/>
                    <a:p>
                      <a:pPr marL="78105">
                        <a:lnSpc>
                          <a:spcPts val="1140"/>
                        </a:lnSpc>
                      </a:pPr>
                      <a:r>
                        <a:rPr dirty="0" sz="1000" spc="-10">
                          <a:solidFill>
                            <a:srgbClr val="FA0000"/>
                          </a:solidFill>
                          <a:latin typeface="Arial"/>
                          <a:cs typeface="Arial"/>
                        </a:rPr>
                        <a:t>Failure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4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Hide the 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failure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 and recovery of an object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fast">
    <p:fade thruBlk="0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Systems   (3rd Edition)</dc:title>
  <dcterms:created xsi:type="dcterms:W3CDTF">2022-03-20T07:17:45Z</dcterms:created>
  <dcterms:modified xsi:type="dcterms:W3CDTF">2022-03-20T07:17:45Z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2022-03-20T00:00:00Z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2022-03-20T00:00:00Z</vt:filetime>
  </property>
</Properties>
</file>