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1" r:id="rId5"/>
    <p:sldId id="260" r:id="rId6"/>
    <p:sldId id="264" r:id="rId7"/>
    <p:sldId id="265" r:id="rId8"/>
    <p:sldId id="266" r:id="rId9"/>
    <p:sldId id="269" r:id="rId10"/>
    <p:sldId id="271" r:id="rId11"/>
    <p:sldId id="272" r:id="rId12"/>
    <p:sldId id="273" r:id="rId13"/>
    <p:sldId id="280" r:id="rId14"/>
    <p:sldId id="281" r:id="rId15"/>
    <p:sldId id="282" r:id="rId16"/>
    <p:sldId id="283" r:id="rId17"/>
    <p:sldId id="284" r:id="rId18"/>
    <p:sldId id="286" r:id="rId19"/>
    <p:sldId id="287" r:id="rId20"/>
    <p:sldId id="288" r:id="rId21"/>
    <p:sldId id="289" r:id="rId22"/>
    <p:sldId id="290" r:id="rId23"/>
    <p:sldId id="291" r:id="rId24"/>
    <p:sldId id="292" r:id="rId25"/>
    <p:sldId id="294" r:id="rId26"/>
    <p:sldId id="295" r:id="rId27"/>
    <p:sldId id="302" r:id="rId28"/>
    <p:sldId id="30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B7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1/24/2024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16629" y="692331"/>
            <a:ext cx="9026435" cy="5695406"/>
          </a:xfrm>
        </p:spPr>
        <p:txBody>
          <a:bodyPr>
            <a:normAutofit/>
          </a:bodyPr>
          <a:lstStyle/>
          <a:p>
            <a:pPr algn="r" rtl="1"/>
            <a:endParaRPr lang="en-US" sz="2800" dirty="0">
              <a:solidFill>
                <a:schemeClr val="tx1"/>
              </a:solidFill>
              <a:cs typeface="B Nazanin"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6629" y="692331"/>
            <a:ext cx="9026435" cy="5695406"/>
          </a:xfrm>
          <a:prstGeom prst="rect">
            <a:avLst/>
          </a:prstGeom>
        </p:spPr>
      </p:pic>
    </p:spTree>
    <p:extLst>
      <p:ext uri="{BB962C8B-B14F-4D97-AF65-F5344CB8AC3E}">
        <p14:creationId xmlns:p14="http://schemas.microsoft.com/office/powerpoint/2010/main" val="37728126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16629" y="692331"/>
            <a:ext cx="9026435" cy="5695406"/>
          </a:xfrm>
        </p:spPr>
        <p:txBody>
          <a:bodyPr>
            <a:normAutofit lnSpcReduction="10000"/>
          </a:bodyPr>
          <a:lstStyle/>
          <a:p>
            <a:pPr algn="just" rtl="1"/>
            <a:r>
              <a:rPr lang="fa-IR"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Titr" panose="00000700000000000000" pitchFamily="2" charset="-78"/>
              </a:rPr>
              <a:t>کنترل همزمانی در تراکنش‌های توزیع‌شده</a:t>
            </a:r>
          </a:p>
          <a:p>
            <a:pPr algn="just" rtl="1"/>
            <a:r>
              <a:rPr lang="fa-IR" sz="2800" dirty="0">
                <a:solidFill>
                  <a:srgbClr val="00B050"/>
                </a:solidFill>
                <a:cs typeface="B Nazanin" panose="00000400000000000000" pitchFamily="2" charset="-78"/>
              </a:rPr>
              <a:t>کنترل همزمانی </a:t>
            </a:r>
            <a:r>
              <a:rPr lang="fa-IR" sz="2800" dirty="0">
                <a:solidFill>
                  <a:schemeClr val="tx1"/>
                </a:solidFill>
                <a:cs typeface="B Nazanin" panose="00000400000000000000" pitchFamily="2" charset="-78"/>
              </a:rPr>
              <a:t>در تراکنش‌های توزیع‌شده پیچیده‌تر از تراکنش‌های تک‌سرور است، زیرا تراکنش ممکن است نیاز به دسترسی به داده‌ها در چندین سرور داشته باشد. </a:t>
            </a:r>
          </a:p>
          <a:p>
            <a:pPr algn="just" rtl="1"/>
            <a:r>
              <a:rPr lang="fa-IR" sz="2800" dirty="0">
                <a:solidFill>
                  <a:schemeClr val="tx1"/>
                </a:solidFill>
                <a:cs typeface="B Nazanin" panose="00000400000000000000" pitchFamily="2" charset="-78"/>
              </a:rPr>
              <a:t>سه رویکرد اصلی برای کنترل همزمانی در تراکنش‌های توزیع‌شده وجود دارد: </a:t>
            </a:r>
            <a:r>
              <a:rPr lang="fa-IR" sz="2800" b="1" dirty="0">
                <a:solidFill>
                  <a:srgbClr val="00B050"/>
                </a:solidFill>
                <a:cs typeface="B Nazanin" panose="00000400000000000000" pitchFamily="2" charset="-78"/>
              </a:rPr>
              <a:t>قفل‌گذاری</a:t>
            </a:r>
            <a:r>
              <a:rPr lang="fa-IR" sz="2800" dirty="0">
                <a:solidFill>
                  <a:schemeClr val="tx1"/>
                </a:solidFill>
                <a:cs typeface="B Nazanin" panose="00000400000000000000" pitchFamily="2" charset="-78"/>
              </a:rPr>
              <a:t>، </a:t>
            </a:r>
            <a:r>
              <a:rPr lang="fa-IR" sz="2800" b="1" dirty="0">
                <a:solidFill>
                  <a:srgbClr val="00B050"/>
                </a:solidFill>
                <a:cs typeface="B Nazanin" panose="00000400000000000000" pitchFamily="2" charset="-78"/>
              </a:rPr>
              <a:t>ترتیب‌دهی بر اساس برچسب زمانی </a:t>
            </a:r>
            <a:r>
              <a:rPr lang="fa-IR" sz="2800" dirty="0">
                <a:solidFill>
                  <a:schemeClr val="tx1"/>
                </a:solidFill>
                <a:cs typeface="B Nazanin" panose="00000400000000000000" pitchFamily="2" charset="-78"/>
              </a:rPr>
              <a:t>و </a:t>
            </a:r>
            <a:r>
              <a:rPr lang="fa-IR" sz="2800" b="1" dirty="0">
                <a:solidFill>
                  <a:srgbClr val="00B050"/>
                </a:solidFill>
                <a:cs typeface="B Nazanin" panose="00000400000000000000" pitchFamily="2" charset="-78"/>
              </a:rPr>
              <a:t>کنترل همزمانی خوش‌بینانه</a:t>
            </a:r>
            <a:r>
              <a:rPr lang="fa-IR" sz="2800" dirty="0">
                <a:solidFill>
                  <a:schemeClr val="tx1"/>
                </a:solidFill>
                <a:cs typeface="B Nazanin" panose="00000400000000000000" pitchFamily="2" charset="-78"/>
              </a:rPr>
              <a:t>.</a:t>
            </a:r>
          </a:p>
          <a:p>
            <a:pPr algn="just" rtl="1"/>
            <a:endParaRPr lang="fa-IR" sz="2800" dirty="0">
              <a:solidFill>
                <a:schemeClr val="tx1"/>
              </a:solidFill>
              <a:cs typeface="B Nazanin" panose="00000400000000000000" pitchFamily="2" charset="-78"/>
            </a:endParaRPr>
          </a:p>
          <a:p>
            <a:pPr algn="just" rtl="1"/>
            <a:r>
              <a:rPr lang="fa-IR"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Nazanin" panose="00000400000000000000" pitchFamily="2" charset="-78"/>
              </a:rPr>
              <a:t>قفل‌گذاری</a:t>
            </a:r>
          </a:p>
          <a:p>
            <a:pPr algn="just" rtl="1"/>
            <a:r>
              <a:rPr lang="fa-IR" sz="2800" dirty="0">
                <a:solidFill>
                  <a:schemeClr val="tx1"/>
                </a:solidFill>
                <a:cs typeface="B Nazanin" panose="00000400000000000000" pitchFamily="2" charset="-78"/>
              </a:rPr>
              <a:t>در قفل‌گذاری، هر سرور مجموعه‌ای از قفل‌ها را بر روی داده‌های خود مدیریت می‌کند. قفل تا زمانی که تراکنش به نتیجه نرسیده یا متوقف نشده است، نگه داشته می‌شود. </a:t>
            </a:r>
            <a:endParaRPr lang="en-US" sz="2800" dirty="0">
              <a:solidFill>
                <a:schemeClr val="tx1"/>
              </a:solidFill>
              <a:cs typeface="B Nazanin" panose="00000400000000000000" pitchFamily="2" charset="-78"/>
            </a:endParaRPr>
          </a:p>
        </p:txBody>
      </p:sp>
    </p:spTree>
    <p:extLst>
      <p:ext uri="{BB962C8B-B14F-4D97-AF65-F5344CB8AC3E}">
        <p14:creationId xmlns:p14="http://schemas.microsoft.com/office/powerpoint/2010/main" val="40377735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16629" y="692331"/>
            <a:ext cx="9026435" cy="5695406"/>
          </a:xfrm>
        </p:spPr>
        <p:txBody>
          <a:bodyPr>
            <a:normAutofit/>
          </a:bodyPr>
          <a:lstStyle/>
          <a:p>
            <a:pPr algn="just" rtl="1"/>
            <a:r>
              <a:rPr lang="fa-IR"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Titr" panose="00000700000000000000" pitchFamily="2" charset="-78"/>
              </a:rPr>
              <a:t>ترتیب‌دهی بر اساس برچسب زمانی</a:t>
            </a:r>
          </a:p>
          <a:p>
            <a:pPr algn="just" rtl="1"/>
            <a:r>
              <a:rPr lang="fa-IR" sz="2800" dirty="0">
                <a:solidFill>
                  <a:schemeClr val="tx1"/>
                </a:solidFill>
                <a:cs typeface="B Nazanin" panose="00000400000000000000" pitchFamily="2" charset="-78"/>
              </a:rPr>
              <a:t>در ترتیب‌دهی بر اساس برچسب زمانی، به هر تراکنش زمانی که شروع می‌شود، یک </a:t>
            </a:r>
            <a:r>
              <a:rPr lang="fa-IR" sz="2800" dirty="0">
                <a:solidFill>
                  <a:srgbClr val="00B050"/>
                </a:solidFill>
                <a:cs typeface="B Nazanin" panose="00000400000000000000" pitchFamily="2" charset="-78"/>
              </a:rPr>
              <a:t>برچسب زمانی منحصربه‌فرد </a:t>
            </a:r>
            <a:r>
              <a:rPr lang="fa-IR" sz="2800" dirty="0">
                <a:solidFill>
                  <a:schemeClr val="tx1"/>
                </a:solidFill>
                <a:cs typeface="B Nazanin" panose="00000400000000000000" pitchFamily="2" charset="-78"/>
              </a:rPr>
              <a:t>اختصاص داده می‌شود. تراکنش‌ها بر اساس ترتیب برچسب‌های زمانی خود </a:t>
            </a:r>
            <a:r>
              <a:rPr lang="fa-IR" sz="2800" dirty="0">
                <a:solidFill>
                  <a:srgbClr val="00B050"/>
                </a:solidFill>
                <a:cs typeface="B Nazanin" panose="00000400000000000000" pitchFamily="2" charset="-78"/>
              </a:rPr>
              <a:t>سریالی‌سازی</a:t>
            </a:r>
            <a:r>
              <a:rPr lang="fa-IR" sz="2800" dirty="0">
                <a:solidFill>
                  <a:schemeClr val="tx1"/>
                </a:solidFill>
                <a:cs typeface="B Nazanin" panose="00000400000000000000" pitchFamily="2" charset="-78"/>
              </a:rPr>
              <a:t> می‌شوند. این رویکرد نیاز دارد که هماهنگ‌کنندگان تراکنش‌ها بر ترتیب برچسب‌های زمانی </a:t>
            </a:r>
            <a:r>
              <a:rPr lang="fa-IR" sz="2800" dirty="0">
                <a:solidFill>
                  <a:srgbClr val="00B050"/>
                </a:solidFill>
                <a:cs typeface="B Nazanin" panose="00000400000000000000" pitchFamily="2" charset="-78"/>
              </a:rPr>
              <a:t>توافق</a:t>
            </a:r>
            <a:r>
              <a:rPr lang="fa-IR" sz="2800" dirty="0">
                <a:solidFill>
                  <a:schemeClr val="tx1"/>
                </a:solidFill>
                <a:cs typeface="B Nazanin" panose="00000400000000000000" pitchFamily="2" charset="-78"/>
              </a:rPr>
              <a:t> داشته باشند.</a:t>
            </a:r>
          </a:p>
          <a:p>
            <a:pPr algn="just" rtl="1"/>
            <a:r>
              <a:rPr lang="fa-IR"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Nazanin" panose="00000400000000000000" pitchFamily="2" charset="-78"/>
              </a:rPr>
              <a:t>کنترل همزمانی خوش‌بینانه</a:t>
            </a:r>
          </a:p>
          <a:p>
            <a:pPr algn="just" rtl="1"/>
            <a:r>
              <a:rPr lang="fa-IR" sz="2800" dirty="0">
                <a:solidFill>
                  <a:schemeClr val="tx1"/>
                </a:solidFill>
                <a:cs typeface="B Nazanin" panose="00000400000000000000" pitchFamily="2" charset="-78"/>
              </a:rPr>
              <a:t>در کنترل همزمانی خوش‌بینانه، تراکنش‌ها قبل از اینکه اجازه داده شوند به نتیجه برسند، </a:t>
            </a:r>
            <a:r>
              <a:rPr lang="fa-IR" sz="2800" dirty="0">
                <a:solidFill>
                  <a:srgbClr val="00B050"/>
                </a:solidFill>
                <a:cs typeface="B Nazanin" panose="00000400000000000000" pitchFamily="2" charset="-78"/>
              </a:rPr>
              <a:t>اعتبارسنجی</a:t>
            </a:r>
            <a:r>
              <a:rPr lang="fa-IR" sz="2800" dirty="0">
                <a:solidFill>
                  <a:schemeClr val="tx1"/>
                </a:solidFill>
                <a:cs typeface="B Nazanin" panose="00000400000000000000" pitchFamily="2" charset="-78"/>
              </a:rPr>
              <a:t> می‌شوند. اگر در طول اعتبارسنجی تداخلی تشخیص داده شود، تراکنش متوقف می‌شود. این رویکرد </a:t>
            </a:r>
            <a:r>
              <a:rPr lang="fa-IR" sz="2800" dirty="0">
                <a:solidFill>
                  <a:srgbClr val="00B050"/>
                </a:solidFill>
                <a:cs typeface="B Nazanin" panose="00000400000000000000" pitchFamily="2" charset="-78"/>
              </a:rPr>
              <a:t>کارآمدتر از قفل‌گذاری </a:t>
            </a:r>
            <a:r>
              <a:rPr lang="fa-IR" sz="2800" dirty="0">
                <a:solidFill>
                  <a:schemeClr val="tx1"/>
                </a:solidFill>
                <a:cs typeface="B Nazanin" panose="00000400000000000000" pitchFamily="2" charset="-78"/>
              </a:rPr>
              <a:t>است، اما می‌تواند منجر به </a:t>
            </a:r>
            <a:r>
              <a:rPr lang="fa-IR" sz="2800" dirty="0">
                <a:solidFill>
                  <a:srgbClr val="00B050"/>
                </a:solidFill>
                <a:cs typeface="B Nazanin" panose="00000400000000000000" pitchFamily="2" charset="-78"/>
              </a:rPr>
              <a:t>افزایش نرخ متوقف‌سازی </a:t>
            </a:r>
            <a:r>
              <a:rPr lang="fa-IR" sz="2800" dirty="0">
                <a:solidFill>
                  <a:schemeClr val="tx1"/>
                </a:solidFill>
                <a:cs typeface="B Nazanin" panose="00000400000000000000" pitchFamily="2" charset="-78"/>
              </a:rPr>
              <a:t>شود.</a:t>
            </a:r>
          </a:p>
          <a:p>
            <a:pPr algn="r" rtl="1"/>
            <a:endParaRPr lang="en-US" sz="2800" dirty="0">
              <a:solidFill>
                <a:schemeClr val="tx1"/>
              </a:solidFill>
              <a:cs typeface="B Nazanin" panose="00000400000000000000" pitchFamily="2" charset="-78"/>
            </a:endParaRPr>
          </a:p>
        </p:txBody>
      </p:sp>
    </p:spTree>
    <p:extLst>
      <p:ext uri="{BB962C8B-B14F-4D97-AF65-F5344CB8AC3E}">
        <p14:creationId xmlns:p14="http://schemas.microsoft.com/office/powerpoint/2010/main" val="19375691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16629" y="692331"/>
            <a:ext cx="9026435" cy="5695406"/>
          </a:xfrm>
        </p:spPr>
        <p:txBody>
          <a:bodyPr>
            <a:normAutofit/>
          </a:bodyPr>
          <a:lstStyle/>
          <a:p>
            <a:pPr algn="just" rtl="1"/>
            <a:r>
              <a:rPr lang="fa-IR"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Titr" panose="00000700000000000000" pitchFamily="2" charset="-78"/>
              </a:rPr>
              <a:t>انسداد در سیستم‌های توزیع‌شده</a:t>
            </a:r>
          </a:p>
          <a:p>
            <a:pPr algn="just" rtl="1"/>
            <a:r>
              <a:rPr lang="fa-IR" sz="2800" dirty="0">
                <a:solidFill>
                  <a:schemeClr val="tx1"/>
                </a:solidFill>
                <a:cs typeface="B Nazanin" panose="00000400000000000000" pitchFamily="2" charset="-78"/>
              </a:rPr>
              <a:t>انسداد در سیستم های توزیع شده زمانی رخ می دهد که </a:t>
            </a:r>
            <a:r>
              <a:rPr lang="fa-IR" sz="2800" dirty="0">
                <a:solidFill>
                  <a:srgbClr val="00B050"/>
                </a:solidFill>
                <a:cs typeface="B Nazanin" panose="00000400000000000000" pitchFamily="2" charset="-78"/>
              </a:rPr>
              <a:t>دو یا چند تراکنش در انتظار یکدیگر برای آزاد کردن قفل ها </a:t>
            </a:r>
            <a:r>
              <a:rPr lang="fa-IR" sz="2800" dirty="0">
                <a:solidFill>
                  <a:schemeClr val="tx1"/>
                </a:solidFill>
                <a:cs typeface="B Nazanin" panose="00000400000000000000" pitchFamily="2" charset="-78"/>
              </a:rPr>
              <a:t>باشند.</a:t>
            </a:r>
          </a:p>
          <a:p>
            <a:pPr algn="just" rtl="1"/>
            <a:r>
              <a:rPr lang="fa-IR" sz="2800" dirty="0">
                <a:solidFill>
                  <a:schemeClr val="tx1"/>
                </a:solidFill>
                <a:cs typeface="B Nazanin" panose="00000400000000000000" pitchFamily="2" charset="-78"/>
              </a:rPr>
              <a:t>دو رویکرد اصلی برای تشخیص انسداد وجود دارد:</a:t>
            </a:r>
          </a:p>
          <a:p>
            <a:pPr marL="457200" indent="-457200" algn="just" rtl="1">
              <a:buFont typeface="Arial" panose="020B0604020202020204" pitchFamily="34" charset="0"/>
              <a:buChar char="•"/>
            </a:pPr>
            <a:r>
              <a:rPr lang="fa-IR" sz="2800" dirty="0">
                <a:solidFill>
                  <a:schemeClr val="tx1"/>
                </a:solidFill>
                <a:cs typeface="B Nazanin" panose="00000400000000000000" pitchFamily="2" charset="-78"/>
              </a:rPr>
              <a:t>تشخیص </a:t>
            </a:r>
            <a:r>
              <a:rPr lang="fa-IR" sz="2800" dirty="0">
                <a:solidFill>
                  <a:srgbClr val="00B050"/>
                </a:solidFill>
                <a:cs typeface="B Nazanin" panose="00000400000000000000" pitchFamily="2" charset="-78"/>
              </a:rPr>
              <a:t>انسداد متمرکز</a:t>
            </a:r>
            <a:r>
              <a:rPr lang="fa-IR" sz="2800" dirty="0">
                <a:solidFill>
                  <a:schemeClr val="tx1"/>
                </a:solidFill>
                <a:cs typeface="B Nazanin" panose="00000400000000000000" pitchFamily="2" charset="-78"/>
              </a:rPr>
              <a:t>: یک سرور مسئولیت ساخت و نگهداری گراف انتظار جهانی را بر عهده دارد.</a:t>
            </a:r>
          </a:p>
          <a:p>
            <a:pPr marL="457200" indent="-457200" algn="just" rtl="1">
              <a:buFont typeface="Arial" panose="020B0604020202020204" pitchFamily="34" charset="0"/>
              <a:buChar char="•"/>
            </a:pPr>
            <a:r>
              <a:rPr lang="fa-IR" sz="2800" dirty="0">
                <a:solidFill>
                  <a:schemeClr val="tx1"/>
                </a:solidFill>
                <a:cs typeface="B Nazanin" panose="00000400000000000000" pitchFamily="2" charset="-78"/>
              </a:rPr>
              <a:t>تشخیص </a:t>
            </a:r>
            <a:r>
              <a:rPr lang="fa-IR" sz="2800" dirty="0">
                <a:solidFill>
                  <a:srgbClr val="00B050"/>
                </a:solidFill>
                <a:cs typeface="B Nazanin" panose="00000400000000000000" pitchFamily="2" charset="-78"/>
              </a:rPr>
              <a:t>انسداد توزیع شده</a:t>
            </a:r>
            <a:r>
              <a:rPr lang="fa-IR" sz="2800" dirty="0">
                <a:solidFill>
                  <a:schemeClr val="tx1"/>
                </a:solidFill>
                <a:cs typeface="B Nazanin" panose="00000400000000000000" pitchFamily="2" charset="-78"/>
              </a:rPr>
              <a:t>: چندین سرور مسئولیت ساخت و نگهداری گراف انتظار جهانی را بر عهده دارند.</a:t>
            </a:r>
          </a:p>
          <a:p>
            <a:pPr algn="just" rtl="1"/>
            <a:r>
              <a:rPr lang="fa-IR" sz="2800" dirty="0">
                <a:solidFill>
                  <a:srgbClr val="00B050"/>
                </a:solidFill>
                <a:cs typeface="B Nazanin" panose="00000400000000000000" pitchFamily="2" charset="-78"/>
              </a:rPr>
              <a:t>انسدادهای خیالی </a:t>
            </a:r>
            <a:r>
              <a:rPr lang="fa-IR" sz="2800" dirty="0">
                <a:solidFill>
                  <a:schemeClr val="tx1"/>
                </a:solidFill>
                <a:cs typeface="B Nazanin" panose="00000400000000000000" pitchFamily="2" charset="-78"/>
              </a:rPr>
              <a:t>انسدادهایی هستند که شناسایی می شوند اما در واقع وجود ندارند.</a:t>
            </a:r>
          </a:p>
          <a:p>
            <a:pPr algn="just" rtl="1"/>
            <a:r>
              <a:rPr lang="fa-IR" sz="2800" dirty="0">
                <a:solidFill>
                  <a:schemeClr val="tx1"/>
                </a:solidFill>
                <a:cs typeface="B Nazanin" panose="00000400000000000000" pitchFamily="2" charset="-78"/>
              </a:rPr>
              <a:t>با استفاده از </a:t>
            </a:r>
            <a:r>
              <a:rPr lang="fa-IR" sz="2800" dirty="0">
                <a:solidFill>
                  <a:srgbClr val="00B050"/>
                </a:solidFill>
                <a:cs typeface="B Nazanin" panose="00000400000000000000" pitchFamily="2" charset="-78"/>
              </a:rPr>
              <a:t>قفل گذاری دو مرحله ای </a:t>
            </a:r>
            <a:r>
              <a:rPr lang="fa-IR" sz="2800" dirty="0">
                <a:solidFill>
                  <a:schemeClr val="tx1"/>
                </a:solidFill>
                <a:cs typeface="B Nazanin" panose="00000400000000000000" pitchFamily="2" charset="-78"/>
              </a:rPr>
              <a:t>می توان از انسدادهای خیالی جلوگیری کرد.</a:t>
            </a:r>
          </a:p>
          <a:p>
            <a:pPr algn="just" rtl="1"/>
            <a:endParaRPr lang="fa-IR" sz="2800" dirty="0">
              <a:solidFill>
                <a:schemeClr val="tx1"/>
              </a:solidFill>
              <a:cs typeface="B Nazanin" panose="00000400000000000000" pitchFamily="2" charset="-78"/>
            </a:endParaRPr>
          </a:p>
          <a:p>
            <a:pPr algn="r" rtl="1"/>
            <a:endParaRPr lang="en-US" sz="2800" dirty="0">
              <a:solidFill>
                <a:schemeClr val="tx1"/>
              </a:solidFill>
              <a:cs typeface="B Nazanin" panose="00000400000000000000" pitchFamily="2" charset="-78"/>
            </a:endParaRPr>
          </a:p>
        </p:txBody>
      </p:sp>
    </p:spTree>
    <p:extLst>
      <p:ext uri="{BB962C8B-B14F-4D97-AF65-F5344CB8AC3E}">
        <p14:creationId xmlns:p14="http://schemas.microsoft.com/office/powerpoint/2010/main" val="42898841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16629" y="692331"/>
            <a:ext cx="9026435" cy="5695406"/>
          </a:xfrm>
        </p:spPr>
        <p:txBody>
          <a:bodyPr>
            <a:normAutofit fontScale="92500" lnSpcReduction="10000"/>
          </a:bodyPr>
          <a:lstStyle/>
          <a:p>
            <a:pPr algn="r" rtl="1"/>
            <a:r>
              <a:rPr lang="fa-IR" sz="3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Titr" panose="00000700000000000000" pitchFamily="2" charset="-78"/>
              </a:rPr>
              <a:t>اولویت تراکنش ها</a:t>
            </a:r>
          </a:p>
          <a:p>
            <a:pPr marL="457200" indent="-457200" algn="just" rtl="1">
              <a:buFont typeface="Arial" panose="020B0604020202020204" pitchFamily="34" charset="0"/>
              <a:buChar char="•"/>
            </a:pPr>
            <a:r>
              <a:rPr lang="fa-IR" sz="2800" dirty="0">
                <a:solidFill>
                  <a:schemeClr val="tx1"/>
                </a:solidFill>
                <a:cs typeface="B Nazanin" panose="00000400000000000000" pitchFamily="2" charset="-78"/>
              </a:rPr>
              <a:t>تشخیص انسداد یکی از جنبه های مهم مدیریت تراکنش است، زیرا تضمین می کند که تراکنش ها قادر به انجام وظایف خود </a:t>
            </a:r>
            <a:r>
              <a:rPr lang="fa-IR" sz="2800" dirty="0">
                <a:solidFill>
                  <a:srgbClr val="00B050"/>
                </a:solidFill>
                <a:cs typeface="B Nazanin" panose="00000400000000000000" pitchFamily="2" charset="-78"/>
              </a:rPr>
              <a:t>بدون مسدود شدن نامحدود</a:t>
            </a:r>
            <a:r>
              <a:rPr lang="fa-IR" sz="2800" dirty="0">
                <a:solidFill>
                  <a:schemeClr val="tx1"/>
                </a:solidFill>
                <a:cs typeface="B Nazanin" panose="00000400000000000000" pitchFamily="2" charset="-78"/>
              </a:rPr>
              <a:t> توسط وابستگی های دایره ای هستند.</a:t>
            </a:r>
          </a:p>
          <a:p>
            <a:pPr marL="457200" indent="-457200" algn="just" rtl="1">
              <a:buFont typeface="Arial" panose="020B0604020202020204" pitchFamily="34" charset="0"/>
              <a:buChar char="•"/>
            </a:pPr>
            <a:endParaRPr lang="fa-IR" sz="2800" dirty="0">
              <a:solidFill>
                <a:schemeClr val="tx1"/>
              </a:solidFill>
              <a:cs typeface="B Nazanin" panose="00000400000000000000" pitchFamily="2" charset="-78"/>
            </a:endParaRPr>
          </a:p>
          <a:p>
            <a:pPr marL="457200" indent="-457200" algn="just" rtl="1">
              <a:buFont typeface="Arial" panose="020B0604020202020204" pitchFamily="34" charset="0"/>
              <a:buChar char="•"/>
            </a:pPr>
            <a:r>
              <a:rPr lang="fa-IR" sz="2800" dirty="0">
                <a:solidFill>
                  <a:schemeClr val="tx1"/>
                </a:solidFill>
                <a:cs typeface="B Nazanin" panose="00000400000000000000" pitchFamily="2" charset="-78"/>
              </a:rPr>
              <a:t>یکی از روش‌های تشخیص انسداد، </a:t>
            </a:r>
            <a:r>
              <a:rPr lang="fa-IR" sz="2800" dirty="0">
                <a:solidFill>
                  <a:srgbClr val="00B050"/>
                </a:solidFill>
                <a:cs typeface="B Nazanin" panose="00000400000000000000" pitchFamily="2" charset="-78"/>
              </a:rPr>
              <a:t>اختصاص اولویت‌ها </a:t>
            </a:r>
            <a:r>
              <a:rPr lang="fa-IR" sz="2800" dirty="0">
                <a:solidFill>
                  <a:schemeClr val="tx1"/>
                </a:solidFill>
                <a:cs typeface="B Nazanin" panose="00000400000000000000" pitchFamily="2" charset="-78"/>
              </a:rPr>
              <a:t>به تراکنش‌ها است، به گونه‌ای که تنها تراکنش با کمترین اولویت با شناسایی چرخه انسداد لغو می‌شود. برچسب ترتیب زمانی یک روش رایج برای تعیین اولویت ها است.</a:t>
            </a:r>
          </a:p>
          <a:p>
            <a:pPr marL="457200" indent="-457200" algn="just" rtl="1">
              <a:buFont typeface="Arial" panose="020B0604020202020204" pitchFamily="34" charset="0"/>
              <a:buChar char="•"/>
            </a:pPr>
            <a:endParaRPr lang="fa-IR" sz="2800" dirty="0">
              <a:solidFill>
                <a:schemeClr val="tx1"/>
              </a:solidFill>
              <a:cs typeface="B Nazanin" panose="00000400000000000000" pitchFamily="2" charset="-78"/>
            </a:endParaRPr>
          </a:p>
          <a:p>
            <a:pPr marL="457200" indent="-457200" algn="just" rtl="1">
              <a:buFont typeface="Arial" panose="020B0604020202020204" pitchFamily="34" charset="0"/>
              <a:buChar char="•"/>
            </a:pPr>
            <a:r>
              <a:rPr lang="fa-IR" sz="2800" dirty="0">
                <a:solidFill>
                  <a:schemeClr val="tx1"/>
                </a:solidFill>
                <a:cs typeface="B Nazanin" panose="00000400000000000000" pitchFamily="2" charset="-78"/>
              </a:rPr>
              <a:t>روش دیگر استفاده از </a:t>
            </a:r>
            <a:r>
              <a:rPr lang="fa-IR" sz="2800" dirty="0">
                <a:solidFill>
                  <a:srgbClr val="00B050"/>
                </a:solidFill>
                <a:cs typeface="B Nazanin" panose="00000400000000000000" pitchFamily="2" charset="-78"/>
              </a:rPr>
              <a:t>پروب</a:t>
            </a:r>
            <a:r>
              <a:rPr lang="fa-IR" sz="2800" dirty="0">
                <a:solidFill>
                  <a:schemeClr val="tx1"/>
                </a:solidFill>
                <a:cs typeface="B Nazanin" panose="00000400000000000000" pitchFamily="2" charset="-78"/>
              </a:rPr>
              <a:t> است که در آن پروب ها ذخیره شده و به مقاصد مناسب ارسال می شوند. این رویکرد به جلوگیری از بن‌بست‌های غیرواقعی کمک می‌کند و اطمینان می‌دهد که بن‌بست‌ها شناسایی می‌شوند، </a:t>
            </a:r>
            <a:r>
              <a:rPr lang="fa-IR" sz="2800" dirty="0">
                <a:solidFill>
                  <a:srgbClr val="00B050"/>
                </a:solidFill>
                <a:cs typeface="B Nazanin" panose="00000400000000000000" pitchFamily="2" charset="-78"/>
              </a:rPr>
              <a:t>حتی اگر تراکنش‌ها با ترتیب خاصی شروع به انتظار کنند.</a:t>
            </a:r>
            <a:endParaRPr lang="en-US" sz="2800" dirty="0">
              <a:solidFill>
                <a:srgbClr val="00B050"/>
              </a:solidFill>
              <a:cs typeface="B Nazanin" panose="00000400000000000000" pitchFamily="2" charset="-78"/>
            </a:endParaRPr>
          </a:p>
        </p:txBody>
      </p:sp>
    </p:spTree>
    <p:extLst>
      <p:ext uri="{BB962C8B-B14F-4D97-AF65-F5344CB8AC3E}">
        <p14:creationId xmlns:p14="http://schemas.microsoft.com/office/powerpoint/2010/main" val="18035012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16629" y="692331"/>
            <a:ext cx="9026435" cy="5695406"/>
          </a:xfrm>
        </p:spPr>
        <p:txBody>
          <a:bodyPr>
            <a:normAutofit/>
          </a:bodyPr>
          <a:lstStyle/>
          <a:p>
            <a:pPr algn="r" rtl="1"/>
            <a:r>
              <a:rPr lang="fa-IR"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Titr" panose="00000700000000000000" pitchFamily="2" charset="-78"/>
              </a:rPr>
              <a:t>بازیابی تراکنش ها</a:t>
            </a:r>
          </a:p>
          <a:p>
            <a:pPr algn="just" rtl="1"/>
            <a:r>
              <a:rPr lang="fa-IR" sz="2800" dirty="0">
                <a:solidFill>
                  <a:schemeClr val="tx1"/>
                </a:solidFill>
                <a:cs typeface="B Nazanin" panose="00000400000000000000" pitchFamily="2" charset="-78"/>
              </a:rPr>
              <a:t>اتمی بودن (</a:t>
            </a:r>
            <a:r>
              <a:rPr lang="en-US" sz="2800" dirty="0">
                <a:solidFill>
                  <a:schemeClr val="tx1"/>
                </a:solidFill>
                <a:cs typeface="B Nazanin" panose="00000400000000000000" pitchFamily="2" charset="-78"/>
              </a:rPr>
              <a:t>Atomicity</a:t>
            </a:r>
            <a:r>
              <a:rPr lang="fa-IR" sz="2800" dirty="0">
                <a:solidFill>
                  <a:schemeClr val="tx1"/>
                </a:solidFill>
                <a:cs typeface="B Nazanin" panose="00000400000000000000" pitchFamily="2" charset="-78"/>
              </a:rPr>
              <a:t>)</a:t>
            </a:r>
            <a:r>
              <a:rPr lang="en-US" sz="2800" dirty="0">
                <a:solidFill>
                  <a:schemeClr val="tx1"/>
                </a:solidFill>
                <a:cs typeface="B Nazanin" panose="00000400000000000000" pitchFamily="2" charset="-78"/>
              </a:rPr>
              <a:t>: </a:t>
            </a:r>
            <a:r>
              <a:rPr lang="fa-IR" sz="2800" dirty="0">
                <a:solidFill>
                  <a:schemeClr val="tx1"/>
                </a:solidFill>
                <a:cs typeface="B Nazanin" panose="00000400000000000000" pitchFamily="2" charset="-78"/>
              </a:rPr>
              <a:t>تراکنش ها باید به عنوان </a:t>
            </a:r>
            <a:r>
              <a:rPr lang="fa-IR" sz="2800" dirty="0">
                <a:solidFill>
                  <a:srgbClr val="00B050"/>
                </a:solidFill>
                <a:cs typeface="B Nazanin" panose="00000400000000000000" pitchFamily="2" charset="-78"/>
              </a:rPr>
              <a:t>واحدهای غیرقابل تقسیم </a:t>
            </a:r>
            <a:r>
              <a:rPr lang="fa-IR" sz="2800" dirty="0">
                <a:solidFill>
                  <a:schemeClr val="tx1"/>
                </a:solidFill>
                <a:cs typeface="B Nazanin" panose="00000400000000000000" pitchFamily="2" charset="-78"/>
              </a:rPr>
              <a:t>در نظر گرفته شوند. یا تمام تغییرات یک تراکنش اعمال می شوند یا هیچ کدام اعمال نمی شوند.</a:t>
            </a:r>
          </a:p>
          <a:p>
            <a:pPr algn="just" rtl="1"/>
            <a:r>
              <a:rPr lang="fa-IR" sz="2800" dirty="0">
                <a:solidFill>
                  <a:schemeClr val="tx1"/>
                </a:solidFill>
                <a:cs typeface="B Nazanin" panose="00000400000000000000" pitchFamily="2" charset="-78"/>
              </a:rPr>
              <a:t>دوام (</a:t>
            </a:r>
            <a:r>
              <a:rPr lang="en-US" sz="2800" dirty="0">
                <a:solidFill>
                  <a:schemeClr val="tx1"/>
                </a:solidFill>
                <a:cs typeface="B Nazanin" panose="00000400000000000000" pitchFamily="2" charset="-78"/>
              </a:rPr>
              <a:t>Durability</a:t>
            </a:r>
            <a:r>
              <a:rPr lang="fa-IR" sz="2800" dirty="0">
                <a:solidFill>
                  <a:schemeClr val="tx1"/>
                </a:solidFill>
                <a:cs typeface="B Nazanin" panose="00000400000000000000" pitchFamily="2" charset="-78"/>
              </a:rPr>
              <a:t>)</a:t>
            </a:r>
            <a:r>
              <a:rPr lang="en-US" sz="2800" dirty="0">
                <a:solidFill>
                  <a:schemeClr val="tx1"/>
                </a:solidFill>
                <a:cs typeface="B Nazanin" panose="00000400000000000000" pitchFamily="2" charset="-78"/>
              </a:rPr>
              <a:t>: </a:t>
            </a:r>
            <a:r>
              <a:rPr lang="fa-IR" sz="2800" dirty="0">
                <a:solidFill>
                  <a:schemeClr val="tx1"/>
                </a:solidFill>
                <a:cs typeface="B Nazanin" panose="00000400000000000000" pitchFamily="2" charset="-78"/>
              </a:rPr>
              <a:t>پس از ثبت تراکنش، تغییرات آن باید </a:t>
            </a:r>
            <a:r>
              <a:rPr lang="fa-IR" sz="2800" dirty="0">
                <a:solidFill>
                  <a:srgbClr val="00B050"/>
                </a:solidFill>
                <a:cs typeface="B Nazanin" panose="00000400000000000000" pitchFamily="2" charset="-78"/>
              </a:rPr>
              <a:t>دائمی</a:t>
            </a:r>
            <a:r>
              <a:rPr lang="fa-IR" sz="2800" dirty="0">
                <a:solidFill>
                  <a:schemeClr val="tx1"/>
                </a:solidFill>
                <a:cs typeface="B Nazanin" panose="00000400000000000000" pitchFamily="2" charset="-78"/>
              </a:rPr>
              <a:t> باشند و حتی </a:t>
            </a:r>
            <a:r>
              <a:rPr lang="fa-IR" sz="2800" dirty="0">
                <a:solidFill>
                  <a:srgbClr val="00B050"/>
                </a:solidFill>
                <a:cs typeface="B Nazanin" panose="00000400000000000000" pitchFamily="2" charset="-78"/>
              </a:rPr>
              <a:t>اگر سیستم از کار بیفتد، از دست نروند</a:t>
            </a:r>
            <a:r>
              <a:rPr lang="fa-IR" sz="2800" dirty="0">
                <a:solidFill>
                  <a:schemeClr val="tx1"/>
                </a:solidFill>
                <a:cs typeface="B Nazanin" panose="00000400000000000000" pitchFamily="2" charset="-78"/>
              </a:rPr>
              <a:t>.</a:t>
            </a:r>
          </a:p>
          <a:p>
            <a:pPr algn="just" rtl="1"/>
            <a:r>
              <a:rPr lang="fa-IR" sz="2800" dirty="0">
                <a:solidFill>
                  <a:schemeClr val="tx1"/>
                </a:solidFill>
                <a:cs typeface="B Nazanin" panose="00000400000000000000" pitchFamily="2" charset="-78"/>
              </a:rPr>
              <a:t>اتمی بودن در برابر خطا (</a:t>
            </a:r>
            <a:r>
              <a:rPr lang="en-US" sz="2800" dirty="0">
                <a:solidFill>
                  <a:schemeClr val="tx1"/>
                </a:solidFill>
                <a:cs typeface="B Nazanin" panose="00000400000000000000" pitchFamily="2" charset="-78"/>
              </a:rPr>
              <a:t>Failure Atomicity</a:t>
            </a:r>
            <a:r>
              <a:rPr lang="fa-IR" sz="2800" dirty="0">
                <a:solidFill>
                  <a:schemeClr val="tx1"/>
                </a:solidFill>
                <a:cs typeface="B Nazanin" panose="00000400000000000000" pitchFamily="2" charset="-78"/>
              </a:rPr>
              <a:t>)</a:t>
            </a:r>
            <a:r>
              <a:rPr lang="en-US" sz="2800" dirty="0">
                <a:solidFill>
                  <a:schemeClr val="tx1"/>
                </a:solidFill>
                <a:cs typeface="B Nazanin" panose="00000400000000000000" pitchFamily="2" charset="-78"/>
              </a:rPr>
              <a:t>: </a:t>
            </a:r>
            <a:r>
              <a:rPr lang="fa-IR" sz="2800" dirty="0">
                <a:solidFill>
                  <a:schemeClr val="tx1"/>
                </a:solidFill>
                <a:cs typeface="B Nazanin" panose="00000400000000000000" pitchFamily="2" charset="-78"/>
              </a:rPr>
              <a:t>تراکنش ها باید حتی اگر سیستم از کار بیفتد نیز تکمیل شوند. </a:t>
            </a:r>
            <a:r>
              <a:rPr lang="fa-IR" sz="2800" dirty="0">
                <a:solidFill>
                  <a:srgbClr val="00B050"/>
                </a:solidFill>
                <a:cs typeface="B Nazanin" panose="00000400000000000000" pitchFamily="2" charset="-78"/>
              </a:rPr>
              <a:t>سیستم باید بتواند سرور را پس از خرابی به یک حالت پایدار بازگرداند.</a:t>
            </a:r>
          </a:p>
          <a:p>
            <a:pPr algn="r" rtl="1"/>
            <a:endParaRPr lang="en-US" sz="2800" dirty="0">
              <a:solidFill>
                <a:schemeClr val="tx1"/>
              </a:solidFill>
              <a:cs typeface="B Nazanin" panose="00000400000000000000" pitchFamily="2" charset="-78"/>
            </a:endParaRPr>
          </a:p>
        </p:txBody>
      </p:sp>
    </p:spTree>
    <p:extLst>
      <p:ext uri="{BB962C8B-B14F-4D97-AF65-F5344CB8AC3E}">
        <p14:creationId xmlns:p14="http://schemas.microsoft.com/office/powerpoint/2010/main" val="22399159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16629" y="692331"/>
            <a:ext cx="9026435" cy="5695406"/>
          </a:xfrm>
        </p:spPr>
        <p:txBody>
          <a:bodyPr>
            <a:normAutofit/>
          </a:bodyPr>
          <a:lstStyle/>
          <a:p>
            <a:pPr algn="just" rtl="1">
              <a:lnSpc>
                <a:spcPct val="110000"/>
              </a:lnSpc>
            </a:pPr>
            <a:r>
              <a:rPr lang="fa-IR"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Nazanin" panose="00000400000000000000" pitchFamily="2" charset="-78"/>
              </a:rPr>
              <a:t>مدیر بازیابی (</a:t>
            </a:r>
            <a:r>
              <a:rPr lang="en-US"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Nazanin" panose="00000400000000000000" pitchFamily="2" charset="-78"/>
              </a:rPr>
              <a:t>Recovery Manager</a:t>
            </a:r>
            <a:r>
              <a:rPr lang="fa-IR"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Nazanin" panose="00000400000000000000" pitchFamily="2" charset="-78"/>
              </a:rPr>
              <a:t>)</a:t>
            </a:r>
            <a:r>
              <a:rPr lang="en-US"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Nazanin" panose="00000400000000000000" pitchFamily="2" charset="-78"/>
              </a:rPr>
              <a:t> :</a:t>
            </a:r>
            <a:r>
              <a:rPr lang="fa-IR" sz="2800" dirty="0">
                <a:solidFill>
                  <a:schemeClr val="tx1"/>
                </a:solidFill>
                <a:cs typeface="B Nazanin" panose="00000400000000000000" pitchFamily="2" charset="-78"/>
              </a:rPr>
              <a:t>مدیر بازیابی مسئول اطمینان از اتمی بودن، دوام و اتمی بودن در برابر خطا است. این مدیر فرایندهای </a:t>
            </a:r>
            <a:r>
              <a:rPr lang="fa-IR" sz="2800" dirty="0">
                <a:solidFill>
                  <a:srgbClr val="00B050"/>
                </a:solidFill>
                <a:cs typeface="B Nazanin" panose="00000400000000000000" pitchFamily="2" charset="-78"/>
              </a:rPr>
              <a:t>ثبت</a:t>
            </a:r>
            <a:r>
              <a:rPr lang="fa-IR" sz="2800" dirty="0">
                <a:solidFill>
                  <a:schemeClr val="tx1"/>
                </a:solidFill>
                <a:cs typeface="B Nazanin" panose="00000400000000000000" pitchFamily="2" charset="-78"/>
              </a:rPr>
              <a:t> و </a:t>
            </a:r>
            <a:r>
              <a:rPr lang="fa-IR" sz="2800" dirty="0">
                <a:solidFill>
                  <a:srgbClr val="00B050"/>
                </a:solidFill>
                <a:cs typeface="B Nazanin" panose="00000400000000000000" pitchFamily="2" charset="-78"/>
              </a:rPr>
              <a:t>بازیابی</a:t>
            </a:r>
            <a:r>
              <a:rPr lang="fa-IR" sz="2800" dirty="0">
                <a:solidFill>
                  <a:schemeClr val="tx1"/>
                </a:solidFill>
                <a:cs typeface="B Nazanin" panose="00000400000000000000" pitchFamily="2" charset="-78"/>
              </a:rPr>
              <a:t> را مدیریت می کند، تراکنش های ثبت شده را در ذخیره سازی دائمی ذخیره می کند، اشیا سرور را پس از خرابی بازیابی می کند و خطاهای رسانه را مدیریت می کند.</a:t>
            </a:r>
          </a:p>
          <a:p>
            <a:pPr algn="just" rtl="1">
              <a:lnSpc>
                <a:spcPct val="110000"/>
              </a:lnSpc>
            </a:pPr>
            <a:r>
              <a:rPr lang="fa-IR"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Nazanin" panose="00000400000000000000" pitchFamily="2" charset="-78"/>
              </a:rPr>
              <a:t>ذخیره پایدار (</a:t>
            </a:r>
            <a:r>
              <a:rPr lang="en-US"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Nazanin" panose="00000400000000000000" pitchFamily="2" charset="-78"/>
              </a:rPr>
              <a:t>Stable Storage</a:t>
            </a:r>
            <a:r>
              <a:rPr lang="fa-IR"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Nazanin" panose="00000400000000000000" pitchFamily="2" charset="-78"/>
              </a:rPr>
              <a:t>)</a:t>
            </a:r>
            <a:r>
              <a:rPr lang="en-US"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Nazanin" panose="00000400000000000000" pitchFamily="2" charset="-78"/>
              </a:rPr>
              <a:t>:</a:t>
            </a:r>
            <a:r>
              <a:rPr lang="fa-IR"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Nazanin" panose="00000400000000000000" pitchFamily="2" charset="-78"/>
              </a:rPr>
              <a:t> </a:t>
            </a:r>
            <a:r>
              <a:rPr lang="fa-IR" sz="2800" dirty="0">
                <a:solidFill>
                  <a:schemeClr val="tx1"/>
                </a:solidFill>
                <a:cs typeface="B Nazanin" panose="00000400000000000000" pitchFamily="2" charset="-78"/>
              </a:rPr>
              <a:t>ذخیره پایدار نوعی ذخیره سازی است که </a:t>
            </a:r>
            <a:r>
              <a:rPr lang="fa-IR" sz="2800" dirty="0">
                <a:solidFill>
                  <a:srgbClr val="00B050"/>
                </a:solidFill>
                <a:cs typeface="B Nazanin" panose="00000400000000000000" pitchFamily="2" charset="-78"/>
              </a:rPr>
              <a:t>کمتر</a:t>
            </a:r>
            <a:r>
              <a:rPr lang="fa-IR" sz="2800" dirty="0">
                <a:solidFill>
                  <a:schemeClr val="tx1"/>
                </a:solidFill>
                <a:cs typeface="B Nazanin" panose="00000400000000000000" pitchFamily="2" charset="-78"/>
              </a:rPr>
              <a:t> از ذخیره سازی معمولی در برابر خرابی ها </a:t>
            </a:r>
            <a:r>
              <a:rPr lang="fa-IR" sz="2800" dirty="0">
                <a:solidFill>
                  <a:srgbClr val="00B050"/>
                </a:solidFill>
                <a:cs typeface="B Nazanin" panose="00000400000000000000" pitchFamily="2" charset="-78"/>
              </a:rPr>
              <a:t>آسیب پذیر </a:t>
            </a:r>
            <a:r>
              <a:rPr lang="fa-IR" sz="2800" dirty="0">
                <a:solidFill>
                  <a:schemeClr val="tx1"/>
                </a:solidFill>
                <a:cs typeface="B Nazanin" panose="00000400000000000000" pitchFamily="2" charset="-78"/>
              </a:rPr>
              <a:t>است. می توان از آن برای </a:t>
            </a:r>
            <a:r>
              <a:rPr lang="fa-IR" sz="2800" dirty="0">
                <a:solidFill>
                  <a:srgbClr val="00B050"/>
                </a:solidFill>
                <a:cs typeface="B Nazanin" panose="00000400000000000000" pitchFamily="2" charset="-78"/>
              </a:rPr>
              <a:t>ذخیره نسخه اضافی پرونده بازیابی </a:t>
            </a:r>
            <a:r>
              <a:rPr lang="fa-IR" sz="2800" dirty="0">
                <a:solidFill>
                  <a:schemeClr val="tx1"/>
                </a:solidFill>
                <a:cs typeface="B Nazanin" panose="00000400000000000000" pitchFamily="2" charset="-78"/>
              </a:rPr>
              <a:t>برای محافظت در برابر </a:t>
            </a:r>
            <a:r>
              <a:rPr lang="fa-IR" sz="2800" dirty="0">
                <a:solidFill>
                  <a:srgbClr val="00B050"/>
                </a:solidFill>
                <a:cs typeface="B Nazanin" panose="00000400000000000000" pitchFamily="2" charset="-78"/>
              </a:rPr>
              <a:t>خطاهای رسانه </a:t>
            </a:r>
            <a:r>
              <a:rPr lang="fa-IR" sz="2800" dirty="0">
                <a:solidFill>
                  <a:schemeClr val="tx1"/>
                </a:solidFill>
                <a:cs typeface="B Nazanin" panose="00000400000000000000" pitchFamily="2" charset="-78"/>
              </a:rPr>
              <a:t>استفاده کرد.</a:t>
            </a:r>
          </a:p>
          <a:p>
            <a:pPr algn="r" rtl="1"/>
            <a:endParaRPr lang="en-US" sz="2800" dirty="0">
              <a:solidFill>
                <a:schemeClr val="tx1"/>
              </a:solidFill>
              <a:cs typeface="B Nazanin" panose="00000400000000000000" pitchFamily="2" charset="-78"/>
            </a:endParaRPr>
          </a:p>
        </p:txBody>
      </p:sp>
    </p:spTree>
    <p:extLst>
      <p:ext uri="{BB962C8B-B14F-4D97-AF65-F5344CB8AC3E}">
        <p14:creationId xmlns:p14="http://schemas.microsoft.com/office/powerpoint/2010/main" val="31413231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16629" y="692331"/>
            <a:ext cx="9026435" cy="5695406"/>
          </a:xfrm>
        </p:spPr>
        <p:txBody>
          <a:bodyPr>
            <a:normAutofit/>
          </a:bodyPr>
          <a:lstStyle/>
          <a:p>
            <a:pPr algn="r" rtl="1">
              <a:lnSpc>
                <a:spcPct val="150000"/>
              </a:lnSpc>
            </a:pPr>
            <a:r>
              <a:rPr lang="fa-IR"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Titr" panose="00000700000000000000" pitchFamily="2" charset="-78"/>
              </a:rPr>
              <a:t>وظایف مدیر بازیابی</a:t>
            </a:r>
          </a:p>
          <a:p>
            <a:pPr marL="457200" indent="-457200" algn="r" rtl="1">
              <a:lnSpc>
                <a:spcPct val="150000"/>
              </a:lnSpc>
              <a:buFont typeface="Wingdings" panose="05000000000000000000" pitchFamily="2" charset="2"/>
              <a:buChar char="v"/>
            </a:pPr>
            <a:r>
              <a:rPr lang="fa-IR" sz="2800" dirty="0">
                <a:solidFill>
                  <a:schemeClr val="tx1"/>
                </a:solidFill>
                <a:cs typeface="B Nazanin" panose="00000400000000000000" pitchFamily="2" charset="-78"/>
              </a:rPr>
              <a:t>برای ذخیره اشیا در ذخیره دائمی (در یک فایل بازیابی) برای تراکنش های تأیید شده </a:t>
            </a:r>
          </a:p>
          <a:p>
            <a:pPr marL="457200" indent="-457200" algn="r" rtl="1">
              <a:lnSpc>
                <a:spcPct val="150000"/>
              </a:lnSpc>
              <a:buFont typeface="Wingdings" panose="05000000000000000000" pitchFamily="2" charset="2"/>
              <a:buChar char="v"/>
            </a:pPr>
            <a:r>
              <a:rPr lang="fa-IR" sz="2800" dirty="0">
                <a:solidFill>
                  <a:schemeClr val="tx1"/>
                </a:solidFill>
                <a:cs typeface="B Nazanin" panose="00000400000000000000" pitchFamily="2" charset="-78"/>
              </a:rPr>
              <a:t>بازیابی اشیای سرور پس از خرابی </a:t>
            </a:r>
          </a:p>
          <a:p>
            <a:pPr marL="457200" indent="-457200" algn="r" rtl="1">
              <a:lnSpc>
                <a:spcPct val="150000"/>
              </a:lnSpc>
              <a:buFont typeface="Wingdings" panose="05000000000000000000" pitchFamily="2" charset="2"/>
              <a:buChar char="v"/>
            </a:pPr>
            <a:r>
              <a:rPr lang="fa-IR" sz="2800" dirty="0">
                <a:solidFill>
                  <a:schemeClr val="tx1"/>
                </a:solidFill>
                <a:cs typeface="B Nazanin" panose="00000400000000000000" pitchFamily="2" charset="-78"/>
              </a:rPr>
              <a:t>سازماندهی مجدد فایل بازیابی برای بهبود عملکرد بازیابی</a:t>
            </a:r>
          </a:p>
          <a:p>
            <a:pPr marL="457200" indent="-457200" algn="r" rtl="1">
              <a:lnSpc>
                <a:spcPct val="150000"/>
              </a:lnSpc>
              <a:buFont typeface="Wingdings" panose="05000000000000000000" pitchFamily="2" charset="2"/>
              <a:buChar char="v"/>
            </a:pPr>
            <a:r>
              <a:rPr lang="fa-IR" sz="2800" dirty="0">
                <a:solidFill>
                  <a:schemeClr val="tx1"/>
                </a:solidFill>
                <a:cs typeface="B Nazanin" panose="00000400000000000000" pitchFamily="2" charset="-78"/>
              </a:rPr>
              <a:t>بازپس گیری فضای ذخیره سازی (در فایل بازیابی)</a:t>
            </a:r>
          </a:p>
          <a:p>
            <a:pPr algn="r" rtl="1"/>
            <a:endParaRPr lang="en-US" sz="2800" dirty="0">
              <a:solidFill>
                <a:schemeClr val="tx1"/>
              </a:solidFill>
              <a:cs typeface="B Nazanin" panose="00000400000000000000" pitchFamily="2" charset="-78"/>
            </a:endParaRPr>
          </a:p>
        </p:txBody>
      </p:sp>
    </p:spTree>
    <p:extLst>
      <p:ext uri="{BB962C8B-B14F-4D97-AF65-F5344CB8AC3E}">
        <p14:creationId xmlns:p14="http://schemas.microsoft.com/office/powerpoint/2010/main" val="38591414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16629" y="692331"/>
            <a:ext cx="9026435" cy="5695406"/>
          </a:xfrm>
        </p:spPr>
        <p:txBody>
          <a:bodyPr>
            <a:normAutofit/>
          </a:bodyPr>
          <a:lstStyle/>
          <a:p>
            <a:pPr algn="r" rtl="1"/>
            <a:r>
              <a:rPr lang="fa-IR"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Titr" panose="00000700000000000000" pitchFamily="2" charset="-78"/>
              </a:rPr>
              <a:t>لیست مقصد</a:t>
            </a:r>
          </a:p>
          <a:p>
            <a:pPr algn="r" rtl="1"/>
            <a:r>
              <a:rPr lang="fa-IR" sz="2800" dirty="0">
                <a:solidFill>
                  <a:schemeClr val="tx1"/>
                </a:solidFill>
                <a:cs typeface="B Nazanin" panose="00000400000000000000" pitchFamily="2" charset="-78"/>
              </a:rPr>
              <a:t>در هر سرور، یک </a:t>
            </a:r>
            <a:r>
              <a:rPr lang="fa-IR" sz="2800" dirty="0">
                <a:solidFill>
                  <a:srgbClr val="00B050"/>
                </a:solidFill>
                <a:cs typeface="B Nazanin" panose="00000400000000000000" pitchFamily="2" charset="-78"/>
              </a:rPr>
              <a:t>لیست مقاصد </a:t>
            </a:r>
            <a:r>
              <a:rPr lang="fa-IR" sz="2800" dirty="0">
                <a:solidFill>
                  <a:schemeClr val="tx1"/>
                </a:solidFill>
                <a:cs typeface="B Nazanin" panose="00000400000000000000" pitchFamily="2" charset="-78"/>
              </a:rPr>
              <a:t>برای تمام </a:t>
            </a:r>
            <a:r>
              <a:rPr lang="fa-IR" sz="2800" dirty="0">
                <a:solidFill>
                  <a:srgbClr val="00B050"/>
                </a:solidFill>
                <a:cs typeface="B Nazanin" panose="00000400000000000000" pitchFamily="2" charset="-78"/>
              </a:rPr>
              <a:t>تراکنش‌های فعال </a:t>
            </a:r>
            <a:r>
              <a:rPr lang="fa-IR" sz="2800" dirty="0">
                <a:solidFill>
                  <a:schemeClr val="tx1"/>
                </a:solidFill>
                <a:cs typeface="B Nazanin" panose="00000400000000000000" pitchFamily="2" charset="-78"/>
              </a:rPr>
              <a:t>فعلی‌اش ثبت می‌شود. </a:t>
            </a:r>
          </a:p>
          <a:p>
            <a:pPr algn="r" rtl="1"/>
            <a:r>
              <a:rPr lang="fa-IR" sz="2800" dirty="0">
                <a:solidFill>
                  <a:schemeClr val="tx1"/>
                </a:solidFill>
                <a:cs typeface="B Nazanin" panose="00000400000000000000" pitchFamily="2" charset="-78"/>
              </a:rPr>
              <a:t>فهرست مقاصد یک تراکنش خاص شامل </a:t>
            </a:r>
            <a:r>
              <a:rPr lang="fa-IR" sz="2800" dirty="0">
                <a:solidFill>
                  <a:srgbClr val="00B050"/>
                </a:solidFill>
                <a:cs typeface="B Nazanin" panose="00000400000000000000" pitchFamily="2" charset="-78"/>
              </a:rPr>
              <a:t>فهرستی از مراجع و مقادیر </a:t>
            </a:r>
            <a:r>
              <a:rPr lang="fa-IR" sz="2800" dirty="0">
                <a:solidFill>
                  <a:schemeClr val="tx1"/>
                </a:solidFill>
                <a:cs typeface="B Nazanin" panose="00000400000000000000" pitchFamily="2" charset="-78"/>
              </a:rPr>
              <a:t>تمام اشیایی است که توسط آن تراکنش </a:t>
            </a:r>
            <a:r>
              <a:rPr lang="fa-IR" sz="2800" dirty="0">
                <a:solidFill>
                  <a:srgbClr val="00B050"/>
                </a:solidFill>
                <a:cs typeface="B Nazanin" panose="00000400000000000000" pitchFamily="2" charset="-78"/>
              </a:rPr>
              <a:t>تغییر</a:t>
            </a:r>
            <a:r>
              <a:rPr lang="fa-IR" sz="2800" dirty="0">
                <a:solidFill>
                  <a:schemeClr val="tx1"/>
                </a:solidFill>
                <a:cs typeface="B Nazanin" panose="00000400000000000000" pitchFamily="2" charset="-78"/>
              </a:rPr>
              <a:t> می‌یابند.</a:t>
            </a:r>
          </a:p>
          <a:p>
            <a:pPr algn="r" rtl="1"/>
            <a:r>
              <a:rPr lang="fa-IR" sz="2800" dirty="0">
                <a:solidFill>
                  <a:schemeClr val="tx1"/>
                </a:solidFill>
                <a:cs typeface="B Nazanin" panose="00000400000000000000" pitchFamily="2" charset="-78"/>
              </a:rPr>
              <a:t> شکل زیر انواع ورودی های فایل بازیابی و موقعیت لیست مقصد را نشان می دهد.</a:t>
            </a:r>
          </a:p>
          <a:p>
            <a:pPr algn="r" rtl="1"/>
            <a:endParaRPr lang="fa-IR" sz="2800" dirty="0">
              <a:solidFill>
                <a:schemeClr val="tx1"/>
              </a:solidFill>
              <a:cs typeface="B Nazanin" panose="00000400000000000000" pitchFamily="2" charset="-78"/>
            </a:endParaRPr>
          </a:p>
          <a:p>
            <a:pPr algn="r" rtl="1"/>
            <a:endParaRPr lang="en-US" sz="2800" dirty="0">
              <a:solidFill>
                <a:schemeClr val="tx1"/>
              </a:solidFill>
              <a:cs typeface="B Nazanin" panose="00000400000000000000" pitchFamily="2" charset="-78"/>
            </a:endParaRPr>
          </a:p>
        </p:txBody>
      </p:sp>
      <p:pic>
        <p:nvPicPr>
          <p:cNvPr id="2" name="Picture 1"/>
          <p:cNvPicPr>
            <a:picLocks noChangeAspect="1"/>
          </p:cNvPicPr>
          <p:nvPr/>
        </p:nvPicPr>
        <p:blipFill>
          <a:blip r:embed="rId2"/>
          <a:stretch>
            <a:fillRect/>
          </a:stretch>
        </p:blipFill>
        <p:spPr>
          <a:xfrm>
            <a:off x="3117768" y="3540034"/>
            <a:ext cx="7624155" cy="2633799"/>
          </a:xfrm>
          <a:prstGeom prst="rect">
            <a:avLst/>
          </a:prstGeom>
        </p:spPr>
      </p:pic>
    </p:spTree>
    <p:extLst>
      <p:ext uri="{BB962C8B-B14F-4D97-AF65-F5344CB8AC3E}">
        <p14:creationId xmlns:p14="http://schemas.microsoft.com/office/powerpoint/2010/main" val="28967905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16629" y="692331"/>
            <a:ext cx="9026435" cy="5695406"/>
          </a:xfrm>
        </p:spPr>
        <p:txBody>
          <a:bodyPr>
            <a:normAutofit/>
          </a:bodyPr>
          <a:lstStyle/>
          <a:p>
            <a:pPr algn="r" rtl="1"/>
            <a:r>
              <a:rPr lang="fa-IR"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Titr" panose="00000700000000000000" pitchFamily="2" charset="-78"/>
              </a:rPr>
              <a:t>تکنیک ثبت(</a:t>
            </a:r>
            <a:r>
              <a:rPr lang="en-US"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Titr" panose="00000700000000000000" pitchFamily="2" charset="-78"/>
              </a:rPr>
              <a:t>logging technique</a:t>
            </a:r>
            <a:r>
              <a:rPr lang="fa-IR"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Titr" panose="00000700000000000000" pitchFamily="2" charset="-78"/>
              </a:rPr>
              <a:t>)</a:t>
            </a:r>
          </a:p>
          <a:p>
            <a:pPr algn="just" rtl="1"/>
            <a:r>
              <a:rPr lang="fa-IR" sz="2800" dirty="0">
                <a:solidFill>
                  <a:schemeClr val="tx1"/>
                </a:solidFill>
                <a:cs typeface="B Nazanin" panose="00000400000000000000" pitchFamily="2" charset="-78"/>
              </a:rPr>
              <a:t>تکنیک ثبت روشی برای </a:t>
            </a:r>
            <a:r>
              <a:rPr lang="fa-IR" sz="2800" dirty="0">
                <a:solidFill>
                  <a:srgbClr val="00B050"/>
                </a:solidFill>
                <a:cs typeface="B Nazanin" panose="00000400000000000000" pitchFamily="2" charset="-78"/>
              </a:rPr>
              <a:t>مدیریت تاریخچه تراکنش‌ها </a:t>
            </a:r>
            <a:r>
              <a:rPr lang="fa-IR" sz="2800" dirty="0">
                <a:solidFill>
                  <a:schemeClr val="tx1"/>
                </a:solidFill>
                <a:cs typeface="B Nazanin" panose="00000400000000000000" pitchFamily="2" charset="-78"/>
              </a:rPr>
              <a:t>در یک سیستم توزیع‌شده است. این روش شامل </a:t>
            </a:r>
            <a:r>
              <a:rPr lang="fa-IR" sz="2800" dirty="0">
                <a:solidFill>
                  <a:srgbClr val="00B050"/>
                </a:solidFill>
                <a:cs typeface="B Nazanin" panose="00000400000000000000" pitchFamily="2" charset="-78"/>
              </a:rPr>
              <a:t>نگهداری یک فایل ثبت </a:t>
            </a:r>
            <a:r>
              <a:rPr lang="fa-IR" sz="2800" dirty="0">
                <a:solidFill>
                  <a:schemeClr val="tx1"/>
                </a:solidFill>
                <a:cs typeface="B Nazanin" panose="00000400000000000000" pitchFamily="2" charset="-78"/>
              </a:rPr>
              <a:t>است که شامل ورودی‌هایی برای هر تراکنش است، از جمله:</a:t>
            </a:r>
          </a:p>
          <a:p>
            <a:pPr marL="457200" indent="-457200" algn="just" rtl="1">
              <a:buFont typeface="Arial" panose="020B0604020202020204" pitchFamily="34" charset="0"/>
              <a:buChar char="•"/>
            </a:pPr>
            <a:r>
              <a:rPr lang="fa-IR" sz="2800" dirty="0">
                <a:solidFill>
                  <a:schemeClr val="tx1"/>
                </a:solidFill>
                <a:cs typeface="B Nazanin" panose="00000400000000000000" pitchFamily="2" charset="-78"/>
              </a:rPr>
              <a:t>مقادیر اشیا تحت تأثیر تراکنش</a:t>
            </a:r>
          </a:p>
          <a:p>
            <a:pPr marL="457200" indent="-457200" algn="just" rtl="1">
              <a:buFont typeface="Arial" panose="020B0604020202020204" pitchFamily="34" charset="0"/>
              <a:buChar char="•"/>
            </a:pPr>
            <a:r>
              <a:rPr lang="fa-IR" sz="2800" dirty="0">
                <a:solidFill>
                  <a:schemeClr val="tx1"/>
                </a:solidFill>
                <a:cs typeface="B Nazanin" panose="00000400000000000000" pitchFamily="2" charset="-78"/>
              </a:rPr>
              <a:t>وضعیت تراکنش (آماده، انجام‌شده، یا لغو‌شده)</a:t>
            </a:r>
          </a:p>
          <a:p>
            <a:pPr marL="457200" indent="-457200" algn="just" rtl="1">
              <a:buFont typeface="Arial" panose="020B0604020202020204" pitchFamily="34" charset="0"/>
              <a:buChar char="•"/>
            </a:pPr>
            <a:r>
              <a:rPr lang="fa-IR" sz="2800" dirty="0">
                <a:solidFill>
                  <a:schemeClr val="tx1"/>
                </a:solidFill>
                <a:cs typeface="B Nazanin" panose="00000400000000000000" pitchFamily="2" charset="-78"/>
              </a:rPr>
              <a:t>لیست مقصد تراکنش (که اشیایی را که تراکنش می‌خواهد به‌روزرسانی کند شناسایی می‌کند)</a:t>
            </a:r>
          </a:p>
          <a:p>
            <a:pPr algn="just" rtl="1"/>
            <a:r>
              <a:rPr lang="fa-IR" sz="2800" dirty="0">
                <a:solidFill>
                  <a:schemeClr val="tx1"/>
                </a:solidFill>
                <a:cs typeface="B Nazanin" panose="00000400000000000000" pitchFamily="2" charset="-78"/>
              </a:rPr>
              <a:t>هنگامی که یک سرور خراب می‌شود، مدیر بازیابی از </a:t>
            </a:r>
            <a:r>
              <a:rPr lang="fa-IR" sz="2800" dirty="0">
                <a:solidFill>
                  <a:srgbClr val="00B050"/>
                </a:solidFill>
                <a:cs typeface="B Nazanin" panose="00000400000000000000" pitchFamily="2" charset="-78"/>
              </a:rPr>
              <a:t>فایل ثبت </a:t>
            </a:r>
            <a:r>
              <a:rPr lang="fa-IR" sz="2800" dirty="0">
                <a:solidFill>
                  <a:schemeClr val="tx1"/>
                </a:solidFill>
                <a:cs typeface="B Nazanin" panose="00000400000000000000" pitchFamily="2" charset="-78"/>
              </a:rPr>
              <a:t>برای </a:t>
            </a:r>
            <a:r>
              <a:rPr lang="fa-IR" sz="2800" dirty="0">
                <a:solidFill>
                  <a:srgbClr val="00B050"/>
                </a:solidFill>
                <a:cs typeface="B Nazanin" panose="00000400000000000000" pitchFamily="2" charset="-78"/>
              </a:rPr>
              <a:t>بازگرداندن</a:t>
            </a:r>
            <a:r>
              <a:rPr lang="fa-IR" sz="2800" dirty="0">
                <a:solidFill>
                  <a:schemeClr val="tx1"/>
                </a:solidFill>
                <a:cs typeface="B Nazanin" panose="00000400000000000000" pitchFamily="2" charset="-78"/>
              </a:rPr>
              <a:t> اشیای سرور به حالتی که قبل از خرابی داشتند استفاده می‌کند.</a:t>
            </a:r>
          </a:p>
          <a:p>
            <a:pPr algn="r" rtl="1"/>
            <a:endParaRPr lang="en-US" sz="2800" dirty="0">
              <a:solidFill>
                <a:schemeClr val="tx1"/>
              </a:solidFill>
              <a:cs typeface="B Nazanin" panose="00000400000000000000" pitchFamily="2" charset="-78"/>
            </a:endParaRPr>
          </a:p>
        </p:txBody>
      </p:sp>
    </p:spTree>
    <p:extLst>
      <p:ext uri="{BB962C8B-B14F-4D97-AF65-F5344CB8AC3E}">
        <p14:creationId xmlns:p14="http://schemas.microsoft.com/office/powerpoint/2010/main" val="13231116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16629" y="692331"/>
            <a:ext cx="9026435" cy="5695406"/>
          </a:xfrm>
        </p:spPr>
        <p:txBody>
          <a:bodyPr>
            <a:normAutofit/>
          </a:bodyPr>
          <a:lstStyle/>
          <a:p>
            <a:pPr algn="just" rtl="1"/>
            <a:r>
              <a:rPr lang="fa-IR"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Titr" panose="00000700000000000000" pitchFamily="2" charset="-78"/>
              </a:rPr>
              <a:t>شناخت فایل بازیابی</a:t>
            </a:r>
          </a:p>
          <a:p>
            <a:pPr marL="457200" indent="-457200" algn="just" rtl="1">
              <a:buFont typeface="Arial" panose="020B0604020202020204" pitchFamily="34" charset="0"/>
              <a:buChar char="•"/>
            </a:pPr>
            <a:r>
              <a:rPr lang="fa-IR" sz="2800" dirty="0">
                <a:solidFill>
                  <a:srgbClr val="00B050"/>
                </a:solidFill>
                <a:cs typeface="B Nazanin" panose="00000400000000000000" pitchFamily="2" charset="-78"/>
              </a:rPr>
              <a:t>فایل بازیابی </a:t>
            </a:r>
            <a:r>
              <a:rPr lang="fa-IR" sz="2800" dirty="0">
                <a:solidFill>
                  <a:schemeClr val="tx1"/>
                </a:solidFill>
                <a:cs typeface="B Nazanin" panose="00000400000000000000" pitchFamily="2" charset="-78"/>
              </a:rPr>
              <a:t>برای </a:t>
            </a:r>
            <a:r>
              <a:rPr lang="fa-IR" sz="2800" dirty="0">
                <a:solidFill>
                  <a:srgbClr val="00B050"/>
                </a:solidFill>
                <a:cs typeface="B Nazanin" panose="00000400000000000000" pitchFamily="2" charset="-78"/>
              </a:rPr>
              <a:t>ذخیره</a:t>
            </a:r>
            <a:r>
              <a:rPr lang="fa-IR" sz="2800" dirty="0">
                <a:solidFill>
                  <a:schemeClr val="tx1"/>
                </a:solidFill>
                <a:cs typeface="B Nazanin" panose="00000400000000000000" pitchFamily="2" charset="-78"/>
              </a:rPr>
              <a:t> </a:t>
            </a:r>
            <a:r>
              <a:rPr lang="fa-IR" sz="2800" dirty="0">
                <a:solidFill>
                  <a:srgbClr val="00B050"/>
                </a:solidFill>
                <a:cs typeface="B Nazanin" panose="00000400000000000000" pitchFamily="2" charset="-78"/>
              </a:rPr>
              <a:t>تاریخچه تراکنش ها </a:t>
            </a:r>
            <a:r>
              <a:rPr lang="fa-IR" sz="2800" dirty="0">
                <a:solidFill>
                  <a:schemeClr val="tx1"/>
                </a:solidFill>
                <a:cs typeface="B Nazanin" panose="00000400000000000000" pitchFamily="2" charset="-78"/>
              </a:rPr>
              <a:t>و انجام بازیابی در صورت خرابی سیستم استفاده می شود.</a:t>
            </a:r>
          </a:p>
          <a:p>
            <a:pPr marL="457200" indent="-457200" algn="just" rtl="1">
              <a:buFont typeface="Arial" panose="020B0604020202020204" pitchFamily="34" charset="0"/>
              <a:buChar char="•"/>
            </a:pPr>
            <a:r>
              <a:rPr lang="fa-IR" sz="2800" dirty="0">
                <a:solidFill>
                  <a:schemeClr val="tx1"/>
                </a:solidFill>
                <a:cs typeface="B Nazanin" panose="00000400000000000000" pitchFamily="2" charset="-78"/>
              </a:rPr>
              <a:t> مدیر بازیابی فایل بازیابی را به صورت دوره ای </a:t>
            </a:r>
            <a:r>
              <a:rPr lang="fa-IR" sz="2800" dirty="0">
                <a:solidFill>
                  <a:srgbClr val="00B050"/>
                </a:solidFill>
                <a:cs typeface="B Nazanin" panose="00000400000000000000" pitchFamily="2" charset="-78"/>
              </a:rPr>
              <a:t>سازماندهی مجدد </a:t>
            </a:r>
            <a:r>
              <a:rPr lang="fa-IR" sz="2800" dirty="0">
                <a:solidFill>
                  <a:schemeClr val="tx1"/>
                </a:solidFill>
                <a:cs typeface="B Nazanin" panose="00000400000000000000" pitchFamily="2" charset="-78"/>
              </a:rPr>
              <a:t>می کند تا کوچکتر و سریعتر شود.</a:t>
            </a:r>
          </a:p>
          <a:p>
            <a:pPr marL="457200" indent="-457200" algn="just" rtl="1">
              <a:buFont typeface="Arial" panose="020B0604020202020204" pitchFamily="34" charset="0"/>
              <a:buChar char="•"/>
            </a:pPr>
            <a:r>
              <a:rPr lang="fa-IR" sz="2800" dirty="0">
                <a:solidFill>
                  <a:schemeClr val="tx1"/>
                </a:solidFill>
                <a:cs typeface="B Nazanin" panose="00000400000000000000" pitchFamily="2" charset="-78"/>
              </a:rPr>
              <a:t> </a:t>
            </a:r>
            <a:r>
              <a:rPr lang="fa-IR" sz="2800" dirty="0">
                <a:solidFill>
                  <a:srgbClr val="00B050"/>
                </a:solidFill>
                <a:cs typeface="B Nazanin" panose="00000400000000000000" pitchFamily="2" charset="-78"/>
              </a:rPr>
              <a:t>چک پوینت </a:t>
            </a:r>
            <a:r>
              <a:rPr lang="fa-IR" sz="2800" dirty="0">
                <a:solidFill>
                  <a:schemeClr val="tx1"/>
                </a:solidFill>
                <a:cs typeface="B Nazanin" panose="00000400000000000000" pitchFamily="2" charset="-78"/>
              </a:rPr>
              <a:t>عکس العملی از مقادیر متعهد شده اشیای سرور است، همراه با اطلاعاتی در مورد تراکنش های ناقص. </a:t>
            </a:r>
          </a:p>
          <a:p>
            <a:pPr marL="457200" indent="-457200" algn="just" rtl="1">
              <a:buFont typeface="Arial" panose="020B0604020202020204" pitchFamily="34" charset="0"/>
              <a:buChar char="•"/>
            </a:pPr>
            <a:r>
              <a:rPr lang="fa-IR" sz="2800" dirty="0">
                <a:solidFill>
                  <a:schemeClr val="tx1"/>
                </a:solidFill>
                <a:cs typeface="B Nazanin" panose="00000400000000000000" pitchFamily="2" charset="-78"/>
              </a:rPr>
              <a:t>مدیر بازیابی از چک پوینت ها برای </a:t>
            </a:r>
            <a:r>
              <a:rPr lang="fa-IR" sz="2800" dirty="0">
                <a:solidFill>
                  <a:srgbClr val="00B050"/>
                </a:solidFill>
                <a:cs typeface="B Nazanin" panose="00000400000000000000" pitchFamily="2" charset="-78"/>
              </a:rPr>
              <a:t>ساده سازی </a:t>
            </a:r>
            <a:r>
              <a:rPr lang="fa-IR" sz="2800" dirty="0">
                <a:solidFill>
                  <a:schemeClr val="tx1"/>
                </a:solidFill>
                <a:cs typeface="B Nazanin" panose="00000400000000000000" pitchFamily="2" charset="-78"/>
              </a:rPr>
              <a:t>و </a:t>
            </a:r>
            <a:r>
              <a:rPr lang="fa-IR" sz="2800" dirty="0">
                <a:solidFill>
                  <a:srgbClr val="00B050"/>
                </a:solidFill>
                <a:cs typeface="B Nazanin" panose="00000400000000000000" pitchFamily="2" charset="-78"/>
              </a:rPr>
              <a:t>تسریع</a:t>
            </a:r>
            <a:r>
              <a:rPr lang="fa-IR" sz="2800" dirty="0">
                <a:solidFill>
                  <a:schemeClr val="tx1"/>
                </a:solidFill>
                <a:cs typeface="B Nazanin" panose="00000400000000000000" pitchFamily="2" charset="-78"/>
              </a:rPr>
              <a:t> فرآیند بازیابی استفاده می کند.</a:t>
            </a:r>
            <a:endParaRPr lang="en-US" sz="2800" dirty="0">
              <a:solidFill>
                <a:schemeClr val="tx1"/>
              </a:solidFill>
              <a:cs typeface="B Nazanin" panose="00000400000000000000" pitchFamily="2" charset="-78"/>
            </a:endParaRPr>
          </a:p>
        </p:txBody>
      </p:sp>
    </p:spTree>
    <p:extLst>
      <p:ext uri="{BB962C8B-B14F-4D97-AF65-F5344CB8AC3E}">
        <p14:creationId xmlns:p14="http://schemas.microsoft.com/office/powerpoint/2010/main" val="20563640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16629" y="692331"/>
            <a:ext cx="9026435" cy="5695406"/>
          </a:xfrm>
        </p:spPr>
        <p:txBody>
          <a:bodyPr>
            <a:normAutofit/>
          </a:bodyPr>
          <a:lstStyle/>
          <a:p>
            <a:pPr algn="ctr" rtl="1">
              <a:lnSpc>
                <a:spcPct val="110000"/>
              </a:lnSpc>
            </a:pPr>
            <a:endParaRPr lang="fa-IR" sz="2800" dirty="0">
              <a:solidFill>
                <a:schemeClr val="tx1"/>
              </a:solidFill>
              <a:cs typeface="B Nazanin" panose="00000400000000000000" pitchFamily="2" charset="-78"/>
            </a:endParaRPr>
          </a:p>
          <a:p>
            <a:pPr algn="ctr" rtl="1">
              <a:lnSpc>
                <a:spcPct val="110000"/>
              </a:lnSpc>
            </a:pPr>
            <a:r>
              <a:rPr lang="fa-IR"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Titr" panose="00000700000000000000" pitchFamily="2" charset="-78"/>
              </a:rPr>
              <a:t>استاد درس</a:t>
            </a:r>
          </a:p>
          <a:p>
            <a:pPr algn="ctr" rtl="1">
              <a:lnSpc>
                <a:spcPct val="110000"/>
              </a:lnSpc>
            </a:pPr>
            <a:r>
              <a:rPr lang="fa-IR" sz="2400" dirty="0">
                <a:solidFill>
                  <a:schemeClr val="tx1"/>
                </a:solidFill>
                <a:cs typeface="B Nazanin" panose="00000400000000000000" pitchFamily="2" charset="-78"/>
              </a:rPr>
              <a:t>دکتر غلام رضا ستوده</a:t>
            </a:r>
          </a:p>
          <a:p>
            <a:pPr algn="ctr" rtl="1">
              <a:lnSpc>
                <a:spcPct val="110000"/>
              </a:lnSpc>
            </a:pPr>
            <a:r>
              <a:rPr lang="fa-IR"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Titr" panose="00000700000000000000" pitchFamily="2" charset="-78"/>
              </a:rPr>
              <a:t>تهیه کننده</a:t>
            </a:r>
          </a:p>
          <a:p>
            <a:pPr algn="ctr" rtl="1">
              <a:lnSpc>
                <a:spcPct val="110000"/>
              </a:lnSpc>
            </a:pPr>
            <a:r>
              <a:rPr lang="fa-IR" sz="2400" dirty="0">
                <a:solidFill>
                  <a:schemeClr val="tx1"/>
                </a:solidFill>
                <a:cs typeface="B Nazanin" panose="00000400000000000000" pitchFamily="2" charset="-78"/>
              </a:rPr>
              <a:t>ساره راجی اسدآبادی  </a:t>
            </a:r>
          </a:p>
          <a:p>
            <a:pPr algn="ctr" rtl="1">
              <a:lnSpc>
                <a:spcPct val="110000"/>
              </a:lnSpc>
            </a:pPr>
            <a:r>
              <a:rPr lang="fa-IR"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Titr" panose="00000700000000000000" pitchFamily="2" charset="-78"/>
              </a:rPr>
              <a:t>نام کتاب</a:t>
            </a:r>
            <a:endParaRPr lang="en-US"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Titr" panose="00000700000000000000" pitchFamily="2" charset="-78"/>
            </a:endParaRPr>
          </a:p>
          <a:p>
            <a:pPr algn="ctr" rtl="1">
              <a:lnSpc>
                <a:spcPct val="110000"/>
              </a:lnSpc>
            </a:pPr>
            <a:r>
              <a:rPr lang="en-US" i="1" dirty="0">
                <a:solidFill>
                  <a:schemeClr val="tx1"/>
                </a:solidFill>
                <a:latin typeface="Albertus Medium" panose="020E0602030304020304" pitchFamily="34" charset="0"/>
                <a:cs typeface="B Nazanin" panose="00000400000000000000" pitchFamily="2" charset="-78"/>
              </a:rPr>
              <a:t>DISTRIBUTED SYSTEMS</a:t>
            </a:r>
          </a:p>
          <a:p>
            <a:pPr algn="ctr" rtl="1">
              <a:lnSpc>
                <a:spcPct val="110000"/>
              </a:lnSpc>
            </a:pPr>
            <a:r>
              <a:rPr lang="fa-IR" sz="2400" dirty="0">
                <a:solidFill>
                  <a:schemeClr val="tx1"/>
                </a:solidFill>
                <a:cs typeface="B Nazanin" panose="00000400000000000000" pitchFamily="2" charset="-78"/>
              </a:rPr>
              <a:t>فصل 17</a:t>
            </a:r>
            <a:endParaRPr lang="en-US" sz="2400" dirty="0">
              <a:solidFill>
                <a:schemeClr val="tx1"/>
              </a:solidFill>
              <a:cs typeface="B Titr" panose="00000700000000000000" pitchFamily="2" charset="-78"/>
            </a:endParaRPr>
          </a:p>
          <a:p>
            <a:pPr algn="ctr" rtl="1">
              <a:lnSpc>
                <a:spcPct val="110000"/>
              </a:lnSpc>
            </a:pPr>
            <a:r>
              <a:rPr lang="en-US" sz="2400" i="1" dirty="0">
                <a:solidFill>
                  <a:schemeClr val="tx1"/>
                </a:solidFill>
                <a:latin typeface="Albertus Medium" panose="020E0602030304020304" pitchFamily="34" charset="0"/>
                <a:cs typeface="B Titr" panose="00000700000000000000" pitchFamily="2" charset="-78"/>
              </a:rPr>
              <a:t>Distributed transactions </a:t>
            </a:r>
            <a:endParaRPr lang="en-US" sz="2400" dirty="0">
              <a:solidFill>
                <a:schemeClr val="tx1"/>
              </a:solidFill>
              <a:cs typeface="B Titr" panose="00000700000000000000" pitchFamily="2" charset="-78"/>
            </a:endParaRPr>
          </a:p>
          <a:p>
            <a:pPr algn="ctr" rtl="1">
              <a:lnSpc>
                <a:spcPct val="110000"/>
              </a:lnSpc>
            </a:pPr>
            <a:r>
              <a:rPr lang="fa-IR" sz="2400" dirty="0">
                <a:solidFill>
                  <a:schemeClr val="tx1"/>
                </a:solidFill>
                <a:cs typeface="B Titr" panose="00000700000000000000" pitchFamily="2" charset="-78"/>
              </a:rPr>
              <a:t> </a:t>
            </a:r>
            <a:r>
              <a:rPr lang="fa-IR" sz="2400" dirty="0">
                <a:solidFill>
                  <a:schemeClr val="tx1"/>
                </a:solidFill>
                <a:cs typeface="B Nazanin" panose="00000400000000000000" pitchFamily="2" charset="-78"/>
              </a:rPr>
              <a:t>(تراکنش‌های توزیع شده)</a:t>
            </a:r>
            <a:endParaRPr lang="en-US" sz="2400" dirty="0">
              <a:solidFill>
                <a:schemeClr val="tx1"/>
              </a:solidFill>
              <a:cs typeface="B Nazanin" panose="00000400000000000000" pitchFamily="2" charset="-78"/>
            </a:endParaRPr>
          </a:p>
          <a:p>
            <a:pPr algn="ctr" rtl="1">
              <a:lnSpc>
                <a:spcPct val="110000"/>
              </a:lnSpc>
            </a:pPr>
            <a:endParaRPr lang="fa-IR" sz="2800" dirty="0">
              <a:solidFill>
                <a:schemeClr val="tx1"/>
              </a:solidFill>
              <a:cs typeface="B Nazanin" panose="00000400000000000000" pitchFamily="2" charset="-78"/>
            </a:endParaRPr>
          </a:p>
          <a:p>
            <a:pPr algn="ctr" rtl="1">
              <a:lnSpc>
                <a:spcPct val="110000"/>
              </a:lnSpc>
            </a:pPr>
            <a:endParaRPr lang="fa-IR" sz="2800" dirty="0">
              <a:solidFill>
                <a:schemeClr val="tx1"/>
              </a:solidFill>
              <a:cs typeface="B Nazanin" panose="00000400000000000000" pitchFamily="2" charset="-78"/>
            </a:endParaRPr>
          </a:p>
          <a:p>
            <a:pPr algn="r" rtl="1"/>
            <a:endParaRPr lang="fa-IR" sz="2800" dirty="0">
              <a:solidFill>
                <a:schemeClr val="tx1"/>
              </a:solidFill>
              <a:cs typeface="B Nazanin" panose="00000400000000000000" pitchFamily="2" charset="-78"/>
            </a:endParaRPr>
          </a:p>
          <a:p>
            <a:pPr algn="ctr" rtl="1"/>
            <a:endParaRPr lang="en-US" sz="2800" dirty="0">
              <a:solidFill>
                <a:schemeClr val="tx1"/>
              </a:solidFill>
              <a:cs typeface="B Nazanin" panose="00000400000000000000" pitchFamily="2" charset="-78"/>
            </a:endParaRPr>
          </a:p>
        </p:txBody>
      </p:sp>
    </p:spTree>
    <p:extLst>
      <p:ext uri="{BB962C8B-B14F-4D97-AF65-F5344CB8AC3E}">
        <p14:creationId xmlns:p14="http://schemas.microsoft.com/office/powerpoint/2010/main" val="13010215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16629" y="692331"/>
            <a:ext cx="9026435" cy="5695406"/>
          </a:xfrm>
        </p:spPr>
        <p:txBody>
          <a:bodyPr>
            <a:normAutofit/>
          </a:bodyPr>
          <a:lstStyle/>
          <a:p>
            <a:pPr algn="r" rtl="1"/>
            <a:r>
              <a:rPr lang="fa-IR"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Titr" panose="00000700000000000000" pitchFamily="2" charset="-78"/>
              </a:rPr>
              <a:t>نسخه های سایه( </a:t>
            </a:r>
            <a:r>
              <a:rPr lang="en-US"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Titr" panose="00000700000000000000" pitchFamily="2" charset="-78"/>
              </a:rPr>
              <a:t>shadow versions</a:t>
            </a:r>
            <a:r>
              <a:rPr lang="fa-IR"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Titr" panose="00000700000000000000" pitchFamily="2" charset="-78"/>
              </a:rPr>
              <a:t>)</a:t>
            </a:r>
          </a:p>
          <a:p>
            <a:pPr marL="457200" indent="-457200" algn="just" rtl="1">
              <a:buFont typeface="Arial" panose="020B0604020202020204" pitchFamily="34" charset="0"/>
              <a:buChar char="•"/>
            </a:pPr>
            <a:r>
              <a:rPr lang="fa-IR" sz="2800" dirty="0">
                <a:solidFill>
                  <a:schemeClr val="tx1"/>
                </a:solidFill>
                <a:cs typeface="B Nazanin" panose="00000400000000000000" pitchFamily="2" charset="-78"/>
              </a:rPr>
              <a:t>نسخه های سایه یک </a:t>
            </a:r>
            <a:r>
              <a:rPr lang="fa-IR" sz="2800" dirty="0">
                <a:solidFill>
                  <a:srgbClr val="00B050"/>
                </a:solidFill>
                <a:cs typeface="B Nazanin" panose="00000400000000000000" pitchFamily="2" charset="-78"/>
              </a:rPr>
              <a:t>تکنیک برای مدیریت بازیابی </a:t>
            </a:r>
            <a:r>
              <a:rPr lang="fa-IR" sz="2800" dirty="0">
                <a:solidFill>
                  <a:schemeClr val="tx1"/>
                </a:solidFill>
                <a:cs typeface="B Nazanin" panose="00000400000000000000" pitchFamily="2" charset="-78"/>
              </a:rPr>
              <a:t>در یک سیستم پایگاه داده توزیع شده است.</a:t>
            </a:r>
          </a:p>
          <a:p>
            <a:pPr marL="457200" indent="-457200" algn="just" rtl="1">
              <a:buFont typeface="Arial" panose="020B0604020202020204" pitchFamily="34" charset="0"/>
              <a:buChar char="•"/>
            </a:pPr>
            <a:r>
              <a:rPr lang="fa-IR" sz="2800" dirty="0">
                <a:solidFill>
                  <a:schemeClr val="tx1"/>
                </a:solidFill>
                <a:cs typeface="B Nazanin" panose="00000400000000000000" pitchFamily="2" charset="-78"/>
              </a:rPr>
              <a:t> وقتی یک تراکنش ثبت می شود، یک نقشه جدید ایجاد می شود و نقشه قدیمی </a:t>
            </a:r>
            <a:r>
              <a:rPr lang="fa-IR" sz="2800" dirty="0">
                <a:solidFill>
                  <a:srgbClr val="00B050"/>
                </a:solidFill>
                <a:cs typeface="B Nazanin" panose="00000400000000000000" pitchFamily="2" charset="-78"/>
              </a:rPr>
              <a:t>جایگزین</a:t>
            </a:r>
            <a:r>
              <a:rPr lang="fa-IR" sz="2800" dirty="0">
                <a:solidFill>
                  <a:schemeClr val="tx1"/>
                </a:solidFill>
                <a:cs typeface="B Nazanin" panose="00000400000000000000" pitchFamily="2" charset="-78"/>
              </a:rPr>
              <a:t> می شود.</a:t>
            </a:r>
          </a:p>
          <a:p>
            <a:pPr marL="457200" indent="-457200" algn="just" rtl="1">
              <a:buFont typeface="Arial" panose="020B0604020202020204" pitchFamily="34" charset="0"/>
              <a:buChar char="•"/>
            </a:pPr>
            <a:r>
              <a:rPr lang="fa-IR" sz="2800" dirty="0">
                <a:solidFill>
                  <a:schemeClr val="tx1"/>
                </a:solidFill>
                <a:cs typeface="B Nazanin" panose="00000400000000000000" pitchFamily="2" charset="-78"/>
              </a:rPr>
              <a:t> نقشه باید در ذخیره پایدار نوشته شود تا </a:t>
            </a:r>
            <a:r>
              <a:rPr lang="fa-IR" sz="2800" dirty="0">
                <a:solidFill>
                  <a:srgbClr val="00B050"/>
                </a:solidFill>
                <a:cs typeface="B Nazanin" panose="00000400000000000000" pitchFamily="2" charset="-78"/>
              </a:rPr>
              <a:t>یکپارچگی</a:t>
            </a:r>
            <a:r>
              <a:rPr lang="fa-IR" sz="2800" dirty="0">
                <a:solidFill>
                  <a:schemeClr val="tx1"/>
                </a:solidFill>
                <a:cs typeface="B Nazanin" panose="00000400000000000000" pitchFamily="2" charset="-78"/>
              </a:rPr>
              <a:t> آن تضمین شود.</a:t>
            </a:r>
          </a:p>
          <a:p>
            <a:pPr marL="457200" indent="-457200" algn="just" rtl="1">
              <a:buFont typeface="Arial" panose="020B0604020202020204" pitchFamily="34" charset="0"/>
              <a:buChar char="•"/>
            </a:pPr>
            <a:r>
              <a:rPr lang="fa-IR" sz="2800" dirty="0">
                <a:solidFill>
                  <a:schemeClr val="tx1"/>
                </a:solidFill>
                <a:cs typeface="B Nazanin" panose="00000400000000000000" pitchFamily="2" charset="-78"/>
              </a:rPr>
              <a:t> نسخه های سایه می توانند </a:t>
            </a:r>
            <a:r>
              <a:rPr lang="fa-IR" sz="2800" dirty="0">
                <a:solidFill>
                  <a:srgbClr val="00B050"/>
                </a:solidFill>
                <a:cs typeface="B Nazanin" panose="00000400000000000000" pitchFamily="2" charset="-78"/>
              </a:rPr>
              <a:t>بازیابی سریعتری </a:t>
            </a:r>
            <a:r>
              <a:rPr lang="fa-IR" sz="2800" dirty="0">
                <a:solidFill>
                  <a:schemeClr val="tx1"/>
                </a:solidFill>
                <a:cs typeface="B Nazanin" panose="00000400000000000000" pitchFamily="2" charset="-78"/>
              </a:rPr>
              <a:t>نسبت به ثبت وقایع ارائه دهند زیرا نقشه حاوی مکان های اشیای متعهد شده است.</a:t>
            </a:r>
          </a:p>
          <a:p>
            <a:pPr marL="457200" indent="-457200" algn="just" rtl="1">
              <a:buFont typeface="Arial" panose="020B0604020202020204" pitchFamily="34" charset="0"/>
              <a:buChar char="•"/>
            </a:pPr>
            <a:r>
              <a:rPr lang="fa-IR" sz="2800" dirty="0">
                <a:solidFill>
                  <a:schemeClr val="tx1"/>
                </a:solidFill>
                <a:cs typeface="B Nazanin" panose="00000400000000000000" pitchFamily="2" charset="-78"/>
              </a:rPr>
              <a:t> با این حال، ثبت وقایع معمولاً برای عملکرد عادی سیستم سریعتر است زیرا فقط به عملیات الحاق به پرونده ثبت نیاز دارد.</a:t>
            </a:r>
            <a:endParaRPr lang="en-US" sz="2800" dirty="0">
              <a:solidFill>
                <a:schemeClr val="tx1"/>
              </a:solidFill>
              <a:cs typeface="B Nazanin" panose="00000400000000000000" pitchFamily="2" charset="-78"/>
            </a:endParaRPr>
          </a:p>
          <a:p>
            <a:pPr algn="r" rtl="1"/>
            <a:endParaRPr lang="en-US" sz="2800" dirty="0">
              <a:solidFill>
                <a:schemeClr val="tx1"/>
              </a:solidFill>
              <a:cs typeface="B Nazanin" panose="00000400000000000000" pitchFamily="2" charset="-78"/>
            </a:endParaRPr>
          </a:p>
        </p:txBody>
      </p:sp>
    </p:spTree>
    <p:extLst>
      <p:ext uri="{BB962C8B-B14F-4D97-AF65-F5344CB8AC3E}">
        <p14:creationId xmlns:p14="http://schemas.microsoft.com/office/powerpoint/2010/main" val="18386747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16629" y="692331"/>
            <a:ext cx="9026435" cy="5695406"/>
          </a:xfrm>
        </p:spPr>
        <p:txBody>
          <a:bodyPr>
            <a:normAutofit/>
          </a:bodyPr>
          <a:lstStyle/>
          <a:p>
            <a:pPr algn="r" rtl="1"/>
            <a:r>
              <a:rPr lang="fa-IR"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Titr" panose="00000700000000000000" pitchFamily="2" charset="-78"/>
              </a:rPr>
              <a:t>نسخه های سایه( </a:t>
            </a:r>
            <a:r>
              <a:rPr lang="en-US"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Titr" panose="00000700000000000000" pitchFamily="2" charset="-78"/>
              </a:rPr>
              <a:t>shadow versions</a:t>
            </a:r>
            <a:r>
              <a:rPr lang="fa-IR"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Titr" panose="00000700000000000000" pitchFamily="2" charset="-78"/>
              </a:rPr>
              <a:t>)</a:t>
            </a:r>
          </a:p>
          <a:p>
            <a:pPr algn="r" rtl="1"/>
            <a:endParaRPr lang="en-US" sz="2800" dirty="0">
              <a:solidFill>
                <a:schemeClr val="tx1"/>
              </a:solidFill>
              <a:cs typeface="B Nazanin" panose="00000400000000000000" pitchFamily="2" charset="-78"/>
            </a:endParaRPr>
          </a:p>
        </p:txBody>
      </p:sp>
      <p:pic>
        <p:nvPicPr>
          <p:cNvPr id="2" name="Picture 1"/>
          <p:cNvPicPr>
            <a:picLocks noChangeAspect="1"/>
          </p:cNvPicPr>
          <p:nvPr/>
        </p:nvPicPr>
        <p:blipFill>
          <a:blip r:embed="rId2"/>
          <a:stretch>
            <a:fillRect/>
          </a:stretch>
        </p:blipFill>
        <p:spPr>
          <a:xfrm>
            <a:off x="3350087" y="1960925"/>
            <a:ext cx="8092977" cy="2820081"/>
          </a:xfrm>
          <a:prstGeom prst="rect">
            <a:avLst/>
          </a:prstGeom>
        </p:spPr>
      </p:pic>
    </p:spTree>
    <p:extLst>
      <p:ext uri="{BB962C8B-B14F-4D97-AF65-F5344CB8AC3E}">
        <p14:creationId xmlns:p14="http://schemas.microsoft.com/office/powerpoint/2010/main" val="28342647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16629" y="692331"/>
            <a:ext cx="9026435" cy="5695406"/>
          </a:xfrm>
        </p:spPr>
        <p:txBody>
          <a:bodyPr>
            <a:normAutofit/>
          </a:bodyPr>
          <a:lstStyle/>
          <a:p>
            <a:pPr algn="r" rtl="1"/>
            <a:r>
              <a:rPr lang="fa-IR" sz="2800" b="1" dirty="0">
                <a:solidFill>
                  <a:schemeClr val="tx1"/>
                </a:solidFill>
                <a:cs typeface="B Nazanin" panose="00000400000000000000" pitchFamily="2" charset="-78"/>
              </a:rPr>
              <a:t>شکل زیر نقشه و فایل وضعیت تراکنش را نشان می دهد، زمانی که </a:t>
            </a:r>
            <a:r>
              <a:rPr lang="en-US" sz="2800" b="1" dirty="0">
                <a:solidFill>
                  <a:schemeClr val="tx1"/>
                </a:solidFill>
                <a:cs typeface="B Nazanin" panose="00000400000000000000" pitchFamily="2" charset="-78"/>
              </a:rPr>
              <a:t>T </a:t>
            </a:r>
            <a:r>
              <a:rPr lang="fa-IR" sz="2800" b="1" dirty="0">
                <a:solidFill>
                  <a:schemeClr val="tx1"/>
                </a:solidFill>
                <a:cs typeface="B Nazanin" panose="00000400000000000000" pitchFamily="2" charset="-78"/>
              </a:rPr>
              <a:t>متعهد شده است و </a:t>
            </a:r>
            <a:r>
              <a:rPr lang="en-US" sz="2800" b="1" dirty="0">
                <a:solidFill>
                  <a:schemeClr val="tx1"/>
                </a:solidFill>
                <a:cs typeface="B Nazanin" panose="00000400000000000000" pitchFamily="2" charset="-78"/>
              </a:rPr>
              <a:t>U </a:t>
            </a:r>
            <a:r>
              <a:rPr lang="fa-IR" sz="2800" b="1" dirty="0">
                <a:solidFill>
                  <a:schemeClr val="tx1"/>
                </a:solidFill>
                <a:cs typeface="B Nazanin" panose="00000400000000000000" pitchFamily="2" charset="-78"/>
              </a:rPr>
              <a:t>آماده تعهد</a:t>
            </a:r>
            <a:r>
              <a:rPr lang="en-US" sz="2800" b="1" dirty="0">
                <a:solidFill>
                  <a:schemeClr val="tx1"/>
                </a:solidFill>
                <a:cs typeface="B Nazanin" panose="00000400000000000000" pitchFamily="2" charset="-78"/>
              </a:rPr>
              <a:t> </a:t>
            </a:r>
            <a:r>
              <a:rPr lang="fa-IR" sz="2800" b="1" dirty="0">
                <a:solidFill>
                  <a:schemeClr val="tx1"/>
                </a:solidFill>
                <a:cs typeface="B Nazanin" panose="00000400000000000000" pitchFamily="2" charset="-78"/>
              </a:rPr>
              <a:t>است:</a:t>
            </a:r>
          </a:p>
          <a:p>
            <a:pPr algn="r" rtl="1"/>
            <a:endParaRPr lang="en-US" sz="2800" dirty="0">
              <a:solidFill>
                <a:schemeClr val="tx1"/>
              </a:solidFill>
              <a:cs typeface="B Nazanin" panose="00000400000000000000" pitchFamily="2" charset="-78"/>
            </a:endParaRPr>
          </a:p>
        </p:txBody>
      </p:sp>
      <p:pic>
        <p:nvPicPr>
          <p:cNvPr id="2" name="Picture 1"/>
          <p:cNvPicPr>
            <a:picLocks noChangeAspect="1"/>
          </p:cNvPicPr>
          <p:nvPr/>
        </p:nvPicPr>
        <p:blipFill>
          <a:blip r:embed="rId2"/>
          <a:stretch>
            <a:fillRect/>
          </a:stretch>
        </p:blipFill>
        <p:spPr>
          <a:xfrm>
            <a:off x="2947987" y="2619374"/>
            <a:ext cx="7592265" cy="2200820"/>
          </a:xfrm>
          <a:prstGeom prst="rect">
            <a:avLst/>
          </a:prstGeom>
        </p:spPr>
      </p:pic>
    </p:spTree>
    <p:extLst>
      <p:ext uri="{BB962C8B-B14F-4D97-AF65-F5344CB8AC3E}">
        <p14:creationId xmlns:p14="http://schemas.microsoft.com/office/powerpoint/2010/main" val="4097130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16629" y="692331"/>
            <a:ext cx="9026435" cy="5695406"/>
          </a:xfrm>
        </p:spPr>
        <p:txBody>
          <a:bodyPr>
            <a:normAutofit/>
          </a:bodyPr>
          <a:lstStyle/>
          <a:p>
            <a:pPr algn="r" rtl="1"/>
            <a:r>
              <a:rPr lang="fa-IR"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Titr" panose="00000700000000000000" pitchFamily="2" charset="-78"/>
              </a:rPr>
              <a:t>نیاز به وضعیت تراکنش و ورودی های فهرست مقاصد در یک فایل بازیابی</a:t>
            </a:r>
          </a:p>
          <a:p>
            <a:pPr marL="457200" indent="-457200" algn="just" rtl="1">
              <a:buFont typeface="Arial" panose="020B0604020202020204" pitchFamily="34" charset="0"/>
              <a:buChar char="•"/>
            </a:pPr>
            <a:r>
              <a:rPr lang="fa-IR" sz="2800" dirty="0">
                <a:solidFill>
                  <a:schemeClr val="tx1"/>
                </a:solidFill>
                <a:cs typeface="B Nazanin" panose="00000400000000000000" pitchFamily="2" charset="-78"/>
              </a:rPr>
              <a:t>در یک سیستم توزیع‌شده، وضعیت تراکنش و ورودی‌های فهرست مقاصد در یک فایل بازیابی ضروری هستند.</a:t>
            </a:r>
          </a:p>
          <a:p>
            <a:pPr marL="457200" indent="-457200" algn="just" rtl="1">
              <a:buFont typeface="Arial" panose="020B0604020202020204" pitchFamily="34" charset="0"/>
              <a:buChar char="•"/>
            </a:pPr>
            <a:r>
              <a:rPr lang="fa-IR" sz="2800" dirty="0">
                <a:solidFill>
                  <a:schemeClr val="tx1"/>
                </a:solidFill>
                <a:cs typeface="B Nazanin" panose="00000400000000000000" pitchFamily="2" charset="-78"/>
              </a:rPr>
              <a:t>وضعیت تراکنش نشان می‌دهد که تراکنش در چه </a:t>
            </a:r>
            <a:r>
              <a:rPr lang="fa-IR" sz="2800" dirty="0">
                <a:solidFill>
                  <a:srgbClr val="00B050"/>
                </a:solidFill>
                <a:cs typeface="B Nazanin" panose="00000400000000000000" pitchFamily="2" charset="-78"/>
              </a:rPr>
              <a:t>مرحله‌ای</a:t>
            </a:r>
            <a:r>
              <a:rPr lang="fa-IR" sz="2800" dirty="0">
                <a:solidFill>
                  <a:schemeClr val="tx1"/>
                </a:solidFill>
                <a:cs typeface="B Nazanin" panose="00000400000000000000" pitchFamily="2" charset="-78"/>
              </a:rPr>
              <a:t> از انجام خود قرار دارد که می‌تواند به مدیر بازیابی کمک کند تا تراکنش‌های ناقص یا لغو‌شده را </a:t>
            </a:r>
            <a:r>
              <a:rPr lang="fa-IR" sz="2800" dirty="0">
                <a:solidFill>
                  <a:srgbClr val="00B050"/>
                </a:solidFill>
                <a:cs typeface="B Nazanin" panose="00000400000000000000" pitchFamily="2" charset="-78"/>
              </a:rPr>
              <a:t>شناسایی</a:t>
            </a:r>
            <a:r>
              <a:rPr lang="fa-IR" sz="2800" dirty="0">
                <a:solidFill>
                  <a:schemeClr val="tx1"/>
                </a:solidFill>
                <a:cs typeface="B Nazanin" panose="00000400000000000000" pitchFamily="2" charset="-78"/>
              </a:rPr>
              <a:t> کند.</a:t>
            </a:r>
          </a:p>
          <a:p>
            <a:pPr marL="457200" indent="-457200" algn="just" rtl="1">
              <a:buFont typeface="Arial" panose="020B0604020202020204" pitchFamily="34" charset="0"/>
              <a:buChar char="•"/>
            </a:pPr>
            <a:r>
              <a:rPr lang="fa-IR" sz="2800" dirty="0">
                <a:solidFill>
                  <a:schemeClr val="tx1"/>
                </a:solidFill>
                <a:cs typeface="B Nazanin" panose="00000400000000000000" pitchFamily="2" charset="-78"/>
              </a:rPr>
              <a:t>ورودی‌های فهرست مقاصد اشیایی را که تراکنش می‌خواهد به‌روزرسانی کند شناسایی می‌کند. این موضوع می‌تواند به مدیر بازیابی کمک کند تا </a:t>
            </a:r>
            <a:r>
              <a:rPr lang="fa-IR" sz="2800" dirty="0">
                <a:solidFill>
                  <a:srgbClr val="00B050"/>
                </a:solidFill>
                <a:cs typeface="B Nazanin" panose="00000400000000000000" pitchFamily="2" charset="-78"/>
              </a:rPr>
              <a:t>اثرات</a:t>
            </a:r>
            <a:r>
              <a:rPr lang="fa-IR" sz="2800" dirty="0">
                <a:solidFill>
                  <a:schemeClr val="tx1"/>
                </a:solidFill>
                <a:cs typeface="B Nazanin" panose="00000400000000000000" pitchFamily="2" charset="-78"/>
              </a:rPr>
              <a:t> تراکنش‌های انجام‌شده را اعمال کند.</a:t>
            </a:r>
          </a:p>
          <a:p>
            <a:pPr algn="r" rtl="1"/>
            <a:endParaRPr lang="fa-IR" sz="2800" b="1" dirty="0">
              <a:solidFill>
                <a:schemeClr val="tx1"/>
              </a:solidFill>
              <a:cs typeface="B Nazanin" panose="00000400000000000000" pitchFamily="2" charset="-78"/>
            </a:endParaRPr>
          </a:p>
        </p:txBody>
      </p:sp>
    </p:spTree>
    <p:extLst>
      <p:ext uri="{BB962C8B-B14F-4D97-AF65-F5344CB8AC3E}">
        <p14:creationId xmlns:p14="http://schemas.microsoft.com/office/powerpoint/2010/main" val="22369788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16629" y="692331"/>
            <a:ext cx="9026435" cy="5695406"/>
          </a:xfrm>
        </p:spPr>
        <p:txBody>
          <a:bodyPr>
            <a:normAutofit/>
          </a:bodyPr>
          <a:lstStyle/>
          <a:p>
            <a:pPr algn="r" rtl="1"/>
            <a:r>
              <a:rPr lang="fa-IR"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Titr" panose="00000700000000000000" pitchFamily="2" charset="-78"/>
              </a:rPr>
              <a:t>بازیابی پروتکل تعهد دو فازی</a:t>
            </a:r>
          </a:p>
          <a:p>
            <a:pPr algn="just" rtl="1"/>
            <a:r>
              <a:rPr lang="fa-IR" sz="2800" dirty="0" smtClean="0">
                <a:solidFill>
                  <a:schemeClr val="tx1"/>
                </a:solidFill>
                <a:cs typeface="B Nazanin" panose="00000400000000000000" pitchFamily="2" charset="-78"/>
              </a:rPr>
              <a:t>بازیابی پروتکل تعهد دو فازی روشی برای بازیابی یک سیستم توزیع‌شده پس از خرابی است که از پروتکل تعهد دو فازی برای مدیریت تراکنش‌ها استفاده می‌کند. </a:t>
            </a:r>
          </a:p>
          <a:p>
            <a:pPr algn="just" rtl="1"/>
            <a:r>
              <a:rPr lang="fa-IR" sz="2800" dirty="0" smtClean="0">
                <a:solidFill>
                  <a:srgbClr val="00B050"/>
                </a:solidFill>
                <a:cs typeface="B Nazanin" panose="00000400000000000000" pitchFamily="2" charset="-78"/>
              </a:rPr>
              <a:t>فاز 1</a:t>
            </a:r>
          </a:p>
          <a:p>
            <a:pPr algn="just" rtl="1"/>
            <a:r>
              <a:rPr lang="fa-IR" sz="2800" dirty="0" smtClean="0">
                <a:solidFill>
                  <a:schemeClr val="tx1"/>
                </a:solidFill>
                <a:cs typeface="B Nazanin" panose="00000400000000000000" pitchFamily="2" charset="-78"/>
              </a:rPr>
              <a:t>هماهنگ کننده یک ورودی هماهنگ کننده را به فایل بازیابی خود اضافه می کند. شرکت کنندگان قبل از رای دادن بله، یک وضعیت آماده را اضافه می کنند. اگر شرکت کننده رای نه دهد، یک وضعیت لغو را اضافه می کند.</a:t>
            </a:r>
          </a:p>
          <a:p>
            <a:pPr algn="just" rtl="1"/>
            <a:r>
              <a:rPr lang="fa-IR" sz="2800" dirty="0" smtClean="0">
                <a:solidFill>
                  <a:srgbClr val="00B050"/>
                </a:solidFill>
                <a:cs typeface="B Nazanin" panose="00000400000000000000" pitchFamily="2" charset="-78"/>
              </a:rPr>
              <a:t>فاز 2</a:t>
            </a:r>
          </a:p>
          <a:p>
            <a:pPr algn="just" rtl="1"/>
            <a:r>
              <a:rPr lang="fa-IR" sz="2800" dirty="0" smtClean="0">
                <a:solidFill>
                  <a:schemeClr val="tx1"/>
                </a:solidFill>
                <a:cs typeface="B Nazanin" panose="00000400000000000000" pitchFamily="2" charset="-78"/>
              </a:rPr>
              <a:t>هماهنگ کننده با توجه به تصمیم، یک وضعیت تعهد شده یا لغو شده را اضافه می کند. شرکت کنندگان با توجه به پیام دریافت شده از هماهنگ کننده، یک وضعیت تعهد شده یا لغو شده را اضافه می کنند. </a:t>
            </a:r>
            <a:endParaRPr lang="en-US" sz="2800" dirty="0">
              <a:solidFill>
                <a:schemeClr val="tx1"/>
              </a:solidFill>
              <a:cs typeface="B Nazanin" panose="00000400000000000000" pitchFamily="2" charset="-78"/>
            </a:endParaRPr>
          </a:p>
        </p:txBody>
      </p:sp>
    </p:spTree>
    <p:extLst>
      <p:ext uri="{BB962C8B-B14F-4D97-AF65-F5344CB8AC3E}">
        <p14:creationId xmlns:p14="http://schemas.microsoft.com/office/powerpoint/2010/main" val="25779574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16629" y="692331"/>
            <a:ext cx="9026435" cy="5695406"/>
          </a:xfrm>
        </p:spPr>
        <p:txBody>
          <a:bodyPr>
            <a:normAutofit/>
          </a:bodyPr>
          <a:lstStyle/>
          <a:p>
            <a:pPr algn="r" rtl="1"/>
            <a:r>
              <a:rPr lang="fa-IR"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Titr" panose="00000700000000000000" pitchFamily="2" charset="-78"/>
              </a:rPr>
              <a:t>بازسازی فایل بازیابی</a:t>
            </a:r>
          </a:p>
          <a:p>
            <a:pPr marL="457200" indent="-457200" algn="just" rtl="1">
              <a:buFont typeface="Arial" panose="020B0604020202020204" pitchFamily="34" charset="0"/>
              <a:buChar char="•"/>
            </a:pPr>
            <a:r>
              <a:rPr lang="fa-IR" sz="2800" dirty="0">
                <a:solidFill>
                  <a:schemeClr val="tx1"/>
                </a:solidFill>
                <a:cs typeface="B Nazanin" panose="00000400000000000000" pitchFamily="2" charset="-78"/>
              </a:rPr>
              <a:t>هنگام انجام بازیابی، مدیر بازیابی باید فایل بازیابی را بررسی کند تا مطمئن شود که تمام تراکنش ها به درستی انجام شده اند. اگر یک تراکنش </a:t>
            </a:r>
            <a:r>
              <a:rPr lang="fa-IR" sz="2800" dirty="0">
                <a:solidFill>
                  <a:srgbClr val="00B050"/>
                </a:solidFill>
                <a:cs typeface="B Nazanin" panose="00000400000000000000" pitchFamily="2" charset="-78"/>
              </a:rPr>
              <a:t>بدون وضعیت</a:t>
            </a:r>
            <a:r>
              <a:rPr lang="fa-IR" sz="2800" dirty="0">
                <a:solidFill>
                  <a:schemeClr val="tx1"/>
                </a:solidFill>
                <a:cs typeface="B Nazanin" panose="00000400000000000000" pitchFamily="2" charset="-78"/>
              </a:rPr>
              <a:t> انجام شده وجود داشته باشد، مدیر بازیابی باید آن را از فایل بازیابی </a:t>
            </a:r>
            <a:r>
              <a:rPr lang="fa-IR" sz="2800" dirty="0">
                <a:solidFill>
                  <a:srgbClr val="00B050"/>
                </a:solidFill>
                <a:cs typeface="B Nazanin" panose="00000400000000000000" pitchFamily="2" charset="-78"/>
              </a:rPr>
              <a:t>حذف</a:t>
            </a:r>
            <a:r>
              <a:rPr lang="fa-IR" sz="2800" dirty="0">
                <a:solidFill>
                  <a:schemeClr val="tx1"/>
                </a:solidFill>
                <a:cs typeface="B Nazanin" panose="00000400000000000000" pitchFamily="2" charset="-78"/>
              </a:rPr>
              <a:t> کند. با این حال، اگر یک تراکنش با وضعیت </a:t>
            </a:r>
            <a:r>
              <a:rPr lang="fa-IR" sz="2800" dirty="0">
                <a:solidFill>
                  <a:srgbClr val="00B050"/>
                </a:solidFill>
                <a:cs typeface="B Nazanin" panose="00000400000000000000" pitchFamily="2" charset="-78"/>
              </a:rPr>
              <a:t>انجام شده </a:t>
            </a:r>
            <a:r>
              <a:rPr lang="fa-IR" sz="2800" dirty="0">
                <a:solidFill>
                  <a:schemeClr val="tx1"/>
                </a:solidFill>
                <a:cs typeface="B Nazanin" panose="00000400000000000000" pitchFamily="2" charset="-78"/>
              </a:rPr>
              <a:t>وجود داشته باشد، مدیر بازیابی باید آن را </a:t>
            </a:r>
            <a:r>
              <a:rPr lang="fa-IR" sz="2800" dirty="0">
                <a:solidFill>
                  <a:srgbClr val="00B050"/>
                </a:solidFill>
                <a:cs typeface="B Nazanin" panose="00000400000000000000" pitchFamily="2" charset="-78"/>
              </a:rPr>
              <a:t>حفظ</a:t>
            </a:r>
            <a:r>
              <a:rPr lang="fa-IR" sz="2800" dirty="0">
                <a:solidFill>
                  <a:schemeClr val="tx1"/>
                </a:solidFill>
                <a:cs typeface="B Nazanin" panose="00000400000000000000" pitchFamily="2" charset="-78"/>
              </a:rPr>
              <a:t> کند.</a:t>
            </a:r>
          </a:p>
          <a:p>
            <a:pPr marL="457200" indent="-457200" algn="just" rtl="1">
              <a:buFont typeface="Arial" panose="020B0604020202020204" pitchFamily="34" charset="0"/>
              <a:buChar char="•"/>
            </a:pPr>
            <a:r>
              <a:rPr lang="fa-IR" sz="2800" dirty="0">
                <a:solidFill>
                  <a:schemeClr val="tx1"/>
                </a:solidFill>
                <a:cs typeface="B Nazanin" panose="00000400000000000000" pitchFamily="2" charset="-78"/>
              </a:rPr>
              <a:t>مدیر بازیابی همچنین باید ورودی های شرکت کننده با وضعیت </a:t>
            </a:r>
            <a:r>
              <a:rPr lang="fa-IR" sz="2800" dirty="0">
                <a:solidFill>
                  <a:srgbClr val="00B050"/>
                </a:solidFill>
                <a:cs typeface="B Nazanin" panose="00000400000000000000" pitchFamily="2" charset="-78"/>
              </a:rPr>
              <a:t>تراکنش نامشخص</a:t>
            </a:r>
            <a:r>
              <a:rPr lang="fa-IR" sz="2800" dirty="0">
                <a:solidFill>
                  <a:schemeClr val="tx1"/>
                </a:solidFill>
                <a:cs typeface="B Nazanin" panose="00000400000000000000" pitchFamily="2" charset="-78"/>
              </a:rPr>
              <a:t> را حفظ کند. این ورودی ها به مدیر بازیابی کمک می کنند تا در صورت خرابی سیستم، تراکنش های ناتمام را </a:t>
            </a:r>
            <a:r>
              <a:rPr lang="fa-IR" sz="2800" dirty="0">
                <a:solidFill>
                  <a:srgbClr val="00B050"/>
                </a:solidFill>
                <a:cs typeface="B Nazanin" panose="00000400000000000000" pitchFamily="2" charset="-78"/>
              </a:rPr>
              <a:t>شناسایی</a:t>
            </a:r>
            <a:r>
              <a:rPr lang="fa-IR" sz="2800" dirty="0">
                <a:solidFill>
                  <a:schemeClr val="tx1"/>
                </a:solidFill>
                <a:cs typeface="B Nazanin" panose="00000400000000000000" pitchFamily="2" charset="-78"/>
              </a:rPr>
              <a:t> کند.</a:t>
            </a:r>
          </a:p>
          <a:p>
            <a:pPr algn="r" rtl="1"/>
            <a:endParaRPr lang="en-US" sz="2800" dirty="0">
              <a:solidFill>
                <a:schemeClr val="tx1"/>
              </a:solidFill>
              <a:cs typeface="B Nazanin" panose="00000400000000000000" pitchFamily="2" charset="-78"/>
            </a:endParaRPr>
          </a:p>
        </p:txBody>
      </p:sp>
    </p:spTree>
    <p:extLst>
      <p:ext uri="{BB962C8B-B14F-4D97-AF65-F5344CB8AC3E}">
        <p14:creationId xmlns:p14="http://schemas.microsoft.com/office/powerpoint/2010/main" val="24033749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16629" y="692331"/>
            <a:ext cx="9026435" cy="5695406"/>
          </a:xfrm>
        </p:spPr>
        <p:txBody>
          <a:bodyPr>
            <a:normAutofit/>
          </a:bodyPr>
          <a:lstStyle/>
          <a:p>
            <a:pPr algn="r" rtl="1"/>
            <a:r>
              <a:rPr lang="fa-IR"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Titr" panose="00000700000000000000" pitchFamily="2" charset="-78"/>
              </a:rPr>
              <a:t>بازیابی تراکنش های تو در تو</a:t>
            </a:r>
          </a:p>
          <a:p>
            <a:pPr marL="457200" indent="-457200" algn="just" rtl="1">
              <a:buFont typeface="Arial" panose="020B0604020202020204" pitchFamily="34" charset="0"/>
              <a:buChar char="•"/>
            </a:pPr>
            <a:r>
              <a:rPr lang="fa-IR" sz="2800" dirty="0">
                <a:solidFill>
                  <a:schemeClr val="tx1"/>
                </a:solidFill>
                <a:cs typeface="B Nazanin" panose="00000400000000000000" pitchFamily="2" charset="-78"/>
              </a:rPr>
              <a:t>تراکنش‌های تودرتو نوع خاصی از تراکنش هستند که می‌توانند شامل تراکنش‌های دیگری باشند که تراکنش‌های فرعی نامیده می‌شوند. تراکنش های فرعی می توانند </a:t>
            </a:r>
            <a:r>
              <a:rPr lang="fa-IR" sz="2800" dirty="0">
                <a:solidFill>
                  <a:srgbClr val="00B050"/>
                </a:solidFill>
                <a:cs typeface="B Nazanin" panose="00000400000000000000" pitchFamily="2" charset="-78"/>
              </a:rPr>
              <a:t>همزمان اجرا </a:t>
            </a:r>
            <a:r>
              <a:rPr lang="fa-IR" sz="2800" dirty="0">
                <a:solidFill>
                  <a:schemeClr val="tx1"/>
                </a:solidFill>
                <a:cs typeface="B Nazanin" panose="00000400000000000000" pitchFamily="2" charset="-78"/>
              </a:rPr>
              <a:t>شوند و می توانند به همان اشیاء دسترسی داشته باشند.</a:t>
            </a:r>
          </a:p>
          <a:p>
            <a:pPr marL="457200" indent="-457200" algn="just" rtl="1">
              <a:buFont typeface="Arial" panose="020B0604020202020204" pitchFamily="34" charset="0"/>
              <a:buChar char="•"/>
            </a:pPr>
            <a:r>
              <a:rPr lang="fa-IR" sz="2800" dirty="0">
                <a:solidFill>
                  <a:schemeClr val="tx1"/>
                </a:solidFill>
                <a:cs typeface="B Nazanin" panose="00000400000000000000" pitchFamily="2" charset="-78"/>
              </a:rPr>
              <a:t>برای اطمینان از سازگاری داده ها، </a:t>
            </a:r>
            <a:r>
              <a:rPr lang="fa-IR" sz="2800" dirty="0">
                <a:solidFill>
                  <a:srgbClr val="00B050"/>
                </a:solidFill>
                <a:cs typeface="B Nazanin" panose="00000400000000000000" pitchFamily="2" charset="-78"/>
              </a:rPr>
              <a:t>تراکنش های تودرتو از پروتکل تعهد دو فازی استفاده</a:t>
            </a:r>
            <a:r>
              <a:rPr lang="fa-IR" sz="2800" dirty="0">
                <a:solidFill>
                  <a:schemeClr val="tx1"/>
                </a:solidFill>
                <a:cs typeface="B Nazanin" panose="00000400000000000000" pitchFamily="2" charset="-78"/>
              </a:rPr>
              <a:t> می کنند. </a:t>
            </a:r>
          </a:p>
          <a:p>
            <a:pPr marL="457200" indent="-457200" algn="just" rtl="1">
              <a:buFont typeface="Arial" panose="020B0604020202020204" pitchFamily="34" charset="0"/>
              <a:buChar char="•"/>
            </a:pPr>
            <a:r>
              <a:rPr lang="fa-IR" sz="2800" dirty="0">
                <a:solidFill>
                  <a:schemeClr val="tx1"/>
                </a:solidFill>
                <a:cs typeface="B Nazanin" panose="00000400000000000000" pitchFamily="2" charset="-78"/>
              </a:rPr>
              <a:t>برای </a:t>
            </a:r>
            <a:r>
              <a:rPr lang="fa-IR" sz="2800" dirty="0">
                <a:solidFill>
                  <a:srgbClr val="00B050"/>
                </a:solidFill>
                <a:cs typeface="B Nazanin" panose="00000400000000000000" pitchFamily="2" charset="-78"/>
              </a:rPr>
              <a:t>جلوگیری از خرابی داده ها</a:t>
            </a:r>
            <a:r>
              <a:rPr lang="fa-IR" sz="2800" dirty="0">
                <a:solidFill>
                  <a:schemeClr val="tx1"/>
                </a:solidFill>
                <a:cs typeface="B Nazanin" panose="00000400000000000000" pitchFamily="2" charset="-78"/>
              </a:rPr>
              <a:t>، تراکنش های تودرتو از یک </a:t>
            </a:r>
            <a:r>
              <a:rPr lang="fa-IR" sz="2800" dirty="0">
                <a:solidFill>
                  <a:srgbClr val="00B050"/>
                </a:solidFill>
                <a:cs typeface="B Nazanin" panose="00000400000000000000" pitchFamily="2" charset="-78"/>
              </a:rPr>
              <a:t>طرح قفل </a:t>
            </a:r>
            <a:r>
              <a:rPr lang="fa-IR" sz="2800" dirty="0">
                <a:solidFill>
                  <a:schemeClr val="tx1"/>
                </a:solidFill>
                <a:cs typeface="B Nazanin" panose="00000400000000000000" pitchFamily="2" charset="-78"/>
              </a:rPr>
              <a:t>استفاده می کنند. </a:t>
            </a:r>
          </a:p>
        </p:txBody>
      </p:sp>
    </p:spTree>
    <p:extLst>
      <p:ext uri="{BB962C8B-B14F-4D97-AF65-F5344CB8AC3E}">
        <p14:creationId xmlns:p14="http://schemas.microsoft.com/office/powerpoint/2010/main" val="11532333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16629" y="692331"/>
            <a:ext cx="9026435" cy="5695406"/>
          </a:xfrm>
        </p:spPr>
        <p:txBody>
          <a:bodyPr>
            <a:normAutofit/>
          </a:bodyPr>
          <a:lstStyle/>
          <a:p>
            <a:pPr algn="r" rtl="1"/>
            <a:r>
              <a:rPr lang="fa-IR"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Titr" panose="00000700000000000000" pitchFamily="2" charset="-78"/>
              </a:rPr>
              <a:t>جدول پروتکل بازیابی تعهد دوفازی</a:t>
            </a:r>
          </a:p>
          <a:p>
            <a:pPr algn="r" rtl="1"/>
            <a:endParaRPr lang="fa-IR" sz="2800" dirty="0">
              <a:solidFill>
                <a:schemeClr val="tx1"/>
              </a:solidFill>
              <a:cs typeface="B Nazanin" panose="00000400000000000000"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3754167658"/>
              </p:ext>
            </p:extLst>
          </p:nvPr>
        </p:nvGraphicFramePr>
        <p:xfrm>
          <a:off x="2865846" y="1320557"/>
          <a:ext cx="8127999" cy="5308600"/>
        </p:xfrm>
        <a:graphic>
          <a:graphicData uri="http://schemas.openxmlformats.org/drawingml/2006/table">
            <a:tbl>
              <a:tblPr firstRow="1" bandRow="1">
                <a:tableStyleId>{5C22544A-7EE6-4342-B048-85BDC9FD1C3A}</a:tableStyleId>
              </a:tblPr>
              <a:tblGrid>
                <a:gridCol w="6524171">
                  <a:extLst>
                    <a:ext uri="{9D8B030D-6E8A-4147-A177-3AD203B41FA5}">
                      <a16:colId xmlns:a16="http://schemas.microsoft.com/office/drawing/2014/main" val="2935822785"/>
                    </a:ext>
                  </a:extLst>
                </a:gridCol>
                <a:gridCol w="822960">
                  <a:extLst>
                    <a:ext uri="{9D8B030D-6E8A-4147-A177-3AD203B41FA5}">
                      <a16:colId xmlns:a16="http://schemas.microsoft.com/office/drawing/2014/main" val="2943523307"/>
                    </a:ext>
                  </a:extLst>
                </a:gridCol>
                <a:gridCol w="780868">
                  <a:extLst>
                    <a:ext uri="{9D8B030D-6E8A-4147-A177-3AD203B41FA5}">
                      <a16:colId xmlns:a16="http://schemas.microsoft.com/office/drawing/2014/main" val="2697635931"/>
                    </a:ext>
                  </a:extLst>
                </a:gridCol>
              </a:tblGrid>
              <a:tr h="370840">
                <a:tc>
                  <a:txBody>
                    <a:bodyPr/>
                    <a:lstStyle/>
                    <a:p>
                      <a:pPr algn="ctr"/>
                      <a:r>
                        <a:rPr lang="fa-IR" sz="1600" dirty="0">
                          <a:cs typeface="B Nazanin" panose="00000400000000000000" pitchFamily="2" charset="-78"/>
                        </a:rPr>
                        <a:t>اقدام مدیر بازیابی</a:t>
                      </a:r>
                      <a:endParaRPr lang="en-US" sz="1600" dirty="0">
                        <a:cs typeface="B Nazanin" panose="00000400000000000000" pitchFamily="2" charset="-78"/>
                      </a:endParaRPr>
                    </a:p>
                  </a:txBody>
                  <a:tcPr/>
                </a:tc>
                <a:tc>
                  <a:txBody>
                    <a:bodyPr/>
                    <a:lstStyle/>
                    <a:p>
                      <a:pPr algn="ctr"/>
                      <a:r>
                        <a:rPr lang="fa-IR" sz="1600" dirty="0">
                          <a:cs typeface="B Nazanin" panose="00000400000000000000" pitchFamily="2" charset="-78"/>
                        </a:rPr>
                        <a:t>وضعیت</a:t>
                      </a:r>
                      <a:endParaRPr lang="en-US" sz="1600" dirty="0">
                        <a:cs typeface="B Nazanin" panose="00000400000000000000" pitchFamily="2" charset="-78"/>
                      </a:endParaRPr>
                    </a:p>
                  </a:txBody>
                  <a:tcPr/>
                </a:tc>
                <a:tc>
                  <a:txBody>
                    <a:bodyPr/>
                    <a:lstStyle/>
                    <a:p>
                      <a:pPr algn="ctr"/>
                      <a:r>
                        <a:rPr lang="fa-IR" sz="1600" dirty="0">
                          <a:cs typeface="B Nazanin" panose="00000400000000000000" pitchFamily="2" charset="-78"/>
                        </a:rPr>
                        <a:t>نقش</a:t>
                      </a:r>
                      <a:endParaRPr lang="en-US" sz="1600" dirty="0">
                        <a:cs typeface="B Nazanin" panose="00000400000000000000" pitchFamily="2" charset="-78"/>
                      </a:endParaRPr>
                    </a:p>
                  </a:txBody>
                  <a:tcPr/>
                </a:tc>
                <a:extLst>
                  <a:ext uri="{0D108BD9-81ED-4DB2-BD59-A6C34878D82A}">
                    <a16:rowId xmlns:a16="http://schemas.microsoft.com/office/drawing/2014/main" val="3505925528"/>
                  </a:ext>
                </a:extLst>
              </a:tr>
              <a:tr h="370840">
                <a:tc>
                  <a:txBody>
                    <a:bodyPr/>
                    <a:lstStyle/>
                    <a:p>
                      <a:pPr algn="just" rtl="1"/>
                      <a:r>
                        <a:rPr lang="fa-IR" sz="1600" b="0" i="0" kern="1200" dirty="0">
                          <a:solidFill>
                            <a:schemeClr val="tx1"/>
                          </a:solidFill>
                          <a:effectLst/>
                          <a:latin typeface="+mn-lt"/>
                          <a:ea typeface="+mn-ea"/>
                          <a:cs typeface="B Nazanin" panose="00000400000000000000" pitchFamily="2" charset="-78"/>
                        </a:rPr>
                        <a:t>هیچ تصمیمی قبل از خرابی سرور گرفته نشده بود. با ارسال </a:t>
                      </a:r>
                      <a:r>
                        <a:rPr lang="en-US" sz="1600" b="0" i="0" kern="1200" dirty="0" err="1">
                          <a:solidFill>
                            <a:schemeClr val="tx1"/>
                          </a:solidFill>
                          <a:effectLst/>
                          <a:latin typeface="+mn-lt"/>
                          <a:ea typeface="+mn-ea"/>
                          <a:cs typeface="B Nazanin" panose="00000400000000000000" pitchFamily="2" charset="-78"/>
                        </a:rPr>
                        <a:t>abortTransaction</a:t>
                      </a:r>
                      <a:r>
                        <a:rPr lang="en-US" sz="1600" b="0" i="0" kern="1200" dirty="0">
                          <a:solidFill>
                            <a:schemeClr val="tx1"/>
                          </a:solidFill>
                          <a:effectLst/>
                          <a:latin typeface="+mn-lt"/>
                          <a:ea typeface="+mn-ea"/>
                          <a:cs typeface="B Nazanin" panose="00000400000000000000" pitchFamily="2" charset="-78"/>
                        </a:rPr>
                        <a:t> </a:t>
                      </a:r>
                      <a:r>
                        <a:rPr lang="fa-IR" sz="1600" b="0" i="0" kern="1200" dirty="0">
                          <a:solidFill>
                            <a:schemeClr val="tx1"/>
                          </a:solidFill>
                          <a:effectLst/>
                          <a:latin typeface="+mn-lt"/>
                          <a:ea typeface="+mn-ea"/>
                          <a:cs typeface="B Nazanin" panose="00000400000000000000" pitchFamily="2" charset="-78"/>
                        </a:rPr>
                        <a:t>به همه سرورهای موجود در فهرست شرکت کننده و افزودن وضعیت تراکنش </a:t>
                      </a:r>
                      <a:r>
                        <a:rPr lang="en-US" sz="1600" b="0" i="0" kern="1200" dirty="0">
                          <a:solidFill>
                            <a:schemeClr val="tx1"/>
                          </a:solidFill>
                          <a:effectLst/>
                          <a:latin typeface="+mn-lt"/>
                          <a:ea typeface="+mn-ea"/>
                          <a:cs typeface="B Nazanin" panose="00000400000000000000" pitchFamily="2" charset="-78"/>
                        </a:rPr>
                        <a:t>abort </a:t>
                      </a:r>
                      <a:r>
                        <a:rPr lang="fa-IR" sz="1600" b="0" i="0" kern="1200" dirty="0">
                          <a:solidFill>
                            <a:schemeClr val="tx1"/>
                          </a:solidFill>
                          <a:effectLst/>
                          <a:latin typeface="+mn-lt"/>
                          <a:ea typeface="+mn-ea"/>
                          <a:cs typeface="B Nazanin" panose="00000400000000000000" pitchFamily="2" charset="-78"/>
                        </a:rPr>
                        <a:t>به فایل بازیابی خود، تراکنش را لغو می کند. همین اقدام برای حالت </a:t>
                      </a:r>
                      <a:r>
                        <a:rPr lang="en-US" sz="1600" b="0" i="0" kern="1200" dirty="0">
                          <a:solidFill>
                            <a:schemeClr val="tx1"/>
                          </a:solidFill>
                          <a:effectLst/>
                          <a:latin typeface="+mn-lt"/>
                          <a:ea typeface="+mn-ea"/>
                          <a:cs typeface="B Nazanin" panose="00000400000000000000" pitchFamily="2" charset="-78"/>
                        </a:rPr>
                        <a:t>aborted </a:t>
                      </a:r>
                      <a:r>
                        <a:rPr lang="fa-IR" sz="1600" b="0" i="0" kern="1200" dirty="0">
                          <a:solidFill>
                            <a:schemeClr val="tx1"/>
                          </a:solidFill>
                          <a:effectLst/>
                          <a:latin typeface="+mn-lt"/>
                          <a:ea typeface="+mn-ea"/>
                          <a:cs typeface="B Nazanin" panose="00000400000000000000" pitchFamily="2" charset="-78"/>
                        </a:rPr>
                        <a:t>انجام می شود. اگر فهرست شرکت کننده وجود نداشته باشد، شرکت کنندگان سرانجام با اتمام مهلت زمانی و لغو تراکنش مواجه می شوند.</a:t>
                      </a:r>
                      <a:endParaRPr lang="en-US" sz="1600" dirty="0">
                        <a:solidFill>
                          <a:schemeClr val="tx1"/>
                        </a:solidFill>
                        <a:cs typeface="B Nazanin" panose="00000400000000000000" pitchFamily="2" charset="-78"/>
                      </a:endParaRPr>
                    </a:p>
                  </a:txBody>
                  <a:tcPr/>
                </a:tc>
                <a:tc>
                  <a:txBody>
                    <a:bodyPr/>
                    <a:lstStyle/>
                    <a:p>
                      <a:pPr algn="ctr"/>
                      <a:r>
                        <a:rPr lang="fa-IR" sz="1600" dirty="0">
                          <a:solidFill>
                            <a:schemeClr val="tx1"/>
                          </a:solidFill>
                          <a:cs typeface="B Nazanin" panose="00000400000000000000" pitchFamily="2" charset="-78"/>
                        </a:rPr>
                        <a:t>آماده شده</a:t>
                      </a:r>
                      <a:endParaRPr lang="en-US" sz="1600" dirty="0">
                        <a:solidFill>
                          <a:schemeClr val="tx1"/>
                        </a:solidFill>
                        <a:cs typeface="B Nazanin" panose="00000400000000000000" pitchFamily="2" charset="-78"/>
                      </a:endParaRPr>
                    </a:p>
                  </a:txBody>
                  <a:tcPr/>
                </a:tc>
                <a:tc>
                  <a:txBody>
                    <a:bodyPr/>
                    <a:lstStyle/>
                    <a:p>
                      <a:pPr algn="ctr"/>
                      <a:r>
                        <a:rPr lang="fa-IR" sz="1600" dirty="0">
                          <a:solidFill>
                            <a:schemeClr val="tx1"/>
                          </a:solidFill>
                          <a:cs typeface="B Nazanin" panose="00000400000000000000" pitchFamily="2" charset="-78"/>
                        </a:rPr>
                        <a:t>هماهنگ کننده</a:t>
                      </a:r>
                      <a:endParaRPr lang="en-US" sz="1600" dirty="0">
                        <a:solidFill>
                          <a:schemeClr val="tx1"/>
                        </a:solidFill>
                        <a:cs typeface="B Nazanin" panose="00000400000000000000" pitchFamily="2" charset="-78"/>
                      </a:endParaRPr>
                    </a:p>
                  </a:txBody>
                  <a:tcPr/>
                </a:tc>
                <a:extLst>
                  <a:ext uri="{0D108BD9-81ED-4DB2-BD59-A6C34878D82A}">
                    <a16:rowId xmlns:a16="http://schemas.microsoft.com/office/drawing/2014/main" val="2168303550"/>
                  </a:ext>
                </a:extLst>
              </a:tr>
              <a:tr h="370840">
                <a:tc>
                  <a:txBody>
                    <a:bodyPr/>
                    <a:lstStyle/>
                    <a:p>
                      <a:pPr algn="just" rtl="1"/>
                      <a:r>
                        <a:rPr lang="fa-IR" sz="1600" b="0" i="0" kern="1200" dirty="0">
                          <a:solidFill>
                            <a:schemeClr val="dk1"/>
                          </a:solidFill>
                          <a:effectLst/>
                          <a:latin typeface="+mn-lt"/>
                          <a:ea typeface="+mn-ea"/>
                          <a:cs typeface="B Nazanin" panose="00000400000000000000" pitchFamily="2" charset="-78"/>
                        </a:rPr>
                        <a:t>تصمیمی برای ثبت قبل از خرابی سرور گرفته شده بود. با ارسال </a:t>
                      </a:r>
                      <a:r>
                        <a:rPr lang="en-US" sz="1600" b="0" i="0" kern="1200" dirty="0" err="1">
                          <a:solidFill>
                            <a:schemeClr val="dk1"/>
                          </a:solidFill>
                          <a:effectLst/>
                          <a:latin typeface="+mn-lt"/>
                          <a:ea typeface="+mn-ea"/>
                          <a:cs typeface="B Nazanin" panose="00000400000000000000" pitchFamily="2" charset="-78"/>
                        </a:rPr>
                        <a:t>doCommit</a:t>
                      </a:r>
                      <a:r>
                        <a:rPr lang="en-US" sz="1600" b="0" i="0" kern="1200" dirty="0">
                          <a:solidFill>
                            <a:schemeClr val="dk1"/>
                          </a:solidFill>
                          <a:effectLst/>
                          <a:latin typeface="+mn-lt"/>
                          <a:ea typeface="+mn-ea"/>
                          <a:cs typeface="B Nazanin" panose="00000400000000000000" pitchFamily="2" charset="-78"/>
                        </a:rPr>
                        <a:t> </a:t>
                      </a:r>
                      <a:r>
                        <a:rPr lang="fa-IR" sz="1600" b="0" i="0" kern="1200" dirty="0">
                          <a:solidFill>
                            <a:schemeClr val="dk1"/>
                          </a:solidFill>
                          <a:effectLst/>
                          <a:latin typeface="+mn-lt"/>
                          <a:ea typeface="+mn-ea"/>
                          <a:cs typeface="B Nazanin" panose="00000400000000000000" pitchFamily="2" charset="-78"/>
                        </a:rPr>
                        <a:t>به همه شرکت کنندگان در فهرست خود (در صورتی که قبلاً این کار را نکرده بود) و از سرگیری پروتکل دو مرحله ای در مرحله 4 ،</a:t>
                      </a:r>
                      <a:r>
                        <a:rPr lang="fa-IR" sz="1600" b="0" i="0" kern="1200" baseline="0" dirty="0">
                          <a:solidFill>
                            <a:schemeClr val="dk1"/>
                          </a:solidFill>
                          <a:effectLst/>
                          <a:latin typeface="+mn-lt"/>
                          <a:ea typeface="+mn-ea"/>
                          <a:cs typeface="B Nazanin" panose="00000400000000000000" pitchFamily="2" charset="-78"/>
                        </a:rPr>
                        <a:t> </a:t>
                      </a:r>
                      <a:r>
                        <a:rPr lang="fa-IR" sz="1600" b="0" i="0" kern="1200" dirty="0">
                          <a:solidFill>
                            <a:schemeClr val="dk1"/>
                          </a:solidFill>
                          <a:effectLst/>
                          <a:latin typeface="+mn-lt"/>
                          <a:ea typeface="+mn-ea"/>
                          <a:cs typeface="B Nazanin" panose="00000400000000000000" pitchFamily="2" charset="-78"/>
                        </a:rPr>
                        <a:t>تراکنش را ثبت می کند.</a:t>
                      </a:r>
                      <a:endParaRPr lang="en-US" sz="1600" dirty="0">
                        <a:cs typeface="B Nazanin" panose="00000400000000000000" pitchFamily="2" charset="-78"/>
                      </a:endParaRPr>
                    </a:p>
                  </a:txBody>
                  <a:tcPr/>
                </a:tc>
                <a:tc>
                  <a:txBody>
                    <a:bodyPr/>
                    <a:lstStyle/>
                    <a:p>
                      <a:pPr algn="ctr"/>
                      <a:r>
                        <a:rPr lang="fa-IR" sz="1600" dirty="0">
                          <a:cs typeface="B Nazanin" panose="00000400000000000000" pitchFamily="2" charset="-78"/>
                        </a:rPr>
                        <a:t>متعهد شده</a:t>
                      </a:r>
                      <a:endParaRPr lang="en-US" sz="1600" dirty="0">
                        <a:cs typeface="B Nazanin" panose="00000400000000000000" pitchFamily="2" charset="-78"/>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a-IR" sz="1600" dirty="0">
                          <a:cs typeface="B Nazanin" panose="00000400000000000000" pitchFamily="2" charset="-78"/>
                        </a:rPr>
                        <a:t>هماهنگ کننده</a:t>
                      </a:r>
                      <a:endParaRPr lang="en-US" sz="1600" dirty="0">
                        <a:cs typeface="B Nazanin" panose="00000400000000000000" pitchFamily="2" charset="-78"/>
                      </a:endParaRPr>
                    </a:p>
                    <a:p>
                      <a:pPr algn="ctr"/>
                      <a:endParaRPr lang="en-US" sz="1600" dirty="0">
                        <a:cs typeface="B Nazanin" panose="00000400000000000000" pitchFamily="2" charset="-78"/>
                      </a:endParaRPr>
                    </a:p>
                  </a:txBody>
                  <a:tcPr/>
                </a:tc>
                <a:extLst>
                  <a:ext uri="{0D108BD9-81ED-4DB2-BD59-A6C34878D82A}">
                    <a16:rowId xmlns:a16="http://schemas.microsoft.com/office/drawing/2014/main" val="793564303"/>
                  </a:ext>
                </a:extLst>
              </a:tr>
              <a:tr h="370840">
                <a:tc>
                  <a:txBody>
                    <a:bodyPr/>
                    <a:lstStyle/>
                    <a:p>
                      <a:pPr algn="just" rtl="1"/>
                      <a:r>
                        <a:rPr lang="fa-IR" sz="1600" b="0" i="0" kern="1200" dirty="0">
                          <a:solidFill>
                            <a:schemeClr val="dk1"/>
                          </a:solidFill>
                          <a:effectLst/>
                          <a:latin typeface="+mn-lt"/>
                          <a:ea typeface="+mn-ea"/>
                          <a:cs typeface="B Nazanin" panose="00000400000000000000" pitchFamily="2" charset="-78"/>
                        </a:rPr>
                        <a:t>شرکت کننده پیام </a:t>
                      </a:r>
                      <a:r>
                        <a:rPr lang="en-US" sz="1600" b="0" i="0" kern="1200" dirty="0" err="1">
                          <a:solidFill>
                            <a:schemeClr val="dk1"/>
                          </a:solidFill>
                          <a:effectLst/>
                          <a:latin typeface="+mn-lt"/>
                          <a:ea typeface="+mn-ea"/>
                          <a:cs typeface="B Nazanin" panose="00000400000000000000" pitchFamily="2" charset="-78"/>
                        </a:rPr>
                        <a:t>haveCommitted</a:t>
                      </a:r>
                      <a:r>
                        <a:rPr lang="en-US" sz="1600" b="0" i="0" kern="1200" dirty="0">
                          <a:solidFill>
                            <a:schemeClr val="dk1"/>
                          </a:solidFill>
                          <a:effectLst/>
                          <a:latin typeface="+mn-lt"/>
                          <a:ea typeface="+mn-ea"/>
                          <a:cs typeface="B Nazanin" panose="00000400000000000000" pitchFamily="2" charset="-78"/>
                        </a:rPr>
                        <a:t> </a:t>
                      </a:r>
                      <a:r>
                        <a:rPr lang="fa-IR" sz="1600" b="0" i="0" kern="1200" dirty="0">
                          <a:solidFill>
                            <a:schemeClr val="dk1"/>
                          </a:solidFill>
                          <a:effectLst/>
                          <a:latin typeface="+mn-lt"/>
                          <a:ea typeface="+mn-ea"/>
                          <a:cs typeface="B Nazanin" panose="00000400000000000000" pitchFamily="2" charset="-78"/>
                        </a:rPr>
                        <a:t>را به هماهنگ کننده ارسال می کند (در صورتی که قبل از خرابی این کار را انجام نداده بود). این کار به هماهنگ کننده اجازه می دهد تا اطلاعات مربوط به این تراکنش را در چک پوینت بعدی دور بیندازد.</a:t>
                      </a:r>
                      <a:endParaRPr lang="en-US" sz="1600" dirty="0">
                        <a:cs typeface="B Nazanin" panose="00000400000000000000" pitchFamily="2" charset="-78"/>
                      </a:endParaRPr>
                    </a:p>
                  </a:txBody>
                  <a:tcPr/>
                </a:tc>
                <a:tc>
                  <a:txBody>
                    <a:bodyPr/>
                    <a:lstStyle/>
                    <a:p>
                      <a:pPr algn="ctr"/>
                      <a:r>
                        <a:rPr lang="fa-IR" sz="1600" dirty="0">
                          <a:cs typeface="B Nazanin" panose="00000400000000000000" pitchFamily="2" charset="-78"/>
                        </a:rPr>
                        <a:t>متعهد شده</a:t>
                      </a:r>
                      <a:endParaRPr lang="en-US" sz="1600" dirty="0">
                        <a:cs typeface="B Nazanin" panose="00000400000000000000" pitchFamily="2" charset="-78"/>
                      </a:endParaRPr>
                    </a:p>
                  </a:txBody>
                  <a:tcPr/>
                </a:tc>
                <a:tc>
                  <a:txBody>
                    <a:bodyPr/>
                    <a:lstStyle/>
                    <a:p>
                      <a:pPr algn="ctr"/>
                      <a:r>
                        <a:rPr lang="fa-IR" sz="1600" dirty="0">
                          <a:cs typeface="B Nazanin" panose="00000400000000000000" pitchFamily="2" charset="-78"/>
                        </a:rPr>
                        <a:t>شرکت</a:t>
                      </a:r>
                      <a:r>
                        <a:rPr lang="fa-IR" sz="1600" baseline="0" dirty="0">
                          <a:cs typeface="B Nazanin" panose="00000400000000000000" pitchFamily="2" charset="-78"/>
                        </a:rPr>
                        <a:t> کننده</a:t>
                      </a:r>
                      <a:endParaRPr lang="en-US" sz="1600" dirty="0">
                        <a:cs typeface="B Nazanin" panose="00000400000000000000" pitchFamily="2" charset="-78"/>
                      </a:endParaRPr>
                    </a:p>
                  </a:txBody>
                  <a:tcPr/>
                </a:tc>
                <a:extLst>
                  <a:ext uri="{0D108BD9-81ED-4DB2-BD59-A6C34878D82A}">
                    <a16:rowId xmlns:a16="http://schemas.microsoft.com/office/drawing/2014/main" val="2632943533"/>
                  </a:ext>
                </a:extLst>
              </a:tr>
              <a:tr h="370840">
                <a:tc>
                  <a:txBody>
                    <a:bodyPr/>
                    <a:lstStyle/>
                    <a:p>
                      <a:pPr algn="just" rtl="1"/>
                      <a:r>
                        <a:rPr lang="fa-IR" sz="1600" b="0" i="0" kern="1200" dirty="0">
                          <a:solidFill>
                            <a:schemeClr val="dk1"/>
                          </a:solidFill>
                          <a:effectLst/>
                          <a:latin typeface="+mn-lt"/>
                          <a:ea typeface="+mn-ea"/>
                          <a:cs typeface="B Nazanin" panose="00000400000000000000" pitchFamily="2" charset="-78"/>
                        </a:rPr>
                        <a:t>شرکت کننده قبل از این که از نتیجه تراکنش آگاه شود، دچار خرابی شده بود. نمی تواند وضعیت تراکنش را تا زمانی که هماهنگ کننده از تصمیم خود به او اطلاع دهد، تعیین کند. با ارسال </a:t>
                      </a:r>
                      <a:r>
                        <a:rPr lang="en-US" sz="1600" b="0" i="0" kern="1200" dirty="0" err="1">
                          <a:solidFill>
                            <a:schemeClr val="dk1"/>
                          </a:solidFill>
                          <a:effectLst/>
                          <a:latin typeface="+mn-lt"/>
                          <a:ea typeface="+mn-ea"/>
                          <a:cs typeface="B Nazanin" panose="00000400000000000000" pitchFamily="2" charset="-78"/>
                        </a:rPr>
                        <a:t>getDecision</a:t>
                      </a:r>
                      <a:r>
                        <a:rPr lang="en-US" sz="1600" b="0" i="0" kern="1200" dirty="0">
                          <a:solidFill>
                            <a:schemeClr val="dk1"/>
                          </a:solidFill>
                          <a:effectLst/>
                          <a:latin typeface="+mn-lt"/>
                          <a:ea typeface="+mn-ea"/>
                          <a:cs typeface="B Nazanin" panose="00000400000000000000" pitchFamily="2" charset="-78"/>
                        </a:rPr>
                        <a:t> </a:t>
                      </a:r>
                      <a:r>
                        <a:rPr lang="fa-IR" sz="1600" b="0" i="0" kern="1200" dirty="0">
                          <a:solidFill>
                            <a:schemeClr val="dk1"/>
                          </a:solidFill>
                          <a:effectLst/>
                          <a:latin typeface="+mn-lt"/>
                          <a:ea typeface="+mn-ea"/>
                          <a:cs typeface="B Nazanin" panose="00000400000000000000" pitchFamily="2" charset="-78"/>
                        </a:rPr>
                        <a:t>به هماهنگ کننده برای تعیین وضعیت تراکنش، آن را ارسال می کند. هنگامی که پاسخ را دریافت می کند، مطابق آن ثبت یا لغو می کند.</a:t>
                      </a:r>
                      <a:endParaRPr lang="en-US" sz="1600" dirty="0">
                        <a:cs typeface="B Nazanin" panose="00000400000000000000" pitchFamily="2" charset="-78"/>
                      </a:endParaRPr>
                    </a:p>
                  </a:txBody>
                  <a:tcPr/>
                </a:tc>
                <a:tc>
                  <a:txBody>
                    <a:bodyPr/>
                    <a:lstStyle/>
                    <a:p>
                      <a:pPr algn="ctr"/>
                      <a:r>
                        <a:rPr lang="fa-IR" sz="1600" dirty="0">
                          <a:cs typeface="B Nazanin" panose="00000400000000000000" pitchFamily="2" charset="-78"/>
                        </a:rPr>
                        <a:t>نامشخص</a:t>
                      </a:r>
                      <a:endParaRPr lang="en-US" sz="1600" dirty="0">
                        <a:cs typeface="B Nazanin" panose="00000400000000000000" pitchFamily="2" charset="-78"/>
                      </a:endParaRPr>
                    </a:p>
                  </a:txBody>
                  <a:tcPr/>
                </a:tc>
                <a:tc>
                  <a:txBody>
                    <a:bodyPr/>
                    <a:lstStyle/>
                    <a:p>
                      <a:pPr algn="ctr"/>
                      <a:r>
                        <a:rPr lang="fa-IR" sz="1600" dirty="0">
                          <a:cs typeface="B Nazanin" panose="00000400000000000000" pitchFamily="2" charset="-78"/>
                        </a:rPr>
                        <a:t>شرکت</a:t>
                      </a:r>
                      <a:r>
                        <a:rPr lang="fa-IR" sz="1600" baseline="0" dirty="0">
                          <a:cs typeface="B Nazanin" panose="00000400000000000000" pitchFamily="2" charset="-78"/>
                        </a:rPr>
                        <a:t> کننده</a:t>
                      </a:r>
                      <a:endParaRPr lang="en-US" sz="1600" dirty="0">
                        <a:cs typeface="B Nazanin" panose="00000400000000000000" pitchFamily="2" charset="-78"/>
                      </a:endParaRPr>
                    </a:p>
                  </a:txBody>
                  <a:tcPr/>
                </a:tc>
                <a:extLst>
                  <a:ext uri="{0D108BD9-81ED-4DB2-BD59-A6C34878D82A}">
                    <a16:rowId xmlns:a16="http://schemas.microsoft.com/office/drawing/2014/main" val="30183773"/>
                  </a:ext>
                </a:extLst>
              </a:tr>
              <a:tr h="370840">
                <a:tc>
                  <a:txBody>
                    <a:bodyPr/>
                    <a:lstStyle/>
                    <a:p>
                      <a:pPr algn="just" rtl="1"/>
                      <a:r>
                        <a:rPr lang="fa-IR" sz="1600" b="0" i="0" kern="1200" dirty="0">
                          <a:solidFill>
                            <a:schemeClr val="dk1"/>
                          </a:solidFill>
                          <a:effectLst/>
                          <a:latin typeface="+mn-lt"/>
                          <a:ea typeface="+mn-ea"/>
                          <a:cs typeface="B Nazanin" panose="00000400000000000000" pitchFamily="2" charset="-78"/>
                        </a:rPr>
                        <a:t>شرکت کننده هنوز رأی نداده است و می تواند تراکنش را لغو کند.</a:t>
                      </a:r>
                      <a:endParaRPr lang="fa-IR" sz="1600" dirty="0">
                        <a:cs typeface="B Nazanin" panose="00000400000000000000" pitchFamily="2" charset="-78"/>
                      </a:endParaRPr>
                    </a:p>
                    <a:p>
                      <a:pPr algn="just" rtl="1"/>
                      <a:endParaRPr lang="fa-IR" sz="1600" dirty="0">
                        <a:cs typeface="B Nazanin" panose="00000400000000000000" pitchFamily="2" charset="-78"/>
                      </a:endParaRPr>
                    </a:p>
                  </a:txBody>
                  <a:tcPr/>
                </a:tc>
                <a:tc>
                  <a:txBody>
                    <a:bodyPr/>
                    <a:lstStyle/>
                    <a:p>
                      <a:pPr algn="ctr"/>
                      <a:r>
                        <a:rPr lang="fa-IR" sz="1600" dirty="0">
                          <a:cs typeface="B Nazanin" panose="00000400000000000000" pitchFamily="2" charset="-78"/>
                        </a:rPr>
                        <a:t>آماده شده </a:t>
                      </a:r>
                      <a:endParaRPr lang="en-US" sz="1600" dirty="0">
                        <a:cs typeface="B Nazanin" panose="00000400000000000000" pitchFamily="2" charset="-78"/>
                      </a:endParaRPr>
                    </a:p>
                  </a:txBody>
                  <a:tcPr/>
                </a:tc>
                <a:tc>
                  <a:txBody>
                    <a:bodyPr/>
                    <a:lstStyle/>
                    <a:p>
                      <a:pPr algn="ctr"/>
                      <a:r>
                        <a:rPr lang="fa-IR" sz="1600" dirty="0">
                          <a:cs typeface="B Nazanin" panose="00000400000000000000" pitchFamily="2" charset="-78"/>
                        </a:rPr>
                        <a:t>شرکت کننده</a:t>
                      </a:r>
                      <a:endParaRPr lang="en-US" sz="1600" dirty="0">
                        <a:cs typeface="B Nazanin" panose="00000400000000000000" pitchFamily="2" charset="-78"/>
                      </a:endParaRPr>
                    </a:p>
                  </a:txBody>
                  <a:tcPr/>
                </a:tc>
                <a:extLst>
                  <a:ext uri="{0D108BD9-81ED-4DB2-BD59-A6C34878D82A}">
                    <a16:rowId xmlns:a16="http://schemas.microsoft.com/office/drawing/2014/main" val="152310305"/>
                  </a:ext>
                </a:extLst>
              </a:tr>
              <a:tr h="370840">
                <a:tc>
                  <a:txBody>
                    <a:bodyPr/>
                    <a:lstStyle/>
                    <a:p>
                      <a:pPr algn="just" rtl="1"/>
                      <a:r>
                        <a:rPr lang="fa-IR" sz="1600" b="0" i="0" kern="1200" dirty="0">
                          <a:solidFill>
                            <a:schemeClr val="dk1"/>
                          </a:solidFill>
                          <a:effectLst/>
                          <a:latin typeface="+mn-lt"/>
                          <a:ea typeface="+mn-ea"/>
                          <a:cs typeface="B Nazanin" panose="00000400000000000000" pitchFamily="2" charset="-78"/>
                        </a:rPr>
                        <a:t>هیچ اقدامی لازم نیست.</a:t>
                      </a:r>
                      <a:endParaRPr lang="fa-IR" sz="1600" dirty="0">
                        <a:cs typeface="B Nazanin" panose="00000400000000000000" pitchFamily="2" charset="-78"/>
                      </a:endParaRPr>
                    </a:p>
                  </a:txBody>
                  <a:tcPr/>
                </a:tc>
                <a:tc>
                  <a:txBody>
                    <a:bodyPr/>
                    <a:lstStyle/>
                    <a:p>
                      <a:pPr algn="ctr"/>
                      <a:r>
                        <a:rPr lang="fa-IR" sz="1600" dirty="0">
                          <a:cs typeface="B Nazanin" panose="00000400000000000000" pitchFamily="2" charset="-78"/>
                        </a:rPr>
                        <a:t>انجام شده</a:t>
                      </a:r>
                      <a:endParaRPr lang="en-US" sz="1600" dirty="0">
                        <a:cs typeface="B Nazanin" panose="00000400000000000000" pitchFamily="2" charset="-78"/>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a-IR" sz="1600" dirty="0">
                          <a:cs typeface="B Nazanin" panose="00000400000000000000" pitchFamily="2" charset="-78"/>
                        </a:rPr>
                        <a:t>هماهنگ کننده</a:t>
                      </a:r>
                      <a:endParaRPr lang="en-US" sz="1600" dirty="0">
                        <a:cs typeface="B Nazanin" panose="00000400000000000000" pitchFamily="2" charset="-78"/>
                      </a:endParaRPr>
                    </a:p>
                  </a:txBody>
                  <a:tcPr/>
                </a:tc>
                <a:extLst>
                  <a:ext uri="{0D108BD9-81ED-4DB2-BD59-A6C34878D82A}">
                    <a16:rowId xmlns:a16="http://schemas.microsoft.com/office/drawing/2014/main" val="4095337705"/>
                  </a:ext>
                </a:extLst>
              </a:tr>
            </a:tbl>
          </a:graphicData>
        </a:graphic>
      </p:graphicFrame>
    </p:spTree>
    <p:extLst>
      <p:ext uri="{BB962C8B-B14F-4D97-AF65-F5344CB8AC3E}">
        <p14:creationId xmlns:p14="http://schemas.microsoft.com/office/powerpoint/2010/main" val="7784659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16629" y="692331"/>
            <a:ext cx="9026435" cy="5695406"/>
          </a:xfrm>
        </p:spPr>
        <p:txBody>
          <a:bodyPr>
            <a:normAutofit/>
          </a:bodyPr>
          <a:lstStyle/>
          <a:p>
            <a:pPr algn="ctr" rtl="1"/>
            <a:endParaRPr lang="fa-IR" sz="2800" dirty="0">
              <a:solidFill>
                <a:schemeClr val="tx1"/>
              </a:solidFill>
              <a:cs typeface="B Zar" panose="00000400000000000000" pitchFamily="2" charset="-78"/>
            </a:endParaRPr>
          </a:p>
          <a:p>
            <a:pPr algn="ctr" rtl="1"/>
            <a:endParaRPr lang="fa-IR" sz="2800" dirty="0">
              <a:solidFill>
                <a:schemeClr val="tx1"/>
              </a:solidFill>
              <a:cs typeface="B Zar" panose="00000400000000000000" pitchFamily="2" charset="-78"/>
            </a:endParaRPr>
          </a:p>
          <a:p>
            <a:pPr algn="ctr" rtl="1"/>
            <a:endParaRPr lang="fa-IR" sz="2800" dirty="0">
              <a:solidFill>
                <a:schemeClr val="tx1"/>
              </a:solidFill>
              <a:cs typeface="B Zar" panose="00000400000000000000" pitchFamily="2" charset="-78"/>
            </a:endParaRPr>
          </a:p>
          <a:p>
            <a:pPr algn="ctr" rtl="1"/>
            <a:endParaRPr lang="fa-IR" sz="2800" dirty="0">
              <a:solidFill>
                <a:schemeClr val="tx1"/>
              </a:solidFill>
              <a:cs typeface="B Zar" panose="00000400000000000000" pitchFamily="2" charset="-78"/>
            </a:endParaRPr>
          </a:p>
          <a:p>
            <a:pPr algn="ctr" rtl="1"/>
            <a:r>
              <a:rPr lang="fa-IR" sz="8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Titr" panose="00000700000000000000" pitchFamily="2" charset="-78"/>
              </a:rPr>
              <a:t>پایان</a:t>
            </a:r>
          </a:p>
        </p:txBody>
      </p:sp>
    </p:spTree>
    <p:extLst>
      <p:ext uri="{BB962C8B-B14F-4D97-AF65-F5344CB8AC3E}">
        <p14:creationId xmlns:p14="http://schemas.microsoft.com/office/powerpoint/2010/main" val="29344409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xEl>
                                              <p:pRg st="4" end="4"/>
                                            </p:txEl>
                                          </p:spTgt>
                                        </p:tgtEl>
                                        <p:attrNameLst>
                                          <p:attrName>r</p:attrName>
                                        </p:attrNameLst>
                                      </p:cBhvr>
                                    </p:animRot>
                                    <p:animRot by="-240000">
                                      <p:cBhvr>
                                        <p:cTn id="7" dur="200" fill="hold">
                                          <p:stCondLst>
                                            <p:cond delay="200"/>
                                          </p:stCondLst>
                                        </p:cTn>
                                        <p:tgtEl>
                                          <p:spTgt spid="3">
                                            <p:txEl>
                                              <p:pRg st="4" end="4"/>
                                            </p:txEl>
                                          </p:spTgt>
                                        </p:tgtEl>
                                        <p:attrNameLst>
                                          <p:attrName>r</p:attrName>
                                        </p:attrNameLst>
                                      </p:cBhvr>
                                    </p:animRot>
                                    <p:animRot by="240000">
                                      <p:cBhvr>
                                        <p:cTn id="8" dur="200" fill="hold">
                                          <p:stCondLst>
                                            <p:cond delay="400"/>
                                          </p:stCondLst>
                                        </p:cTn>
                                        <p:tgtEl>
                                          <p:spTgt spid="3">
                                            <p:txEl>
                                              <p:pRg st="4" end="4"/>
                                            </p:txEl>
                                          </p:spTgt>
                                        </p:tgtEl>
                                        <p:attrNameLst>
                                          <p:attrName>r</p:attrName>
                                        </p:attrNameLst>
                                      </p:cBhvr>
                                    </p:animRot>
                                    <p:animRot by="-240000">
                                      <p:cBhvr>
                                        <p:cTn id="9" dur="200" fill="hold">
                                          <p:stCondLst>
                                            <p:cond delay="600"/>
                                          </p:stCondLst>
                                        </p:cTn>
                                        <p:tgtEl>
                                          <p:spTgt spid="3">
                                            <p:txEl>
                                              <p:pRg st="4" end="4"/>
                                            </p:txEl>
                                          </p:spTgt>
                                        </p:tgtEl>
                                        <p:attrNameLst>
                                          <p:attrName>r</p:attrName>
                                        </p:attrNameLst>
                                      </p:cBhvr>
                                    </p:animRot>
                                    <p:animRot by="120000">
                                      <p:cBhvr>
                                        <p:cTn id="10" dur="200" fill="hold">
                                          <p:stCondLst>
                                            <p:cond delay="800"/>
                                          </p:stCondLst>
                                        </p:cTn>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16629" y="692331"/>
            <a:ext cx="9026435" cy="5695406"/>
          </a:xfrm>
        </p:spPr>
        <p:txBody>
          <a:bodyPr>
            <a:normAutofit/>
          </a:bodyPr>
          <a:lstStyle/>
          <a:p>
            <a:pPr algn="ctr" rtl="1"/>
            <a:endParaRPr lang="fa-IR" sz="2800" b="1" dirty="0">
              <a:solidFill>
                <a:schemeClr val="tx1"/>
              </a:solidFill>
              <a:cs typeface="B Nazanin" panose="00000400000000000000" pitchFamily="2" charset="-78"/>
            </a:endParaRPr>
          </a:p>
          <a:p>
            <a:pPr algn="ctr" rtl="1"/>
            <a:r>
              <a:rPr lang="fa-IR"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Titr" panose="00000700000000000000" pitchFamily="2" charset="-78"/>
              </a:rPr>
              <a:t>سر فصل ها</a:t>
            </a:r>
          </a:p>
          <a:p>
            <a:pPr algn="r" rtl="1"/>
            <a:r>
              <a:rPr lang="fa-IR" sz="2800" dirty="0">
                <a:solidFill>
                  <a:schemeClr val="tx1"/>
                </a:solidFill>
                <a:cs typeface="B Nazanin" panose="00000400000000000000" pitchFamily="2" charset="-78"/>
              </a:rPr>
              <a:t>17.1 مقدمه</a:t>
            </a:r>
          </a:p>
          <a:p>
            <a:pPr algn="r" rtl="1"/>
            <a:r>
              <a:rPr lang="fa-IR" sz="2800" dirty="0">
                <a:solidFill>
                  <a:schemeClr val="tx1"/>
                </a:solidFill>
                <a:cs typeface="B Nazanin" panose="00000400000000000000" pitchFamily="2" charset="-78"/>
              </a:rPr>
              <a:t>17.2 تراکنش های توزیع شده مسطح و تو در تو</a:t>
            </a:r>
          </a:p>
          <a:p>
            <a:pPr algn="r" rtl="1"/>
            <a:r>
              <a:rPr lang="fa-IR" sz="2800" dirty="0">
                <a:solidFill>
                  <a:schemeClr val="tx1"/>
                </a:solidFill>
                <a:cs typeface="B Nazanin" panose="00000400000000000000" pitchFamily="2" charset="-78"/>
              </a:rPr>
              <a:t>17.3 پروتکل های اتمی </a:t>
            </a:r>
            <a:r>
              <a:rPr lang="en-US" sz="2800" dirty="0">
                <a:solidFill>
                  <a:schemeClr val="tx1"/>
                </a:solidFill>
                <a:cs typeface="B Nazanin" panose="00000400000000000000" pitchFamily="2" charset="-78"/>
              </a:rPr>
              <a:t>commit</a:t>
            </a:r>
          </a:p>
          <a:p>
            <a:pPr algn="r" rtl="1"/>
            <a:r>
              <a:rPr lang="fa-IR" sz="2800" dirty="0">
                <a:solidFill>
                  <a:schemeClr val="tx1"/>
                </a:solidFill>
                <a:cs typeface="B Nazanin" panose="00000400000000000000" pitchFamily="2" charset="-78"/>
              </a:rPr>
              <a:t>17.4</a:t>
            </a:r>
            <a:r>
              <a:rPr lang="en-US" sz="2800" dirty="0">
                <a:solidFill>
                  <a:schemeClr val="tx1"/>
                </a:solidFill>
                <a:cs typeface="B Nazanin" panose="00000400000000000000" pitchFamily="2" charset="-78"/>
              </a:rPr>
              <a:t> </a:t>
            </a:r>
            <a:r>
              <a:rPr lang="fa-IR" sz="2800" dirty="0">
                <a:solidFill>
                  <a:schemeClr val="tx1"/>
                </a:solidFill>
                <a:cs typeface="B Nazanin" panose="00000400000000000000" pitchFamily="2" charset="-78"/>
              </a:rPr>
              <a:t>کنترل همزمان در تراکنش های توزیع شده</a:t>
            </a:r>
          </a:p>
          <a:p>
            <a:pPr algn="r" rtl="1"/>
            <a:r>
              <a:rPr lang="fa-IR" sz="2800" dirty="0">
                <a:solidFill>
                  <a:schemeClr val="tx1"/>
                </a:solidFill>
                <a:cs typeface="B Nazanin" panose="00000400000000000000" pitchFamily="2" charset="-78"/>
              </a:rPr>
              <a:t>17.5 انسداد توزیع شده</a:t>
            </a:r>
          </a:p>
          <a:p>
            <a:pPr algn="r" rtl="1"/>
            <a:r>
              <a:rPr lang="fa-IR" sz="2800" dirty="0">
                <a:solidFill>
                  <a:schemeClr val="tx1"/>
                </a:solidFill>
                <a:cs typeface="B Nazanin" panose="00000400000000000000" pitchFamily="2" charset="-78"/>
              </a:rPr>
              <a:t>17.6 بازیابی تراکنش</a:t>
            </a:r>
          </a:p>
        </p:txBody>
      </p:sp>
    </p:spTree>
    <p:extLst>
      <p:ext uri="{BB962C8B-B14F-4D97-AF65-F5344CB8AC3E}">
        <p14:creationId xmlns:p14="http://schemas.microsoft.com/office/powerpoint/2010/main" val="14465587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16629" y="692331"/>
            <a:ext cx="9026435" cy="5695406"/>
          </a:xfrm>
        </p:spPr>
        <p:txBody>
          <a:bodyPr>
            <a:normAutofit lnSpcReduction="10000"/>
          </a:bodyPr>
          <a:lstStyle/>
          <a:p>
            <a:pPr algn="r" rtl="1"/>
            <a:r>
              <a:rPr lang="fa-IR"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Titr" panose="00000700000000000000" pitchFamily="2" charset="-78"/>
              </a:rPr>
              <a:t>مقدمه</a:t>
            </a:r>
          </a:p>
          <a:p>
            <a:pPr marL="457200" indent="-457200" algn="just" rtl="1">
              <a:lnSpc>
                <a:spcPct val="150000"/>
              </a:lnSpc>
              <a:buFont typeface="Arial" panose="020B0604020202020204" pitchFamily="34" charset="0"/>
              <a:buChar char="•"/>
            </a:pPr>
            <a:r>
              <a:rPr lang="fa-IR" sz="2800" dirty="0">
                <a:solidFill>
                  <a:srgbClr val="00B050"/>
                </a:solidFill>
                <a:cs typeface="B Nazanin" panose="00000400000000000000" pitchFamily="2" charset="-78"/>
              </a:rPr>
              <a:t>تراکنش های توزیع شده </a:t>
            </a:r>
            <a:r>
              <a:rPr lang="fa-IR" sz="2800" dirty="0">
                <a:solidFill>
                  <a:schemeClr val="tx1"/>
                </a:solidFill>
                <a:cs typeface="B Nazanin" panose="00000400000000000000" pitchFamily="2" charset="-78"/>
              </a:rPr>
              <a:t>شامل چندین سرور است و برای حفظ ثبات و یکپارچگی داده ها به هماهنگی نیاز دارند.</a:t>
            </a:r>
          </a:p>
          <a:p>
            <a:pPr marL="457200" indent="-457200" algn="just" rtl="1">
              <a:lnSpc>
                <a:spcPct val="150000"/>
              </a:lnSpc>
              <a:buFont typeface="Arial" panose="020B0604020202020204" pitchFamily="34" charset="0"/>
              <a:buChar char="•"/>
            </a:pPr>
            <a:r>
              <a:rPr lang="fa-IR" sz="2800" dirty="0">
                <a:solidFill>
                  <a:schemeClr val="tx1"/>
                </a:solidFill>
                <a:cs typeface="B Nazanin" panose="00000400000000000000" pitchFamily="2" charset="-78"/>
              </a:rPr>
              <a:t> در یک سیستم توزیع شده، تراکنش ها ممکن است شامل داده های ذخیره شده در </a:t>
            </a:r>
            <a:r>
              <a:rPr lang="fa-IR" sz="2800" dirty="0">
                <a:solidFill>
                  <a:srgbClr val="00B050"/>
                </a:solidFill>
                <a:cs typeface="B Nazanin" panose="00000400000000000000" pitchFamily="2" charset="-78"/>
              </a:rPr>
              <a:t>چندین سرور </a:t>
            </a:r>
            <a:r>
              <a:rPr lang="fa-IR" sz="2800" dirty="0">
                <a:solidFill>
                  <a:schemeClr val="tx1"/>
                </a:solidFill>
                <a:cs typeface="B Nazanin" panose="00000400000000000000" pitchFamily="2" charset="-78"/>
              </a:rPr>
              <a:t>باشد. این تراکنش ها به تراکنش های توزیع شده معروف هستند.</a:t>
            </a:r>
          </a:p>
          <a:p>
            <a:pPr marL="457200" indent="-457200" algn="just" rtl="1">
              <a:lnSpc>
                <a:spcPct val="150000"/>
              </a:lnSpc>
              <a:buFont typeface="Arial" panose="020B0604020202020204" pitchFamily="34" charset="0"/>
              <a:buChar char="•"/>
            </a:pPr>
            <a:r>
              <a:rPr lang="fa-IR" sz="2800" dirty="0">
                <a:solidFill>
                  <a:schemeClr val="tx1"/>
                </a:solidFill>
                <a:cs typeface="B Nazanin" panose="00000400000000000000" pitchFamily="2" charset="-78"/>
              </a:rPr>
              <a:t> تراکنش های توزیع شده باید به ویژگی های</a:t>
            </a:r>
            <a:r>
              <a:rPr lang="en-US" sz="2800" dirty="0">
                <a:solidFill>
                  <a:srgbClr val="00B050"/>
                </a:solidFill>
                <a:cs typeface="B Nazanin" panose="00000400000000000000" pitchFamily="2" charset="-78"/>
              </a:rPr>
              <a:t>ACID</a:t>
            </a:r>
            <a:r>
              <a:rPr lang="en-US" sz="2800" dirty="0">
                <a:solidFill>
                  <a:schemeClr val="tx1"/>
                </a:solidFill>
                <a:cs typeface="B Nazanin" panose="00000400000000000000" pitchFamily="2" charset="-78"/>
              </a:rPr>
              <a:t> </a:t>
            </a:r>
            <a:r>
              <a:rPr lang="fa-IR" sz="2800" dirty="0">
                <a:solidFill>
                  <a:schemeClr val="tx1"/>
                </a:solidFill>
                <a:cs typeface="B Nazanin" panose="00000400000000000000" pitchFamily="2" charset="-78"/>
              </a:rPr>
              <a:t>(اتمی، سازگاری، جداسازی، دوام) پایبند باشند تا از </a:t>
            </a:r>
            <a:r>
              <a:rPr lang="fa-IR" sz="2800" dirty="0">
                <a:solidFill>
                  <a:srgbClr val="00B050"/>
                </a:solidFill>
                <a:cs typeface="B Nazanin" panose="00000400000000000000" pitchFamily="2" charset="-78"/>
              </a:rPr>
              <a:t>سازگاری و یکپارچگی </a:t>
            </a:r>
            <a:r>
              <a:rPr lang="fa-IR" sz="2800" dirty="0">
                <a:solidFill>
                  <a:schemeClr val="tx1"/>
                </a:solidFill>
                <a:cs typeface="B Nazanin" panose="00000400000000000000" pitchFamily="2" charset="-78"/>
              </a:rPr>
              <a:t>داده ها اطمینان حاصل شود.</a:t>
            </a:r>
            <a:endParaRPr lang="en-US" sz="2800" dirty="0">
              <a:solidFill>
                <a:schemeClr val="tx1"/>
              </a:solidFill>
              <a:cs typeface="B Nazanin" panose="00000400000000000000" pitchFamily="2" charset="-78"/>
            </a:endParaRPr>
          </a:p>
        </p:txBody>
      </p:sp>
    </p:spTree>
    <p:extLst>
      <p:ext uri="{BB962C8B-B14F-4D97-AF65-F5344CB8AC3E}">
        <p14:creationId xmlns:p14="http://schemas.microsoft.com/office/powerpoint/2010/main" val="36256523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16629" y="692331"/>
            <a:ext cx="9026435" cy="5695406"/>
          </a:xfrm>
        </p:spPr>
        <p:txBody>
          <a:bodyPr>
            <a:normAutofit/>
          </a:bodyPr>
          <a:lstStyle/>
          <a:p>
            <a:pPr algn="r" rtl="1">
              <a:lnSpc>
                <a:spcPct val="150000"/>
              </a:lnSpc>
            </a:pPr>
            <a:r>
              <a:rPr lang="fa-IR"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Titr" panose="00000700000000000000" pitchFamily="2" charset="-78"/>
              </a:rPr>
              <a:t>تراکنش های توزیع شده</a:t>
            </a:r>
          </a:p>
          <a:p>
            <a:pPr marL="457200" indent="-457200" algn="just" rtl="1">
              <a:buFont typeface="Arial" panose="020B0604020202020204" pitchFamily="34" charset="0"/>
              <a:buChar char="•"/>
            </a:pPr>
            <a:r>
              <a:rPr lang="fa-IR" sz="2800" dirty="0">
                <a:solidFill>
                  <a:schemeClr val="tx1"/>
                </a:solidFill>
                <a:cs typeface="B Nazanin" panose="00000400000000000000" pitchFamily="2" charset="-78"/>
              </a:rPr>
              <a:t>تراکنش های توزیع شده شامل </a:t>
            </a:r>
            <a:r>
              <a:rPr lang="fa-IR" sz="2800" dirty="0">
                <a:solidFill>
                  <a:srgbClr val="00B050"/>
                </a:solidFill>
                <a:cs typeface="B Nazanin" panose="00000400000000000000" pitchFamily="2" charset="-78"/>
              </a:rPr>
              <a:t>چندین عملیات </a:t>
            </a:r>
            <a:r>
              <a:rPr lang="fa-IR" sz="2800" dirty="0">
                <a:solidFill>
                  <a:schemeClr val="tx1"/>
                </a:solidFill>
                <a:cs typeface="B Nazanin" panose="00000400000000000000" pitchFamily="2" charset="-78"/>
              </a:rPr>
              <a:t>روی داده های توزیع شده در چندین سرور هستند.</a:t>
            </a:r>
          </a:p>
          <a:p>
            <a:pPr marL="457200" indent="-457200" algn="just" rtl="1">
              <a:buFont typeface="Arial" panose="020B0604020202020204" pitchFamily="34" charset="0"/>
              <a:buChar char="•"/>
            </a:pPr>
            <a:r>
              <a:rPr lang="fa-IR" sz="2800" dirty="0">
                <a:solidFill>
                  <a:srgbClr val="00B050"/>
                </a:solidFill>
                <a:cs typeface="B Nazanin" panose="00000400000000000000" pitchFamily="2" charset="-78"/>
              </a:rPr>
              <a:t>اتمی بودن </a:t>
            </a:r>
            <a:r>
              <a:rPr lang="fa-IR" sz="2800" dirty="0">
                <a:solidFill>
                  <a:schemeClr val="tx1"/>
                </a:solidFill>
                <a:cs typeface="B Nazanin" panose="00000400000000000000" pitchFamily="2" charset="-78"/>
              </a:rPr>
              <a:t>تراکنش های توزیع شده تضمین می کند که تمام عملیات یک تراکنش یا همگی انجام شوند یا همگی لغو شوند.</a:t>
            </a:r>
          </a:p>
          <a:p>
            <a:pPr marL="457200" indent="-457200" algn="just" rtl="1">
              <a:buFont typeface="Arial" panose="020B0604020202020204" pitchFamily="34" charset="0"/>
              <a:buChar char="•"/>
            </a:pPr>
            <a:r>
              <a:rPr lang="fa-IR" sz="2800" dirty="0">
                <a:solidFill>
                  <a:srgbClr val="00B050"/>
                </a:solidFill>
                <a:cs typeface="B Nazanin" panose="00000400000000000000" pitchFamily="2" charset="-78"/>
              </a:rPr>
              <a:t>کنترل همزمانی </a:t>
            </a:r>
            <a:r>
              <a:rPr lang="fa-IR" sz="2800" dirty="0">
                <a:solidFill>
                  <a:schemeClr val="tx1"/>
                </a:solidFill>
                <a:cs typeface="B Nazanin" panose="00000400000000000000" pitchFamily="2" charset="-78"/>
              </a:rPr>
              <a:t>در تراکنش های توزیع شده برای جلوگیری از تداخل بین عملیات های مختلف ضروری است.</a:t>
            </a:r>
          </a:p>
          <a:p>
            <a:pPr marL="457200" indent="-457200" algn="just" rtl="1">
              <a:buFont typeface="Arial" panose="020B0604020202020204" pitchFamily="34" charset="0"/>
              <a:buChar char="•"/>
            </a:pPr>
            <a:r>
              <a:rPr lang="fa-IR" sz="2800" dirty="0">
                <a:solidFill>
                  <a:srgbClr val="00B050"/>
                </a:solidFill>
                <a:cs typeface="B Nazanin" panose="00000400000000000000" pitchFamily="2" charset="-78"/>
              </a:rPr>
              <a:t>بازیابی تراکنش </a:t>
            </a:r>
            <a:r>
              <a:rPr lang="fa-IR" sz="2800" dirty="0">
                <a:solidFill>
                  <a:schemeClr val="tx1"/>
                </a:solidFill>
                <a:cs typeface="B Nazanin" panose="00000400000000000000" pitchFamily="2" charset="-78"/>
              </a:rPr>
              <a:t>های توزیع شده برای اطمینان از اینکه در صورت خرابی همه تغییرات اعمال شده توسط تراکنش بازیابی می شوند، مهم است.</a:t>
            </a:r>
          </a:p>
          <a:p>
            <a:pPr algn="r" rtl="1">
              <a:lnSpc>
                <a:spcPct val="150000"/>
              </a:lnSpc>
            </a:pPr>
            <a:endParaRPr lang="fa-IR" sz="2800" b="1" dirty="0">
              <a:solidFill>
                <a:schemeClr val="tx1"/>
              </a:solidFill>
              <a:cs typeface="B Nazanin" panose="00000400000000000000" pitchFamily="2" charset="-78"/>
            </a:endParaRPr>
          </a:p>
        </p:txBody>
      </p:sp>
    </p:spTree>
    <p:extLst>
      <p:ext uri="{BB962C8B-B14F-4D97-AF65-F5344CB8AC3E}">
        <p14:creationId xmlns:p14="http://schemas.microsoft.com/office/powerpoint/2010/main" val="1788357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16629" y="692331"/>
            <a:ext cx="9026435" cy="5695406"/>
          </a:xfrm>
        </p:spPr>
        <p:txBody>
          <a:bodyPr>
            <a:normAutofit/>
          </a:bodyPr>
          <a:lstStyle/>
          <a:p>
            <a:pPr algn="r" rtl="1"/>
            <a:r>
              <a:rPr lang="fa-IR" sz="2800" dirty="0">
                <a:solidFill>
                  <a:schemeClr val="tx1"/>
                </a:solidFill>
                <a:cs typeface="B Nazanin" panose="00000400000000000000" pitchFamily="2" charset="-78"/>
              </a:rPr>
              <a:t>تراکنش های توزیع شده شامل چندین سرور است و می توانند به صورت </a:t>
            </a:r>
            <a:r>
              <a:rPr lang="fa-IR" sz="2800" dirty="0">
                <a:solidFill>
                  <a:srgbClr val="00B050"/>
                </a:solidFill>
                <a:cs typeface="B Nazanin" panose="00000400000000000000" pitchFamily="2" charset="-78"/>
              </a:rPr>
              <a:t>تراکنش های مسطح</a:t>
            </a:r>
            <a:r>
              <a:rPr lang="fa-IR" sz="2800" dirty="0">
                <a:solidFill>
                  <a:schemeClr val="tx1"/>
                </a:solidFill>
                <a:cs typeface="B Nazanin" panose="00000400000000000000" pitchFamily="2" charset="-78"/>
              </a:rPr>
              <a:t> یا </a:t>
            </a:r>
            <a:r>
              <a:rPr lang="fa-IR" sz="2800" dirty="0">
                <a:solidFill>
                  <a:srgbClr val="00B050"/>
                </a:solidFill>
                <a:cs typeface="B Nazanin" panose="00000400000000000000" pitchFamily="2" charset="-78"/>
              </a:rPr>
              <a:t>تراکنش های تودرتو </a:t>
            </a:r>
            <a:r>
              <a:rPr lang="fa-IR" sz="2800" dirty="0">
                <a:solidFill>
                  <a:schemeClr val="tx1"/>
                </a:solidFill>
                <a:cs typeface="B Nazanin" panose="00000400000000000000" pitchFamily="2" charset="-78"/>
              </a:rPr>
              <a:t>ایجاد شوند.</a:t>
            </a:r>
          </a:p>
          <a:p>
            <a:pPr algn="r" rtl="1"/>
            <a:r>
              <a:rPr lang="fa-IR"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Nazanin" panose="00000400000000000000" pitchFamily="2" charset="-78"/>
              </a:rPr>
              <a:t>تراکنش های مسطح:</a:t>
            </a:r>
          </a:p>
          <a:p>
            <a:pPr algn="r" rtl="1"/>
            <a:r>
              <a:rPr lang="fa-IR" sz="2800" dirty="0">
                <a:solidFill>
                  <a:schemeClr val="tx1"/>
                </a:solidFill>
                <a:cs typeface="B Nazanin" panose="00000400000000000000" pitchFamily="2" charset="-78"/>
              </a:rPr>
              <a:t>- مشتری به طور متوالی به چندین سرور درخواست می کند.</a:t>
            </a:r>
          </a:p>
          <a:p>
            <a:pPr algn="r" rtl="1"/>
            <a:r>
              <a:rPr lang="fa-IR" sz="2800" dirty="0">
                <a:solidFill>
                  <a:schemeClr val="tx1"/>
                </a:solidFill>
                <a:cs typeface="B Nazanin" panose="00000400000000000000" pitchFamily="2" charset="-78"/>
              </a:rPr>
              <a:t>- هر تراکنش یکی یکی به اشیاء سرورها دسترسی دارد.</a:t>
            </a:r>
          </a:p>
          <a:p>
            <a:pPr marL="457200" indent="-457200" algn="r" rtl="1">
              <a:buFontTx/>
              <a:buChar char="-"/>
            </a:pPr>
            <a:r>
              <a:rPr lang="fa-IR" sz="2800" dirty="0">
                <a:solidFill>
                  <a:schemeClr val="tx1"/>
                </a:solidFill>
                <a:cs typeface="B Nazanin" panose="00000400000000000000" pitchFamily="2" charset="-78"/>
              </a:rPr>
              <a:t>هنگام استفاده از قفل کردن، یک تراکنش می تواند</a:t>
            </a:r>
          </a:p>
          <a:p>
            <a:pPr algn="r" rtl="1"/>
            <a:r>
              <a:rPr lang="fa-IR" sz="2800" dirty="0">
                <a:solidFill>
                  <a:schemeClr val="tx1"/>
                </a:solidFill>
                <a:cs typeface="B Nazanin" panose="00000400000000000000" pitchFamily="2" charset="-78"/>
              </a:rPr>
              <a:t> تنها برای یک شی در یک زمان منتظر بماند.</a:t>
            </a:r>
          </a:p>
          <a:p>
            <a:pPr algn="r" rtl="1"/>
            <a:endParaRPr lang="fa-IR" sz="2800" dirty="0">
              <a:solidFill>
                <a:schemeClr val="tx1"/>
              </a:solidFill>
              <a:cs typeface="B Nazanin" panose="00000400000000000000" pitchFamily="2" charset="-78"/>
            </a:endParaRPr>
          </a:p>
        </p:txBody>
      </p:sp>
      <p:pic>
        <p:nvPicPr>
          <p:cNvPr id="2" name="Picture 1"/>
          <p:cNvPicPr>
            <a:picLocks noChangeAspect="1"/>
          </p:cNvPicPr>
          <p:nvPr/>
        </p:nvPicPr>
        <p:blipFill>
          <a:blip r:embed="rId2"/>
          <a:stretch>
            <a:fillRect/>
          </a:stretch>
        </p:blipFill>
        <p:spPr>
          <a:xfrm>
            <a:off x="2416629" y="2633526"/>
            <a:ext cx="2468880" cy="2579277"/>
          </a:xfrm>
          <a:prstGeom prst="rect">
            <a:avLst/>
          </a:prstGeom>
        </p:spPr>
      </p:pic>
    </p:spTree>
    <p:extLst>
      <p:ext uri="{BB962C8B-B14F-4D97-AF65-F5344CB8AC3E}">
        <p14:creationId xmlns:p14="http://schemas.microsoft.com/office/powerpoint/2010/main" val="18854390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16629" y="692331"/>
            <a:ext cx="9026435" cy="5695406"/>
          </a:xfrm>
        </p:spPr>
        <p:txBody>
          <a:bodyPr>
            <a:normAutofit/>
          </a:bodyPr>
          <a:lstStyle/>
          <a:p>
            <a:pPr algn="r" rtl="1"/>
            <a:r>
              <a:rPr lang="fa-IR" sz="2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Titr" panose="00000700000000000000" pitchFamily="2" charset="-78"/>
              </a:rPr>
              <a:t>تراکنش های تو در تو:</a:t>
            </a:r>
          </a:p>
          <a:p>
            <a:pPr algn="r" rtl="1"/>
            <a:r>
              <a:rPr lang="fa-IR" sz="2800" dirty="0">
                <a:solidFill>
                  <a:schemeClr val="tx1"/>
                </a:solidFill>
                <a:cs typeface="B Nazanin" panose="00000400000000000000" pitchFamily="2" charset="-78"/>
              </a:rPr>
              <a:t>- تراکنش سطح بالا می تواند </a:t>
            </a:r>
            <a:r>
              <a:rPr lang="fa-IR" sz="2800" dirty="0">
                <a:solidFill>
                  <a:srgbClr val="00B050"/>
                </a:solidFill>
                <a:cs typeface="B Nazanin" panose="00000400000000000000" pitchFamily="2" charset="-78"/>
              </a:rPr>
              <a:t>تراکنش های فرعی </a:t>
            </a:r>
            <a:r>
              <a:rPr lang="fa-IR" sz="2800" dirty="0">
                <a:solidFill>
                  <a:schemeClr val="tx1"/>
                </a:solidFill>
                <a:cs typeface="B Nazanin" panose="00000400000000000000" pitchFamily="2" charset="-78"/>
              </a:rPr>
              <a:t>را باز کند، که آن نیز می تواند تراکنش فرعی بیشتری را باز کند.</a:t>
            </a:r>
          </a:p>
          <a:p>
            <a:pPr algn="r" rtl="1"/>
            <a:r>
              <a:rPr lang="fa-IR" sz="2800" dirty="0">
                <a:solidFill>
                  <a:schemeClr val="tx1"/>
                </a:solidFill>
                <a:cs typeface="B Nazanin" panose="00000400000000000000" pitchFamily="2" charset="-78"/>
              </a:rPr>
              <a:t>- تراکنش های فرعی در همان سطح می توانند همزمان اجرا شوند.</a:t>
            </a:r>
          </a:p>
          <a:p>
            <a:pPr algn="r" rtl="1"/>
            <a:r>
              <a:rPr lang="fa-IR" sz="2800" dirty="0">
                <a:solidFill>
                  <a:schemeClr val="tx1"/>
                </a:solidFill>
                <a:cs typeface="B Nazanin" panose="00000400000000000000" pitchFamily="2" charset="-78"/>
              </a:rPr>
              <a:t>- تراکنش‌های فرعی می‌توانند به اشیاء در سرورهای مختلف دسترسی داشته باشند و </a:t>
            </a:r>
            <a:r>
              <a:rPr lang="fa-IR" sz="2800" dirty="0">
                <a:solidFill>
                  <a:srgbClr val="00B050"/>
                </a:solidFill>
                <a:cs typeface="B Nazanin" panose="00000400000000000000" pitchFamily="2" charset="-78"/>
              </a:rPr>
              <a:t>امکان اجرای موازی </a:t>
            </a:r>
            <a:r>
              <a:rPr lang="fa-IR" sz="2800" dirty="0">
                <a:solidFill>
                  <a:schemeClr val="tx1"/>
                </a:solidFill>
                <a:cs typeface="B Nazanin" panose="00000400000000000000" pitchFamily="2" charset="-78"/>
              </a:rPr>
              <a:t>را فراهم کنند.</a:t>
            </a:r>
            <a:endParaRPr lang="en-US" sz="2800" dirty="0">
              <a:solidFill>
                <a:schemeClr val="tx1"/>
              </a:solidFill>
              <a:cs typeface="B Nazanin" panose="00000400000000000000" pitchFamily="2" charset="-78"/>
            </a:endParaRPr>
          </a:p>
          <a:p>
            <a:pPr algn="r" rtl="1"/>
            <a:endParaRPr lang="en-US" sz="2800" dirty="0">
              <a:solidFill>
                <a:schemeClr val="tx1"/>
              </a:solidFill>
              <a:cs typeface="B Nazanin" panose="00000400000000000000" pitchFamily="2" charset="-78"/>
            </a:endParaRPr>
          </a:p>
        </p:txBody>
      </p:sp>
      <p:pic>
        <p:nvPicPr>
          <p:cNvPr id="2" name="Picture 1"/>
          <p:cNvPicPr>
            <a:picLocks noChangeAspect="1"/>
          </p:cNvPicPr>
          <p:nvPr/>
        </p:nvPicPr>
        <p:blipFill>
          <a:blip r:embed="rId2"/>
          <a:stretch>
            <a:fillRect/>
          </a:stretch>
        </p:blipFill>
        <p:spPr>
          <a:xfrm>
            <a:off x="2416629" y="3509852"/>
            <a:ext cx="3135085" cy="3126352"/>
          </a:xfrm>
          <a:prstGeom prst="rect">
            <a:avLst/>
          </a:prstGeom>
        </p:spPr>
      </p:pic>
    </p:spTree>
    <p:extLst>
      <p:ext uri="{BB962C8B-B14F-4D97-AF65-F5344CB8AC3E}">
        <p14:creationId xmlns:p14="http://schemas.microsoft.com/office/powerpoint/2010/main" val="9419512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16629" y="692331"/>
            <a:ext cx="9026435" cy="5695406"/>
          </a:xfrm>
        </p:spPr>
        <p:txBody>
          <a:bodyPr>
            <a:normAutofit/>
          </a:bodyPr>
          <a:lstStyle/>
          <a:p>
            <a:pPr algn="r" rtl="1"/>
            <a:r>
              <a:rPr lang="fa-IR"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Titr" panose="00000700000000000000" pitchFamily="2" charset="-78"/>
              </a:rPr>
              <a:t>پروتکل تعهد اتمیک   </a:t>
            </a:r>
            <a:r>
              <a:rPr lang="en-US"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Titr" panose="00000700000000000000" pitchFamily="2" charset="-78"/>
              </a:rPr>
              <a:t>atomic commit protocol</a:t>
            </a:r>
            <a:endParaRPr lang="fa-IR" sz="2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B Titr" panose="00000700000000000000" pitchFamily="2" charset="-78"/>
            </a:endParaRPr>
          </a:p>
          <a:p>
            <a:pPr marL="457200" indent="-457200" algn="just" rtl="1">
              <a:buFont typeface="Arial" panose="020B0604020202020204" pitchFamily="34" charset="0"/>
              <a:buChar char="•"/>
            </a:pPr>
            <a:r>
              <a:rPr lang="fa-IR" sz="2800" dirty="0">
                <a:solidFill>
                  <a:srgbClr val="00B050"/>
                </a:solidFill>
                <a:cs typeface="B Nazanin" panose="00000400000000000000" pitchFamily="2" charset="-78"/>
              </a:rPr>
              <a:t>پروتکل تعهد دو فازی </a:t>
            </a:r>
            <a:r>
              <a:rPr lang="fa-IR" sz="2800" dirty="0">
                <a:solidFill>
                  <a:schemeClr val="tx1"/>
                </a:solidFill>
                <a:cs typeface="B Nazanin" panose="00000400000000000000" pitchFamily="2" charset="-78"/>
              </a:rPr>
              <a:t>تضمین می کند که همه شرکت کنندگان در یک تراکنش توزیع شده یا همگی متعهد می شوند یا همگی لغو می شوند.</a:t>
            </a:r>
          </a:p>
          <a:p>
            <a:pPr marL="457200" indent="-457200" algn="just" rtl="1">
              <a:buFont typeface="Arial" panose="020B0604020202020204" pitchFamily="34" charset="0"/>
              <a:buChar char="•"/>
            </a:pPr>
            <a:r>
              <a:rPr lang="fa-IR" sz="2800" dirty="0">
                <a:solidFill>
                  <a:schemeClr val="tx1"/>
                </a:solidFill>
                <a:cs typeface="B Nazanin" panose="00000400000000000000" pitchFamily="2" charset="-78"/>
              </a:rPr>
              <a:t>این پروتکل در دو مرحله انجام می شود:</a:t>
            </a:r>
          </a:p>
          <a:p>
            <a:pPr algn="just" rtl="1"/>
            <a:r>
              <a:rPr lang="fa-IR" sz="2800" dirty="0">
                <a:solidFill>
                  <a:schemeClr val="tx1"/>
                </a:solidFill>
                <a:cs typeface="B Nazanin" panose="00000400000000000000" pitchFamily="2" charset="-78"/>
              </a:rPr>
              <a:t>مرحله آماده سازی: هر شرکت کننده به </a:t>
            </a:r>
            <a:r>
              <a:rPr lang="fa-IR" sz="2800" dirty="0">
                <a:solidFill>
                  <a:srgbClr val="00B050"/>
                </a:solidFill>
                <a:cs typeface="B Nazanin" panose="00000400000000000000" pitchFamily="2" charset="-78"/>
              </a:rPr>
              <a:t>تعهد یا لغو </a:t>
            </a:r>
            <a:r>
              <a:rPr lang="fa-IR" sz="2800" dirty="0">
                <a:solidFill>
                  <a:schemeClr val="tx1"/>
                </a:solidFill>
                <a:cs typeface="B Nazanin" panose="00000400000000000000" pitchFamily="2" charset="-78"/>
              </a:rPr>
              <a:t>رای می دهد.</a:t>
            </a:r>
          </a:p>
          <a:p>
            <a:pPr algn="just" rtl="1"/>
            <a:r>
              <a:rPr lang="fa-IR" sz="2800" dirty="0">
                <a:solidFill>
                  <a:schemeClr val="tx1"/>
                </a:solidFill>
                <a:cs typeface="B Nazanin" panose="00000400000000000000" pitchFamily="2" charset="-78"/>
              </a:rPr>
              <a:t>مرحله</a:t>
            </a:r>
            <a:r>
              <a:rPr lang="fa-IR" sz="2800" dirty="0">
                <a:solidFill>
                  <a:srgbClr val="00B050"/>
                </a:solidFill>
                <a:cs typeface="B Nazanin" panose="00000400000000000000" pitchFamily="2" charset="-78"/>
              </a:rPr>
              <a:t> التزام</a:t>
            </a:r>
            <a:r>
              <a:rPr lang="fa-IR" sz="2800" dirty="0">
                <a:solidFill>
                  <a:schemeClr val="tx1"/>
                </a:solidFill>
                <a:cs typeface="B Nazanin" panose="00000400000000000000" pitchFamily="2" charset="-78"/>
              </a:rPr>
              <a:t>: همه شرکت کنندگان تغییرات خود را در صورتی که رای متعهد باشد انجام می دهند.</a:t>
            </a:r>
          </a:p>
          <a:p>
            <a:pPr marL="457200" indent="-457200" algn="just" rtl="1">
              <a:buFont typeface="Arial" panose="020B0604020202020204" pitchFamily="34" charset="0"/>
              <a:buChar char="•"/>
            </a:pPr>
            <a:r>
              <a:rPr lang="fa-IR" sz="2800" dirty="0">
                <a:solidFill>
                  <a:schemeClr val="tx1"/>
                </a:solidFill>
                <a:cs typeface="B Nazanin" panose="00000400000000000000" pitchFamily="2" charset="-78"/>
              </a:rPr>
              <a:t>پروتکل تعهد دو فازی </a:t>
            </a:r>
            <a:r>
              <a:rPr lang="fa-IR" sz="2800" dirty="0" smtClean="0">
                <a:solidFill>
                  <a:srgbClr val="00B050"/>
                </a:solidFill>
                <a:cs typeface="B Nazanin" panose="00000400000000000000" pitchFamily="2" charset="-78"/>
              </a:rPr>
              <a:t>در برابر شکست مقاوم </a:t>
            </a:r>
            <a:r>
              <a:rPr lang="fa-IR" sz="2800" dirty="0" smtClean="0">
                <a:solidFill>
                  <a:schemeClr val="tx1"/>
                </a:solidFill>
                <a:cs typeface="B Nazanin" panose="00000400000000000000" pitchFamily="2" charset="-78"/>
              </a:rPr>
              <a:t>است</a:t>
            </a:r>
            <a:r>
              <a:rPr lang="fa-IR" sz="2800" dirty="0">
                <a:solidFill>
                  <a:schemeClr val="tx1"/>
                </a:solidFill>
                <a:cs typeface="B Nazanin" panose="00000400000000000000" pitchFamily="2" charset="-78"/>
              </a:rPr>
              <a:t>.</a:t>
            </a:r>
          </a:p>
          <a:p>
            <a:pPr marL="457200" indent="-457200" algn="just" rtl="1">
              <a:buFont typeface="Arial" panose="020B0604020202020204" pitchFamily="34" charset="0"/>
              <a:buChar char="•"/>
            </a:pPr>
            <a:r>
              <a:rPr lang="fa-IR" sz="2800" dirty="0">
                <a:solidFill>
                  <a:schemeClr val="tx1"/>
                </a:solidFill>
                <a:cs typeface="B Nazanin" panose="00000400000000000000" pitchFamily="2" charset="-78"/>
              </a:rPr>
              <a:t>این پروتکل نمونه ای از </a:t>
            </a:r>
            <a:r>
              <a:rPr lang="fa-IR" sz="2800" dirty="0">
                <a:solidFill>
                  <a:srgbClr val="00B050"/>
                </a:solidFill>
                <a:cs typeface="B Nazanin" panose="00000400000000000000" pitchFamily="2" charset="-78"/>
              </a:rPr>
              <a:t>پروتکل </a:t>
            </a:r>
            <a:r>
              <a:rPr lang="fa-IR" sz="2800" dirty="0" smtClean="0">
                <a:solidFill>
                  <a:srgbClr val="00B050"/>
                </a:solidFill>
                <a:cs typeface="B Nazanin" panose="00000400000000000000" pitchFamily="2" charset="-78"/>
              </a:rPr>
              <a:t>اجماع </a:t>
            </a:r>
            <a:r>
              <a:rPr lang="fa-IR" sz="2800" dirty="0">
                <a:solidFill>
                  <a:schemeClr val="tx1"/>
                </a:solidFill>
                <a:cs typeface="B Nazanin" panose="00000400000000000000" pitchFamily="2" charset="-78"/>
              </a:rPr>
              <a:t>است که برای سیستم های توزیع شده مهم است.</a:t>
            </a:r>
          </a:p>
        </p:txBody>
      </p:sp>
    </p:spTree>
    <p:extLst>
      <p:ext uri="{BB962C8B-B14F-4D97-AF65-F5344CB8AC3E}">
        <p14:creationId xmlns:p14="http://schemas.microsoft.com/office/powerpoint/2010/main" val="557105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16629" y="692331"/>
            <a:ext cx="9026435" cy="5695406"/>
          </a:xfrm>
        </p:spPr>
        <p:txBody>
          <a:bodyPr>
            <a:normAutofit/>
          </a:bodyPr>
          <a:lstStyle/>
          <a:p>
            <a:pPr algn="r" rtl="1"/>
            <a:r>
              <a:rPr lang="fa-IR" sz="2800" b="1" dirty="0">
                <a:solidFill>
                  <a:schemeClr val="tx1"/>
                </a:solidFill>
                <a:cs typeface="B Nazanin" panose="00000400000000000000" pitchFamily="2" charset="-78"/>
              </a:rPr>
              <a:t>شکل زیر ارتباطات را در پروتکل تعهد دوفازی نشان می دهد.</a:t>
            </a:r>
          </a:p>
          <a:p>
            <a:pPr algn="r" rtl="1"/>
            <a:endParaRPr lang="en-US" sz="2800" dirty="0">
              <a:solidFill>
                <a:schemeClr val="tx1"/>
              </a:solidFill>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3391308" y="2100670"/>
            <a:ext cx="7077075" cy="2824027"/>
          </a:xfrm>
          <a:prstGeom prst="rect">
            <a:avLst/>
          </a:prstGeom>
        </p:spPr>
      </p:pic>
    </p:spTree>
    <p:extLst>
      <p:ext uri="{BB962C8B-B14F-4D97-AF65-F5344CB8AC3E}">
        <p14:creationId xmlns:p14="http://schemas.microsoft.com/office/powerpoint/2010/main" val="6211328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Facet</Template>
  <TotalTime>610</TotalTime>
  <Words>2103</Words>
  <Application>Microsoft Office PowerPoint</Application>
  <PresentationFormat>Widescreen</PresentationFormat>
  <Paragraphs>148</Paragraphs>
  <Slides>28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Albertus Medium</vt:lpstr>
      <vt:lpstr>Arial</vt:lpstr>
      <vt:lpstr>B Nazanin</vt:lpstr>
      <vt:lpstr>B Titr</vt:lpstr>
      <vt:lpstr>B Zar</vt:lpstr>
      <vt:lpstr>Century Gothic</vt:lpstr>
      <vt:lpstr>Wingdings</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82</cp:revision>
  <dcterms:created xsi:type="dcterms:W3CDTF">2023-12-25T13:37:13Z</dcterms:created>
  <dcterms:modified xsi:type="dcterms:W3CDTF">2024-01-24T12:30:41Z</dcterms:modified>
</cp:coreProperties>
</file>