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Lst>
  <p:notesMasterIdLst>
    <p:notesMasterId r:id="rId30"/>
  </p:notesMasterIdLst>
  <p:handoutMasterIdLst>
    <p:handoutMasterId r:id="rId31"/>
  </p:handoutMasterIdLst>
  <p:sldIdLst>
    <p:sldId id="256" r:id="rId3"/>
    <p:sldId id="257" r:id="rId4"/>
    <p:sldId id="291" r:id="rId5"/>
    <p:sldId id="292" r:id="rId6"/>
    <p:sldId id="294" r:id="rId7"/>
    <p:sldId id="295" r:id="rId8"/>
    <p:sldId id="296" r:id="rId9"/>
    <p:sldId id="297" r:id="rId10"/>
    <p:sldId id="298" r:id="rId11"/>
    <p:sldId id="259" r:id="rId12"/>
    <p:sldId id="299" r:id="rId13"/>
    <p:sldId id="300" r:id="rId14"/>
    <p:sldId id="301" r:id="rId15"/>
    <p:sldId id="302" r:id="rId16"/>
    <p:sldId id="263" r:id="rId17"/>
    <p:sldId id="265" r:id="rId18"/>
    <p:sldId id="266" r:id="rId19"/>
    <p:sldId id="267" r:id="rId20"/>
    <p:sldId id="272" r:id="rId21"/>
    <p:sldId id="273" r:id="rId22"/>
    <p:sldId id="274" r:id="rId23"/>
    <p:sldId id="275" r:id="rId24"/>
    <p:sldId id="276" r:id="rId25"/>
    <p:sldId id="281" r:id="rId26"/>
    <p:sldId id="285" r:id="rId27"/>
    <p:sldId id="286" r:id="rId28"/>
    <p:sldId id="288" r:id="rId29"/>
  </p:sldIdLst>
  <p:sldSz cx="9144000" cy="5143500" type="screen16x9"/>
  <p:notesSz cx="6858000" cy="9144000"/>
  <p:custDataLst>
    <p:tags r:id="rId32"/>
  </p:custDataLst>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p:cViewPr varScale="1">
        <p:scale>
          <a:sx n="26" d="100"/>
          <a:sy n="26" d="100"/>
        </p:scale>
        <p:origin x="3054"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74FCC01-9BB5-49FD-97DA-8645CB5C3DCD}" type="datetimeFigureOut">
              <a:rPr lang="en-US" smtClean="0"/>
              <a:t>2/7/2024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8BF50F-A39A-428D-9B19-5CBD561AC6C7}" type="slidenum">
              <a:rPr lang="en-US" smtClean="0"/>
              <a:t>‹#›</a:t>
            </a:fld>
            <a:endParaRPr lang="en-US"/>
          </a:p>
        </p:txBody>
      </p:sp>
    </p:spTree>
    <p:extLst>
      <p:ext uri="{BB962C8B-B14F-4D97-AF65-F5344CB8AC3E}">
        <p14:creationId xmlns:p14="http://schemas.microsoft.com/office/powerpoint/2010/main" val="22910275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76F17-EE11-4B2F-BE8B-18823D9C7BB7}" type="datetimeFigureOut">
              <a:rPr lang="en-US" smtClean="0"/>
              <a:t>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EC1A66-47A2-4E01-8104-8A84F5D3F2FD}" type="slidenum">
              <a:rPr lang="en-US" smtClean="0"/>
              <a:t>‹#›</a:t>
            </a:fld>
            <a:endParaRPr lang="en-US"/>
          </a:p>
        </p:txBody>
      </p:sp>
    </p:spTree>
    <p:extLst>
      <p:ext uri="{BB962C8B-B14F-4D97-AF65-F5344CB8AC3E}">
        <p14:creationId xmlns:p14="http://schemas.microsoft.com/office/powerpoint/2010/main" val="387004195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EC1A66-47A2-4E01-8104-8A84F5D3F2FD}" type="slidenum">
              <a:rPr lang="en-US" smtClean="0"/>
              <a:t>2</a:t>
            </a:fld>
            <a:endParaRPr lang="en-US"/>
          </a:p>
        </p:txBody>
      </p:sp>
    </p:spTree>
    <p:extLst>
      <p:ext uri="{BB962C8B-B14F-4D97-AF65-F5344CB8AC3E}">
        <p14:creationId xmlns:p14="http://schemas.microsoft.com/office/powerpoint/2010/main" val="2165931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EC1A66-47A2-4E01-8104-8A84F5D3F2FD}" type="slidenum">
              <a:rPr lang="en-US" smtClean="0"/>
              <a:t>15</a:t>
            </a:fld>
            <a:endParaRPr lang="en-US"/>
          </a:p>
        </p:txBody>
      </p:sp>
    </p:spTree>
    <p:extLst>
      <p:ext uri="{BB962C8B-B14F-4D97-AF65-F5344CB8AC3E}">
        <p14:creationId xmlns:p14="http://schemas.microsoft.com/office/powerpoint/2010/main" val="2144564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8EC1A66-47A2-4E01-8104-8A84F5D3F2FD}" type="slidenum">
              <a:rPr lang="en-US" smtClean="0"/>
              <a:t>27</a:t>
            </a:fld>
            <a:endParaRPr lang="en-US"/>
          </a:p>
        </p:txBody>
      </p:sp>
    </p:spTree>
    <p:extLst>
      <p:ext uri="{BB962C8B-B14F-4D97-AF65-F5344CB8AC3E}">
        <p14:creationId xmlns:p14="http://schemas.microsoft.com/office/powerpoint/2010/main" val="2048737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Picture Placeholder 2"/>
          <p:cNvSpPr>
            <a:spLocks noGrp="1"/>
          </p:cNvSpPr>
          <p:nvPr>
            <p:ph type="pic" sz="quarter" idx="10" hasCustomPrompt="1"/>
          </p:nvPr>
        </p:nvSpPr>
        <p:spPr>
          <a:xfrm>
            <a:off x="2138968" y="1116349"/>
            <a:ext cx="1686272" cy="2621283"/>
          </a:xfrm>
          <a:custGeom>
            <a:avLst/>
            <a:gdLst>
              <a:gd name="connsiteX0" fmla="*/ 0 w 2376313"/>
              <a:gd name="connsiteY0" fmla="*/ 0 h 3744937"/>
              <a:gd name="connsiteX1" fmla="*/ 2376313 w 2376313"/>
              <a:gd name="connsiteY1" fmla="*/ 0 h 3744937"/>
              <a:gd name="connsiteX2" fmla="*/ 2376313 w 2376313"/>
              <a:gd name="connsiteY2" fmla="*/ 3744937 h 3744937"/>
              <a:gd name="connsiteX3" fmla="*/ 0 w 2376313"/>
              <a:gd name="connsiteY3" fmla="*/ 3744937 h 3744937"/>
              <a:gd name="connsiteX4" fmla="*/ 0 w 2376313"/>
              <a:gd name="connsiteY4" fmla="*/ 0 h 3744937"/>
              <a:gd name="connsiteX0" fmla="*/ 0 w 2376313"/>
              <a:gd name="connsiteY0" fmla="*/ 23813 h 3768750"/>
              <a:gd name="connsiteX1" fmla="*/ 1881013 w 2376313"/>
              <a:gd name="connsiteY1" fmla="*/ 0 h 3768750"/>
              <a:gd name="connsiteX2" fmla="*/ 2376313 w 2376313"/>
              <a:gd name="connsiteY2" fmla="*/ 3768750 h 3768750"/>
              <a:gd name="connsiteX3" fmla="*/ 0 w 2376313"/>
              <a:gd name="connsiteY3" fmla="*/ 3768750 h 3768750"/>
              <a:gd name="connsiteX4" fmla="*/ 0 w 2376313"/>
              <a:gd name="connsiteY4" fmla="*/ 23813 h 3768750"/>
              <a:gd name="connsiteX0" fmla="*/ 213360 w 2589673"/>
              <a:gd name="connsiteY0" fmla="*/ 23813 h 3768750"/>
              <a:gd name="connsiteX1" fmla="*/ 2094373 w 2589673"/>
              <a:gd name="connsiteY1" fmla="*/ 0 h 3768750"/>
              <a:gd name="connsiteX2" fmla="*/ 2589673 w 2589673"/>
              <a:gd name="connsiteY2" fmla="*/ 3768750 h 3768750"/>
              <a:gd name="connsiteX3" fmla="*/ 0 w 2589673"/>
              <a:gd name="connsiteY3" fmla="*/ 3215030 h 3768750"/>
              <a:gd name="connsiteX4" fmla="*/ 213360 w 2589673"/>
              <a:gd name="connsiteY4" fmla="*/ 23813 h 3768750"/>
              <a:gd name="connsiteX0" fmla="*/ 213360 w 2094373"/>
              <a:gd name="connsiteY0" fmla="*/ 23813 h 3215030"/>
              <a:gd name="connsiteX1" fmla="*/ 2094373 w 2094373"/>
              <a:gd name="connsiteY1" fmla="*/ 0 h 3215030"/>
              <a:gd name="connsiteX2" fmla="*/ 1832753 w 2094373"/>
              <a:gd name="connsiteY2" fmla="*/ 2910230 h 3215030"/>
              <a:gd name="connsiteX3" fmla="*/ 0 w 2094373"/>
              <a:gd name="connsiteY3" fmla="*/ 3215030 h 3215030"/>
              <a:gd name="connsiteX4" fmla="*/ 213360 w 2094373"/>
              <a:gd name="connsiteY4" fmla="*/ 23813 h 3215030"/>
              <a:gd name="connsiteX0" fmla="*/ 213360 w 2094373"/>
              <a:gd name="connsiteY0" fmla="*/ 23813 h 3255670"/>
              <a:gd name="connsiteX1" fmla="*/ 2094373 w 2094373"/>
              <a:gd name="connsiteY1" fmla="*/ 0 h 3255670"/>
              <a:gd name="connsiteX2" fmla="*/ 1898793 w 2094373"/>
              <a:gd name="connsiteY2" fmla="*/ 3255670 h 3255670"/>
              <a:gd name="connsiteX3" fmla="*/ 0 w 2094373"/>
              <a:gd name="connsiteY3" fmla="*/ 3215030 h 3255670"/>
              <a:gd name="connsiteX4" fmla="*/ 213360 w 2094373"/>
              <a:gd name="connsiteY4" fmla="*/ 23813 h 3255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4373" h="3255670">
                <a:moveTo>
                  <a:pt x="213360" y="23813"/>
                </a:moveTo>
                <a:lnTo>
                  <a:pt x="2094373" y="0"/>
                </a:lnTo>
                <a:lnTo>
                  <a:pt x="1898793" y="3255670"/>
                </a:lnTo>
                <a:lnTo>
                  <a:pt x="0" y="3215030"/>
                </a:lnTo>
                <a:lnTo>
                  <a:pt x="213360" y="23813"/>
                </a:lnTo>
                <a:close/>
              </a:path>
            </a:pathLst>
          </a:custGeom>
          <a:solidFill>
            <a:schemeClr val="tx2">
              <a:lumMod val="40000"/>
              <a:lumOff val="60000"/>
            </a:schemeClr>
          </a:solidFill>
        </p:spPr>
        <p:txBody>
          <a:bodyPr/>
          <a:lstStyle>
            <a:lvl1pPr algn="ctr">
              <a:defRPr sz="1400" baseline="0"/>
            </a:lvl1pPr>
          </a:lstStyle>
          <a:p>
            <a:r>
              <a:rPr lang="en-US" altLang="ko-KR" dirty="0"/>
              <a:t>Insert Your Image</a:t>
            </a:r>
            <a:endParaRPr lang="ko-KR" altLang="en-US" dirty="0"/>
          </a:p>
        </p:txBody>
      </p:sp>
    </p:spTree>
    <p:extLst>
      <p:ext uri="{BB962C8B-B14F-4D97-AF65-F5344CB8AC3E}">
        <p14:creationId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15051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2403535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501824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722440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2810871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tx1">
                    <a:lumMod val="75000"/>
                    <a:lumOff val="25000"/>
                  </a:schemeClr>
                </a:solidFill>
                <a:cs typeface="B Nazanin" panose="00000400000000000000" pitchFamily="2" charset="-78"/>
              </a:defRPr>
            </a:lvl1pPr>
          </a:lstStyle>
          <a:p>
            <a:r>
              <a:rPr lang="en-US" altLang="ko-KR" dirty="0"/>
              <a:t> Click to edit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a:t>Click to edit Master text styles</a:t>
            </a:r>
          </a:p>
        </p:txBody>
      </p:sp>
    </p:spTree>
    <p:extLst>
      <p:ext uri="{BB962C8B-B14F-4D97-AF65-F5344CB8AC3E}">
        <p14:creationId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tx1">
                    <a:lumMod val="75000"/>
                    <a:lumOff val="25000"/>
                  </a:schemeClr>
                </a:solidFill>
                <a:cs typeface="B Nazanin" panose="00000400000000000000" pitchFamily="2" charset="-78"/>
              </a:defRPr>
            </a:lvl1pPr>
          </a:lstStyle>
          <a:p>
            <a:r>
              <a:rPr lang="en-US" altLang="ko-KR" dirty="0"/>
              <a:t> Click to edit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a:t>Click to edit Master text styles</a:t>
            </a:r>
          </a:p>
        </p:txBody>
      </p:sp>
      <p:sp>
        <p:nvSpPr>
          <p:cNvPr id="6" name="Picture Placeholder 2"/>
          <p:cNvSpPr>
            <a:spLocks noGrp="1"/>
          </p:cNvSpPr>
          <p:nvPr>
            <p:ph type="pic" sz="quarter" idx="11" hasCustomPrompt="1"/>
          </p:nvPr>
        </p:nvSpPr>
        <p:spPr>
          <a:xfrm>
            <a:off x="611560" y="3731498"/>
            <a:ext cx="612045" cy="951414"/>
          </a:xfrm>
          <a:custGeom>
            <a:avLst/>
            <a:gdLst>
              <a:gd name="connsiteX0" fmla="*/ 0 w 2376313"/>
              <a:gd name="connsiteY0" fmla="*/ 0 h 3744937"/>
              <a:gd name="connsiteX1" fmla="*/ 2376313 w 2376313"/>
              <a:gd name="connsiteY1" fmla="*/ 0 h 3744937"/>
              <a:gd name="connsiteX2" fmla="*/ 2376313 w 2376313"/>
              <a:gd name="connsiteY2" fmla="*/ 3744937 h 3744937"/>
              <a:gd name="connsiteX3" fmla="*/ 0 w 2376313"/>
              <a:gd name="connsiteY3" fmla="*/ 3744937 h 3744937"/>
              <a:gd name="connsiteX4" fmla="*/ 0 w 2376313"/>
              <a:gd name="connsiteY4" fmla="*/ 0 h 3744937"/>
              <a:gd name="connsiteX0" fmla="*/ 0 w 2376313"/>
              <a:gd name="connsiteY0" fmla="*/ 23813 h 3768750"/>
              <a:gd name="connsiteX1" fmla="*/ 1881013 w 2376313"/>
              <a:gd name="connsiteY1" fmla="*/ 0 h 3768750"/>
              <a:gd name="connsiteX2" fmla="*/ 2376313 w 2376313"/>
              <a:gd name="connsiteY2" fmla="*/ 3768750 h 3768750"/>
              <a:gd name="connsiteX3" fmla="*/ 0 w 2376313"/>
              <a:gd name="connsiteY3" fmla="*/ 3768750 h 3768750"/>
              <a:gd name="connsiteX4" fmla="*/ 0 w 2376313"/>
              <a:gd name="connsiteY4" fmla="*/ 23813 h 3768750"/>
              <a:gd name="connsiteX0" fmla="*/ 213360 w 2589673"/>
              <a:gd name="connsiteY0" fmla="*/ 23813 h 3768750"/>
              <a:gd name="connsiteX1" fmla="*/ 2094373 w 2589673"/>
              <a:gd name="connsiteY1" fmla="*/ 0 h 3768750"/>
              <a:gd name="connsiteX2" fmla="*/ 2589673 w 2589673"/>
              <a:gd name="connsiteY2" fmla="*/ 3768750 h 3768750"/>
              <a:gd name="connsiteX3" fmla="*/ 0 w 2589673"/>
              <a:gd name="connsiteY3" fmla="*/ 3215030 h 3768750"/>
              <a:gd name="connsiteX4" fmla="*/ 213360 w 2589673"/>
              <a:gd name="connsiteY4" fmla="*/ 23813 h 3768750"/>
              <a:gd name="connsiteX0" fmla="*/ 213360 w 2094373"/>
              <a:gd name="connsiteY0" fmla="*/ 23813 h 3215030"/>
              <a:gd name="connsiteX1" fmla="*/ 2094373 w 2094373"/>
              <a:gd name="connsiteY1" fmla="*/ 0 h 3215030"/>
              <a:gd name="connsiteX2" fmla="*/ 1832753 w 2094373"/>
              <a:gd name="connsiteY2" fmla="*/ 2910230 h 3215030"/>
              <a:gd name="connsiteX3" fmla="*/ 0 w 2094373"/>
              <a:gd name="connsiteY3" fmla="*/ 3215030 h 3215030"/>
              <a:gd name="connsiteX4" fmla="*/ 213360 w 2094373"/>
              <a:gd name="connsiteY4" fmla="*/ 23813 h 3215030"/>
              <a:gd name="connsiteX0" fmla="*/ 213360 w 2094373"/>
              <a:gd name="connsiteY0" fmla="*/ 23813 h 3255670"/>
              <a:gd name="connsiteX1" fmla="*/ 2094373 w 2094373"/>
              <a:gd name="connsiteY1" fmla="*/ 0 h 3255670"/>
              <a:gd name="connsiteX2" fmla="*/ 1898793 w 2094373"/>
              <a:gd name="connsiteY2" fmla="*/ 3255670 h 3255670"/>
              <a:gd name="connsiteX3" fmla="*/ 0 w 2094373"/>
              <a:gd name="connsiteY3" fmla="*/ 3215030 h 3255670"/>
              <a:gd name="connsiteX4" fmla="*/ 213360 w 2094373"/>
              <a:gd name="connsiteY4" fmla="*/ 23813 h 3255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4373" h="3255670">
                <a:moveTo>
                  <a:pt x="213360" y="23813"/>
                </a:moveTo>
                <a:lnTo>
                  <a:pt x="2094373" y="0"/>
                </a:lnTo>
                <a:lnTo>
                  <a:pt x="1898793" y="3255670"/>
                </a:lnTo>
                <a:lnTo>
                  <a:pt x="0" y="3215030"/>
                </a:lnTo>
                <a:lnTo>
                  <a:pt x="213360" y="23813"/>
                </a:lnTo>
                <a:close/>
              </a:path>
            </a:pathLst>
          </a:custGeom>
          <a:solidFill>
            <a:schemeClr val="tx2">
              <a:lumMod val="40000"/>
              <a:lumOff val="60000"/>
            </a:schemeClr>
          </a:solidFill>
        </p:spPr>
        <p:txBody>
          <a:bodyPr/>
          <a:lstStyle>
            <a:lvl1pPr marL="0" indent="0" algn="ctr">
              <a:buNone/>
              <a:defRPr sz="800" baseline="0">
                <a:solidFill>
                  <a:schemeClr val="bg1"/>
                </a:solidFill>
              </a:defRPr>
            </a:lvl1pPr>
          </a:lstStyle>
          <a:p>
            <a:r>
              <a:rPr lang="en-US" altLang="ko-KR" dirty="0"/>
              <a:t>Image</a:t>
            </a:r>
            <a:endParaRPr lang="ko-KR" altLang="en-US" dirty="0"/>
          </a:p>
        </p:txBody>
      </p:sp>
    </p:spTree>
    <p:extLst>
      <p:ext uri="{BB962C8B-B14F-4D97-AF65-F5344CB8AC3E}">
        <p14:creationId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a:cs typeface="B Nazanin" panose="00000400000000000000" pitchFamily="2" charset="-78"/>
              </a:defRPr>
            </a:lvl1pPr>
          </a:lstStyle>
          <a:p>
            <a:r>
              <a:rPr lang="en-US"/>
              <a:t>Click to edit Master title style</a:t>
            </a:r>
          </a:p>
        </p:txBody>
      </p:sp>
      <p:sp>
        <p:nvSpPr>
          <p:cNvPr id="3" name="Content Placeholder 2"/>
          <p:cNvSpPr>
            <a:spLocks noGrp="1"/>
          </p:cNvSpPr>
          <p:nvPr>
            <p:ph idx="1"/>
          </p:nvPr>
        </p:nvSpPr>
        <p:spPr>
          <a:xfrm>
            <a:off x="457200" y="1200150"/>
            <a:ext cx="8229600" cy="3394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491456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895959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815133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1860431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3505802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t>‹#›</a:t>
            </a:fld>
            <a:endParaRPr lang="en-US"/>
          </a:p>
        </p:txBody>
      </p:sp>
    </p:spTree>
    <p:extLst>
      <p:ext uri="{BB962C8B-B14F-4D97-AF65-F5344CB8AC3E}">
        <p14:creationId xmlns:p14="http://schemas.microsoft.com/office/powerpoint/2010/main" val="35387940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73" r:id="rId4"/>
  </p:sldLayoutIdLst>
  <p:hf sldNum="0" hdr="0" ftr="0" dt="0"/>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4303178" y="843558"/>
            <a:ext cx="4391472" cy="1077218"/>
          </a:xfrm>
          <a:prstGeom prst="rect">
            <a:avLst/>
          </a:prstGeom>
          <a:noFill/>
          <a:ln w="9525">
            <a:noFill/>
            <a:miter lim="800000"/>
            <a:headEnd/>
            <a:tailEnd/>
          </a:ln>
        </p:spPr>
        <p:txBody>
          <a:bodyPr wrap="square">
            <a:spAutoFit/>
          </a:bodyPr>
          <a:lstStyle/>
          <a:p>
            <a:pPr algn="r"/>
            <a:r>
              <a:rPr lang="fa-IR" altLang="ko-KR" sz="3200" b="1">
                <a:solidFill>
                  <a:schemeClr val="tx1">
                    <a:lumMod val="75000"/>
                    <a:lumOff val="25000"/>
                  </a:schemeClr>
                </a:solidFill>
                <a:latin typeface="Arial" pitchFamily="34" charset="0"/>
                <a:ea typeface="맑은 고딕" pitchFamily="50" charset="-127"/>
                <a:cs typeface="B Nazanin" panose="00000400000000000000" pitchFamily="2" charset="-78"/>
              </a:rPr>
              <a:t>فصل 19</a:t>
            </a:r>
          </a:p>
          <a:p>
            <a:pPr algn="r"/>
            <a:r>
              <a:rPr lang="fa-IR" altLang="ko-KR" sz="3200" b="1">
                <a:solidFill>
                  <a:schemeClr val="tx1">
                    <a:lumMod val="75000"/>
                    <a:lumOff val="25000"/>
                  </a:schemeClr>
                </a:solidFill>
                <a:latin typeface="Arial" pitchFamily="34" charset="0"/>
                <a:ea typeface="맑은 고딕" pitchFamily="50" charset="-127"/>
                <a:cs typeface="B Nazanin" panose="00000400000000000000" pitchFamily="2" charset="-78"/>
              </a:rPr>
              <a:t>محاسبات سیار و فراگیر</a:t>
            </a:r>
            <a:endParaRPr lang="en-US" altLang="ko-KR" sz="3200" b="1" dirty="0">
              <a:solidFill>
                <a:schemeClr val="tx1">
                  <a:lumMod val="75000"/>
                  <a:lumOff val="25000"/>
                </a:schemeClr>
              </a:solidFill>
              <a:latin typeface="Arial" pitchFamily="34" charset="0"/>
              <a:ea typeface="맑은 고딕" pitchFamily="50" charset="-127"/>
              <a:cs typeface="B Nazanin" panose="00000400000000000000" pitchFamily="2" charset="-78"/>
            </a:endParaRPr>
          </a:p>
        </p:txBody>
      </p:sp>
      <p:pic>
        <p:nvPicPr>
          <p:cNvPr id="6" name="Picture Placeholder 5"/>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8577" r="28577"/>
          <a:stretch/>
        </p:blipFill>
        <p:spPr/>
      </p:pic>
      <p:sp>
        <p:nvSpPr>
          <p:cNvPr id="7" name="TextBox 6">
            <a:extLst>
              <a:ext uri="{FF2B5EF4-FFF2-40B4-BE49-F238E27FC236}">
                <a16:creationId xmlns:a16="http://schemas.microsoft.com/office/drawing/2014/main" id="{F3C9C313-CA13-202D-D9C5-7698D8F3B920}"/>
              </a:ext>
            </a:extLst>
          </p:cNvPr>
          <p:cNvSpPr txBox="1"/>
          <p:nvPr/>
        </p:nvSpPr>
        <p:spPr>
          <a:xfrm>
            <a:off x="2987824" y="3363838"/>
            <a:ext cx="6121612" cy="1200329"/>
          </a:xfrm>
          <a:prstGeom prst="rect">
            <a:avLst/>
          </a:prstGeom>
          <a:noFill/>
        </p:spPr>
        <p:txBody>
          <a:bodyPr wrap="square">
            <a:spAutoFit/>
          </a:bodyPr>
          <a:lstStyle/>
          <a:p>
            <a:pPr algn="r" rtl="1"/>
            <a:r>
              <a:rPr lang="fa-IR" sz="2400">
                <a:cs typeface="B Nazanin" panose="00000400000000000000" pitchFamily="2" charset="-78"/>
              </a:rPr>
              <a:t>تهیه شده توسط علی فرزانه مهر</a:t>
            </a:r>
          </a:p>
          <a:p>
            <a:pPr algn="r" rtl="1"/>
            <a:r>
              <a:rPr lang="fa-IR" sz="2400">
                <a:cs typeface="B Nazanin" panose="00000400000000000000" pitchFamily="2" charset="-78"/>
              </a:rPr>
              <a:t> دانشجوی دکتری کامپیوتر </a:t>
            </a:r>
          </a:p>
          <a:p>
            <a:pPr algn="r" rtl="1"/>
            <a:r>
              <a:rPr lang="fa-IR" sz="2400">
                <a:cs typeface="B Nazanin" panose="00000400000000000000" pitchFamily="2" charset="-78"/>
              </a:rPr>
              <a:t>                      با تشکر از دکتر ستوده  </a:t>
            </a:r>
          </a:p>
        </p:txBody>
      </p:sp>
    </p:spTree>
    <p:extLst>
      <p:ext uri="{BB962C8B-B14F-4D97-AF65-F5344CB8AC3E}">
        <p14:creationId xmlns:p14="http://schemas.microsoft.com/office/powerpoint/2010/main" val="303447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9271" y="423517"/>
            <a:ext cx="8496944" cy="460648"/>
          </a:xfrm>
        </p:spPr>
        <p:txBody>
          <a:bodyPr/>
          <a:lstStyle/>
          <a:p>
            <a:pPr algn="r" rtl="1"/>
            <a:r>
              <a:rPr lang="fa-IR" sz="2000" b="1">
                <a:cs typeface="B Nazanin" panose="00000400000000000000" pitchFamily="2" charset="-78"/>
              </a:rPr>
              <a:t>نمونه هایی از ارتباط از پیش تنظیم شده در مقابل ارتباط خود به خودی</a:t>
            </a:r>
            <a:endParaRPr lang="en-US" b="1" dirty="0">
              <a:cs typeface="B Nazanin" panose="00000400000000000000" pitchFamily="2" charset="-78"/>
            </a:endParaRPr>
          </a:p>
        </p:txBody>
      </p:sp>
      <p:sp>
        <p:nvSpPr>
          <p:cNvPr id="11" name="TextBox 10">
            <a:extLst>
              <a:ext uri="{FF2B5EF4-FFF2-40B4-BE49-F238E27FC236}">
                <a16:creationId xmlns:a16="http://schemas.microsoft.com/office/drawing/2014/main" id="{9692CF20-1E66-F159-7F5A-93297A1AFB36}"/>
              </a:ext>
            </a:extLst>
          </p:cNvPr>
          <p:cNvSpPr txBox="1"/>
          <p:nvPr/>
        </p:nvSpPr>
        <p:spPr>
          <a:xfrm>
            <a:off x="5148064" y="2427734"/>
            <a:ext cx="3672409" cy="369332"/>
          </a:xfrm>
          <a:prstGeom prst="rect">
            <a:avLst/>
          </a:prstGeom>
          <a:noFill/>
        </p:spPr>
        <p:txBody>
          <a:bodyPr wrap="square">
            <a:spAutoFit/>
          </a:bodyPr>
          <a:lstStyle/>
          <a:p>
            <a:pPr algn="r"/>
            <a:r>
              <a:rPr lang="en-US">
                <a:cs typeface="B Nazanin" panose="00000400000000000000" pitchFamily="2" charset="-78"/>
              </a:rPr>
              <a:t>خدمات محور</a:t>
            </a:r>
            <a:r>
              <a:rPr lang="fa-IR">
                <a:cs typeface="B Nazanin" panose="00000400000000000000" pitchFamily="2" charset="-78"/>
              </a:rPr>
              <a:t>:</a:t>
            </a:r>
            <a:r>
              <a:rPr lang="en-US">
                <a:cs typeface="B Nazanin" panose="00000400000000000000" pitchFamily="2" charset="-78"/>
              </a:rPr>
              <a:t>سرویس گیرنده ایمیل و سرور</a:t>
            </a:r>
            <a:r>
              <a:rPr lang="fa-IR">
                <a:cs typeface="B Nazanin" panose="00000400000000000000" pitchFamily="2" charset="-78"/>
              </a:rPr>
              <a:t> </a:t>
            </a:r>
            <a:endParaRPr lang="en-US">
              <a:cs typeface="B Nazanin" panose="00000400000000000000" pitchFamily="2" charset="-78"/>
            </a:endParaRPr>
          </a:p>
        </p:txBody>
      </p:sp>
      <p:sp>
        <p:nvSpPr>
          <p:cNvPr id="18" name="TextBox 17">
            <a:extLst>
              <a:ext uri="{FF2B5EF4-FFF2-40B4-BE49-F238E27FC236}">
                <a16:creationId xmlns:a16="http://schemas.microsoft.com/office/drawing/2014/main" id="{BF97CAFB-EB76-165E-E1EC-0D07D71EE880}"/>
              </a:ext>
            </a:extLst>
          </p:cNvPr>
          <p:cNvSpPr txBox="1"/>
          <p:nvPr/>
        </p:nvSpPr>
        <p:spPr>
          <a:xfrm>
            <a:off x="-900608" y="2427734"/>
            <a:ext cx="5256584" cy="1477328"/>
          </a:xfrm>
          <a:prstGeom prst="rect">
            <a:avLst/>
          </a:prstGeom>
          <a:noFill/>
        </p:spPr>
        <p:txBody>
          <a:bodyPr wrap="square">
            <a:spAutoFit/>
          </a:bodyPr>
          <a:lstStyle/>
          <a:p>
            <a:pPr algn="r" rtl="1"/>
            <a:r>
              <a:rPr lang="en-US">
                <a:cs typeface="B Nazanin" panose="00000400000000000000" pitchFamily="2" charset="-78"/>
              </a:rPr>
              <a:t>انسان محور:</a:t>
            </a:r>
            <a:r>
              <a:rPr lang="fa-IR">
                <a:cs typeface="B Nazanin" panose="00000400000000000000" pitchFamily="2" charset="-78"/>
              </a:rPr>
              <a:t> </a:t>
            </a:r>
            <a:r>
              <a:rPr lang="en-US">
                <a:cs typeface="B Nazanin" panose="00000400000000000000" pitchFamily="2" charset="-78"/>
              </a:rPr>
              <a:t>مرورگر وب و سرورهای وب</a:t>
            </a:r>
            <a:endParaRPr lang="fa-IR">
              <a:cs typeface="B Nazanin" panose="00000400000000000000" pitchFamily="2" charset="-78"/>
            </a:endParaRPr>
          </a:p>
          <a:p>
            <a:pPr algn="r" rtl="1"/>
            <a:endParaRPr lang="en-US">
              <a:cs typeface="B Nazanin" panose="00000400000000000000" pitchFamily="2" charset="-78"/>
            </a:endParaRPr>
          </a:p>
          <a:p>
            <a:pPr algn="r" rtl="1"/>
            <a:r>
              <a:rPr lang="en-US">
                <a:cs typeface="B Nazanin" panose="00000400000000000000" pitchFamily="2" charset="-78"/>
              </a:rPr>
              <a:t>داده محور:</a:t>
            </a:r>
            <a:r>
              <a:rPr lang="fa-IR">
                <a:cs typeface="B Nazanin" panose="00000400000000000000" pitchFamily="2" charset="-78"/>
              </a:rPr>
              <a:t> </a:t>
            </a:r>
            <a:r>
              <a:rPr lang="en-US">
                <a:cs typeface="B Nazanin" panose="00000400000000000000" pitchFamily="2" charset="-78"/>
              </a:rPr>
              <a:t>برنامه های به اشتراک گذاری فایل P2P</a:t>
            </a:r>
          </a:p>
          <a:p>
            <a:pPr algn="r" rtl="1"/>
            <a:endParaRPr lang="fa-IR">
              <a:cs typeface="B Nazanin" panose="00000400000000000000" pitchFamily="2" charset="-78"/>
            </a:endParaRPr>
          </a:p>
          <a:p>
            <a:pPr algn="r" rtl="1"/>
            <a:r>
              <a:rPr lang="en-US">
                <a:cs typeface="B Nazanin" panose="00000400000000000000" pitchFamily="2" charset="-78"/>
              </a:rPr>
              <a:t>هدایت فیزیکی:</a:t>
            </a:r>
            <a:r>
              <a:rPr lang="fa-IR">
                <a:cs typeface="B Nazanin" panose="00000400000000000000" pitchFamily="2" charset="-78"/>
              </a:rPr>
              <a:t> </a:t>
            </a:r>
            <a:r>
              <a:rPr lang="en-US">
                <a:cs typeface="B Nazanin" panose="00000400000000000000" pitchFamily="2" charset="-78"/>
              </a:rPr>
              <a:t>سیستم های موبایل و همه جا حاضر</a:t>
            </a:r>
          </a:p>
        </p:txBody>
      </p:sp>
      <p:sp>
        <p:nvSpPr>
          <p:cNvPr id="24" name="TextBox 23">
            <a:extLst>
              <a:ext uri="{FF2B5EF4-FFF2-40B4-BE49-F238E27FC236}">
                <a16:creationId xmlns:a16="http://schemas.microsoft.com/office/drawing/2014/main" id="{9E5471DC-49E5-621E-2CCC-B3A90A335349}"/>
              </a:ext>
            </a:extLst>
          </p:cNvPr>
          <p:cNvSpPr txBox="1"/>
          <p:nvPr/>
        </p:nvSpPr>
        <p:spPr>
          <a:xfrm>
            <a:off x="2339752" y="998586"/>
            <a:ext cx="6336704" cy="369332"/>
          </a:xfrm>
          <a:prstGeom prst="rect">
            <a:avLst/>
          </a:prstGeom>
          <a:noFill/>
        </p:spPr>
        <p:txBody>
          <a:bodyPr wrap="square">
            <a:spAutoFit/>
          </a:bodyPr>
          <a:lstStyle/>
          <a:p>
            <a:r>
              <a:rPr lang="en-US">
                <a:cs typeface="B Nazanin" panose="00000400000000000000" pitchFamily="2" charset="-78"/>
              </a:rPr>
              <a:t>از پیش پیکربندی شده </a:t>
            </a:r>
            <a:r>
              <a:rPr lang="fa-IR">
                <a:cs typeface="B Nazanin" panose="00000400000000000000" pitchFamily="2" charset="-78"/>
              </a:rPr>
              <a:t>                                                     </a:t>
            </a:r>
            <a:r>
              <a:rPr lang="en-US">
                <a:cs typeface="B Nazanin" panose="00000400000000000000" pitchFamily="2" charset="-78"/>
              </a:rPr>
              <a:t>خود به خود</a:t>
            </a:r>
            <a:r>
              <a:rPr lang="fa-IR">
                <a:cs typeface="B Nazanin" panose="00000400000000000000" pitchFamily="2" charset="-78"/>
              </a:rPr>
              <a:t>ی</a:t>
            </a:r>
            <a:endParaRPr lang="en-US">
              <a:cs typeface="B Nazanin" panose="00000400000000000000" pitchFamily="2" charset="-78"/>
            </a:endParaRPr>
          </a:p>
        </p:txBody>
      </p:sp>
      <p:sp>
        <p:nvSpPr>
          <p:cNvPr id="25" name="Arrow: Down 24">
            <a:extLst>
              <a:ext uri="{FF2B5EF4-FFF2-40B4-BE49-F238E27FC236}">
                <a16:creationId xmlns:a16="http://schemas.microsoft.com/office/drawing/2014/main" id="{C43F49B2-D6B8-6875-F905-3AF1BE908F1E}"/>
              </a:ext>
            </a:extLst>
          </p:cNvPr>
          <p:cNvSpPr/>
          <p:nvPr/>
        </p:nvSpPr>
        <p:spPr>
          <a:xfrm>
            <a:off x="7668344" y="1464242"/>
            <a:ext cx="504056" cy="81947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Down 25">
            <a:extLst>
              <a:ext uri="{FF2B5EF4-FFF2-40B4-BE49-F238E27FC236}">
                <a16:creationId xmlns:a16="http://schemas.microsoft.com/office/drawing/2014/main" id="{BA2AA562-D1E6-3F40-08DC-96C04A754AEC}"/>
              </a:ext>
            </a:extLst>
          </p:cNvPr>
          <p:cNvSpPr/>
          <p:nvPr/>
        </p:nvSpPr>
        <p:spPr>
          <a:xfrm>
            <a:off x="2699792" y="1411625"/>
            <a:ext cx="504056" cy="81947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1588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9DF6F-BB8D-5B97-7B2A-929EB51CFD1D}"/>
              </a:ext>
            </a:extLst>
          </p:cNvPr>
          <p:cNvSpPr>
            <a:spLocks noGrp="1"/>
          </p:cNvSpPr>
          <p:nvPr>
            <p:ph type="title"/>
          </p:nvPr>
        </p:nvSpPr>
        <p:spPr/>
        <p:txBody>
          <a:bodyPr/>
          <a:lstStyle/>
          <a:p>
            <a:pPr algn="r"/>
            <a:r>
              <a:rPr lang="en-US"/>
              <a:t>تعامل خود به خود</a:t>
            </a:r>
          </a:p>
        </p:txBody>
      </p:sp>
      <p:sp>
        <p:nvSpPr>
          <p:cNvPr id="6" name="TextBox 5">
            <a:extLst>
              <a:ext uri="{FF2B5EF4-FFF2-40B4-BE49-F238E27FC236}">
                <a16:creationId xmlns:a16="http://schemas.microsoft.com/office/drawing/2014/main" id="{B12DC07A-869C-6796-EC30-16CF77C63E4C}"/>
              </a:ext>
            </a:extLst>
          </p:cNvPr>
          <p:cNvSpPr txBox="1"/>
          <p:nvPr/>
        </p:nvSpPr>
        <p:spPr>
          <a:xfrm>
            <a:off x="575048" y="1131590"/>
            <a:ext cx="8568952" cy="2550698"/>
          </a:xfrm>
          <a:prstGeom prst="rect">
            <a:avLst/>
          </a:prstGeom>
          <a:noFill/>
        </p:spPr>
        <p:txBody>
          <a:bodyPr wrap="square">
            <a:spAutoFit/>
          </a:bodyPr>
          <a:lstStyle/>
          <a:p>
            <a:pPr algn="r" rtl="1">
              <a:lnSpc>
                <a:spcPct val="150000"/>
              </a:lnSpc>
            </a:pPr>
            <a:r>
              <a:rPr lang="en-US">
                <a:cs typeface="B Nazanin" panose="00000400000000000000" pitchFamily="2" charset="-78"/>
              </a:rPr>
              <a:t>در یک سیستم فرار، اجزاء به طور معمول مجموعه اجزایی را که با آنها ارتباط برقرار می کنند،در حین</a:t>
            </a:r>
            <a:endParaRPr lang="fa-IR">
              <a:cs typeface="B Nazanin" panose="00000400000000000000" pitchFamily="2" charset="-78"/>
            </a:endParaRPr>
          </a:p>
          <a:p>
            <a:pPr algn="r" rtl="1">
              <a:lnSpc>
                <a:spcPct val="150000"/>
              </a:lnSpc>
            </a:pPr>
            <a:r>
              <a:rPr lang="en-US">
                <a:cs typeface="B Nazanin" panose="00000400000000000000" pitchFamily="2" charset="-78"/>
              </a:rPr>
              <a:t> حرکت یا ظاهر شدن سایر اجزا در محیط خود تغییر می دهند. ما از اصطلاح تداعی برای رابطه منطقی</a:t>
            </a:r>
            <a:endParaRPr lang="fa-IR">
              <a:cs typeface="B Nazanin" panose="00000400000000000000" pitchFamily="2" charset="-78"/>
            </a:endParaRPr>
          </a:p>
          <a:p>
            <a:pPr algn="r" rtl="1">
              <a:lnSpc>
                <a:spcPct val="150000"/>
              </a:lnSpc>
            </a:pPr>
            <a:r>
              <a:rPr lang="en-US">
                <a:cs typeface="B Nazanin" panose="00000400000000000000" pitchFamily="2" charset="-78"/>
              </a:rPr>
              <a:t> استفاده می کنیم که حداقل یکی از یک جفت مؤلفه معین با دیگری در مدت زمان مشخصی ارتباط برقرار</a:t>
            </a:r>
            <a:endParaRPr lang="fa-IR">
              <a:cs typeface="B Nazanin" panose="00000400000000000000" pitchFamily="2" charset="-78"/>
            </a:endParaRPr>
          </a:p>
          <a:p>
            <a:pPr algn="r" rtl="1">
              <a:lnSpc>
                <a:spcPct val="150000"/>
              </a:lnSpc>
            </a:pPr>
            <a:r>
              <a:rPr lang="en-US">
                <a:cs typeface="B Nazanin" panose="00000400000000000000" pitchFamily="2" charset="-78"/>
              </a:rPr>
              <a:t> می کند، و برای تعاملات آنها در طول ارتباط آنها از تعامل استفاده می کنیم. توجه داشته باشید که ارتباط از </a:t>
            </a:r>
            <a:endParaRPr lang="fa-IR">
              <a:cs typeface="B Nazanin" panose="00000400000000000000" pitchFamily="2" charset="-78"/>
            </a:endParaRPr>
          </a:p>
          <a:p>
            <a:pPr algn="r" rtl="1">
              <a:lnSpc>
                <a:spcPct val="150000"/>
              </a:lnSpc>
            </a:pPr>
            <a:r>
              <a:rPr lang="en-US">
                <a:cs typeface="B Nazanin" panose="00000400000000000000" pitchFamily="2" charset="-78"/>
              </a:rPr>
              <a:t>اتصال متمایز است: دو مؤلفه به عنوان مثال، یک سرویس گیرنده ایمیل در لپ تاپ و یک سرور ایمیل ممکن است در حال حاضر قطع شده باشند در حالی که مرتبط هستند.</a:t>
            </a:r>
          </a:p>
        </p:txBody>
      </p:sp>
    </p:spTree>
    <p:extLst>
      <p:ext uri="{BB962C8B-B14F-4D97-AF65-F5344CB8AC3E}">
        <p14:creationId xmlns:p14="http://schemas.microsoft.com/office/powerpoint/2010/main" val="309413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F6155-6CD0-A9D5-5D09-2E25731554A6}"/>
              </a:ext>
            </a:extLst>
          </p:cNvPr>
          <p:cNvSpPr>
            <a:spLocks noGrp="1"/>
          </p:cNvSpPr>
          <p:nvPr>
            <p:ph type="title"/>
          </p:nvPr>
        </p:nvSpPr>
        <p:spPr/>
        <p:txBody>
          <a:bodyPr/>
          <a:lstStyle/>
          <a:p>
            <a:pPr algn="r"/>
            <a:r>
              <a:rPr lang="fa-IR"/>
              <a:t>کاهش اعتماد و حریم خصوصی</a:t>
            </a:r>
            <a:endParaRPr lang="en-US"/>
          </a:p>
        </p:txBody>
      </p:sp>
      <p:sp>
        <p:nvSpPr>
          <p:cNvPr id="4" name="Content Placeholder 3">
            <a:extLst>
              <a:ext uri="{FF2B5EF4-FFF2-40B4-BE49-F238E27FC236}">
                <a16:creationId xmlns:a16="http://schemas.microsoft.com/office/drawing/2014/main" id="{F61C92FE-77C3-C59D-ECC5-28947E469F55}"/>
              </a:ext>
            </a:extLst>
          </p:cNvPr>
          <p:cNvSpPr>
            <a:spLocks noGrp="1"/>
          </p:cNvSpPr>
          <p:nvPr>
            <p:ph idx="10"/>
          </p:nvPr>
        </p:nvSpPr>
        <p:spPr>
          <a:xfrm>
            <a:off x="395536" y="1491630"/>
            <a:ext cx="8496944" cy="2995737"/>
          </a:xfrm>
        </p:spPr>
        <p:txBody>
          <a:bodyPr/>
          <a:lstStyle/>
          <a:p>
            <a:pPr algn="r"/>
            <a:r>
              <a:rPr lang="fa-IR" sz="1800">
                <a:cs typeface="B Nazanin" panose="00000400000000000000" pitchFamily="2" charset="-78"/>
              </a:rPr>
              <a:t>حریم خصوصی یک مسئله اصلی برای کاربران است که ممکن است به سیستم‌ها به دلیل قابلیت‌های حسی خود بی‌</a:t>
            </a:r>
          </a:p>
          <a:p>
            <a:pPr algn="r"/>
            <a:r>
              <a:rPr lang="fa-IR" sz="1800">
                <a:cs typeface="B Nazanin" panose="00000400000000000000" pitchFamily="2" charset="-78"/>
              </a:rPr>
              <a:t>اعتماد باشند. وجود حسگرها در فضاهای هوشمند به این معنی است که امکان ردیابی کاربران به صورت الکترونیکی</a:t>
            </a:r>
          </a:p>
          <a:p>
            <a:pPr algn="r"/>
            <a:r>
              <a:rPr lang="fa-IR" sz="1800">
                <a:cs typeface="B Nazanin" panose="00000400000000000000" pitchFamily="2" charset="-78"/>
              </a:rPr>
              <a:t> در مقیاس بالقوه عظیمی وجود دارد که قبلاً دیده نشده بود. در بهره‌مندی از خدمات آگاه از زمینه مانند مثال اتاق‌هایی که تهویه مطبوع را بر اساس ترجیحات کاربران درون خود تنظیم می‌کنند  کاربران ممکن است به دیگران این</a:t>
            </a:r>
          </a:p>
          <a:p>
            <a:pPr algn="r"/>
            <a:r>
              <a:rPr lang="fa-IR" sz="1800">
                <a:cs typeface="B Nazanin" panose="00000400000000000000" pitchFamily="2" charset="-78"/>
              </a:rPr>
              <a:t> امکان را بدهند که بدانند کجا بوده‌اند و در آنجا چه می‌کردند. بدتر از همه، آنها ممکن است همیشه از اینکه احساس می شوند آگاه نباشند. حتی اگر کاربر هویت خود را فاش نکند، ممکن است برای دیگران این امکان وجود داشته باشد که آن را بیاموزند و بنابراین بفهمند که یک فرد خاص چه کاری انجام می دهد - به عنوان مثال، با مشاهده سفرهای منظم بین خانه و محل کار، و ارتباط آنها با استفاده از کارت اعتباری در جایی در این بین.</a:t>
            </a:r>
            <a:endParaRPr lang="en-US" sz="1800">
              <a:cs typeface="B Nazanin" panose="00000400000000000000" pitchFamily="2" charset="-78"/>
            </a:endParaRPr>
          </a:p>
        </p:txBody>
      </p:sp>
    </p:spTree>
    <p:extLst>
      <p:ext uri="{BB962C8B-B14F-4D97-AF65-F5344CB8AC3E}">
        <p14:creationId xmlns:p14="http://schemas.microsoft.com/office/powerpoint/2010/main" val="2058496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8645D-7D0A-181E-88C3-31DE836F5A78}"/>
              </a:ext>
            </a:extLst>
          </p:cNvPr>
          <p:cNvSpPr>
            <a:spLocks noGrp="1"/>
          </p:cNvSpPr>
          <p:nvPr>
            <p:ph type="title"/>
          </p:nvPr>
        </p:nvSpPr>
        <p:spPr/>
        <p:txBody>
          <a:bodyPr/>
          <a:lstStyle/>
          <a:p>
            <a:pPr algn="r"/>
            <a:r>
              <a:rPr lang="fa-IR"/>
              <a:t>راه اندازی شبکه</a:t>
            </a:r>
            <a:endParaRPr lang="en-US"/>
          </a:p>
        </p:txBody>
      </p:sp>
      <p:sp>
        <p:nvSpPr>
          <p:cNvPr id="4" name="Content Placeholder 3">
            <a:extLst>
              <a:ext uri="{FF2B5EF4-FFF2-40B4-BE49-F238E27FC236}">
                <a16:creationId xmlns:a16="http://schemas.microsoft.com/office/drawing/2014/main" id="{51F065DF-27E9-6FE8-DB9C-36ABCE4413AB}"/>
              </a:ext>
            </a:extLst>
          </p:cNvPr>
          <p:cNvSpPr>
            <a:spLocks noGrp="1"/>
          </p:cNvSpPr>
          <p:nvPr>
            <p:ph idx="10"/>
          </p:nvPr>
        </p:nvSpPr>
        <p:spPr/>
        <p:txBody>
          <a:bodyPr/>
          <a:lstStyle/>
          <a:p>
            <a:pPr algn="r" rtl="1"/>
            <a:r>
              <a:rPr lang="fa-IR" sz="1800">
                <a:cs typeface="B Nazanin" panose="00000400000000000000" pitchFamily="2" charset="-78"/>
              </a:rPr>
              <a:t>راه حل های ثابت شده ای برای مشکل ادغام یک دستگاه در شبکه وجود دارد. برخی از این راه حل ها به سرورهای</a:t>
            </a:r>
          </a:p>
          <a:p>
            <a:pPr algn="r" rtl="1"/>
            <a:r>
              <a:rPr lang="fa-IR" sz="1800">
                <a:cs typeface="B Nazanin" panose="00000400000000000000" pitchFamily="2" charset="-78"/>
              </a:rPr>
              <a:t> قابل دسترسی در فضای هوشمند متکی هستند. برای مثال، یک سرور </a:t>
            </a:r>
            <a:r>
              <a:rPr lang="en-US" sz="1800">
                <a:cs typeface="B Nazanin" panose="00000400000000000000" pitchFamily="2" charset="-78"/>
              </a:rPr>
              <a:t>DHCP </a:t>
            </a:r>
            <a:r>
              <a:rPr lang="fa-IR" sz="1800">
                <a:cs typeface="B Nazanin" panose="00000400000000000000" pitchFamily="2" charset="-78"/>
              </a:rPr>
              <a:t>می‌تواند یک آدرس </a:t>
            </a:r>
            <a:r>
              <a:rPr lang="en-US" sz="1800">
                <a:cs typeface="B Nazanin" panose="00000400000000000000" pitchFamily="2" charset="-78"/>
              </a:rPr>
              <a:t>IP</a:t>
            </a:r>
            <a:r>
              <a:rPr lang="fa-IR" sz="1800">
                <a:cs typeface="B Nazanin" panose="00000400000000000000" pitchFamily="2" charset="-78"/>
              </a:rPr>
              <a:t>و سایر </a:t>
            </a:r>
          </a:p>
          <a:p>
            <a:pPr algn="r" rtl="1"/>
            <a:r>
              <a:rPr lang="fa-IR" sz="1800">
                <a:cs typeface="B Nazanin" panose="00000400000000000000" pitchFamily="2" charset="-78"/>
              </a:rPr>
              <a:t>پارامترهای شبکه و </a:t>
            </a:r>
            <a:r>
              <a:rPr lang="en-US" sz="1800">
                <a:cs typeface="B Nazanin" panose="00000400000000000000" pitchFamily="2" charset="-78"/>
              </a:rPr>
              <a:t>DNS </a:t>
            </a:r>
            <a:r>
              <a:rPr lang="fa-IR" sz="1800">
                <a:cs typeface="B Nazanin" panose="00000400000000000000" pitchFamily="2" charset="-78"/>
              </a:rPr>
              <a:t>را که دستگاه با ارسال یک درخواست به یک آدرس پخش شناخته شده به دست می‌آورد، ارائه دهد. سرورهای موجود در فضای هوشمند نیز ممکن است یک نام دامنه منحصر به فرد را به دستگاه اختصاص</a:t>
            </a:r>
          </a:p>
          <a:p>
            <a:pPr algn="r" rtl="1"/>
            <a:r>
              <a:rPr lang="fa-IR" sz="1800">
                <a:cs typeface="B Nazanin" panose="00000400000000000000" pitchFamily="2" charset="-78"/>
              </a:rPr>
              <a:t> دهند. یا اگر دسترسی به اینترنت باز وجود داشته باشد، دستگاه می تواند از سرویس به روز رسانی </a:t>
            </a:r>
            <a:r>
              <a:rPr lang="en-US" sz="1800">
                <a:cs typeface="B Nazanin" panose="00000400000000000000" pitchFamily="2" charset="-78"/>
              </a:rPr>
              <a:t>DNS </a:t>
            </a:r>
            <a:r>
              <a:rPr lang="fa-IR" sz="1800">
                <a:cs typeface="B Nazanin" panose="00000400000000000000" pitchFamily="2" charset="-78"/>
              </a:rPr>
              <a:t>پویا برای ثبت آدرس </a:t>
            </a:r>
            <a:r>
              <a:rPr lang="en-US" sz="1800">
                <a:cs typeface="B Nazanin" panose="00000400000000000000" pitchFamily="2" charset="-78"/>
              </a:rPr>
              <a:t>IP </a:t>
            </a:r>
            <a:r>
              <a:rPr lang="fa-IR" sz="1800">
                <a:cs typeface="B Nazanin" panose="00000400000000000000" pitchFamily="2" charset="-78"/>
              </a:rPr>
              <a:t>جدید خود در برابر نام دامنه ثابت استفاده کند.</a:t>
            </a:r>
            <a:endParaRPr lang="en-US" sz="1800">
              <a:cs typeface="B Nazanin" panose="00000400000000000000" pitchFamily="2" charset="-78"/>
            </a:endParaRPr>
          </a:p>
        </p:txBody>
      </p:sp>
    </p:spTree>
    <p:extLst>
      <p:ext uri="{BB962C8B-B14F-4D97-AF65-F5344CB8AC3E}">
        <p14:creationId xmlns:p14="http://schemas.microsoft.com/office/powerpoint/2010/main" val="294960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61667AA-FEEA-6308-9B24-3C5D9105D2AA}"/>
              </a:ext>
            </a:extLst>
          </p:cNvPr>
          <p:cNvSpPr>
            <a:spLocks noGrp="1"/>
          </p:cNvSpPr>
          <p:nvPr>
            <p:ph idx="10"/>
          </p:nvPr>
        </p:nvSpPr>
        <p:spPr>
          <a:xfrm>
            <a:off x="0" y="987574"/>
            <a:ext cx="9036496" cy="2995737"/>
          </a:xfrm>
        </p:spPr>
        <p:txBody>
          <a:bodyPr/>
          <a:lstStyle/>
          <a:p>
            <a:pPr algn="r"/>
            <a:r>
              <a:rPr lang="fa-IR" sz="2000">
                <a:cs typeface="B Nazanin" panose="00000400000000000000" pitchFamily="2" charset="-78"/>
              </a:rPr>
              <a:t>هنگامی که یک دستگاه می تواند در فضای هوشمند ارتباط برقرار کند، با مشکل تداعی مواجه می شود: نحوه</a:t>
            </a:r>
          </a:p>
          <a:p>
            <a:pPr algn="r"/>
            <a:r>
              <a:rPr lang="fa-IR" sz="2000">
                <a:cs typeface="B Nazanin" panose="00000400000000000000" pitchFamily="2" charset="-78"/>
              </a:rPr>
              <a:t> ارتباط مناسب با آن. راه‌حل‌های مشکل انجمن باید به دو مورد اصلی بپردازد</a:t>
            </a:r>
          </a:p>
          <a:p>
            <a:pPr algn="r"/>
            <a:r>
              <a:rPr lang="fa-IR" sz="2000">
                <a:cs typeface="B Nazanin" panose="00000400000000000000" pitchFamily="2" charset="-78"/>
              </a:rPr>
              <a:t>جنبه ها: مقیاس و دامنه. اول، ممکن است دستگاه‌های زیادی در فضای هوشمند وجود داشته باشد و</a:t>
            </a:r>
          </a:p>
          <a:p>
            <a:pPr algn="r"/>
            <a:r>
              <a:rPr lang="fa-IR" sz="2000">
                <a:cs typeface="B Nazanin" panose="00000400000000000000" pitchFamily="2" charset="-78"/>
              </a:rPr>
              <a:t> احتمالاً قطعات نرم‌افزاری بیشتری در آن دستگاه‌ها وجود داشته باشد. در صورت وجود، اجزای موجود در دستگاه ظاهر شده باید با کدام یک از اینها تعامل داشته باشند، و چگونه می توانند انتخاب به طور موثر</a:t>
            </a:r>
          </a:p>
          <a:p>
            <a:pPr algn="r"/>
            <a:r>
              <a:rPr lang="fa-IR" sz="2000">
                <a:cs typeface="B Nazanin" panose="00000400000000000000" pitchFamily="2" charset="-78"/>
              </a:rPr>
              <a:t> انجام شود. دوم، چگونه می‌توانیم دامنه را هنگام حل آن مشکل محدود کنیم، به گونه‌ای که فقط اجزای فضای هوشمند و همه اجزای موجود در فضای هوشمند را به جای تریلیون‌ها مولفه بالقوه که فراتر از آن قرار دارند، در نظر بگیریم؟ محدوده بندی تا حدی اما نه تنها یک نوع مسئله مقیاس بندی است.</a:t>
            </a:r>
            <a:endParaRPr lang="en-US" sz="2000">
              <a:cs typeface="B Nazanin" panose="00000400000000000000" pitchFamily="2" charset="-78"/>
            </a:endParaRPr>
          </a:p>
        </p:txBody>
      </p:sp>
      <p:sp>
        <p:nvSpPr>
          <p:cNvPr id="6" name="TextBox 5">
            <a:extLst>
              <a:ext uri="{FF2B5EF4-FFF2-40B4-BE49-F238E27FC236}">
                <a16:creationId xmlns:a16="http://schemas.microsoft.com/office/drawing/2014/main" id="{42DA4201-2558-00C3-F7E6-737070DB7D71}"/>
              </a:ext>
            </a:extLst>
          </p:cNvPr>
          <p:cNvSpPr txBox="1"/>
          <p:nvPr/>
        </p:nvSpPr>
        <p:spPr>
          <a:xfrm>
            <a:off x="5652120" y="154836"/>
            <a:ext cx="4603896" cy="523220"/>
          </a:xfrm>
          <a:prstGeom prst="rect">
            <a:avLst/>
          </a:prstGeom>
          <a:noFill/>
        </p:spPr>
        <p:txBody>
          <a:bodyPr wrap="square">
            <a:spAutoFit/>
          </a:bodyPr>
          <a:lstStyle/>
          <a:p>
            <a:r>
              <a:rPr lang="en-US" sz="2800" b="1">
                <a:cs typeface="B Nazanin" panose="00000400000000000000" pitchFamily="2" charset="-78"/>
              </a:rPr>
              <a:t>مشکل ارتباط و اصل مرز</a:t>
            </a:r>
          </a:p>
        </p:txBody>
      </p:sp>
    </p:spTree>
    <p:extLst>
      <p:ext uri="{BB962C8B-B14F-4D97-AF65-F5344CB8AC3E}">
        <p14:creationId xmlns:p14="http://schemas.microsoft.com/office/powerpoint/2010/main" val="3535179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2217" y="-27552"/>
            <a:ext cx="7524328" cy="884466"/>
          </a:xfrm>
        </p:spPr>
        <p:txBody>
          <a:bodyPr/>
          <a:lstStyle/>
          <a:p>
            <a:pPr algn="r" rtl="1"/>
            <a:r>
              <a:rPr lang="fa-IR"/>
              <a:t>خدمات کشف</a:t>
            </a:r>
            <a:endParaRPr lang="en-US" dirty="0"/>
          </a:p>
        </p:txBody>
      </p:sp>
      <p:sp>
        <p:nvSpPr>
          <p:cNvPr id="3" name="Content Placeholder 2"/>
          <p:cNvSpPr>
            <a:spLocks noGrp="1"/>
          </p:cNvSpPr>
          <p:nvPr>
            <p:ph idx="1"/>
          </p:nvPr>
        </p:nvSpPr>
        <p:spPr>
          <a:xfrm>
            <a:off x="1933777" y="2643758"/>
            <a:ext cx="6912768" cy="460648"/>
          </a:xfrm>
        </p:spPr>
        <p:txBody>
          <a:bodyPr/>
          <a:lstStyle/>
          <a:p>
            <a:pPr algn="just" rtl="1"/>
            <a:r>
              <a:rPr lang="fa-IR" sz="1800">
                <a:cs typeface="B Nazanin" panose="00000400000000000000" pitchFamily="2" charset="-78"/>
              </a:rPr>
              <a:t>مشتریان با استفاده از سرویس اکتشاف از خدمات ارائه شده در فضای هوشمند مطلع می شوند. یک سرویس کشف یک سرویس دایرکتوری است که در آن سرویس‌ها در یک فضای هوشمند با </a:t>
            </a:r>
          </a:p>
          <a:p>
            <a:pPr algn="just" rtl="1"/>
            <a:r>
              <a:rPr lang="fa-IR" sz="1800">
                <a:cs typeface="B Nazanin" panose="00000400000000000000" pitchFamily="2" charset="-78"/>
              </a:rPr>
              <a:t>ویژگی‌هایشان ثبت و جستجو می‌شوند، اما سرویسی که اجرای آن ویژگی‌های سیستم فرار را در </a:t>
            </a:r>
          </a:p>
          <a:p>
            <a:pPr algn="just" rtl="1"/>
            <a:r>
              <a:rPr lang="fa-IR" sz="1800">
                <a:cs typeface="B Nazanin" panose="00000400000000000000" pitchFamily="2" charset="-78"/>
              </a:rPr>
              <a:t>نظر می‌گیرد. ابتدا، داده های دایرکتوری مورد نیاز یک کلاینت خاص یعنی مجموعه ای از ویژگی</a:t>
            </a:r>
          </a:p>
          <a:p>
            <a:pPr algn="just" rtl="1"/>
            <a:r>
              <a:rPr lang="fa-IR" sz="1800">
                <a:cs typeface="B Nazanin" panose="00000400000000000000" pitchFamily="2" charset="-78"/>
              </a:rPr>
              <a:t> های سرویس که قرار است پرس و جوها بر اساس آنها اجرا شوند در زمان اجرا تعیین می شود. </a:t>
            </a:r>
          </a:p>
          <a:p>
            <a:pPr algn="just" rtl="1"/>
            <a:r>
              <a:rPr lang="fa-IR" sz="1800">
                <a:cs typeface="B Nazanin" panose="00000400000000000000" pitchFamily="2" charset="-78"/>
              </a:rPr>
              <a:t>داده دایرکتوری به صورت پویا به عنوان تابعی از تعیین می شود.</a:t>
            </a:r>
          </a:p>
          <a:p>
            <a:pPr algn="just" rtl="1"/>
            <a:r>
              <a:rPr lang="fa-IR" sz="1800">
                <a:cs typeface="B Nazanin" panose="00000400000000000000" pitchFamily="2" charset="-78"/>
              </a:rPr>
              <a:t>زمینه مشتری  در این مورد، فضای هوشمند خاصی که در آن پرس و جوها انجام می شود. دوم،</a:t>
            </a:r>
          </a:p>
          <a:p>
            <a:pPr algn="just" rtl="1"/>
            <a:r>
              <a:rPr lang="fa-IR" sz="1800">
                <a:cs typeface="B Nazanin" panose="00000400000000000000" pitchFamily="2" charset="-78"/>
              </a:rPr>
              <a:t> ممکن است هیچ زیرساختی در فضای هوشمند برای میزبانی سرور دایرکتوری وجود نداشته باشد. سوم، خدمات ثبت شده در فهرست ممکن است به طور خود به خود ناپدید شوند. چهارم، پروتکل</a:t>
            </a:r>
          </a:p>
          <a:p>
            <a:pPr algn="just" rtl="1"/>
            <a:r>
              <a:rPr lang="fa-IR" sz="1800">
                <a:cs typeface="B Nazanin" panose="00000400000000000000" pitchFamily="2" charset="-78"/>
              </a:rPr>
              <a:t> های مورد استفاده برای دسترسی به دایرکتوری باید نسبت به انرژی حساس باشد برای  پهنای</a:t>
            </a:r>
          </a:p>
          <a:p>
            <a:pPr algn="just" rtl="1"/>
            <a:r>
              <a:rPr lang="fa-IR" sz="1800">
                <a:cs typeface="B Nazanin" panose="00000400000000000000" pitchFamily="2" charset="-78"/>
              </a:rPr>
              <a:t> باندی که مصرف می کنند.</a:t>
            </a:r>
          </a:p>
          <a:p>
            <a:pPr algn="just" rtl="1"/>
            <a:r>
              <a:rPr lang="fa-IR" sz="1800">
                <a:cs typeface="B Nazanin" panose="00000400000000000000" pitchFamily="2" charset="-78"/>
              </a:rPr>
              <a:t>هم خدمات کشف دستگاه و هم خدمات کشف سرویس وجود دارد. بلوتوث شامل هر دو می شود. با کشف دستگاه، مشتریان نام و آدرس دستگاه‌های ارائه شده مشترک را کشف می‌کنند.</a:t>
            </a:r>
            <a:endParaRPr lang="fa-IR" sz="1800" dirty="0">
              <a:cs typeface="B Nazanin" panose="00000400000000000000" pitchFamily="2" charset="-78"/>
            </a:endParaRPr>
          </a:p>
        </p:txBody>
      </p:sp>
      <p:pic>
        <p:nvPicPr>
          <p:cNvPr id="6" name="Picture Placeholder 5"/>
          <p:cNvPicPr>
            <a:picLocks noGrp="1" noChangeAspect="1"/>
          </p:cNvPicPr>
          <p:nvPr>
            <p:ph type="pic" sz="quarter" idx="11"/>
          </p:nvPr>
        </p:nvPicPr>
        <p:blipFill>
          <a:blip r:embed="rId3" cstate="print">
            <a:extLst>
              <a:ext uri="{28A0092B-C50C-407E-A947-70E740481C1C}">
                <a14:useLocalDpi xmlns:a14="http://schemas.microsoft.com/office/drawing/2010/main" val="0"/>
              </a:ext>
            </a:extLst>
          </a:blip>
          <a:srcRect t="15084" b="15084"/>
          <a:stretch>
            <a:fillRect/>
          </a:stretch>
        </p:blipFill>
        <p:spPr/>
      </p:pic>
    </p:spTree>
    <p:extLst>
      <p:ext uri="{BB962C8B-B14F-4D97-AF65-F5344CB8AC3E}">
        <p14:creationId xmlns:p14="http://schemas.microsoft.com/office/powerpoint/2010/main" val="2941617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رابط یک سرویس کشف :</a:t>
            </a:r>
            <a:endParaRPr lang="en-US" dirty="0"/>
          </a:p>
        </p:txBody>
      </p:sp>
      <p:sp>
        <p:nvSpPr>
          <p:cNvPr id="3" name="Content Placeholder 2"/>
          <p:cNvSpPr>
            <a:spLocks noGrp="1"/>
          </p:cNvSpPr>
          <p:nvPr>
            <p:ph idx="1"/>
          </p:nvPr>
        </p:nvSpPr>
        <p:spPr>
          <a:xfrm>
            <a:off x="1547664" y="2139702"/>
            <a:ext cx="7290556" cy="460648"/>
          </a:xfrm>
        </p:spPr>
        <p:txBody>
          <a:bodyPr/>
          <a:lstStyle/>
          <a:p>
            <a:pPr algn="r" rtl="1"/>
            <a:r>
              <a:rPr lang="fa-IR" dirty="0">
                <a:cs typeface="B Nazanin" panose="00000400000000000000" pitchFamily="2" charset="-78"/>
              </a:rPr>
              <a:t>به طور معمول آنها یک دستگاه جداگانه را بر اساس اطلاعات خارج از </a:t>
            </a:r>
            <a:r>
              <a:rPr lang="fa-IR">
                <a:cs typeface="B Nazanin" panose="00000400000000000000" pitchFamily="2" charset="-78"/>
              </a:rPr>
              <a:t>باند  </a:t>
            </a:r>
            <a:r>
              <a:rPr lang="fa-IR" dirty="0">
                <a:cs typeface="B Nazanin" panose="00000400000000000000" pitchFamily="2" charset="-78"/>
              </a:rPr>
              <a:t> </a:t>
            </a:r>
            <a:r>
              <a:rPr lang="fa-IR">
                <a:cs typeface="B Nazanin" panose="00000400000000000000" pitchFamily="2" charset="-78"/>
              </a:rPr>
              <a:t>مانند انتخاب </a:t>
            </a:r>
          </a:p>
          <a:p>
            <a:pPr algn="r" rtl="1"/>
            <a:r>
              <a:rPr lang="fa-IR">
                <a:cs typeface="B Nazanin" panose="00000400000000000000" pitchFamily="2" charset="-78"/>
              </a:rPr>
              <a:t>توسط </a:t>
            </a:r>
            <a:r>
              <a:rPr lang="fa-IR" dirty="0">
                <a:cs typeface="B Nazanin" panose="00000400000000000000" pitchFamily="2" charset="-78"/>
              </a:rPr>
              <a:t>یک انسان </a:t>
            </a:r>
            <a:r>
              <a:rPr lang="fa-IR">
                <a:cs typeface="B Nazanin" panose="00000400000000000000" pitchFamily="2" charset="-78"/>
              </a:rPr>
              <a:t>انتخاب می کنند </a:t>
            </a:r>
            <a:r>
              <a:rPr lang="fa-IR" dirty="0">
                <a:cs typeface="B Nazanin" panose="00000400000000000000" pitchFamily="2" charset="-78"/>
              </a:rPr>
              <a:t>و برای خدماتی که ارائه </a:t>
            </a:r>
            <a:r>
              <a:rPr lang="fa-IR">
                <a:cs typeface="B Nazanin" panose="00000400000000000000" pitchFamily="2" charset="-78"/>
              </a:rPr>
              <a:t>می دهند از آن درخواست</a:t>
            </a:r>
          </a:p>
          <a:p>
            <a:pPr algn="r" rtl="1"/>
            <a:r>
              <a:rPr lang="fa-IR">
                <a:cs typeface="B Nazanin" panose="00000400000000000000" pitchFamily="2" charset="-78"/>
              </a:rPr>
              <a:t> </a:t>
            </a:r>
            <a:r>
              <a:rPr lang="fa-IR" dirty="0">
                <a:cs typeface="B Nazanin" panose="00000400000000000000" pitchFamily="2" charset="-78"/>
              </a:rPr>
              <a:t>می کنند از سوی دیگر یک سرویس کشف خدمات در جایی استفاده می شود </a:t>
            </a:r>
            <a:r>
              <a:rPr lang="fa-IR">
                <a:cs typeface="B Nazanin" panose="00000400000000000000" pitchFamily="2" charset="-78"/>
              </a:rPr>
              <a:t>که مشتریان</a:t>
            </a:r>
          </a:p>
          <a:p>
            <a:pPr algn="r" rtl="1"/>
            <a:r>
              <a:rPr lang="fa-IR">
                <a:cs typeface="B Nazanin" panose="00000400000000000000" pitchFamily="2" charset="-78"/>
              </a:rPr>
              <a:t> نمی دانند </a:t>
            </a:r>
            <a:r>
              <a:rPr lang="fa-IR" dirty="0">
                <a:cs typeface="B Nazanin" panose="00000400000000000000" pitchFamily="2" charset="-78"/>
              </a:rPr>
              <a:t>کدام دستگاه خدمات مورد نیاز خود را ارائه میکند </a:t>
            </a:r>
            <a:r>
              <a:rPr lang="fa-IR">
                <a:cs typeface="B Nazanin" panose="00000400000000000000" pitchFamily="2" charset="-78"/>
              </a:rPr>
              <a:t>بلکه به  </a:t>
            </a:r>
            <a:r>
              <a:rPr lang="fa-IR" dirty="0">
                <a:cs typeface="B Nazanin" panose="00000400000000000000" pitchFamily="2" charset="-78"/>
              </a:rPr>
              <a:t>ویژگی های سرویس به تنهایی مربوط می شود در </a:t>
            </a:r>
            <a:r>
              <a:rPr lang="fa-IR">
                <a:cs typeface="B Nazanin" panose="00000400000000000000" pitchFamily="2" charset="-78"/>
              </a:rPr>
              <a:t>شکل اسلاید بعد یک نمایش ساده </a:t>
            </a:r>
            <a:r>
              <a:rPr lang="fa-IR" dirty="0">
                <a:cs typeface="B Nazanin" panose="00000400000000000000" pitchFamily="2" charset="-78"/>
              </a:rPr>
              <a:t>شده و ساختگی از این رابط ها را نشان </a:t>
            </a:r>
            <a:r>
              <a:rPr lang="fa-IR">
                <a:cs typeface="B Nazanin" panose="00000400000000000000" pitchFamily="2" charset="-78"/>
              </a:rPr>
              <a:t>می دهد.</a:t>
            </a:r>
            <a:endParaRPr lang="en-US" dirty="0"/>
          </a:p>
        </p:txBody>
      </p:sp>
      <p:pic>
        <p:nvPicPr>
          <p:cNvPr id="8" name="Picture Placeholder 7"/>
          <p:cNvPicPr>
            <a:picLocks noGrp="1" noChangeAspect="1"/>
          </p:cNvPicPr>
          <p:nvPr>
            <p:ph type="pic" sz="quarter" idx="11"/>
          </p:nvPr>
        </p:nvPicPr>
        <p:blipFill>
          <a:blip r:embed="rId2" cstate="print">
            <a:extLst>
              <a:ext uri="{28A0092B-C50C-407E-A947-70E740481C1C}">
                <a14:useLocalDpi xmlns:a14="http://schemas.microsoft.com/office/drawing/2010/main" val="0"/>
              </a:ext>
            </a:extLst>
          </a:blip>
          <a:srcRect l="15142" r="15142"/>
          <a:stretch>
            <a:fillRect/>
          </a:stretch>
        </p:blipFill>
        <p:spPr>
          <a:xfrm rot="5400000">
            <a:off x="485841" y="3903100"/>
            <a:ext cx="903356" cy="583103"/>
          </a:xfrm>
        </p:spPr>
      </p:pic>
    </p:spTree>
    <p:extLst>
      <p:ext uri="{BB962C8B-B14F-4D97-AF65-F5344CB8AC3E}">
        <p14:creationId xmlns:p14="http://schemas.microsoft.com/office/powerpoint/2010/main" val="1238724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1800"/>
              <a:t>رابط یک سرویس کشف</a:t>
            </a:r>
            <a:endParaRPr lang="en-US" sz="1800" dirty="0"/>
          </a:p>
        </p:txBody>
      </p:sp>
      <p:sp>
        <p:nvSpPr>
          <p:cNvPr id="5" name="Round Diagonal Corner Rectangle 4"/>
          <p:cNvSpPr/>
          <p:nvPr/>
        </p:nvSpPr>
        <p:spPr>
          <a:xfrm>
            <a:off x="4058505" y="1585961"/>
            <a:ext cx="4905983" cy="640358"/>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b="1" dirty="0">
                <a:solidFill>
                  <a:schemeClr val="accent1"/>
                </a:solidFill>
                <a:cs typeface="B Nazanin" panose="00000400000000000000" pitchFamily="2" charset="-78"/>
              </a:rPr>
              <a:t>ثبت سرویس در ادرس داده شده </a:t>
            </a:r>
            <a:r>
              <a:rPr lang="fa-IR" b="1">
                <a:solidFill>
                  <a:schemeClr val="accent1"/>
                </a:solidFill>
                <a:cs typeface="B Nazanin" panose="00000400000000000000" pitchFamily="2" charset="-78"/>
              </a:rPr>
              <a:t>با ویژگی </a:t>
            </a:r>
            <a:r>
              <a:rPr lang="fa-IR" b="1" dirty="0">
                <a:solidFill>
                  <a:schemeClr val="accent1"/>
                </a:solidFill>
                <a:cs typeface="B Nazanin" panose="00000400000000000000" pitchFamily="2" charset="-78"/>
              </a:rPr>
              <a:t>های داده شده اجاره نامه است </a:t>
            </a:r>
            <a:endParaRPr lang="en-US" b="1" dirty="0">
              <a:solidFill>
                <a:schemeClr val="accent1"/>
              </a:solidFill>
            </a:endParaRPr>
          </a:p>
        </p:txBody>
      </p:sp>
      <p:sp>
        <p:nvSpPr>
          <p:cNvPr id="6" name="Round Diagonal Corner Rectangle 5"/>
          <p:cNvSpPr/>
          <p:nvPr/>
        </p:nvSpPr>
        <p:spPr>
          <a:xfrm>
            <a:off x="6876256" y="894776"/>
            <a:ext cx="1440160" cy="432048"/>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a:solidFill>
                  <a:schemeClr val="accent1"/>
                </a:solidFill>
                <a:cs typeface="B Nazanin" panose="00000400000000000000" pitchFamily="2" charset="-78"/>
              </a:rPr>
              <a:t>توضیح </a:t>
            </a:r>
            <a:endParaRPr lang="en-US" b="1" dirty="0">
              <a:solidFill>
                <a:schemeClr val="accent1"/>
              </a:solidFill>
            </a:endParaRPr>
          </a:p>
        </p:txBody>
      </p:sp>
      <p:sp>
        <p:nvSpPr>
          <p:cNvPr id="8" name="Round Diagonal Corner Rectangle 7"/>
          <p:cNvSpPr/>
          <p:nvPr/>
        </p:nvSpPr>
        <p:spPr>
          <a:xfrm>
            <a:off x="4161758" y="2318115"/>
            <a:ext cx="4524329" cy="432048"/>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b="1" dirty="0">
                <a:solidFill>
                  <a:schemeClr val="accent1"/>
                </a:solidFill>
                <a:cs typeface="B Nazanin" panose="00000400000000000000" pitchFamily="2" charset="-78"/>
              </a:rPr>
              <a:t>اجاره </a:t>
            </a:r>
            <a:r>
              <a:rPr lang="fa-IR" b="1">
                <a:solidFill>
                  <a:schemeClr val="accent1"/>
                </a:solidFill>
                <a:cs typeface="B Nazanin" panose="00000400000000000000" pitchFamily="2" charset="-78"/>
              </a:rPr>
              <a:t>نامه بازگشت </a:t>
            </a:r>
            <a:r>
              <a:rPr lang="fa-IR" b="1" dirty="0">
                <a:solidFill>
                  <a:schemeClr val="accent1"/>
                </a:solidFill>
                <a:cs typeface="B Nazanin" panose="00000400000000000000" pitchFamily="2" charset="-78"/>
              </a:rPr>
              <a:t>را در هنگام ثبت </a:t>
            </a:r>
            <a:r>
              <a:rPr lang="fa-IR" b="1">
                <a:solidFill>
                  <a:schemeClr val="accent1"/>
                </a:solidFill>
                <a:cs typeface="B Nazanin" panose="00000400000000000000" pitchFamily="2" charset="-78"/>
              </a:rPr>
              <a:t>بروز کنید </a:t>
            </a:r>
            <a:endParaRPr lang="en-US" b="1" dirty="0">
              <a:solidFill>
                <a:schemeClr val="accent1"/>
              </a:solidFill>
            </a:endParaRPr>
          </a:p>
        </p:txBody>
      </p:sp>
      <p:sp>
        <p:nvSpPr>
          <p:cNvPr id="9" name="Round Diagonal Corner Rectangle 8"/>
          <p:cNvSpPr/>
          <p:nvPr/>
        </p:nvSpPr>
        <p:spPr>
          <a:xfrm>
            <a:off x="4454871" y="2966943"/>
            <a:ext cx="4451732" cy="602074"/>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b="1">
                <a:solidFill>
                  <a:schemeClr val="accent1"/>
                </a:solidFill>
                <a:cs typeface="B Nazanin" panose="00000400000000000000" pitchFamily="2" charset="-78"/>
              </a:rPr>
              <a:t>سابقه خدمات ثبت شده تحت اجاره نامه را حذف کنید</a:t>
            </a:r>
            <a:endParaRPr lang="en-US" b="1" dirty="0">
              <a:solidFill>
                <a:schemeClr val="accent1"/>
              </a:solidFill>
            </a:endParaRPr>
          </a:p>
        </p:txBody>
      </p:sp>
      <p:sp>
        <p:nvSpPr>
          <p:cNvPr id="11" name="Round Diagonal Corner Rectangle 10"/>
          <p:cNvSpPr/>
          <p:nvPr/>
        </p:nvSpPr>
        <p:spPr>
          <a:xfrm>
            <a:off x="338886" y="911467"/>
            <a:ext cx="3240360" cy="520348"/>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a:solidFill>
                  <a:schemeClr val="accent1"/>
                </a:solidFill>
                <a:cs typeface="B Nazanin" panose="00000400000000000000" pitchFamily="2" charset="-78"/>
              </a:rPr>
              <a:t>روش هایی برای ثبت نام خدمات و لغو  </a:t>
            </a:r>
            <a:endParaRPr lang="en-US" b="1" dirty="0">
              <a:solidFill>
                <a:schemeClr val="accent1"/>
              </a:solidFill>
            </a:endParaRPr>
          </a:p>
        </p:txBody>
      </p:sp>
      <p:sp>
        <p:nvSpPr>
          <p:cNvPr id="12" name="Round Diagonal Corner Rectangle 11"/>
          <p:cNvSpPr/>
          <p:nvPr/>
        </p:nvSpPr>
        <p:spPr>
          <a:xfrm>
            <a:off x="35249" y="1605746"/>
            <a:ext cx="3096344" cy="592356"/>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a:solidFill>
                  <a:schemeClr val="accent1"/>
                </a:solidFill>
                <a:cs typeface="B Nazanin" panose="00000400000000000000" pitchFamily="2" charset="-78"/>
              </a:rPr>
              <a:t>اجاره := ثبت نام (آدرس، ویژگی ها)</a:t>
            </a:r>
            <a:endParaRPr lang="en-US" b="1" dirty="0">
              <a:solidFill>
                <a:schemeClr val="accent1"/>
              </a:solidFill>
            </a:endParaRPr>
          </a:p>
        </p:txBody>
      </p:sp>
      <p:sp>
        <p:nvSpPr>
          <p:cNvPr id="13" name="Round Diagonal Corner Rectangle 12"/>
          <p:cNvSpPr/>
          <p:nvPr/>
        </p:nvSpPr>
        <p:spPr>
          <a:xfrm>
            <a:off x="467544" y="2288048"/>
            <a:ext cx="1984979" cy="432048"/>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a:solidFill>
                  <a:schemeClr val="accent1"/>
                </a:solidFill>
                <a:cs typeface="B Nazanin" panose="00000400000000000000" pitchFamily="2" charset="-78"/>
              </a:rPr>
              <a:t>تازه کردن &lt; اجاره &gt; </a:t>
            </a:r>
            <a:endParaRPr lang="en-US" b="1" dirty="0">
              <a:solidFill>
                <a:schemeClr val="accent1"/>
              </a:solidFill>
            </a:endParaRPr>
          </a:p>
        </p:txBody>
      </p:sp>
      <p:sp>
        <p:nvSpPr>
          <p:cNvPr id="14" name="Round Diagonal Corner Rectangle 13"/>
          <p:cNvSpPr/>
          <p:nvPr/>
        </p:nvSpPr>
        <p:spPr>
          <a:xfrm>
            <a:off x="201709" y="3053260"/>
            <a:ext cx="1872208" cy="491886"/>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a:solidFill>
                  <a:schemeClr val="accent1"/>
                </a:solidFill>
                <a:cs typeface="B Nazanin" panose="00000400000000000000" pitchFamily="2" charset="-78"/>
              </a:rPr>
              <a:t>لغو ثبت &lt; اجاره&gt; </a:t>
            </a:r>
            <a:endParaRPr lang="en-US" b="1" dirty="0">
              <a:solidFill>
                <a:schemeClr val="accent1"/>
              </a:solidFill>
            </a:endParaRPr>
          </a:p>
        </p:txBody>
      </p:sp>
      <p:sp>
        <p:nvSpPr>
          <p:cNvPr id="15" name="Round Diagonal Corner Rectangle 14"/>
          <p:cNvSpPr/>
          <p:nvPr/>
        </p:nvSpPr>
        <p:spPr>
          <a:xfrm>
            <a:off x="107504" y="3737730"/>
            <a:ext cx="2717823" cy="353764"/>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a:solidFill>
                  <a:schemeClr val="accent1"/>
                </a:solidFill>
                <a:cs typeface="B Nazanin" panose="00000400000000000000" pitchFamily="2" charset="-78"/>
              </a:rPr>
              <a:t>روش جست جوی یک سرویس  </a:t>
            </a:r>
            <a:endParaRPr lang="en-US" b="1" dirty="0">
              <a:solidFill>
                <a:schemeClr val="accent1"/>
              </a:solidFill>
            </a:endParaRPr>
          </a:p>
        </p:txBody>
      </p:sp>
      <p:sp>
        <p:nvSpPr>
          <p:cNvPr id="3" name="Round Diagonal Corner Rectangle 14">
            <a:extLst>
              <a:ext uri="{FF2B5EF4-FFF2-40B4-BE49-F238E27FC236}">
                <a16:creationId xmlns:a16="http://schemas.microsoft.com/office/drawing/2014/main" id="{F2FF2EA7-3038-3C93-16CF-718556533DBC}"/>
              </a:ext>
            </a:extLst>
          </p:cNvPr>
          <p:cNvSpPr/>
          <p:nvPr/>
        </p:nvSpPr>
        <p:spPr>
          <a:xfrm>
            <a:off x="107504" y="4370546"/>
            <a:ext cx="4054254" cy="561029"/>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accent1"/>
                </a:solidFill>
              </a:rPr>
              <a:t>ServiceSet := </a:t>
            </a:r>
            <a:r>
              <a:rPr lang="fa-IR" b="1">
                <a:solidFill>
                  <a:schemeClr val="accent1"/>
                </a:solidFill>
                <a:cs typeface="B Nazanin" panose="00000400000000000000" pitchFamily="2" charset="-78"/>
              </a:rPr>
              <a:t>پرس و جو (مشخصات ویژگی)</a:t>
            </a:r>
            <a:endParaRPr lang="en-US" b="1" dirty="0">
              <a:solidFill>
                <a:schemeClr val="accent1"/>
              </a:solidFill>
            </a:endParaRPr>
          </a:p>
        </p:txBody>
      </p:sp>
      <p:sp>
        <p:nvSpPr>
          <p:cNvPr id="10" name="Round Diagonal Corner Rectangle 8">
            <a:extLst>
              <a:ext uri="{FF2B5EF4-FFF2-40B4-BE49-F238E27FC236}">
                <a16:creationId xmlns:a16="http://schemas.microsoft.com/office/drawing/2014/main" id="{7B41369F-161F-540F-819C-4D20D634FC43}"/>
              </a:ext>
            </a:extLst>
          </p:cNvPr>
          <p:cNvSpPr/>
          <p:nvPr/>
        </p:nvSpPr>
        <p:spPr>
          <a:xfrm>
            <a:off x="4800723" y="4329502"/>
            <a:ext cx="4235773" cy="602074"/>
          </a:xfrm>
          <a:prstGeom prst="round2Diag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b="1">
                <a:solidFill>
                  <a:schemeClr val="accent1"/>
                </a:solidFill>
                <a:cs typeface="B Nazanin" panose="00000400000000000000" pitchFamily="2" charset="-78"/>
              </a:rPr>
              <a:t>مجموعه ای از خدمات ثبت شده را که ویژگی های آنها با مشخصات داده شده مطابقت دارد، برگردانید</a:t>
            </a:r>
            <a:endParaRPr lang="en-US" b="1" dirty="0">
              <a:solidFill>
                <a:schemeClr val="accent1"/>
              </a:solidFill>
            </a:endParaRPr>
          </a:p>
        </p:txBody>
      </p:sp>
      <p:sp>
        <p:nvSpPr>
          <p:cNvPr id="16" name="Arrow: Right 15">
            <a:extLst>
              <a:ext uri="{FF2B5EF4-FFF2-40B4-BE49-F238E27FC236}">
                <a16:creationId xmlns:a16="http://schemas.microsoft.com/office/drawing/2014/main" id="{98CF89E9-7D85-DC65-0BB3-A8369C05DF4C}"/>
              </a:ext>
            </a:extLst>
          </p:cNvPr>
          <p:cNvSpPr/>
          <p:nvPr/>
        </p:nvSpPr>
        <p:spPr>
          <a:xfrm>
            <a:off x="3275856" y="1795559"/>
            <a:ext cx="720080" cy="27213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CC43BD61-EDDE-B380-36FB-FF01AC47F806}"/>
              </a:ext>
            </a:extLst>
          </p:cNvPr>
          <p:cNvSpPr/>
          <p:nvPr/>
        </p:nvSpPr>
        <p:spPr>
          <a:xfrm>
            <a:off x="2555776" y="2384464"/>
            <a:ext cx="1502729" cy="27213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C084CC2D-B65D-FA2E-37CA-1A82B13BD7B4}"/>
              </a:ext>
            </a:extLst>
          </p:cNvPr>
          <p:cNvSpPr/>
          <p:nvPr/>
        </p:nvSpPr>
        <p:spPr>
          <a:xfrm>
            <a:off x="2206834" y="3149538"/>
            <a:ext cx="2254584" cy="27213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6508331E-B7EA-D0AA-F5ED-0B6CE279F486}"/>
              </a:ext>
            </a:extLst>
          </p:cNvPr>
          <p:cNvSpPr/>
          <p:nvPr/>
        </p:nvSpPr>
        <p:spPr>
          <a:xfrm>
            <a:off x="4161758" y="4492236"/>
            <a:ext cx="638965" cy="27213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Down 20">
            <a:extLst>
              <a:ext uri="{FF2B5EF4-FFF2-40B4-BE49-F238E27FC236}">
                <a16:creationId xmlns:a16="http://schemas.microsoft.com/office/drawing/2014/main" id="{C0613137-0C7D-0013-E480-CDE8A77B2527}"/>
              </a:ext>
            </a:extLst>
          </p:cNvPr>
          <p:cNvSpPr/>
          <p:nvPr/>
        </p:nvSpPr>
        <p:spPr>
          <a:xfrm>
            <a:off x="1599948" y="1438727"/>
            <a:ext cx="265835" cy="15414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Down 21">
            <a:extLst>
              <a:ext uri="{FF2B5EF4-FFF2-40B4-BE49-F238E27FC236}">
                <a16:creationId xmlns:a16="http://schemas.microsoft.com/office/drawing/2014/main" id="{FF77B75A-81EF-B9DA-8590-A297D276EF92}"/>
              </a:ext>
            </a:extLst>
          </p:cNvPr>
          <p:cNvSpPr/>
          <p:nvPr/>
        </p:nvSpPr>
        <p:spPr>
          <a:xfrm>
            <a:off x="7463418" y="1369181"/>
            <a:ext cx="265835" cy="18821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Down 22">
            <a:extLst>
              <a:ext uri="{FF2B5EF4-FFF2-40B4-BE49-F238E27FC236}">
                <a16:creationId xmlns:a16="http://schemas.microsoft.com/office/drawing/2014/main" id="{2FAC2FC8-91CB-A1A0-6F3E-8BB8F9F0AA61}"/>
              </a:ext>
            </a:extLst>
          </p:cNvPr>
          <p:cNvSpPr/>
          <p:nvPr/>
        </p:nvSpPr>
        <p:spPr>
          <a:xfrm>
            <a:off x="1327115" y="4091494"/>
            <a:ext cx="265835" cy="27457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0140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67494"/>
            <a:ext cx="7524328" cy="884466"/>
          </a:xfrm>
        </p:spPr>
        <p:txBody>
          <a:bodyPr/>
          <a:lstStyle/>
          <a:p>
            <a:pPr algn="r" rtl="1"/>
            <a:r>
              <a:rPr lang="fa-IR" sz="2400" dirty="0"/>
              <a:t>مسائلی که در طراحی سرویس اکتشافات باید </a:t>
            </a:r>
            <a:r>
              <a:rPr lang="fa-IR" sz="2400"/>
              <a:t>به آنها پرداخته شود</a:t>
            </a:r>
            <a:br>
              <a:rPr lang="fa-IR" sz="2400"/>
            </a:br>
            <a:r>
              <a:rPr lang="fa-IR" sz="2400"/>
              <a:t> </a:t>
            </a:r>
            <a:endParaRPr lang="en-US" sz="2400" dirty="0"/>
          </a:p>
        </p:txBody>
      </p:sp>
      <p:sp>
        <p:nvSpPr>
          <p:cNvPr id="3" name="Content Placeholder 2"/>
          <p:cNvSpPr>
            <a:spLocks noGrp="1"/>
          </p:cNvSpPr>
          <p:nvPr>
            <p:ph idx="1"/>
          </p:nvPr>
        </p:nvSpPr>
        <p:spPr>
          <a:xfrm>
            <a:off x="1835696" y="1707654"/>
            <a:ext cx="6912768" cy="460648"/>
          </a:xfrm>
        </p:spPr>
        <p:txBody>
          <a:bodyPr/>
          <a:lstStyle/>
          <a:p>
            <a:pPr marL="342900" indent="-342900" algn="just" rtl="1">
              <a:buFont typeface="Arial" panose="020B0604020202020204" pitchFamily="34" charset="0"/>
              <a:buChar char="•"/>
            </a:pPr>
            <a:r>
              <a:rPr lang="fa-IR">
                <a:cs typeface="B Nazanin" panose="00000400000000000000" pitchFamily="2" charset="-78"/>
              </a:rPr>
              <a:t>ارتباط کم تلاش و مناسب:</a:t>
            </a:r>
          </a:p>
          <a:p>
            <a:pPr marL="285750" indent="-285750" algn="just" rtl="1">
              <a:buFont typeface="Arial" panose="020B0604020202020204" pitchFamily="34" charset="0"/>
              <a:buChar char="•"/>
            </a:pPr>
            <a:r>
              <a:rPr lang="fa-IR" sz="1800">
                <a:cs typeface="B Nazanin" panose="00000400000000000000" pitchFamily="2" charset="-78"/>
              </a:rPr>
              <a:t>شرح خدمات و زبان درخواست</a:t>
            </a:r>
          </a:p>
          <a:p>
            <a:pPr marL="285750" indent="-285750" algn="just" rtl="1">
              <a:buFont typeface="Arial" panose="020B0604020202020204" pitchFamily="34" charset="0"/>
              <a:buChar char="•"/>
            </a:pPr>
            <a:r>
              <a:rPr lang="fa-IR" sz="1800">
                <a:cs typeface="B Nazanin" panose="00000400000000000000" pitchFamily="2" charset="-78"/>
              </a:rPr>
              <a:t>کشف ویژه فضای هوشمند</a:t>
            </a:r>
          </a:p>
          <a:p>
            <a:pPr marL="285750" indent="-285750" algn="just" rtl="1">
              <a:buFont typeface="Arial" panose="020B0604020202020204" pitchFamily="34" charset="0"/>
              <a:buChar char="•"/>
            </a:pPr>
            <a:r>
              <a:rPr lang="fa-IR" sz="1800">
                <a:cs typeface="B Nazanin" panose="00000400000000000000" pitchFamily="2" charset="-78"/>
              </a:rPr>
              <a:t>پیاده سازی دایرکتوری</a:t>
            </a:r>
          </a:p>
          <a:p>
            <a:pPr marL="285750" indent="-285750" algn="just" rtl="1">
              <a:buFont typeface="Arial" panose="020B0604020202020204" pitchFamily="34" charset="0"/>
              <a:buChar char="•"/>
            </a:pPr>
            <a:r>
              <a:rPr lang="fa-IR" sz="1800">
                <a:cs typeface="B Nazanin" panose="00000400000000000000" pitchFamily="2" charset="-78"/>
              </a:rPr>
              <a:t>نوسانات خدمات</a:t>
            </a:r>
            <a:endParaRPr lang="en-US" sz="1800" dirty="0">
              <a:cs typeface="B Nazanin" panose="00000400000000000000" pitchFamily="2" charset="-78"/>
            </a:endParaRPr>
          </a:p>
        </p:txBody>
      </p:sp>
      <p:pic>
        <p:nvPicPr>
          <p:cNvPr id="6" name="Picture Placeholder 5"/>
          <p:cNvPicPr>
            <a:picLocks noGrp="1" noChangeAspect="1"/>
          </p:cNvPicPr>
          <p:nvPr>
            <p:ph type="pic" sz="quarter" idx="11"/>
          </p:nvPr>
        </p:nvPicPr>
        <p:blipFill>
          <a:blip r:embed="rId2" cstate="print">
            <a:extLst>
              <a:ext uri="{28A0092B-C50C-407E-A947-70E740481C1C}">
                <a14:useLocalDpi xmlns:a14="http://schemas.microsoft.com/office/drawing/2010/main" val="0"/>
              </a:ext>
            </a:extLst>
          </a:blip>
          <a:srcRect l="6427" r="6427"/>
          <a:stretch>
            <a:fillRect/>
          </a:stretch>
        </p:blipFill>
        <p:spPr/>
      </p:pic>
      <p:sp>
        <p:nvSpPr>
          <p:cNvPr id="5" name="TextBox 4">
            <a:extLst>
              <a:ext uri="{FF2B5EF4-FFF2-40B4-BE49-F238E27FC236}">
                <a16:creationId xmlns:a16="http://schemas.microsoft.com/office/drawing/2014/main" id="{921425D9-A516-5A51-7934-81F05EE781AC}"/>
              </a:ext>
            </a:extLst>
          </p:cNvPr>
          <p:cNvSpPr txBox="1"/>
          <p:nvPr/>
        </p:nvSpPr>
        <p:spPr>
          <a:xfrm>
            <a:off x="4211960" y="2859782"/>
            <a:ext cx="4572000" cy="461665"/>
          </a:xfrm>
          <a:prstGeom prst="rect">
            <a:avLst/>
          </a:prstGeom>
          <a:noFill/>
        </p:spPr>
        <p:txBody>
          <a:bodyPr wrap="square">
            <a:spAutoFit/>
          </a:bodyPr>
          <a:lstStyle/>
          <a:p>
            <a:pPr algn="just" rtl="1"/>
            <a:r>
              <a:rPr lang="fa-IR" sz="2400" b="1">
                <a:cs typeface="B Nazanin" panose="00000400000000000000" pitchFamily="2" charset="-78"/>
              </a:rPr>
              <a:t>کشف سرویس در </a:t>
            </a:r>
            <a:r>
              <a:rPr lang="en-US" sz="2400" b="1"/>
              <a:t> :jini</a:t>
            </a:r>
            <a:r>
              <a:rPr lang="fa-IR" sz="2400" b="1">
                <a:cs typeface="B Nazanin" panose="00000400000000000000" pitchFamily="2" charset="-78"/>
              </a:rPr>
              <a:t> </a:t>
            </a:r>
            <a:endParaRPr lang="fa-IR" sz="2400" b="1" dirty="0">
              <a:cs typeface="B Nazanin" panose="00000400000000000000" pitchFamily="2" charset="-78"/>
            </a:endParaRPr>
          </a:p>
        </p:txBody>
      </p:sp>
      <p:sp>
        <p:nvSpPr>
          <p:cNvPr id="7" name="Content Placeholder 2">
            <a:extLst>
              <a:ext uri="{FF2B5EF4-FFF2-40B4-BE49-F238E27FC236}">
                <a16:creationId xmlns:a16="http://schemas.microsoft.com/office/drawing/2014/main" id="{FD935197-4E8B-79E5-58A7-EAF6D0A9FCF0}"/>
              </a:ext>
            </a:extLst>
          </p:cNvPr>
          <p:cNvSpPr txBox="1">
            <a:spLocks/>
          </p:cNvSpPr>
          <p:nvPr/>
        </p:nvSpPr>
        <p:spPr>
          <a:xfrm>
            <a:off x="1547664" y="3162622"/>
            <a:ext cx="7488832" cy="1972816"/>
          </a:xfrm>
          <a:prstGeom prst="rect">
            <a:avLst/>
          </a:prstGeom>
        </p:spPr>
        <p:txBody>
          <a:bodyPr anchor="ctr"/>
          <a:lstStyle>
            <a:lvl1pPr marL="0" indent="0" algn="l" defTabSz="914400" rtl="0" eaLnBrk="1" latinLnBrk="1" hangingPunct="1">
              <a:spcBef>
                <a:spcPct val="20000"/>
              </a:spcBef>
              <a:buFont typeface="Arial" pitchFamily="34" charset="0"/>
              <a:buNone/>
              <a:defRPr sz="2000" kern="1200">
                <a:solidFill>
                  <a:schemeClr val="tx1">
                    <a:lumMod val="75000"/>
                    <a:lumOff val="25000"/>
                  </a:schemeClr>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just" rtl="1"/>
            <a:r>
              <a:rPr lang="en-US"/>
              <a:t>jini </a:t>
            </a:r>
            <a:r>
              <a:rPr lang="fa-IR">
                <a:cs typeface="B Nazanin" panose="00000400000000000000" pitchFamily="2" charset="-78"/>
              </a:rPr>
              <a:t> سرویسی  است که برای استفاده سیستم های تلفن همراه سیار و فراگیر  طراحی شده</a:t>
            </a:r>
          </a:p>
          <a:p>
            <a:pPr algn="just" rtl="1"/>
            <a:r>
              <a:rPr lang="fa-IR">
                <a:cs typeface="B Nazanin" panose="00000400000000000000" pitchFamily="2" charset="-78"/>
              </a:rPr>
              <a:t> است و این کاملاً مبتنی بر جاو است فرض می کند که ماشینهای مجازی جاوا در همه رایانه ها اجرا می شوند و به آنها  امکان می دهد از طریق </a:t>
            </a:r>
            <a:r>
              <a:rPr lang="en-US"/>
              <a:t>RMI </a:t>
            </a:r>
            <a:r>
              <a:rPr lang="fa-IR">
                <a:cs typeface="B Nazanin" panose="00000400000000000000" pitchFamily="2" charset="-78"/>
              </a:rPr>
              <a:t> یا رویدادها با یکدیگر ارتباط برقرار</a:t>
            </a:r>
          </a:p>
          <a:p>
            <a:pPr algn="just" rtl="1"/>
            <a:r>
              <a:rPr lang="fa-IR">
                <a:cs typeface="B Nazanin" panose="00000400000000000000" pitchFamily="2" charset="-78"/>
              </a:rPr>
              <a:t> کنند</a:t>
            </a:r>
            <a:endParaRPr lang="en-US" sz="1800" dirty="0"/>
          </a:p>
        </p:txBody>
      </p:sp>
    </p:spTree>
    <p:extLst>
      <p:ext uri="{BB962C8B-B14F-4D97-AF65-F5344CB8AC3E}">
        <p14:creationId xmlns:p14="http://schemas.microsoft.com/office/powerpoint/2010/main" val="3311392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Placeholder 41"/>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17780" r="17780"/>
          <a:stretch>
            <a:fillRect/>
          </a:stretch>
        </p:blipFill>
        <p:spPr/>
      </p:pic>
      <p:sp>
        <p:nvSpPr>
          <p:cNvPr id="6" name="Rectangle 5"/>
          <p:cNvSpPr/>
          <p:nvPr/>
        </p:nvSpPr>
        <p:spPr>
          <a:xfrm>
            <a:off x="7236296" y="3363838"/>
            <a:ext cx="1296144" cy="1440160"/>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accent2"/>
                </a:solidFill>
                <a:cs typeface="B Nazanin" panose="00000400000000000000" pitchFamily="2" charset="-78"/>
              </a:rPr>
              <a:t>سرویس</a:t>
            </a:r>
          </a:p>
          <a:p>
            <a:pPr algn="ctr"/>
            <a:r>
              <a:rPr lang="fa-IR" dirty="0">
                <a:solidFill>
                  <a:schemeClr val="accent2"/>
                </a:solidFill>
                <a:cs typeface="B Nazanin" panose="00000400000000000000" pitchFamily="2" charset="-78"/>
              </a:rPr>
              <a:t>جستجو</a:t>
            </a:r>
            <a:endParaRPr lang="en-US" dirty="0">
              <a:solidFill>
                <a:schemeClr val="accent2"/>
              </a:solidFill>
            </a:endParaRPr>
          </a:p>
        </p:txBody>
      </p:sp>
      <p:sp>
        <p:nvSpPr>
          <p:cNvPr id="7" name="Rectangle 6"/>
          <p:cNvSpPr/>
          <p:nvPr/>
        </p:nvSpPr>
        <p:spPr>
          <a:xfrm>
            <a:off x="7236296" y="627534"/>
            <a:ext cx="1296144" cy="1512168"/>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accent2"/>
                </a:solidFill>
                <a:cs typeface="B Nazanin" panose="00000400000000000000" pitchFamily="2" charset="-78"/>
              </a:rPr>
              <a:t>خدمات </a:t>
            </a:r>
          </a:p>
          <a:p>
            <a:pPr algn="ctr"/>
            <a:r>
              <a:rPr lang="fa-IR" dirty="0">
                <a:solidFill>
                  <a:schemeClr val="accent2"/>
                </a:solidFill>
                <a:cs typeface="B Nazanin" panose="00000400000000000000" pitchFamily="2" charset="-78"/>
              </a:rPr>
              <a:t>چاپ </a:t>
            </a:r>
            <a:endParaRPr lang="en-US" dirty="0">
              <a:solidFill>
                <a:schemeClr val="accent2"/>
              </a:solidFill>
            </a:endParaRPr>
          </a:p>
        </p:txBody>
      </p:sp>
      <p:sp>
        <p:nvSpPr>
          <p:cNvPr id="8" name="Content Placeholder 7"/>
          <p:cNvSpPr>
            <a:spLocks noGrp="1"/>
          </p:cNvSpPr>
          <p:nvPr>
            <p:ph idx="10"/>
          </p:nvPr>
        </p:nvSpPr>
        <p:spPr>
          <a:xfrm>
            <a:off x="1835696" y="3363838"/>
            <a:ext cx="1285800" cy="1440160"/>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800" dirty="0">
                <a:solidFill>
                  <a:schemeClr val="accent2"/>
                </a:solidFill>
                <a:cs typeface="B Nazanin" panose="00000400000000000000" pitchFamily="2" charset="-78"/>
              </a:rPr>
              <a:t>خدمات</a:t>
            </a:r>
          </a:p>
          <a:p>
            <a:pPr algn="ctr"/>
            <a:r>
              <a:rPr lang="fa-IR" sz="1800" dirty="0">
                <a:solidFill>
                  <a:schemeClr val="accent2"/>
                </a:solidFill>
                <a:cs typeface="B Nazanin" panose="00000400000000000000" pitchFamily="2" charset="-78"/>
              </a:rPr>
              <a:t>اطلاعاتی</a:t>
            </a:r>
          </a:p>
          <a:p>
            <a:pPr algn="ctr"/>
            <a:r>
              <a:rPr lang="fa-IR" sz="1800" dirty="0">
                <a:solidFill>
                  <a:schemeClr val="accent2"/>
                </a:solidFill>
                <a:cs typeface="B Nazanin" panose="00000400000000000000" pitchFamily="2" charset="-78"/>
              </a:rPr>
              <a:t>شرکت</a:t>
            </a:r>
            <a:endParaRPr lang="en-US" sz="1800" dirty="0">
              <a:solidFill>
                <a:schemeClr val="accent2"/>
              </a:solidFill>
            </a:endParaRPr>
          </a:p>
        </p:txBody>
      </p:sp>
      <p:sp>
        <p:nvSpPr>
          <p:cNvPr id="9" name="Rectangle 8"/>
          <p:cNvSpPr/>
          <p:nvPr/>
        </p:nvSpPr>
        <p:spPr>
          <a:xfrm>
            <a:off x="1691680" y="691158"/>
            <a:ext cx="1296144" cy="1448544"/>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accent2"/>
                </a:solidFill>
                <a:cs typeface="B Nazanin" panose="00000400000000000000" pitchFamily="2" charset="-78"/>
              </a:rPr>
              <a:t>سرویس</a:t>
            </a:r>
          </a:p>
          <a:p>
            <a:pPr algn="ctr"/>
            <a:r>
              <a:rPr lang="fa-IR" dirty="0">
                <a:solidFill>
                  <a:schemeClr val="accent2"/>
                </a:solidFill>
                <a:cs typeface="B Nazanin" panose="00000400000000000000" pitchFamily="2" charset="-78"/>
              </a:rPr>
              <a:t> جستجو </a:t>
            </a:r>
            <a:endParaRPr lang="en-US" dirty="0">
              <a:solidFill>
                <a:schemeClr val="accent2"/>
              </a:solidFill>
            </a:endParaRPr>
          </a:p>
        </p:txBody>
      </p:sp>
      <p:sp>
        <p:nvSpPr>
          <p:cNvPr id="10" name="Rectangle 9"/>
          <p:cNvSpPr/>
          <p:nvPr/>
        </p:nvSpPr>
        <p:spPr>
          <a:xfrm>
            <a:off x="4530824" y="4011910"/>
            <a:ext cx="1296144" cy="1112918"/>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accent2"/>
                </a:solidFill>
                <a:cs typeface="B Nazanin" panose="00000400000000000000" pitchFamily="2" charset="-78"/>
              </a:rPr>
              <a:t>خدمات </a:t>
            </a:r>
          </a:p>
          <a:p>
            <a:pPr algn="ctr"/>
            <a:r>
              <a:rPr lang="fa-IR" dirty="0">
                <a:solidFill>
                  <a:schemeClr val="accent2"/>
                </a:solidFill>
                <a:cs typeface="B Nazanin" panose="00000400000000000000" pitchFamily="2" charset="-78"/>
              </a:rPr>
              <a:t>چاپ </a:t>
            </a:r>
            <a:endParaRPr lang="en-US" dirty="0">
              <a:solidFill>
                <a:schemeClr val="accent2"/>
              </a:solidFill>
            </a:endParaRPr>
          </a:p>
        </p:txBody>
      </p:sp>
      <p:sp>
        <p:nvSpPr>
          <p:cNvPr id="11" name="Rectangle 10"/>
          <p:cNvSpPr/>
          <p:nvPr/>
        </p:nvSpPr>
        <p:spPr>
          <a:xfrm>
            <a:off x="4031940" y="1923678"/>
            <a:ext cx="2520280" cy="1152128"/>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accent2"/>
                </a:solidFill>
                <a:cs typeface="B Nazanin" panose="00000400000000000000" pitchFamily="2" charset="-78"/>
              </a:rPr>
              <a:t>4 از خدمات </a:t>
            </a:r>
          </a:p>
          <a:p>
            <a:pPr algn="ctr"/>
            <a:r>
              <a:rPr lang="fa-IR" dirty="0">
                <a:solidFill>
                  <a:schemeClr val="accent2"/>
                </a:solidFill>
                <a:cs typeface="B Nazanin" panose="00000400000000000000" pitchFamily="2" charset="-78"/>
              </a:rPr>
              <a:t>چاپ استفاده شود  </a:t>
            </a:r>
            <a:endParaRPr lang="en-US" dirty="0">
              <a:solidFill>
                <a:schemeClr val="accent2"/>
              </a:solidFill>
            </a:endParaRPr>
          </a:p>
        </p:txBody>
      </p:sp>
      <p:sp>
        <p:nvSpPr>
          <p:cNvPr id="12" name="Smiley Face 11"/>
          <p:cNvSpPr/>
          <p:nvPr/>
        </p:nvSpPr>
        <p:spPr>
          <a:xfrm>
            <a:off x="5292080" y="483518"/>
            <a:ext cx="648072" cy="648072"/>
          </a:xfrm>
          <a:prstGeom prst="smileyFac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miley Face 12"/>
          <p:cNvSpPr/>
          <p:nvPr/>
        </p:nvSpPr>
        <p:spPr>
          <a:xfrm>
            <a:off x="7668344" y="2499742"/>
            <a:ext cx="648072" cy="648072"/>
          </a:xfrm>
          <a:prstGeom prst="smileyFac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532440" y="1198952"/>
            <a:ext cx="522900" cy="369332"/>
          </a:xfrm>
          <a:prstGeom prst="rect">
            <a:avLst/>
          </a:prstGeom>
          <a:noFill/>
        </p:spPr>
        <p:txBody>
          <a:bodyPr wrap="none" rtlCol="0">
            <a:spAutoFit/>
          </a:bodyPr>
          <a:lstStyle/>
          <a:p>
            <a:r>
              <a:rPr lang="fa-IR" dirty="0">
                <a:cs typeface="B Nazanin" panose="00000400000000000000" pitchFamily="2" charset="-78"/>
              </a:rPr>
              <a:t>مدیر</a:t>
            </a:r>
            <a:endParaRPr lang="en-US" dirty="0"/>
          </a:p>
        </p:txBody>
      </p:sp>
      <p:sp>
        <p:nvSpPr>
          <p:cNvPr id="15" name="TextBox 14"/>
          <p:cNvSpPr txBox="1"/>
          <p:nvPr/>
        </p:nvSpPr>
        <p:spPr>
          <a:xfrm>
            <a:off x="4591236" y="298852"/>
            <a:ext cx="1008112" cy="369332"/>
          </a:xfrm>
          <a:prstGeom prst="rect">
            <a:avLst/>
          </a:prstGeom>
          <a:noFill/>
        </p:spPr>
        <p:txBody>
          <a:bodyPr wrap="square" rtlCol="0">
            <a:spAutoFit/>
          </a:bodyPr>
          <a:lstStyle/>
          <a:p>
            <a:r>
              <a:rPr lang="fa-IR" dirty="0">
                <a:cs typeface="B Nazanin" panose="00000400000000000000" pitchFamily="2" charset="-78"/>
              </a:rPr>
              <a:t>مشتری</a:t>
            </a:r>
            <a:endParaRPr lang="en-US" dirty="0"/>
          </a:p>
        </p:txBody>
      </p:sp>
      <p:sp>
        <p:nvSpPr>
          <p:cNvPr id="16" name="TextBox 15"/>
          <p:cNvSpPr txBox="1"/>
          <p:nvPr/>
        </p:nvSpPr>
        <p:spPr>
          <a:xfrm>
            <a:off x="8316416" y="2607754"/>
            <a:ext cx="1008112" cy="369332"/>
          </a:xfrm>
          <a:prstGeom prst="rect">
            <a:avLst/>
          </a:prstGeom>
          <a:noFill/>
        </p:spPr>
        <p:txBody>
          <a:bodyPr wrap="square" rtlCol="0">
            <a:spAutoFit/>
          </a:bodyPr>
          <a:lstStyle/>
          <a:p>
            <a:r>
              <a:rPr lang="fa-IR" dirty="0">
                <a:cs typeface="B Nazanin" panose="00000400000000000000" pitchFamily="2" charset="-78"/>
              </a:rPr>
              <a:t>مشتری</a:t>
            </a:r>
            <a:endParaRPr lang="en-US" dirty="0"/>
          </a:p>
        </p:txBody>
      </p:sp>
      <p:sp>
        <p:nvSpPr>
          <p:cNvPr id="17" name="TextBox 16"/>
          <p:cNvSpPr txBox="1"/>
          <p:nvPr/>
        </p:nvSpPr>
        <p:spPr>
          <a:xfrm>
            <a:off x="7668344" y="4799803"/>
            <a:ext cx="1475656" cy="369332"/>
          </a:xfrm>
          <a:prstGeom prst="rect">
            <a:avLst/>
          </a:prstGeom>
          <a:noFill/>
        </p:spPr>
        <p:txBody>
          <a:bodyPr wrap="square" rtlCol="0">
            <a:spAutoFit/>
          </a:bodyPr>
          <a:lstStyle/>
          <a:p>
            <a:r>
              <a:rPr lang="fa-IR" dirty="0">
                <a:cs typeface="B Nazanin" panose="00000400000000000000" pitchFamily="2" charset="-78"/>
              </a:rPr>
              <a:t>مدیر امور مالی </a:t>
            </a:r>
            <a:endParaRPr lang="en-US" dirty="0"/>
          </a:p>
        </p:txBody>
      </p:sp>
      <p:cxnSp>
        <p:nvCxnSpPr>
          <p:cNvPr id="19" name="Straight Arrow Connector 18"/>
          <p:cNvCxnSpPr>
            <a:cxnSpLocks/>
            <a:stCxn id="12" idx="5"/>
          </p:cNvCxnSpPr>
          <p:nvPr/>
        </p:nvCxnSpPr>
        <p:spPr>
          <a:xfrm>
            <a:off x="5845244" y="1036682"/>
            <a:ext cx="1355048" cy="23271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flipV="1">
            <a:off x="2987824" y="691158"/>
            <a:ext cx="1044116" cy="1232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3121496" y="3075806"/>
            <a:ext cx="910444"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6552220" y="691158"/>
            <a:ext cx="648072" cy="12325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552220" y="3075806"/>
            <a:ext cx="684076"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1" idx="2"/>
            <a:endCxn id="10" idx="0"/>
          </p:cNvCxnSpPr>
          <p:nvPr/>
        </p:nvCxnSpPr>
        <p:spPr>
          <a:xfrm flipH="1">
            <a:off x="5178896" y="3075806"/>
            <a:ext cx="113184" cy="936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3" idx="2"/>
          </p:cNvCxnSpPr>
          <p:nvPr/>
        </p:nvCxnSpPr>
        <p:spPr>
          <a:xfrm flipH="1" flipV="1">
            <a:off x="6552220" y="2607754"/>
            <a:ext cx="1116124"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757318" y="4476637"/>
            <a:ext cx="1343872" cy="646331"/>
          </a:xfrm>
          <a:prstGeom prst="rect">
            <a:avLst/>
          </a:prstGeom>
          <a:noFill/>
        </p:spPr>
        <p:txBody>
          <a:bodyPr wrap="square" rtlCol="0">
            <a:spAutoFit/>
          </a:bodyPr>
          <a:lstStyle/>
          <a:p>
            <a:r>
              <a:rPr lang="fa-IR" dirty="0">
                <a:cs typeface="B Nazanin" panose="00000400000000000000" pitchFamily="2" charset="-78"/>
              </a:rPr>
              <a:t>سرمایه </a:t>
            </a:r>
            <a:r>
              <a:rPr lang="fa-IR">
                <a:cs typeface="B Nazanin" panose="00000400000000000000" pitchFamily="2" charset="-78"/>
              </a:rPr>
              <a:t>گذاری </a:t>
            </a:r>
          </a:p>
          <a:p>
            <a:r>
              <a:rPr lang="fa-IR">
                <a:cs typeface="B Nazanin" panose="00000400000000000000" pitchFamily="2" charset="-78"/>
              </a:rPr>
              <a:t>مالی </a:t>
            </a:r>
            <a:r>
              <a:rPr lang="fa-IR" dirty="0">
                <a:cs typeface="B Nazanin" panose="00000400000000000000" pitchFamily="2" charset="-78"/>
              </a:rPr>
              <a:t>دارایی</a:t>
            </a:r>
            <a:endParaRPr lang="en-US" dirty="0"/>
          </a:p>
        </p:txBody>
      </p:sp>
      <p:sp>
        <p:nvSpPr>
          <p:cNvPr id="36" name="TextBox 35"/>
          <p:cNvSpPr txBox="1"/>
          <p:nvPr/>
        </p:nvSpPr>
        <p:spPr>
          <a:xfrm>
            <a:off x="5842665" y="546563"/>
            <a:ext cx="1491118" cy="276999"/>
          </a:xfrm>
          <a:prstGeom prst="rect">
            <a:avLst/>
          </a:prstGeom>
          <a:noFill/>
        </p:spPr>
        <p:txBody>
          <a:bodyPr wrap="square" rtlCol="0">
            <a:spAutoFit/>
          </a:bodyPr>
          <a:lstStyle/>
          <a:p>
            <a:r>
              <a:rPr lang="fa-IR" sz="1200">
                <a:solidFill>
                  <a:schemeClr val="accent6"/>
                </a:solidFill>
                <a:cs typeface="B Nazanin" panose="00000400000000000000" pitchFamily="2" charset="-78"/>
              </a:rPr>
              <a:t>1- </a:t>
            </a:r>
            <a:r>
              <a:rPr lang="fa-IR" sz="1200" dirty="0">
                <a:solidFill>
                  <a:schemeClr val="accent6"/>
                </a:solidFill>
                <a:cs typeface="B Nazanin" panose="00000400000000000000" pitchFamily="2" charset="-78"/>
              </a:rPr>
              <a:t>خدمات جستجوی مالی </a:t>
            </a:r>
            <a:endParaRPr lang="en-US" sz="1200" dirty="0">
              <a:solidFill>
                <a:schemeClr val="accent6"/>
              </a:solidFill>
            </a:endParaRPr>
          </a:p>
        </p:txBody>
      </p:sp>
      <p:sp>
        <p:nvSpPr>
          <p:cNvPr id="38" name="TextBox 37"/>
          <p:cNvSpPr txBox="1"/>
          <p:nvPr/>
        </p:nvSpPr>
        <p:spPr>
          <a:xfrm>
            <a:off x="6753290" y="2275297"/>
            <a:ext cx="1153978" cy="276999"/>
          </a:xfrm>
          <a:prstGeom prst="rect">
            <a:avLst/>
          </a:prstGeom>
          <a:noFill/>
        </p:spPr>
        <p:txBody>
          <a:bodyPr wrap="square" rtlCol="0">
            <a:spAutoFit/>
          </a:bodyPr>
          <a:lstStyle/>
          <a:p>
            <a:pPr algn="r"/>
            <a:r>
              <a:rPr lang="fa-IR" sz="1200">
                <a:solidFill>
                  <a:schemeClr val="accent6"/>
                </a:solidFill>
                <a:cs typeface="B Nazanin" panose="00000400000000000000" pitchFamily="2" charset="-78"/>
              </a:rPr>
              <a:t>2- </a:t>
            </a:r>
            <a:r>
              <a:rPr lang="fa-IR" sz="1200" dirty="0">
                <a:solidFill>
                  <a:schemeClr val="accent6"/>
                </a:solidFill>
                <a:cs typeface="B Nazanin" panose="00000400000000000000" pitchFamily="2" charset="-78"/>
              </a:rPr>
              <a:t>من اینجا هستم </a:t>
            </a:r>
            <a:endParaRPr lang="en-US" sz="1200" dirty="0">
              <a:solidFill>
                <a:schemeClr val="accent6"/>
              </a:solidFill>
            </a:endParaRPr>
          </a:p>
        </p:txBody>
      </p:sp>
      <p:cxnSp>
        <p:nvCxnSpPr>
          <p:cNvPr id="40" name="Straight Arrow Connector 39"/>
          <p:cNvCxnSpPr>
            <a:cxnSpLocks/>
            <a:stCxn id="6" idx="1"/>
            <a:endCxn id="12" idx="4"/>
          </p:cNvCxnSpPr>
          <p:nvPr/>
        </p:nvCxnSpPr>
        <p:spPr>
          <a:xfrm flipH="1" flipV="1">
            <a:off x="5616116" y="1131590"/>
            <a:ext cx="1620180" cy="29523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871964" y="3513248"/>
            <a:ext cx="1148308" cy="276999"/>
          </a:xfrm>
          <a:prstGeom prst="rect">
            <a:avLst/>
          </a:prstGeom>
          <a:noFill/>
        </p:spPr>
        <p:txBody>
          <a:bodyPr wrap="square" rtlCol="0">
            <a:spAutoFit/>
          </a:bodyPr>
          <a:lstStyle/>
          <a:p>
            <a:r>
              <a:rPr lang="fa-IR" sz="1200">
                <a:solidFill>
                  <a:schemeClr val="accent6"/>
                </a:solidFill>
                <a:cs typeface="B Nazanin" panose="00000400000000000000" pitchFamily="2" charset="-78"/>
              </a:rPr>
              <a:t>-3 </a:t>
            </a:r>
            <a:r>
              <a:rPr lang="fa-IR" sz="1200" dirty="0">
                <a:solidFill>
                  <a:schemeClr val="accent6"/>
                </a:solidFill>
                <a:cs typeface="B Nazanin" panose="00000400000000000000" pitchFamily="2" charset="-78"/>
              </a:rPr>
              <a:t>درخواست چاپ </a:t>
            </a:r>
            <a:endParaRPr lang="en-US" sz="1200" dirty="0">
              <a:solidFill>
                <a:schemeClr val="accent6"/>
              </a:solidFill>
            </a:endParaRPr>
          </a:p>
        </p:txBody>
      </p:sp>
    </p:spTree>
    <p:extLst>
      <p:ext uri="{BB962C8B-B14F-4D97-AF65-F5344CB8AC3E}">
        <p14:creationId xmlns:p14="http://schemas.microsoft.com/office/powerpoint/2010/main" val="2036579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12050"/>
            <a:ext cx="8640960" cy="707772"/>
          </a:xfrm>
        </p:spPr>
        <p:txBody>
          <a:bodyPr/>
          <a:lstStyle/>
          <a:p>
            <a:pPr algn="just" rtl="1"/>
            <a:r>
              <a:rPr lang="fa-IR">
                <a:latin typeface="Arial" pitchFamily="34" charset="0"/>
                <a:ea typeface="맑은 고딕" pitchFamily="50" charset="-127"/>
                <a:cs typeface="B Nazanin" panose="00000400000000000000" pitchFamily="2" charset="-78"/>
              </a:rPr>
              <a:t>محاسبات سیار به عنوان الگویی به وجود آمد که در آن کاربران می‌توانستند رایانه‌های شخصی خود را حمل</a:t>
            </a:r>
          </a:p>
          <a:p>
            <a:pPr algn="just" rtl="1"/>
            <a:r>
              <a:rPr lang="fa-IR">
                <a:latin typeface="Arial" pitchFamily="34" charset="0"/>
                <a:ea typeface="맑은 고딕" pitchFamily="50" charset="-127"/>
                <a:cs typeface="B Nazanin" panose="00000400000000000000" pitchFamily="2" charset="-78"/>
              </a:rPr>
              <a:t> کنند و تا حدی اتصال به ماشین‌های دیگر را حفظ کنند. در  سال 1980 امکان ساخت کامپیوترهای شخصی</a:t>
            </a:r>
          </a:p>
          <a:p>
            <a:pPr algn="just" rtl="1"/>
            <a:r>
              <a:rPr lang="fa-IR">
                <a:latin typeface="Arial" pitchFamily="34" charset="0"/>
                <a:ea typeface="맑은 고딕" pitchFamily="50" charset="-127"/>
                <a:cs typeface="B Nazanin" panose="00000400000000000000" pitchFamily="2" charset="-78"/>
              </a:rPr>
              <a:t> وجود داشت که تقریباً به اندازه کافی سبک بودند و می توانستند از طریق خطوط تلفن از طریق مودم به</a:t>
            </a:r>
          </a:p>
          <a:p>
            <a:pPr algn="just" rtl="1"/>
            <a:r>
              <a:rPr lang="fa-IR">
                <a:latin typeface="Arial" pitchFamily="34" charset="0"/>
                <a:ea typeface="맑은 고딕" pitchFamily="50" charset="-127"/>
                <a:cs typeface="B Nazanin" panose="00000400000000000000" pitchFamily="2" charset="-78"/>
              </a:rPr>
              <a:t> رایانه های دیگر متصل شوند. تکامل فن آوری کم و  بیش به همین ایده منجر شده است، اما با  عملکرد بسیار بهتر: معادل امروزی لپ تاپ، نت بوک یا رایانه لوحی که هر کدام دارای چندین  اشکال اتصال بی سیم هستند</a:t>
            </a:r>
          </a:p>
          <a:p>
            <a:pPr algn="just" rtl="1"/>
            <a:r>
              <a:rPr lang="fa-IR">
                <a:latin typeface="Arial" pitchFamily="34" charset="0"/>
                <a:ea typeface="맑은 고딕" pitchFamily="50" charset="-127"/>
                <a:cs typeface="B Nazanin" panose="00000400000000000000" pitchFamily="2" charset="-78"/>
              </a:rPr>
              <a:t>از جمله شبکه های تلفن همراه، وای فای و بلوتوث.</a:t>
            </a:r>
          </a:p>
          <a:p>
            <a:pPr algn="just" rtl="1"/>
            <a:r>
              <a:rPr lang="fa-IR">
                <a:cs typeface="B Nazanin" panose="00000400000000000000" pitchFamily="2" charset="-78"/>
              </a:rPr>
              <a:t>مثلا: یک دستگاه ممکن است بخواهد خدماتی را به مشتریان در محیط محلی خود ارائه دهد مانند یک سرور شخصی که داده ها مربوط به کاربریا متعلق به کاربر را به دستگاه های  نزدیک ارائه میکند مثل یک لپتاپ که با صاحبش در سراسر جهان سفر میکند اما همیشه  با یک سرور ایمیل  ثابت ارتباط برقرار میکند .</a:t>
            </a:r>
            <a:endParaRPr lang="en-US">
              <a:cs typeface="B Nazanin" panose="00000400000000000000" pitchFamily="2" charset="-78"/>
            </a:endParaRPr>
          </a:p>
          <a:p>
            <a:pPr algn="just" rtl="1"/>
            <a:endParaRPr lang="fa-IR">
              <a:latin typeface="Arial" pitchFamily="34" charset="0"/>
              <a:ea typeface="맑은 고딕" pitchFamily="50" charset="-127"/>
              <a:cs typeface="B Nazanin" panose="00000400000000000000" pitchFamily="2" charset="-78"/>
            </a:endParaRPr>
          </a:p>
        </p:txBody>
      </p:sp>
      <p:sp>
        <p:nvSpPr>
          <p:cNvPr id="3" name="Title 2"/>
          <p:cNvSpPr>
            <a:spLocks noGrp="1"/>
          </p:cNvSpPr>
          <p:nvPr>
            <p:ph type="title"/>
          </p:nvPr>
        </p:nvSpPr>
        <p:spPr/>
        <p:txBody>
          <a:bodyPr/>
          <a:lstStyle/>
          <a:p>
            <a:pPr algn="r" rtl="1"/>
            <a:r>
              <a:rPr lang="en-US">
                <a:cs typeface="B Nazanin" panose="00000400000000000000" pitchFamily="2" charset="-78"/>
              </a:rPr>
              <a:t> </a:t>
            </a:r>
            <a:r>
              <a:rPr lang="fa-IR">
                <a:cs typeface="B Nazanin" panose="00000400000000000000" pitchFamily="2" charset="-78"/>
              </a:rPr>
              <a:t>محاسبات سیار    </a:t>
            </a:r>
            <a:endParaRPr lang="en-US" dirty="0">
              <a:cs typeface="B Nazanin" panose="00000400000000000000" pitchFamily="2" charset="-78"/>
            </a:endParaRPr>
          </a:p>
        </p:txBody>
      </p:sp>
    </p:spTree>
    <p:extLst>
      <p:ext uri="{BB962C8B-B14F-4D97-AF65-F5344CB8AC3E}">
        <p14:creationId xmlns:p14="http://schemas.microsoft.com/office/powerpoint/2010/main" val="2090594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اجرای مرتبط با کشف در یک </a:t>
            </a:r>
            <a:r>
              <a:rPr lang="fa-IR"/>
              <a:t>سیستم </a:t>
            </a:r>
            <a:r>
              <a:rPr lang="en-US"/>
              <a:t> jini </a:t>
            </a:r>
            <a:r>
              <a:rPr lang="fa-IR" dirty="0"/>
              <a:t>عبارتند از </a:t>
            </a:r>
            <a:endParaRPr lang="en-US" dirty="0"/>
          </a:p>
        </p:txBody>
      </p:sp>
      <p:sp>
        <p:nvSpPr>
          <p:cNvPr id="3" name="Content Placeholder 2"/>
          <p:cNvSpPr>
            <a:spLocks noGrp="1"/>
          </p:cNvSpPr>
          <p:nvPr>
            <p:ph idx="1"/>
          </p:nvPr>
        </p:nvSpPr>
        <p:spPr>
          <a:xfrm>
            <a:off x="323528" y="2859782"/>
            <a:ext cx="8496944" cy="460648"/>
          </a:xfrm>
        </p:spPr>
        <p:txBody>
          <a:bodyPr/>
          <a:lstStyle/>
          <a:p>
            <a:pPr algn="just" rtl="1"/>
            <a:r>
              <a:rPr lang="fa-IR" sz="1800" dirty="0">
                <a:cs typeface="B Nazanin" panose="00000400000000000000" pitchFamily="2" charset="-78"/>
              </a:rPr>
              <a:t>مانند یک سرویس چاپ ، ممکن است با یک یا چند سرویس جستجو ثبت شود و </a:t>
            </a:r>
            <a:r>
              <a:rPr lang="fa-IR" sz="1800">
                <a:cs typeface="B Nazanin" panose="00000400000000000000" pitchFamily="2" charset="-78"/>
              </a:rPr>
              <a:t>خدمات جستجوی یک </a:t>
            </a:r>
            <a:r>
              <a:rPr lang="fa-IR" sz="1800" dirty="0">
                <a:cs typeface="B Nazanin" panose="00000400000000000000" pitchFamily="2" charset="-78"/>
              </a:rPr>
              <a:t>شی که سرویس را ارائه می کند و ویژگی های آن را ذخیره می کند. مشتریان </a:t>
            </a:r>
            <a:r>
              <a:rPr lang="en-US" sz="1800" dirty="0" err="1"/>
              <a:t>jini</a:t>
            </a:r>
            <a:r>
              <a:rPr lang="fa-IR" sz="1800" dirty="0">
                <a:cs typeface="B Nazanin" panose="00000400000000000000" pitchFamily="2" charset="-78"/>
              </a:rPr>
              <a:t> </a:t>
            </a:r>
            <a:r>
              <a:rPr lang="en-US" sz="1800" dirty="0"/>
              <a:t> </a:t>
            </a:r>
            <a:r>
              <a:rPr lang="fa-IR" sz="1800" dirty="0">
                <a:cs typeface="B Nazanin" panose="00000400000000000000" pitchFamily="2" charset="-78"/>
              </a:rPr>
              <a:t>برای یافتن سرویس </a:t>
            </a:r>
            <a:r>
              <a:rPr lang="fa-IR" sz="1800">
                <a:cs typeface="B Nazanin" panose="00000400000000000000" pitchFamily="2" charset="-78"/>
              </a:rPr>
              <a:t>های </a:t>
            </a:r>
            <a:r>
              <a:rPr lang="en-US" sz="1800"/>
              <a:t>jini </a:t>
            </a:r>
            <a:r>
              <a:rPr lang="en-US" sz="1800" dirty="0"/>
              <a:t>، </a:t>
            </a:r>
            <a:r>
              <a:rPr lang="fa-IR" sz="1800" dirty="0">
                <a:cs typeface="B Nazanin" panose="00000400000000000000" pitchFamily="2" charset="-78"/>
              </a:rPr>
              <a:t>خدمات جستجو را جستجو می کنند اگر مطابقت پیدا شود شی را دانلود می کنند که درخواست </a:t>
            </a:r>
            <a:r>
              <a:rPr lang="fa-IR" sz="1800">
                <a:cs typeface="B Nazanin" panose="00000400000000000000" pitchFamily="2" charset="-78"/>
              </a:rPr>
              <a:t>مشتریان </a:t>
            </a:r>
            <a:r>
              <a:rPr lang="fa-IR" sz="1800" dirty="0">
                <a:cs typeface="B Nazanin" panose="00000400000000000000" pitchFamily="2" charset="-78"/>
              </a:rPr>
              <a:t> </a:t>
            </a:r>
            <a:r>
              <a:rPr lang="fa-IR" sz="1800">
                <a:cs typeface="B Nazanin" panose="00000400000000000000" pitchFamily="2" charset="-78"/>
              </a:rPr>
              <a:t>می </a:t>
            </a:r>
            <a:r>
              <a:rPr lang="fa-IR" sz="1800" dirty="0">
                <a:cs typeface="B Nazanin" panose="00000400000000000000" pitchFamily="2" charset="-78"/>
              </a:rPr>
              <a:t>تواند بر اساس ویژگی ها یا بر اساس تایپ جاوا باشد. هنگامی که یک سرویس گیرنده با </a:t>
            </a:r>
            <a:r>
              <a:rPr lang="fa-IR" sz="1800">
                <a:cs typeface="B Nazanin" panose="00000400000000000000" pitchFamily="2" charset="-78"/>
              </a:rPr>
              <a:t>سرویس  </a:t>
            </a:r>
            <a:r>
              <a:rPr lang="en-US" sz="1800"/>
              <a:t>jini</a:t>
            </a:r>
            <a:r>
              <a:rPr lang="fa-IR" sz="1800">
                <a:cs typeface="B Nazanin" panose="00000400000000000000" pitchFamily="2" charset="-78"/>
              </a:rPr>
              <a:t> </a:t>
            </a:r>
            <a:r>
              <a:rPr lang="en-US" sz="1800"/>
              <a:t> </a:t>
            </a:r>
            <a:r>
              <a:rPr lang="fa-IR" sz="1800">
                <a:cs typeface="B Nazanin" panose="00000400000000000000" pitchFamily="2" charset="-78"/>
              </a:rPr>
              <a:t>راه اندازی </a:t>
            </a:r>
            <a:r>
              <a:rPr lang="fa-IR" sz="1800" dirty="0">
                <a:cs typeface="B Nazanin" panose="00000400000000000000" pitchFamily="2" charset="-78"/>
              </a:rPr>
              <a:t>می شود در خواستی به یک </a:t>
            </a:r>
            <a:r>
              <a:rPr lang="fa-IR" sz="1800">
                <a:cs typeface="B Nazanin" panose="00000400000000000000" pitchFamily="2" charset="-78"/>
              </a:rPr>
              <a:t>آدرس  </a:t>
            </a:r>
            <a:r>
              <a:rPr lang="fa-IR" sz="1800" dirty="0">
                <a:cs typeface="B Nazanin" panose="00000400000000000000" pitchFamily="2" charset="-78"/>
              </a:rPr>
              <a:t>چند بخشی ارسال می کنند هر سرویس جستجوری که درخواست را دریافت می کند می تواند به آن پاسخ دهند و آدرس خود را ارسال کند و به درخواست کننده امکان می دهد که یک فراخوان را از راه دور برای جستجو یا ثبت یک سرویس در دیتا گرام های ارسال </a:t>
            </a:r>
            <a:r>
              <a:rPr lang="fa-IR" sz="1800">
                <a:cs typeface="B Nazanin" panose="00000400000000000000" pitchFamily="2" charset="-78"/>
              </a:rPr>
              <a:t>شده  همانند </a:t>
            </a:r>
            <a:r>
              <a:rPr lang="fa-IR" sz="1800" dirty="0">
                <a:cs typeface="B Nazanin" panose="00000400000000000000" pitchFamily="2" charset="-78"/>
              </a:rPr>
              <a:t>آدرس چند بخشی اعلام </a:t>
            </a:r>
            <a:r>
              <a:rPr lang="fa-IR" sz="1800">
                <a:cs typeface="B Nazanin" panose="00000400000000000000" pitchFamily="2" charset="-78"/>
              </a:rPr>
              <a:t>می کنند، </a:t>
            </a:r>
            <a:r>
              <a:rPr lang="fa-IR" sz="1800" dirty="0">
                <a:cs typeface="B Nazanin" panose="00000400000000000000" pitchFamily="2" charset="-78"/>
              </a:rPr>
              <a:t>سرویس گیرندگان و سرویس </a:t>
            </a:r>
            <a:r>
              <a:rPr lang="fa-IR" sz="1800">
                <a:cs typeface="B Nazanin" panose="00000400000000000000" pitchFamily="2" charset="-78"/>
              </a:rPr>
              <a:t>های </a:t>
            </a:r>
            <a:r>
              <a:rPr lang="en-US" sz="1800">
                <a:cs typeface="B Nazanin" panose="00000400000000000000" pitchFamily="2" charset="-78"/>
              </a:rPr>
              <a:t>j</a:t>
            </a:r>
            <a:r>
              <a:rPr lang="en-US" sz="1800"/>
              <a:t>ini </a:t>
            </a:r>
            <a:r>
              <a:rPr lang="fa-IR" sz="1800">
                <a:cs typeface="B Nazanin" panose="00000400000000000000" pitchFamily="2" charset="-78"/>
              </a:rPr>
              <a:t>ممکن</a:t>
            </a:r>
            <a:endParaRPr lang="en-US" sz="1800">
              <a:cs typeface="B Nazanin" panose="00000400000000000000" pitchFamily="2" charset="-78"/>
            </a:endParaRPr>
          </a:p>
          <a:p>
            <a:pPr algn="just" rtl="1"/>
            <a:r>
              <a:rPr lang="fa-IR" sz="1800">
                <a:cs typeface="B Nazanin" panose="00000400000000000000" pitchFamily="2" charset="-78"/>
              </a:rPr>
              <a:t> </a:t>
            </a:r>
            <a:r>
              <a:rPr lang="fa-IR" sz="1800" dirty="0">
                <a:cs typeface="B Nazanin" panose="00000400000000000000" pitchFamily="2" charset="-78"/>
              </a:rPr>
              <a:t>است به آدرس چند بخشی گوش دهند تا در </a:t>
            </a:r>
            <a:r>
              <a:rPr lang="fa-IR" sz="1800">
                <a:cs typeface="B Nazanin" panose="00000400000000000000" pitchFamily="2" charset="-78"/>
              </a:rPr>
              <a:t>مورد جستجو </a:t>
            </a:r>
            <a:r>
              <a:rPr lang="fa-IR" sz="1800" dirty="0">
                <a:cs typeface="B Nazanin" panose="00000400000000000000" pitchFamily="2" charset="-78"/>
              </a:rPr>
              <a:t>جدید بیاموزند ممکن است چندین نمونه از </a:t>
            </a:r>
            <a:r>
              <a:rPr lang="fa-IR" sz="1800">
                <a:cs typeface="B Nazanin" panose="00000400000000000000" pitchFamily="2" charset="-78"/>
              </a:rPr>
              <a:t>سرویس جستجو</a:t>
            </a:r>
            <a:endParaRPr lang="en-US" sz="1800">
              <a:cs typeface="B Nazanin" panose="00000400000000000000" pitchFamily="2" charset="-78"/>
            </a:endParaRPr>
          </a:p>
          <a:p>
            <a:pPr algn="just" rtl="1"/>
            <a:r>
              <a:rPr lang="fa-IR" sz="1800">
                <a:cs typeface="B Nazanin" panose="00000400000000000000" pitchFamily="2" charset="-78"/>
              </a:rPr>
              <a:t>وجود </a:t>
            </a:r>
            <a:r>
              <a:rPr lang="fa-IR" sz="1800" dirty="0">
                <a:cs typeface="B Nazanin" panose="00000400000000000000" pitchFamily="2" charset="-78"/>
              </a:rPr>
              <a:t>داشته آن انجام دهد و سرویسهای جستجو وجود </a:t>
            </a:r>
            <a:r>
              <a:rPr lang="fa-IR" sz="1800">
                <a:cs typeface="B Nazanin" panose="00000400000000000000" pitchFamily="2" charset="-78"/>
              </a:rPr>
              <a:t>خود در </a:t>
            </a:r>
            <a:r>
              <a:rPr lang="fa-IR" sz="1800" dirty="0">
                <a:cs typeface="B Nazanin" panose="00000400000000000000" pitchFamily="2" charset="-78"/>
              </a:rPr>
              <a:t>دیتا باشد که از طریق همین ارتباط قابل </a:t>
            </a:r>
            <a:r>
              <a:rPr lang="fa-IR" sz="1800">
                <a:cs typeface="B Nazanin" panose="00000400000000000000" pitchFamily="2" charset="-78"/>
              </a:rPr>
              <a:t>دسترسی باشد.</a:t>
            </a:r>
          </a:p>
          <a:p>
            <a:pPr algn="just" rtl="1"/>
            <a:r>
              <a:rPr lang="fa-IR" sz="1800">
                <a:cs typeface="B Nazanin" panose="00000400000000000000" pitchFamily="2" charset="-78"/>
              </a:rPr>
              <a:t> </a:t>
            </a:r>
            <a:r>
              <a:rPr lang="fa-IR" sz="1800" dirty="0">
                <a:cs typeface="B Nazanin" panose="00000400000000000000" pitchFamily="2" charset="-78"/>
              </a:rPr>
              <a:t>هر نمونه خدماتی با یک یا چند </a:t>
            </a:r>
            <a:r>
              <a:rPr lang="fa-IR" sz="1800">
                <a:cs typeface="B Nazanin" panose="00000400000000000000" pitchFamily="2" charset="-78"/>
              </a:rPr>
              <a:t>گروه مانند </a:t>
            </a:r>
            <a:r>
              <a:rPr lang="fa-IR" sz="1800" dirty="0">
                <a:cs typeface="B Nazanin" panose="00000400000000000000" pitchFamily="2" charset="-78"/>
              </a:rPr>
              <a:t>: </a:t>
            </a:r>
            <a:r>
              <a:rPr lang="en-US" sz="1800" dirty="0"/>
              <a:t>sales &amp; Finance ,admin </a:t>
            </a:r>
            <a:r>
              <a:rPr lang="fa-IR" sz="1800" dirty="0">
                <a:cs typeface="B Nazanin" panose="00000400000000000000" pitchFamily="2" charset="-78"/>
              </a:rPr>
              <a:t>پیکر بندی شده است که به </a:t>
            </a:r>
            <a:r>
              <a:rPr lang="fa-IR" sz="1800">
                <a:cs typeface="B Nazanin" panose="00000400000000000000" pitchFamily="2" charset="-78"/>
              </a:rPr>
              <a:t>عنوان </a:t>
            </a:r>
          </a:p>
          <a:p>
            <a:pPr algn="just" rtl="1"/>
            <a:r>
              <a:rPr lang="fa-IR" sz="1800">
                <a:cs typeface="B Nazanin" panose="00000400000000000000" pitchFamily="2" charset="-78"/>
              </a:rPr>
              <a:t>برچسب </a:t>
            </a:r>
            <a:r>
              <a:rPr lang="fa-IR" sz="1800" dirty="0">
                <a:cs typeface="B Nazanin" panose="00000400000000000000" pitchFamily="2" charset="-78"/>
              </a:rPr>
              <a:t>محدوده عمل می کند </a:t>
            </a:r>
            <a:r>
              <a:rPr lang="fa-IR" sz="1800">
                <a:cs typeface="B Nazanin" panose="00000400000000000000" pitchFamily="2" charset="-78"/>
              </a:rPr>
              <a:t>دقت کنید </a:t>
            </a:r>
            <a:r>
              <a:rPr lang="fa-IR" sz="1800" dirty="0">
                <a:cs typeface="B Nazanin" panose="00000400000000000000" pitchFamily="2" charset="-78"/>
              </a:rPr>
              <a:t>مشتری به یک سرویس جستجو در گروه مالی نیاز دارد بنابراین درخواستی را با نام آن گروه ارسال میکند </a:t>
            </a:r>
            <a:endParaRPr lang="en-US" sz="1800" dirty="0"/>
          </a:p>
        </p:txBody>
      </p:sp>
    </p:spTree>
    <p:extLst>
      <p:ext uri="{BB962C8B-B14F-4D97-AF65-F5344CB8AC3E}">
        <p14:creationId xmlns:p14="http://schemas.microsoft.com/office/powerpoint/2010/main" val="428225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اجزای مرتبط با کشف و خدمات جست جو </a:t>
            </a:r>
            <a:endParaRPr lang="en-US" dirty="0"/>
          </a:p>
        </p:txBody>
      </p:sp>
      <p:sp>
        <p:nvSpPr>
          <p:cNvPr id="3" name="Content Placeholder 2"/>
          <p:cNvSpPr>
            <a:spLocks noGrp="1"/>
          </p:cNvSpPr>
          <p:nvPr>
            <p:ph idx="1"/>
          </p:nvPr>
        </p:nvSpPr>
        <p:spPr>
          <a:xfrm>
            <a:off x="2051720" y="2859782"/>
            <a:ext cx="6912768" cy="504056"/>
          </a:xfrm>
        </p:spPr>
        <p:txBody>
          <a:bodyPr/>
          <a:lstStyle/>
          <a:p>
            <a:pPr algn="r" rtl="1"/>
            <a:r>
              <a:rPr lang="fa-IR" dirty="0">
                <a:cs typeface="B Nazanin" panose="00000400000000000000" pitchFamily="2" charset="-78"/>
              </a:rPr>
              <a:t>فقط یک سرویس جستجو به گروه مالی متصل است و آن سرویس پاسخ می دهد. پاسخ سرویس جستجو شامل آدرس آن است و مشتری مستقیماً از طریق </a:t>
            </a:r>
            <a:r>
              <a:rPr lang="en-US" dirty="0"/>
              <a:t> RMI </a:t>
            </a:r>
            <a:r>
              <a:rPr lang="fa-IR" dirty="0">
                <a:cs typeface="B Nazanin" panose="00000400000000000000" pitchFamily="2" charset="-78"/>
              </a:rPr>
              <a:t>با آن ارتباط برقرار می کند تا همه ی خدمات از نوع چاپ را بیابد. فقط یک </a:t>
            </a:r>
            <a:r>
              <a:rPr lang="fa-IR">
                <a:cs typeface="B Nazanin" panose="00000400000000000000" pitchFamily="2" charset="-78"/>
              </a:rPr>
              <a:t>سرویس </a:t>
            </a:r>
            <a:r>
              <a:rPr lang="fa-IR" dirty="0">
                <a:cs typeface="B Nazanin" panose="00000400000000000000" pitchFamily="2" charset="-78"/>
              </a:rPr>
              <a:t> </a:t>
            </a:r>
            <a:r>
              <a:rPr lang="fa-IR">
                <a:cs typeface="B Nazanin" panose="00000400000000000000" pitchFamily="2" charset="-78"/>
              </a:rPr>
              <a:t>چاپ </a:t>
            </a:r>
            <a:r>
              <a:rPr lang="fa-IR" dirty="0">
                <a:cs typeface="B Nazanin" panose="00000400000000000000" pitchFamily="2" charset="-78"/>
              </a:rPr>
              <a:t>خود را در آن سرویس جستجو تحت گروه مالی ثبت کرده است. </a:t>
            </a:r>
            <a:r>
              <a:rPr lang="fa-IR">
                <a:cs typeface="B Nazanin" panose="00000400000000000000" pitchFamily="2" charset="-78"/>
              </a:rPr>
              <a:t>شی برای</a:t>
            </a:r>
            <a:r>
              <a:rPr lang="fa-IR" dirty="0">
                <a:cs typeface="B Nazanin" panose="00000400000000000000" pitchFamily="2" charset="-78"/>
              </a:rPr>
              <a:t> </a:t>
            </a:r>
            <a:r>
              <a:rPr lang="fa-IR">
                <a:cs typeface="B Nazanin" panose="00000400000000000000" pitchFamily="2" charset="-78"/>
              </a:rPr>
              <a:t>دسترسی </a:t>
            </a:r>
            <a:r>
              <a:rPr lang="fa-IR" dirty="0">
                <a:cs typeface="B Nazanin" panose="00000400000000000000" pitchFamily="2" charset="-78"/>
              </a:rPr>
              <a:t>به آن سرویس خاص برگرداننده می شود و بعد مشتری با استفاده از شی برگشتی مستقیماً از سرویس چاپ استفاده می کند. به عبارت دیگر یک هدف برای </a:t>
            </a:r>
            <a:r>
              <a:rPr lang="fa-IR">
                <a:cs typeface="B Nazanin" panose="00000400000000000000" pitchFamily="2" charset="-78"/>
              </a:rPr>
              <a:t>محاسبات فراگیر و سیار </a:t>
            </a:r>
            <a:r>
              <a:rPr lang="fa-IR" dirty="0">
                <a:cs typeface="B Nazanin" panose="00000400000000000000" pitchFamily="2" charset="-78"/>
              </a:rPr>
              <a:t>این است که یک جزء باید شانس معقولی برای به جز سازگار عملکردی داشته باشد </a:t>
            </a:r>
            <a:r>
              <a:rPr lang="fa-IR">
                <a:cs typeface="B Nazanin" panose="00000400000000000000" pitchFamily="2" charset="-78"/>
              </a:rPr>
              <a:t>حتی اگر</a:t>
            </a:r>
          </a:p>
          <a:p>
            <a:pPr algn="r" rtl="1"/>
            <a:r>
              <a:rPr lang="fa-IR">
                <a:cs typeface="B Nazanin" panose="00000400000000000000" pitchFamily="2" charset="-78"/>
              </a:rPr>
              <a:t> </a:t>
            </a:r>
            <a:r>
              <a:rPr lang="fa-IR" dirty="0">
                <a:cs typeface="B Nazanin" panose="00000400000000000000" pitchFamily="2" charset="-78"/>
              </a:rPr>
              <a:t>دومی در نوع دیگری از </a:t>
            </a:r>
            <a:r>
              <a:rPr lang="fa-IR">
                <a:cs typeface="B Nazanin" panose="00000400000000000000" pitchFamily="2" charset="-78"/>
              </a:rPr>
              <a:t>فضای هوشمند </a:t>
            </a:r>
            <a:r>
              <a:rPr lang="fa-IR" dirty="0">
                <a:cs typeface="B Nazanin" panose="00000400000000000000" pitchFamily="2" charset="-78"/>
              </a:rPr>
              <a:t>متفاوت از تعامل با یک جزیه فضایی باشد که در ابتدا بر آن ساخته </a:t>
            </a:r>
            <a:r>
              <a:rPr lang="fa-IR">
                <a:cs typeface="B Nazanin" panose="00000400000000000000" pitchFamily="2" charset="-78"/>
              </a:rPr>
              <a:t>شده است </a:t>
            </a:r>
            <a:r>
              <a:rPr lang="fa-IR" dirty="0">
                <a:cs typeface="B Nazanin" panose="00000400000000000000" pitchFamily="2" charset="-78"/>
              </a:rPr>
              <a:t>این مستلزم توافق جهانی بین توسعه دهندگان نرم </a:t>
            </a:r>
            <a:r>
              <a:rPr lang="fa-IR">
                <a:cs typeface="B Nazanin" panose="00000400000000000000" pitchFamily="2" charset="-78"/>
              </a:rPr>
              <a:t>افزار </a:t>
            </a:r>
          </a:p>
          <a:p>
            <a:pPr algn="r" rtl="1"/>
            <a:r>
              <a:rPr lang="fa-IR">
                <a:cs typeface="B Nazanin" panose="00000400000000000000" pitchFamily="2" charset="-78"/>
              </a:rPr>
              <a:t>است </a:t>
            </a:r>
            <a:r>
              <a:rPr lang="fa-IR" dirty="0">
                <a:cs typeface="B Nazanin" panose="00000400000000000000" pitchFamily="2" charset="-78"/>
              </a:rPr>
              <a:t>و بهتر است آنچه را باید روی آن توافق شود به حداقل برسانیم</a:t>
            </a:r>
          </a:p>
          <a:p>
            <a:br>
              <a:rPr lang="fa-IR" dirty="0">
                <a:cs typeface="B Nazanin" panose="00000400000000000000" pitchFamily="2" charset="-78"/>
              </a:rPr>
            </a:br>
            <a:endParaRPr lang="en-US" sz="1800" dirty="0"/>
          </a:p>
        </p:txBody>
      </p:sp>
      <p:pic>
        <p:nvPicPr>
          <p:cNvPr id="6" name="Picture Placeholder 5"/>
          <p:cNvPicPr>
            <a:picLocks noGrp="1" noChangeAspect="1"/>
          </p:cNvPicPr>
          <p:nvPr>
            <p:ph type="pic" sz="quarter" idx="11"/>
          </p:nvPr>
        </p:nvPicPr>
        <p:blipFill>
          <a:blip r:embed="rId2" cstate="print">
            <a:extLst>
              <a:ext uri="{28A0092B-C50C-407E-A947-70E740481C1C}">
                <a14:useLocalDpi xmlns:a14="http://schemas.microsoft.com/office/drawing/2010/main" val="0"/>
              </a:ext>
            </a:extLst>
          </a:blip>
          <a:srcRect l="7138" r="7138"/>
          <a:stretch>
            <a:fillRect/>
          </a:stretch>
        </p:blipFill>
        <p:spPr/>
      </p:pic>
    </p:spTree>
    <p:extLst>
      <p:ext uri="{BB962C8B-B14F-4D97-AF65-F5344CB8AC3E}">
        <p14:creationId xmlns:p14="http://schemas.microsoft.com/office/powerpoint/2010/main" val="2245411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rtl="1"/>
            <a:r>
              <a:rPr lang="fa-IR" dirty="0"/>
              <a:t>حس و اگاهی از زمینه </a:t>
            </a:r>
            <a:endParaRPr lang="en-US" dirty="0"/>
          </a:p>
        </p:txBody>
      </p:sp>
      <p:sp>
        <p:nvSpPr>
          <p:cNvPr id="3" name="Content Placeholder 2"/>
          <p:cNvSpPr>
            <a:spLocks noGrp="1"/>
          </p:cNvSpPr>
          <p:nvPr>
            <p:ph idx="1"/>
          </p:nvPr>
        </p:nvSpPr>
        <p:spPr>
          <a:xfrm>
            <a:off x="395536" y="2571750"/>
            <a:ext cx="8496944" cy="460648"/>
          </a:xfrm>
        </p:spPr>
        <p:txBody>
          <a:bodyPr/>
          <a:lstStyle/>
          <a:p>
            <a:pPr algn="just" rtl="1"/>
            <a:r>
              <a:rPr lang="fa-IR" b="1" dirty="0">
                <a:cs typeface="B Nazanin" panose="00000400000000000000" pitchFamily="2" charset="-78"/>
              </a:rPr>
              <a:t>جعبه </a:t>
            </a:r>
            <a:r>
              <a:rPr lang="fa-IR" b="1">
                <a:cs typeface="B Nazanin" panose="00000400000000000000" pitchFamily="2" charset="-78"/>
              </a:rPr>
              <a:t>ابزار زمینه</a:t>
            </a:r>
            <a:r>
              <a:rPr lang="fa-IR">
                <a:cs typeface="B Nazanin" panose="00000400000000000000" pitchFamily="2" charset="-78"/>
              </a:rPr>
              <a:t>: </a:t>
            </a:r>
            <a:r>
              <a:rPr lang="fa-IR" dirty="0">
                <a:cs typeface="B Nazanin" panose="00000400000000000000" pitchFamily="2" charset="-78"/>
              </a:rPr>
              <a:t>نمونه ای از معماری سیستم برای برنامه های کاربردی آگاه از زمینه عمومی تر از </a:t>
            </a:r>
            <a:r>
              <a:rPr lang="fa-IR">
                <a:cs typeface="B Nazanin" panose="00000400000000000000" pitchFamily="2" charset="-78"/>
              </a:rPr>
              <a:t>برنامه </a:t>
            </a:r>
          </a:p>
          <a:p>
            <a:pPr algn="just" rtl="1"/>
            <a:r>
              <a:rPr lang="fa-IR">
                <a:cs typeface="B Nazanin" panose="00000400000000000000" pitchFamily="2" charset="-78"/>
              </a:rPr>
              <a:t>های مبتنی </a:t>
            </a:r>
            <a:r>
              <a:rPr lang="fa-IR" dirty="0">
                <a:cs typeface="B Nazanin" panose="00000400000000000000" pitchFamily="2" charset="-78"/>
              </a:rPr>
              <a:t>بر یک فناوری خاص مانند نشانهای فعال است سیستم های آگاه از زمینه فهرست شده</a:t>
            </a:r>
          </a:p>
          <a:p>
            <a:pPr algn="just" rtl="1"/>
            <a:r>
              <a:rPr lang="fa-IR">
                <a:cs typeface="B Nazanin" panose="00000400000000000000" pitchFamily="2" charset="-78"/>
              </a:rPr>
              <a:t> در </a:t>
            </a:r>
            <a:r>
              <a:rPr lang="fa-IR" dirty="0">
                <a:cs typeface="B Nazanin" panose="00000400000000000000" pitchFamily="2" charset="-78"/>
              </a:rPr>
              <a:t>اسلاید بعد معماری آنها از مدلی پیروی پیروی می </a:t>
            </a:r>
            <a:r>
              <a:rPr lang="fa-IR">
                <a:cs typeface="B Nazanin" panose="00000400000000000000" pitchFamily="2" charset="-78"/>
              </a:rPr>
              <a:t>کند  </a:t>
            </a:r>
            <a:r>
              <a:rPr lang="fa-IR" dirty="0">
                <a:cs typeface="B Nazanin" panose="00000400000000000000" pitchFamily="2" charset="-78"/>
              </a:rPr>
              <a:t>که چگونه رابط های </a:t>
            </a:r>
            <a:r>
              <a:rPr lang="fa-IR">
                <a:cs typeface="B Nazanin" panose="00000400000000000000" pitchFamily="2" charset="-78"/>
              </a:rPr>
              <a:t>کاربر </a:t>
            </a:r>
            <a:r>
              <a:rPr lang="fa-IR" dirty="0">
                <a:cs typeface="B Nazanin" panose="00000400000000000000" pitchFamily="2" charset="-78"/>
              </a:rPr>
              <a:t> </a:t>
            </a:r>
            <a:r>
              <a:rPr lang="fa-IR">
                <a:cs typeface="B Nazanin" panose="00000400000000000000" pitchFamily="2" charset="-78"/>
              </a:rPr>
              <a:t>گرافیکی </a:t>
            </a:r>
            <a:r>
              <a:rPr lang="fa-IR" dirty="0">
                <a:cs typeface="B Nazanin" panose="00000400000000000000" pitchFamily="2" charset="-78"/>
              </a:rPr>
              <a:t>از </a:t>
            </a:r>
            <a:r>
              <a:rPr lang="fa-IR">
                <a:cs typeface="B Nazanin" panose="00000400000000000000" pitchFamily="2" charset="-78"/>
              </a:rPr>
              <a:t>کتابخانه </a:t>
            </a:r>
          </a:p>
          <a:p>
            <a:pPr algn="just" rtl="1"/>
            <a:r>
              <a:rPr lang="fa-IR">
                <a:cs typeface="B Nazanin" panose="00000400000000000000" pitchFamily="2" charset="-78"/>
              </a:rPr>
              <a:t>های </a:t>
            </a:r>
            <a:r>
              <a:rPr lang="fa-IR" dirty="0">
                <a:cs typeface="B Nazanin" panose="00000400000000000000" pitchFamily="2" charset="-78"/>
              </a:rPr>
              <a:t>ویجت قابل استفاده مجدد ساخته میشوند که نگرانی مربوط به </a:t>
            </a:r>
            <a:r>
              <a:rPr lang="fa-IR">
                <a:cs typeface="B Nazanin" panose="00000400000000000000" pitchFamily="2" charset="-78"/>
              </a:rPr>
              <a:t>برخورد با  </a:t>
            </a:r>
            <a:r>
              <a:rPr lang="fa-IR" dirty="0">
                <a:cs typeface="B Nazanin" panose="00000400000000000000" pitchFamily="2" charset="-78"/>
              </a:rPr>
              <a:t>سخت افزار زیر بنایی و بسیاری از مدیریت تعامل را از توسعه دهنده برنامه پنهان میکند.</a:t>
            </a:r>
            <a:endParaRPr lang="en-US" dirty="0"/>
          </a:p>
          <a:p>
            <a:pPr algn="just" rtl="1"/>
            <a:r>
              <a:rPr lang="fa-IR" sz="1800" b="1" dirty="0">
                <a:cs typeface="B Nazanin" panose="00000400000000000000" pitchFamily="2" charset="-78"/>
              </a:rPr>
              <a:t>ویجت ها :</a:t>
            </a:r>
          </a:p>
          <a:p>
            <a:pPr algn="just" rtl="1"/>
            <a:r>
              <a:rPr lang="fa-IR" dirty="0">
                <a:cs typeface="B Nazanin" panose="00000400000000000000" pitchFamily="2" charset="-78"/>
              </a:rPr>
              <a:t>ویجت ها از اجرای توزیع شده ساخته میشوند ژنراتورها داده های خام را از حسگرهایی مانند سنسور</a:t>
            </a:r>
          </a:p>
          <a:p>
            <a:pPr algn="just" rtl="1"/>
            <a:r>
              <a:rPr lang="fa-IR" dirty="0">
                <a:cs typeface="B Nazanin" panose="00000400000000000000" pitchFamily="2" charset="-78"/>
              </a:rPr>
              <a:t>های فشار کف بدست می آورند و آن داده ها را در اختیار ویجت ها قرار می دهند.</a:t>
            </a:r>
            <a:endParaRPr lang="en-US" sz="1800" dirty="0"/>
          </a:p>
        </p:txBody>
      </p:sp>
    </p:spTree>
    <p:extLst>
      <p:ext uri="{BB962C8B-B14F-4D97-AF65-F5344CB8AC3E}">
        <p14:creationId xmlns:p14="http://schemas.microsoft.com/office/powerpoint/2010/main" val="382476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Placeholder 18"/>
          <p:cNvPicPr>
            <a:picLocks noGrp="1" noChangeAspect="1"/>
          </p:cNvPicPr>
          <p:nvPr>
            <p:ph type="pic" sz="quarter" idx="11"/>
          </p:nvPr>
        </p:nvPicPr>
        <p:blipFill>
          <a:blip r:embed="rId2" cstate="print">
            <a:extLst>
              <a:ext uri="{28A0092B-C50C-407E-A947-70E740481C1C}">
                <a14:useLocalDpi xmlns:a14="http://schemas.microsoft.com/office/drawing/2010/main" val="0"/>
              </a:ext>
            </a:extLst>
          </a:blip>
          <a:srcRect t="8025" b="8025"/>
          <a:stretch>
            <a:fillRect/>
          </a:stretch>
        </p:blipFill>
        <p:spPr>
          <a:xfrm rot="185343">
            <a:off x="606233" y="3743613"/>
            <a:ext cx="612045" cy="951414"/>
          </a:xfrm>
        </p:spPr>
      </p:pic>
      <p:sp>
        <p:nvSpPr>
          <p:cNvPr id="6" name="Rounded Rectangle 5"/>
          <p:cNvSpPr/>
          <p:nvPr/>
        </p:nvSpPr>
        <p:spPr>
          <a:xfrm>
            <a:off x="7884368" y="123478"/>
            <a:ext cx="1008112" cy="72008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توضیح </a:t>
            </a:r>
            <a:endParaRPr lang="en-US" dirty="0">
              <a:solidFill>
                <a:srgbClr val="FF0000"/>
              </a:solidFill>
            </a:endParaRPr>
          </a:p>
        </p:txBody>
      </p:sp>
      <p:sp>
        <p:nvSpPr>
          <p:cNvPr id="7" name="Rounded Rectangle 6"/>
          <p:cNvSpPr/>
          <p:nvPr/>
        </p:nvSpPr>
        <p:spPr>
          <a:xfrm>
            <a:off x="6996939" y="953983"/>
            <a:ext cx="2088232" cy="72008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مکانی که ویجت در حال نضارت است  </a:t>
            </a:r>
            <a:endParaRPr lang="en-US" dirty="0">
              <a:solidFill>
                <a:srgbClr val="FF0000"/>
              </a:solidFill>
            </a:endParaRPr>
          </a:p>
        </p:txBody>
      </p:sp>
      <p:sp>
        <p:nvSpPr>
          <p:cNvPr id="8" name="Rounded Rectangle 7"/>
          <p:cNvSpPr/>
          <p:nvPr/>
        </p:nvSpPr>
        <p:spPr>
          <a:xfrm>
            <a:off x="7100664" y="1784488"/>
            <a:ext cx="1872208" cy="864096"/>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شناسه اخرین کاربر شناسایی شده  </a:t>
            </a:r>
            <a:endParaRPr lang="en-US" dirty="0">
              <a:solidFill>
                <a:srgbClr val="FF0000"/>
              </a:solidFill>
            </a:endParaRPr>
          </a:p>
        </p:txBody>
      </p:sp>
      <p:sp>
        <p:nvSpPr>
          <p:cNvPr id="9" name="Rounded Rectangle 8"/>
          <p:cNvSpPr/>
          <p:nvPr/>
        </p:nvSpPr>
        <p:spPr>
          <a:xfrm>
            <a:off x="7207425" y="2800636"/>
            <a:ext cx="1872208" cy="72008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زمان اخرین ورود  </a:t>
            </a:r>
            <a:endParaRPr lang="en-US" dirty="0">
              <a:solidFill>
                <a:srgbClr val="FF0000"/>
              </a:solidFill>
            </a:endParaRPr>
          </a:p>
        </p:txBody>
      </p:sp>
      <p:sp>
        <p:nvSpPr>
          <p:cNvPr id="10" name="Rounded Rectangle 9"/>
          <p:cNvSpPr/>
          <p:nvPr/>
        </p:nvSpPr>
        <p:spPr>
          <a:xfrm>
            <a:off x="6472230" y="3643256"/>
            <a:ext cx="2592288" cy="576064"/>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هنگام ورود کاربر فعال شود  </a:t>
            </a:r>
            <a:endParaRPr lang="en-US" dirty="0">
              <a:solidFill>
                <a:srgbClr val="FF0000"/>
              </a:solidFill>
            </a:endParaRPr>
          </a:p>
        </p:txBody>
      </p:sp>
      <p:sp>
        <p:nvSpPr>
          <p:cNvPr id="11" name="Rounded Rectangle 10"/>
          <p:cNvSpPr/>
          <p:nvPr/>
        </p:nvSpPr>
        <p:spPr>
          <a:xfrm>
            <a:off x="5940152" y="4406345"/>
            <a:ext cx="3032720" cy="553134"/>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هنگام خروج کاربر فعال شود  </a:t>
            </a:r>
            <a:endParaRPr lang="en-US" dirty="0">
              <a:solidFill>
                <a:srgbClr val="FF0000"/>
              </a:solidFill>
            </a:endParaRPr>
          </a:p>
        </p:txBody>
      </p:sp>
      <p:sp>
        <p:nvSpPr>
          <p:cNvPr id="12" name="Rounded Rectangle 11"/>
          <p:cNvSpPr/>
          <p:nvPr/>
        </p:nvSpPr>
        <p:spPr>
          <a:xfrm>
            <a:off x="1619672" y="123478"/>
            <a:ext cx="3392760" cy="72008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ویژگی های قابل دسترسی با نظر سنجی </a:t>
            </a:r>
            <a:endParaRPr lang="en-US" dirty="0">
              <a:solidFill>
                <a:srgbClr val="FF0000"/>
              </a:solidFill>
            </a:endParaRPr>
          </a:p>
        </p:txBody>
      </p:sp>
      <p:sp>
        <p:nvSpPr>
          <p:cNvPr id="13" name="Rounded Rectangle 12"/>
          <p:cNvSpPr/>
          <p:nvPr/>
        </p:nvSpPr>
        <p:spPr>
          <a:xfrm>
            <a:off x="1763688" y="953983"/>
            <a:ext cx="1008112" cy="436874"/>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محل </a:t>
            </a:r>
            <a:endParaRPr lang="en-US" dirty="0">
              <a:solidFill>
                <a:srgbClr val="FF0000"/>
              </a:solidFill>
            </a:endParaRPr>
          </a:p>
        </p:txBody>
      </p:sp>
      <p:sp>
        <p:nvSpPr>
          <p:cNvPr id="14" name="Rounded Rectangle 13"/>
          <p:cNvSpPr/>
          <p:nvPr/>
        </p:nvSpPr>
        <p:spPr>
          <a:xfrm>
            <a:off x="1907704" y="1501282"/>
            <a:ext cx="1016496" cy="422396"/>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هویت</a:t>
            </a:r>
            <a:endParaRPr lang="en-US" dirty="0">
              <a:solidFill>
                <a:srgbClr val="FF0000"/>
              </a:solidFill>
            </a:endParaRPr>
          </a:p>
        </p:txBody>
      </p:sp>
      <p:sp>
        <p:nvSpPr>
          <p:cNvPr id="15" name="Rounded Rectangle 14"/>
          <p:cNvSpPr/>
          <p:nvPr/>
        </p:nvSpPr>
        <p:spPr>
          <a:xfrm>
            <a:off x="2123728" y="2048581"/>
            <a:ext cx="1016496" cy="379153"/>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زمان </a:t>
            </a:r>
            <a:endParaRPr lang="en-US" dirty="0">
              <a:solidFill>
                <a:srgbClr val="FF0000"/>
              </a:solidFill>
            </a:endParaRPr>
          </a:p>
        </p:txBody>
      </p:sp>
      <p:sp>
        <p:nvSpPr>
          <p:cNvPr id="16" name="Rounded Rectangle 15"/>
          <p:cNvSpPr/>
          <p:nvPr/>
        </p:nvSpPr>
        <p:spPr>
          <a:xfrm>
            <a:off x="4427984" y="2216536"/>
            <a:ext cx="1664568" cy="72008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rgbClr val="FF0000"/>
                </a:solidFill>
                <a:cs typeface="B Nazanin" panose="00000400000000000000" pitchFamily="2" charset="-78"/>
              </a:rPr>
              <a:t>تماس های تلفنی  </a:t>
            </a:r>
            <a:endParaRPr lang="en-US" dirty="0">
              <a:solidFill>
                <a:srgbClr val="FF0000"/>
              </a:solidFill>
            </a:endParaRPr>
          </a:p>
        </p:txBody>
      </p:sp>
      <p:sp>
        <p:nvSpPr>
          <p:cNvPr id="17" name="Rounded Rectangle 16"/>
          <p:cNvSpPr/>
          <p:nvPr/>
        </p:nvSpPr>
        <p:spPr>
          <a:xfrm>
            <a:off x="2005472" y="3122522"/>
            <a:ext cx="1837455" cy="72008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Person arrives</a:t>
            </a:r>
          </a:p>
        </p:txBody>
      </p:sp>
      <p:sp>
        <p:nvSpPr>
          <p:cNvPr id="18" name="Rounded Rectangle 17"/>
          <p:cNvSpPr/>
          <p:nvPr/>
        </p:nvSpPr>
        <p:spPr>
          <a:xfrm>
            <a:off x="2549220" y="4046305"/>
            <a:ext cx="1736576" cy="72008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Person leaves</a:t>
            </a:r>
          </a:p>
        </p:txBody>
      </p:sp>
    </p:spTree>
    <p:extLst>
      <p:ext uri="{BB962C8B-B14F-4D97-AF65-F5344CB8AC3E}">
        <p14:creationId xmlns:p14="http://schemas.microsoft.com/office/powerpoint/2010/main" val="2914604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0"/>
          </p:nvPr>
        </p:nvSpPr>
        <p:spPr>
          <a:xfrm>
            <a:off x="-252536" y="1419623"/>
            <a:ext cx="9155360" cy="3384376"/>
          </a:xfrm>
        </p:spPr>
        <p:txBody>
          <a:bodyPr/>
          <a:lstStyle/>
          <a:p>
            <a:pPr algn="r" rtl="1"/>
            <a:r>
              <a:rPr lang="fa-IR" sz="1800" dirty="0">
                <a:cs typeface="B Nazanin" panose="00000400000000000000" pitchFamily="2" charset="-78"/>
              </a:rPr>
              <a:t>ویجت ها از خدمات مفسراستفاده میکنند که ویژگی های متنی را از </a:t>
            </a:r>
            <a:r>
              <a:rPr lang="fa-IR" sz="1800">
                <a:cs typeface="B Nazanin" panose="00000400000000000000" pitchFamily="2" charset="-78"/>
              </a:rPr>
              <a:t>داده های سطح  پایین </a:t>
            </a:r>
            <a:r>
              <a:rPr lang="fa-IR" sz="1800" dirty="0">
                <a:cs typeface="B Nazanin" panose="00000400000000000000" pitchFamily="2" charset="-78"/>
              </a:rPr>
              <a:t>تولید کننده انتزاع می کندومقادیر سطح بالاتری مانند هویت </a:t>
            </a:r>
            <a:r>
              <a:rPr lang="fa-IR" sz="1800">
                <a:cs typeface="B Nazanin" panose="00000400000000000000" pitchFamily="2" charset="-78"/>
              </a:rPr>
              <a:t>یک </a:t>
            </a:r>
            <a:r>
              <a:rPr lang="fa-IR" sz="1800" dirty="0">
                <a:cs typeface="B Nazanin" panose="00000400000000000000" pitchFamily="2" charset="-78"/>
              </a:rPr>
              <a:t> </a:t>
            </a:r>
            <a:r>
              <a:rPr lang="fa-IR" sz="1800">
                <a:cs typeface="B Nazanin" panose="00000400000000000000" pitchFamily="2" charset="-78"/>
              </a:rPr>
              <a:t>شخص را  استخراج </a:t>
            </a:r>
            <a:r>
              <a:rPr lang="fa-IR" sz="1800" dirty="0">
                <a:cs typeface="B Nazanin" panose="00000400000000000000" pitchFamily="2" charset="-78"/>
              </a:rPr>
              <a:t>میکند در نهایت ویجت هایی که سرور نامیده می شوند سطوح </a:t>
            </a:r>
            <a:r>
              <a:rPr lang="fa-IR" sz="1800">
                <a:cs typeface="B Nazanin" panose="00000400000000000000" pitchFamily="2" charset="-78"/>
              </a:rPr>
              <a:t>بیشتری از  </a:t>
            </a:r>
            <a:r>
              <a:rPr lang="fa-IR" sz="1800" dirty="0">
                <a:cs typeface="B Nazanin" panose="00000400000000000000" pitchFamily="2" charset="-78"/>
              </a:rPr>
              <a:t>انتزاع را با جمع آوری،ذخیره و تفسیر ویژگی های زمینه ای از سایر ویجت </a:t>
            </a:r>
            <a:r>
              <a:rPr lang="fa-IR" sz="1800">
                <a:cs typeface="B Nazanin" panose="00000400000000000000" pitchFamily="2" charset="-78"/>
              </a:rPr>
              <a:t>ها فراهم  </a:t>
            </a:r>
            <a:r>
              <a:rPr lang="fa-IR" sz="1800" dirty="0">
                <a:cs typeface="B Nazanin" panose="00000400000000000000" pitchFamily="2" charset="-78"/>
              </a:rPr>
              <a:t>میکنند به عنوان مثال ویجت( Personfinder)برای یک ساختمان می تواند </a:t>
            </a:r>
            <a:r>
              <a:rPr lang="fa-IR" sz="1800">
                <a:cs typeface="B Nazanin" panose="00000400000000000000" pitchFamily="2" charset="-78"/>
              </a:rPr>
              <a:t>از  ویجتهای</a:t>
            </a:r>
            <a:r>
              <a:rPr lang="fa-IR" sz="1800" dirty="0">
                <a:cs typeface="B Nazanin" panose="00000400000000000000" pitchFamily="2" charset="-78"/>
              </a:rPr>
              <a:t>(Identitypresenc</a:t>
            </a:r>
            <a:r>
              <a:rPr lang="en-US" sz="1800" dirty="0"/>
              <a:t>e(</a:t>
            </a:r>
            <a:r>
              <a:rPr lang="fa-IR" sz="1800" dirty="0">
                <a:cs typeface="B Nazanin" panose="00000400000000000000" pitchFamily="2" charset="-78"/>
              </a:rPr>
              <a:t>برای هر اتاق در ساختمان </a:t>
            </a:r>
            <a:r>
              <a:rPr lang="fa-IR" sz="1800">
                <a:cs typeface="B Nazanin" panose="00000400000000000000" pitchFamily="2" charset="-78"/>
              </a:rPr>
              <a:t>ساخته شود.</a:t>
            </a:r>
          </a:p>
          <a:p>
            <a:pPr algn="r" rtl="1"/>
            <a:r>
              <a:rPr lang="fa-IR" sz="1800"/>
              <a:t>شکل پایین با استفاده از ردپایی از خوانش فشار کف یا تشخیص  چهره از ضبط ویدئو اجرا می‌شود ویجت </a:t>
            </a:r>
          </a:p>
          <a:p>
            <a:pPr algn="r" rtl="1"/>
            <a:r>
              <a:rPr lang="fa-IR" sz="1800"/>
              <a:t>(person finder)پیچدگی یک ساختمان را برای  برنامه  نویس کپسوله میکند </a:t>
            </a:r>
            <a:endParaRPr lang="fa-IR" sz="1800" dirty="0">
              <a:cs typeface="B Nazanin" panose="00000400000000000000" pitchFamily="2" charset="-78"/>
            </a:endParaRPr>
          </a:p>
          <a:p>
            <a:pPr algn="r"/>
            <a:endParaRPr lang="en-US" sz="1800" dirty="0"/>
          </a:p>
        </p:txBody>
      </p:sp>
      <p:pic>
        <p:nvPicPr>
          <p:cNvPr id="2" name="تصویر 1">
            <a:extLst>
              <a:ext uri="{FF2B5EF4-FFF2-40B4-BE49-F238E27FC236}">
                <a16:creationId xmlns:a16="http://schemas.microsoft.com/office/drawing/2014/main" id="{BCBD86E2-353C-E283-7526-A74FF4BC270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75656" y="3253022"/>
            <a:ext cx="6624736" cy="1904546"/>
          </a:xfrm>
          <a:prstGeom prst="rect">
            <a:avLst/>
          </a:prstGeom>
        </p:spPr>
      </p:pic>
    </p:spTree>
    <p:extLst>
      <p:ext uri="{BB962C8B-B14F-4D97-AF65-F5344CB8AC3E}">
        <p14:creationId xmlns:p14="http://schemas.microsoft.com/office/powerpoint/2010/main" val="541718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318B27E-E7DC-4B94-3886-AAB1E4DE0900}"/>
              </a:ext>
            </a:extLst>
          </p:cNvPr>
          <p:cNvSpPr>
            <a:spLocks noGrp="1"/>
          </p:cNvSpPr>
          <p:nvPr>
            <p:ph type="title"/>
          </p:nvPr>
        </p:nvSpPr>
        <p:spPr/>
        <p:txBody>
          <a:bodyPr/>
          <a:lstStyle/>
          <a:p>
            <a:endParaRPr lang="fa-IR"/>
          </a:p>
        </p:txBody>
      </p:sp>
      <p:pic>
        <p:nvPicPr>
          <p:cNvPr id="7" name="نگهدارنده مکان محتوا 6">
            <a:extLst>
              <a:ext uri="{FF2B5EF4-FFF2-40B4-BE49-F238E27FC236}">
                <a16:creationId xmlns:a16="http://schemas.microsoft.com/office/drawing/2014/main" id="{C0BB6FA3-66D5-BC24-E053-91786C8D02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43999" cy="5143500"/>
          </a:xfrm>
        </p:spPr>
      </p:pic>
      <p:sp>
        <p:nvSpPr>
          <p:cNvPr id="8" name="کادر متن 7">
            <a:extLst>
              <a:ext uri="{FF2B5EF4-FFF2-40B4-BE49-F238E27FC236}">
                <a16:creationId xmlns:a16="http://schemas.microsoft.com/office/drawing/2014/main" id="{70D761FD-2DCE-7E6F-6991-008B0849753D}"/>
              </a:ext>
            </a:extLst>
          </p:cNvPr>
          <p:cNvSpPr txBox="1"/>
          <p:nvPr/>
        </p:nvSpPr>
        <p:spPr>
          <a:xfrm>
            <a:off x="4222377" y="203473"/>
            <a:ext cx="4921624" cy="646331"/>
          </a:xfrm>
          <a:prstGeom prst="rect">
            <a:avLst/>
          </a:prstGeom>
          <a:noFill/>
        </p:spPr>
        <p:txBody>
          <a:bodyPr wrap="square" rtlCol="1">
            <a:spAutoFit/>
          </a:bodyPr>
          <a:lstStyle/>
          <a:p>
            <a:pPr algn="r"/>
            <a:r>
              <a:rPr lang="fa-IR" sz="3600" dirty="0">
                <a:cs typeface="B Nazanin" panose="00000400000000000000" pitchFamily="2" charset="-78"/>
              </a:rPr>
              <a:t>مدل های برنامه </a:t>
            </a:r>
            <a:r>
              <a:rPr lang="fa-IR" sz="3600" dirty="0" err="1">
                <a:cs typeface="B Nazanin" panose="00000400000000000000" pitchFamily="2" charset="-78"/>
              </a:rPr>
              <a:t>نویسی</a:t>
            </a:r>
            <a:r>
              <a:rPr lang="fa-IR" sz="3600" dirty="0">
                <a:cs typeface="B Nazanin" panose="00000400000000000000" pitchFamily="2" charset="-78"/>
              </a:rPr>
              <a:t> داده گرا</a:t>
            </a:r>
          </a:p>
        </p:txBody>
      </p:sp>
      <p:sp>
        <p:nvSpPr>
          <p:cNvPr id="9" name="کادر متن 8">
            <a:extLst>
              <a:ext uri="{FF2B5EF4-FFF2-40B4-BE49-F238E27FC236}">
                <a16:creationId xmlns:a16="http://schemas.microsoft.com/office/drawing/2014/main" id="{96AC5251-16C8-70DD-ABF5-DF7D83268F44}"/>
              </a:ext>
            </a:extLst>
          </p:cNvPr>
          <p:cNvSpPr txBox="1"/>
          <p:nvPr/>
        </p:nvSpPr>
        <p:spPr>
          <a:xfrm>
            <a:off x="3912177" y="1395438"/>
            <a:ext cx="1371600" cy="300082"/>
          </a:xfrm>
          <a:prstGeom prst="rect">
            <a:avLst/>
          </a:prstGeom>
          <a:noFill/>
        </p:spPr>
        <p:txBody>
          <a:bodyPr wrap="square" rtlCol="1">
            <a:spAutoFit/>
          </a:bodyPr>
          <a:lstStyle/>
          <a:p>
            <a:pPr algn="r"/>
            <a:endParaRPr lang="fa-IR" sz="1350" dirty="0">
              <a:cs typeface="B Nazanin" panose="00000400000000000000" pitchFamily="2" charset="-78"/>
            </a:endParaRPr>
          </a:p>
        </p:txBody>
      </p:sp>
      <p:sp>
        <p:nvSpPr>
          <p:cNvPr id="10" name="کادر متن 9">
            <a:extLst>
              <a:ext uri="{FF2B5EF4-FFF2-40B4-BE49-F238E27FC236}">
                <a16:creationId xmlns:a16="http://schemas.microsoft.com/office/drawing/2014/main" id="{5F27F829-1814-2859-FE1C-9E98D2DF3FBD}"/>
              </a:ext>
            </a:extLst>
          </p:cNvPr>
          <p:cNvSpPr txBox="1"/>
          <p:nvPr/>
        </p:nvSpPr>
        <p:spPr>
          <a:xfrm>
            <a:off x="357570" y="1395439"/>
            <a:ext cx="8506487" cy="2677656"/>
          </a:xfrm>
          <a:prstGeom prst="rect">
            <a:avLst/>
          </a:prstGeom>
          <a:noFill/>
        </p:spPr>
        <p:txBody>
          <a:bodyPr wrap="square" rtlCol="1">
            <a:spAutoFit/>
          </a:bodyPr>
          <a:lstStyle/>
          <a:p>
            <a:pPr algn="r" rtl="1"/>
            <a:r>
              <a:rPr lang="fa-IR" sz="2400" dirty="0" err="1">
                <a:cs typeface="B Nazanin" panose="00000400000000000000" pitchFamily="2" charset="-78"/>
              </a:rPr>
              <a:t>اگرگره</a:t>
            </a:r>
            <a:r>
              <a:rPr lang="fa-IR" sz="2400" dirty="0">
                <a:cs typeface="B Nazanin" panose="00000400000000000000" pitchFamily="2" charset="-78"/>
              </a:rPr>
              <a:t> های </a:t>
            </a:r>
            <a:r>
              <a:rPr lang="fa-IR" sz="2400" dirty="0" err="1">
                <a:cs typeface="B Nazanin" panose="00000400000000000000" pitchFamily="2" charset="-78"/>
              </a:rPr>
              <a:t>حسگرمکان</a:t>
            </a:r>
            <a:r>
              <a:rPr lang="fa-IR" sz="2400" dirty="0">
                <a:cs typeface="B Nazanin" panose="00000400000000000000" pitchFamily="2" charset="-78"/>
              </a:rPr>
              <a:t> های خود </a:t>
            </a:r>
            <a:r>
              <a:rPr lang="fa-IR" sz="2400" dirty="0" err="1">
                <a:cs typeface="B Nazanin" panose="00000400000000000000" pitchFamily="2" charset="-78"/>
              </a:rPr>
              <a:t>رابدانند،باید</a:t>
            </a:r>
            <a:r>
              <a:rPr lang="fa-IR" sz="2400" dirty="0">
                <a:cs typeface="B Nazanin" panose="00000400000000000000" pitchFamily="2" charset="-78"/>
              </a:rPr>
              <a:t> علاقه فقط به ناحیه </a:t>
            </a:r>
            <a:r>
              <a:rPr lang="fa-IR" sz="2400">
                <a:cs typeface="B Nazanin" panose="00000400000000000000" pitchFamily="2" charset="-78"/>
              </a:rPr>
              <a:t>مورد نظر منتشر </a:t>
            </a:r>
            <a:r>
              <a:rPr lang="fa-IR" sz="2400" err="1">
                <a:cs typeface="B Nazanin" panose="00000400000000000000" pitchFamily="2" charset="-78"/>
              </a:rPr>
              <a:t>شود</a:t>
            </a:r>
            <a:r>
              <a:rPr lang="fa-IR" sz="2400">
                <a:cs typeface="B Nazanin" panose="00000400000000000000" pitchFamily="2" charset="-78"/>
              </a:rPr>
              <a:t>.</a:t>
            </a:r>
          </a:p>
          <a:p>
            <a:pPr algn="r" rtl="1"/>
            <a:r>
              <a:rPr lang="fa-IR" sz="2400">
                <a:cs typeface="B Nazanin" panose="00000400000000000000" pitchFamily="2" charset="-78"/>
              </a:rPr>
              <a:t>در </a:t>
            </a:r>
            <a:r>
              <a:rPr lang="fa-IR" sz="2400" dirty="0" err="1">
                <a:cs typeface="B Nazanin" panose="00000400000000000000" pitchFamily="2" charset="-78"/>
              </a:rPr>
              <a:t>اصل،گره</a:t>
            </a:r>
            <a:r>
              <a:rPr lang="fa-IR" sz="2400" dirty="0">
                <a:cs typeface="B Nazanin" panose="00000400000000000000" pitchFamily="2" charset="-78"/>
              </a:rPr>
              <a:t> ها میتوانند به گیرنده های </a:t>
            </a:r>
            <a:r>
              <a:rPr lang="fa-IR" sz="2400" dirty="0" err="1">
                <a:cs typeface="B Nazanin" panose="00000400000000000000" pitchFamily="2" charset="-78"/>
              </a:rPr>
              <a:t>ناوبری</a:t>
            </a:r>
            <a:r>
              <a:rPr lang="fa-IR" sz="2400" dirty="0">
                <a:cs typeface="B Nazanin" panose="00000400000000000000" pitchFamily="2" charset="-78"/>
              </a:rPr>
              <a:t> ماهوارهای </a:t>
            </a:r>
            <a:r>
              <a:rPr lang="fa-IR" sz="2400">
                <a:cs typeface="B Nazanin" panose="00000400000000000000" pitchFamily="2" charset="-78"/>
              </a:rPr>
              <a:t>برای این منظورمجهز </a:t>
            </a:r>
            <a:r>
              <a:rPr lang="fa-IR" sz="2400" err="1">
                <a:cs typeface="B Nazanin" panose="00000400000000000000" pitchFamily="2" charset="-78"/>
              </a:rPr>
              <a:t>شوند</a:t>
            </a:r>
            <a:r>
              <a:rPr lang="fa-IR" sz="2400">
                <a:cs typeface="B Nazanin" panose="00000400000000000000" pitchFamily="2" charset="-78"/>
              </a:rPr>
              <a:t>،</a:t>
            </a:r>
          </a:p>
          <a:p>
            <a:pPr algn="r" rtl="1"/>
            <a:r>
              <a:rPr lang="fa-IR" sz="2400">
                <a:cs typeface="B Nazanin" panose="00000400000000000000" pitchFamily="2" charset="-78"/>
              </a:rPr>
              <a:t>اگرچه </a:t>
            </a:r>
            <a:r>
              <a:rPr lang="fa-IR" sz="2400" dirty="0">
                <a:cs typeface="B Nazanin" panose="00000400000000000000" pitchFamily="2" charset="-78"/>
              </a:rPr>
              <a:t>پوش طبیعی مانند درختان انبوه ممکن </a:t>
            </a:r>
            <a:r>
              <a:rPr lang="fa-IR" sz="2400">
                <a:cs typeface="B Nazanin" panose="00000400000000000000" pitchFamily="2" charset="-78"/>
              </a:rPr>
              <a:t>است مانع خواندن </a:t>
            </a:r>
            <a:r>
              <a:rPr lang="fa-IR" sz="2400" dirty="0" err="1">
                <a:cs typeface="B Nazanin" panose="00000400000000000000" pitchFamily="2" charset="-78"/>
              </a:rPr>
              <a:t>شود.جریان</a:t>
            </a:r>
            <a:r>
              <a:rPr lang="fa-IR" sz="2400" dirty="0">
                <a:cs typeface="B Nazanin" panose="00000400000000000000" pitchFamily="2" charset="-78"/>
              </a:rPr>
              <a:t> برگشت </a:t>
            </a:r>
            <a:r>
              <a:rPr lang="fa-IR" sz="2400">
                <a:cs typeface="B Nazanin" panose="00000400000000000000" pitchFamily="2" charset="-78"/>
              </a:rPr>
              <a:t>داده ها از </a:t>
            </a:r>
            <a:r>
              <a:rPr lang="fa-IR" sz="2400" dirty="0">
                <a:cs typeface="B Nazanin" panose="00000400000000000000" pitchFamily="2" charset="-78"/>
              </a:rPr>
              <a:t>منبع به </a:t>
            </a:r>
            <a:r>
              <a:rPr lang="fa-IR" sz="2400" dirty="0" err="1">
                <a:cs typeface="B Nazanin" panose="00000400000000000000" pitchFamily="2" charset="-78"/>
              </a:rPr>
              <a:t>سینک</a:t>
            </a:r>
            <a:r>
              <a:rPr lang="fa-IR" sz="2400" dirty="0">
                <a:cs typeface="B Nazanin" panose="00000400000000000000" pitchFamily="2" charset="-78"/>
              </a:rPr>
              <a:t> توسط </a:t>
            </a:r>
            <a:r>
              <a:rPr lang="fa-IR" sz="2400" dirty="0" err="1">
                <a:cs typeface="B Nazanin" panose="00000400000000000000" pitchFamily="2" charset="-78"/>
              </a:rPr>
              <a:t>گرادیان</a:t>
            </a:r>
            <a:r>
              <a:rPr lang="fa-IR" sz="2400" dirty="0">
                <a:cs typeface="B Nazanin" panose="00000400000000000000" pitchFamily="2" charset="-78"/>
              </a:rPr>
              <a:t> </a:t>
            </a:r>
            <a:r>
              <a:rPr lang="fa-IR" sz="2400" err="1">
                <a:cs typeface="B Nazanin" panose="00000400000000000000" pitchFamily="2" charset="-78"/>
              </a:rPr>
              <a:t>هاکنترل</a:t>
            </a:r>
            <a:r>
              <a:rPr lang="fa-IR" sz="2400">
                <a:cs typeface="B Nazanin" panose="00000400000000000000" pitchFamily="2" charset="-78"/>
              </a:rPr>
              <a:t> می </a:t>
            </a:r>
            <a:r>
              <a:rPr lang="fa-IR" sz="2400" dirty="0">
                <a:cs typeface="B Nazanin" panose="00000400000000000000" pitchFamily="2" charset="-78"/>
              </a:rPr>
              <a:t>شود که جفت </a:t>
            </a:r>
            <a:r>
              <a:rPr lang="fa-IR" sz="2400" dirty="0" err="1">
                <a:cs typeface="B Nazanin" panose="00000400000000000000" pitchFamily="2" charset="-78"/>
              </a:rPr>
              <a:t>هایی</a:t>
            </a:r>
            <a:r>
              <a:rPr lang="fa-IR" sz="2400" dirty="0">
                <a:cs typeface="B Nazanin" panose="00000400000000000000" pitchFamily="2" charset="-78"/>
              </a:rPr>
              <a:t>(جهت مقدار)بین گره </a:t>
            </a:r>
            <a:r>
              <a:rPr lang="fa-IR" sz="2400" dirty="0" err="1">
                <a:cs typeface="B Nazanin" panose="00000400000000000000" pitchFamily="2" charset="-78"/>
              </a:rPr>
              <a:t>هایی</a:t>
            </a:r>
            <a:r>
              <a:rPr lang="fa-IR" sz="2400" dirty="0">
                <a:cs typeface="B Nazanin" panose="00000400000000000000" pitchFamily="2" charset="-78"/>
              </a:rPr>
              <a:t> </a:t>
            </a:r>
            <a:r>
              <a:rPr lang="fa-IR" sz="2400" dirty="0" err="1">
                <a:cs typeface="B Nazanin" panose="00000400000000000000" pitchFamily="2" charset="-78"/>
              </a:rPr>
              <a:t>هستندکه</a:t>
            </a:r>
            <a:r>
              <a:rPr lang="fa-IR" sz="2400" dirty="0">
                <a:cs typeface="B Nazanin" panose="00000400000000000000" pitchFamily="2" charset="-78"/>
              </a:rPr>
              <a:t> </a:t>
            </a:r>
            <a:r>
              <a:rPr lang="fa-IR" sz="2400">
                <a:cs typeface="B Nazanin" panose="00000400000000000000" pitchFamily="2" charset="-78"/>
              </a:rPr>
              <a:t>برای هرعلاقه خاص </a:t>
            </a:r>
            <a:r>
              <a:rPr lang="fa-IR" sz="2400" dirty="0">
                <a:cs typeface="B Nazanin" panose="00000400000000000000" pitchFamily="2" charset="-78"/>
              </a:rPr>
              <a:t>در هنگام انتشار در شبکه تنظیم می </a:t>
            </a:r>
            <a:r>
              <a:rPr lang="fa-IR" sz="2400" dirty="0" err="1">
                <a:cs typeface="B Nazanin" panose="00000400000000000000" pitchFamily="2" charset="-78"/>
              </a:rPr>
              <a:t>شوند،جهتی</a:t>
            </a:r>
            <a:r>
              <a:rPr lang="fa-IR" sz="2400" dirty="0">
                <a:cs typeface="B Nazanin" panose="00000400000000000000" pitchFamily="2" charset="-78"/>
              </a:rPr>
              <a:t> است که داده ها در آن جریان </a:t>
            </a:r>
            <a:r>
              <a:rPr lang="fa-IR" sz="2400" dirty="0" err="1">
                <a:cs typeface="B Nazanin" panose="00000400000000000000" pitchFamily="2" charset="-78"/>
              </a:rPr>
              <a:t>دارندومقدار</a:t>
            </a:r>
            <a:r>
              <a:rPr lang="fa-IR" sz="2400" dirty="0">
                <a:cs typeface="B Nazanin" panose="00000400000000000000" pitchFamily="2" charset="-78"/>
              </a:rPr>
              <a:t> آن برای کاربرد خاص است اما میتوان از آن </a:t>
            </a:r>
            <a:r>
              <a:rPr lang="fa-IR" sz="2400">
                <a:cs typeface="B Nazanin" panose="00000400000000000000" pitchFamily="2" charset="-78"/>
              </a:rPr>
              <a:t>برای </a:t>
            </a:r>
          </a:p>
          <a:p>
            <a:pPr algn="r" rtl="1"/>
            <a:r>
              <a:rPr lang="fa-IR" sz="2400">
                <a:cs typeface="B Nazanin" panose="00000400000000000000" pitchFamily="2" charset="-78"/>
              </a:rPr>
              <a:t>کنترل سرعت جریان استفاده کرد.</a:t>
            </a:r>
            <a:endParaRPr lang="fa-IR" sz="2400" dirty="0">
              <a:cs typeface="B Nazanin" panose="00000400000000000000" pitchFamily="2" charset="-78"/>
            </a:endParaRPr>
          </a:p>
        </p:txBody>
      </p:sp>
    </p:spTree>
    <p:extLst>
      <p:ext uri="{BB962C8B-B14F-4D97-AF65-F5344CB8AC3E}">
        <p14:creationId xmlns:p14="http://schemas.microsoft.com/office/powerpoint/2010/main" val="3371713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92A19AE-73A3-A8A9-DD92-3E1378C9AFE3}"/>
              </a:ext>
            </a:extLst>
          </p:cNvPr>
          <p:cNvSpPr>
            <a:spLocks noGrp="1"/>
          </p:cNvSpPr>
          <p:nvPr>
            <p:ph type="title"/>
          </p:nvPr>
        </p:nvSpPr>
        <p:spPr/>
        <p:txBody>
          <a:bodyPr/>
          <a:lstStyle/>
          <a:p>
            <a:endParaRPr lang="fa-IR"/>
          </a:p>
        </p:txBody>
      </p:sp>
      <p:pic>
        <p:nvPicPr>
          <p:cNvPr id="4" name="نگهدارنده مکان محتوا 3">
            <a:extLst>
              <a:ext uri="{FF2B5EF4-FFF2-40B4-BE49-F238E27FC236}">
                <a16:creationId xmlns:a16="http://schemas.microsoft.com/office/drawing/2014/main" id="{FAE38680-CED5-5FD2-210C-225A9BD132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
            <a:ext cx="9250964" cy="5143499"/>
          </a:xfrm>
        </p:spPr>
      </p:pic>
      <p:pic>
        <p:nvPicPr>
          <p:cNvPr id="5" name="تصویر 4">
            <a:extLst>
              <a:ext uri="{FF2B5EF4-FFF2-40B4-BE49-F238E27FC236}">
                <a16:creationId xmlns:a16="http://schemas.microsoft.com/office/drawing/2014/main" id="{FC1C9313-E86C-3CDF-EBFA-FA2740FD9A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9410" y="76118"/>
            <a:ext cx="7256429" cy="2564395"/>
          </a:xfrm>
          <a:prstGeom prst="rect">
            <a:avLst/>
          </a:prstGeom>
        </p:spPr>
      </p:pic>
      <p:sp>
        <p:nvSpPr>
          <p:cNvPr id="6" name="کادر متن 5">
            <a:extLst>
              <a:ext uri="{FF2B5EF4-FFF2-40B4-BE49-F238E27FC236}">
                <a16:creationId xmlns:a16="http://schemas.microsoft.com/office/drawing/2014/main" id="{62A2DB12-F55F-E179-A260-B586EA05D277}"/>
              </a:ext>
            </a:extLst>
          </p:cNvPr>
          <p:cNvSpPr txBox="1"/>
          <p:nvPr/>
        </p:nvSpPr>
        <p:spPr>
          <a:xfrm>
            <a:off x="3939683" y="1885950"/>
            <a:ext cx="1371600" cy="300082"/>
          </a:xfrm>
          <a:prstGeom prst="rect">
            <a:avLst/>
          </a:prstGeom>
          <a:noFill/>
        </p:spPr>
        <p:txBody>
          <a:bodyPr wrap="square" rtlCol="1">
            <a:spAutoFit/>
          </a:bodyPr>
          <a:lstStyle/>
          <a:p>
            <a:pPr algn="r"/>
            <a:endParaRPr lang="fa-IR" sz="1350" dirty="0">
              <a:cs typeface="B Nazanin" panose="00000400000000000000" pitchFamily="2" charset="-78"/>
            </a:endParaRPr>
          </a:p>
        </p:txBody>
      </p:sp>
      <p:sp>
        <p:nvSpPr>
          <p:cNvPr id="7" name="کادر متن 6">
            <a:extLst>
              <a:ext uri="{FF2B5EF4-FFF2-40B4-BE49-F238E27FC236}">
                <a16:creationId xmlns:a16="http://schemas.microsoft.com/office/drawing/2014/main" id="{DB5F85B7-224A-015E-280F-B73AF00DA67B}"/>
              </a:ext>
            </a:extLst>
          </p:cNvPr>
          <p:cNvSpPr txBox="1"/>
          <p:nvPr/>
        </p:nvSpPr>
        <p:spPr>
          <a:xfrm>
            <a:off x="1619672" y="2914356"/>
            <a:ext cx="7406167" cy="1754326"/>
          </a:xfrm>
          <a:prstGeom prst="rect">
            <a:avLst/>
          </a:prstGeom>
          <a:noFill/>
        </p:spPr>
        <p:txBody>
          <a:bodyPr wrap="square" rtlCol="1">
            <a:spAutoFit/>
          </a:bodyPr>
          <a:lstStyle/>
          <a:p>
            <a:pPr algn="just" rtl="1"/>
            <a:r>
              <a:rPr lang="fa-IR" sz="2700" dirty="0">
                <a:cs typeface="B Nazanin" panose="00000400000000000000" pitchFamily="2" charset="-78"/>
              </a:rPr>
              <a:t>این سیستم می </a:t>
            </a:r>
            <a:r>
              <a:rPr lang="fa-IR" sz="2700">
                <a:cs typeface="B Nazanin" panose="00000400000000000000" pitchFamily="2" charset="-78"/>
              </a:rPr>
              <a:t>تواند استراتژی </a:t>
            </a:r>
            <a:r>
              <a:rPr lang="fa-IR" sz="2700" dirty="0">
                <a:cs typeface="B Nazanin" panose="00000400000000000000" pitchFamily="2" charset="-78"/>
              </a:rPr>
              <a:t>های مختلفی </a:t>
            </a:r>
            <a:r>
              <a:rPr lang="fa-IR" sz="2700" dirty="0" err="1">
                <a:cs typeface="B Nazanin" panose="00000400000000000000" pitchFamily="2" charset="-78"/>
              </a:rPr>
              <a:t>رابرای</a:t>
            </a:r>
            <a:r>
              <a:rPr lang="fa-IR" sz="2700" dirty="0">
                <a:cs typeface="B Nazanin" panose="00000400000000000000" pitchFamily="2" charset="-78"/>
              </a:rPr>
              <a:t> انتخاب </a:t>
            </a:r>
            <a:r>
              <a:rPr lang="fa-IR" sz="2700" dirty="0" err="1">
                <a:cs typeface="B Nazanin" panose="00000400000000000000" pitchFamily="2" charset="-78"/>
              </a:rPr>
              <a:t>ازبین</a:t>
            </a:r>
            <a:r>
              <a:rPr lang="fa-IR" sz="2700" dirty="0">
                <a:cs typeface="B Nazanin" panose="00000400000000000000" pitchFamily="2" charset="-78"/>
              </a:rPr>
              <a:t> آنها اعمال </a:t>
            </a:r>
            <a:r>
              <a:rPr lang="fa-IR" sz="2700" dirty="0" err="1">
                <a:cs typeface="B Nazanin" panose="00000400000000000000" pitchFamily="2" charset="-78"/>
              </a:rPr>
              <a:t>کند،ازجمله</a:t>
            </a:r>
            <a:r>
              <a:rPr lang="fa-IR" sz="2700" dirty="0">
                <a:cs typeface="B Nazanin" panose="00000400000000000000" pitchFamily="2" charset="-78"/>
              </a:rPr>
              <a:t> استفاده از مسیرها به صورت اضافی در </a:t>
            </a:r>
            <a:r>
              <a:rPr lang="fa-IR" sz="2700">
                <a:cs typeface="B Nazanin" panose="00000400000000000000" pitchFamily="2" charset="-78"/>
              </a:rPr>
              <a:t>صورت </a:t>
            </a:r>
          </a:p>
          <a:p>
            <a:pPr algn="just" rtl="1"/>
            <a:r>
              <a:rPr lang="fa-IR" sz="2700">
                <a:cs typeface="B Nazanin" panose="00000400000000000000" pitchFamily="2" charset="-78"/>
              </a:rPr>
              <a:t>شکست </a:t>
            </a:r>
            <a:r>
              <a:rPr lang="fa-IR" sz="2700" dirty="0">
                <a:cs typeface="B Nazanin" panose="00000400000000000000" pitchFamily="2" charset="-78"/>
              </a:rPr>
              <a:t>،یا استفاده از روش های اکتشافی برای یافتن مسیری </a:t>
            </a:r>
            <a:r>
              <a:rPr lang="fa-IR" sz="2700" dirty="0" err="1">
                <a:cs typeface="B Nazanin" panose="00000400000000000000" pitchFamily="2" charset="-78"/>
              </a:rPr>
              <a:t>باحداقل</a:t>
            </a:r>
            <a:r>
              <a:rPr lang="fa-IR" sz="2700" dirty="0">
                <a:cs typeface="B Nazanin" panose="00000400000000000000" pitchFamily="2" charset="-78"/>
              </a:rPr>
              <a:t> طول.</a:t>
            </a:r>
          </a:p>
        </p:txBody>
      </p:sp>
    </p:spTree>
    <p:extLst>
      <p:ext uri="{BB962C8B-B14F-4D97-AF65-F5344CB8AC3E}">
        <p14:creationId xmlns:p14="http://schemas.microsoft.com/office/powerpoint/2010/main" val="4089510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E49AE11-0C8A-AD58-7B32-97E30A13C9B1}"/>
              </a:ext>
            </a:extLst>
          </p:cNvPr>
          <p:cNvSpPr>
            <a:spLocks noGrp="1"/>
          </p:cNvSpPr>
          <p:nvPr>
            <p:ph type="title"/>
          </p:nvPr>
        </p:nvSpPr>
        <p:spPr/>
        <p:txBody>
          <a:bodyPr/>
          <a:lstStyle/>
          <a:p>
            <a:endParaRPr lang="fa-IR"/>
          </a:p>
        </p:txBody>
      </p:sp>
      <p:pic>
        <p:nvPicPr>
          <p:cNvPr id="4" name="نگهدارنده مکان محتوا 3">
            <a:extLst>
              <a:ext uri="{FF2B5EF4-FFF2-40B4-BE49-F238E27FC236}">
                <a16:creationId xmlns:a16="http://schemas.microsoft.com/office/drawing/2014/main" id="{731725E6-BD1E-7F77-5B51-B1399325999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 y="20539"/>
            <a:ext cx="9272357" cy="5143499"/>
          </a:xfrm>
        </p:spPr>
      </p:pic>
      <p:pic>
        <p:nvPicPr>
          <p:cNvPr id="5" name="تصویر 4">
            <a:extLst>
              <a:ext uri="{FF2B5EF4-FFF2-40B4-BE49-F238E27FC236}">
                <a16:creationId xmlns:a16="http://schemas.microsoft.com/office/drawing/2014/main" id="{325E2018-A049-F27A-9673-5928B7C61F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4229" y="-81871"/>
            <a:ext cx="7389770" cy="4064000"/>
          </a:xfrm>
          <a:prstGeom prst="rect">
            <a:avLst/>
          </a:prstGeom>
        </p:spPr>
      </p:pic>
      <p:sp>
        <p:nvSpPr>
          <p:cNvPr id="6" name="کادر متن 5">
            <a:extLst>
              <a:ext uri="{FF2B5EF4-FFF2-40B4-BE49-F238E27FC236}">
                <a16:creationId xmlns:a16="http://schemas.microsoft.com/office/drawing/2014/main" id="{966057D4-7278-4A02-C3A2-863A7526FB4D}"/>
              </a:ext>
            </a:extLst>
          </p:cNvPr>
          <p:cNvSpPr txBox="1"/>
          <p:nvPr/>
        </p:nvSpPr>
        <p:spPr>
          <a:xfrm>
            <a:off x="1740148" y="1635646"/>
            <a:ext cx="7233906" cy="3416320"/>
          </a:xfrm>
          <a:prstGeom prst="rect">
            <a:avLst/>
          </a:prstGeom>
          <a:noFill/>
        </p:spPr>
        <p:txBody>
          <a:bodyPr wrap="square" rtlCol="1">
            <a:spAutoFit/>
          </a:bodyPr>
          <a:lstStyle/>
          <a:p>
            <a:pPr algn="just" rtl="1"/>
            <a:r>
              <a:rPr lang="fa-IR" dirty="0">
                <a:cs typeface="B Nazanin" panose="00000400000000000000" pitchFamily="2" charset="-78"/>
              </a:rPr>
              <a:t>یک مهاجم میتواند تلاش کند </a:t>
            </a:r>
            <a:r>
              <a:rPr lang="fa-IR" dirty="0" err="1">
                <a:cs typeface="B Nazanin" panose="00000400000000000000" pitchFamily="2" charset="-78"/>
              </a:rPr>
              <a:t>تاWرا</a:t>
            </a:r>
            <a:r>
              <a:rPr lang="fa-IR" dirty="0">
                <a:cs typeface="B Nazanin" panose="00000400000000000000" pitchFamily="2" charset="-78"/>
              </a:rPr>
              <a:t> شنود کند </a:t>
            </a:r>
            <a:r>
              <a:rPr lang="fa-IR" dirty="0" err="1">
                <a:cs typeface="B Nazanin" panose="00000400000000000000" pitchFamily="2" charset="-78"/>
              </a:rPr>
              <a:t>وپیام</a:t>
            </a:r>
            <a:r>
              <a:rPr lang="fa-IR" dirty="0">
                <a:cs typeface="B Nazanin" panose="00000400000000000000" pitchFamily="2" charset="-78"/>
              </a:rPr>
              <a:t> ها را دوباره پخش </a:t>
            </a:r>
            <a:r>
              <a:rPr lang="fa-IR" dirty="0" err="1">
                <a:cs typeface="B Nazanin" panose="00000400000000000000" pitchFamily="2" charset="-78"/>
              </a:rPr>
              <a:t>وترکیب</a:t>
            </a:r>
            <a:r>
              <a:rPr lang="fa-IR" dirty="0">
                <a:cs typeface="B Nazanin" panose="00000400000000000000" pitchFamily="2" charset="-78"/>
              </a:rPr>
              <a:t> </a:t>
            </a:r>
            <a:r>
              <a:rPr lang="fa-IR">
                <a:cs typeface="B Nazanin" panose="00000400000000000000" pitchFamily="2" charset="-78"/>
              </a:rPr>
              <a:t>کند، یک </a:t>
            </a:r>
            <a:r>
              <a:rPr lang="fa-IR" dirty="0">
                <a:cs typeface="B Nazanin" panose="00000400000000000000" pitchFamily="2" charset="-78"/>
              </a:rPr>
              <a:t>راه حل برای این مشکل ،بازدید کننده </a:t>
            </a:r>
            <a:r>
              <a:rPr lang="fa-IR" dirty="0" err="1">
                <a:cs typeface="B Nazanin" panose="00000400000000000000" pitchFamily="2" charset="-78"/>
              </a:rPr>
              <a:t>راقادر</a:t>
            </a:r>
            <a:r>
              <a:rPr lang="fa-IR" dirty="0">
                <a:cs typeface="B Nazanin" panose="00000400000000000000" pitchFamily="2" charset="-78"/>
              </a:rPr>
              <a:t> می سازد تا </a:t>
            </a:r>
            <a:r>
              <a:rPr lang="fa-IR">
                <a:cs typeface="B Nazanin" panose="00000400000000000000" pitchFamily="2" charset="-78"/>
              </a:rPr>
              <a:t>یک اتصال </a:t>
            </a:r>
            <a:r>
              <a:rPr lang="fa-IR" dirty="0">
                <a:cs typeface="B Nazanin" panose="00000400000000000000" pitchFamily="2" charset="-78"/>
              </a:rPr>
              <a:t>امن به آن برقرار </a:t>
            </a:r>
            <a:r>
              <a:rPr lang="fa-IR" dirty="0" err="1">
                <a:cs typeface="B Nazanin" panose="00000400000000000000" pitchFamily="2" charset="-78"/>
              </a:rPr>
              <a:t>کند.هیچ</a:t>
            </a:r>
            <a:r>
              <a:rPr lang="fa-IR" dirty="0">
                <a:cs typeface="B Nazanin" panose="00000400000000000000" pitchFamily="2" charset="-78"/>
              </a:rPr>
              <a:t> مقدار ارتباطی </a:t>
            </a:r>
            <a:r>
              <a:rPr lang="fa-IR">
                <a:cs typeface="B Nazanin" panose="00000400000000000000" pitchFamily="2" charset="-78"/>
              </a:rPr>
              <a:t>از </a:t>
            </a:r>
          </a:p>
          <a:p>
            <a:pPr algn="just" rtl="1"/>
            <a:r>
              <a:rPr lang="fa-IR">
                <a:cs typeface="B Nazanin" panose="00000400000000000000" pitchFamily="2" charset="-78"/>
              </a:rPr>
              <a:t>طریق </a:t>
            </a:r>
            <a:r>
              <a:rPr lang="fa-IR" dirty="0" err="1">
                <a:cs typeface="B Nazanin" panose="00000400000000000000" pitchFamily="2" charset="-78"/>
              </a:rPr>
              <a:t>Wبه</a:t>
            </a:r>
            <a:r>
              <a:rPr lang="fa-IR" dirty="0">
                <a:cs typeface="B Nazanin" panose="00000400000000000000" pitchFamily="2" charset="-78"/>
              </a:rPr>
              <a:t> تنهایی امکان تبادل کلید امن را فراهم </a:t>
            </a:r>
            <a:r>
              <a:rPr lang="fa-IR" dirty="0" err="1">
                <a:cs typeface="B Nazanin" panose="00000400000000000000" pitchFamily="2" charset="-78"/>
              </a:rPr>
              <a:t>نمی</a:t>
            </a:r>
            <a:r>
              <a:rPr lang="fa-IR" dirty="0">
                <a:cs typeface="B Nazanin" panose="00000400000000000000" pitchFamily="2" charset="-78"/>
              </a:rPr>
              <a:t> کند ،بنابراین ارتباط خارج از باند </a:t>
            </a:r>
            <a:r>
              <a:rPr lang="fa-IR">
                <a:cs typeface="B Nazanin" panose="00000400000000000000" pitchFamily="2" charset="-78"/>
              </a:rPr>
              <a:t>مورد نیاز </a:t>
            </a:r>
          </a:p>
          <a:p>
            <a:pPr algn="just" rtl="1"/>
            <a:r>
              <a:rPr lang="fa-IR">
                <a:cs typeface="B Nazanin" panose="00000400000000000000" pitchFamily="2" charset="-78"/>
              </a:rPr>
              <a:t> </a:t>
            </a:r>
            <a:r>
              <a:rPr lang="fa-IR" dirty="0">
                <a:cs typeface="B Nazanin" panose="00000400000000000000" pitchFamily="2" charset="-78"/>
              </a:rPr>
              <a:t>است به طور خاص ،روش استاندار برای ایجاد یک کلید در </a:t>
            </a:r>
            <a:r>
              <a:rPr lang="fa-IR">
                <a:cs typeface="B Nazanin" panose="00000400000000000000" pitchFamily="2" charset="-78"/>
              </a:rPr>
              <a:t>سطح پیوند بین </a:t>
            </a:r>
            <a:r>
              <a:rPr lang="fa-IR" dirty="0">
                <a:cs typeface="B Nazanin" panose="00000400000000000000" pitchFamily="2" charset="-78"/>
              </a:rPr>
              <a:t>دو دستگاه متصل شده توسط </a:t>
            </a:r>
            <a:r>
              <a:rPr lang="fa-IR" dirty="0" err="1">
                <a:cs typeface="B Nazanin" panose="00000400000000000000" pitchFamily="2" charset="-78"/>
              </a:rPr>
              <a:t>بلوتوث</a:t>
            </a:r>
            <a:r>
              <a:rPr lang="fa-IR" dirty="0">
                <a:cs typeface="B Nazanin" panose="00000400000000000000" pitchFamily="2" charset="-78"/>
              </a:rPr>
              <a:t> به این </a:t>
            </a:r>
            <a:r>
              <a:rPr lang="fa-IR">
                <a:cs typeface="B Nazanin" panose="00000400000000000000" pitchFamily="2" charset="-78"/>
              </a:rPr>
              <a:t>متکی است .یک رشته رقمی انتخاب شده در یک دستگاه باید توسط کاربردر</a:t>
            </a:r>
          </a:p>
          <a:p>
            <a:pPr algn="just" rtl="1"/>
            <a:r>
              <a:rPr lang="fa-IR">
                <a:cs typeface="B Nazanin" panose="00000400000000000000" pitchFamily="2" charset="-78"/>
              </a:rPr>
              <a:t> دستگاه دیگر وارد شود .اما این روش اغلب به طور ایمن انجام نمی شود، زیرا از رشته های رقمی ساده و کوتاه مانند (0000)استفاده می شود که مهاجمان می توانند با جستجوی جامع یاد بگیرند. روش</a:t>
            </a:r>
          </a:p>
          <a:p>
            <a:pPr algn="just" rtl="1"/>
            <a:r>
              <a:rPr lang="fa-IR">
                <a:cs typeface="B Nazanin" panose="00000400000000000000" pitchFamily="2" charset="-78"/>
              </a:rPr>
              <a:t> دیگر برای حل مشکل تداعی امن،استفاده از یک کانال جانبی با خواص فیزیکی خاص است.به طور</a:t>
            </a:r>
          </a:p>
          <a:p>
            <a:pPr algn="just" rtl="1"/>
            <a:r>
              <a:rPr lang="fa-IR">
                <a:cs typeface="B Nazanin" panose="00000400000000000000" pitchFamily="2" charset="-78"/>
              </a:rPr>
              <a:t>خاص،انتشارسیگنال ها دراین کانال جانبی از نظر زاویه،برد یا زمان(یا ترکیبی از آنها)محدود است.در</a:t>
            </a:r>
          </a:p>
          <a:p>
            <a:pPr algn="just" rtl="1"/>
            <a:r>
              <a:rPr lang="fa-IR">
                <a:cs typeface="B Nazanin" panose="00000400000000000000" pitchFamily="2" charset="-78"/>
              </a:rPr>
              <a:t> درجه اول تقریبی،میتوانیم ویژگی هایی را درباره فرستنده یا گیرنده پیام هادرچنین کانال هایی </a:t>
            </a:r>
          </a:p>
          <a:p>
            <a:pPr algn="just" rtl="1"/>
            <a:r>
              <a:rPr lang="fa-IR">
                <a:cs typeface="B Nazanin" panose="00000400000000000000" pitchFamily="2" charset="-78"/>
              </a:rPr>
              <a:t>استنباط کنیم که مارا قادر میسازد تا ارتباط ایمن بایک کانال را برقرار کنیم.</a:t>
            </a:r>
          </a:p>
          <a:p>
            <a:pPr algn="just" rtl="1"/>
            <a:r>
              <a:rPr lang="fa-IR">
                <a:cs typeface="B Nazanin" panose="00000400000000000000" pitchFamily="2" charset="-78"/>
              </a:rPr>
              <a:t>.</a:t>
            </a:r>
            <a:endParaRPr lang="fa-IR" dirty="0">
              <a:cs typeface="B Nazanin" panose="00000400000000000000" pitchFamily="2" charset="-78"/>
            </a:endParaRPr>
          </a:p>
        </p:txBody>
      </p:sp>
    </p:spTree>
    <p:extLst>
      <p:ext uri="{BB962C8B-B14F-4D97-AF65-F5344CB8AC3E}">
        <p14:creationId xmlns:p14="http://schemas.microsoft.com/office/powerpoint/2010/main" val="3334416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F01B41D-C75F-1A86-26A5-B72738BD11F7}"/>
              </a:ext>
            </a:extLst>
          </p:cNvPr>
          <p:cNvSpPr>
            <a:spLocks noGrp="1"/>
          </p:cNvSpPr>
          <p:nvPr>
            <p:ph idx="10"/>
          </p:nvPr>
        </p:nvSpPr>
        <p:spPr>
          <a:xfrm>
            <a:off x="-112729" y="896880"/>
            <a:ext cx="8928992" cy="2995737"/>
          </a:xfrm>
        </p:spPr>
        <p:txBody>
          <a:bodyPr/>
          <a:lstStyle/>
          <a:p>
            <a:pPr algn="just" rtl="1"/>
            <a:r>
              <a:rPr lang="fa-IR" sz="1800">
                <a:cs typeface="B Nazanin" panose="00000400000000000000" pitchFamily="2" charset="-78"/>
              </a:rPr>
              <a:t>مارک ویزر در سال 1988 واژه محاسبات همه جا حاضر  را ابداع کرد. محاسبات فراگیر گاهی اوقات به عنوان محاسبات </a:t>
            </a:r>
          </a:p>
          <a:p>
            <a:pPr algn="just" rtl="1"/>
            <a:r>
              <a:rPr lang="fa-IR" sz="1800">
                <a:cs typeface="B Nazanin" panose="00000400000000000000" pitchFamily="2" charset="-78"/>
              </a:rPr>
              <a:t>فراگیر نیز شناخته می شود. و این دو اصطلاح معمولاً مترادف در نظر گرفته می شوند. "همه جا" به معنای "پیدا شدن"</a:t>
            </a:r>
          </a:p>
          <a:p>
            <a:pPr algn="just" rtl="1"/>
            <a:r>
              <a:rPr lang="fa-IR" sz="1800">
                <a:cs typeface="B Nazanin" panose="00000400000000000000" pitchFamily="2" charset="-78"/>
              </a:rPr>
              <a:t>است در  هر کجا .</a:t>
            </a:r>
          </a:p>
          <a:p>
            <a:pPr algn="just" rtl="1"/>
            <a:r>
              <a:rPr lang="fa-IR" sz="1800">
                <a:cs typeface="B Nazanin" panose="00000400000000000000" pitchFamily="2" charset="-78"/>
              </a:rPr>
              <a:t>  مارک ویزر رواج فزاینده دستگاه‌های محاسباتی را منجر به این امر می‌دانست: ((تغییرات انقلابی در نحوه استفاده ما از </a:t>
            </a:r>
          </a:p>
          <a:p>
            <a:pPr algn="just" rtl="1"/>
            <a:r>
              <a:rPr lang="fa-IR" sz="1800">
                <a:cs typeface="B Nazanin" panose="00000400000000000000" pitchFamily="2" charset="-78"/>
              </a:rPr>
              <a:t>کامپیوتر))</a:t>
            </a:r>
            <a:endParaRPr lang="en-US" sz="1800">
              <a:cs typeface="B Nazanin" panose="00000400000000000000" pitchFamily="2" charset="-78"/>
            </a:endParaRPr>
          </a:p>
        </p:txBody>
      </p:sp>
      <p:sp>
        <p:nvSpPr>
          <p:cNvPr id="6" name="TextBox 5">
            <a:extLst>
              <a:ext uri="{FF2B5EF4-FFF2-40B4-BE49-F238E27FC236}">
                <a16:creationId xmlns:a16="http://schemas.microsoft.com/office/drawing/2014/main" id="{78D5BB70-A316-21CF-3D31-1571665E8464}"/>
              </a:ext>
            </a:extLst>
          </p:cNvPr>
          <p:cNvSpPr txBox="1"/>
          <p:nvPr/>
        </p:nvSpPr>
        <p:spPr>
          <a:xfrm>
            <a:off x="6660232" y="195486"/>
            <a:ext cx="3096344" cy="523220"/>
          </a:xfrm>
          <a:prstGeom prst="rect">
            <a:avLst/>
          </a:prstGeom>
          <a:noFill/>
        </p:spPr>
        <p:txBody>
          <a:bodyPr wrap="square">
            <a:spAutoFit/>
          </a:bodyPr>
          <a:lstStyle/>
          <a:p>
            <a:r>
              <a:rPr lang="en-US" sz="2800" b="1">
                <a:cs typeface="B Nazanin" panose="00000400000000000000" pitchFamily="2" charset="-78"/>
              </a:rPr>
              <a:t>محاسبات فراگیر</a:t>
            </a:r>
          </a:p>
        </p:txBody>
      </p:sp>
      <p:sp>
        <p:nvSpPr>
          <p:cNvPr id="8" name="TextBox 7">
            <a:extLst>
              <a:ext uri="{FF2B5EF4-FFF2-40B4-BE49-F238E27FC236}">
                <a16:creationId xmlns:a16="http://schemas.microsoft.com/office/drawing/2014/main" id="{1967E61F-1E5C-B30A-1376-7930A0B769E8}"/>
              </a:ext>
            </a:extLst>
          </p:cNvPr>
          <p:cNvSpPr txBox="1"/>
          <p:nvPr/>
        </p:nvSpPr>
        <p:spPr>
          <a:xfrm>
            <a:off x="3886301" y="2355726"/>
            <a:ext cx="4929962" cy="369332"/>
          </a:xfrm>
          <a:prstGeom prst="rect">
            <a:avLst/>
          </a:prstGeom>
          <a:noFill/>
        </p:spPr>
        <p:txBody>
          <a:bodyPr wrap="square">
            <a:spAutoFit/>
          </a:bodyPr>
          <a:lstStyle/>
          <a:p>
            <a:pPr algn="just" rtl="1"/>
            <a:r>
              <a:rPr lang="en-US" sz="1800" b="1">
                <a:cs typeface="B Nazanin" panose="00000400000000000000" pitchFamily="2" charset="-78"/>
              </a:rPr>
              <a:t>محاسبات پوشیدنی</a:t>
            </a:r>
            <a:endParaRPr lang="fa-IR" sz="1800" b="1">
              <a:cs typeface="B Nazanin" panose="00000400000000000000" pitchFamily="2" charset="-78"/>
            </a:endParaRPr>
          </a:p>
        </p:txBody>
      </p:sp>
      <p:sp>
        <p:nvSpPr>
          <p:cNvPr id="9" name="TextBox 8">
            <a:extLst>
              <a:ext uri="{FF2B5EF4-FFF2-40B4-BE49-F238E27FC236}">
                <a16:creationId xmlns:a16="http://schemas.microsoft.com/office/drawing/2014/main" id="{0EC87A25-D673-6900-6BC8-BB304EE70EEB}"/>
              </a:ext>
            </a:extLst>
          </p:cNvPr>
          <p:cNvSpPr txBox="1"/>
          <p:nvPr/>
        </p:nvSpPr>
        <p:spPr>
          <a:xfrm>
            <a:off x="607351" y="2211710"/>
            <a:ext cx="8208912" cy="2862322"/>
          </a:xfrm>
          <a:prstGeom prst="rect">
            <a:avLst/>
          </a:prstGeom>
          <a:noFill/>
        </p:spPr>
        <p:txBody>
          <a:bodyPr wrap="square">
            <a:spAutoFit/>
          </a:bodyPr>
          <a:lstStyle/>
          <a:p>
            <a:pPr algn="just" rtl="1"/>
            <a:endParaRPr lang="fa-IR">
              <a:cs typeface="B Nazanin" panose="00000400000000000000" pitchFamily="2" charset="-78"/>
            </a:endParaRPr>
          </a:p>
          <a:p>
            <a:pPr algn="just" rtl="1"/>
            <a:endParaRPr lang="fa-IR">
              <a:cs typeface="B Nazanin" panose="00000400000000000000" pitchFamily="2" charset="-78"/>
            </a:endParaRPr>
          </a:p>
          <a:p>
            <a:pPr algn="just" rtl="1"/>
            <a:r>
              <a:rPr lang="en-US">
                <a:cs typeface="B Nazanin" panose="00000400000000000000" pitchFamily="2" charset="-78"/>
              </a:rPr>
              <a:t> • کاربران دستگاه های محاسباتی پوشیدنی را نیز روی شخص خود حمل می کنند</a:t>
            </a:r>
            <a:r>
              <a:rPr lang="fa-IR">
                <a:cs typeface="B Nazanin" panose="00000400000000000000" pitchFamily="2" charset="-78"/>
              </a:rPr>
              <a:t> </a:t>
            </a:r>
            <a:r>
              <a:rPr lang="en-US">
                <a:cs typeface="B Nazanin" panose="00000400000000000000" pitchFamily="2" charset="-78"/>
              </a:rPr>
              <a:t>چسبیده به پارچه</a:t>
            </a:r>
            <a:endParaRPr lang="fa-IR">
              <a:cs typeface="B Nazanin" panose="00000400000000000000" pitchFamily="2" charset="-78"/>
            </a:endParaRPr>
          </a:p>
          <a:p>
            <a:pPr algn="just" rtl="1"/>
            <a:r>
              <a:rPr lang="en-US">
                <a:cs typeface="B Nazanin" panose="00000400000000000000" pitchFamily="2" charset="-78"/>
              </a:rPr>
              <a:t> لباس</a:t>
            </a:r>
            <a:r>
              <a:rPr lang="fa-IR">
                <a:cs typeface="B Nazanin" panose="00000400000000000000" pitchFamily="2" charset="-78"/>
              </a:rPr>
              <a:t> ها</a:t>
            </a:r>
            <a:r>
              <a:rPr lang="en-US">
                <a:cs typeface="B Nazanin" panose="00000400000000000000" pitchFamily="2" charset="-78"/>
              </a:rPr>
              <a:t>یشان یا داخل آن، یا مانند ساعت، جواهرات یا</a:t>
            </a:r>
            <a:r>
              <a:rPr lang="fa-IR">
                <a:cs typeface="B Nazanin" panose="00000400000000000000" pitchFamily="2" charset="-78"/>
              </a:rPr>
              <a:t> </a:t>
            </a:r>
            <a:r>
              <a:rPr lang="en-US">
                <a:cs typeface="B Nazanin" panose="00000400000000000000" pitchFamily="2" charset="-78"/>
              </a:rPr>
              <a:t>عینک روی بدنشان برخلاف دستگاه های دستی که در بالا ذکر کردیم، این</a:t>
            </a:r>
            <a:r>
              <a:rPr lang="fa-IR">
                <a:cs typeface="B Nazanin" panose="00000400000000000000" pitchFamily="2" charset="-78"/>
              </a:rPr>
              <a:t> </a:t>
            </a:r>
            <a:r>
              <a:rPr lang="en-US">
                <a:cs typeface="B Nazanin" panose="00000400000000000000" pitchFamily="2" charset="-78"/>
              </a:rPr>
              <a:t>دستگاه ها اغلب بدون نیاز به دستکاری کاربر کار می کنند. یک محاسبات کوچک</a:t>
            </a:r>
            <a:r>
              <a:rPr lang="fa-IR">
                <a:cs typeface="B Nazanin" panose="00000400000000000000" pitchFamily="2" charset="-78"/>
              </a:rPr>
              <a:t> </a:t>
            </a:r>
            <a:r>
              <a:rPr lang="en-US">
                <a:cs typeface="B Nazanin" panose="00000400000000000000" pitchFamily="2" charset="-78"/>
              </a:rPr>
              <a:t>دستگاه گیره شده به لباس کاربر</a:t>
            </a:r>
            <a:r>
              <a:rPr lang="fa-IR">
                <a:cs typeface="B Nazanin" panose="00000400000000000000" pitchFamily="2" charset="-78"/>
              </a:rPr>
              <a:t> است </a:t>
            </a:r>
            <a:r>
              <a:rPr lang="en-US">
                <a:cs typeface="B Nazanin" panose="00000400000000000000" pitchFamily="2" charset="-78"/>
              </a:rPr>
              <a:t> که به </a:t>
            </a:r>
            <a:r>
              <a:rPr lang="fa-IR">
                <a:cs typeface="B Nazanin" panose="00000400000000000000" pitchFamily="2" charset="-78"/>
              </a:rPr>
              <a:t> </a:t>
            </a:r>
            <a:r>
              <a:rPr lang="en-US">
                <a:cs typeface="B Nazanin" panose="00000400000000000000" pitchFamily="2" charset="-78"/>
              </a:rPr>
              <a:t>طور منظم هویت خود را پخش می کند</a:t>
            </a:r>
            <a:r>
              <a:rPr lang="fa-IR">
                <a:cs typeface="B Nazanin" panose="00000400000000000000" pitchFamily="2" charset="-78"/>
              </a:rPr>
              <a:t>.</a:t>
            </a:r>
            <a:r>
              <a:rPr lang="en-US">
                <a:cs typeface="B Nazanin" panose="00000400000000000000" pitchFamily="2" charset="-78"/>
              </a:rPr>
              <a:t> انتقال مادون قرمز دارای برد</a:t>
            </a:r>
            <a:endParaRPr lang="fa-IR">
              <a:cs typeface="B Nazanin" panose="00000400000000000000" pitchFamily="2" charset="-78"/>
            </a:endParaRPr>
          </a:p>
          <a:p>
            <a:pPr algn="just" rtl="1"/>
            <a:r>
              <a:rPr lang="en-US">
                <a:cs typeface="B Nazanin" panose="00000400000000000000" pitchFamily="2" charset="-78"/>
              </a:rPr>
              <a:t> محدودی است، بنابراین فقط در صورتی که کاربر در این نزدیکی باشد برداشت می ش</a:t>
            </a:r>
            <a:r>
              <a:rPr lang="fa-IR">
                <a:cs typeface="B Nazanin" panose="00000400000000000000" pitchFamily="2" charset="-78"/>
              </a:rPr>
              <a:t>ود.</a:t>
            </a:r>
          </a:p>
          <a:p>
            <a:pPr algn="just" rtl="1"/>
            <a:r>
              <a:rPr lang="en-US">
                <a:cs typeface="B Nazanin" panose="00000400000000000000" pitchFamily="2" charset="-78"/>
              </a:rPr>
              <a:t>. </a:t>
            </a:r>
            <a:r>
              <a:rPr lang="fa-IR">
                <a:cs typeface="B Nazanin" panose="00000400000000000000" pitchFamily="2" charset="-78"/>
              </a:rPr>
              <a:t>برای مثال، یک نمایشگر الکترونیکی می‌تواند با شخصی‌سازی رفتار کاربر مطابق با ترجیحات کاربر، و شاید تغییر</a:t>
            </a:r>
          </a:p>
          <a:p>
            <a:pPr algn="just" rtl="1"/>
            <a:r>
              <a:rPr lang="fa-IR">
                <a:cs typeface="B Nazanin" panose="00000400000000000000" pitchFamily="2" charset="-78"/>
              </a:rPr>
              <a:t> رنگ پیش‌فرض طراحی و ضخامت خط، با حضور کاربر سازگار شود (شکل اسلاید بعد)به طور مشابه، یک اتاق </a:t>
            </a:r>
          </a:p>
          <a:p>
            <a:pPr algn="just" rtl="1"/>
            <a:r>
              <a:rPr lang="fa-IR">
                <a:cs typeface="B Nazanin" panose="00000400000000000000" pitchFamily="2" charset="-78"/>
              </a:rPr>
              <a:t>می تواند شرایط تهویه را تطبیق دهد</a:t>
            </a:r>
            <a:endParaRPr lang="en-US">
              <a:cs typeface="B Nazanin" panose="00000400000000000000" pitchFamily="2" charset="-78"/>
            </a:endParaRPr>
          </a:p>
        </p:txBody>
      </p:sp>
    </p:spTree>
    <p:extLst>
      <p:ext uri="{BB962C8B-B14F-4D97-AF65-F5344CB8AC3E}">
        <p14:creationId xmlns:p14="http://schemas.microsoft.com/office/powerpoint/2010/main" val="1756391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CCC6-7320-40BB-7EC1-38AE5AFCDC48}"/>
              </a:ext>
            </a:extLst>
          </p:cNvPr>
          <p:cNvPicPr>
            <a:picLocks noChangeAspect="1"/>
          </p:cNvPicPr>
          <p:nvPr/>
        </p:nvPicPr>
        <p:blipFill>
          <a:blip r:embed="rId2"/>
          <a:stretch>
            <a:fillRect/>
          </a:stretch>
        </p:blipFill>
        <p:spPr>
          <a:xfrm>
            <a:off x="683568" y="1491630"/>
            <a:ext cx="7448550" cy="2352675"/>
          </a:xfrm>
          <a:prstGeom prst="rect">
            <a:avLst/>
          </a:prstGeom>
        </p:spPr>
      </p:pic>
      <p:sp>
        <p:nvSpPr>
          <p:cNvPr id="8" name="TextBox 7">
            <a:extLst>
              <a:ext uri="{FF2B5EF4-FFF2-40B4-BE49-F238E27FC236}">
                <a16:creationId xmlns:a16="http://schemas.microsoft.com/office/drawing/2014/main" id="{DDC641E7-6349-C5BE-56F6-3C45586B80BE}"/>
              </a:ext>
            </a:extLst>
          </p:cNvPr>
          <p:cNvSpPr txBox="1"/>
          <p:nvPr/>
        </p:nvSpPr>
        <p:spPr>
          <a:xfrm>
            <a:off x="2339752" y="195486"/>
            <a:ext cx="6516216" cy="400110"/>
          </a:xfrm>
          <a:prstGeom prst="rect">
            <a:avLst/>
          </a:prstGeom>
          <a:noFill/>
        </p:spPr>
        <p:txBody>
          <a:bodyPr wrap="square">
            <a:spAutoFit/>
          </a:bodyPr>
          <a:lstStyle/>
          <a:p>
            <a:pPr algn="r"/>
            <a:r>
              <a:rPr lang="fa-IR" sz="2000">
                <a:cs typeface="B Nazanin" panose="00000400000000000000" pitchFamily="2" charset="-78"/>
              </a:rPr>
              <a:t>شکل زیر </a:t>
            </a:r>
            <a:r>
              <a:rPr lang="en-US" sz="2000">
                <a:cs typeface="B Nazanin" panose="00000400000000000000" pitchFamily="2" charset="-78"/>
              </a:rPr>
              <a:t>اتاقی </a:t>
            </a:r>
            <a:r>
              <a:rPr lang="fa-IR" sz="2000">
                <a:cs typeface="B Nazanin" panose="00000400000000000000" pitchFamily="2" charset="-78"/>
              </a:rPr>
              <a:t>را نشان می دهد </a:t>
            </a:r>
            <a:r>
              <a:rPr lang="en-US" sz="2000">
                <a:cs typeface="B Nazanin" panose="00000400000000000000" pitchFamily="2" charset="-78"/>
              </a:rPr>
              <a:t>که به کاربری با نشان فعال پاسخ می دهد</a:t>
            </a:r>
          </a:p>
        </p:txBody>
      </p:sp>
    </p:spTree>
    <p:extLst>
      <p:ext uri="{BB962C8B-B14F-4D97-AF65-F5344CB8AC3E}">
        <p14:creationId xmlns:p14="http://schemas.microsoft.com/office/powerpoint/2010/main" val="361157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43BBCF4-DFED-DE14-C4F7-E8962A9D0839}"/>
              </a:ext>
            </a:extLst>
          </p:cNvPr>
          <p:cNvSpPr txBox="1"/>
          <p:nvPr/>
        </p:nvSpPr>
        <p:spPr>
          <a:xfrm>
            <a:off x="504056" y="265294"/>
            <a:ext cx="8136904" cy="2185214"/>
          </a:xfrm>
          <a:prstGeom prst="rect">
            <a:avLst/>
          </a:prstGeom>
          <a:noFill/>
        </p:spPr>
        <p:txBody>
          <a:bodyPr wrap="square">
            <a:spAutoFit/>
          </a:bodyPr>
          <a:lstStyle/>
          <a:p>
            <a:pPr algn="r" rtl="1"/>
            <a:r>
              <a:rPr lang="en-US" sz="2800" b="1">
                <a:cs typeface="B Nazanin" panose="00000400000000000000" pitchFamily="2" charset="-78"/>
              </a:rPr>
              <a:t>محاسبات آگاه از زمینه </a:t>
            </a:r>
            <a:endParaRPr lang="fa-IR" sz="2800" b="1">
              <a:cs typeface="B Nazanin" panose="00000400000000000000" pitchFamily="2" charset="-78"/>
            </a:endParaRPr>
          </a:p>
          <a:p>
            <a:pPr algn="r" rtl="1"/>
            <a:endParaRPr lang="fa-IR">
              <a:cs typeface="B Nazanin" panose="00000400000000000000" pitchFamily="2" charset="-78"/>
            </a:endParaRPr>
          </a:p>
          <a:p>
            <a:pPr algn="r" rtl="1"/>
            <a:endParaRPr lang="fa-IR">
              <a:cs typeface="B Nazanin" panose="00000400000000000000" pitchFamily="2" charset="-78"/>
            </a:endParaRPr>
          </a:p>
          <a:p>
            <a:pPr algn="r" rtl="1"/>
            <a:r>
              <a:rPr lang="en-US">
                <a:cs typeface="B Nazanin" panose="00000400000000000000" pitchFamily="2" charset="-78"/>
              </a:rPr>
              <a:t>نشان فعا</a:t>
            </a:r>
            <a:r>
              <a:rPr lang="fa-IR">
                <a:cs typeface="B Nazanin" panose="00000400000000000000" pitchFamily="2" charset="-78"/>
              </a:rPr>
              <a:t>ل</a:t>
            </a:r>
            <a:r>
              <a:rPr lang="en-US">
                <a:cs typeface="B Nazanin" panose="00000400000000000000" pitchFamily="2" charset="-78"/>
              </a:rPr>
              <a:t> یا بهتر است بگوییم واکنش سایر دستگاه ها به آن</a:t>
            </a:r>
            <a:r>
              <a:rPr lang="fa-IR">
                <a:cs typeface="B Nazanin" panose="00000400000000000000" pitchFamily="2" charset="-78"/>
              </a:rPr>
              <a:t> </a:t>
            </a:r>
            <a:r>
              <a:rPr lang="en-US">
                <a:cs typeface="B Nazanin" panose="00000400000000000000" pitchFamily="2" charset="-78"/>
              </a:rPr>
              <a:t>حضو</a:t>
            </a:r>
            <a:r>
              <a:rPr lang="fa-IR">
                <a:cs typeface="B Nazanin" panose="00000400000000000000" pitchFamily="2" charset="-78"/>
              </a:rPr>
              <a:t>ر</a:t>
            </a:r>
            <a:r>
              <a:rPr lang="en-US">
                <a:cs typeface="B Nazanin" panose="00000400000000000000" pitchFamily="2" charset="-78"/>
              </a:rPr>
              <a:t> نمونه ای از محاسبات آگاه از</a:t>
            </a:r>
            <a:endParaRPr lang="fa-IR">
              <a:cs typeface="B Nazanin" panose="00000400000000000000" pitchFamily="2" charset="-78"/>
            </a:endParaRPr>
          </a:p>
          <a:p>
            <a:pPr algn="r" rtl="1"/>
            <a:r>
              <a:rPr lang="en-US">
                <a:cs typeface="B Nazanin" panose="00000400000000000000" pitchFamily="2" charset="-78"/>
              </a:rPr>
              <a:t> زمینه است که زیرشاخه مهمی است</a:t>
            </a:r>
            <a:r>
              <a:rPr lang="fa-IR">
                <a:cs typeface="B Nazanin" panose="00000400000000000000" pitchFamily="2" charset="-78"/>
              </a:rPr>
              <a:t>.</a:t>
            </a:r>
            <a:endParaRPr lang="en-US">
              <a:cs typeface="B Nazanin" panose="00000400000000000000" pitchFamily="2" charset="-78"/>
            </a:endParaRPr>
          </a:p>
          <a:p>
            <a:pPr algn="r" rtl="1"/>
            <a:r>
              <a:rPr lang="en-US">
                <a:cs typeface="B Nazanin" panose="00000400000000000000" pitchFamily="2" charset="-78"/>
              </a:rPr>
              <a:t>محاسبات موبایل و همه جا حاضر اینجاست که رفتارسیستم های کامپیوتری به طور خودکار تطبیق</a:t>
            </a:r>
            <a:endParaRPr lang="fa-IR">
              <a:cs typeface="B Nazanin" panose="00000400000000000000" pitchFamily="2" charset="-78"/>
            </a:endParaRPr>
          </a:p>
          <a:p>
            <a:pPr algn="r" rtl="1"/>
            <a:r>
              <a:rPr lang="en-US">
                <a:cs typeface="B Nazanin" panose="00000400000000000000" pitchFamily="2" charset="-78"/>
              </a:rPr>
              <a:t> می یابند</a:t>
            </a:r>
            <a:r>
              <a:rPr lang="fa-IR">
                <a:cs typeface="B Nazanin" panose="00000400000000000000" pitchFamily="2" charset="-78"/>
              </a:rPr>
              <a:t>.</a:t>
            </a:r>
            <a:endParaRPr lang="en-US">
              <a:cs typeface="B Nazanin" panose="00000400000000000000" pitchFamily="2" charset="-78"/>
            </a:endParaRPr>
          </a:p>
        </p:txBody>
      </p:sp>
      <p:sp>
        <p:nvSpPr>
          <p:cNvPr id="8" name="TextBox 7">
            <a:extLst>
              <a:ext uri="{FF2B5EF4-FFF2-40B4-BE49-F238E27FC236}">
                <a16:creationId xmlns:a16="http://schemas.microsoft.com/office/drawing/2014/main" id="{1EB89D2E-C45B-1CC5-6D82-5E27B8D64AD0}"/>
              </a:ext>
            </a:extLst>
          </p:cNvPr>
          <p:cNvSpPr txBox="1"/>
          <p:nvPr/>
        </p:nvSpPr>
        <p:spPr>
          <a:xfrm>
            <a:off x="899592" y="2427734"/>
            <a:ext cx="7740352" cy="1200329"/>
          </a:xfrm>
          <a:prstGeom prst="rect">
            <a:avLst/>
          </a:prstGeom>
          <a:noFill/>
        </p:spPr>
        <p:txBody>
          <a:bodyPr wrap="square">
            <a:spAutoFit/>
          </a:bodyPr>
          <a:lstStyle/>
          <a:p>
            <a:pPr algn="r" rtl="1"/>
            <a:r>
              <a:rPr lang="en-US">
                <a:cs typeface="B Nazanin" panose="00000400000000000000" pitchFamily="2" charset="-78"/>
              </a:rPr>
              <a:t>به عنوان مثال، تلفن همراه آگاه از زمینه را در نظر بگیرید که قرار است زنگ بخورد</a:t>
            </a:r>
            <a:r>
              <a:rPr lang="fa-IR">
                <a:cs typeface="B Nazanin" panose="00000400000000000000" pitchFamily="2" charset="-78"/>
              </a:rPr>
              <a:t> </a:t>
            </a:r>
            <a:r>
              <a:rPr lang="en-US">
                <a:cs typeface="B Nazanin" panose="00000400000000000000" pitchFamily="2" charset="-78"/>
              </a:rPr>
              <a:t>فقط زمانی که</a:t>
            </a:r>
            <a:endParaRPr lang="fa-IR">
              <a:cs typeface="B Nazanin" panose="00000400000000000000" pitchFamily="2" charset="-78"/>
            </a:endParaRPr>
          </a:p>
          <a:p>
            <a:pPr algn="r" rtl="1"/>
            <a:r>
              <a:rPr lang="en-US">
                <a:cs typeface="B Nazanin" panose="00000400000000000000" pitchFamily="2" charset="-78"/>
              </a:rPr>
              <a:t> مناسب باشد به ویژه، زمانی که در سینما است، باید به‌طور خودکار به جای </a:t>
            </a:r>
            <a:r>
              <a:rPr lang="fa-IR">
                <a:cs typeface="B Nazanin" panose="00000400000000000000" pitchFamily="2" charset="-78"/>
              </a:rPr>
              <a:t>زنگ  </a:t>
            </a:r>
            <a:r>
              <a:rPr lang="en-US">
                <a:cs typeface="B Nazanin" panose="00000400000000000000" pitchFamily="2" charset="-78"/>
              </a:rPr>
              <a:t>به لرزش تبدیل شود. اما تشخیص اینکه کاربر در حال تماشای فیلم در داخل سینما است، برخلاف </a:t>
            </a:r>
            <a:r>
              <a:rPr lang="fa-IR">
                <a:cs typeface="B Nazanin" panose="00000400000000000000" pitchFamily="2" charset="-78"/>
              </a:rPr>
              <a:t> </a:t>
            </a:r>
            <a:r>
              <a:rPr lang="en-US">
                <a:cs typeface="B Nazanin" panose="00000400000000000000" pitchFamily="2" charset="-78"/>
              </a:rPr>
              <a:t>ایستادن در لابی سینما، با توجه به عدم دقت در اندازه‌گیری‌های سنسور موقعیت، امری بی‌اهمیت است. </a:t>
            </a:r>
          </a:p>
        </p:txBody>
      </p:sp>
    </p:spTree>
    <p:extLst>
      <p:ext uri="{BB962C8B-B14F-4D97-AF65-F5344CB8AC3E}">
        <p14:creationId xmlns:p14="http://schemas.microsoft.com/office/powerpoint/2010/main" val="970625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7434D-F34E-0C25-2CDF-9A8C3EF66453}"/>
              </a:ext>
            </a:extLst>
          </p:cNvPr>
          <p:cNvSpPr>
            <a:spLocks noGrp="1"/>
          </p:cNvSpPr>
          <p:nvPr>
            <p:ph type="title"/>
          </p:nvPr>
        </p:nvSpPr>
        <p:spPr/>
        <p:txBody>
          <a:bodyPr/>
          <a:lstStyle/>
          <a:p>
            <a:pPr algn="r"/>
            <a:r>
              <a:rPr lang="fa-IR"/>
              <a:t>سیستم های فرار</a:t>
            </a:r>
            <a:endParaRPr lang="en-US"/>
          </a:p>
        </p:txBody>
      </p:sp>
      <p:sp>
        <p:nvSpPr>
          <p:cNvPr id="4" name="Content Placeholder 3">
            <a:extLst>
              <a:ext uri="{FF2B5EF4-FFF2-40B4-BE49-F238E27FC236}">
                <a16:creationId xmlns:a16="http://schemas.microsoft.com/office/drawing/2014/main" id="{0615F24D-2BC5-BB26-2CEB-FBED03104261}"/>
              </a:ext>
            </a:extLst>
          </p:cNvPr>
          <p:cNvSpPr>
            <a:spLocks noGrp="1"/>
          </p:cNvSpPr>
          <p:nvPr>
            <p:ph idx="10"/>
          </p:nvPr>
        </p:nvSpPr>
        <p:spPr>
          <a:xfrm>
            <a:off x="467544" y="1347614"/>
            <a:ext cx="8496944" cy="2995737"/>
          </a:xfrm>
        </p:spPr>
        <p:txBody>
          <a:bodyPr/>
          <a:lstStyle/>
          <a:p>
            <a:pPr algn="r" rtl="1"/>
            <a:r>
              <a:rPr lang="fa-IR" sz="1800">
                <a:cs typeface="B Nazanin" panose="00000400000000000000" pitchFamily="2" charset="-78"/>
              </a:rPr>
              <a:t>از نقطه نظر سیستم های توزیع شده، هیچ تفاوت اساسی بین محاسبات تلفن همراه و همه جا حاضر وجود ندارد. در</a:t>
            </a:r>
          </a:p>
          <a:p>
            <a:pPr algn="r" rtl="1"/>
            <a:r>
              <a:rPr lang="fa-IR" sz="1800">
                <a:cs typeface="B Nazanin" panose="00000400000000000000" pitchFamily="2" charset="-78"/>
              </a:rPr>
              <a:t> این بخش مدلی از آنچه که سیستم های فرار می نامیم ارائه می دهیم که ویژگی های اساسی سیستم های توزیع شده همه آنها را در بر می گیرد.</a:t>
            </a:r>
          </a:p>
          <a:p>
            <a:pPr algn="r" rtl="1"/>
            <a:r>
              <a:rPr lang="fa-IR" sz="1800">
                <a:cs typeface="B Nazanin" panose="00000400000000000000" pitchFamily="2" charset="-78"/>
              </a:rPr>
              <a:t> سیستم‌هایی را که در این فصل فرار می‌نامیم، زیرا برخلاف اکثر سیستم‌ها، برخی تغییرات معمولی هستند نه استثنایی. علاوه بر آن  این سیستم ها همه جا حاضر به شدت پویا است و به طور غیرقابل پیش بینی تغییر می کند. کلمه </a:t>
            </a:r>
          </a:p>
          <a:p>
            <a:pPr algn="r" rtl="1"/>
            <a:r>
              <a:rPr lang="fa-IR" sz="1800">
                <a:cs typeface="B Nazanin" panose="00000400000000000000" pitchFamily="2" charset="-78"/>
              </a:rPr>
              <a:t>دیگری که گاهی برای آن استفاده می کنیم این هست که  این سیستم‌ها خود به خود هستند که در ادبیات در عبارت شبکه‌سازی خود به خود ظاهر می‌شود. اشکال مربوط به نوسانات عبارتند از:</a:t>
            </a:r>
          </a:p>
          <a:p>
            <a:pPr algn="r" rtl="1"/>
            <a:r>
              <a:rPr lang="fa-IR" sz="1800">
                <a:cs typeface="B Nazanin" panose="00000400000000000000" pitchFamily="2" charset="-78"/>
              </a:rPr>
              <a:t>• خرابی دستگاه ها و پیوندهای ارتباطی.</a:t>
            </a:r>
          </a:p>
          <a:p>
            <a:pPr algn="r" rtl="1"/>
            <a:r>
              <a:rPr lang="fa-IR" sz="1800">
                <a:cs typeface="B Nazanin" panose="00000400000000000000" pitchFamily="2" charset="-78"/>
              </a:rPr>
              <a:t>• تغییرات در ویژگی های ارتباط مانند پهنای باند.</a:t>
            </a:r>
          </a:p>
          <a:p>
            <a:pPr algn="r" rtl="1"/>
            <a:r>
              <a:rPr lang="fa-IR" sz="1800">
                <a:cs typeface="B Nazanin" panose="00000400000000000000" pitchFamily="2" charset="-78"/>
              </a:rPr>
              <a:t>• ایجاد و تخریب انجمن ها  روابط منطقی ارتباطی</a:t>
            </a:r>
          </a:p>
        </p:txBody>
      </p:sp>
    </p:spTree>
    <p:extLst>
      <p:ext uri="{BB962C8B-B14F-4D97-AF65-F5344CB8AC3E}">
        <p14:creationId xmlns:p14="http://schemas.microsoft.com/office/powerpoint/2010/main" val="3869718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6C413-29A8-6EF9-0E23-982D5F7A7607}"/>
              </a:ext>
            </a:extLst>
          </p:cNvPr>
          <p:cNvSpPr>
            <a:spLocks noGrp="1"/>
          </p:cNvSpPr>
          <p:nvPr>
            <p:ph type="title"/>
          </p:nvPr>
        </p:nvSpPr>
        <p:spPr/>
        <p:txBody>
          <a:bodyPr/>
          <a:lstStyle/>
          <a:p>
            <a:pPr algn="r"/>
            <a:r>
              <a:rPr lang="fa-IR"/>
              <a:t>فضاهای هوشمند</a:t>
            </a:r>
            <a:endParaRPr lang="en-US"/>
          </a:p>
        </p:txBody>
      </p:sp>
      <p:sp>
        <p:nvSpPr>
          <p:cNvPr id="4" name="Content Placeholder 3">
            <a:extLst>
              <a:ext uri="{FF2B5EF4-FFF2-40B4-BE49-F238E27FC236}">
                <a16:creationId xmlns:a16="http://schemas.microsoft.com/office/drawing/2014/main" id="{670251E3-FF8C-5E8C-C4E2-B21F11786468}"/>
              </a:ext>
            </a:extLst>
          </p:cNvPr>
          <p:cNvSpPr>
            <a:spLocks noGrp="1"/>
          </p:cNvSpPr>
          <p:nvPr>
            <p:ph idx="10"/>
          </p:nvPr>
        </p:nvSpPr>
        <p:spPr/>
        <p:txBody>
          <a:bodyPr/>
          <a:lstStyle/>
          <a:p>
            <a:pPr algn="r" rtl="1"/>
            <a:r>
              <a:rPr lang="fa-IR" sz="1800">
                <a:cs typeface="B Nazanin" panose="00000400000000000000" pitchFamily="2" charset="-78"/>
              </a:rPr>
              <a:t>فضاهای فیزیکی از این جهت مهم هستند که زمینه را برای محاسبات متحرک و فراگیر تشکیل می دهند. تحرک بین فضاهای فیزیکی صورت می گیرد. محاسبات همه جا حاضر در فضاهای فیزیکی تعبیه شده است. فضای هوشمند هر مکان فیزیکی با خدمات تعبیه شده است یعنی خدماتی که فقط یا اصولاً در آن ارائه می شود</a:t>
            </a:r>
          </a:p>
          <a:p>
            <a:pPr algn="r" rtl="1"/>
            <a:r>
              <a:rPr lang="fa-IR" sz="1800">
                <a:cs typeface="B Nazanin" panose="00000400000000000000" pitchFamily="2" charset="-78"/>
              </a:rPr>
              <a:t>فضای فیزیکی می‌توان دستگاه‌های محاسباتی را در طبیعت، جایی که هیچ زیرساختی وجود ندارد، برای اجرای برنامه</a:t>
            </a:r>
          </a:p>
          <a:p>
            <a:pPr algn="r" rtl="1"/>
            <a:r>
              <a:rPr lang="fa-IR" sz="1800">
                <a:cs typeface="B Nazanin" panose="00000400000000000000" pitchFamily="2" charset="-78"/>
              </a:rPr>
              <a:t>‌ای مانند نظارت بر محیط زیست معرفی کرد. اما معمولاً دستگاه‌های تلفن همراه و سیستم‌های فراگیر در هر زمان در یک بخش محاسباتی بهبود یافته از یک محیط ساخته شده یا وسیله نقلیه مانند یک اتاق وجود دارند.</a:t>
            </a:r>
          </a:p>
          <a:p>
            <a:pPr algn="r" rtl="1"/>
            <a:r>
              <a:rPr lang="fa-IR" sz="1800">
                <a:cs typeface="B Nazanin" panose="00000400000000000000" pitchFamily="2" charset="-78"/>
              </a:rPr>
              <a:t>ساختمان، میدان شهر یا واگن قطار. در این موارد، فضای هوشمند معمولاً شامل یک زیرساخت محاسباتی نسبتاً </a:t>
            </a:r>
          </a:p>
          <a:p>
            <a:pPr algn="r" rtl="1"/>
            <a:r>
              <a:rPr lang="fa-IR" sz="1800">
                <a:cs typeface="B Nazanin" panose="00000400000000000000" pitchFamily="2" charset="-78"/>
              </a:rPr>
              <a:t>پایدار است که ممکن است شامل رایانه‌های سرور معمولی باشد. دستگاه هایی مانند چاپگرها، نمایشگرها، حسگرها و زیرساخت شبکه بی سیم، از جمله اتصال به اینترنت.</a:t>
            </a:r>
            <a:endParaRPr lang="en-US" sz="1800">
              <a:cs typeface="B Nazanin" panose="00000400000000000000" pitchFamily="2" charset="-78"/>
            </a:endParaRPr>
          </a:p>
        </p:txBody>
      </p:sp>
    </p:spTree>
    <p:extLst>
      <p:ext uri="{BB962C8B-B14F-4D97-AF65-F5344CB8AC3E}">
        <p14:creationId xmlns:p14="http://schemas.microsoft.com/office/powerpoint/2010/main" val="1185016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4396FB0-4FF1-E477-5797-C04D16B37C84}"/>
              </a:ext>
            </a:extLst>
          </p:cNvPr>
          <p:cNvSpPr txBox="1"/>
          <p:nvPr/>
        </p:nvSpPr>
        <p:spPr>
          <a:xfrm>
            <a:off x="611560" y="1280418"/>
            <a:ext cx="8064896" cy="2308324"/>
          </a:xfrm>
          <a:prstGeom prst="rect">
            <a:avLst/>
          </a:prstGeom>
          <a:noFill/>
        </p:spPr>
        <p:txBody>
          <a:bodyPr wrap="square">
            <a:spAutoFit/>
          </a:bodyPr>
          <a:lstStyle/>
          <a:p>
            <a:pPr algn="r" rtl="1"/>
            <a:r>
              <a:rPr lang="en-US">
                <a:cs typeface="B Nazanin" panose="00000400000000000000" pitchFamily="2" charset="-78"/>
              </a:rPr>
              <a:t>با ظهور محاسبات تلفن همراه و همه جا حاضر، کلاس جدیدی از دستگاه های محاسباتی در حال تبدیل </a:t>
            </a:r>
            <a:endParaRPr lang="fa-IR">
              <a:cs typeface="B Nazanin" panose="00000400000000000000" pitchFamily="2" charset="-78"/>
            </a:endParaRPr>
          </a:p>
          <a:p>
            <a:pPr algn="r" rtl="1"/>
            <a:r>
              <a:rPr lang="en-US">
                <a:cs typeface="B Nazanin" panose="00000400000000000000" pitchFamily="2" charset="-78"/>
              </a:rPr>
              <a:t>شدن به بخشی از سیستم های توزیع شده است. این دستگاه از نظر تامین انرژی و منابع محاسباتی محدود</a:t>
            </a:r>
            <a:endParaRPr lang="fa-IR">
              <a:cs typeface="B Nazanin" panose="00000400000000000000" pitchFamily="2" charset="-78"/>
            </a:endParaRPr>
          </a:p>
          <a:p>
            <a:pPr algn="r" rtl="1"/>
            <a:r>
              <a:rPr lang="en-US">
                <a:cs typeface="B Nazanin" panose="00000400000000000000" pitchFamily="2" charset="-78"/>
              </a:rPr>
              <a:t> است و ممکن است راه‌هایی برای ارتباط با دنیای فیزیکی داشته باشد: حسگرهایی مانند آشکارسازهای نور یا محرک‌هایی مانند وسیله حرکت قابل برنامه‌ریزی. بنابراین مدل دستگاه ما باید ویژگی های زیر را در نظر</a:t>
            </a:r>
            <a:endParaRPr lang="fa-IR">
              <a:cs typeface="B Nazanin" panose="00000400000000000000" pitchFamily="2" charset="-78"/>
            </a:endParaRPr>
          </a:p>
          <a:p>
            <a:pPr algn="r" rtl="1"/>
            <a:r>
              <a:rPr lang="en-US">
                <a:cs typeface="B Nazanin" panose="00000400000000000000" pitchFamily="2" charset="-78"/>
              </a:rPr>
              <a:t> بگیرد:</a:t>
            </a:r>
          </a:p>
          <a:p>
            <a:pPr marL="285750" indent="-285750" algn="r" rtl="1">
              <a:buFont typeface="Arial" panose="020B0604020202020204" pitchFamily="34" charset="0"/>
              <a:buChar char="•"/>
            </a:pPr>
            <a:r>
              <a:rPr lang="en-US">
                <a:cs typeface="B Nazanin" panose="00000400000000000000" pitchFamily="2" charset="-78"/>
              </a:rPr>
              <a:t>انرژی محدود</a:t>
            </a:r>
            <a:endParaRPr lang="fa-IR">
              <a:cs typeface="B Nazanin" panose="00000400000000000000" pitchFamily="2" charset="-78"/>
            </a:endParaRPr>
          </a:p>
          <a:p>
            <a:pPr marL="285750" indent="-285750" algn="r" rtl="1">
              <a:buFont typeface="Arial" panose="020B0604020202020204" pitchFamily="34" charset="0"/>
              <a:buChar char="•"/>
            </a:pPr>
            <a:r>
              <a:rPr lang="fa-IR">
                <a:cs typeface="B Nazanin" panose="00000400000000000000" pitchFamily="2" charset="-78"/>
              </a:rPr>
              <a:t>محدودیت منابع</a:t>
            </a:r>
          </a:p>
          <a:p>
            <a:pPr marL="285750" indent="-285750" algn="r" rtl="1">
              <a:buFont typeface="Arial" panose="020B0604020202020204" pitchFamily="34" charset="0"/>
              <a:buChar char="•"/>
            </a:pPr>
            <a:r>
              <a:rPr lang="fa-IR">
                <a:cs typeface="B Nazanin" panose="00000400000000000000" pitchFamily="2" charset="-78"/>
              </a:rPr>
              <a:t> حسگرها و محرک ها</a:t>
            </a:r>
            <a:endParaRPr lang="en-US">
              <a:cs typeface="B Nazanin" panose="00000400000000000000" pitchFamily="2" charset="-78"/>
            </a:endParaRPr>
          </a:p>
        </p:txBody>
      </p:sp>
      <p:sp>
        <p:nvSpPr>
          <p:cNvPr id="8" name="TextBox 7">
            <a:extLst>
              <a:ext uri="{FF2B5EF4-FFF2-40B4-BE49-F238E27FC236}">
                <a16:creationId xmlns:a16="http://schemas.microsoft.com/office/drawing/2014/main" id="{1019FA59-90FD-27EB-60E6-6C2BABAA3821}"/>
              </a:ext>
            </a:extLst>
          </p:cNvPr>
          <p:cNvSpPr txBox="1"/>
          <p:nvPr/>
        </p:nvSpPr>
        <p:spPr>
          <a:xfrm>
            <a:off x="7236296" y="339502"/>
            <a:ext cx="1565920" cy="461665"/>
          </a:xfrm>
          <a:prstGeom prst="rect">
            <a:avLst/>
          </a:prstGeom>
          <a:noFill/>
        </p:spPr>
        <p:txBody>
          <a:bodyPr wrap="square">
            <a:spAutoFit/>
          </a:bodyPr>
          <a:lstStyle/>
          <a:p>
            <a:r>
              <a:rPr lang="en-US" sz="2400" b="1">
                <a:cs typeface="B Nazanin" panose="00000400000000000000" pitchFamily="2" charset="-78"/>
              </a:rPr>
              <a:t>مدل دستگاه</a:t>
            </a:r>
          </a:p>
        </p:txBody>
      </p:sp>
    </p:spTree>
    <p:extLst>
      <p:ext uri="{BB962C8B-B14F-4D97-AF65-F5344CB8AC3E}">
        <p14:creationId xmlns:p14="http://schemas.microsoft.com/office/powerpoint/2010/main" val="3232815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88B7B-DC87-CFD3-B214-71CFCA2AF78A}"/>
              </a:ext>
            </a:extLst>
          </p:cNvPr>
          <p:cNvSpPr>
            <a:spLocks noGrp="1"/>
          </p:cNvSpPr>
          <p:nvPr>
            <p:ph type="title"/>
          </p:nvPr>
        </p:nvSpPr>
        <p:spPr>
          <a:xfrm>
            <a:off x="107504" y="1131590"/>
            <a:ext cx="8783960" cy="2952328"/>
          </a:xfrm>
        </p:spPr>
        <p:txBody>
          <a:bodyPr/>
          <a:lstStyle/>
          <a:p>
            <a:pPr algn="r" rtl="1">
              <a:lnSpc>
                <a:spcPct val="150000"/>
              </a:lnSpc>
            </a:pPr>
            <a:r>
              <a:rPr lang="fa-IR" sz="2000" b="0"/>
              <a:t>دستگاه های مورد علاقه در این فصل همگی دارای نوعی اتصال بی سیم هستند و ممکن است چندین نوع داشته</a:t>
            </a:r>
            <a:br>
              <a:rPr lang="fa-IR" sz="2000" b="0"/>
            </a:br>
            <a:r>
              <a:rPr lang="fa-IR" sz="2000" b="0"/>
              <a:t> باشند. فناوری‌های اتصال (بلوتوث، وای‌فای، 3</a:t>
            </a:r>
            <a:r>
              <a:rPr lang="en-US" sz="2000" b="0"/>
              <a:t>G </a:t>
            </a:r>
            <a:r>
              <a:rPr lang="fa-IR" sz="2000" b="0"/>
              <a:t>و غیره) از نظر پهنای باند اسمی و تأخیر، هزینه‌های انرژی و</a:t>
            </a:r>
            <a:br>
              <a:rPr lang="fa-IR" sz="2000" b="0"/>
            </a:br>
            <a:r>
              <a:rPr lang="fa-IR" sz="2000" b="0"/>
              <a:t> هزینه‌های مالی برای ارتباطات متفاوت هستند. اما نوسانات اتصال، تغییر در زمان اجرا، وضعیت اتصال یا قطع</a:t>
            </a:r>
            <a:br>
              <a:rPr lang="fa-IR" sz="2000" b="0"/>
            </a:br>
            <a:r>
              <a:rPr lang="fa-IR" sz="2000" b="0"/>
              <a:t> ارتباط بین دستگاه‌ها و کیفیت خدمات بین آنها نیز تأثیر زیادی بر ویژگی‌های سیستم دارد. مشکلات اتصال</a:t>
            </a:r>
            <a:br>
              <a:rPr lang="fa-IR" sz="2000" b="0"/>
            </a:br>
            <a:r>
              <a:rPr lang="fa-IR" sz="2000" b="0"/>
              <a:t> عبارتند از:</a:t>
            </a:r>
            <a:br>
              <a:rPr lang="fa-IR" sz="2000" b="0"/>
            </a:br>
            <a:endParaRPr lang="en-US" sz="2000" b="0"/>
          </a:p>
        </p:txBody>
      </p:sp>
      <p:sp>
        <p:nvSpPr>
          <p:cNvPr id="6" name="TextBox 5">
            <a:extLst>
              <a:ext uri="{FF2B5EF4-FFF2-40B4-BE49-F238E27FC236}">
                <a16:creationId xmlns:a16="http://schemas.microsoft.com/office/drawing/2014/main" id="{D740D33F-20DA-C2B0-A23B-83DC62BF6D28}"/>
              </a:ext>
            </a:extLst>
          </p:cNvPr>
          <p:cNvSpPr txBox="1"/>
          <p:nvPr/>
        </p:nvSpPr>
        <p:spPr>
          <a:xfrm>
            <a:off x="7164288" y="267494"/>
            <a:ext cx="2304256" cy="584775"/>
          </a:xfrm>
          <a:prstGeom prst="rect">
            <a:avLst/>
          </a:prstGeom>
          <a:noFill/>
        </p:spPr>
        <p:txBody>
          <a:bodyPr wrap="square">
            <a:spAutoFit/>
          </a:bodyPr>
          <a:lstStyle/>
          <a:p>
            <a:r>
              <a:rPr lang="fa-IR" sz="3200" b="1">
                <a:cs typeface="B Nazanin" panose="00000400000000000000" pitchFamily="2" charset="-78"/>
              </a:rPr>
              <a:t>اتصال فرار </a:t>
            </a:r>
            <a:endParaRPr lang="en-US" sz="3200" b="1">
              <a:cs typeface="B Nazanin" panose="00000400000000000000" pitchFamily="2" charset="-78"/>
            </a:endParaRPr>
          </a:p>
        </p:txBody>
      </p:sp>
      <p:sp>
        <p:nvSpPr>
          <p:cNvPr id="8" name="TextBox 7">
            <a:extLst>
              <a:ext uri="{FF2B5EF4-FFF2-40B4-BE49-F238E27FC236}">
                <a16:creationId xmlns:a16="http://schemas.microsoft.com/office/drawing/2014/main" id="{995E8CA1-5A67-1912-96A3-D21080352C3F}"/>
              </a:ext>
            </a:extLst>
          </p:cNvPr>
          <p:cNvSpPr txBox="1"/>
          <p:nvPr/>
        </p:nvSpPr>
        <p:spPr>
          <a:xfrm>
            <a:off x="5148064" y="3760752"/>
            <a:ext cx="3168352" cy="707886"/>
          </a:xfrm>
          <a:prstGeom prst="rect">
            <a:avLst/>
          </a:prstGeom>
          <a:noFill/>
        </p:spPr>
        <p:txBody>
          <a:bodyPr wrap="square">
            <a:spAutoFit/>
          </a:bodyPr>
          <a:lstStyle/>
          <a:p>
            <a:pPr marL="285750" indent="-285750" algn="r" rtl="1">
              <a:buFont typeface="Arial" panose="020B0604020202020204" pitchFamily="34" charset="0"/>
              <a:buChar char="•"/>
            </a:pPr>
            <a:r>
              <a:rPr lang="fa-IR" sz="2000" b="0">
                <a:cs typeface="B Nazanin" panose="00000400000000000000" pitchFamily="2" charset="-78"/>
              </a:rPr>
              <a:t>قطع ارتباط</a:t>
            </a:r>
          </a:p>
          <a:p>
            <a:pPr marL="285750" indent="-285750" algn="r" rtl="1">
              <a:buFont typeface="Arial" panose="020B0604020202020204" pitchFamily="34" charset="0"/>
              <a:buChar char="•"/>
            </a:pPr>
            <a:r>
              <a:rPr lang="fa-IR" sz="2000" b="0">
                <a:cs typeface="B Nazanin" panose="00000400000000000000" pitchFamily="2" charset="-78"/>
              </a:rPr>
              <a:t>پهنای باند متغیر و تأخیر</a:t>
            </a:r>
            <a:endParaRPr lang="en-US" sz="2000">
              <a:cs typeface="B Nazanin" panose="00000400000000000000" pitchFamily="2" charset="-78"/>
            </a:endParaRPr>
          </a:p>
        </p:txBody>
      </p:sp>
    </p:spTree>
    <p:extLst>
      <p:ext uri="{BB962C8B-B14F-4D97-AF65-F5344CB8AC3E}">
        <p14:creationId xmlns:p14="http://schemas.microsoft.com/office/powerpoint/2010/main" val="424580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848144d12e526cd946246f9a224950998b334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1424</TotalTime>
  <Words>3404</Words>
  <Application>Microsoft Office PowerPoint</Application>
  <PresentationFormat>On-screen Show (16:9)</PresentationFormat>
  <Paragraphs>207</Paragraphs>
  <Slides>27</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27</vt:i4>
      </vt:variant>
    </vt:vector>
  </HeadingPairs>
  <TitlesOfParts>
    <vt:vector size="32" baseType="lpstr">
      <vt:lpstr>Arial</vt:lpstr>
      <vt:lpstr>B Nazanin</vt:lpstr>
      <vt:lpstr>Calibri</vt:lpstr>
      <vt:lpstr>Office Theme</vt:lpstr>
      <vt:lpstr>Custom Design</vt:lpstr>
      <vt:lpstr>PowerPoint Presentation</vt:lpstr>
      <vt:lpstr> محاسبات سیار    </vt:lpstr>
      <vt:lpstr>PowerPoint Presentation</vt:lpstr>
      <vt:lpstr>PowerPoint Presentation</vt:lpstr>
      <vt:lpstr>PowerPoint Presentation</vt:lpstr>
      <vt:lpstr>سیستم های فرار</vt:lpstr>
      <vt:lpstr>فضاهای هوشمند</vt:lpstr>
      <vt:lpstr>PowerPoint Presentation</vt:lpstr>
      <vt:lpstr>دستگاه های مورد علاقه در این فصل همگی دارای نوعی اتصال بی سیم هستند و ممکن است چندین نوع داشته  باشند. فناوری‌های اتصال (بلوتوث، وای‌فای، 3G و غیره) از نظر پهنای باند اسمی و تأخیر، هزینه‌های انرژی و  هزینه‌های مالی برای ارتباطات متفاوت هستند. اما نوسانات اتصال، تغییر در زمان اجرا، وضعیت اتصال یا قطع  ارتباط بین دستگاه‌ها و کیفیت خدمات بین آنها نیز تأثیر زیادی بر ویژگی‌های سیستم دارد. مشکلات اتصال  عبارتند از: </vt:lpstr>
      <vt:lpstr>PowerPoint Presentation</vt:lpstr>
      <vt:lpstr>تعامل خود به خود</vt:lpstr>
      <vt:lpstr>کاهش اعتماد و حریم خصوصی</vt:lpstr>
      <vt:lpstr>راه اندازی شبکه</vt:lpstr>
      <vt:lpstr>PowerPoint Presentation</vt:lpstr>
      <vt:lpstr>خدمات کشف</vt:lpstr>
      <vt:lpstr>رابط یک سرویس کشف :</vt:lpstr>
      <vt:lpstr>رابط یک سرویس کشف</vt:lpstr>
      <vt:lpstr>مسائلی که در طراحی سرویس اکتشافات باید به آنها پرداخته شود  </vt:lpstr>
      <vt:lpstr>PowerPoint Presentation</vt:lpstr>
      <vt:lpstr>اجرای مرتبط با کشف در یک سیستم  jini عبارتند از </vt:lpstr>
      <vt:lpstr>اجزای مرتبط با کشف و خدمات جست جو </vt:lpstr>
      <vt:lpstr>حس و اگاهی از زمینه </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LENOVO</cp:lastModifiedBy>
  <cp:revision>132</cp:revision>
  <dcterms:created xsi:type="dcterms:W3CDTF">2014-04-01T16:27:38Z</dcterms:created>
  <dcterms:modified xsi:type="dcterms:W3CDTF">2024-02-07T15:16:07Z</dcterms:modified>
</cp:coreProperties>
</file>