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inimized">
    <p:restoredLeft sz="0" autoAdjust="0"/>
    <p:restoredTop sz="0" autoAdjust="0"/>
  </p:normalViewPr>
  <p:slideViewPr>
    <p:cSldViewPr snapToGrid="0">
      <p:cViewPr varScale="1">
        <p:scale>
          <a:sx n="20" d="100"/>
          <a:sy n="20" d="100"/>
        </p:scale>
        <p:origin x="300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2/7/2024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011" y="1130300"/>
            <a:ext cx="9336089" cy="5232400"/>
          </a:xfrm>
        </p:spPr>
        <p:txBody>
          <a:bodyPr>
            <a:normAutofit fontScale="90000"/>
          </a:bodyPr>
          <a:lstStyle/>
          <a:p>
            <a:pPr algn="ctr" rtl="1">
              <a:lnSpc>
                <a:spcPct val="200000"/>
              </a:lnSpc>
            </a:pPr>
            <a:r>
              <a:rPr lang="fa-IR" dirty="0">
                <a:cs typeface="B Titr" panose="00000700000000000000" pitchFamily="2" charset="-78"/>
              </a:rPr>
              <a:t>اسلاید های فصل 8 درس سیستم های توزیع شده </a:t>
            </a:r>
            <a:br>
              <a:rPr lang="fa-IR" dirty="0">
                <a:cs typeface="B Titr" panose="00000700000000000000" pitchFamily="2" charset="-78"/>
              </a:rPr>
            </a:br>
            <a:r>
              <a:rPr lang="fa-IR" dirty="0">
                <a:cs typeface="B Titr" panose="00000700000000000000" pitchFamily="2" charset="-78"/>
              </a:rPr>
              <a:t>استاد : دکتر ستوده</a:t>
            </a:r>
            <a:br>
              <a:rPr lang="fa-IR" dirty="0">
                <a:cs typeface="B Titr" panose="00000700000000000000" pitchFamily="2" charset="-78"/>
              </a:rPr>
            </a:br>
            <a:r>
              <a:rPr lang="fa-IR" dirty="0">
                <a:cs typeface="B Titr" panose="00000700000000000000" pitchFamily="2" charset="-78"/>
              </a:rPr>
              <a:t>دانشجو : یونس مدبر</a:t>
            </a:r>
            <a:br>
              <a:rPr lang="fa-IR" dirty="0">
                <a:cs typeface="B Titr" panose="00000700000000000000" pitchFamily="2" charset="-78"/>
              </a:rPr>
            </a:br>
            <a:r>
              <a:rPr lang="fa-IR" dirty="0">
                <a:cs typeface="B Titr" panose="00000700000000000000" pitchFamily="2" charset="-78"/>
              </a:rPr>
              <a:t>مقطع : دکتری</a:t>
            </a:r>
            <a:br>
              <a:rPr lang="fa-IR" dirty="0">
                <a:cs typeface="B Titr" panose="00000700000000000000" pitchFamily="2" charset="-78"/>
              </a:rPr>
            </a:br>
            <a:endParaRPr lang="en-US" dirty="0">
              <a:cs typeface="B Titr" panose="00000700000000000000" pitchFamily="2" charset="-78"/>
            </a:endParaRPr>
          </a:p>
        </p:txBody>
      </p:sp>
    </p:spTree>
    <p:extLst>
      <p:ext uri="{BB962C8B-B14F-4D97-AF65-F5344CB8AC3E}">
        <p14:creationId xmlns:p14="http://schemas.microsoft.com/office/powerpoint/2010/main" val="998510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3332"/>
            <a:ext cx="9777412" cy="6193368"/>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5944884"/>
              </p:ext>
            </p:extLst>
          </p:nvPr>
        </p:nvGraphicFramePr>
        <p:xfrm>
          <a:off x="0" y="0"/>
          <a:ext cx="12192000" cy="686586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813567">
                <a:tc>
                  <a:txBody>
                    <a:bodyPr/>
                    <a:lstStyle/>
                    <a:p>
                      <a:pPr algn="ctr" rtl="1"/>
                      <a:endParaRPr lang="fa-IR" dirty="0">
                        <a:cs typeface="B Titr" panose="00000700000000000000" pitchFamily="2" charset="-78"/>
                      </a:endParaRPr>
                    </a:p>
                    <a:p>
                      <a:pPr algn="ctr" rtl="1"/>
                      <a:r>
                        <a:rPr lang="fa-IR" dirty="0">
                          <a:cs typeface="B Titr" panose="00000700000000000000" pitchFamily="2" charset="-78"/>
                        </a:rPr>
                        <a:t>شرح شیء توزیع شده</a:t>
                      </a:r>
                      <a:endParaRPr lang="en-US" dirty="0">
                        <a:cs typeface="B Titr" panose="00000700000000000000" pitchFamily="2" charset="-78"/>
                      </a:endParaRPr>
                    </a:p>
                  </a:txBody>
                  <a:tcPr/>
                </a:tc>
                <a:tc>
                  <a:txBody>
                    <a:bodyPr/>
                    <a:lstStyle/>
                    <a:p>
                      <a:pPr algn="r" rtl="1"/>
                      <a:endParaRPr lang="fa-IR" dirty="0">
                        <a:cs typeface="B Titr" panose="00000700000000000000" pitchFamily="2" charset="-78"/>
                      </a:endParaRPr>
                    </a:p>
                    <a:p>
                      <a:pPr algn="ctr" rtl="1"/>
                      <a:r>
                        <a:rPr lang="fa-IR" dirty="0">
                          <a:cs typeface="B Titr" panose="00000700000000000000" pitchFamily="2" charset="-78"/>
                        </a:rPr>
                        <a:t>اشیاء توزیع شده</a:t>
                      </a:r>
                      <a:endParaRPr lang="en-US" dirty="0">
                        <a:cs typeface="B Titr" panose="00000700000000000000" pitchFamily="2" charset="-78"/>
                      </a:endParaRPr>
                    </a:p>
                  </a:txBody>
                  <a:tcPr/>
                </a:tc>
                <a:tc>
                  <a:txBody>
                    <a:bodyPr/>
                    <a:lstStyle/>
                    <a:p>
                      <a:pPr algn="ctr" rtl="1"/>
                      <a:endParaRPr lang="fa-IR" dirty="0">
                        <a:cs typeface="B Titr" panose="00000700000000000000" pitchFamily="2" charset="-78"/>
                      </a:endParaRPr>
                    </a:p>
                    <a:p>
                      <a:pPr algn="ctr" rtl="1"/>
                      <a:r>
                        <a:rPr lang="fa-IR" dirty="0">
                          <a:cs typeface="B Titr" panose="00000700000000000000" pitchFamily="2" charset="-78"/>
                        </a:rPr>
                        <a:t>اشیاء</a:t>
                      </a:r>
                      <a:endParaRPr lang="en-US" dirty="0">
                        <a:cs typeface="B Titr" panose="00000700000000000000" pitchFamily="2" charset="-78"/>
                      </a:endParaRPr>
                    </a:p>
                  </a:txBody>
                  <a:tcPr/>
                </a:tc>
                <a:extLst>
                  <a:ext uri="{0D108BD9-81ED-4DB2-BD59-A6C34878D82A}">
                    <a16:rowId xmlns:a16="http://schemas.microsoft.com/office/drawing/2014/main" val="10000"/>
                  </a:ext>
                </a:extLst>
              </a:tr>
              <a:tr h="931633">
                <a:tc>
                  <a:txBody>
                    <a:bodyPr/>
                    <a:lstStyle/>
                    <a:p>
                      <a:pPr algn="ctr" rtl="1"/>
                      <a:r>
                        <a:rPr lang="fa-IR" sz="1600" dirty="0">
                          <a:cs typeface="B Titr" panose="00000700000000000000" pitchFamily="2" charset="-78"/>
                        </a:rPr>
                        <a:t>مرجع منحصربه فرد جهانی برا ی یک شی توزیع شده: ممکن است به عنوان یک پارامتر ارسال شود.</a:t>
                      </a:r>
                      <a:endParaRPr lang="en-US" sz="1600" dirty="0">
                        <a:cs typeface="B Titr" panose="00000700000000000000" pitchFamily="2" charset="-78"/>
                      </a:endParaRPr>
                    </a:p>
                  </a:txBody>
                  <a:tcPr anchor="ctr"/>
                </a:tc>
                <a:tc>
                  <a:txBody>
                    <a:bodyPr/>
                    <a:lstStyle/>
                    <a:p>
                      <a:pPr algn="ctr" rtl="1"/>
                      <a:r>
                        <a:rPr lang="fa-IR" dirty="0">
                          <a:cs typeface="B Titr" panose="00000700000000000000" pitchFamily="2" charset="-78"/>
                        </a:rPr>
                        <a:t>ارجاعا ت شیء از راه دور</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ارجاعا ت شیء</a:t>
                      </a:r>
                      <a:endParaRPr lang="en-US" dirty="0">
                        <a:cs typeface="B Titr" panose="00000700000000000000" pitchFamily="2" charset="-78"/>
                      </a:endParaRPr>
                    </a:p>
                  </a:txBody>
                  <a:tcPr anchor="ctr"/>
                </a:tc>
                <a:extLst>
                  <a:ext uri="{0D108BD9-81ED-4DB2-BD59-A6C34878D82A}">
                    <a16:rowId xmlns:a16="http://schemas.microsoft.com/office/drawing/2014/main" val="10001"/>
                  </a:ext>
                </a:extLst>
              </a:tr>
              <a:tr h="1211122">
                <a:tc>
                  <a:txBody>
                    <a:bodyPr/>
                    <a:lstStyle/>
                    <a:p>
                      <a:pPr algn="ctr" rtl="1"/>
                      <a:r>
                        <a:rPr lang="fa-IR" sz="1600" dirty="0">
                          <a:cs typeface="B Titr" panose="00000700000000000000" pitchFamily="2" charset="-78"/>
                        </a:rPr>
                        <a:t>مشخصاتی انتزاعی از رو شهایی را که می توان رو ی شی از راه دور فراخوانی کرد، ارائه می کند.با استفاده از زبان تعریف رابط </a:t>
                      </a:r>
                      <a:r>
                        <a:rPr lang="en-US" sz="1600" dirty="0">
                          <a:cs typeface="B Titr" panose="00000700000000000000" pitchFamily="2" charset="-78"/>
                        </a:rPr>
                        <a:t>IDL</a:t>
                      </a:r>
                      <a:r>
                        <a:rPr lang="fa-IR" sz="1600" dirty="0">
                          <a:cs typeface="B Titr" panose="00000700000000000000" pitchFamily="2" charset="-78"/>
                        </a:rPr>
                        <a:t>مشخص شده است.</a:t>
                      </a:r>
                      <a:endParaRPr lang="en-US" sz="1600" dirty="0">
                        <a:cs typeface="B Titr" panose="00000700000000000000" pitchFamily="2" charset="-78"/>
                      </a:endParaRPr>
                    </a:p>
                  </a:txBody>
                  <a:tcPr anchor="ctr"/>
                </a:tc>
                <a:tc>
                  <a:txBody>
                    <a:bodyPr/>
                    <a:lstStyle/>
                    <a:p>
                      <a:pPr algn="ctr" rtl="1"/>
                      <a:r>
                        <a:rPr lang="fa-IR" dirty="0">
                          <a:cs typeface="B Titr" panose="00000700000000000000" pitchFamily="2" charset="-78"/>
                        </a:rPr>
                        <a:t>رابط ها ی راه دور</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رابط ها</a:t>
                      </a:r>
                      <a:endParaRPr lang="en-US" dirty="0">
                        <a:cs typeface="B Titr" panose="00000700000000000000" pitchFamily="2" charset="-78"/>
                      </a:endParaRPr>
                    </a:p>
                  </a:txBody>
                  <a:tcPr anchor="ctr"/>
                </a:tc>
                <a:extLst>
                  <a:ext uri="{0D108BD9-81ED-4DB2-BD59-A6C34878D82A}">
                    <a16:rowId xmlns:a16="http://schemas.microsoft.com/office/drawing/2014/main" val="10002"/>
                  </a:ext>
                </a:extLst>
              </a:tr>
              <a:tr h="1211122">
                <a:tc>
                  <a:txBody>
                    <a:bodyPr/>
                    <a:lstStyle/>
                    <a:p>
                      <a:pPr algn="ctr" rtl="1"/>
                      <a:r>
                        <a:rPr lang="fa-IR" sz="1600" dirty="0">
                          <a:cs typeface="B Titr" panose="00000700000000000000" pitchFamily="2" charset="-78"/>
                        </a:rPr>
                        <a:t>با فراخوانی رو ش آغاز می شود، که به طوربالقوه منجر به زنجیره ها ی فراخوانی می شود. فراخوانی ها ی راه دور از </a:t>
                      </a:r>
                      <a:r>
                        <a:rPr lang="en-US" sz="1600" dirty="0">
                          <a:cs typeface="B Titr" panose="00000700000000000000" pitchFamily="2" charset="-78"/>
                        </a:rPr>
                        <a:t>RMI</a:t>
                      </a:r>
                      <a:r>
                        <a:rPr lang="fa-IR" sz="1600" dirty="0">
                          <a:cs typeface="B Titr" panose="00000700000000000000" pitchFamily="2" charset="-78"/>
                        </a:rPr>
                        <a:t>استفاده می کنند.</a:t>
                      </a:r>
                      <a:endParaRPr lang="en-US" sz="1600" dirty="0">
                        <a:cs typeface="B Titr" panose="00000700000000000000" pitchFamily="2" charset="-78"/>
                      </a:endParaRPr>
                    </a:p>
                  </a:txBody>
                  <a:tcPr anchor="ctr"/>
                </a:tc>
                <a:tc>
                  <a:txBody>
                    <a:bodyPr/>
                    <a:lstStyle/>
                    <a:p>
                      <a:pPr algn="ctr" rtl="1"/>
                      <a:r>
                        <a:rPr lang="fa-IR" dirty="0">
                          <a:cs typeface="B Titr" panose="00000700000000000000" pitchFamily="2" charset="-78"/>
                        </a:rPr>
                        <a:t>اقداما ت توزیع شده</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اقداما ت </a:t>
                      </a:r>
                      <a:endParaRPr lang="en-US" dirty="0">
                        <a:cs typeface="B Titr" panose="00000700000000000000" pitchFamily="2" charset="-78"/>
                      </a:endParaRPr>
                    </a:p>
                  </a:txBody>
                  <a:tcPr anchor="ctr"/>
                </a:tc>
                <a:extLst>
                  <a:ext uri="{0D108BD9-81ED-4DB2-BD59-A6C34878D82A}">
                    <a16:rowId xmlns:a16="http://schemas.microsoft.com/office/drawing/2014/main" val="10003"/>
                  </a:ext>
                </a:extLst>
              </a:tr>
              <a:tr h="931633">
                <a:tc>
                  <a:txBody>
                    <a:bodyPr/>
                    <a:lstStyle/>
                    <a:p>
                      <a:pPr algn="ctr" rtl="1"/>
                      <a:r>
                        <a:rPr lang="fa-IR" sz="1600" dirty="0">
                          <a:cs typeface="B Titr" panose="00000700000000000000" pitchFamily="2" charset="-78"/>
                        </a:rPr>
                        <a:t>استثنا ها ی اضافی ایجادشده از ما هیت توزیع شده سیستم، از جمله از دست دادن پیام یاشکست فرآیند.</a:t>
                      </a:r>
                      <a:endParaRPr lang="en-US" sz="1600" dirty="0">
                        <a:cs typeface="B Titr" panose="00000700000000000000" pitchFamily="2" charset="-78"/>
                      </a:endParaRPr>
                    </a:p>
                  </a:txBody>
                  <a:tcPr anchor="ctr"/>
                </a:tc>
                <a:tc>
                  <a:txBody>
                    <a:bodyPr/>
                    <a:lstStyle/>
                    <a:p>
                      <a:pPr algn="ctr" rtl="1"/>
                      <a:r>
                        <a:rPr lang="fa-IR" dirty="0">
                          <a:cs typeface="B Titr" panose="00000700000000000000" pitchFamily="2" charset="-78"/>
                        </a:rPr>
                        <a:t>استثنا ها ی توزیع شده</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استثنا ها </a:t>
                      </a:r>
                      <a:endParaRPr lang="en-US" dirty="0">
                        <a:cs typeface="B Titr" panose="00000700000000000000" pitchFamily="2" charset="-78"/>
                      </a:endParaRPr>
                    </a:p>
                  </a:txBody>
                  <a:tcPr anchor="ctr"/>
                </a:tc>
                <a:extLst>
                  <a:ext uri="{0D108BD9-81ED-4DB2-BD59-A6C34878D82A}">
                    <a16:rowId xmlns:a16="http://schemas.microsoft.com/office/drawing/2014/main" val="10004"/>
                  </a:ext>
                </a:extLst>
              </a:tr>
              <a:tr h="1766791">
                <a:tc>
                  <a:txBody>
                    <a:bodyPr/>
                    <a:lstStyle/>
                    <a:p>
                      <a:pPr algn="ctr" rtl="1"/>
                      <a:r>
                        <a:rPr lang="fa-IR" sz="1600" dirty="0">
                          <a:cs typeface="B Titr" panose="00000700000000000000" pitchFamily="2" charset="-78"/>
                        </a:rPr>
                        <a:t>طرح توسعه یافته برا ی اطمینان از این که یک اگر حداقل یک مرجع شی یا مرجع شی از راه دور برا ی آن شی وجود داشته باشد،شیبه وجود خود ادامه خوا هد داد، در غیر این صور ت،باید حذف شود.</a:t>
                      </a:r>
                      <a:endParaRPr lang="en-US" sz="1600" dirty="0">
                        <a:cs typeface="B Titr" panose="00000700000000000000" pitchFamily="2" charset="-78"/>
                      </a:endParaRPr>
                    </a:p>
                  </a:txBody>
                  <a:tcPr anchor="ctr"/>
                </a:tc>
                <a:tc>
                  <a:txBody>
                    <a:bodyPr/>
                    <a:lstStyle/>
                    <a:p>
                      <a:pPr algn="ctr" rtl="1"/>
                      <a:r>
                        <a:rPr lang="fa-IR" dirty="0">
                          <a:cs typeface="B Titr" panose="00000700000000000000" pitchFamily="2" charset="-78"/>
                        </a:rPr>
                        <a:t>جمع آور ی زباله توزیع شده </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جمع آور ی زباله </a:t>
                      </a:r>
                      <a:endParaRPr lang="en-US" dirty="0">
                        <a:cs typeface="B Titr" panose="00000700000000000000" pitchFamily="2" charset="-78"/>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03824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612" y="626532"/>
            <a:ext cx="8534400" cy="3437468"/>
          </a:xfrm>
        </p:spPr>
        <p:txBody>
          <a:bodyPr>
            <a:noAutofit/>
          </a:bodyPr>
          <a:lstStyle/>
          <a:p>
            <a:pPr algn="r" rtl="1">
              <a:lnSpc>
                <a:spcPct val="150000"/>
              </a:lnSpc>
            </a:pPr>
            <a:r>
              <a:rPr lang="fa-IR" dirty="0">
                <a:cs typeface="B Titr" panose="00000700000000000000" pitchFamily="2" charset="-78"/>
              </a:rPr>
              <a:t>باید تاکید کرد که برنامه نویسی با اشیا توزیع شده هم متفاوت و هم به طور قابل توجهی پیچیده تر از برنامه نویسی استاندارد شی گرا است.</a:t>
            </a:r>
            <a:endParaRPr lang="en-US" dirty="0">
              <a:cs typeface="B Titr" panose="00000700000000000000" pitchFamily="2" charset="-78"/>
            </a:endParaRPr>
          </a:p>
        </p:txBody>
      </p:sp>
    </p:spTree>
    <p:extLst>
      <p:ext uri="{BB962C8B-B14F-4D97-AF65-F5344CB8AC3E}">
        <p14:creationId xmlns:p14="http://schemas.microsoft.com/office/powerpoint/2010/main" val="2681112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832"/>
            <a:ext cx="11061700" cy="5685368"/>
          </a:xfrm>
        </p:spPr>
        <p:txBody>
          <a:bodyPr>
            <a:normAutofit/>
          </a:bodyPr>
          <a:lstStyle/>
          <a:p>
            <a:pPr algn="r" rtl="1">
              <a:lnSpc>
                <a:spcPct val="150000"/>
              </a:lnSpc>
            </a:pPr>
            <a:r>
              <a:rPr lang="fa-IR" dirty="0">
                <a:cs typeface="B Titr" panose="00000700000000000000" pitchFamily="2" charset="-78"/>
              </a:rPr>
              <a:t>تفاوت های شی  و شی توزیع شده</a:t>
            </a:r>
            <a:br>
              <a:rPr lang="fa-IR" dirty="0">
                <a:cs typeface="B Titr" panose="00000700000000000000" pitchFamily="2" charset="-78"/>
              </a:rPr>
            </a:br>
            <a:r>
              <a:rPr lang="fa-IR" dirty="0">
                <a:cs typeface="B Titr" panose="00000700000000000000" pitchFamily="2" charset="-78"/>
              </a:rPr>
              <a:t>	</a:t>
            </a:r>
            <a:r>
              <a:rPr lang="fa-IR" sz="2800" dirty="0">
                <a:cs typeface="B Titr" panose="00000700000000000000" pitchFamily="2" charset="-78"/>
              </a:rPr>
              <a:t>. کلاس : یک مفهوم اساسی در زبان های شی گرا است اما در میان افزار شی توزیع شده چندان برچسته نیست</a:t>
            </a:r>
            <a:br>
              <a:rPr lang="fa-IR" sz="2800" dirty="0">
                <a:cs typeface="B Titr" panose="00000700000000000000" pitchFamily="2" charset="-78"/>
              </a:rPr>
            </a:br>
            <a:r>
              <a:rPr lang="fa-IR" sz="2800" dirty="0">
                <a:cs typeface="B Titr" panose="00000700000000000000" pitchFamily="2" charset="-78"/>
              </a:rPr>
              <a:t>	. سبک واثت به طور قابل توجهی با سبک ارایه شده در اکثر زبان های شی گرا متفاوت است. به ویژه میان افزار شی توزیع شده، به وضوح تفسیر تا حدودی متفاوت دارد</a:t>
            </a:r>
            <a:br>
              <a:rPr lang="fa-IR" sz="2800" dirty="0">
                <a:cs typeface="B Titr" panose="00000700000000000000" pitchFamily="2" charset="-78"/>
              </a:rPr>
            </a:br>
            <a:r>
              <a:rPr lang="fa-IR" sz="2800" dirty="0">
                <a:cs typeface="B Titr" panose="00000700000000000000" pitchFamily="2" charset="-78"/>
              </a:rPr>
              <a:t>	. در سیستم های توزیع شده تمرکز قوی بر روی کپسوله سازی و انتزاع داده ها است.</a:t>
            </a:r>
            <a:endParaRPr lang="en-US" sz="2800" dirty="0">
              <a:cs typeface="B Titr" panose="00000700000000000000" pitchFamily="2" charset="-78"/>
            </a:endParaRPr>
          </a:p>
        </p:txBody>
      </p:sp>
    </p:spTree>
    <p:extLst>
      <p:ext uri="{BB962C8B-B14F-4D97-AF65-F5344CB8AC3E}">
        <p14:creationId xmlns:p14="http://schemas.microsoft.com/office/powerpoint/2010/main" val="383471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29" y="333829"/>
            <a:ext cx="11190514" cy="6386285"/>
          </a:xfrm>
        </p:spPr>
        <p:txBody>
          <a:bodyPr>
            <a:noAutofit/>
          </a:bodyPr>
          <a:lstStyle/>
          <a:p>
            <a:pPr algn="r" rtl="1">
              <a:lnSpc>
                <a:spcPct val="150000"/>
              </a:lnSpc>
            </a:pPr>
            <a:r>
              <a:rPr lang="fa-IR" dirty="0">
                <a:cs typeface="B Titr" panose="00000700000000000000" pitchFamily="2" charset="-78"/>
              </a:rPr>
              <a:t>پیچیدگی های اضافه شده در میان افزار شی توزیع شده</a:t>
            </a:r>
            <a:br>
              <a:rPr lang="fa-IR" sz="2400" dirty="0">
                <a:cs typeface="B Titr" panose="00000700000000000000" pitchFamily="2" charset="-78"/>
              </a:rPr>
            </a:br>
            <a:r>
              <a:rPr lang="fa-IR" sz="2000" dirty="0">
                <a:cs typeface="B Titr" panose="00000700000000000000" pitchFamily="2" charset="-78"/>
              </a:rPr>
              <a:t>	. یک چارچوب میان افزار توزیع شده باید یک یا چند مکانیسم برای برقراری ارتباط اشیاء توزیع شده در محیط توزیع شده ارایه دهد</a:t>
            </a:r>
            <a:br>
              <a:rPr lang="fa-IR" sz="2000" dirty="0">
                <a:cs typeface="B Titr" panose="00000700000000000000" pitchFamily="2" charset="-78"/>
              </a:rPr>
            </a:br>
            <a:r>
              <a:rPr lang="fa-IR" sz="2000" dirty="0">
                <a:cs typeface="B Titr" panose="00000700000000000000" pitchFamily="2" charset="-78"/>
              </a:rPr>
              <a:t>	. مدیریت چرخه حیات مربوط به ایجاد حدف و مهاجرت اشیاء باید در هر مرحله با ماهیت توزیع شده محیط زیر بنایی سر و کار داشته باشد.</a:t>
            </a:r>
            <a:br>
              <a:rPr lang="fa-IR" sz="2000" dirty="0">
                <a:cs typeface="B Titr" panose="00000700000000000000" pitchFamily="2" charset="-78"/>
              </a:rPr>
            </a:br>
            <a:r>
              <a:rPr lang="fa-IR" sz="2000" dirty="0">
                <a:cs typeface="B Titr" panose="00000700000000000000" pitchFamily="2" charset="-78"/>
              </a:rPr>
              <a:t>	. فعال سازی و غیر فعال سازی : در پیاده سازی غیر توزیع شده اغلب میتوان فرض کرد که اشیا در تمام زمان فعال هستند، درحالی که در سیستم های توزیع شده این را نمی توان فرض کرد زیرا تعداد اشیا ممکن است بسیار زیاد باشد</a:t>
            </a:r>
            <a:br>
              <a:rPr lang="fa-IR" sz="2000" dirty="0">
                <a:cs typeface="B Titr" panose="00000700000000000000" pitchFamily="2" charset="-78"/>
              </a:rPr>
            </a:br>
            <a:r>
              <a:rPr lang="fa-IR" sz="2000" dirty="0">
                <a:cs typeface="B Titr" panose="00000700000000000000" pitchFamily="2" charset="-78"/>
              </a:rPr>
              <a:t>	. پایداری : اشیا معمولا حالت دارند، و حفظ این حالت در چرخه های احتمالی فعال سازی و غیر فعال سازی وو در واقع خرابی سیستم مهم است بنابراین میان افزار شی توزیع شده باید مدیریت پایداری را برای اشیا حالت دار ارایه دهد.</a:t>
            </a:r>
            <a:br>
              <a:rPr lang="fa-IR" sz="2000" dirty="0">
                <a:cs typeface="B Titr" panose="00000700000000000000" pitchFamily="2" charset="-78"/>
              </a:rPr>
            </a:br>
            <a:r>
              <a:rPr lang="fa-IR" sz="2000" dirty="0">
                <a:cs typeface="B Titr" panose="00000700000000000000" pitchFamily="2" charset="-78"/>
              </a:rPr>
              <a:t>	. خدمات اضافی: یک چارچوب میان افزار شی توزیع شده جامع باید از طیف خدمات سیستم توزیع شده در نظر گرفته شده مانند نام گذاری،  امنیت و تراکنش پشتیبانی کند</a:t>
            </a:r>
            <a:endParaRPr lang="en-US" sz="2000" dirty="0">
              <a:cs typeface="B Titr" panose="00000700000000000000" pitchFamily="2" charset="-78"/>
            </a:endParaRPr>
          </a:p>
        </p:txBody>
      </p:sp>
    </p:spTree>
    <p:extLst>
      <p:ext uri="{BB962C8B-B14F-4D97-AF65-F5344CB8AC3E}">
        <p14:creationId xmlns:p14="http://schemas.microsoft.com/office/powerpoint/2010/main" val="2351135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6913" y="2295674"/>
            <a:ext cx="4399869" cy="1507067"/>
          </a:xfrm>
        </p:spPr>
        <p:txBody>
          <a:bodyPr>
            <a:normAutofit/>
          </a:bodyPr>
          <a:lstStyle/>
          <a:p>
            <a:pPr algn="ctr" rtl="1"/>
            <a:r>
              <a:rPr lang="en-US" sz="8000" b="1" dirty="0" err="1">
                <a:latin typeface="Times New Roman" panose="02020603050405020304" pitchFamily="18" charset="0"/>
                <a:cs typeface="Times New Roman" panose="02020603050405020304" pitchFamily="18" charset="0"/>
              </a:rPr>
              <a:t>corba</a:t>
            </a:r>
            <a:endParaRPr lang="en-U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8921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655" y="1871132"/>
            <a:ext cx="8534400" cy="2878668"/>
          </a:xfrm>
        </p:spPr>
        <p:txBody>
          <a:bodyPr/>
          <a:lstStyle/>
          <a:p>
            <a:pPr algn="r" rtl="1">
              <a:lnSpc>
                <a:spcPct val="150000"/>
              </a:lnSpc>
            </a:pPr>
            <a:r>
              <a:rPr lang="fa-IR" dirty="0">
                <a:cs typeface="B Titr" panose="00000700000000000000" pitchFamily="2" charset="-78"/>
              </a:rPr>
              <a:t>اجزای اصلی </a:t>
            </a:r>
            <a:r>
              <a:rPr lang="en-US" dirty="0" err="1">
                <a:latin typeface="Times New Roman" panose="02020603050405020304" pitchFamily="18" charset="0"/>
                <a:cs typeface="Times New Roman" panose="02020603050405020304" pitchFamily="18" charset="0"/>
              </a:rPr>
              <a:t>rmi</a:t>
            </a:r>
            <a:br>
              <a:rPr lang="fa-IR" dirty="0">
                <a:latin typeface="Times New Roman" panose="02020603050405020304" pitchFamily="18" charset="0"/>
                <a:cs typeface="Times New Roman" panose="02020603050405020304" pitchFamily="18" charset="0"/>
              </a:rPr>
            </a:br>
            <a:r>
              <a:rPr lang="fa-IR" sz="2800" dirty="0">
                <a:latin typeface="Times New Roman" panose="02020603050405020304" pitchFamily="18" charset="0"/>
                <a:cs typeface="Times New Roman" panose="02020603050405020304" pitchFamily="18" charset="0"/>
              </a:rPr>
              <a:t>	</a:t>
            </a:r>
            <a:r>
              <a:rPr lang="fa-IR" sz="2800" dirty="0">
                <a:latin typeface="Times New Roman" panose="02020603050405020304" pitchFamily="18" charset="0"/>
                <a:cs typeface="B Titr" panose="00000700000000000000" pitchFamily="2" charset="-78"/>
              </a:rPr>
              <a:t>. زبان تعریف رابط(</a:t>
            </a:r>
            <a:r>
              <a:rPr lang="en-US" sz="2800" dirty="0" err="1">
                <a:latin typeface="Times New Roman" panose="02020603050405020304" pitchFamily="18" charset="0"/>
                <a:cs typeface="B Titr" panose="00000700000000000000" pitchFamily="2" charset="-78"/>
              </a:rPr>
              <a:t>idl</a:t>
            </a:r>
            <a:r>
              <a:rPr lang="fa-IR" sz="2800" dirty="0">
                <a:latin typeface="Times New Roman" panose="02020603050405020304" pitchFamily="18" charset="0"/>
                <a:cs typeface="B Titr" panose="00000700000000000000" pitchFamily="2" charset="-78"/>
              </a:rPr>
              <a:t>)</a:t>
            </a:r>
            <a:br>
              <a:rPr lang="fa-IR" sz="2800" dirty="0">
                <a:latin typeface="Times New Roman" panose="02020603050405020304" pitchFamily="18" charset="0"/>
                <a:cs typeface="B Titr" panose="00000700000000000000" pitchFamily="2" charset="-78"/>
              </a:rPr>
            </a:br>
            <a:r>
              <a:rPr lang="fa-IR" sz="2800" dirty="0">
                <a:latin typeface="Times New Roman" panose="02020603050405020304" pitchFamily="18" charset="0"/>
                <a:cs typeface="B Titr" panose="00000700000000000000" pitchFamily="2" charset="-78"/>
              </a:rPr>
              <a:t>	. نمایش داده خارجی (</a:t>
            </a:r>
            <a:r>
              <a:rPr lang="en-US" sz="2800" dirty="0" err="1">
                <a:latin typeface="Times New Roman" panose="02020603050405020304" pitchFamily="18" charset="0"/>
                <a:cs typeface="B Titr" panose="00000700000000000000" pitchFamily="2" charset="-78"/>
              </a:rPr>
              <a:t>cdr</a:t>
            </a:r>
            <a:r>
              <a:rPr lang="fa-IR" sz="2800" dirty="0">
                <a:latin typeface="Times New Roman" panose="02020603050405020304" pitchFamily="18" charset="0"/>
                <a:cs typeface="B Titr" panose="00000700000000000000" pitchFamily="2" charset="-78"/>
              </a:rPr>
              <a:t>)</a:t>
            </a:r>
            <a:br>
              <a:rPr lang="fa-IR" sz="2800" dirty="0">
                <a:latin typeface="Times New Roman" panose="02020603050405020304" pitchFamily="18" charset="0"/>
                <a:cs typeface="B Titr" panose="00000700000000000000" pitchFamily="2" charset="-78"/>
              </a:rPr>
            </a:br>
            <a:r>
              <a:rPr lang="fa-IR" sz="2800" dirty="0">
                <a:latin typeface="Times New Roman" panose="02020603050405020304" pitchFamily="18" charset="0"/>
                <a:cs typeface="B Titr" panose="00000700000000000000" pitchFamily="2" charset="-78"/>
              </a:rPr>
              <a:t>	. فرم استاندارد برای ارجاعات شی از راه دور</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9255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7912" y="486832"/>
            <a:ext cx="8534400" cy="5532968"/>
          </a:xfrm>
        </p:spPr>
        <p:txBody>
          <a:bodyPr>
            <a:normAutofit/>
          </a:bodyPr>
          <a:lstStyle/>
          <a:p>
            <a:pPr algn="r" rtl="1">
              <a:lnSpc>
                <a:spcPct val="150000"/>
              </a:lnSpc>
            </a:pPr>
            <a:r>
              <a:rPr lang="fa-IR" sz="4000" dirty="0">
                <a:latin typeface="Times New Roman" panose="02020603050405020304" pitchFamily="18" charset="0"/>
                <a:cs typeface="B Titr" panose="00000700000000000000" pitchFamily="2" charset="-78"/>
              </a:rPr>
              <a:t>مفاهیم جدید </a:t>
            </a:r>
            <a:r>
              <a:rPr lang="en-US" sz="4000" dirty="0" err="1">
                <a:latin typeface="Times New Roman" panose="02020603050405020304" pitchFamily="18" charset="0"/>
                <a:cs typeface="Times New Roman" panose="02020603050405020304" pitchFamily="18" charset="0"/>
              </a:rPr>
              <a:t>Corba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rmi</a:t>
            </a:r>
            <a:br>
              <a:rPr lang="en-US" sz="4000" dirty="0">
                <a:latin typeface="Times New Roman" panose="02020603050405020304" pitchFamily="18" charset="0"/>
                <a:cs typeface="Times New Roman" panose="02020603050405020304" pitchFamily="18" charset="0"/>
              </a:rPr>
            </a:br>
            <a:r>
              <a:rPr lang="fa-IR" sz="4000" dirty="0">
                <a:latin typeface="Times New Roman" panose="02020603050405020304" pitchFamily="18" charset="0"/>
                <a:cs typeface="Times New Roman" panose="02020603050405020304" pitchFamily="18" charset="0"/>
              </a:rPr>
              <a:t>	</a:t>
            </a:r>
            <a:r>
              <a:rPr lang="fa-IR" sz="3200" dirty="0">
                <a:latin typeface="Times New Roman" panose="02020603050405020304" pitchFamily="18" charset="0"/>
                <a:cs typeface="B Titr" panose="00000700000000000000" pitchFamily="2" charset="-78"/>
              </a:rPr>
              <a:t>. مدل شی ارایه شده توسط </a:t>
            </a:r>
            <a:r>
              <a:rPr lang="en-US" sz="3200" dirty="0" err="1">
                <a:latin typeface="Times New Roman" panose="02020603050405020304" pitchFamily="18" charset="0"/>
                <a:cs typeface="B Titr" panose="00000700000000000000" pitchFamily="2" charset="-78"/>
              </a:rPr>
              <a:t>corba</a:t>
            </a:r>
            <a:br>
              <a:rPr lang="fa-IR" sz="3200" dirty="0">
                <a:latin typeface="Times New Roman" panose="02020603050405020304" pitchFamily="18" charset="0"/>
                <a:cs typeface="B Titr" panose="00000700000000000000" pitchFamily="2" charset="-78"/>
              </a:rPr>
            </a:br>
            <a:r>
              <a:rPr lang="fa-IR" sz="3200" dirty="0">
                <a:latin typeface="Times New Roman" panose="02020603050405020304" pitchFamily="18" charset="0"/>
                <a:cs typeface="B Titr" panose="00000700000000000000" pitchFamily="2" charset="-78"/>
              </a:rPr>
              <a:t>	. زبان تعریف رابط</a:t>
            </a:r>
            <a:br>
              <a:rPr lang="fa-IR" sz="3200" dirty="0">
                <a:latin typeface="Times New Roman" panose="02020603050405020304" pitchFamily="18" charset="0"/>
                <a:cs typeface="B Titr" panose="00000700000000000000" pitchFamily="2" charset="-78"/>
              </a:rPr>
            </a:br>
            <a:r>
              <a:rPr lang="fa-IR" sz="3200" dirty="0">
                <a:latin typeface="Times New Roman" panose="02020603050405020304" pitchFamily="18" charset="0"/>
                <a:cs typeface="B Titr" panose="00000700000000000000" pitchFamily="2" charset="-78"/>
              </a:rPr>
              <a:t>	. نگاشت آن بر روی زبان پیاده سازی</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74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312" y="355600"/>
            <a:ext cx="8534400" cy="6121400"/>
          </a:xfrm>
        </p:spPr>
        <p:txBody>
          <a:bodyPr>
            <a:normAutofit/>
          </a:bodyPr>
          <a:lstStyle/>
          <a:p>
            <a:pPr algn="r" rtl="1"/>
            <a:r>
              <a:rPr lang="fa-IR" dirty="0">
                <a:cs typeface="B Titr" panose="00000700000000000000" pitchFamily="2" charset="-78"/>
              </a:rPr>
              <a:t>مدل شی:</a:t>
            </a:r>
            <a:br>
              <a:rPr lang="fa-IR" dirty="0">
                <a:cs typeface="B Titr" panose="00000700000000000000" pitchFamily="2" charset="-78"/>
              </a:rPr>
            </a:br>
            <a:r>
              <a:rPr lang="fa-IR" dirty="0">
                <a:cs typeface="B Titr" panose="00000700000000000000" pitchFamily="2" charset="-78"/>
              </a:rPr>
              <a:t>	</a:t>
            </a:r>
            <a:r>
              <a:rPr lang="fa-IR" sz="2800" dirty="0">
                <a:cs typeface="B Titr" panose="00000700000000000000" pitchFamily="2" charset="-78"/>
              </a:rPr>
              <a:t>کلاینت ها لزوما اشیا نیستند و کلاینت می تواند هر برنامه ای باشد که پیام های در خواستی را به اشیا راه دور ارسال می کندو پاسخ ها را دریافت می کند</a:t>
            </a:r>
            <a:br>
              <a:rPr lang="fa-IR" sz="2800" dirty="0">
                <a:cs typeface="B Titr" panose="00000700000000000000" pitchFamily="2" charset="-78"/>
              </a:rPr>
            </a:br>
            <a:r>
              <a:rPr lang="en-US" sz="2800" dirty="0" err="1">
                <a:latin typeface="Times New Roman" panose="02020603050405020304" pitchFamily="18" charset="0"/>
                <a:cs typeface="Times New Roman" panose="02020603050405020304" pitchFamily="18" charset="0"/>
              </a:rPr>
              <a:t>corba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idl</a:t>
            </a:r>
            <a:br>
              <a:rPr lang="fa-IR" sz="2800" dirty="0">
                <a:cs typeface="B Titr" panose="00000700000000000000" pitchFamily="2" charset="-78"/>
              </a:rPr>
            </a:br>
            <a:r>
              <a:rPr lang="fa-IR" sz="2800" dirty="0">
                <a:cs typeface="B Titr" panose="00000700000000000000" pitchFamily="2" charset="-78"/>
              </a:rPr>
              <a:t>	نام و مجموعه ای از روش ها را را مشخص می کند که مشتریان می توانند درخواست کنند. </a:t>
            </a:r>
            <a:r>
              <a:rPr lang="en-US" sz="2800" dirty="0" err="1">
                <a:latin typeface="Times New Roman" panose="02020603050405020304" pitchFamily="18" charset="0"/>
                <a:cs typeface="Times New Roman" panose="02020603050405020304" pitchFamily="18" charset="0"/>
              </a:rPr>
              <a:t>Corba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idl</a:t>
            </a:r>
            <a:r>
              <a:rPr lang="en-US" sz="2800" dirty="0">
                <a:latin typeface="Times New Roman" panose="02020603050405020304" pitchFamily="18" charset="0"/>
                <a:cs typeface="Times New Roman" panose="02020603050405020304" pitchFamily="18" charset="0"/>
              </a:rPr>
              <a:t> </a:t>
            </a:r>
            <a:r>
              <a:rPr lang="fa-IR" sz="2800" dirty="0">
                <a:latin typeface="Times New Roman" panose="02020603050405020304" pitchFamily="18" charset="0"/>
                <a:cs typeface="Times New Roman" panose="02020603050405020304" pitchFamily="18" charset="0"/>
              </a:rPr>
              <a:t> </a:t>
            </a:r>
            <a:r>
              <a:rPr lang="fa-IR" sz="2800" dirty="0">
                <a:cs typeface="B Titr" panose="00000700000000000000" pitchFamily="2" charset="-78"/>
              </a:rPr>
              <a:t>امکاناتی را برای تعریف ماژول ها، رابط ها، انواع، ویژگی ها و امضاهای متد فراهم می کند</a:t>
            </a:r>
            <a:endParaRPr lang="en-US" sz="2800" dirty="0">
              <a:cs typeface="B Titr" panose="00000700000000000000" pitchFamily="2" charset="-78"/>
            </a:endParaRPr>
          </a:p>
        </p:txBody>
      </p:sp>
    </p:spTree>
    <p:extLst>
      <p:ext uri="{BB962C8B-B14F-4D97-AF65-F5344CB8AC3E}">
        <p14:creationId xmlns:p14="http://schemas.microsoft.com/office/powerpoint/2010/main" val="1702598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0" y="419100"/>
            <a:ext cx="3478212" cy="393700"/>
          </a:xfrm>
        </p:spPr>
        <p:txBody>
          <a:bodyPr>
            <a:normAutofit/>
          </a:bodyPr>
          <a:lstStyle/>
          <a:p>
            <a:pPr algn="r" rtl="1"/>
            <a:r>
              <a:rPr lang="fa-IR" sz="1600" dirty="0">
                <a:cs typeface="B Titr" panose="00000700000000000000" pitchFamily="2" charset="-78"/>
              </a:rPr>
              <a:t>رابط های </a:t>
            </a:r>
            <a:r>
              <a:rPr lang="en-US" sz="1600" dirty="0" err="1">
                <a:latin typeface="Times New Roman" panose="02020603050405020304" pitchFamily="18" charset="0"/>
                <a:cs typeface="Times New Roman" panose="02020603050405020304" pitchFamily="18" charset="0"/>
              </a:rPr>
              <a:t>idl</a:t>
            </a:r>
            <a:r>
              <a:rPr lang="en-US" sz="1600" dirty="0">
                <a:latin typeface="Times New Roman" panose="02020603050405020304" pitchFamily="18" charset="0"/>
                <a:cs typeface="Times New Roman" panose="02020603050405020304" pitchFamily="18" charset="0"/>
              </a:rPr>
              <a:t> shape &amp; shape list</a:t>
            </a:r>
          </a:p>
        </p:txBody>
      </p:sp>
      <p:sp>
        <p:nvSpPr>
          <p:cNvPr id="3" name="Text Placeholder 2"/>
          <p:cNvSpPr>
            <a:spLocks noGrp="1"/>
          </p:cNvSpPr>
          <p:nvPr>
            <p:ph type="body" idx="1"/>
          </p:nvPr>
        </p:nvSpPr>
        <p:spPr>
          <a:xfrm>
            <a:off x="964406" y="1155700"/>
            <a:ext cx="8534400" cy="5041900"/>
          </a:xfrm>
        </p:spPr>
        <p:txBody>
          <a:bodyPr>
            <a:normAutofit lnSpcReduction="10000"/>
          </a:bodyPr>
          <a:lstStyle/>
          <a:p>
            <a:r>
              <a:rPr lang="en-US" dirty="0" err="1">
                <a:solidFill>
                  <a:schemeClr val="tx1"/>
                </a:solidFill>
              </a:rPr>
              <a:t>struct</a:t>
            </a:r>
            <a:r>
              <a:rPr lang="en-US" dirty="0">
                <a:solidFill>
                  <a:schemeClr val="tx1"/>
                </a:solidFill>
              </a:rPr>
              <a:t> Rectangle{               1 long width; long height; long x; long y;</a:t>
            </a:r>
          </a:p>
          <a:p>
            <a:r>
              <a:rPr lang="en-US" dirty="0">
                <a:solidFill>
                  <a:schemeClr val="tx1"/>
                </a:solidFill>
              </a:rPr>
              <a:t> }; </a:t>
            </a:r>
          </a:p>
          <a:p>
            <a:r>
              <a:rPr lang="en-US" dirty="0" err="1">
                <a:solidFill>
                  <a:schemeClr val="tx1"/>
                </a:solidFill>
              </a:rPr>
              <a:t>struct</a:t>
            </a:r>
            <a:r>
              <a:rPr lang="en-US" dirty="0">
                <a:solidFill>
                  <a:schemeClr val="tx1"/>
                </a:solidFill>
              </a:rPr>
              <a:t> </a:t>
            </a:r>
            <a:r>
              <a:rPr lang="en-US" dirty="0" err="1">
                <a:solidFill>
                  <a:schemeClr val="tx1"/>
                </a:solidFill>
              </a:rPr>
              <a:t>GraphicalObject</a:t>
            </a:r>
            <a:r>
              <a:rPr lang="en-US" dirty="0">
                <a:solidFill>
                  <a:schemeClr val="tx1"/>
                </a:solidFill>
              </a:rPr>
              <a:t> {                                                                  2</a:t>
            </a:r>
          </a:p>
          <a:p>
            <a:r>
              <a:rPr lang="en-US" dirty="0">
                <a:solidFill>
                  <a:schemeClr val="tx1"/>
                </a:solidFill>
              </a:rPr>
              <a:t>	string type; </a:t>
            </a:r>
          </a:p>
          <a:p>
            <a:r>
              <a:rPr lang="en-US" dirty="0">
                <a:solidFill>
                  <a:schemeClr val="tx1"/>
                </a:solidFill>
              </a:rPr>
              <a:t>	Rectangle enclosing;</a:t>
            </a:r>
          </a:p>
          <a:p>
            <a:r>
              <a:rPr lang="en-US" dirty="0">
                <a:solidFill>
                  <a:schemeClr val="tx1"/>
                </a:solidFill>
              </a:rPr>
              <a:t>	</a:t>
            </a:r>
            <a:r>
              <a:rPr lang="en-US" dirty="0" err="1">
                <a:solidFill>
                  <a:schemeClr val="tx1"/>
                </a:solidFill>
              </a:rPr>
              <a:t>boolean</a:t>
            </a:r>
            <a:r>
              <a:rPr lang="en-US" dirty="0">
                <a:solidFill>
                  <a:schemeClr val="tx1"/>
                </a:solidFill>
              </a:rPr>
              <a:t> </a:t>
            </a:r>
            <a:r>
              <a:rPr lang="en-US" dirty="0" err="1">
                <a:solidFill>
                  <a:schemeClr val="tx1"/>
                </a:solidFill>
              </a:rPr>
              <a:t>isFilled</a:t>
            </a:r>
            <a:r>
              <a:rPr lang="en-US" dirty="0">
                <a:solidFill>
                  <a:schemeClr val="tx1"/>
                </a:solidFill>
              </a:rPr>
              <a:t>;</a:t>
            </a:r>
          </a:p>
          <a:p>
            <a:r>
              <a:rPr lang="en-US" dirty="0">
                <a:solidFill>
                  <a:schemeClr val="tx1"/>
                </a:solidFill>
              </a:rPr>
              <a:t> };</a:t>
            </a:r>
          </a:p>
          <a:p>
            <a:r>
              <a:rPr lang="en-US" dirty="0">
                <a:solidFill>
                  <a:schemeClr val="tx1"/>
                </a:solidFill>
              </a:rPr>
              <a:t> interface Shape {          3 long </a:t>
            </a:r>
            <a:r>
              <a:rPr lang="en-US" dirty="0" err="1">
                <a:solidFill>
                  <a:schemeClr val="tx1"/>
                </a:solidFill>
              </a:rPr>
              <a:t>getVersion</a:t>
            </a:r>
            <a:r>
              <a:rPr lang="en-US" dirty="0">
                <a:solidFill>
                  <a:schemeClr val="tx1"/>
                </a:solidFill>
              </a:rPr>
              <a:t>(); </a:t>
            </a:r>
          </a:p>
          <a:p>
            <a:r>
              <a:rPr lang="en-US" dirty="0" err="1">
                <a:solidFill>
                  <a:schemeClr val="tx1"/>
                </a:solidFill>
              </a:rPr>
              <a:t>GraphicalObject</a:t>
            </a:r>
            <a:r>
              <a:rPr lang="en-US" dirty="0">
                <a:solidFill>
                  <a:schemeClr val="tx1"/>
                </a:solidFill>
              </a:rPr>
              <a:t> </a:t>
            </a:r>
            <a:r>
              <a:rPr lang="en-US" dirty="0" err="1">
                <a:solidFill>
                  <a:schemeClr val="tx1"/>
                </a:solidFill>
              </a:rPr>
              <a:t>getAllState</a:t>
            </a:r>
            <a:r>
              <a:rPr lang="en-US" dirty="0">
                <a:solidFill>
                  <a:schemeClr val="tx1"/>
                </a:solidFill>
              </a:rPr>
              <a:t>(); // returns state of the </a:t>
            </a:r>
            <a:r>
              <a:rPr lang="en-US" dirty="0" err="1">
                <a:solidFill>
                  <a:schemeClr val="tx1"/>
                </a:solidFill>
              </a:rPr>
              <a:t>GraphicalObject</a:t>
            </a:r>
            <a:endParaRPr lang="en-US" dirty="0">
              <a:solidFill>
                <a:schemeClr val="tx1"/>
              </a:solidFill>
            </a:endParaRPr>
          </a:p>
          <a:p>
            <a:r>
              <a:rPr lang="en-US" dirty="0">
                <a:solidFill>
                  <a:schemeClr val="tx1"/>
                </a:solidFill>
              </a:rPr>
              <a:t> }; </a:t>
            </a:r>
          </a:p>
          <a:p>
            <a:r>
              <a:rPr lang="en-US" dirty="0" err="1">
                <a:solidFill>
                  <a:schemeClr val="tx1"/>
                </a:solidFill>
              </a:rPr>
              <a:t>typedef</a:t>
            </a:r>
            <a:r>
              <a:rPr lang="en-US" dirty="0">
                <a:solidFill>
                  <a:schemeClr val="tx1"/>
                </a:solidFill>
              </a:rPr>
              <a:t> sequence All;     4 interface </a:t>
            </a:r>
            <a:r>
              <a:rPr lang="en-US" dirty="0" err="1">
                <a:solidFill>
                  <a:schemeClr val="tx1"/>
                </a:solidFill>
              </a:rPr>
              <a:t>ShapeList</a:t>
            </a:r>
            <a:r>
              <a:rPr lang="en-US" dirty="0">
                <a:solidFill>
                  <a:schemeClr val="tx1"/>
                </a:solidFill>
              </a:rPr>
              <a:t>{                  5 exception </a:t>
            </a:r>
            <a:r>
              <a:rPr lang="en-US" dirty="0" err="1">
                <a:solidFill>
                  <a:schemeClr val="tx1"/>
                </a:solidFill>
              </a:rPr>
              <a:t>FullException</a:t>
            </a:r>
            <a:r>
              <a:rPr lang="en-US" dirty="0">
                <a:solidFill>
                  <a:schemeClr val="tx1"/>
                </a:solidFill>
              </a:rPr>
              <a:t>{ };              6 Shape </a:t>
            </a:r>
            <a:r>
              <a:rPr lang="en-US" dirty="0" err="1">
                <a:solidFill>
                  <a:schemeClr val="tx1"/>
                </a:solidFill>
              </a:rPr>
              <a:t>newShape</a:t>
            </a:r>
            <a:r>
              <a:rPr lang="en-US" dirty="0">
                <a:solidFill>
                  <a:schemeClr val="tx1"/>
                </a:solidFill>
              </a:rPr>
              <a:t>(in </a:t>
            </a:r>
            <a:r>
              <a:rPr lang="en-US" dirty="0" err="1">
                <a:solidFill>
                  <a:schemeClr val="tx1"/>
                </a:solidFill>
              </a:rPr>
              <a:t>GraphicalObject</a:t>
            </a:r>
            <a:r>
              <a:rPr lang="en-US" dirty="0">
                <a:solidFill>
                  <a:schemeClr val="tx1"/>
                </a:solidFill>
              </a:rPr>
              <a:t> g) raises (</a:t>
            </a:r>
            <a:r>
              <a:rPr lang="en-US" dirty="0" err="1">
                <a:solidFill>
                  <a:schemeClr val="tx1"/>
                </a:solidFill>
              </a:rPr>
              <a:t>FullException</a:t>
            </a:r>
            <a:r>
              <a:rPr lang="en-US" dirty="0">
                <a:solidFill>
                  <a:schemeClr val="tx1"/>
                </a:solidFill>
              </a:rPr>
              <a:t>);               7 All </a:t>
            </a:r>
            <a:r>
              <a:rPr lang="en-US" dirty="0" err="1">
                <a:solidFill>
                  <a:schemeClr val="tx1"/>
                </a:solidFill>
              </a:rPr>
              <a:t>allShapes</a:t>
            </a:r>
            <a:r>
              <a:rPr lang="en-US" dirty="0">
                <a:solidFill>
                  <a:schemeClr val="tx1"/>
                </a:solidFill>
              </a:rPr>
              <a:t>(); //                  returns sequence of remote object references 8 long </a:t>
            </a:r>
            <a:r>
              <a:rPr lang="en-US" dirty="0" err="1">
                <a:solidFill>
                  <a:schemeClr val="tx1"/>
                </a:solidFill>
              </a:rPr>
              <a:t>getVersion</a:t>
            </a:r>
            <a:r>
              <a:rPr lang="en-US" dirty="0">
                <a:solidFill>
                  <a:schemeClr val="tx1"/>
                </a:solidFill>
              </a:rPr>
              <a:t>(); }; </a:t>
            </a:r>
          </a:p>
        </p:txBody>
      </p:sp>
    </p:spTree>
    <p:extLst>
      <p:ext uri="{BB962C8B-B14F-4D97-AF65-F5344CB8AC3E}">
        <p14:creationId xmlns:p14="http://schemas.microsoft.com/office/powerpoint/2010/main" val="1617101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4256" y="393700"/>
            <a:ext cx="3156743" cy="317500"/>
          </a:xfrm>
        </p:spPr>
        <p:txBody>
          <a:bodyPr>
            <a:noAutofit/>
          </a:bodyPr>
          <a:lstStyle/>
          <a:p>
            <a:r>
              <a:rPr lang="en-US" sz="1800" dirty="0"/>
              <a:t>IDL module Whiteboard </a:t>
            </a:r>
          </a:p>
        </p:txBody>
      </p:sp>
      <p:sp>
        <p:nvSpPr>
          <p:cNvPr id="3" name="Text Placeholder 2"/>
          <p:cNvSpPr>
            <a:spLocks noGrp="1"/>
          </p:cNvSpPr>
          <p:nvPr>
            <p:ph type="body" idx="1"/>
          </p:nvPr>
        </p:nvSpPr>
        <p:spPr>
          <a:xfrm>
            <a:off x="684213" y="1244600"/>
            <a:ext cx="8534400" cy="4584700"/>
          </a:xfrm>
        </p:spPr>
        <p:txBody>
          <a:bodyPr/>
          <a:lstStyle/>
          <a:p>
            <a:r>
              <a:rPr lang="en-US" dirty="0">
                <a:solidFill>
                  <a:schemeClr val="tx1"/>
                </a:solidFill>
              </a:rPr>
              <a:t>module Whiteboard {</a:t>
            </a:r>
          </a:p>
          <a:p>
            <a:r>
              <a:rPr lang="en-US" dirty="0">
                <a:solidFill>
                  <a:schemeClr val="tx1"/>
                </a:solidFill>
              </a:rPr>
              <a:t>	</a:t>
            </a:r>
            <a:r>
              <a:rPr lang="en-US" dirty="0" err="1">
                <a:solidFill>
                  <a:schemeClr val="tx1"/>
                </a:solidFill>
              </a:rPr>
              <a:t>struct</a:t>
            </a:r>
            <a:r>
              <a:rPr lang="en-US" dirty="0">
                <a:solidFill>
                  <a:schemeClr val="tx1"/>
                </a:solidFill>
              </a:rPr>
              <a:t> Rectangle{ </a:t>
            </a:r>
          </a:p>
          <a:p>
            <a:r>
              <a:rPr lang="en-US" dirty="0">
                <a:solidFill>
                  <a:schemeClr val="tx1"/>
                </a:solidFill>
              </a:rPr>
              <a:t>	...};</a:t>
            </a:r>
          </a:p>
          <a:p>
            <a:r>
              <a:rPr lang="en-US" dirty="0">
                <a:solidFill>
                  <a:schemeClr val="tx1"/>
                </a:solidFill>
              </a:rPr>
              <a:t>	</a:t>
            </a:r>
            <a:r>
              <a:rPr lang="en-US" dirty="0" err="1">
                <a:solidFill>
                  <a:schemeClr val="tx1"/>
                </a:solidFill>
              </a:rPr>
              <a:t>struct</a:t>
            </a:r>
            <a:r>
              <a:rPr lang="en-US" dirty="0">
                <a:solidFill>
                  <a:schemeClr val="tx1"/>
                </a:solidFill>
              </a:rPr>
              <a:t> </a:t>
            </a:r>
            <a:r>
              <a:rPr lang="en-US" dirty="0" err="1">
                <a:solidFill>
                  <a:schemeClr val="tx1"/>
                </a:solidFill>
              </a:rPr>
              <a:t>GraphicalObject</a:t>
            </a:r>
            <a:r>
              <a:rPr lang="en-US" dirty="0">
                <a:solidFill>
                  <a:schemeClr val="tx1"/>
                </a:solidFill>
              </a:rPr>
              <a:t> {</a:t>
            </a:r>
          </a:p>
          <a:p>
            <a:r>
              <a:rPr lang="en-US" dirty="0">
                <a:solidFill>
                  <a:schemeClr val="tx1"/>
                </a:solidFill>
              </a:rPr>
              <a:t>	...}; </a:t>
            </a:r>
          </a:p>
          <a:p>
            <a:r>
              <a:rPr lang="en-US" dirty="0">
                <a:solidFill>
                  <a:schemeClr val="tx1"/>
                </a:solidFill>
              </a:rPr>
              <a:t>	interface Shape { </a:t>
            </a:r>
          </a:p>
          <a:p>
            <a:r>
              <a:rPr lang="en-US" dirty="0">
                <a:solidFill>
                  <a:schemeClr val="tx1"/>
                </a:solidFill>
              </a:rPr>
              <a:t>	...}; </a:t>
            </a:r>
          </a:p>
          <a:p>
            <a:r>
              <a:rPr lang="en-US" dirty="0">
                <a:solidFill>
                  <a:schemeClr val="tx1"/>
                </a:solidFill>
              </a:rPr>
              <a:t>	</a:t>
            </a:r>
            <a:r>
              <a:rPr lang="en-US" dirty="0" err="1">
                <a:solidFill>
                  <a:schemeClr val="tx1"/>
                </a:solidFill>
              </a:rPr>
              <a:t>typedef</a:t>
            </a:r>
            <a:r>
              <a:rPr lang="en-US" dirty="0">
                <a:solidFill>
                  <a:schemeClr val="tx1"/>
                </a:solidFill>
              </a:rPr>
              <a:t> sequence &lt;shape, 100&gt; All;</a:t>
            </a:r>
          </a:p>
          <a:p>
            <a:r>
              <a:rPr lang="en-US" dirty="0">
                <a:solidFill>
                  <a:schemeClr val="tx1"/>
                </a:solidFill>
              </a:rPr>
              <a:t> 	interface </a:t>
            </a:r>
            <a:r>
              <a:rPr lang="en-US" dirty="0" err="1">
                <a:solidFill>
                  <a:schemeClr val="tx1"/>
                </a:solidFill>
              </a:rPr>
              <a:t>ShapeList</a:t>
            </a:r>
            <a:r>
              <a:rPr lang="en-US" dirty="0">
                <a:solidFill>
                  <a:schemeClr val="tx1"/>
                </a:solidFill>
              </a:rPr>
              <a:t> { </a:t>
            </a:r>
          </a:p>
          <a:p>
            <a:r>
              <a:rPr lang="en-US" dirty="0">
                <a:solidFill>
                  <a:schemeClr val="tx1"/>
                </a:solidFill>
              </a:rPr>
              <a:t>	...}; </a:t>
            </a:r>
          </a:p>
          <a:p>
            <a:r>
              <a:rPr lang="en-US" dirty="0">
                <a:solidFill>
                  <a:schemeClr val="tx1"/>
                </a:solidFill>
              </a:rPr>
              <a:t>}; </a:t>
            </a:r>
          </a:p>
        </p:txBody>
      </p:sp>
    </p:spTree>
    <p:extLst>
      <p:ext uri="{BB962C8B-B14F-4D97-AF65-F5344CB8AC3E}">
        <p14:creationId xmlns:p14="http://schemas.microsoft.com/office/powerpoint/2010/main" val="3593060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2800" y="965200"/>
            <a:ext cx="10261600" cy="3263899"/>
          </a:xfrm>
        </p:spPr>
        <p:txBody>
          <a:bodyPr>
            <a:noAutofit/>
          </a:bodyPr>
          <a:lstStyle/>
          <a:p>
            <a:pPr algn="ctr" rtl="1">
              <a:lnSpc>
                <a:spcPct val="150000"/>
              </a:lnSpc>
            </a:pPr>
            <a:r>
              <a:rPr lang="fa-IR" sz="3600" dirty="0">
                <a:cs typeface="B Titr" panose="00000700000000000000" pitchFamily="2" charset="-78"/>
              </a:rPr>
              <a:t>سیستم های توزیع شده</a:t>
            </a:r>
            <a:br>
              <a:rPr lang="fa-IR" sz="3600" dirty="0">
                <a:cs typeface="B Titr" panose="00000700000000000000" pitchFamily="2" charset="-78"/>
              </a:rPr>
            </a:br>
            <a:br>
              <a:rPr lang="fa-IR" sz="1800" dirty="0">
                <a:cs typeface="B Titr" panose="00000700000000000000" pitchFamily="2" charset="-78"/>
              </a:rPr>
            </a:br>
            <a:r>
              <a:rPr lang="fa-IR" sz="2800" dirty="0">
                <a:cs typeface="B Titr" panose="00000700000000000000" pitchFamily="2" charset="-78"/>
              </a:rPr>
              <a:t>این فصل به راه‌حل‌ها‌ی میان‌افزار کامل می‌پردازد و اشیاء و اجزای توزیع‌شده را به عنوان دو مورد از مهم‌ترین سبک‌ها‌ی میان‌افزاری که امروزه مورد استفاده قرار می‌گیرند، ارائه می‌کند.</a:t>
            </a:r>
            <a:endParaRPr lang="en-US" sz="2800" dirty="0">
              <a:cs typeface="B Titr" panose="00000700000000000000" pitchFamily="2" charset="-78"/>
            </a:endParaRPr>
          </a:p>
        </p:txBody>
      </p:sp>
    </p:spTree>
    <p:extLst>
      <p:ext uri="{BB962C8B-B14F-4D97-AF65-F5344CB8AC3E}">
        <p14:creationId xmlns:p14="http://schemas.microsoft.com/office/powerpoint/2010/main" val="3251889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93700"/>
            <a:ext cx="10199689" cy="6235700"/>
          </a:xfrm>
        </p:spPr>
        <p:txBody>
          <a:bodyPr>
            <a:noAutofit/>
          </a:bodyPr>
          <a:lstStyle/>
          <a:p>
            <a:pPr algn="r" rtl="1">
              <a:lnSpc>
                <a:spcPct val="150000"/>
              </a:lnSpc>
            </a:pPr>
            <a:r>
              <a:rPr lang="fa-IR" sz="3200" dirty="0">
                <a:cs typeface="B Titr" panose="00000700000000000000" pitchFamily="2" charset="-78"/>
              </a:rPr>
              <a:t>پارامترها </a:t>
            </a:r>
            <a:br>
              <a:rPr lang="fa-IR" sz="3200" dirty="0">
                <a:cs typeface="B Titr" panose="00000700000000000000" pitchFamily="2" charset="-78"/>
              </a:rPr>
            </a:br>
            <a:r>
              <a:rPr lang="fa-IR" sz="2800" dirty="0">
                <a:cs typeface="B Titr" panose="00000700000000000000" pitchFamily="2" charset="-78"/>
              </a:rPr>
              <a:t>	</a:t>
            </a:r>
            <a:r>
              <a:rPr lang="fa-IR" sz="2400" dirty="0">
                <a:cs typeface="B Titr" panose="00000700000000000000" pitchFamily="2" charset="-78"/>
              </a:rPr>
              <a:t>پارامتر ها به صورت </a:t>
            </a:r>
            <a:r>
              <a:rPr lang="en-US" sz="2400" dirty="0">
                <a:cs typeface="B Titr" panose="00000700000000000000" pitchFamily="2" charset="-78"/>
              </a:rPr>
              <a:t>in </a:t>
            </a:r>
            <a:r>
              <a:rPr lang="fa-IR" sz="2400" dirty="0">
                <a:cs typeface="B Titr" panose="00000700000000000000" pitchFamily="2" charset="-78"/>
              </a:rPr>
              <a:t>  یا </a:t>
            </a:r>
            <a:r>
              <a:rPr lang="en-US" sz="2400" dirty="0">
                <a:cs typeface="B Titr" panose="00000700000000000000" pitchFamily="2" charset="-78"/>
              </a:rPr>
              <a:t>out </a:t>
            </a:r>
            <a:r>
              <a:rPr lang="fa-IR" sz="2400" dirty="0">
                <a:cs typeface="B Titr" panose="00000700000000000000" pitchFamily="2" charset="-78"/>
              </a:rPr>
              <a:t> یا </a:t>
            </a:r>
            <a:r>
              <a:rPr lang="en-US" sz="2400" dirty="0" err="1">
                <a:cs typeface="B Titr" panose="00000700000000000000" pitchFamily="2" charset="-78"/>
              </a:rPr>
              <a:t>inout</a:t>
            </a:r>
            <a:r>
              <a:rPr lang="fa-IR" sz="2400" dirty="0">
                <a:cs typeface="B Titr" panose="00000700000000000000" pitchFamily="2" charset="-78"/>
              </a:rPr>
              <a:t> برچسب گذاری شوند </a:t>
            </a:r>
            <a:br>
              <a:rPr lang="fa-IR" sz="2800" dirty="0">
                <a:cs typeface="B Titr" panose="00000700000000000000" pitchFamily="2" charset="-78"/>
              </a:rPr>
            </a:br>
            <a:r>
              <a:rPr lang="fa-IR" sz="2800" dirty="0">
                <a:cs typeface="B Titr" panose="00000700000000000000" pitchFamily="2" charset="-78"/>
              </a:rPr>
              <a:t>پارامتر </a:t>
            </a:r>
            <a:r>
              <a:rPr lang="en-US" sz="2800" dirty="0">
                <a:cs typeface="B Titr" panose="00000700000000000000" pitchFamily="2" charset="-78"/>
              </a:rPr>
              <a:t>in</a:t>
            </a:r>
            <a:r>
              <a:rPr lang="fa-IR" sz="2800" dirty="0">
                <a:cs typeface="B Titr" panose="00000700000000000000" pitchFamily="2" charset="-78"/>
              </a:rPr>
              <a:t> :</a:t>
            </a:r>
            <a:br>
              <a:rPr lang="fa-IR" sz="2800" dirty="0">
                <a:cs typeface="B Titr" panose="00000700000000000000" pitchFamily="2" charset="-78"/>
              </a:rPr>
            </a:br>
            <a:r>
              <a:rPr lang="fa-IR" sz="2800" dirty="0">
                <a:cs typeface="B Titr" panose="00000700000000000000" pitchFamily="2" charset="-78"/>
              </a:rPr>
              <a:t>	</a:t>
            </a:r>
            <a:r>
              <a:rPr lang="fa-IR" sz="2400" dirty="0">
                <a:cs typeface="B Titr" panose="00000700000000000000" pitchFamily="2" charset="-78"/>
              </a:rPr>
              <a:t>از مشتری به شی </a:t>
            </a:r>
            <a:r>
              <a:rPr lang="en-US" sz="2400" dirty="0" err="1">
                <a:cs typeface="B Titr" panose="00000700000000000000" pitchFamily="2" charset="-78"/>
              </a:rPr>
              <a:t>corba</a:t>
            </a:r>
            <a:r>
              <a:rPr lang="fa-IR" sz="2400" dirty="0">
                <a:cs typeface="B Titr" panose="00000700000000000000" pitchFamily="2" charset="-78"/>
              </a:rPr>
              <a:t> فراخوانی شده ارسال می شود</a:t>
            </a:r>
            <a:br>
              <a:rPr lang="fa-IR" sz="2400" dirty="0">
                <a:cs typeface="B Titr" panose="00000700000000000000" pitchFamily="2" charset="-78"/>
              </a:rPr>
            </a:br>
            <a:r>
              <a:rPr lang="fa-IR" sz="2800" dirty="0">
                <a:cs typeface="B Titr" panose="00000700000000000000" pitchFamily="2" charset="-78"/>
              </a:rPr>
              <a:t>پارامتر </a:t>
            </a:r>
            <a:r>
              <a:rPr lang="en-US" sz="2800" dirty="0">
                <a:cs typeface="B Titr" panose="00000700000000000000" pitchFamily="2" charset="-78"/>
              </a:rPr>
              <a:t>out </a:t>
            </a:r>
            <a:r>
              <a:rPr lang="fa-IR" sz="2800" dirty="0">
                <a:cs typeface="B Titr" panose="00000700000000000000" pitchFamily="2" charset="-78"/>
              </a:rPr>
              <a:t> : </a:t>
            </a:r>
            <a:br>
              <a:rPr lang="fa-IR" sz="2800" dirty="0">
                <a:cs typeface="B Titr" panose="00000700000000000000" pitchFamily="2" charset="-78"/>
              </a:rPr>
            </a:br>
            <a:r>
              <a:rPr lang="fa-IR" sz="2800" dirty="0">
                <a:cs typeface="B Titr" panose="00000700000000000000" pitchFamily="2" charset="-78"/>
              </a:rPr>
              <a:t>	</a:t>
            </a:r>
            <a:r>
              <a:rPr lang="fa-IR" sz="2400" dirty="0">
                <a:cs typeface="B Titr" panose="00000700000000000000" pitchFamily="2" charset="-78"/>
              </a:rPr>
              <a:t>از شی </a:t>
            </a:r>
            <a:r>
              <a:rPr lang="en-US" sz="2400" dirty="0" err="1">
                <a:cs typeface="B Titr" panose="00000700000000000000" pitchFamily="2" charset="-78"/>
              </a:rPr>
              <a:t>corba</a:t>
            </a:r>
            <a:r>
              <a:rPr lang="en-US" sz="2400" dirty="0">
                <a:cs typeface="B Titr" panose="00000700000000000000" pitchFamily="2" charset="-78"/>
              </a:rPr>
              <a:t> </a:t>
            </a:r>
            <a:r>
              <a:rPr lang="fa-IR" sz="2400" dirty="0">
                <a:cs typeface="B Titr" panose="00000700000000000000" pitchFamily="2" charset="-78"/>
              </a:rPr>
              <a:t> به فراخوانی شده به مشتری ارسال می شود</a:t>
            </a:r>
            <a:br>
              <a:rPr lang="fa-IR" sz="2800" dirty="0">
                <a:cs typeface="B Titr" panose="00000700000000000000" pitchFamily="2" charset="-78"/>
              </a:rPr>
            </a:br>
            <a:r>
              <a:rPr lang="fa-IR" sz="2800" dirty="0">
                <a:cs typeface="B Titr" panose="00000700000000000000" pitchFamily="2" charset="-78"/>
              </a:rPr>
              <a:t>پارامتر </a:t>
            </a:r>
            <a:r>
              <a:rPr lang="en-US" sz="2800" dirty="0" err="1">
                <a:cs typeface="B Titr" panose="00000700000000000000" pitchFamily="2" charset="-78"/>
              </a:rPr>
              <a:t>inout</a:t>
            </a:r>
            <a:r>
              <a:rPr lang="fa-IR" sz="2800" dirty="0">
                <a:cs typeface="B Titr" panose="00000700000000000000" pitchFamily="2" charset="-78"/>
              </a:rPr>
              <a:t> :</a:t>
            </a:r>
            <a:br>
              <a:rPr lang="fa-IR" sz="2800" dirty="0">
                <a:cs typeface="B Titr" panose="00000700000000000000" pitchFamily="2" charset="-78"/>
              </a:rPr>
            </a:br>
            <a:r>
              <a:rPr lang="fa-IR" sz="2800" dirty="0">
                <a:cs typeface="B Titr" panose="00000700000000000000" pitchFamily="2" charset="-78"/>
              </a:rPr>
              <a:t> </a:t>
            </a:r>
            <a:r>
              <a:rPr lang="fa-IR" sz="2400" dirty="0">
                <a:cs typeface="B Titr" panose="00000700000000000000" pitchFamily="2" charset="-78"/>
              </a:rPr>
              <a:t>به ندرت استفاده می شود و پارامتر در هر دو جهت ارسال می شود</a:t>
            </a:r>
            <a:br>
              <a:rPr lang="fa-IR" sz="2400" dirty="0">
                <a:cs typeface="B Titr" panose="00000700000000000000" pitchFamily="2" charset="-78"/>
              </a:rPr>
            </a:br>
            <a:r>
              <a:rPr lang="fa-IR" sz="2800" dirty="0">
                <a:cs typeface="B Titr" panose="00000700000000000000" pitchFamily="2" charset="-78"/>
              </a:rPr>
              <a:t>انواع پارامتر:</a:t>
            </a:r>
            <a:br>
              <a:rPr lang="fa-IR" sz="2000" dirty="0">
                <a:cs typeface="B Titr" panose="00000700000000000000" pitchFamily="2" charset="-78"/>
              </a:rPr>
            </a:br>
            <a:r>
              <a:rPr lang="fa-IR" sz="2000" dirty="0">
                <a:cs typeface="B Titr" panose="00000700000000000000" pitchFamily="2" charset="-78"/>
              </a:rPr>
              <a:t>	پارامتر ها ممکن است به هر یک از انواع اولیه باشند</a:t>
            </a:r>
            <a:endParaRPr lang="en-US" sz="2400" dirty="0">
              <a:cs typeface="B Titr" panose="00000700000000000000" pitchFamily="2" charset="-78"/>
            </a:endParaRPr>
          </a:p>
        </p:txBody>
      </p:sp>
    </p:spTree>
    <p:extLst>
      <p:ext uri="{BB962C8B-B14F-4D97-AF65-F5344CB8AC3E}">
        <p14:creationId xmlns:p14="http://schemas.microsoft.com/office/powerpoint/2010/main" val="2069473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1" y="1257300"/>
            <a:ext cx="10885489" cy="4686300"/>
          </a:xfrm>
        </p:spPr>
        <p:txBody>
          <a:bodyPr>
            <a:noAutofit/>
          </a:bodyPr>
          <a:lstStyle/>
          <a:p>
            <a:pPr algn="r" rtl="1">
              <a:lnSpc>
                <a:spcPct val="150000"/>
              </a:lnSpc>
            </a:pPr>
            <a:r>
              <a:rPr lang="fa-IR" dirty="0">
                <a:cs typeface="B Titr" panose="00000700000000000000" pitchFamily="2" charset="-78"/>
              </a:rPr>
              <a:t>معنا شناسی عبور پارامتر به شرح زیر است</a:t>
            </a:r>
            <a:br>
              <a:rPr lang="fa-IR" sz="2400" dirty="0">
                <a:cs typeface="B Titr" panose="00000700000000000000" pitchFamily="2" charset="-78"/>
              </a:rPr>
            </a:br>
            <a:r>
              <a:rPr lang="fa-IR" sz="3200" dirty="0">
                <a:cs typeface="B Titr" panose="00000700000000000000" pitchFamily="2" charset="-78"/>
              </a:rPr>
              <a:t>	ارسال اشیاء : </a:t>
            </a:r>
            <a:br>
              <a:rPr lang="fa-IR" sz="2400" dirty="0">
                <a:cs typeface="B Titr" panose="00000700000000000000" pitchFamily="2" charset="-78"/>
              </a:rPr>
            </a:br>
            <a:r>
              <a:rPr lang="fa-IR" sz="2400" dirty="0">
                <a:cs typeface="B Titr" panose="00000700000000000000" pitchFamily="2" charset="-78"/>
              </a:rPr>
              <a:t>		هر پارامتری مانند مقدار بازگشتی است و به یک مرجع شی از راه دور ارسال می شود</a:t>
            </a:r>
            <a:br>
              <a:rPr lang="fa-IR" sz="2400" dirty="0">
                <a:cs typeface="B Titr" panose="00000700000000000000" pitchFamily="2" charset="-78"/>
              </a:rPr>
            </a:br>
            <a:r>
              <a:rPr lang="fa-IR" sz="2400" dirty="0">
                <a:cs typeface="B Titr" panose="00000700000000000000" pitchFamily="2" charset="-78"/>
              </a:rPr>
              <a:t>	</a:t>
            </a:r>
            <a:r>
              <a:rPr lang="fa-IR" sz="2800" dirty="0">
                <a:cs typeface="B Titr" panose="00000700000000000000" pitchFamily="2" charset="-78"/>
              </a:rPr>
              <a:t>عبور از انواع اولیه و ساخته شده :</a:t>
            </a:r>
            <a:br>
              <a:rPr lang="fa-IR" sz="2400" dirty="0">
                <a:cs typeface="B Titr" panose="00000700000000000000" pitchFamily="2" charset="-78"/>
              </a:rPr>
            </a:br>
            <a:r>
              <a:rPr lang="fa-IR" sz="2400" dirty="0">
                <a:cs typeface="B Titr" panose="00000700000000000000" pitchFamily="2" charset="-78"/>
              </a:rPr>
              <a:t>		آرگومان های انواع اولیه و ساخته شده توسط مقدار کپی و پاس  می شوند</a:t>
            </a:r>
            <a:br>
              <a:rPr lang="fa-IR" sz="2400" dirty="0">
                <a:cs typeface="B Titr" panose="00000700000000000000" pitchFamily="2" charset="-78"/>
              </a:rPr>
            </a:br>
            <a:r>
              <a:rPr lang="fa-IR" sz="2800" dirty="0">
                <a:cs typeface="B Titr" panose="00000700000000000000" pitchFamily="2" charset="-78"/>
              </a:rPr>
              <a:t>	معنای فراخوانی : </a:t>
            </a:r>
            <a:br>
              <a:rPr lang="fa-IR" sz="2400" dirty="0">
                <a:cs typeface="B Titr" panose="00000700000000000000" pitchFamily="2" charset="-78"/>
              </a:rPr>
            </a:br>
            <a:r>
              <a:rPr lang="fa-IR" sz="2400" dirty="0">
                <a:cs typeface="B Titr" panose="00000700000000000000" pitchFamily="2" charset="-78"/>
              </a:rPr>
              <a:t>	فراخوانی از راه دور در </a:t>
            </a:r>
            <a:r>
              <a:rPr lang="en-US" sz="2400" dirty="0" err="1">
                <a:cs typeface="B Titr" panose="00000700000000000000" pitchFamily="2" charset="-78"/>
              </a:rPr>
              <a:t>corba</a:t>
            </a:r>
            <a:r>
              <a:rPr lang="fa-IR" sz="2400" dirty="0">
                <a:cs typeface="B Titr" panose="00000700000000000000" pitchFamily="2" charset="-78"/>
              </a:rPr>
              <a:t> دارای معنای فراخوانی به عنوان پیش فرض است</a:t>
            </a:r>
            <a:endParaRPr lang="en-US" sz="2400" dirty="0">
              <a:cs typeface="B Titr" panose="00000700000000000000" pitchFamily="2" charset="-78"/>
            </a:endParaRPr>
          </a:p>
        </p:txBody>
      </p:sp>
    </p:spTree>
    <p:extLst>
      <p:ext uri="{BB962C8B-B14F-4D97-AF65-F5344CB8AC3E}">
        <p14:creationId xmlns:p14="http://schemas.microsoft.com/office/powerpoint/2010/main" val="3129505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6193" y="114300"/>
            <a:ext cx="1979612" cy="622300"/>
          </a:xfrm>
        </p:spPr>
        <p:txBody>
          <a:bodyPr>
            <a:normAutofit fontScale="90000"/>
          </a:bodyPr>
          <a:lstStyle/>
          <a:p>
            <a:pPr algn="r" rtl="1"/>
            <a:r>
              <a:rPr lang="fa-IR" dirty="0">
                <a:cs typeface="B Titr" panose="00000700000000000000" pitchFamily="2" charset="-78"/>
              </a:rPr>
              <a:t>انواع </a:t>
            </a:r>
            <a:r>
              <a:rPr lang="en-US" dirty="0" err="1">
                <a:cs typeface="B Titr" panose="00000700000000000000" pitchFamily="2" charset="-78"/>
              </a:rPr>
              <a:t>idl</a:t>
            </a:r>
            <a:endParaRPr lang="en-US" dirty="0">
              <a:cs typeface="B Titr" panose="00000700000000000000" pitchFamily="2" charset="-78"/>
            </a:endParaRPr>
          </a:p>
        </p:txBody>
      </p:sp>
      <p:sp>
        <p:nvSpPr>
          <p:cNvPr id="3" name="Text Placeholder 2"/>
          <p:cNvSpPr>
            <a:spLocks noGrp="1"/>
          </p:cNvSpPr>
          <p:nvPr>
            <p:ph type="body" idx="1"/>
          </p:nvPr>
        </p:nvSpPr>
        <p:spPr>
          <a:xfrm>
            <a:off x="215900" y="952500"/>
            <a:ext cx="11760199" cy="5702300"/>
          </a:xfrm>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88962264"/>
              </p:ext>
            </p:extLst>
          </p:nvPr>
        </p:nvGraphicFramePr>
        <p:xfrm>
          <a:off x="215900" y="822236"/>
          <a:ext cx="11760201" cy="5832564"/>
        </p:xfrm>
        <a:graphic>
          <a:graphicData uri="http://schemas.openxmlformats.org/drawingml/2006/table">
            <a:tbl>
              <a:tblPr firstRow="1" bandRow="1">
                <a:tableStyleId>{5C22544A-7EE6-4342-B048-85BDC9FD1C3A}</a:tableStyleId>
              </a:tblPr>
              <a:tblGrid>
                <a:gridCol w="3920067">
                  <a:extLst>
                    <a:ext uri="{9D8B030D-6E8A-4147-A177-3AD203B41FA5}">
                      <a16:colId xmlns:a16="http://schemas.microsoft.com/office/drawing/2014/main" val="20000"/>
                    </a:ext>
                  </a:extLst>
                </a:gridCol>
                <a:gridCol w="3920067">
                  <a:extLst>
                    <a:ext uri="{9D8B030D-6E8A-4147-A177-3AD203B41FA5}">
                      <a16:colId xmlns:a16="http://schemas.microsoft.com/office/drawing/2014/main" val="20001"/>
                    </a:ext>
                  </a:extLst>
                </a:gridCol>
                <a:gridCol w="3920067">
                  <a:extLst>
                    <a:ext uri="{9D8B030D-6E8A-4147-A177-3AD203B41FA5}">
                      <a16:colId xmlns:a16="http://schemas.microsoft.com/office/drawing/2014/main" val="20002"/>
                    </a:ext>
                  </a:extLst>
                </a:gridCol>
              </a:tblGrid>
              <a:tr h="814614">
                <a:tc>
                  <a:txBody>
                    <a:bodyPr/>
                    <a:lstStyle/>
                    <a:p>
                      <a:pPr algn="ctr" rtl="1"/>
                      <a:r>
                        <a:rPr lang="fa-IR" dirty="0">
                          <a:cs typeface="B Titr" panose="00000700000000000000" pitchFamily="2" charset="-78"/>
                        </a:rPr>
                        <a:t>استفاده</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مثال</a:t>
                      </a:r>
                      <a:endParaRPr lang="en-US" dirty="0">
                        <a:cs typeface="B Titr" panose="00000700000000000000" pitchFamily="2" charset="-78"/>
                      </a:endParaRPr>
                    </a:p>
                  </a:txBody>
                  <a:tcPr anchor="ctr"/>
                </a:tc>
                <a:tc>
                  <a:txBody>
                    <a:bodyPr/>
                    <a:lstStyle/>
                    <a:p>
                      <a:pPr algn="ctr" rtl="1"/>
                      <a:r>
                        <a:rPr lang="fa-IR" dirty="0">
                          <a:cs typeface="B Titr" panose="00000700000000000000" pitchFamily="2" charset="-78"/>
                        </a:rPr>
                        <a:t>نوع</a:t>
                      </a:r>
                      <a:endParaRPr lang="en-US" dirty="0">
                        <a:cs typeface="B Titr" panose="00000700000000000000" pitchFamily="2" charset="-78"/>
                      </a:endParaRPr>
                    </a:p>
                  </a:txBody>
                  <a:tcPr anchor="ctr"/>
                </a:tc>
                <a:extLst>
                  <a:ext uri="{0D108BD9-81ED-4DB2-BD59-A6C34878D82A}">
                    <a16:rowId xmlns:a16="http://schemas.microsoft.com/office/drawing/2014/main" val="10000"/>
                  </a:ext>
                </a:extLst>
              </a:tr>
              <a:tr h="814614">
                <a:tc>
                  <a:txBody>
                    <a:bodyPr/>
                    <a:lstStyle/>
                    <a:p>
                      <a:pPr algn="ctr" rtl="1"/>
                      <a:r>
                        <a:rPr lang="fa-IR" sz="1400" dirty="0">
                          <a:cs typeface="B Titr" panose="00000700000000000000" pitchFamily="2" charset="-78"/>
                        </a:rPr>
                        <a:t>یک نوع رابرا ییک دنبالهبا طول متغیر از عناصریک نوع </a:t>
                      </a:r>
                      <a:r>
                        <a:rPr lang="en-US" sz="1400" dirty="0">
                          <a:cs typeface="B Titr" panose="00000700000000000000" pitchFamily="2" charset="-78"/>
                        </a:rPr>
                        <a:t>IDL</a:t>
                      </a:r>
                      <a:r>
                        <a:rPr lang="fa-IR" sz="1400" dirty="0">
                          <a:cs typeface="B Titr" panose="00000700000000000000" pitchFamily="2" charset="-78"/>
                        </a:rPr>
                        <a:t>مشخصتعریف می کند.یک کرانبالا ی طول ممکن است مشخصشود</a:t>
                      </a:r>
                      <a:endParaRPr lang="en-US" sz="1400" dirty="0">
                        <a:cs typeface="B Titr" panose="00000700000000000000" pitchFamily="2" charset="-78"/>
                      </a:endParaRPr>
                    </a:p>
                  </a:txBody>
                  <a:tcPr anchor="ctr"/>
                </a:tc>
                <a:tc>
                  <a:txBody>
                    <a:bodyPr/>
                    <a:lstStyle/>
                    <a:p>
                      <a:pPr algn="ctr" rtl="1"/>
                      <a:r>
                        <a:rPr lang="en-US" sz="1400" dirty="0" err="1"/>
                        <a:t>typedef</a:t>
                      </a:r>
                      <a:r>
                        <a:rPr lang="en-US" sz="1400" dirty="0"/>
                        <a:t> sequence All; </a:t>
                      </a:r>
                      <a:r>
                        <a:rPr lang="en-US" sz="1400" dirty="0" err="1"/>
                        <a:t>typedef</a:t>
                      </a:r>
                      <a:r>
                        <a:rPr lang="en-US" sz="1400" dirty="0"/>
                        <a:t> sequence All; Bounded and unbounded sequences of Shapes</a:t>
                      </a:r>
                      <a:endParaRPr lang="en-US" sz="1400" dirty="0">
                        <a:cs typeface="B Titr" panose="00000700000000000000" pitchFamily="2" charset="-78"/>
                      </a:endParaRPr>
                    </a:p>
                  </a:txBody>
                  <a:tcPr anchor="ctr"/>
                </a:tc>
                <a:tc>
                  <a:txBody>
                    <a:bodyPr/>
                    <a:lstStyle/>
                    <a:p>
                      <a:pPr algn="ctr" rtl="1"/>
                      <a:r>
                        <a:rPr lang="fa-IR" sz="1400" dirty="0">
                          <a:cs typeface="B Titr" panose="00000700000000000000" pitchFamily="2" charset="-78"/>
                        </a:rPr>
                        <a:t>توالی</a:t>
                      </a:r>
                      <a:endParaRPr lang="en-US" sz="1400" dirty="0">
                        <a:cs typeface="B Titr" panose="00000700000000000000" pitchFamily="2" charset="-78"/>
                      </a:endParaRPr>
                    </a:p>
                  </a:txBody>
                  <a:tcPr anchor="ctr"/>
                </a:tc>
                <a:extLst>
                  <a:ext uri="{0D108BD9-81ED-4DB2-BD59-A6C34878D82A}">
                    <a16:rowId xmlns:a16="http://schemas.microsoft.com/office/drawing/2014/main" val="10001"/>
                  </a:ext>
                </a:extLst>
              </a:tr>
              <a:tr h="814614">
                <a:tc>
                  <a:txBody>
                    <a:bodyPr/>
                    <a:lstStyle/>
                    <a:p>
                      <a:pPr algn="ctr" rtl="1"/>
                      <a:r>
                        <a:rPr lang="fa-IR" sz="1400" dirty="0">
                          <a:cs typeface="B Titr" panose="00000700000000000000" pitchFamily="2" charset="-78"/>
                        </a:rPr>
                        <a:t>خاتمه مییابد.یک کرانبالا ی طول ممکن است مشخص دنباله ا ی از کاراکتر ها راتعریف می کند کهبا کاراکترتهی شود</a:t>
                      </a:r>
                      <a:endParaRPr lang="en-US" sz="1400" dirty="0">
                        <a:cs typeface="B Titr" panose="00000700000000000000" pitchFamily="2" charset="-78"/>
                      </a:endParaRPr>
                    </a:p>
                  </a:txBody>
                  <a:tcPr anchor="ctr"/>
                </a:tc>
                <a:tc>
                  <a:txBody>
                    <a:bodyPr/>
                    <a:lstStyle/>
                    <a:p>
                      <a:pPr algn="ctr" rtl="1"/>
                      <a:r>
                        <a:rPr lang="en-US" sz="1400" dirty="0"/>
                        <a:t>string name; </a:t>
                      </a:r>
                      <a:r>
                        <a:rPr lang="en-US" sz="1400" dirty="0" err="1"/>
                        <a:t>typedef</a:t>
                      </a:r>
                      <a:r>
                        <a:rPr lang="en-US" sz="1400" dirty="0"/>
                        <a:t> string </a:t>
                      </a:r>
                      <a:r>
                        <a:rPr lang="en-US" sz="1400" dirty="0" err="1"/>
                        <a:t>SmallString</a:t>
                      </a:r>
                      <a:r>
                        <a:rPr lang="en-US" sz="1400" dirty="0"/>
                        <a:t>; Unbounded and bounded sequences of characters</a:t>
                      </a:r>
                      <a:endParaRPr lang="en-US" sz="1400" dirty="0">
                        <a:cs typeface="B Titr" panose="00000700000000000000" pitchFamily="2" charset="-78"/>
                      </a:endParaRPr>
                    </a:p>
                  </a:txBody>
                  <a:tcPr anchor="ctr"/>
                </a:tc>
                <a:tc>
                  <a:txBody>
                    <a:bodyPr/>
                    <a:lstStyle/>
                    <a:p>
                      <a:pPr algn="ctr" rtl="1"/>
                      <a:r>
                        <a:rPr lang="fa-IR" sz="1400" dirty="0">
                          <a:cs typeface="B Titr" panose="00000700000000000000" pitchFamily="2" charset="-78"/>
                        </a:rPr>
                        <a:t>رشته</a:t>
                      </a:r>
                      <a:endParaRPr lang="en-US" sz="1400" dirty="0">
                        <a:cs typeface="B Titr" panose="00000700000000000000" pitchFamily="2" charset="-78"/>
                      </a:endParaRPr>
                    </a:p>
                  </a:txBody>
                  <a:tcPr anchor="ctr"/>
                </a:tc>
                <a:extLst>
                  <a:ext uri="{0D108BD9-81ED-4DB2-BD59-A6C34878D82A}">
                    <a16:rowId xmlns:a16="http://schemas.microsoft.com/office/drawing/2014/main" val="10002"/>
                  </a:ext>
                </a:extLst>
              </a:tr>
              <a:tr h="814614">
                <a:tc>
                  <a:txBody>
                    <a:bodyPr/>
                    <a:lstStyle/>
                    <a:p>
                      <a:pPr algn="ctr" rtl="1"/>
                      <a:r>
                        <a:rPr lang="fa-IR" sz="1400" dirty="0">
                          <a:cs typeface="B Titr" panose="00000700000000000000" pitchFamily="2" charset="-78"/>
                        </a:rPr>
                        <a:t>یک نوع رابرا ییک دنباله چندبعد یبا طولثابت از عناصریک نوع </a:t>
                      </a:r>
                      <a:r>
                        <a:rPr lang="en-US" sz="1400" dirty="0">
                          <a:cs typeface="B Titr" panose="00000700000000000000" pitchFamily="2" charset="-78"/>
                        </a:rPr>
                        <a:t>IDL</a:t>
                      </a:r>
                      <a:r>
                        <a:rPr lang="fa-IR" sz="1400" dirty="0">
                          <a:cs typeface="B Titr" panose="00000700000000000000" pitchFamily="2" charset="-78"/>
                        </a:rPr>
                        <a:t>مشخصتعریف می کند.</a:t>
                      </a:r>
                      <a:endParaRPr lang="en-US" sz="1400" dirty="0">
                        <a:cs typeface="B Titr" panose="00000700000000000000" pitchFamily="2" charset="-78"/>
                      </a:endParaRPr>
                    </a:p>
                  </a:txBody>
                  <a:tcPr anchor="ctr"/>
                </a:tc>
                <a:tc>
                  <a:txBody>
                    <a:bodyPr/>
                    <a:lstStyle/>
                    <a:p>
                      <a:pPr algn="ctr" rtl="1"/>
                      <a:r>
                        <a:rPr lang="en-US" sz="1400" dirty="0" err="1"/>
                        <a:t>typedef</a:t>
                      </a:r>
                      <a:r>
                        <a:rPr lang="en-US" sz="1400" dirty="0"/>
                        <a:t> octet </a:t>
                      </a:r>
                      <a:r>
                        <a:rPr lang="en-US" sz="1400" dirty="0" err="1"/>
                        <a:t>uniqueId</a:t>
                      </a:r>
                      <a:r>
                        <a:rPr lang="en-US" sz="1400" dirty="0"/>
                        <a:t>[12]; </a:t>
                      </a:r>
                      <a:r>
                        <a:rPr lang="en-US" sz="1400" dirty="0" err="1"/>
                        <a:t>typedef</a:t>
                      </a:r>
                      <a:r>
                        <a:rPr lang="en-US" sz="1400" dirty="0"/>
                        <a:t> </a:t>
                      </a:r>
                      <a:r>
                        <a:rPr lang="en-US" sz="1400" dirty="0" err="1"/>
                        <a:t>GraphicalObject</a:t>
                      </a:r>
                      <a:r>
                        <a:rPr lang="en-US" sz="1400" dirty="0"/>
                        <a:t> GO[10][8]; </a:t>
                      </a:r>
                      <a:endParaRPr lang="en-US" sz="1400" dirty="0">
                        <a:cs typeface="B Titr" panose="00000700000000000000" pitchFamily="2" charset="-78"/>
                      </a:endParaRPr>
                    </a:p>
                  </a:txBody>
                  <a:tcPr anchor="ctr"/>
                </a:tc>
                <a:tc>
                  <a:txBody>
                    <a:bodyPr/>
                    <a:lstStyle/>
                    <a:p>
                      <a:pPr algn="ctr" rtl="1"/>
                      <a:r>
                        <a:rPr lang="fa-IR" sz="1400" dirty="0">
                          <a:cs typeface="B Titr" panose="00000700000000000000" pitchFamily="2" charset="-78"/>
                        </a:rPr>
                        <a:t>ارایه</a:t>
                      </a:r>
                      <a:endParaRPr lang="en-US" sz="1400" dirty="0">
                        <a:cs typeface="B Titr" panose="00000700000000000000" pitchFamily="2" charset="-78"/>
                      </a:endParaRPr>
                    </a:p>
                  </a:txBody>
                  <a:tcPr anchor="ctr"/>
                </a:tc>
                <a:extLst>
                  <a:ext uri="{0D108BD9-81ED-4DB2-BD59-A6C34878D82A}">
                    <a16:rowId xmlns:a16="http://schemas.microsoft.com/office/drawing/2014/main" val="10003"/>
                  </a:ext>
                </a:extLst>
              </a:tr>
              <a:tr h="814614">
                <a:tc>
                  <a:txBody>
                    <a:bodyPr/>
                    <a:lstStyle/>
                    <a:p>
                      <a:pPr algn="ctr" rtl="1"/>
                      <a:r>
                        <a:rPr lang="fa-IR" sz="1400" dirty="0">
                          <a:cs typeface="B Titr" panose="00000700000000000000" pitchFamily="2" charset="-78"/>
                        </a:rPr>
                        <a:t>یک نوع رابرا ییک رکورد حاو ی گرو هی از موجودیت ها ی مرتبطتعریف می کند</a:t>
                      </a:r>
                      <a:endParaRPr lang="en-US" sz="1400" dirty="0">
                        <a:cs typeface="B Titr" panose="00000700000000000000" pitchFamily="2" charset="-78"/>
                      </a:endParaRPr>
                    </a:p>
                  </a:txBody>
                  <a:tcPr anchor="ctr"/>
                </a:tc>
                <a:tc>
                  <a:txBody>
                    <a:bodyPr/>
                    <a:lstStyle/>
                    <a:p>
                      <a:pPr algn="ctr" rtl="1"/>
                      <a:r>
                        <a:rPr lang="en-US" sz="1400" dirty="0" err="1"/>
                        <a:t>struct</a:t>
                      </a:r>
                      <a:r>
                        <a:rPr lang="en-US" sz="1400" dirty="0"/>
                        <a:t> </a:t>
                      </a:r>
                      <a:r>
                        <a:rPr lang="en-US" sz="1400" dirty="0" err="1"/>
                        <a:t>GraphicalObject</a:t>
                      </a:r>
                      <a:r>
                        <a:rPr lang="en-US" sz="1400" dirty="0"/>
                        <a:t> { string type; Rectangle enclosing; </a:t>
                      </a:r>
                      <a:r>
                        <a:rPr lang="en-US" sz="1400" dirty="0" err="1"/>
                        <a:t>boolean</a:t>
                      </a:r>
                      <a:r>
                        <a:rPr lang="en-US" sz="1400" dirty="0"/>
                        <a:t> </a:t>
                      </a:r>
                      <a:r>
                        <a:rPr lang="en-US" sz="1400" dirty="0" err="1"/>
                        <a:t>isFilled</a:t>
                      </a:r>
                      <a:r>
                        <a:rPr lang="en-US" sz="1400" dirty="0"/>
                        <a:t>; };</a:t>
                      </a:r>
                      <a:endParaRPr lang="en-US" sz="1400" dirty="0">
                        <a:cs typeface="B Titr" panose="00000700000000000000" pitchFamily="2" charset="-78"/>
                      </a:endParaRPr>
                    </a:p>
                  </a:txBody>
                  <a:tcPr anchor="ctr"/>
                </a:tc>
                <a:tc>
                  <a:txBody>
                    <a:bodyPr/>
                    <a:lstStyle/>
                    <a:p>
                      <a:pPr algn="ctr" rtl="1"/>
                      <a:r>
                        <a:rPr lang="fa-IR" sz="1400" dirty="0">
                          <a:cs typeface="B Titr" panose="00000700000000000000" pitchFamily="2" charset="-78"/>
                        </a:rPr>
                        <a:t>رکورد</a:t>
                      </a:r>
                      <a:endParaRPr lang="en-US" sz="1400" dirty="0">
                        <a:cs typeface="B Titr" panose="00000700000000000000" pitchFamily="2" charset="-78"/>
                      </a:endParaRPr>
                    </a:p>
                  </a:txBody>
                  <a:tcPr anchor="ctr"/>
                </a:tc>
                <a:extLst>
                  <a:ext uri="{0D108BD9-81ED-4DB2-BD59-A6C34878D82A}">
                    <a16:rowId xmlns:a16="http://schemas.microsoft.com/office/drawing/2014/main" val="10004"/>
                  </a:ext>
                </a:extLst>
              </a:tr>
              <a:tr h="814614">
                <a:tc>
                  <a:txBody>
                    <a:bodyPr/>
                    <a:lstStyle/>
                    <a:p>
                      <a:pPr algn="ctr" rtl="1"/>
                      <a:r>
                        <a:rPr lang="fa-IR" sz="1400" dirty="0">
                          <a:cs typeface="B Titr" panose="00000700000000000000" pitchFamily="2" charset="-78"/>
                        </a:rPr>
                        <a:t>نوعشمار ششده در </a:t>
                      </a:r>
                      <a:r>
                        <a:rPr lang="en-US" sz="1400" dirty="0">
                          <a:cs typeface="B Titr" panose="00000700000000000000" pitchFamily="2" charset="-78"/>
                        </a:rPr>
                        <a:t>IDL</a:t>
                      </a:r>
                      <a:r>
                        <a:rPr lang="fa-IR" sz="1400" dirty="0">
                          <a:cs typeface="B Titr" panose="00000700000000000000" pitchFamily="2" charset="-78"/>
                        </a:rPr>
                        <a:t>یک نام نوع را رو ی مجموعه کوچکی از مقادیر صحیح نگاشت می کند</a:t>
                      </a:r>
                      <a:endParaRPr lang="en-US" sz="1400" dirty="0">
                        <a:cs typeface="B Titr" panose="00000700000000000000" pitchFamily="2" charset="-78"/>
                      </a:endParaRPr>
                    </a:p>
                  </a:txBody>
                  <a:tcPr anchor="ctr"/>
                </a:tc>
                <a:tc>
                  <a:txBody>
                    <a:bodyPr/>
                    <a:lstStyle/>
                    <a:p>
                      <a:pPr algn="ctr" rtl="1"/>
                      <a:r>
                        <a:rPr lang="en-US" sz="1400" dirty="0" err="1"/>
                        <a:t>enum</a:t>
                      </a:r>
                      <a:r>
                        <a:rPr lang="en-US" sz="1400" dirty="0"/>
                        <a:t> Rand (</a:t>
                      </a:r>
                      <a:r>
                        <a:rPr lang="en-US" sz="1400" dirty="0" err="1"/>
                        <a:t>Exp</a:t>
                      </a:r>
                      <a:r>
                        <a:rPr lang="en-US" sz="1400" dirty="0"/>
                        <a:t>, Number, Name); </a:t>
                      </a:r>
                      <a:endParaRPr lang="en-US" sz="1400" dirty="0">
                        <a:cs typeface="B Titr" panose="00000700000000000000" pitchFamily="2" charset="-78"/>
                      </a:endParaRPr>
                    </a:p>
                  </a:txBody>
                  <a:tcPr anchor="ctr"/>
                </a:tc>
                <a:tc>
                  <a:txBody>
                    <a:bodyPr/>
                    <a:lstStyle/>
                    <a:p>
                      <a:pPr algn="ctr" rtl="1"/>
                      <a:r>
                        <a:rPr lang="en-US" sz="1400" dirty="0">
                          <a:cs typeface="B Titr" panose="00000700000000000000" pitchFamily="2" charset="-78"/>
                        </a:rPr>
                        <a:t>enumerated</a:t>
                      </a:r>
                    </a:p>
                  </a:txBody>
                  <a:tcPr anchor="ctr"/>
                </a:tc>
                <a:extLst>
                  <a:ext uri="{0D108BD9-81ED-4DB2-BD59-A6C34878D82A}">
                    <a16:rowId xmlns:a16="http://schemas.microsoft.com/office/drawing/2014/main" val="10005"/>
                  </a:ext>
                </a:extLst>
              </a:tr>
              <a:tr h="814614">
                <a:tc>
                  <a:txBody>
                    <a:bodyPr/>
                    <a:lstStyle/>
                    <a:p>
                      <a:pPr algn="ctr" rtl="1"/>
                      <a:r>
                        <a:rPr lang="en-US" sz="1400" dirty="0">
                          <a:cs typeface="B Titr" panose="00000700000000000000" pitchFamily="2" charset="-78"/>
                        </a:rPr>
                        <a:t> IDL discriminated union</a:t>
                      </a:r>
                      <a:r>
                        <a:rPr lang="fa-IR" sz="1400" dirty="0">
                          <a:cs typeface="B Titr" panose="00000700000000000000" pitchFamily="2" charset="-78"/>
                        </a:rPr>
                        <a:t>اجازه می دهدیکی از مجموعه های معینی از انواعی که باید منتقل شودبه عنوان یک استدلال </a:t>
                      </a:r>
                      <a:r>
                        <a:rPr lang="en-US" sz="1400" dirty="0">
                          <a:cs typeface="B Titr" panose="00000700000000000000" pitchFamily="2" charset="-78"/>
                        </a:rPr>
                        <a:t>header</a:t>
                      </a:r>
                      <a:r>
                        <a:rPr lang="fa-IR" sz="1400" dirty="0">
                          <a:cs typeface="B Titr" panose="00000700000000000000" pitchFamily="2" charset="-78"/>
                        </a:rPr>
                        <a:t> است</a:t>
                      </a:r>
                      <a:r>
                        <a:rPr lang="en-US" sz="1400" dirty="0">
                          <a:cs typeface="B Titr" panose="00000700000000000000" pitchFamily="2" charset="-78"/>
                        </a:rPr>
                        <a:t> </a:t>
                      </a:r>
                      <a:r>
                        <a:rPr lang="fa-IR" sz="1400" dirty="0">
                          <a:cs typeface="B Titr" panose="00000700000000000000" pitchFamily="2" charset="-78"/>
                        </a:rPr>
                        <a:t>پارامتر شده توسط یک عدد، که</a:t>
                      </a:r>
                      <a:r>
                        <a:rPr lang="en-US" sz="1400" dirty="0">
                          <a:cs typeface="B Titr" panose="00000700000000000000" pitchFamily="2" charset="-78"/>
                        </a:rPr>
                        <a:t> </a:t>
                      </a:r>
                      <a:r>
                        <a:rPr lang="fa-IR" sz="1400" dirty="0">
                          <a:cs typeface="B Titr" panose="00000700000000000000" pitchFamily="2" charset="-78"/>
                        </a:rPr>
                        <a:t>مشخص می کند که کدام عضو در حال استفاده است.</a:t>
                      </a:r>
                      <a:endParaRPr lang="en-US" sz="1400" dirty="0">
                        <a:cs typeface="B Titr" panose="00000700000000000000" pitchFamily="2" charset="-78"/>
                      </a:endParaRPr>
                    </a:p>
                  </a:txBody>
                  <a:tcPr anchor="ctr"/>
                </a:tc>
                <a:tc>
                  <a:txBody>
                    <a:bodyPr/>
                    <a:lstStyle/>
                    <a:p>
                      <a:pPr algn="ctr" rtl="1"/>
                      <a:r>
                        <a:rPr lang="en-US" sz="1400" dirty="0"/>
                        <a:t>union </a:t>
                      </a:r>
                      <a:r>
                        <a:rPr lang="en-US" sz="1400" dirty="0" err="1"/>
                        <a:t>Exp</a:t>
                      </a:r>
                      <a:r>
                        <a:rPr lang="en-US" sz="1400" dirty="0"/>
                        <a:t> switch (Rand) { case </a:t>
                      </a:r>
                      <a:r>
                        <a:rPr lang="en-US" sz="1400" dirty="0" err="1"/>
                        <a:t>Exp</a:t>
                      </a:r>
                      <a:r>
                        <a:rPr lang="en-US" sz="1400" dirty="0"/>
                        <a:t>: string vote; case Number: long n; case Name: string s; };</a:t>
                      </a:r>
                      <a:endParaRPr lang="en-US" sz="1400" dirty="0">
                        <a:cs typeface="B Titr" panose="00000700000000000000" pitchFamily="2" charset="-78"/>
                      </a:endParaRPr>
                    </a:p>
                  </a:txBody>
                  <a:tcPr anchor="ctr"/>
                </a:tc>
                <a:tc>
                  <a:txBody>
                    <a:bodyPr/>
                    <a:lstStyle/>
                    <a:p>
                      <a:pPr algn="ctr" rtl="1"/>
                      <a:r>
                        <a:rPr lang="fa-IR" sz="1400" dirty="0">
                          <a:cs typeface="B Titr" panose="00000700000000000000" pitchFamily="2" charset="-78"/>
                        </a:rPr>
                        <a:t>اتصال</a:t>
                      </a:r>
                      <a:endParaRPr lang="en-US" sz="1400" dirty="0">
                        <a:cs typeface="B Titr" panose="00000700000000000000" pitchFamily="2" charset="-78"/>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83665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4699" y="355600"/>
            <a:ext cx="5548312" cy="647700"/>
          </a:xfrm>
        </p:spPr>
        <p:txBody>
          <a:bodyPr/>
          <a:lstStyle/>
          <a:p>
            <a:pPr algn="r" rtl="1"/>
            <a:r>
              <a:rPr lang="fa-IR" dirty="0">
                <a:cs typeface="B Titr" panose="00000700000000000000" pitchFamily="2" charset="-78"/>
              </a:rPr>
              <a:t>اجزای اصلی معماری </a:t>
            </a:r>
            <a:r>
              <a:rPr lang="en-US" dirty="0" err="1">
                <a:cs typeface="B Titr" panose="00000700000000000000" pitchFamily="2" charset="-78"/>
              </a:rPr>
              <a:t>corba</a:t>
            </a:r>
            <a:endParaRPr lang="en-US" dirty="0">
              <a:cs typeface="B Titr" panose="00000700000000000000" pitchFamily="2" charset="-78"/>
            </a:endParaRPr>
          </a:p>
        </p:txBody>
      </p:sp>
      <p:pic>
        <p:nvPicPr>
          <p:cNvPr id="4" name="Picture 3"/>
          <p:cNvPicPr>
            <a:picLocks noChangeAspect="1"/>
          </p:cNvPicPr>
          <p:nvPr/>
        </p:nvPicPr>
        <p:blipFill>
          <a:blip r:embed="rId2"/>
          <a:stretch>
            <a:fillRect/>
          </a:stretch>
        </p:blipFill>
        <p:spPr>
          <a:xfrm>
            <a:off x="684213" y="1219200"/>
            <a:ext cx="10809286" cy="4775199"/>
          </a:xfrm>
          <a:prstGeom prst="rect">
            <a:avLst/>
          </a:prstGeom>
        </p:spPr>
      </p:pic>
      <p:sp>
        <p:nvSpPr>
          <p:cNvPr id="3" name="Text Placeholder 2"/>
          <p:cNvSpPr>
            <a:spLocks noGrp="1"/>
          </p:cNvSpPr>
          <p:nvPr>
            <p:ph type="body" idx="1"/>
          </p:nvPr>
        </p:nvSpPr>
        <p:spPr>
          <a:xfrm>
            <a:off x="684212" y="1219200"/>
            <a:ext cx="10809287" cy="4775200"/>
          </a:xfrm>
        </p:spPr>
        <p:txBody>
          <a:bodyPr/>
          <a:lstStyle/>
          <a:p>
            <a:endParaRPr lang="en-US" dirty="0"/>
          </a:p>
        </p:txBody>
      </p:sp>
    </p:spTree>
    <p:extLst>
      <p:ext uri="{BB962C8B-B14F-4D97-AF65-F5344CB8AC3E}">
        <p14:creationId xmlns:p14="http://schemas.microsoft.com/office/powerpoint/2010/main" val="3488429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17600"/>
            <a:ext cx="9918700" cy="4876800"/>
          </a:xfrm>
        </p:spPr>
        <p:txBody>
          <a:bodyPr>
            <a:noAutofit/>
          </a:bodyPr>
          <a:lstStyle/>
          <a:p>
            <a:pPr algn="r" rtl="1">
              <a:lnSpc>
                <a:spcPct val="150000"/>
              </a:lnSpc>
            </a:pPr>
            <a:r>
              <a:rPr lang="fa-IR" dirty="0">
                <a:cs typeface="B Titr" panose="00000700000000000000" pitchFamily="2" charset="-78"/>
              </a:rPr>
              <a:t>معماری </a:t>
            </a:r>
            <a:r>
              <a:rPr lang="en-US" dirty="0" err="1">
                <a:cs typeface="B Titr" panose="00000700000000000000" pitchFamily="2" charset="-78"/>
              </a:rPr>
              <a:t>corba</a:t>
            </a:r>
            <a:r>
              <a:rPr lang="en-US" dirty="0">
                <a:cs typeface="B Titr" panose="00000700000000000000" pitchFamily="2" charset="-78"/>
              </a:rPr>
              <a:t> </a:t>
            </a:r>
            <a:r>
              <a:rPr lang="fa-IR" dirty="0">
                <a:cs typeface="B Titr" panose="00000700000000000000" pitchFamily="2" charset="-78"/>
              </a:rPr>
              <a:t> </a:t>
            </a:r>
            <a:br>
              <a:rPr lang="fa-IR" sz="2400" dirty="0">
                <a:cs typeface="B Titr" panose="00000700000000000000" pitchFamily="2" charset="-78"/>
              </a:rPr>
            </a:br>
            <a:r>
              <a:rPr lang="fa-IR" sz="2400" dirty="0">
                <a:cs typeface="B Titr" panose="00000700000000000000" pitchFamily="2" charset="-78"/>
              </a:rPr>
              <a:t>	معماری </a:t>
            </a:r>
            <a:r>
              <a:rPr lang="en-US" sz="2400" dirty="0" err="1">
                <a:cs typeface="B Titr" panose="00000700000000000000" pitchFamily="2" charset="-78"/>
              </a:rPr>
              <a:t>corba</a:t>
            </a:r>
            <a:r>
              <a:rPr lang="fa-IR" sz="2400" dirty="0">
                <a:cs typeface="B Titr" panose="00000700000000000000" pitchFamily="2" charset="-78"/>
              </a:rPr>
              <a:t> برای پشتیبانی از نقش یک واسطه درخواست شی طراحی شده است که مشتریان را قادر می سازد تا متد هایی را در اشیاء راه دور فراخوانی کند</a:t>
            </a:r>
            <a:br>
              <a:rPr lang="fa-IR" sz="2400" dirty="0">
                <a:cs typeface="B Titr" panose="00000700000000000000" pitchFamily="2" charset="-78"/>
              </a:rPr>
            </a:br>
            <a:r>
              <a:rPr lang="fa-IR" sz="2800" dirty="0">
                <a:cs typeface="B Titr" panose="00000700000000000000" pitchFamily="2" charset="-78"/>
              </a:rPr>
              <a:t>معماری </a:t>
            </a:r>
            <a:r>
              <a:rPr lang="en-US" sz="2800" dirty="0" err="1">
                <a:cs typeface="B Titr" panose="00000700000000000000" pitchFamily="2" charset="-78"/>
              </a:rPr>
              <a:t>corba</a:t>
            </a:r>
            <a:r>
              <a:rPr lang="en-US" sz="2800" dirty="0">
                <a:cs typeface="B Titr" panose="00000700000000000000" pitchFamily="2" charset="-78"/>
              </a:rPr>
              <a:t> </a:t>
            </a:r>
            <a:r>
              <a:rPr lang="fa-IR" sz="2800" dirty="0">
                <a:cs typeface="B Titr" panose="00000700000000000000" pitchFamily="2" charset="-78"/>
              </a:rPr>
              <a:t> دارای سه جزء می باشد </a:t>
            </a:r>
            <a:br>
              <a:rPr lang="fa-IR" sz="2400" dirty="0">
                <a:cs typeface="B Titr" panose="00000700000000000000" pitchFamily="2" charset="-78"/>
              </a:rPr>
            </a:br>
            <a:r>
              <a:rPr lang="fa-IR" sz="2400" dirty="0">
                <a:cs typeface="B Titr" panose="00000700000000000000" pitchFamily="2" charset="-78"/>
              </a:rPr>
              <a:t>		. آداپتور شی</a:t>
            </a:r>
            <a:br>
              <a:rPr lang="fa-IR" sz="2400" dirty="0">
                <a:cs typeface="B Titr" panose="00000700000000000000" pitchFamily="2" charset="-78"/>
              </a:rPr>
            </a:br>
            <a:r>
              <a:rPr lang="fa-IR" sz="2400" dirty="0">
                <a:cs typeface="B Titr" panose="00000700000000000000" pitchFamily="2" charset="-78"/>
              </a:rPr>
              <a:t>		. مخزن پیاده سازی</a:t>
            </a:r>
            <a:br>
              <a:rPr lang="fa-IR" sz="2400" dirty="0">
                <a:cs typeface="B Titr" panose="00000700000000000000" pitchFamily="2" charset="-78"/>
              </a:rPr>
            </a:br>
            <a:r>
              <a:rPr lang="fa-IR" sz="2400" dirty="0">
                <a:cs typeface="B Titr" panose="00000700000000000000" pitchFamily="2" charset="-78"/>
              </a:rPr>
              <a:t>		. مخزن رابط</a:t>
            </a:r>
            <a:br>
              <a:rPr lang="fa-IR" sz="2400" dirty="0">
                <a:cs typeface="B Titr" panose="00000700000000000000" pitchFamily="2" charset="-78"/>
              </a:rPr>
            </a:br>
            <a:r>
              <a:rPr lang="fa-IR" sz="2400" dirty="0">
                <a:cs typeface="B Titr" panose="00000700000000000000" pitchFamily="2" charset="-78"/>
              </a:rPr>
              <a:t>	</a:t>
            </a:r>
            <a:endParaRPr lang="en-US" sz="2400" dirty="0">
              <a:cs typeface="B Titr" panose="00000700000000000000" pitchFamily="2" charset="-78"/>
            </a:endParaRPr>
          </a:p>
        </p:txBody>
      </p:sp>
    </p:spTree>
    <p:extLst>
      <p:ext uri="{BB962C8B-B14F-4D97-AF65-F5344CB8AC3E}">
        <p14:creationId xmlns:p14="http://schemas.microsoft.com/office/powerpoint/2010/main" val="3906422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312" y="457200"/>
            <a:ext cx="8534401" cy="2540000"/>
          </a:xfrm>
        </p:spPr>
        <p:txBody>
          <a:bodyPr>
            <a:normAutofit/>
          </a:bodyPr>
          <a:lstStyle/>
          <a:p>
            <a:pPr algn="r" rtl="1">
              <a:lnSpc>
                <a:spcPct val="150000"/>
              </a:lnSpc>
            </a:pPr>
            <a:r>
              <a:rPr lang="fa-IR" sz="4000" dirty="0">
                <a:cs typeface="B Titr" panose="00000700000000000000" pitchFamily="2" charset="-78"/>
              </a:rPr>
              <a:t>	</a:t>
            </a:r>
            <a:endParaRPr lang="en-US" sz="2400" dirty="0">
              <a:cs typeface="B Titr" panose="00000700000000000000" pitchFamily="2" charset="-78"/>
            </a:endParaRPr>
          </a:p>
        </p:txBody>
      </p:sp>
      <p:sp>
        <p:nvSpPr>
          <p:cNvPr id="3" name="Text Placeholder 2"/>
          <p:cNvSpPr>
            <a:spLocks noGrp="1"/>
          </p:cNvSpPr>
          <p:nvPr>
            <p:ph type="body" idx="1"/>
          </p:nvPr>
        </p:nvSpPr>
        <p:spPr>
          <a:xfrm>
            <a:off x="1376363" y="1727200"/>
            <a:ext cx="9723438" cy="3822700"/>
          </a:xfrm>
        </p:spPr>
        <p:txBody>
          <a:bodyPr>
            <a:noAutofit/>
          </a:bodyPr>
          <a:lstStyle/>
          <a:p>
            <a:pPr algn="r" rtl="1">
              <a:lnSpc>
                <a:spcPct val="150000"/>
              </a:lnSpc>
            </a:pPr>
            <a:r>
              <a:rPr lang="fa-IR" sz="2800" dirty="0">
                <a:solidFill>
                  <a:schemeClr val="tx1">
                    <a:lumMod val="95000"/>
                  </a:schemeClr>
                </a:solidFill>
                <a:cs typeface="B Titr" panose="00000700000000000000" pitchFamily="2" charset="-78"/>
              </a:rPr>
              <a:t>هسته</a:t>
            </a:r>
            <a:r>
              <a:rPr lang="en-US" sz="2800" dirty="0">
                <a:solidFill>
                  <a:schemeClr val="tx1">
                    <a:lumMod val="95000"/>
                  </a:schemeClr>
                </a:solidFill>
                <a:cs typeface="B Titr" panose="00000700000000000000" pitchFamily="2" charset="-78"/>
              </a:rPr>
              <a:t>ORB</a:t>
            </a:r>
            <a:r>
              <a:rPr lang="fa-IR" sz="2800" dirty="0">
                <a:solidFill>
                  <a:schemeClr val="tx1">
                    <a:lumMod val="95000"/>
                  </a:schemeClr>
                </a:solidFill>
                <a:cs typeface="B Titr" panose="00000700000000000000" pitchFamily="2" charset="-78"/>
              </a:rPr>
              <a:t> : </a:t>
            </a:r>
            <a:r>
              <a:rPr lang="fa-IR" sz="2400" dirty="0">
                <a:solidFill>
                  <a:schemeClr val="tx1">
                    <a:lumMod val="95000"/>
                  </a:schemeClr>
                </a:solidFill>
                <a:cs typeface="B Titr" panose="00000700000000000000" pitchFamily="2" charset="-78"/>
              </a:rPr>
              <a:t>هسته شامل تمام عملکرد های ماژول ارتباطی است علاوه بر آن هسته یک رابط فراهم می کند که شامل موارد زیر است</a:t>
            </a:r>
            <a:br>
              <a:rPr lang="fa-IR" sz="2400" dirty="0">
                <a:solidFill>
                  <a:schemeClr val="tx1">
                    <a:lumMod val="95000"/>
                  </a:schemeClr>
                </a:solidFill>
                <a:cs typeface="B Titr" panose="00000700000000000000" pitchFamily="2" charset="-78"/>
              </a:rPr>
            </a:br>
            <a:r>
              <a:rPr lang="fa-IR" sz="2400" dirty="0">
                <a:solidFill>
                  <a:schemeClr val="tx1">
                    <a:lumMod val="95000"/>
                  </a:schemeClr>
                </a:solidFill>
                <a:cs typeface="B Titr" panose="00000700000000000000" pitchFamily="2" charset="-78"/>
              </a:rPr>
              <a:t>		. عملیاتی که آن را قادر می سازد راه اندازی و متوفق شود</a:t>
            </a:r>
            <a:br>
              <a:rPr lang="fa-IR" sz="2400" dirty="0">
                <a:solidFill>
                  <a:schemeClr val="tx1">
                    <a:lumMod val="95000"/>
                  </a:schemeClr>
                </a:solidFill>
                <a:cs typeface="B Titr" panose="00000700000000000000" pitchFamily="2" charset="-78"/>
              </a:rPr>
            </a:br>
            <a:r>
              <a:rPr lang="fa-IR" sz="2400" dirty="0">
                <a:solidFill>
                  <a:schemeClr val="tx1">
                    <a:lumMod val="95000"/>
                  </a:schemeClr>
                </a:solidFill>
                <a:cs typeface="B Titr" panose="00000700000000000000" pitchFamily="2" charset="-78"/>
              </a:rPr>
              <a:t>		. عملیات تبدیل بین ارجاعات و رشته های شی از راه دور</a:t>
            </a:r>
            <a:br>
              <a:rPr lang="fa-IR" sz="2400" dirty="0">
                <a:solidFill>
                  <a:schemeClr val="tx1">
                    <a:lumMod val="95000"/>
                  </a:schemeClr>
                </a:solidFill>
                <a:cs typeface="B Titr" panose="00000700000000000000" pitchFamily="2" charset="-78"/>
              </a:rPr>
            </a:br>
            <a:r>
              <a:rPr lang="fa-IR" sz="2400" dirty="0">
                <a:solidFill>
                  <a:schemeClr val="tx1">
                    <a:lumMod val="95000"/>
                  </a:schemeClr>
                </a:solidFill>
                <a:cs typeface="B Titr" panose="00000700000000000000" pitchFamily="2" charset="-78"/>
              </a:rPr>
              <a:t>		. عملیات برای ارایه لیست های آرگومان برای درخواست ها با استفاده از فراخوانی پویا</a:t>
            </a:r>
            <a:endParaRPr lang="en-US" sz="2400" dirty="0">
              <a:solidFill>
                <a:schemeClr val="tx1">
                  <a:lumMod val="95000"/>
                </a:schemeClr>
              </a:solidFill>
              <a:cs typeface="B Titr" panose="00000700000000000000" pitchFamily="2" charset="-78"/>
            </a:endParaRPr>
          </a:p>
        </p:txBody>
      </p:sp>
    </p:spTree>
    <p:extLst>
      <p:ext uri="{BB962C8B-B14F-4D97-AF65-F5344CB8AC3E}">
        <p14:creationId xmlns:p14="http://schemas.microsoft.com/office/powerpoint/2010/main" val="4240452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660400"/>
            <a:ext cx="10110787" cy="2019300"/>
          </a:xfrm>
        </p:spPr>
        <p:txBody>
          <a:bodyPr>
            <a:normAutofit/>
          </a:bodyPr>
          <a:lstStyle/>
          <a:p>
            <a:pPr algn="r" rtl="1">
              <a:lnSpc>
                <a:spcPct val="150000"/>
              </a:lnSpc>
            </a:pPr>
            <a:r>
              <a:rPr lang="fa-IR" dirty="0">
                <a:cs typeface="B Titr" panose="00000700000000000000" pitchFamily="2" charset="-78"/>
              </a:rPr>
              <a:t>آداپتور شی :</a:t>
            </a:r>
            <a:br>
              <a:rPr lang="fa-IR" dirty="0">
                <a:cs typeface="B Titr" panose="00000700000000000000" pitchFamily="2" charset="-78"/>
              </a:rPr>
            </a:br>
            <a:r>
              <a:rPr lang="fa-IR" sz="2400" dirty="0">
                <a:cs typeface="B Titr" panose="00000700000000000000" pitchFamily="2" charset="-78"/>
              </a:rPr>
              <a:t>	نقش یک آداپتورشی این است که شکاف بین اشیاء </a:t>
            </a:r>
            <a:r>
              <a:rPr lang="en-US" sz="2400" dirty="0">
                <a:cs typeface="B Titr" panose="00000700000000000000" pitchFamily="2" charset="-78"/>
              </a:rPr>
              <a:t>CORBA</a:t>
            </a:r>
            <a:r>
              <a:rPr lang="fa-IR" sz="2400" dirty="0">
                <a:cs typeface="B Titr" panose="00000700000000000000" pitchFamily="2" charset="-78"/>
              </a:rPr>
              <a:t>با رابط ها ی </a:t>
            </a:r>
            <a:r>
              <a:rPr lang="en-US" sz="2400" dirty="0">
                <a:cs typeface="B Titr" panose="00000700000000000000" pitchFamily="2" charset="-78"/>
              </a:rPr>
              <a:t>IDL</a:t>
            </a:r>
            <a:r>
              <a:rPr lang="fa-IR" sz="2400" dirty="0">
                <a:cs typeface="B Titr" panose="00000700000000000000" pitchFamily="2" charset="-78"/>
              </a:rPr>
              <a:t>و رابط ها ی زبان برنامه نویسی کلاس ها ی خدمتکار مربوطه راپر کند.</a:t>
            </a:r>
            <a:endParaRPr lang="en-US" sz="2400" dirty="0">
              <a:cs typeface="B Titr" panose="00000700000000000000" pitchFamily="2" charset="-78"/>
            </a:endParaRPr>
          </a:p>
        </p:txBody>
      </p:sp>
      <p:sp>
        <p:nvSpPr>
          <p:cNvPr id="3" name="Text Placeholder 2"/>
          <p:cNvSpPr>
            <a:spLocks noGrp="1"/>
          </p:cNvSpPr>
          <p:nvPr>
            <p:ph type="body" idx="1"/>
          </p:nvPr>
        </p:nvSpPr>
        <p:spPr>
          <a:xfrm>
            <a:off x="684212" y="3098800"/>
            <a:ext cx="9983787" cy="2895600"/>
          </a:xfrm>
        </p:spPr>
        <p:txBody>
          <a:bodyPr>
            <a:normAutofit/>
          </a:bodyPr>
          <a:lstStyle/>
          <a:p>
            <a:pPr algn="r" rtl="1">
              <a:lnSpc>
                <a:spcPct val="150000"/>
              </a:lnSpc>
            </a:pPr>
            <a:r>
              <a:rPr lang="fa-IR" sz="3000" dirty="0">
                <a:solidFill>
                  <a:schemeClr val="tx1">
                    <a:lumMod val="95000"/>
                  </a:schemeClr>
                </a:solidFill>
                <a:cs typeface="B Titr" panose="00000700000000000000" pitchFamily="2" charset="-78"/>
              </a:rPr>
              <a:t>یک آداپتورشی دارا ی وظایف زیر است:</a:t>
            </a:r>
          </a:p>
          <a:p>
            <a:pPr algn="r" rtl="1">
              <a:lnSpc>
                <a:spcPct val="150000"/>
              </a:lnSpc>
            </a:pPr>
            <a:r>
              <a:rPr lang="fa-IR" sz="2400" dirty="0">
                <a:solidFill>
                  <a:schemeClr val="tx1">
                    <a:lumMod val="95000"/>
                  </a:schemeClr>
                </a:solidFill>
                <a:cs typeface="B Titr" panose="00000700000000000000" pitchFamily="2" charset="-78"/>
              </a:rPr>
              <a:t>	•ارجاعا تشی از راه دور رابرا ی اشیاء </a:t>
            </a:r>
            <a:r>
              <a:rPr lang="en-US" sz="2400" dirty="0">
                <a:solidFill>
                  <a:schemeClr val="tx1">
                    <a:lumMod val="95000"/>
                  </a:schemeClr>
                </a:solidFill>
                <a:cs typeface="B Titr" panose="00000700000000000000" pitchFamily="2" charset="-78"/>
              </a:rPr>
              <a:t>CORBA</a:t>
            </a:r>
            <a:r>
              <a:rPr lang="fa-IR" sz="2400" dirty="0">
                <a:solidFill>
                  <a:schemeClr val="tx1">
                    <a:lumMod val="95000"/>
                  </a:schemeClr>
                </a:solidFill>
                <a:cs typeface="B Titr" panose="00000700000000000000" pitchFamily="2" charset="-78"/>
              </a:rPr>
              <a:t>ایجاد می کند.</a:t>
            </a:r>
          </a:p>
          <a:p>
            <a:pPr algn="r" rtl="1">
              <a:lnSpc>
                <a:spcPct val="150000"/>
              </a:lnSpc>
            </a:pPr>
            <a:r>
              <a:rPr lang="fa-IR" sz="2400" dirty="0">
                <a:solidFill>
                  <a:schemeClr val="tx1">
                    <a:lumMod val="95000"/>
                  </a:schemeClr>
                </a:solidFill>
                <a:cs typeface="B Titr" panose="00000700000000000000" pitchFamily="2" charset="-78"/>
              </a:rPr>
              <a:t>	• هر </a:t>
            </a:r>
            <a:r>
              <a:rPr lang="en-US" sz="2400" dirty="0">
                <a:solidFill>
                  <a:schemeClr val="tx1">
                    <a:lumMod val="95000"/>
                  </a:schemeClr>
                </a:solidFill>
                <a:cs typeface="B Titr" panose="00000700000000000000" pitchFamily="2" charset="-78"/>
              </a:rPr>
              <a:t>RMI</a:t>
            </a:r>
            <a:r>
              <a:rPr lang="fa-IR" sz="2400" dirty="0">
                <a:solidFill>
                  <a:schemeClr val="tx1">
                    <a:lumMod val="95000"/>
                  </a:schemeClr>
                </a:solidFill>
                <a:cs typeface="B Titr" panose="00000700000000000000" pitchFamily="2" charset="-78"/>
              </a:rPr>
              <a:t>را از طریق یک اسکلت به خدمتکار مربوطه ارسال می کند. </a:t>
            </a:r>
          </a:p>
          <a:p>
            <a:pPr algn="r" rtl="1">
              <a:lnSpc>
                <a:spcPct val="150000"/>
              </a:lnSpc>
            </a:pPr>
            <a:r>
              <a:rPr lang="fa-IR" sz="2400" dirty="0">
                <a:solidFill>
                  <a:schemeClr val="tx1">
                    <a:lumMod val="95000"/>
                  </a:schemeClr>
                </a:solidFill>
                <a:cs typeface="B Titr" panose="00000700000000000000" pitchFamily="2" charset="-78"/>
              </a:rPr>
              <a:t>	•سرویس د هنده ها را فعال و غیرفعال می کند.</a:t>
            </a:r>
            <a:endParaRPr lang="en-US" sz="2400" dirty="0">
              <a:solidFill>
                <a:schemeClr val="tx1">
                  <a:lumMod val="95000"/>
                </a:schemeClr>
              </a:solidFill>
              <a:cs typeface="B Titr" panose="00000700000000000000" pitchFamily="2" charset="-78"/>
            </a:endParaRPr>
          </a:p>
        </p:txBody>
      </p:sp>
    </p:spTree>
    <p:extLst>
      <p:ext uri="{BB962C8B-B14F-4D97-AF65-F5344CB8AC3E}">
        <p14:creationId xmlns:p14="http://schemas.microsoft.com/office/powerpoint/2010/main" val="2566760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58800"/>
            <a:ext cx="10606089" cy="3073400"/>
          </a:xfrm>
        </p:spPr>
        <p:txBody>
          <a:bodyPr>
            <a:noAutofit/>
          </a:bodyPr>
          <a:lstStyle/>
          <a:p>
            <a:pPr algn="r" rtl="1">
              <a:lnSpc>
                <a:spcPct val="150000"/>
              </a:lnSpc>
            </a:pPr>
            <a:r>
              <a:rPr lang="fa-IR" dirty="0">
                <a:cs typeface="B Titr" panose="00000700000000000000" pitchFamily="2" charset="-78"/>
              </a:rPr>
              <a:t>اسکلت ها :</a:t>
            </a:r>
            <a:br>
              <a:rPr lang="fa-IR" sz="2400" dirty="0">
                <a:cs typeface="B Titr" panose="00000700000000000000" pitchFamily="2" charset="-78"/>
              </a:rPr>
            </a:br>
            <a:r>
              <a:rPr lang="fa-IR" sz="2400" dirty="0">
                <a:cs typeface="B Titr" panose="00000700000000000000" pitchFamily="2" charset="-78"/>
              </a:rPr>
              <a:t>	کلاس ها ی اسکلت به زبان سرورتوسط یک کامپایلر </a:t>
            </a:r>
            <a:r>
              <a:rPr lang="en-US" sz="2400" dirty="0">
                <a:cs typeface="B Titr" panose="00000700000000000000" pitchFamily="2" charset="-78"/>
              </a:rPr>
              <a:t>IDL</a:t>
            </a:r>
            <a:r>
              <a:rPr lang="fa-IR" sz="2400" dirty="0">
                <a:cs typeface="B Titr" panose="00000700000000000000" pitchFamily="2" charset="-78"/>
              </a:rPr>
              <a:t>تولید می شوند. همانطور که دربخش های قبل توضیح داده شد، فراخوانی ها ی روش از راه دور از طریق اسکلت مناسب به یک خدمتکار خاص ارسال می شوند و اسکلت آرگومانها ی موجود درپیامها ی درخواست را ازبین می برد و استثنا ها را مرشال میکند و درپیامها ی پاسخ نتیجه می د هد.</a:t>
            </a:r>
            <a:endParaRPr lang="en-US" sz="2400" dirty="0">
              <a:cs typeface="B Titr" panose="00000700000000000000" pitchFamily="2" charset="-78"/>
            </a:endParaRPr>
          </a:p>
        </p:txBody>
      </p:sp>
      <p:sp>
        <p:nvSpPr>
          <p:cNvPr id="3" name="Text Placeholder 2"/>
          <p:cNvSpPr>
            <a:spLocks noGrp="1"/>
          </p:cNvSpPr>
          <p:nvPr>
            <p:ph type="body" idx="1"/>
          </p:nvPr>
        </p:nvSpPr>
        <p:spPr>
          <a:xfrm>
            <a:off x="684212" y="4000500"/>
            <a:ext cx="10606087" cy="2489200"/>
          </a:xfrm>
        </p:spPr>
        <p:txBody>
          <a:bodyPr>
            <a:normAutofit fontScale="32500" lnSpcReduction="20000"/>
          </a:bodyPr>
          <a:lstStyle/>
          <a:p>
            <a:pPr algn="r" rtl="1">
              <a:lnSpc>
                <a:spcPct val="150000"/>
              </a:lnSpc>
            </a:pPr>
            <a:r>
              <a:rPr lang="fa-IR" sz="11100" dirty="0">
                <a:solidFill>
                  <a:schemeClr val="tx1">
                    <a:lumMod val="95000"/>
                  </a:schemeClr>
                </a:solidFill>
                <a:cs typeface="B Titr" panose="00000700000000000000" pitchFamily="2" charset="-78"/>
              </a:rPr>
              <a:t>مخزن پیاده ساز ی :</a:t>
            </a:r>
          </a:p>
          <a:p>
            <a:pPr algn="r" rtl="1">
              <a:lnSpc>
                <a:spcPct val="150000"/>
              </a:lnSpc>
            </a:pPr>
            <a:r>
              <a:rPr lang="fa-IR" sz="7400" dirty="0">
                <a:solidFill>
                  <a:schemeClr val="tx1">
                    <a:lumMod val="95000"/>
                  </a:schemeClr>
                </a:solidFill>
                <a:cs typeface="B Titr" panose="00000700000000000000" pitchFamily="2" charset="-78"/>
              </a:rPr>
              <a:t>	یک مخزن پیاده ساز ی مسئول فعالساز ی سرور ها ی ثبت شده در صور ت تقاضا و مکان یابی سرور هایی است که در حال حاضر در حال اجرا هستند. نام آداپتورشی برا ی اشاره به سرور ها هنگام ثبت و فعالساز ی آنها استفاده میشود</a:t>
            </a:r>
            <a:endParaRPr lang="en-US" sz="7400" dirty="0">
              <a:solidFill>
                <a:schemeClr val="tx1">
                  <a:lumMod val="95000"/>
                </a:schemeClr>
              </a:solidFill>
              <a:cs typeface="B Titr" panose="00000700000000000000" pitchFamily="2" charset="-78"/>
            </a:endParaRPr>
          </a:p>
        </p:txBody>
      </p:sp>
    </p:spTree>
    <p:extLst>
      <p:ext uri="{BB962C8B-B14F-4D97-AF65-F5344CB8AC3E}">
        <p14:creationId xmlns:p14="http://schemas.microsoft.com/office/powerpoint/2010/main" val="166410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330200"/>
            <a:ext cx="10301289" cy="2514600"/>
          </a:xfrm>
        </p:spPr>
        <p:txBody>
          <a:bodyPr>
            <a:normAutofit fontScale="90000"/>
          </a:bodyPr>
          <a:lstStyle/>
          <a:p>
            <a:pPr algn="r" rtl="1">
              <a:lnSpc>
                <a:spcPct val="150000"/>
              </a:lnSpc>
            </a:pPr>
            <a:r>
              <a:rPr lang="fa-IR" sz="4000" dirty="0">
                <a:cs typeface="B Titr" panose="00000700000000000000" pitchFamily="2" charset="-78"/>
              </a:rPr>
              <a:t>مخزن واسط :</a:t>
            </a:r>
            <a:br>
              <a:rPr lang="fa-IR" sz="2800" dirty="0">
                <a:cs typeface="B Titr" panose="00000700000000000000" pitchFamily="2" charset="-78"/>
              </a:rPr>
            </a:br>
            <a:r>
              <a:rPr lang="fa-IR" sz="2800" dirty="0">
                <a:cs typeface="B Titr" panose="00000700000000000000" pitchFamily="2" charset="-78"/>
              </a:rPr>
              <a:t>	نقش مخزن واسط این است که اطلاعاتی در مورد رابط ها ی </a:t>
            </a:r>
            <a:r>
              <a:rPr lang="en-US" sz="2800" dirty="0">
                <a:cs typeface="B Titr" panose="00000700000000000000" pitchFamily="2" charset="-78"/>
              </a:rPr>
              <a:t>IDL</a:t>
            </a:r>
            <a:r>
              <a:rPr lang="fa-IR" sz="2800" dirty="0">
                <a:cs typeface="B Titr" panose="00000700000000000000" pitchFamily="2" charset="-78"/>
              </a:rPr>
              <a:t> ثبت شده به مشتریان وسرور هایی که به آن نیاز دارند ارائه د هد برا ی یک رابط ازیک نوع معین، می تواند نام رو ش ها وبرا ی هر متد، نام ها و انواع آرگومان ها و استثنا ها را ارائه کند.</a:t>
            </a:r>
            <a:endParaRPr lang="en-US" sz="2800" dirty="0">
              <a:cs typeface="B Titr" panose="00000700000000000000" pitchFamily="2" charset="-78"/>
            </a:endParaRPr>
          </a:p>
        </p:txBody>
      </p:sp>
      <p:sp>
        <p:nvSpPr>
          <p:cNvPr id="3" name="Text Placeholder 2"/>
          <p:cNvSpPr>
            <a:spLocks noGrp="1"/>
          </p:cNvSpPr>
          <p:nvPr>
            <p:ph type="body" idx="1"/>
          </p:nvPr>
        </p:nvSpPr>
        <p:spPr>
          <a:xfrm>
            <a:off x="684212" y="3035300"/>
            <a:ext cx="10186987" cy="2959100"/>
          </a:xfrm>
        </p:spPr>
        <p:txBody>
          <a:bodyPr>
            <a:normAutofit/>
          </a:bodyPr>
          <a:lstStyle/>
          <a:p>
            <a:pPr algn="r" rtl="1">
              <a:lnSpc>
                <a:spcPct val="150000"/>
              </a:lnSpc>
            </a:pPr>
            <a:r>
              <a:rPr lang="fa-IR" sz="3600" dirty="0">
                <a:solidFill>
                  <a:schemeClr val="tx1">
                    <a:lumMod val="95000"/>
                  </a:schemeClr>
                </a:solidFill>
                <a:cs typeface="B Titr" panose="00000700000000000000" pitchFamily="2" charset="-78"/>
              </a:rPr>
              <a:t>رابط فراخوانی پویا :</a:t>
            </a:r>
          </a:p>
          <a:p>
            <a:pPr algn="r" rtl="1">
              <a:lnSpc>
                <a:spcPct val="150000"/>
              </a:lnSpc>
            </a:pPr>
            <a:r>
              <a:rPr lang="fa-IR" dirty="0">
                <a:solidFill>
                  <a:schemeClr val="tx1">
                    <a:lumMod val="95000"/>
                  </a:schemeClr>
                </a:solidFill>
                <a:cs typeface="B Titr" panose="00000700000000000000" pitchFamily="2" charset="-78"/>
              </a:rPr>
              <a:t>	</a:t>
            </a:r>
            <a:r>
              <a:rPr lang="fa-IR" sz="2600" dirty="0">
                <a:solidFill>
                  <a:schemeClr val="tx1">
                    <a:lumMod val="95000"/>
                  </a:schemeClr>
                </a:solidFill>
                <a:cs typeface="B Titr" panose="00000700000000000000" pitchFamily="2" charset="-78"/>
              </a:rPr>
              <a:t>رابط فراخوانی پویا به مشتریان اجازه می د هد تا فراخوانی ها ی پویا را رو ی اشیاء </a:t>
            </a:r>
            <a:r>
              <a:rPr lang="en-US" sz="2600" dirty="0">
                <a:solidFill>
                  <a:schemeClr val="tx1">
                    <a:lumMod val="95000"/>
                  </a:schemeClr>
                </a:solidFill>
                <a:cs typeface="B Titr" panose="00000700000000000000" pitchFamily="2" charset="-78"/>
              </a:rPr>
              <a:t>CORBA</a:t>
            </a:r>
            <a:r>
              <a:rPr lang="fa-IR" sz="2600" dirty="0">
                <a:solidFill>
                  <a:schemeClr val="tx1">
                    <a:lumMod val="95000"/>
                  </a:schemeClr>
                </a:solidFill>
                <a:cs typeface="B Titr" panose="00000700000000000000" pitchFamily="2" charset="-78"/>
              </a:rPr>
              <a:t> از راه دور انجام د هند. زمانی استفاده میشود که استفاده ازپروکسی ها عملی نباشد. مشتر ی میتواند اطلاعا ت لازم در مورد رو ش ها را از مخزن رابط دریافت کند</a:t>
            </a:r>
            <a:endParaRPr lang="en-US" sz="2600" dirty="0">
              <a:solidFill>
                <a:schemeClr val="tx1">
                  <a:lumMod val="95000"/>
                </a:schemeClr>
              </a:solidFill>
              <a:cs typeface="B Titr" panose="00000700000000000000" pitchFamily="2" charset="-78"/>
            </a:endParaRPr>
          </a:p>
        </p:txBody>
      </p:sp>
    </p:spTree>
    <p:extLst>
      <p:ext uri="{BB962C8B-B14F-4D97-AF65-F5344CB8AC3E}">
        <p14:creationId xmlns:p14="http://schemas.microsoft.com/office/powerpoint/2010/main" val="2903554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81000"/>
            <a:ext cx="10313989" cy="3429000"/>
          </a:xfrm>
        </p:spPr>
        <p:txBody>
          <a:bodyPr>
            <a:normAutofit/>
          </a:bodyPr>
          <a:lstStyle/>
          <a:p>
            <a:pPr algn="r" rtl="1">
              <a:lnSpc>
                <a:spcPct val="150000"/>
              </a:lnSpc>
            </a:pPr>
            <a:r>
              <a:rPr lang="fa-IR" dirty="0">
                <a:cs typeface="B Titr" panose="00000700000000000000" pitchFamily="2" charset="-78"/>
              </a:rPr>
              <a:t> ارجاعا ت شی از راه دور </a:t>
            </a:r>
            <a:r>
              <a:rPr lang="en-US" dirty="0">
                <a:cs typeface="B Titr" panose="00000700000000000000" pitchFamily="2" charset="-78"/>
              </a:rPr>
              <a:t>CORBA</a:t>
            </a:r>
            <a:br>
              <a:rPr lang="fa-IR" dirty="0">
                <a:cs typeface="B Titr" panose="00000700000000000000" pitchFamily="2" charset="-78"/>
              </a:rPr>
            </a:br>
            <a:r>
              <a:rPr lang="fa-IR" sz="2700" dirty="0">
                <a:cs typeface="B Titr" panose="00000700000000000000" pitchFamily="2" charset="-78"/>
              </a:rPr>
              <a:t>	</a:t>
            </a:r>
            <a:r>
              <a:rPr lang="en-US" sz="2700" dirty="0">
                <a:cs typeface="B Titr" panose="00000700000000000000" pitchFamily="2" charset="-78"/>
              </a:rPr>
              <a:t>CORBA</a:t>
            </a:r>
            <a:r>
              <a:rPr lang="fa-IR" sz="2700" dirty="0">
                <a:cs typeface="B Titr" panose="00000700000000000000" pitchFamily="2" charset="-78"/>
              </a:rPr>
              <a:t>قالبی رابرا ی ارجاعا ت شی از راه دور مشخص می کند که برا ی استفاده مناسب است، چه شیء راه دورتوسط یک مخزن پیاده ساز ی فعال شودیا نه. ارجاعاتی که از این فرمت استفاده می کنند، ارجاعا ت شیء تعاملی (</a:t>
            </a:r>
            <a:r>
              <a:rPr lang="en-US" sz="2700" dirty="0">
                <a:cs typeface="B Titr" panose="00000700000000000000" pitchFamily="2" charset="-78"/>
              </a:rPr>
              <a:t>IOR(</a:t>
            </a:r>
            <a:r>
              <a:rPr lang="fa-IR" sz="2700" dirty="0">
                <a:cs typeface="B Titr" panose="00000700000000000000" pitchFamily="2" charset="-78"/>
              </a:rPr>
              <a:t>نامیده می شوند.شکل زیر</a:t>
            </a:r>
            <a:endParaRPr lang="en-US" sz="2700" dirty="0">
              <a:cs typeface="B Titr" panose="00000700000000000000" pitchFamily="2" charset="-78"/>
            </a:endParaRPr>
          </a:p>
        </p:txBody>
      </p:sp>
      <p:pic>
        <p:nvPicPr>
          <p:cNvPr id="4" name="Picture 3"/>
          <p:cNvPicPr>
            <a:picLocks noChangeAspect="1"/>
          </p:cNvPicPr>
          <p:nvPr/>
        </p:nvPicPr>
        <p:blipFill>
          <a:blip r:embed="rId2"/>
          <a:stretch>
            <a:fillRect/>
          </a:stretch>
        </p:blipFill>
        <p:spPr>
          <a:xfrm>
            <a:off x="930275" y="4400550"/>
            <a:ext cx="10067925" cy="1181100"/>
          </a:xfrm>
          <a:prstGeom prst="rect">
            <a:avLst/>
          </a:prstGeom>
        </p:spPr>
      </p:pic>
      <p:sp>
        <p:nvSpPr>
          <p:cNvPr id="3" name="Text Placeholder 2"/>
          <p:cNvSpPr>
            <a:spLocks noGrp="1"/>
          </p:cNvSpPr>
          <p:nvPr>
            <p:ph type="body" idx="1"/>
          </p:nvPr>
        </p:nvSpPr>
        <p:spPr>
          <a:xfrm>
            <a:off x="930275" y="3987800"/>
            <a:ext cx="10067925" cy="1593850"/>
          </a:xfrm>
        </p:spPr>
        <p:txBody>
          <a:bodyPr/>
          <a:lstStyle/>
          <a:p>
            <a:endParaRPr lang="en-US" dirty="0"/>
          </a:p>
        </p:txBody>
      </p:sp>
    </p:spTree>
    <p:extLst>
      <p:ext uri="{BB962C8B-B14F-4D97-AF65-F5344CB8AC3E}">
        <p14:creationId xmlns:p14="http://schemas.microsoft.com/office/powerpoint/2010/main" val="323008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0412" y="1092200"/>
            <a:ext cx="8534400" cy="4483100"/>
          </a:xfrm>
        </p:spPr>
        <p:txBody>
          <a:bodyPr>
            <a:normAutofit fontScale="90000"/>
          </a:bodyPr>
          <a:lstStyle/>
          <a:p>
            <a:pPr algn="r" rtl="1">
              <a:lnSpc>
                <a:spcPct val="150000"/>
              </a:lnSpc>
            </a:pPr>
            <a:r>
              <a:rPr lang="fa-IR" dirty="0">
                <a:cs typeface="B Titr" panose="00000700000000000000" pitchFamily="2" charset="-78"/>
              </a:rPr>
              <a:t>8-1 معرفی</a:t>
            </a:r>
            <a:br>
              <a:rPr lang="fa-IR" dirty="0">
                <a:cs typeface="B Titr" panose="00000700000000000000" pitchFamily="2" charset="-78"/>
              </a:rPr>
            </a:br>
            <a:r>
              <a:rPr lang="fa-IR" dirty="0">
                <a:cs typeface="B Titr" panose="00000700000000000000" pitchFamily="2" charset="-78"/>
              </a:rPr>
              <a:t>8-2 اشیاء توزیع شده</a:t>
            </a:r>
            <a:br>
              <a:rPr lang="fa-IR" dirty="0">
                <a:cs typeface="B Titr" panose="00000700000000000000" pitchFamily="2" charset="-78"/>
              </a:rPr>
            </a:br>
            <a:r>
              <a:rPr lang="fa-IR" dirty="0">
                <a:cs typeface="B Titr" panose="00000700000000000000" pitchFamily="2" charset="-78"/>
              </a:rPr>
              <a:t>8-3 مطالعه موردی    </a:t>
            </a:r>
            <a:r>
              <a:rPr lang="en-US" b="1" dirty="0" err="1">
                <a:latin typeface="Times New Roman" panose="02020603050405020304" pitchFamily="18" charset="0"/>
                <a:cs typeface="Times New Roman" panose="02020603050405020304" pitchFamily="18" charset="0"/>
              </a:rPr>
              <a:t>corba</a:t>
            </a:r>
            <a:br>
              <a:rPr lang="en-US" b="1" dirty="0">
                <a:latin typeface="Times New Roman" panose="02020603050405020304" pitchFamily="18" charset="0"/>
                <a:cs typeface="Times New Roman" panose="02020603050405020304" pitchFamily="18" charset="0"/>
              </a:rPr>
            </a:br>
            <a:r>
              <a:rPr lang="fa-IR" b="1" dirty="0">
                <a:latin typeface="Times New Roman" panose="02020603050405020304" pitchFamily="18" charset="0"/>
                <a:cs typeface="B Titr" panose="00000700000000000000" pitchFamily="2" charset="-78"/>
              </a:rPr>
              <a:t>8-4 از اشیاء تا اجزا</a:t>
            </a:r>
            <a:br>
              <a:rPr lang="fa-IR" b="1" dirty="0">
                <a:latin typeface="Times New Roman" panose="02020603050405020304" pitchFamily="18" charset="0"/>
                <a:cs typeface="B Titr" panose="00000700000000000000" pitchFamily="2" charset="-78"/>
              </a:rPr>
            </a:br>
            <a:r>
              <a:rPr lang="fa-IR" b="1" dirty="0">
                <a:latin typeface="Times New Roman" panose="02020603050405020304" pitchFamily="18" charset="0"/>
                <a:cs typeface="B Titr" panose="00000700000000000000" pitchFamily="2" charset="-78"/>
              </a:rPr>
              <a:t>8-5 مطالعات موردی </a:t>
            </a:r>
            <a:r>
              <a:rPr lang="en-US" sz="1800" b="1" dirty="0">
                <a:latin typeface="Times New Roman" panose="02020603050405020304" pitchFamily="18" charset="0"/>
                <a:cs typeface="B Titr" panose="00000700000000000000" pitchFamily="2" charset="-78"/>
              </a:rPr>
              <a:t>enterprise </a:t>
            </a:r>
            <a:r>
              <a:rPr lang="en-US" sz="1800" b="1" dirty="0" err="1">
                <a:latin typeface="Times New Roman" panose="02020603050405020304" pitchFamily="18" charset="0"/>
                <a:cs typeface="B Titr" panose="00000700000000000000" pitchFamily="2" charset="-78"/>
              </a:rPr>
              <a:t>javaBeans</a:t>
            </a:r>
            <a:r>
              <a:rPr lang="en-US" sz="1800" b="1" dirty="0">
                <a:latin typeface="Times New Roman" panose="02020603050405020304" pitchFamily="18" charset="0"/>
                <a:cs typeface="B Titr" panose="00000700000000000000" pitchFamily="2" charset="-78"/>
              </a:rPr>
              <a:t> &amp; fractal</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54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200" y="241300"/>
            <a:ext cx="3300412" cy="685800"/>
          </a:xfrm>
        </p:spPr>
        <p:txBody>
          <a:bodyPr/>
          <a:lstStyle/>
          <a:p>
            <a:pPr algn="r" rtl="1"/>
            <a:r>
              <a:rPr lang="fa-IR" dirty="0">
                <a:cs typeface="B Titr" panose="00000700000000000000" pitchFamily="2" charset="-78"/>
              </a:rPr>
              <a:t>خدمات </a:t>
            </a:r>
            <a:r>
              <a:rPr lang="en-US" dirty="0">
                <a:cs typeface="B Titr" panose="00000700000000000000" pitchFamily="2" charset="-78"/>
              </a:rPr>
              <a:t>CORBA</a:t>
            </a:r>
          </a:p>
        </p:txBody>
      </p:sp>
      <p:sp>
        <p:nvSpPr>
          <p:cNvPr id="3" name="Text Placeholder 2"/>
          <p:cNvSpPr>
            <a:spLocks noGrp="1"/>
          </p:cNvSpPr>
          <p:nvPr>
            <p:ph type="body" idx="1"/>
          </p:nvPr>
        </p:nvSpPr>
        <p:spPr>
          <a:xfrm>
            <a:off x="684212" y="1308100"/>
            <a:ext cx="10898187" cy="5257800"/>
          </a:xfrm>
        </p:spPr>
        <p:txBody>
          <a:bodyPr/>
          <a:lstStyle/>
          <a:p>
            <a:pPr algn="r" rtl="1"/>
            <a:endParaRPr lang="en-US" dirty="0">
              <a:solidFill>
                <a:schemeClr val="tx1">
                  <a:lumMod val="95000"/>
                </a:schemeClr>
              </a:solidFill>
              <a:cs typeface="B Titr" panose="000007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2866084801"/>
              </p:ext>
            </p:extLst>
          </p:nvPr>
        </p:nvGraphicFramePr>
        <p:xfrm>
          <a:off x="228602" y="927101"/>
          <a:ext cx="11772897" cy="5638799"/>
        </p:xfrm>
        <a:graphic>
          <a:graphicData uri="http://schemas.openxmlformats.org/drawingml/2006/table">
            <a:tbl>
              <a:tblPr firstRow="1" bandRow="1">
                <a:tableStyleId>{5C22544A-7EE6-4342-B048-85BDC9FD1C3A}</a:tableStyleId>
              </a:tblPr>
              <a:tblGrid>
                <a:gridCol w="2814849">
                  <a:extLst>
                    <a:ext uri="{9D8B030D-6E8A-4147-A177-3AD203B41FA5}">
                      <a16:colId xmlns:a16="http://schemas.microsoft.com/office/drawing/2014/main" val="20000"/>
                    </a:ext>
                  </a:extLst>
                </a:gridCol>
                <a:gridCol w="6974006">
                  <a:extLst>
                    <a:ext uri="{9D8B030D-6E8A-4147-A177-3AD203B41FA5}">
                      <a16:colId xmlns:a16="http://schemas.microsoft.com/office/drawing/2014/main" val="20001"/>
                    </a:ext>
                  </a:extLst>
                </a:gridCol>
                <a:gridCol w="1984042">
                  <a:extLst>
                    <a:ext uri="{9D8B030D-6E8A-4147-A177-3AD203B41FA5}">
                      <a16:colId xmlns:a16="http://schemas.microsoft.com/office/drawing/2014/main" val="20002"/>
                    </a:ext>
                  </a:extLst>
                </a:gridCol>
              </a:tblGrid>
              <a:tr h="370107">
                <a:tc>
                  <a:txBody>
                    <a:bodyPr/>
                    <a:lstStyle/>
                    <a:p>
                      <a:pPr algn="ctr" rtl="1"/>
                      <a:r>
                        <a:rPr lang="fa-IR" sz="1100" dirty="0">
                          <a:solidFill>
                            <a:schemeClr val="tx1">
                              <a:lumMod val="95000"/>
                            </a:schemeClr>
                          </a:solidFill>
                          <a:cs typeface="B Titr" panose="00000700000000000000" pitchFamily="2" charset="-78"/>
                        </a:rPr>
                        <a:t>جزییات بیشتر</a:t>
                      </a:r>
                      <a:endParaRPr lang="en-US" sz="1100" dirty="0">
                        <a:solidFill>
                          <a:schemeClr val="tx1">
                            <a:lumMod val="95000"/>
                          </a:schemeClr>
                        </a:solidFill>
                        <a:cs typeface="B Titr" panose="00000700000000000000" pitchFamily="2" charset="-78"/>
                      </a:endParaRPr>
                    </a:p>
                  </a:txBody>
                  <a:tcPr anchor="ctr"/>
                </a:tc>
                <a:tc>
                  <a:txBody>
                    <a:bodyPr/>
                    <a:lstStyle/>
                    <a:p>
                      <a:pPr algn="ctr" rtl="1"/>
                      <a:r>
                        <a:rPr lang="fa-IR" sz="1100" dirty="0">
                          <a:solidFill>
                            <a:schemeClr val="tx1">
                              <a:lumMod val="95000"/>
                            </a:schemeClr>
                          </a:solidFill>
                          <a:cs typeface="B Titr" panose="00000700000000000000" pitchFamily="2" charset="-78"/>
                        </a:rPr>
                        <a:t>نقش</a:t>
                      </a:r>
                      <a:endParaRPr lang="en-US" sz="1100" dirty="0">
                        <a:solidFill>
                          <a:schemeClr val="tx1">
                            <a:lumMod val="95000"/>
                          </a:schemeClr>
                        </a:solidFill>
                        <a:cs typeface="B Titr" panose="00000700000000000000" pitchFamily="2" charset="-78"/>
                      </a:endParaRPr>
                    </a:p>
                  </a:txBody>
                  <a:tcPr anchor="ctr"/>
                </a:tc>
                <a:tc>
                  <a:txBody>
                    <a:bodyPr/>
                    <a:lstStyle/>
                    <a:p>
                      <a:pPr algn="ctr" rtl="1"/>
                      <a:r>
                        <a:rPr lang="fa-IR" sz="1100" dirty="0">
                          <a:solidFill>
                            <a:schemeClr val="tx1">
                              <a:lumMod val="95000"/>
                            </a:schemeClr>
                          </a:solidFill>
                          <a:cs typeface="B Titr" panose="00000700000000000000" pitchFamily="2" charset="-78"/>
                        </a:rPr>
                        <a:t>خدمات</a:t>
                      </a:r>
                      <a:r>
                        <a:rPr lang="fa-IR" sz="1100" baseline="0" dirty="0">
                          <a:solidFill>
                            <a:schemeClr val="tx1">
                              <a:lumMod val="95000"/>
                            </a:schemeClr>
                          </a:solidFill>
                          <a:cs typeface="B Titr" panose="00000700000000000000" pitchFamily="2" charset="-78"/>
                        </a:rPr>
                        <a:t> </a:t>
                      </a:r>
                      <a:r>
                        <a:rPr lang="en-US" sz="1100" baseline="0" dirty="0">
                          <a:solidFill>
                            <a:schemeClr val="tx1">
                              <a:lumMod val="95000"/>
                            </a:schemeClr>
                          </a:solidFill>
                          <a:cs typeface="B Titr" panose="00000700000000000000" pitchFamily="2" charset="-78"/>
                        </a:rPr>
                        <a:t>CORBA</a:t>
                      </a:r>
                      <a:endParaRPr lang="en-US" sz="11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0"/>
                  </a:ext>
                </a:extLst>
              </a:tr>
              <a:tr h="520200">
                <a:tc>
                  <a:txBody>
                    <a:bodyPr/>
                    <a:lstStyle/>
                    <a:p>
                      <a:pPr algn="ctr" rtl="1"/>
                      <a:r>
                        <a:rPr lang="en-US" sz="1400" dirty="0">
                          <a:cs typeface="B Titr" panose="00000700000000000000" pitchFamily="2" charset="-78"/>
                        </a:rPr>
                        <a:t>[OMG 2004b] </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از نامگذار ی در </a:t>
                      </a:r>
                      <a:r>
                        <a:rPr lang="en-US" sz="1200" dirty="0">
                          <a:cs typeface="B Titr" panose="00000700000000000000" pitchFamily="2" charset="-78"/>
                        </a:rPr>
                        <a:t>CORBA</a:t>
                      </a:r>
                      <a:r>
                        <a:rPr lang="fa-IR" sz="1200" dirty="0">
                          <a:cs typeface="B Titr" panose="00000700000000000000" pitchFamily="2" charset="-78"/>
                        </a:rPr>
                        <a:t>پشتیبانی می کند،به ویژه نگاشت نام هابه ارجاعا ت شی از راه دور در یک زمینه نامگذار ی معین</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 نامگذار ی </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1"/>
                  </a:ext>
                </a:extLst>
              </a:tr>
              <a:tr h="960369">
                <a:tc>
                  <a:txBody>
                    <a:bodyPr/>
                    <a:lstStyle/>
                    <a:p>
                      <a:pPr algn="ctr" rtl="1"/>
                      <a:r>
                        <a:rPr lang="en-US" sz="1400" dirty="0">
                          <a:cs typeface="B Titr" panose="00000700000000000000" pitchFamily="2" charset="-78"/>
                        </a:rPr>
                        <a:t>[OMG 2000a, Henning and </a:t>
                      </a:r>
                      <a:r>
                        <a:rPr lang="en-US" sz="1400" dirty="0" err="1">
                          <a:cs typeface="B Titr" panose="00000700000000000000" pitchFamily="2" charset="-78"/>
                        </a:rPr>
                        <a:t>Vinoski</a:t>
                      </a:r>
                      <a:r>
                        <a:rPr lang="en-US" sz="1400" dirty="0">
                          <a:cs typeface="B Titr" panose="00000700000000000000" pitchFamily="2" charset="-78"/>
                        </a:rPr>
                        <a:t> 1999] </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در حالی که سرویس نامگذار ی به اشیاء اجازه می</a:t>
                      </a:r>
                      <a:r>
                        <a:rPr lang="fa-IR" sz="1200" baseline="0" dirty="0">
                          <a:cs typeface="B Titr" panose="00000700000000000000" pitchFamily="2" charset="-78"/>
                        </a:rPr>
                        <a:t> </a:t>
                      </a:r>
                      <a:r>
                        <a:rPr lang="fa-IR" sz="1200" dirty="0">
                          <a:cs typeface="B Titr" panose="00000700000000000000" pitchFamily="2" charset="-78"/>
                        </a:rPr>
                        <a:t>د هدبر اساس نام قرار گیرند،سرویس تجار ت به آنها اجازه می د هدتابر اساس ویژگی قرار گیرند.یعنی یک سرویس دایرکتور ی است.پایگاه داده زیربنایی نگاشت انواع سرویس و ویژگی ها ی مرتبط رابر رو ی ارجاعا ت شی از راه دور مدیریت می کند.</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 معاملاتی </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2"/>
                  </a:ext>
                </a:extLst>
              </a:tr>
              <a:tr h="666923">
                <a:tc>
                  <a:txBody>
                    <a:bodyPr/>
                    <a:lstStyle/>
                    <a:p>
                      <a:pPr algn="ctr" rtl="1"/>
                      <a:r>
                        <a:rPr lang="en-US" sz="1400" dirty="0">
                          <a:cs typeface="B Titr" panose="00000700000000000000" pitchFamily="2" charset="-78"/>
                        </a:rPr>
                        <a:t>[Farley 1998, OMG 2004c] </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به اشیاء مورد علاقه اجازه می د هدتا اعلان ها رابا استفاده از فراخوانی ها ی رو ش راه دور معمولی </a:t>
                      </a:r>
                      <a:r>
                        <a:rPr lang="en-US" sz="1200" dirty="0">
                          <a:cs typeface="B Titr" panose="00000700000000000000" pitchFamily="2" charset="-78"/>
                        </a:rPr>
                        <a:t>CORBA</a:t>
                      </a:r>
                      <a:r>
                        <a:rPr lang="fa-IR" sz="1200" dirty="0">
                          <a:cs typeface="B Titr" panose="00000700000000000000" pitchFamily="2" charset="-78"/>
                        </a:rPr>
                        <a:t>به مشترکین ارسال کنند</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 رویداد</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3"/>
                  </a:ext>
                </a:extLst>
              </a:tr>
              <a:tr h="666923">
                <a:tc>
                  <a:txBody>
                    <a:bodyPr/>
                    <a:lstStyle/>
                    <a:p>
                      <a:pPr algn="ctr" rtl="1"/>
                      <a:r>
                        <a:rPr lang="en-US" sz="1400" dirty="0">
                          <a:cs typeface="B Titr" panose="00000700000000000000" pitchFamily="2" charset="-78"/>
                        </a:rPr>
                        <a:t>[OMG 2004d] </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سرویس رویداد رابا قابلیت ها ی اضافه شده از جمله توانایی تعریف فیلتر هایی که رویداد ها ی مورد علاقه رابیان می کنند و همچنین تعریف قابلیت اطمینان و ویژگیها ی سفار ش کانال رویداد زیربنایی را گستر ش می د هد.</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 اطلاع رسانی</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4"/>
                  </a:ext>
                </a:extLst>
              </a:tr>
              <a:tr h="520200">
                <a:tc>
                  <a:txBody>
                    <a:bodyPr/>
                    <a:lstStyle/>
                    <a:p>
                      <a:pPr algn="ctr" rtl="1"/>
                      <a:r>
                        <a:rPr lang="nb-NO" sz="1400" dirty="0">
                          <a:cs typeface="B Titr" panose="00000700000000000000" pitchFamily="2" charset="-78"/>
                        </a:rPr>
                        <a:t>[Blakely 1999, Baker 1997, OMG 2002b]</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طیف وسیعی از مکانیسم ها ی امنیتی راپشتیبانی می کنداحراز هویت، کنترل دسترسی، ارتباطا ت ایمن، حسابرسی و عدم انکار</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 امنیتی</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5"/>
                  </a:ext>
                </a:extLst>
              </a:tr>
              <a:tr h="373477">
                <a:tc>
                  <a:txBody>
                    <a:bodyPr/>
                    <a:lstStyle/>
                    <a:p>
                      <a:pPr algn="ctr" rtl="1"/>
                      <a:r>
                        <a:rPr lang="en-US" sz="1400" dirty="0">
                          <a:cs typeface="B Titr" panose="00000700000000000000" pitchFamily="2" charset="-78"/>
                        </a:rPr>
                        <a:t>[OMG 2003] </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از ایجادتراکنش ها ی مسطح وتودرتو ( همانطور که در فصل ها ی 16و 17تعریف شده است)پشتیبانی می کند</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a:t>
                      </a:r>
                      <a:r>
                        <a:rPr lang="fa-IR" sz="1600" baseline="0" dirty="0">
                          <a:cs typeface="B Titr" panose="00000700000000000000" pitchFamily="2" charset="-78"/>
                        </a:rPr>
                        <a:t> معامله</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6"/>
                  </a:ext>
                </a:extLst>
              </a:tr>
              <a:tr h="520200">
                <a:tc>
                  <a:txBody>
                    <a:bodyPr/>
                    <a:lstStyle/>
                    <a:p>
                      <a:pPr algn="ctr" rtl="1"/>
                      <a:r>
                        <a:rPr lang="en-US" sz="1400" dirty="0">
                          <a:cs typeface="B Titr" panose="00000700000000000000" pitchFamily="2" charset="-78"/>
                        </a:rPr>
                        <a:t>[OMG 2000b]</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از قفل هابرا ی اعمال کنترل همزمان برا ی دسترسی به اشیاء </a:t>
                      </a:r>
                      <a:r>
                        <a:rPr lang="en-US" sz="1200" dirty="0">
                          <a:cs typeface="B Titr" panose="00000700000000000000" pitchFamily="2" charset="-78"/>
                        </a:rPr>
                        <a:t>CORBA</a:t>
                      </a:r>
                      <a:r>
                        <a:rPr lang="fa-IR" sz="1200" dirty="0">
                          <a:cs typeface="B Titr" panose="00000700000000000000" pitchFamily="2" charset="-78"/>
                        </a:rPr>
                        <a:t>استفاده می کند (ممکن است از طریق سرویس تراکنش یابه عنوان یک سرویس مستقلا ستفاده شود).</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خدما ت کنترل همزمان</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7"/>
                  </a:ext>
                </a:extLst>
              </a:tr>
              <a:tr h="520200">
                <a:tc>
                  <a:txBody>
                    <a:bodyPr/>
                    <a:lstStyle/>
                    <a:p>
                      <a:pPr algn="ctr" rtl="1"/>
                      <a:r>
                        <a:rPr lang="en-US" sz="1400" dirty="0">
                          <a:cs typeface="B Titr" panose="00000700000000000000" pitchFamily="2" charset="-78"/>
                        </a:rPr>
                        <a:t>[OMG 2002d]</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یک ذخیره شی دائمی برا ی </a:t>
                      </a:r>
                      <a:r>
                        <a:rPr lang="en-US" sz="1200" dirty="0">
                          <a:cs typeface="B Titr" panose="00000700000000000000" pitchFamily="2" charset="-78"/>
                        </a:rPr>
                        <a:t>CORBA</a:t>
                      </a:r>
                      <a:r>
                        <a:rPr lang="fa-IR" sz="1200" dirty="0">
                          <a:cs typeface="B Titr" panose="00000700000000000000" pitchFamily="2" charset="-78"/>
                        </a:rPr>
                        <a:t>ارائه می د هد که برا ی ذخیره وبازیابی وضعیت اشیاء </a:t>
                      </a:r>
                      <a:r>
                        <a:rPr lang="en-US" sz="1200" dirty="0">
                          <a:cs typeface="B Titr" panose="00000700000000000000" pitchFamily="2" charset="-78"/>
                        </a:rPr>
                        <a:t>CORBA</a:t>
                      </a:r>
                      <a:r>
                        <a:rPr lang="fa-IR" sz="1200" dirty="0">
                          <a:cs typeface="B Titr" panose="00000700000000000000" pitchFamily="2" charset="-78"/>
                        </a:rPr>
                        <a:t>استفاده میشود (پیاده ساز ی ها از مخزن پیاده ساز ی بازیابی می شوند).</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سرویس</a:t>
                      </a:r>
                      <a:r>
                        <a:rPr lang="fa-IR" sz="1600" baseline="0" dirty="0">
                          <a:cs typeface="B Titr" panose="00000700000000000000" pitchFamily="2" charset="-78"/>
                        </a:rPr>
                        <a:t> حالت پایدار</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8"/>
                  </a:ext>
                </a:extLst>
              </a:tr>
              <a:tr h="520200">
                <a:tc>
                  <a:txBody>
                    <a:bodyPr/>
                    <a:lstStyle/>
                    <a:p>
                      <a:pPr algn="ctr" rtl="1"/>
                      <a:r>
                        <a:rPr lang="en-US" sz="1400" dirty="0">
                          <a:cs typeface="B Titr" panose="00000700000000000000" pitchFamily="2" charset="-78"/>
                        </a:rPr>
                        <a:t>[OMG 2002e] </a:t>
                      </a:r>
                      <a:endParaRPr lang="en-US" sz="1400" dirty="0">
                        <a:solidFill>
                          <a:schemeClr val="tx1">
                            <a:lumMod val="95000"/>
                          </a:schemeClr>
                        </a:solidFill>
                        <a:cs typeface="B Titr" panose="00000700000000000000" pitchFamily="2" charset="-78"/>
                      </a:endParaRPr>
                    </a:p>
                  </a:txBody>
                  <a:tcPr anchor="ctr"/>
                </a:tc>
                <a:tc>
                  <a:txBody>
                    <a:bodyPr/>
                    <a:lstStyle/>
                    <a:p>
                      <a:pPr algn="ctr" rtl="1"/>
                      <a:r>
                        <a:rPr lang="fa-IR" sz="1200" dirty="0">
                          <a:cs typeface="B Titr" panose="00000700000000000000" pitchFamily="2" charset="-78"/>
                        </a:rPr>
                        <a:t>قرارداد هایی رابرا ی ایجاد، حذف، کپی و جابجایی اشیاء </a:t>
                      </a:r>
                      <a:r>
                        <a:rPr lang="en-US" sz="1200" dirty="0">
                          <a:cs typeface="B Titr" panose="00000700000000000000" pitchFamily="2" charset="-78"/>
                        </a:rPr>
                        <a:t>CORBA</a:t>
                      </a:r>
                      <a:r>
                        <a:rPr lang="fa-IR" sz="1200" dirty="0">
                          <a:cs typeface="B Titr" panose="00000700000000000000" pitchFamily="2" charset="-78"/>
                        </a:rPr>
                        <a:t>تعریف می کند.به عنوان مثال، نحوه استفاده از کارخانه هابرا ی ایجاد اشیاء.</a:t>
                      </a:r>
                      <a:endParaRPr lang="en-US" sz="1200" dirty="0">
                        <a:solidFill>
                          <a:schemeClr val="tx1">
                            <a:lumMod val="95000"/>
                          </a:schemeClr>
                        </a:solidFill>
                        <a:cs typeface="B Titr" panose="00000700000000000000" pitchFamily="2" charset="-78"/>
                      </a:endParaRPr>
                    </a:p>
                  </a:txBody>
                  <a:tcPr anchor="ctr"/>
                </a:tc>
                <a:tc>
                  <a:txBody>
                    <a:bodyPr/>
                    <a:lstStyle/>
                    <a:p>
                      <a:pPr algn="ctr" rtl="1"/>
                      <a:r>
                        <a:rPr lang="fa-IR" sz="1600" dirty="0">
                          <a:cs typeface="B Titr" panose="00000700000000000000" pitchFamily="2" charset="-78"/>
                        </a:rPr>
                        <a:t>خدما ت چرخه حیا ت </a:t>
                      </a:r>
                      <a:endParaRPr lang="en-US" sz="1600" dirty="0">
                        <a:solidFill>
                          <a:schemeClr val="tx1">
                            <a:lumMod val="95000"/>
                          </a:schemeClr>
                        </a:solidFill>
                        <a:cs typeface="B Titr" panose="00000700000000000000" pitchFamily="2" charset="-78"/>
                      </a:endParaRP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80215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1" y="764274"/>
            <a:ext cx="11682483" cy="5936777"/>
          </a:xfrm>
        </p:spPr>
        <p:txBody>
          <a:bodyPr>
            <a:noAutofit/>
          </a:bodyPr>
          <a:lstStyle/>
          <a:p>
            <a:r>
              <a:rPr lang="en-US" sz="1600" dirty="0" err="1"/>
              <a:t>ShapeListServant</a:t>
            </a:r>
            <a:r>
              <a:rPr lang="en-US" sz="1600" dirty="0"/>
              <a:t> class of the Java server program for CORBA interface </a:t>
            </a:r>
            <a:r>
              <a:rPr lang="en-US" sz="1600" dirty="0" err="1"/>
              <a:t>ShapeList</a:t>
            </a:r>
            <a:r>
              <a:rPr lang="en-US" sz="1600" dirty="0"/>
              <a:t> </a:t>
            </a:r>
            <a:br>
              <a:rPr lang="fa-IR" sz="1600" dirty="0"/>
            </a:br>
            <a:r>
              <a:rPr lang="en-US" sz="1600" dirty="0"/>
              <a:t>import </a:t>
            </a:r>
            <a:r>
              <a:rPr lang="en-US" sz="1600" dirty="0" err="1"/>
              <a:t>org.omg.CORBA</a:t>
            </a:r>
            <a:r>
              <a:rPr lang="en-US" sz="1600" dirty="0"/>
              <a:t>.*; </a:t>
            </a:r>
            <a:r>
              <a:rPr lang="fa-IR" sz="1600" dirty="0"/>
              <a:t>          </a:t>
            </a:r>
            <a:r>
              <a:rPr lang="en-US" sz="1600" dirty="0"/>
              <a:t>import </a:t>
            </a:r>
            <a:br>
              <a:rPr lang="fa-IR" sz="1600" dirty="0"/>
            </a:br>
            <a:r>
              <a:rPr lang="en-US" sz="1600" dirty="0" err="1"/>
              <a:t>org.omg.PortableServer.POA</a:t>
            </a:r>
            <a:r>
              <a:rPr lang="en-US" sz="1600" dirty="0"/>
              <a:t>; class</a:t>
            </a:r>
            <a:br>
              <a:rPr lang="fa-IR" sz="1600" dirty="0"/>
            </a:br>
            <a:r>
              <a:rPr lang="en-US" sz="1600" dirty="0"/>
              <a:t> </a:t>
            </a:r>
            <a:r>
              <a:rPr lang="en-US" sz="1600" dirty="0" err="1"/>
              <a:t>ShapeListServant</a:t>
            </a:r>
            <a:r>
              <a:rPr lang="en-US" sz="1600" dirty="0"/>
              <a:t> extends </a:t>
            </a:r>
            <a:r>
              <a:rPr lang="en-US" sz="1600" dirty="0" err="1"/>
              <a:t>ShapeListPOA</a:t>
            </a:r>
            <a:r>
              <a:rPr lang="en-US" sz="1600" dirty="0"/>
              <a:t> { </a:t>
            </a:r>
            <a:br>
              <a:rPr lang="fa-IR" sz="1600" dirty="0"/>
            </a:br>
            <a:r>
              <a:rPr lang="en-US" sz="1600" dirty="0"/>
              <a:t>private POA </a:t>
            </a:r>
            <a:r>
              <a:rPr lang="en-US" sz="1600" dirty="0" err="1"/>
              <a:t>theRootpoa</a:t>
            </a:r>
            <a:r>
              <a:rPr lang="en-US" sz="1600" dirty="0"/>
              <a:t>; </a:t>
            </a:r>
            <a:r>
              <a:rPr lang="fa-IR" sz="1600" dirty="0"/>
              <a:t>    </a:t>
            </a:r>
            <a:r>
              <a:rPr lang="en-US" sz="1600" dirty="0"/>
              <a:t>private Shape</a:t>
            </a:r>
            <a:br>
              <a:rPr lang="fa-IR" sz="1600" dirty="0"/>
            </a:br>
            <a:r>
              <a:rPr lang="en-US" sz="1600" dirty="0"/>
              <a:t> </a:t>
            </a:r>
            <a:r>
              <a:rPr lang="en-US" sz="1600" dirty="0" err="1"/>
              <a:t>theList</a:t>
            </a:r>
            <a:r>
              <a:rPr lang="en-US" sz="1600" dirty="0"/>
              <a:t>[]; </a:t>
            </a:r>
            <a:br>
              <a:rPr lang="fa-IR" sz="1600" dirty="0"/>
            </a:br>
            <a:r>
              <a:rPr lang="fa-IR" sz="1600" dirty="0"/>
              <a:t>	</a:t>
            </a:r>
            <a:r>
              <a:rPr lang="en-US" sz="1600" dirty="0"/>
              <a:t>private </a:t>
            </a:r>
            <a:r>
              <a:rPr lang="en-US" sz="1600" dirty="0" err="1"/>
              <a:t>int</a:t>
            </a:r>
            <a:r>
              <a:rPr lang="en-US" sz="1600" dirty="0"/>
              <a:t> version; </a:t>
            </a:r>
            <a:r>
              <a:rPr lang="fa-IR" sz="1600" dirty="0"/>
              <a:t>       </a:t>
            </a:r>
            <a:r>
              <a:rPr lang="en-US" sz="1600" dirty="0"/>
              <a:t>private</a:t>
            </a:r>
            <a:br>
              <a:rPr lang="fa-IR" sz="1600" dirty="0"/>
            </a:br>
            <a:r>
              <a:rPr lang="fa-IR" sz="1600" dirty="0"/>
              <a:t>	</a:t>
            </a:r>
            <a:r>
              <a:rPr lang="en-US" sz="1600" dirty="0"/>
              <a:t>static </a:t>
            </a:r>
            <a:r>
              <a:rPr lang="en-US" sz="1600" dirty="0" err="1"/>
              <a:t>int</a:t>
            </a:r>
            <a:r>
              <a:rPr lang="en-US" sz="1600" dirty="0"/>
              <a:t> n=0; public </a:t>
            </a:r>
            <a:br>
              <a:rPr lang="fa-IR" sz="1600" dirty="0"/>
            </a:br>
            <a:r>
              <a:rPr lang="fa-IR" sz="1600" dirty="0"/>
              <a:t>	</a:t>
            </a:r>
            <a:r>
              <a:rPr lang="en-US" sz="1600" dirty="0" err="1"/>
              <a:t>ShapeListServant</a:t>
            </a:r>
            <a:r>
              <a:rPr lang="en-US" sz="1600" dirty="0"/>
              <a:t>(POA </a:t>
            </a:r>
            <a:r>
              <a:rPr lang="en-US" sz="1600" dirty="0" err="1"/>
              <a:t>rootpoa</a:t>
            </a:r>
            <a:r>
              <a:rPr lang="en-US" sz="1600" dirty="0"/>
              <a:t>){</a:t>
            </a:r>
            <a:br>
              <a:rPr lang="fa-IR" sz="1600" dirty="0"/>
            </a:br>
            <a:r>
              <a:rPr lang="en-US" sz="1600" dirty="0"/>
              <a:t> </a:t>
            </a:r>
            <a:r>
              <a:rPr lang="fa-IR" sz="1600" dirty="0"/>
              <a:t>	</a:t>
            </a:r>
            <a:r>
              <a:rPr lang="en-US" sz="1600" dirty="0" err="1"/>
              <a:t>theRootpoa</a:t>
            </a:r>
            <a:r>
              <a:rPr lang="en-US" sz="1600" dirty="0"/>
              <a:t> = </a:t>
            </a:r>
            <a:r>
              <a:rPr lang="en-US" sz="1600" dirty="0" err="1"/>
              <a:t>rootpoa</a:t>
            </a:r>
            <a:r>
              <a:rPr lang="en-US" sz="1600" dirty="0"/>
              <a:t>;</a:t>
            </a:r>
            <a:br>
              <a:rPr lang="fa-IR" sz="1600" dirty="0"/>
            </a:br>
            <a:r>
              <a:rPr lang="fa-IR" sz="1600" dirty="0"/>
              <a:t>		</a:t>
            </a:r>
            <a:r>
              <a:rPr lang="en-US" sz="1600" dirty="0"/>
              <a:t>// initialize the other instance variables </a:t>
            </a:r>
            <a:br>
              <a:rPr lang="fa-IR" sz="1600" dirty="0"/>
            </a:br>
            <a:r>
              <a:rPr lang="fa-IR" sz="1600" dirty="0"/>
              <a:t>	</a:t>
            </a:r>
            <a:r>
              <a:rPr lang="en-US" sz="1600" dirty="0"/>
              <a:t>} public Shape </a:t>
            </a:r>
            <a:r>
              <a:rPr lang="en-US" sz="1600" dirty="0" err="1"/>
              <a:t>newShape</a:t>
            </a:r>
            <a:r>
              <a:rPr lang="en-US" sz="1600" dirty="0"/>
              <a:t>(</a:t>
            </a:r>
            <a:r>
              <a:rPr lang="en-US" sz="1600" dirty="0" err="1"/>
              <a:t>GraphicalObject</a:t>
            </a:r>
            <a:r>
              <a:rPr lang="en-US" sz="1600" dirty="0"/>
              <a:t> g) throws </a:t>
            </a:r>
            <a:r>
              <a:rPr lang="en-US" sz="1600" dirty="0" err="1"/>
              <a:t>ShapeListPackage.FullException</a:t>
            </a:r>
            <a:r>
              <a:rPr lang="en-US" sz="1600" dirty="0"/>
              <a:t> { </a:t>
            </a:r>
            <a:r>
              <a:rPr lang="fa-IR" sz="1600" dirty="0"/>
              <a:t>   </a:t>
            </a:r>
            <a:r>
              <a:rPr lang="en-US" sz="1600" dirty="0"/>
              <a:t>1</a:t>
            </a:r>
            <a:br>
              <a:rPr lang="fa-IR" sz="1600" dirty="0"/>
            </a:br>
            <a:r>
              <a:rPr lang="fa-IR" sz="1600" dirty="0"/>
              <a:t>	</a:t>
            </a:r>
            <a:r>
              <a:rPr lang="en-US" sz="1600" dirty="0"/>
              <a:t>version++; </a:t>
            </a:r>
            <a:r>
              <a:rPr lang="fa-IR" sz="1600" dirty="0"/>
              <a:t>          </a:t>
            </a:r>
            <a:r>
              <a:rPr lang="en-US" sz="1600" dirty="0"/>
              <a:t>Shape </a:t>
            </a:r>
            <a:br>
              <a:rPr lang="fa-IR" sz="1600" dirty="0"/>
            </a:br>
            <a:r>
              <a:rPr lang="fa-IR" sz="1600" dirty="0"/>
              <a:t>		</a:t>
            </a:r>
            <a:r>
              <a:rPr lang="en-US" sz="1600" dirty="0"/>
              <a:t>s = null; </a:t>
            </a:r>
            <a:br>
              <a:rPr lang="fa-IR" sz="1600" dirty="0"/>
            </a:br>
            <a:r>
              <a:rPr lang="fa-IR" sz="1600" dirty="0"/>
              <a:t>		</a:t>
            </a:r>
            <a:r>
              <a:rPr lang="en-US" sz="1600" dirty="0" err="1"/>
              <a:t>ShapeServant</a:t>
            </a:r>
            <a:r>
              <a:rPr lang="en-US" sz="1600" dirty="0"/>
              <a:t> </a:t>
            </a:r>
            <a:r>
              <a:rPr lang="en-US" sz="1600" dirty="0" err="1"/>
              <a:t>shapeRef</a:t>
            </a:r>
            <a:r>
              <a:rPr lang="en-US" sz="1600" dirty="0"/>
              <a:t> = new </a:t>
            </a:r>
            <a:r>
              <a:rPr lang="en-US" sz="1600" dirty="0" err="1"/>
              <a:t>ShapeServant</a:t>
            </a:r>
            <a:r>
              <a:rPr lang="en-US" sz="1600" dirty="0"/>
              <a:t>( g, version); </a:t>
            </a:r>
            <a:br>
              <a:rPr lang="fa-IR" sz="1600" dirty="0"/>
            </a:br>
            <a:r>
              <a:rPr lang="fa-IR" sz="1600" dirty="0"/>
              <a:t>		</a:t>
            </a:r>
            <a:r>
              <a:rPr lang="en-US" sz="1600" dirty="0"/>
              <a:t>try { </a:t>
            </a:r>
            <a:br>
              <a:rPr lang="fa-IR" sz="1600" dirty="0"/>
            </a:br>
            <a:r>
              <a:rPr lang="fa-IR" sz="1600" dirty="0"/>
              <a:t>			</a:t>
            </a:r>
            <a:r>
              <a:rPr lang="en-US" sz="1600" dirty="0" err="1"/>
              <a:t>org.omg.CORBA.Object</a:t>
            </a:r>
            <a:r>
              <a:rPr lang="en-US" sz="1600" dirty="0"/>
              <a:t> ref = </a:t>
            </a:r>
            <a:br>
              <a:rPr lang="fa-IR" sz="1600" dirty="0"/>
            </a:br>
            <a:r>
              <a:rPr lang="fa-IR" sz="1600" dirty="0"/>
              <a:t>			</a:t>
            </a:r>
            <a:r>
              <a:rPr lang="en-US" sz="1600" dirty="0" err="1"/>
              <a:t>theRootpoa.servant_to_reference</a:t>
            </a:r>
            <a:r>
              <a:rPr lang="en-US" sz="1600" dirty="0"/>
              <a:t>(</a:t>
            </a:r>
            <a:r>
              <a:rPr lang="en-US" sz="1600" dirty="0" err="1"/>
              <a:t>shapeRef</a:t>
            </a:r>
            <a:r>
              <a:rPr lang="en-US" sz="1600" dirty="0"/>
              <a:t>); 2 s = </a:t>
            </a:r>
            <a:r>
              <a:rPr lang="en-US" sz="1600" dirty="0" err="1"/>
              <a:t>ShapeHelper.narrow</a:t>
            </a:r>
            <a:r>
              <a:rPr lang="en-US" sz="1600" dirty="0"/>
              <a:t>(ref); </a:t>
            </a:r>
            <a:br>
              <a:rPr lang="fa-IR" sz="1600" dirty="0"/>
            </a:br>
            <a:r>
              <a:rPr lang="fa-IR" sz="1600" dirty="0"/>
              <a:t>		</a:t>
            </a:r>
            <a:r>
              <a:rPr lang="en-US" sz="1600" dirty="0"/>
              <a:t>} catch (Exception e) {} </a:t>
            </a:r>
            <a:br>
              <a:rPr lang="fa-IR" sz="1600" dirty="0"/>
            </a:br>
            <a:r>
              <a:rPr lang="fa-IR" sz="1600" dirty="0"/>
              <a:t>		</a:t>
            </a:r>
            <a:r>
              <a:rPr lang="en-US" sz="1600" dirty="0"/>
              <a:t>if(n &gt;=100) throw new </a:t>
            </a:r>
            <a:r>
              <a:rPr lang="en-US" sz="1600" dirty="0" err="1"/>
              <a:t>ShapeListPackage.FullException</a:t>
            </a:r>
            <a:r>
              <a:rPr lang="en-US" sz="1600" dirty="0"/>
              <a:t>(); </a:t>
            </a:r>
            <a:r>
              <a:rPr lang="en-US" sz="1600" dirty="0" err="1"/>
              <a:t>theList</a:t>
            </a:r>
            <a:r>
              <a:rPr lang="en-US" sz="1600" dirty="0"/>
              <a:t>[n++] </a:t>
            </a:r>
            <a:br>
              <a:rPr lang="fa-IR" sz="1600" dirty="0"/>
            </a:br>
            <a:r>
              <a:rPr lang="fa-IR" sz="1600" dirty="0"/>
              <a:t>		</a:t>
            </a:r>
            <a:r>
              <a:rPr lang="en-US" sz="1600" dirty="0"/>
              <a:t>= s; </a:t>
            </a:r>
            <a:br>
              <a:rPr lang="fa-IR" sz="1600" dirty="0"/>
            </a:br>
            <a:r>
              <a:rPr lang="fa-IR" sz="1600" dirty="0"/>
              <a:t>		</a:t>
            </a:r>
            <a:r>
              <a:rPr lang="en-US" sz="1600" dirty="0"/>
              <a:t>return s; </a:t>
            </a:r>
            <a:br>
              <a:rPr lang="fa-IR" sz="1600" dirty="0"/>
            </a:br>
            <a:r>
              <a:rPr lang="fa-IR" sz="1600" dirty="0"/>
              <a:t>	</a:t>
            </a:r>
            <a:r>
              <a:rPr lang="en-US" sz="1600" dirty="0"/>
              <a:t>} public Shape[] </a:t>
            </a:r>
            <a:r>
              <a:rPr lang="en-US" sz="1600" dirty="0" err="1"/>
              <a:t>allShapes</a:t>
            </a:r>
            <a:r>
              <a:rPr lang="en-US" sz="1600" dirty="0"/>
              <a:t>(){ ...</a:t>
            </a:r>
            <a:br>
              <a:rPr lang="fa-IR" sz="1600" dirty="0"/>
            </a:br>
            <a:r>
              <a:rPr lang="en-US" sz="1600" dirty="0"/>
              <a:t>} public </a:t>
            </a:r>
            <a:r>
              <a:rPr lang="en-US" sz="1600" dirty="0" err="1"/>
              <a:t>int</a:t>
            </a:r>
            <a:r>
              <a:rPr lang="en-US" sz="1600" dirty="0"/>
              <a:t> </a:t>
            </a:r>
            <a:r>
              <a:rPr lang="en-US" sz="1600" dirty="0" err="1"/>
              <a:t>getVersion</a:t>
            </a:r>
            <a:r>
              <a:rPr lang="en-US" sz="1600" dirty="0"/>
              <a:t>() { ... }</a:t>
            </a:r>
          </a:p>
        </p:txBody>
      </p:sp>
      <p:sp>
        <p:nvSpPr>
          <p:cNvPr id="4" name="TextBox 3"/>
          <p:cNvSpPr txBox="1"/>
          <p:nvPr/>
        </p:nvSpPr>
        <p:spPr>
          <a:xfrm>
            <a:off x="1586552" y="217521"/>
            <a:ext cx="8727742" cy="369332"/>
          </a:xfrm>
          <a:prstGeom prst="rect">
            <a:avLst/>
          </a:prstGeom>
          <a:noFill/>
        </p:spPr>
        <p:txBody>
          <a:bodyPr wrap="square" rtlCol="0">
            <a:spAutoFit/>
          </a:bodyPr>
          <a:lstStyle/>
          <a:p>
            <a:pPr algn="r" rtl="1"/>
            <a:r>
              <a:rPr lang="fa-IR" dirty="0">
                <a:cs typeface="B Titr" panose="00000700000000000000" pitchFamily="2" charset="-78"/>
              </a:rPr>
              <a:t>شبه کد زیر </a:t>
            </a:r>
            <a:r>
              <a:rPr lang="en-US" dirty="0">
                <a:cs typeface="B Titr" panose="00000700000000000000" pitchFamily="2" charset="-78"/>
              </a:rPr>
              <a:t>Shape </a:t>
            </a:r>
            <a:r>
              <a:rPr lang="en-US" dirty="0" err="1">
                <a:cs typeface="B Titr" panose="00000700000000000000" pitchFamily="2" charset="-78"/>
              </a:rPr>
              <a:t>LostServer</a:t>
            </a:r>
            <a:r>
              <a:rPr lang="fa-IR" dirty="0">
                <a:cs typeface="B Titr" panose="00000700000000000000" pitchFamily="2" charset="-78"/>
              </a:rPr>
              <a:t>برنامه سرور جاوا برای رابط</a:t>
            </a:r>
            <a:r>
              <a:rPr lang="en-US" dirty="0">
                <a:cs typeface="B Titr" panose="00000700000000000000" pitchFamily="2" charset="-78"/>
              </a:rPr>
              <a:t> </a:t>
            </a:r>
            <a:r>
              <a:rPr lang="en-US" dirty="0" err="1">
                <a:cs typeface="B Titr" panose="00000700000000000000" pitchFamily="2" charset="-78"/>
              </a:rPr>
              <a:t>Corba</a:t>
            </a:r>
            <a:r>
              <a:rPr lang="en-US" dirty="0">
                <a:cs typeface="B Titr" panose="00000700000000000000" pitchFamily="2" charset="-78"/>
              </a:rPr>
              <a:t> </a:t>
            </a:r>
            <a:r>
              <a:rPr lang="en-US" dirty="0" err="1">
                <a:cs typeface="B Titr" panose="00000700000000000000" pitchFamily="2" charset="-78"/>
              </a:rPr>
              <a:t>ShapeList</a:t>
            </a:r>
            <a:r>
              <a:rPr lang="en-US" dirty="0">
                <a:cs typeface="B Titr" panose="00000700000000000000" pitchFamily="2" charset="-78"/>
              </a:rPr>
              <a:t> </a:t>
            </a:r>
            <a:r>
              <a:rPr lang="fa-IR" dirty="0">
                <a:cs typeface="B Titr" panose="00000700000000000000" pitchFamily="2" charset="-78"/>
              </a:rPr>
              <a:t> پیاده سازی می کند </a:t>
            </a:r>
            <a:endParaRPr lang="en-US" dirty="0">
              <a:cs typeface="B Titr" panose="00000700000000000000" pitchFamily="2" charset="-78"/>
            </a:endParaRPr>
          </a:p>
        </p:txBody>
      </p:sp>
    </p:spTree>
    <p:extLst>
      <p:ext uri="{BB962C8B-B14F-4D97-AF65-F5344CB8AC3E}">
        <p14:creationId xmlns:p14="http://schemas.microsoft.com/office/powerpoint/2010/main" val="24370501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0800" y="114300"/>
            <a:ext cx="3414712" cy="355600"/>
          </a:xfrm>
        </p:spPr>
        <p:txBody>
          <a:bodyPr>
            <a:normAutofit fontScale="90000"/>
          </a:bodyPr>
          <a:lstStyle/>
          <a:p>
            <a:pPr algn="r" rtl="1"/>
            <a:r>
              <a:rPr lang="fa-IR" sz="2000" dirty="0">
                <a:cs typeface="B Titr" panose="00000700000000000000" pitchFamily="2" charset="-78"/>
              </a:rPr>
              <a:t>کلاس جاوا </a:t>
            </a:r>
            <a:r>
              <a:rPr lang="en-US" sz="2000" dirty="0">
                <a:cs typeface="B Titr" panose="00000700000000000000" pitchFamily="2" charset="-78"/>
              </a:rPr>
              <a:t>shape list server</a:t>
            </a:r>
          </a:p>
        </p:txBody>
      </p:sp>
      <p:sp>
        <p:nvSpPr>
          <p:cNvPr id="3" name="Text Placeholder 2"/>
          <p:cNvSpPr>
            <a:spLocks noGrp="1"/>
          </p:cNvSpPr>
          <p:nvPr>
            <p:ph type="body" idx="1"/>
          </p:nvPr>
        </p:nvSpPr>
        <p:spPr>
          <a:xfrm>
            <a:off x="228600" y="469900"/>
            <a:ext cx="11493499" cy="6172200"/>
          </a:xfrm>
        </p:spPr>
        <p:txBody>
          <a:bodyPr>
            <a:noAutofit/>
          </a:bodyPr>
          <a:lstStyle/>
          <a:p>
            <a:r>
              <a:rPr lang="en-US" sz="1200" dirty="0">
                <a:solidFill>
                  <a:schemeClr val="tx1">
                    <a:lumMod val="95000"/>
                  </a:schemeClr>
                </a:solidFill>
              </a:rPr>
              <a:t>Java class </a:t>
            </a:r>
            <a:r>
              <a:rPr lang="en-US" sz="1200" dirty="0" err="1">
                <a:solidFill>
                  <a:schemeClr val="tx1">
                    <a:lumMod val="95000"/>
                  </a:schemeClr>
                </a:solidFill>
              </a:rPr>
              <a:t>ShapeListServer</a:t>
            </a:r>
            <a:r>
              <a:rPr lang="en-US" sz="1200" dirty="0">
                <a:solidFill>
                  <a:schemeClr val="tx1">
                    <a:lumMod val="95000"/>
                  </a:schemeClr>
                </a:solidFill>
              </a:rPr>
              <a:t> </a:t>
            </a:r>
          </a:p>
          <a:p>
            <a:r>
              <a:rPr lang="en-US" sz="1200" dirty="0">
                <a:solidFill>
                  <a:schemeClr val="tx1">
                    <a:lumMod val="95000"/>
                  </a:schemeClr>
                </a:solidFill>
              </a:rPr>
              <a:t>import </a:t>
            </a:r>
            <a:r>
              <a:rPr lang="en-US" sz="1200" dirty="0" err="1">
                <a:solidFill>
                  <a:schemeClr val="tx1">
                    <a:lumMod val="95000"/>
                  </a:schemeClr>
                </a:solidFill>
              </a:rPr>
              <a:t>org.omg.CosNaming</a:t>
            </a:r>
            <a:r>
              <a:rPr lang="en-US" sz="1200" dirty="0">
                <a:solidFill>
                  <a:schemeClr val="tx1">
                    <a:lumMod val="95000"/>
                  </a:schemeClr>
                </a:solidFill>
              </a:rPr>
              <a:t>.*;      import </a:t>
            </a:r>
          </a:p>
          <a:p>
            <a:r>
              <a:rPr lang="en-US" sz="1200" dirty="0" err="1">
                <a:solidFill>
                  <a:schemeClr val="tx1">
                    <a:lumMod val="95000"/>
                  </a:schemeClr>
                </a:solidFill>
              </a:rPr>
              <a:t>org.omg.CosNaming.NamingContextPackage</a:t>
            </a:r>
            <a:r>
              <a:rPr lang="en-US" sz="1200" dirty="0">
                <a:solidFill>
                  <a:schemeClr val="tx1">
                    <a:lumMod val="95000"/>
                  </a:schemeClr>
                </a:solidFill>
              </a:rPr>
              <a:t>.*;        </a:t>
            </a:r>
          </a:p>
          <a:p>
            <a:r>
              <a:rPr lang="en-US" sz="1200" dirty="0">
                <a:solidFill>
                  <a:schemeClr val="tx1">
                    <a:lumMod val="95000"/>
                  </a:schemeClr>
                </a:solidFill>
              </a:rPr>
              <a:t>import </a:t>
            </a:r>
            <a:r>
              <a:rPr lang="en-US" sz="1200" dirty="0" err="1">
                <a:solidFill>
                  <a:schemeClr val="tx1">
                    <a:lumMod val="95000"/>
                  </a:schemeClr>
                </a:solidFill>
              </a:rPr>
              <a:t>org.omg.CORBA</a:t>
            </a:r>
            <a:r>
              <a:rPr lang="en-US" sz="1200" dirty="0">
                <a:solidFill>
                  <a:schemeClr val="tx1">
                    <a:lumMod val="95000"/>
                  </a:schemeClr>
                </a:solidFill>
              </a:rPr>
              <a:t>.*;          import </a:t>
            </a:r>
          </a:p>
          <a:p>
            <a:r>
              <a:rPr lang="en-US" sz="1200" dirty="0" err="1">
                <a:solidFill>
                  <a:schemeClr val="tx1">
                    <a:lumMod val="95000"/>
                  </a:schemeClr>
                </a:solidFill>
              </a:rPr>
              <a:t>org.omg.PortableServer</a:t>
            </a:r>
            <a:r>
              <a:rPr lang="en-US" sz="1200" dirty="0">
                <a:solidFill>
                  <a:schemeClr val="tx1">
                    <a:lumMod val="95000"/>
                  </a:schemeClr>
                </a:solidFill>
              </a:rPr>
              <a:t>.*;   public       class </a:t>
            </a:r>
          </a:p>
          <a:p>
            <a:r>
              <a:rPr lang="en-US" sz="1200" dirty="0" err="1">
                <a:solidFill>
                  <a:schemeClr val="tx1">
                    <a:lumMod val="95000"/>
                  </a:schemeClr>
                </a:solidFill>
              </a:rPr>
              <a:t>ShapeListServer</a:t>
            </a:r>
            <a:r>
              <a:rPr lang="en-US" sz="1200" dirty="0">
                <a:solidFill>
                  <a:schemeClr val="tx1">
                    <a:lumMod val="95000"/>
                  </a:schemeClr>
                </a:solidFill>
              </a:rPr>
              <a:t> { public static void main(String </a:t>
            </a:r>
          </a:p>
          <a:p>
            <a:r>
              <a:rPr lang="en-US" sz="1200" dirty="0">
                <a:solidFill>
                  <a:schemeClr val="tx1">
                    <a:lumMod val="95000"/>
                  </a:schemeClr>
                </a:solidFill>
              </a:rPr>
              <a:t>	</a:t>
            </a:r>
            <a:r>
              <a:rPr lang="en-US" sz="1200" dirty="0" err="1">
                <a:solidFill>
                  <a:schemeClr val="tx1">
                    <a:lumMod val="95000"/>
                  </a:schemeClr>
                </a:solidFill>
              </a:rPr>
              <a:t>args</a:t>
            </a:r>
            <a:r>
              <a:rPr lang="en-US" sz="1200" dirty="0">
                <a:solidFill>
                  <a:schemeClr val="tx1">
                    <a:lumMod val="95000"/>
                  </a:schemeClr>
                </a:solidFill>
              </a:rPr>
              <a:t>[]) {     try{ </a:t>
            </a:r>
          </a:p>
          <a:p>
            <a:r>
              <a:rPr lang="en-US" sz="1200" dirty="0">
                <a:solidFill>
                  <a:schemeClr val="tx1">
                    <a:lumMod val="95000"/>
                  </a:schemeClr>
                </a:solidFill>
              </a:rPr>
              <a:t>	ORB </a:t>
            </a:r>
            <a:r>
              <a:rPr lang="en-US" sz="1200" dirty="0" err="1">
                <a:solidFill>
                  <a:schemeClr val="tx1">
                    <a:lumMod val="95000"/>
                  </a:schemeClr>
                </a:solidFill>
              </a:rPr>
              <a:t>orb</a:t>
            </a:r>
            <a:r>
              <a:rPr lang="en-US" sz="1200" dirty="0">
                <a:solidFill>
                  <a:schemeClr val="tx1">
                    <a:lumMod val="95000"/>
                  </a:schemeClr>
                </a:solidFill>
              </a:rPr>
              <a:t> = </a:t>
            </a:r>
            <a:r>
              <a:rPr lang="en-US" sz="1200" dirty="0" err="1">
                <a:solidFill>
                  <a:schemeClr val="tx1">
                    <a:lumMod val="95000"/>
                  </a:schemeClr>
                </a:solidFill>
              </a:rPr>
              <a:t>ORB.init</a:t>
            </a:r>
            <a:r>
              <a:rPr lang="en-US" sz="1200" dirty="0">
                <a:solidFill>
                  <a:schemeClr val="tx1">
                    <a:lumMod val="95000"/>
                  </a:schemeClr>
                </a:solidFill>
              </a:rPr>
              <a:t>(</a:t>
            </a:r>
            <a:r>
              <a:rPr lang="en-US" sz="1200" dirty="0" err="1">
                <a:solidFill>
                  <a:schemeClr val="tx1">
                    <a:lumMod val="95000"/>
                  </a:schemeClr>
                </a:solidFill>
              </a:rPr>
              <a:t>args</a:t>
            </a:r>
            <a:r>
              <a:rPr lang="en-US" sz="1200" dirty="0">
                <a:solidFill>
                  <a:schemeClr val="tx1">
                    <a:lumMod val="95000"/>
                  </a:schemeClr>
                </a:solidFill>
              </a:rPr>
              <a:t>, null); 1 POA </a:t>
            </a:r>
            <a:r>
              <a:rPr lang="en-US" sz="1200" dirty="0" err="1">
                <a:solidFill>
                  <a:schemeClr val="tx1">
                    <a:lumMod val="95000"/>
                  </a:schemeClr>
                </a:solidFill>
              </a:rPr>
              <a:t>rootpoa</a:t>
            </a:r>
            <a:r>
              <a:rPr lang="en-US" sz="1200" dirty="0">
                <a:solidFill>
                  <a:schemeClr val="tx1">
                    <a:lumMod val="95000"/>
                  </a:schemeClr>
                </a:solidFill>
              </a:rPr>
              <a:t> = </a:t>
            </a:r>
            <a:r>
              <a:rPr lang="en-US" sz="1200" dirty="0" err="1">
                <a:solidFill>
                  <a:schemeClr val="tx1">
                    <a:lumMod val="95000"/>
                  </a:schemeClr>
                </a:solidFill>
              </a:rPr>
              <a:t>POAHelper.narrow</a:t>
            </a:r>
            <a:r>
              <a:rPr lang="en-US" sz="1200" dirty="0">
                <a:solidFill>
                  <a:schemeClr val="tx1">
                    <a:lumMod val="95000"/>
                  </a:schemeClr>
                </a:solidFill>
              </a:rPr>
              <a:t>(</a:t>
            </a:r>
            <a:r>
              <a:rPr lang="en-US" sz="1200" dirty="0" err="1">
                <a:solidFill>
                  <a:schemeClr val="tx1">
                    <a:lumMod val="95000"/>
                  </a:schemeClr>
                </a:solidFill>
              </a:rPr>
              <a:t>orb.resolve_initial_references</a:t>
            </a:r>
            <a:r>
              <a:rPr lang="en-US" sz="1200" dirty="0">
                <a:solidFill>
                  <a:schemeClr val="tx1">
                    <a:lumMod val="95000"/>
                  </a:schemeClr>
                </a:solidFill>
              </a:rPr>
              <a:t>("</a:t>
            </a:r>
            <a:r>
              <a:rPr lang="en-US" sz="1200" dirty="0" err="1">
                <a:solidFill>
                  <a:schemeClr val="tx1">
                    <a:lumMod val="95000"/>
                  </a:schemeClr>
                </a:solidFill>
              </a:rPr>
              <a:t>RootPOA</a:t>
            </a:r>
            <a:r>
              <a:rPr lang="en-US" sz="1200" dirty="0">
                <a:solidFill>
                  <a:schemeClr val="tx1">
                    <a:lumMod val="95000"/>
                  </a:schemeClr>
                </a:solidFill>
              </a:rPr>
              <a:t>")); 2 	</a:t>
            </a:r>
          </a:p>
          <a:p>
            <a:r>
              <a:rPr lang="en-US" sz="1200" dirty="0" err="1">
                <a:solidFill>
                  <a:schemeClr val="tx1">
                    <a:lumMod val="95000"/>
                  </a:schemeClr>
                </a:solidFill>
              </a:rPr>
              <a:t>rootpoa.the_POAManager</a:t>
            </a:r>
            <a:r>
              <a:rPr lang="en-US" sz="1200" dirty="0">
                <a:solidFill>
                  <a:schemeClr val="tx1">
                    <a:lumMod val="95000"/>
                  </a:schemeClr>
                </a:solidFill>
              </a:rPr>
              <a:t>().activate(); 3    </a:t>
            </a:r>
            <a:r>
              <a:rPr lang="en-US" sz="1200" dirty="0" err="1">
                <a:solidFill>
                  <a:schemeClr val="tx1">
                    <a:lumMod val="95000"/>
                  </a:schemeClr>
                </a:solidFill>
              </a:rPr>
              <a:t>ShapeListServant</a:t>
            </a:r>
            <a:r>
              <a:rPr lang="en-US" sz="1200" dirty="0">
                <a:solidFill>
                  <a:schemeClr val="tx1">
                    <a:lumMod val="95000"/>
                  </a:schemeClr>
                </a:solidFill>
              </a:rPr>
              <a:t> </a:t>
            </a:r>
            <a:r>
              <a:rPr lang="en-US" sz="1200" dirty="0" err="1">
                <a:solidFill>
                  <a:schemeClr val="tx1">
                    <a:lumMod val="95000"/>
                  </a:schemeClr>
                </a:solidFill>
              </a:rPr>
              <a:t>SLSRef</a:t>
            </a:r>
            <a:r>
              <a:rPr lang="en-US" sz="1200" dirty="0">
                <a:solidFill>
                  <a:schemeClr val="tx1">
                    <a:lumMod val="95000"/>
                  </a:schemeClr>
                </a:solidFill>
              </a:rPr>
              <a:t> = new</a:t>
            </a:r>
          </a:p>
          <a:p>
            <a:r>
              <a:rPr lang="en-US" sz="1200" dirty="0">
                <a:solidFill>
                  <a:schemeClr val="tx1">
                    <a:lumMod val="95000"/>
                  </a:schemeClr>
                </a:solidFill>
              </a:rPr>
              <a:t>	 </a:t>
            </a:r>
            <a:r>
              <a:rPr lang="en-US" sz="1200" dirty="0" err="1">
                <a:solidFill>
                  <a:schemeClr val="tx1">
                    <a:lumMod val="95000"/>
                  </a:schemeClr>
                </a:solidFill>
              </a:rPr>
              <a:t>ShapeListServant</a:t>
            </a:r>
            <a:r>
              <a:rPr lang="en-US" sz="1200" dirty="0">
                <a:solidFill>
                  <a:schemeClr val="tx1">
                    <a:lumMod val="95000"/>
                  </a:schemeClr>
                </a:solidFill>
              </a:rPr>
              <a:t>(</a:t>
            </a:r>
            <a:r>
              <a:rPr lang="en-US" sz="1200" dirty="0" err="1">
                <a:solidFill>
                  <a:schemeClr val="tx1">
                    <a:lumMod val="95000"/>
                  </a:schemeClr>
                </a:solidFill>
              </a:rPr>
              <a:t>rootpoa</a:t>
            </a:r>
            <a:r>
              <a:rPr lang="en-US" sz="1200" dirty="0">
                <a:solidFill>
                  <a:schemeClr val="tx1">
                    <a:lumMod val="95000"/>
                  </a:schemeClr>
                </a:solidFill>
              </a:rPr>
              <a:t>); 4 </a:t>
            </a:r>
            <a:r>
              <a:rPr lang="en-US" sz="1200" dirty="0" err="1">
                <a:solidFill>
                  <a:schemeClr val="tx1">
                    <a:lumMod val="95000"/>
                  </a:schemeClr>
                </a:solidFill>
              </a:rPr>
              <a:t>org.omg.CORBA.Object</a:t>
            </a:r>
            <a:r>
              <a:rPr lang="en-US" sz="1200" dirty="0">
                <a:solidFill>
                  <a:schemeClr val="tx1">
                    <a:lumMod val="95000"/>
                  </a:schemeClr>
                </a:solidFill>
              </a:rPr>
              <a:t> ref = </a:t>
            </a:r>
          </a:p>
          <a:p>
            <a:r>
              <a:rPr lang="en-US" sz="1200" dirty="0">
                <a:solidFill>
                  <a:schemeClr val="tx1">
                    <a:lumMod val="95000"/>
                  </a:schemeClr>
                </a:solidFill>
              </a:rPr>
              <a:t>	</a:t>
            </a:r>
            <a:r>
              <a:rPr lang="en-US" sz="1200" dirty="0" err="1">
                <a:solidFill>
                  <a:schemeClr val="tx1">
                    <a:lumMod val="95000"/>
                  </a:schemeClr>
                </a:solidFill>
              </a:rPr>
              <a:t>rootpoa.servant_to_reference</a:t>
            </a:r>
            <a:r>
              <a:rPr lang="en-US" sz="1200" dirty="0">
                <a:solidFill>
                  <a:schemeClr val="tx1">
                    <a:lumMod val="95000"/>
                  </a:schemeClr>
                </a:solidFill>
              </a:rPr>
              <a:t>(</a:t>
            </a:r>
            <a:r>
              <a:rPr lang="en-US" sz="1200" dirty="0" err="1">
                <a:solidFill>
                  <a:schemeClr val="tx1">
                    <a:lumMod val="95000"/>
                  </a:schemeClr>
                </a:solidFill>
              </a:rPr>
              <a:t>SLSRef</a:t>
            </a:r>
            <a:r>
              <a:rPr lang="en-US" sz="1200" dirty="0">
                <a:solidFill>
                  <a:schemeClr val="tx1">
                    <a:lumMod val="95000"/>
                  </a:schemeClr>
                </a:solidFill>
              </a:rPr>
              <a:t>); 5 </a:t>
            </a:r>
            <a:r>
              <a:rPr lang="en-US" sz="1200" dirty="0" err="1">
                <a:solidFill>
                  <a:schemeClr val="tx1">
                    <a:lumMod val="95000"/>
                  </a:schemeClr>
                </a:solidFill>
              </a:rPr>
              <a:t>ShapeList</a:t>
            </a:r>
            <a:r>
              <a:rPr lang="en-US" sz="1200" dirty="0">
                <a:solidFill>
                  <a:schemeClr val="tx1">
                    <a:lumMod val="95000"/>
                  </a:schemeClr>
                </a:solidFill>
              </a:rPr>
              <a:t> </a:t>
            </a:r>
            <a:r>
              <a:rPr lang="en-US" sz="1200" dirty="0" err="1">
                <a:solidFill>
                  <a:schemeClr val="tx1">
                    <a:lumMod val="95000"/>
                  </a:schemeClr>
                </a:solidFill>
              </a:rPr>
              <a:t>SLRef</a:t>
            </a:r>
            <a:r>
              <a:rPr lang="en-US" sz="1200" dirty="0">
                <a:solidFill>
                  <a:schemeClr val="tx1">
                    <a:lumMod val="95000"/>
                  </a:schemeClr>
                </a:solidFill>
              </a:rPr>
              <a:t> = </a:t>
            </a:r>
          </a:p>
          <a:p>
            <a:r>
              <a:rPr lang="en-US" sz="1200" dirty="0">
                <a:solidFill>
                  <a:schemeClr val="tx1">
                    <a:lumMod val="95000"/>
                  </a:schemeClr>
                </a:solidFill>
              </a:rPr>
              <a:t>	</a:t>
            </a:r>
            <a:r>
              <a:rPr lang="en-US" sz="1200" dirty="0" err="1">
                <a:solidFill>
                  <a:schemeClr val="tx1">
                    <a:lumMod val="95000"/>
                  </a:schemeClr>
                </a:solidFill>
              </a:rPr>
              <a:t>ShapeListHelper.narrow</a:t>
            </a:r>
            <a:r>
              <a:rPr lang="en-US" sz="1200" dirty="0">
                <a:solidFill>
                  <a:schemeClr val="tx1">
                    <a:lumMod val="95000"/>
                  </a:schemeClr>
                </a:solidFill>
              </a:rPr>
              <a:t>(ref); </a:t>
            </a:r>
          </a:p>
          <a:p>
            <a:r>
              <a:rPr lang="en-US" sz="1200" dirty="0" err="1">
                <a:solidFill>
                  <a:schemeClr val="tx1">
                    <a:lumMod val="95000"/>
                  </a:schemeClr>
                </a:solidFill>
              </a:rPr>
              <a:t>org.omg.CORBA.Object</a:t>
            </a:r>
            <a:r>
              <a:rPr lang="en-US" sz="1200" dirty="0">
                <a:solidFill>
                  <a:schemeClr val="tx1">
                    <a:lumMod val="95000"/>
                  </a:schemeClr>
                </a:solidFill>
              </a:rPr>
              <a:t> </a:t>
            </a:r>
            <a:r>
              <a:rPr lang="en-US" sz="1200" dirty="0" err="1">
                <a:solidFill>
                  <a:schemeClr val="tx1">
                    <a:lumMod val="95000"/>
                  </a:schemeClr>
                </a:solidFill>
              </a:rPr>
              <a:t>objRef</a:t>
            </a:r>
            <a:r>
              <a:rPr lang="en-US" sz="1200" dirty="0">
                <a:solidFill>
                  <a:schemeClr val="tx1">
                    <a:lumMod val="95000"/>
                  </a:schemeClr>
                </a:solidFill>
              </a:rPr>
              <a:t> = </a:t>
            </a:r>
            <a:r>
              <a:rPr lang="en-US" sz="1200" dirty="0" err="1">
                <a:solidFill>
                  <a:schemeClr val="tx1">
                    <a:lumMod val="95000"/>
                  </a:schemeClr>
                </a:solidFill>
              </a:rPr>
              <a:t>orb.resolve_initial_references</a:t>
            </a:r>
            <a:r>
              <a:rPr lang="en-US" sz="1200" dirty="0">
                <a:solidFill>
                  <a:schemeClr val="tx1">
                    <a:lumMod val="95000"/>
                  </a:schemeClr>
                </a:solidFill>
              </a:rPr>
              <a:t>("</a:t>
            </a:r>
            <a:r>
              <a:rPr lang="en-US" sz="1200" dirty="0" err="1">
                <a:solidFill>
                  <a:schemeClr val="tx1">
                    <a:lumMod val="95000"/>
                  </a:schemeClr>
                </a:solidFill>
              </a:rPr>
              <a:t>NameService</a:t>
            </a:r>
            <a:r>
              <a:rPr lang="en-US" sz="1200" dirty="0">
                <a:solidFill>
                  <a:schemeClr val="tx1">
                    <a:lumMod val="95000"/>
                  </a:schemeClr>
                </a:solidFill>
              </a:rPr>
              <a:t>");</a:t>
            </a:r>
          </a:p>
          <a:p>
            <a:r>
              <a:rPr lang="en-US" sz="1200" dirty="0">
                <a:solidFill>
                  <a:schemeClr val="tx1">
                    <a:lumMod val="95000"/>
                  </a:schemeClr>
                </a:solidFill>
              </a:rPr>
              <a:t>	 </a:t>
            </a:r>
            <a:r>
              <a:rPr lang="en-US" sz="1200" dirty="0" err="1">
                <a:solidFill>
                  <a:schemeClr val="tx1">
                    <a:lumMod val="95000"/>
                  </a:schemeClr>
                </a:solidFill>
              </a:rPr>
              <a:t>NamingContext</a:t>
            </a:r>
            <a:r>
              <a:rPr lang="en-US" sz="1200" dirty="0">
                <a:solidFill>
                  <a:schemeClr val="tx1">
                    <a:lumMod val="95000"/>
                  </a:schemeClr>
                </a:solidFill>
              </a:rPr>
              <a:t> </a:t>
            </a:r>
            <a:r>
              <a:rPr lang="en-US" sz="1200" dirty="0" err="1">
                <a:solidFill>
                  <a:schemeClr val="tx1">
                    <a:lumMod val="95000"/>
                  </a:schemeClr>
                </a:solidFill>
              </a:rPr>
              <a:t>ncRef</a:t>
            </a:r>
            <a:r>
              <a:rPr lang="en-US" sz="1200" dirty="0">
                <a:solidFill>
                  <a:schemeClr val="tx1">
                    <a:lumMod val="95000"/>
                  </a:schemeClr>
                </a:solidFill>
              </a:rPr>
              <a:t> = </a:t>
            </a:r>
            <a:r>
              <a:rPr lang="en-US" sz="1200" dirty="0" err="1">
                <a:solidFill>
                  <a:schemeClr val="tx1">
                    <a:lumMod val="95000"/>
                  </a:schemeClr>
                </a:solidFill>
              </a:rPr>
              <a:t>NamingContextHelper.narrow</a:t>
            </a:r>
            <a:r>
              <a:rPr lang="en-US" sz="1200" dirty="0">
                <a:solidFill>
                  <a:schemeClr val="tx1">
                    <a:lumMod val="95000"/>
                  </a:schemeClr>
                </a:solidFill>
              </a:rPr>
              <a:t>(</a:t>
            </a:r>
            <a:r>
              <a:rPr lang="en-US" sz="1200" dirty="0" err="1">
                <a:solidFill>
                  <a:schemeClr val="tx1">
                    <a:lumMod val="95000"/>
                  </a:schemeClr>
                </a:solidFill>
              </a:rPr>
              <a:t>objRef</a:t>
            </a:r>
            <a:r>
              <a:rPr lang="en-US" sz="1200" dirty="0">
                <a:solidFill>
                  <a:schemeClr val="tx1">
                    <a:lumMod val="95000"/>
                  </a:schemeClr>
                </a:solidFill>
              </a:rPr>
              <a:t>);                                                                               6 </a:t>
            </a:r>
          </a:p>
          <a:p>
            <a:r>
              <a:rPr lang="en-US" sz="1200" dirty="0">
                <a:solidFill>
                  <a:schemeClr val="tx1">
                    <a:lumMod val="95000"/>
                  </a:schemeClr>
                </a:solidFill>
              </a:rPr>
              <a:t>	</a:t>
            </a:r>
            <a:r>
              <a:rPr lang="en-US" sz="1200" dirty="0" err="1">
                <a:solidFill>
                  <a:schemeClr val="tx1">
                    <a:lumMod val="95000"/>
                  </a:schemeClr>
                </a:solidFill>
              </a:rPr>
              <a:t>NameComponent</a:t>
            </a:r>
            <a:r>
              <a:rPr lang="en-US" sz="1200" dirty="0">
                <a:solidFill>
                  <a:schemeClr val="tx1">
                    <a:lumMod val="95000"/>
                  </a:schemeClr>
                </a:solidFill>
              </a:rPr>
              <a:t> </a:t>
            </a:r>
            <a:r>
              <a:rPr lang="en-US" sz="1200" dirty="0" err="1">
                <a:solidFill>
                  <a:schemeClr val="tx1">
                    <a:lumMod val="95000"/>
                  </a:schemeClr>
                </a:solidFill>
              </a:rPr>
              <a:t>nc</a:t>
            </a:r>
            <a:r>
              <a:rPr lang="en-US" sz="1200" dirty="0">
                <a:solidFill>
                  <a:schemeClr val="tx1">
                    <a:lumMod val="95000"/>
                  </a:schemeClr>
                </a:solidFill>
              </a:rPr>
              <a:t> = new </a:t>
            </a:r>
            <a:r>
              <a:rPr lang="en-US" sz="1200" dirty="0" err="1">
                <a:solidFill>
                  <a:schemeClr val="tx1">
                    <a:lumMod val="95000"/>
                  </a:schemeClr>
                </a:solidFill>
              </a:rPr>
              <a:t>NameComponent</a:t>
            </a:r>
            <a:r>
              <a:rPr lang="en-US" sz="1200" dirty="0">
                <a:solidFill>
                  <a:schemeClr val="tx1">
                    <a:lumMod val="95000"/>
                  </a:schemeClr>
                </a:solidFill>
              </a:rPr>
              <a:t>("</a:t>
            </a:r>
            <a:r>
              <a:rPr lang="en-US" sz="1200" dirty="0" err="1">
                <a:solidFill>
                  <a:schemeClr val="tx1">
                    <a:lumMod val="95000"/>
                  </a:schemeClr>
                </a:solidFill>
              </a:rPr>
              <a:t>ShapeList</a:t>
            </a:r>
            <a:r>
              <a:rPr lang="en-US" sz="1200" dirty="0">
                <a:solidFill>
                  <a:schemeClr val="tx1">
                    <a:lumMod val="95000"/>
                  </a:schemeClr>
                </a:solidFill>
              </a:rPr>
              <a:t>", "");                                                                                  7 </a:t>
            </a:r>
          </a:p>
          <a:p>
            <a:r>
              <a:rPr lang="en-US" sz="1200" dirty="0">
                <a:solidFill>
                  <a:schemeClr val="tx1">
                    <a:lumMod val="95000"/>
                  </a:schemeClr>
                </a:solidFill>
              </a:rPr>
              <a:t>	</a:t>
            </a:r>
            <a:r>
              <a:rPr lang="en-US" sz="1200" dirty="0" err="1">
                <a:solidFill>
                  <a:schemeClr val="tx1">
                    <a:lumMod val="95000"/>
                  </a:schemeClr>
                </a:solidFill>
              </a:rPr>
              <a:t>NameComponent</a:t>
            </a:r>
            <a:r>
              <a:rPr lang="en-US" sz="1200" dirty="0">
                <a:solidFill>
                  <a:schemeClr val="tx1">
                    <a:lumMod val="95000"/>
                  </a:schemeClr>
                </a:solidFill>
              </a:rPr>
              <a:t> path[] = {</a:t>
            </a:r>
            <a:r>
              <a:rPr lang="en-US" sz="1200" dirty="0" err="1">
                <a:solidFill>
                  <a:schemeClr val="tx1">
                    <a:lumMod val="95000"/>
                  </a:schemeClr>
                </a:solidFill>
              </a:rPr>
              <a:t>nc</a:t>
            </a:r>
            <a:r>
              <a:rPr lang="en-US" sz="1200" dirty="0">
                <a:solidFill>
                  <a:schemeClr val="tx1">
                    <a:lumMod val="95000"/>
                  </a:schemeClr>
                </a:solidFill>
              </a:rPr>
              <a:t>};                                                                                                                                      8 </a:t>
            </a:r>
          </a:p>
          <a:p>
            <a:r>
              <a:rPr lang="en-US" sz="1200" dirty="0">
                <a:solidFill>
                  <a:schemeClr val="tx1">
                    <a:lumMod val="95000"/>
                  </a:schemeClr>
                </a:solidFill>
              </a:rPr>
              <a:t>	</a:t>
            </a:r>
            <a:r>
              <a:rPr lang="en-US" sz="1200" dirty="0" err="1">
                <a:solidFill>
                  <a:schemeClr val="tx1">
                    <a:lumMod val="95000"/>
                  </a:schemeClr>
                </a:solidFill>
              </a:rPr>
              <a:t>ncRef.rebind</a:t>
            </a:r>
            <a:r>
              <a:rPr lang="en-US" sz="1200" dirty="0">
                <a:solidFill>
                  <a:schemeClr val="tx1">
                    <a:lumMod val="95000"/>
                  </a:schemeClr>
                </a:solidFill>
              </a:rPr>
              <a:t>(path, </a:t>
            </a:r>
            <a:r>
              <a:rPr lang="en-US" sz="1200" dirty="0" err="1">
                <a:solidFill>
                  <a:schemeClr val="tx1">
                    <a:lumMod val="95000"/>
                  </a:schemeClr>
                </a:solidFill>
              </a:rPr>
              <a:t>SLRef</a:t>
            </a:r>
            <a:r>
              <a:rPr lang="en-US" sz="1200" dirty="0">
                <a:solidFill>
                  <a:schemeClr val="tx1">
                    <a:lumMod val="95000"/>
                  </a:schemeClr>
                </a:solidFill>
              </a:rPr>
              <a:t>);                                                                                                                                                 9 </a:t>
            </a:r>
          </a:p>
          <a:p>
            <a:r>
              <a:rPr lang="en-US" sz="1200" dirty="0">
                <a:solidFill>
                  <a:schemeClr val="tx1">
                    <a:lumMod val="95000"/>
                  </a:schemeClr>
                </a:solidFill>
              </a:rPr>
              <a:t>	</a:t>
            </a:r>
            <a:r>
              <a:rPr lang="en-US" sz="1200" dirty="0" err="1">
                <a:solidFill>
                  <a:schemeClr val="tx1">
                    <a:lumMod val="95000"/>
                  </a:schemeClr>
                </a:solidFill>
              </a:rPr>
              <a:t>orb.run</a:t>
            </a:r>
            <a:r>
              <a:rPr lang="en-US" sz="1200" dirty="0">
                <a:solidFill>
                  <a:schemeClr val="tx1">
                    <a:lumMod val="95000"/>
                  </a:schemeClr>
                </a:solidFill>
              </a:rPr>
              <a:t>();                                                                                                                                                                              10 </a:t>
            </a:r>
          </a:p>
          <a:p>
            <a:r>
              <a:rPr lang="en-US" sz="1200" dirty="0">
                <a:solidFill>
                  <a:schemeClr val="tx1">
                    <a:lumMod val="95000"/>
                  </a:schemeClr>
                </a:solidFill>
              </a:rPr>
              <a:t>	} catch (Exception e) { ... } </a:t>
            </a:r>
          </a:p>
          <a:p>
            <a:r>
              <a:rPr lang="en-US" sz="1200" dirty="0">
                <a:solidFill>
                  <a:schemeClr val="tx1">
                    <a:lumMod val="95000"/>
                  </a:schemeClr>
                </a:solidFill>
              </a:rPr>
              <a:t>     }</a:t>
            </a:r>
          </a:p>
          <a:p>
            <a:r>
              <a:rPr lang="en-US" sz="1200" dirty="0">
                <a:solidFill>
                  <a:schemeClr val="tx1">
                    <a:lumMod val="95000"/>
                  </a:schemeClr>
                </a:solidFill>
              </a:rPr>
              <a:t>}</a:t>
            </a:r>
          </a:p>
        </p:txBody>
      </p:sp>
    </p:spTree>
    <p:extLst>
      <p:ext uri="{BB962C8B-B14F-4D97-AF65-F5344CB8AC3E}">
        <p14:creationId xmlns:p14="http://schemas.microsoft.com/office/powerpoint/2010/main" val="2494796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700" y="228600"/>
            <a:ext cx="5434012" cy="431800"/>
          </a:xfrm>
        </p:spPr>
        <p:txBody>
          <a:bodyPr>
            <a:normAutofit/>
          </a:bodyPr>
          <a:lstStyle/>
          <a:p>
            <a:pPr algn="r" rtl="1"/>
            <a:r>
              <a:rPr lang="fa-IR" sz="1600" dirty="0">
                <a:cs typeface="B Titr" panose="00000700000000000000" pitchFamily="2" charset="-78"/>
              </a:rPr>
              <a:t>برنامه مشتری جاوا برای رابط های  </a:t>
            </a:r>
            <a:r>
              <a:rPr lang="en-US" sz="1600" dirty="0" err="1">
                <a:cs typeface="B Titr" panose="00000700000000000000" pitchFamily="2" charset="-78"/>
              </a:rPr>
              <a:t>corba</a:t>
            </a:r>
            <a:r>
              <a:rPr lang="en-US" sz="1600" dirty="0">
                <a:cs typeface="B Titr" panose="00000700000000000000" pitchFamily="2" charset="-78"/>
              </a:rPr>
              <a:t> shape &amp; shape list</a:t>
            </a:r>
          </a:p>
        </p:txBody>
      </p:sp>
      <p:sp>
        <p:nvSpPr>
          <p:cNvPr id="3" name="Text Placeholder 2"/>
          <p:cNvSpPr>
            <a:spLocks noGrp="1"/>
          </p:cNvSpPr>
          <p:nvPr>
            <p:ph type="body" idx="1"/>
          </p:nvPr>
        </p:nvSpPr>
        <p:spPr>
          <a:xfrm>
            <a:off x="317500" y="812800"/>
            <a:ext cx="11023599" cy="5867400"/>
          </a:xfrm>
        </p:spPr>
        <p:txBody>
          <a:bodyPr>
            <a:normAutofit fontScale="85000" lnSpcReduction="20000"/>
          </a:bodyPr>
          <a:lstStyle/>
          <a:p>
            <a:r>
              <a:rPr lang="en-US" dirty="0">
                <a:solidFill>
                  <a:schemeClr val="tx1">
                    <a:lumMod val="95000"/>
                  </a:schemeClr>
                </a:solidFill>
              </a:rPr>
              <a:t>Java client program for CORBA interfaces Shape and </a:t>
            </a:r>
            <a:r>
              <a:rPr lang="en-US" dirty="0" err="1">
                <a:solidFill>
                  <a:schemeClr val="tx1">
                    <a:lumMod val="95000"/>
                  </a:schemeClr>
                </a:solidFill>
              </a:rPr>
              <a:t>ShapeList</a:t>
            </a:r>
            <a:r>
              <a:rPr lang="en-US" dirty="0">
                <a:solidFill>
                  <a:schemeClr val="tx1">
                    <a:lumMod val="95000"/>
                  </a:schemeClr>
                </a:solidFill>
              </a:rPr>
              <a:t> </a:t>
            </a:r>
          </a:p>
          <a:p>
            <a:r>
              <a:rPr lang="en-US" dirty="0">
                <a:solidFill>
                  <a:schemeClr val="tx1">
                    <a:lumMod val="95000"/>
                  </a:schemeClr>
                </a:solidFill>
              </a:rPr>
              <a:t>import </a:t>
            </a:r>
            <a:r>
              <a:rPr lang="en-US" dirty="0" err="1">
                <a:solidFill>
                  <a:schemeClr val="tx1">
                    <a:lumMod val="95000"/>
                  </a:schemeClr>
                </a:solidFill>
              </a:rPr>
              <a:t>org.omg.CosNaming</a:t>
            </a:r>
            <a:r>
              <a:rPr lang="en-US" dirty="0">
                <a:solidFill>
                  <a:schemeClr val="tx1">
                    <a:lumMod val="95000"/>
                  </a:schemeClr>
                </a:solidFill>
              </a:rPr>
              <a:t>.*; </a:t>
            </a:r>
          </a:p>
          <a:p>
            <a:r>
              <a:rPr lang="en-US" dirty="0">
                <a:solidFill>
                  <a:schemeClr val="tx1">
                    <a:lumMod val="95000"/>
                  </a:schemeClr>
                </a:solidFill>
              </a:rPr>
              <a:t>import </a:t>
            </a:r>
            <a:r>
              <a:rPr lang="en-US" dirty="0" err="1">
                <a:solidFill>
                  <a:schemeClr val="tx1">
                    <a:lumMod val="95000"/>
                  </a:schemeClr>
                </a:solidFill>
              </a:rPr>
              <a:t>org.omg.CosNaming.NamingContextPackage</a:t>
            </a:r>
            <a:r>
              <a:rPr lang="en-US" dirty="0">
                <a:solidFill>
                  <a:schemeClr val="tx1">
                    <a:lumMod val="95000"/>
                  </a:schemeClr>
                </a:solidFill>
              </a:rPr>
              <a:t>.*; </a:t>
            </a:r>
          </a:p>
          <a:p>
            <a:r>
              <a:rPr lang="en-US" dirty="0">
                <a:solidFill>
                  <a:schemeClr val="tx1">
                    <a:lumMod val="95000"/>
                  </a:schemeClr>
                </a:solidFill>
              </a:rPr>
              <a:t>import </a:t>
            </a:r>
            <a:r>
              <a:rPr lang="en-US" dirty="0" err="1">
                <a:solidFill>
                  <a:schemeClr val="tx1">
                    <a:lumMod val="95000"/>
                  </a:schemeClr>
                </a:solidFill>
              </a:rPr>
              <a:t>org.omg.CORBA</a:t>
            </a:r>
            <a:r>
              <a:rPr lang="en-US" dirty="0">
                <a:solidFill>
                  <a:schemeClr val="tx1">
                    <a:lumMod val="95000"/>
                  </a:schemeClr>
                </a:solidFill>
              </a:rPr>
              <a:t>.*; public class </a:t>
            </a:r>
          </a:p>
          <a:p>
            <a:r>
              <a:rPr lang="en-US" dirty="0" err="1">
                <a:solidFill>
                  <a:schemeClr val="tx1">
                    <a:lumMod val="95000"/>
                  </a:schemeClr>
                </a:solidFill>
              </a:rPr>
              <a:t>ShapeListClient</a:t>
            </a:r>
            <a:r>
              <a:rPr lang="en-US" dirty="0">
                <a:solidFill>
                  <a:schemeClr val="tx1">
                    <a:lumMod val="95000"/>
                  </a:schemeClr>
                </a:solidFill>
              </a:rPr>
              <a:t>{ public static void main(String </a:t>
            </a:r>
            <a:r>
              <a:rPr lang="en-US" dirty="0" err="1">
                <a:solidFill>
                  <a:schemeClr val="tx1">
                    <a:lumMod val="95000"/>
                  </a:schemeClr>
                </a:solidFill>
              </a:rPr>
              <a:t>args</a:t>
            </a:r>
            <a:r>
              <a:rPr lang="en-US" dirty="0">
                <a:solidFill>
                  <a:schemeClr val="tx1">
                    <a:lumMod val="95000"/>
                  </a:schemeClr>
                </a:solidFill>
              </a:rPr>
              <a:t>[]) </a:t>
            </a:r>
          </a:p>
          <a:p>
            <a:r>
              <a:rPr lang="en-US" dirty="0">
                <a:solidFill>
                  <a:schemeClr val="tx1">
                    <a:lumMod val="95000"/>
                  </a:schemeClr>
                </a:solidFill>
              </a:rPr>
              <a:t>{ try{ </a:t>
            </a:r>
          </a:p>
          <a:p>
            <a:r>
              <a:rPr lang="en-US" dirty="0">
                <a:solidFill>
                  <a:schemeClr val="tx1">
                    <a:lumMod val="95000"/>
                  </a:schemeClr>
                </a:solidFill>
              </a:rPr>
              <a:t>		ORB </a:t>
            </a:r>
            <a:r>
              <a:rPr lang="en-US" dirty="0" err="1">
                <a:solidFill>
                  <a:schemeClr val="tx1">
                    <a:lumMod val="95000"/>
                  </a:schemeClr>
                </a:solidFill>
              </a:rPr>
              <a:t>orb</a:t>
            </a:r>
            <a:r>
              <a:rPr lang="en-US" dirty="0">
                <a:solidFill>
                  <a:schemeClr val="tx1">
                    <a:lumMod val="95000"/>
                  </a:schemeClr>
                </a:solidFill>
              </a:rPr>
              <a:t> = </a:t>
            </a:r>
            <a:r>
              <a:rPr lang="en-US" dirty="0" err="1">
                <a:solidFill>
                  <a:schemeClr val="tx1">
                    <a:lumMod val="95000"/>
                  </a:schemeClr>
                </a:solidFill>
              </a:rPr>
              <a:t>ORB.init</a:t>
            </a:r>
            <a:r>
              <a:rPr lang="en-US" dirty="0">
                <a:solidFill>
                  <a:schemeClr val="tx1">
                    <a:lumMod val="95000"/>
                  </a:schemeClr>
                </a:solidFill>
              </a:rPr>
              <a:t>(</a:t>
            </a:r>
            <a:r>
              <a:rPr lang="en-US" dirty="0" err="1">
                <a:solidFill>
                  <a:schemeClr val="tx1">
                    <a:lumMod val="95000"/>
                  </a:schemeClr>
                </a:solidFill>
              </a:rPr>
              <a:t>args</a:t>
            </a:r>
            <a:r>
              <a:rPr lang="en-US" dirty="0">
                <a:solidFill>
                  <a:schemeClr val="tx1">
                    <a:lumMod val="95000"/>
                  </a:schemeClr>
                </a:solidFill>
              </a:rPr>
              <a:t>, null); 1 </a:t>
            </a:r>
          </a:p>
          <a:p>
            <a:r>
              <a:rPr lang="en-US" dirty="0">
                <a:solidFill>
                  <a:schemeClr val="tx1">
                    <a:lumMod val="95000"/>
                  </a:schemeClr>
                </a:solidFill>
              </a:rPr>
              <a:t>		</a:t>
            </a:r>
            <a:r>
              <a:rPr lang="en-US" dirty="0" err="1">
                <a:solidFill>
                  <a:schemeClr val="tx1">
                    <a:lumMod val="95000"/>
                  </a:schemeClr>
                </a:solidFill>
              </a:rPr>
              <a:t>org.omg.CORBA.Object</a:t>
            </a:r>
            <a:r>
              <a:rPr lang="en-US" dirty="0">
                <a:solidFill>
                  <a:schemeClr val="tx1">
                    <a:lumMod val="95000"/>
                  </a:schemeClr>
                </a:solidFill>
              </a:rPr>
              <a:t> </a:t>
            </a:r>
            <a:r>
              <a:rPr lang="en-US" dirty="0" err="1">
                <a:solidFill>
                  <a:schemeClr val="tx1">
                    <a:lumMod val="95000"/>
                  </a:schemeClr>
                </a:solidFill>
              </a:rPr>
              <a:t>objRef</a:t>
            </a:r>
            <a:r>
              <a:rPr lang="en-US" dirty="0">
                <a:solidFill>
                  <a:schemeClr val="tx1">
                    <a:lumMod val="95000"/>
                  </a:schemeClr>
                </a:solidFill>
              </a:rPr>
              <a:t> = </a:t>
            </a:r>
          </a:p>
          <a:p>
            <a:r>
              <a:rPr lang="en-US" dirty="0">
                <a:solidFill>
                  <a:schemeClr val="tx1">
                    <a:lumMod val="95000"/>
                  </a:schemeClr>
                </a:solidFill>
              </a:rPr>
              <a:t>		</a:t>
            </a:r>
            <a:r>
              <a:rPr lang="en-US" dirty="0" err="1">
                <a:solidFill>
                  <a:schemeClr val="tx1">
                    <a:lumMod val="95000"/>
                  </a:schemeClr>
                </a:solidFill>
              </a:rPr>
              <a:t>orb.resolve_initial_references</a:t>
            </a:r>
            <a:r>
              <a:rPr lang="en-US" dirty="0">
                <a:solidFill>
                  <a:schemeClr val="tx1">
                    <a:lumMod val="95000"/>
                  </a:schemeClr>
                </a:solidFill>
              </a:rPr>
              <a:t>("</a:t>
            </a:r>
            <a:r>
              <a:rPr lang="en-US" dirty="0" err="1">
                <a:solidFill>
                  <a:schemeClr val="tx1">
                    <a:lumMod val="95000"/>
                  </a:schemeClr>
                </a:solidFill>
              </a:rPr>
              <a:t>NameService</a:t>
            </a:r>
            <a:r>
              <a:rPr lang="en-US" dirty="0">
                <a:solidFill>
                  <a:schemeClr val="tx1">
                    <a:lumMod val="95000"/>
                  </a:schemeClr>
                </a:solidFill>
              </a:rPr>
              <a:t>"); </a:t>
            </a:r>
          </a:p>
          <a:p>
            <a:r>
              <a:rPr lang="en-US" dirty="0">
                <a:solidFill>
                  <a:schemeClr val="tx1">
                    <a:lumMod val="95000"/>
                  </a:schemeClr>
                </a:solidFill>
              </a:rPr>
              <a:t>		</a:t>
            </a:r>
            <a:r>
              <a:rPr lang="en-US" dirty="0" err="1">
                <a:solidFill>
                  <a:schemeClr val="tx1">
                    <a:lumMod val="95000"/>
                  </a:schemeClr>
                </a:solidFill>
              </a:rPr>
              <a:t>NamingContext</a:t>
            </a:r>
            <a:r>
              <a:rPr lang="en-US" dirty="0">
                <a:solidFill>
                  <a:schemeClr val="tx1">
                    <a:lumMod val="95000"/>
                  </a:schemeClr>
                </a:solidFill>
              </a:rPr>
              <a:t> </a:t>
            </a:r>
            <a:r>
              <a:rPr lang="en-US" dirty="0" err="1">
                <a:solidFill>
                  <a:schemeClr val="tx1">
                    <a:lumMod val="95000"/>
                  </a:schemeClr>
                </a:solidFill>
              </a:rPr>
              <a:t>ncRef</a:t>
            </a:r>
            <a:r>
              <a:rPr lang="en-US" dirty="0">
                <a:solidFill>
                  <a:schemeClr val="tx1">
                    <a:lumMod val="95000"/>
                  </a:schemeClr>
                </a:solidFill>
              </a:rPr>
              <a:t> = </a:t>
            </a:r>
            <a:r>
              <a:rPr lang="en-US" dirty="0" err="1">
                <a:solidFill>
                  <a:schemeClr val="tx1">
                    <a:lumMod val="95000"/>
                  </a:schemeClr>
                </a:solidFill>
              </a:rPr>
              <a:t>NamingContextHelper.narrow</a:t>
            </a:r>
            <a:r>
              <a:rPr lang="en-US" dirty="0">
                <a:solidFill>
                  <a:schemeClr val="tx1">
                    <a:lumMod val="95000"/>
                  </a:schemeClr>
                </a:solidFill>
              </a:rPr>
              <a:t>(</a:t>
            </a:r>
            <a:r>
              <a:rPr lang="en-US" dirty="0" err="1">
                <a:solidFill>
                  <a:schemeClr val="tx1">
                    <a:lumMod val="95000"/>
                  </a:schemeClr>
                </a:solidFill>
              </a:rPr>
              <a:t>objRef</a:t>
            </a:r>
            <a:r>
              <a:rPr lang="en-US" dirty="0">
                <a:solidFill>
                  <a:schemeClr val="tx1">
                    <a:lumMod val="95000"/>
                  </a:schemeClr>
                </a:solidFill>
              </a:rPr>
              <a:t>); </a:t>
            </a:r>
          </a:p>
          <a:p>
            <a:r>
              <a:rPr lang="en-US" dirty="0">
                <a:solidFill>
                  <a:schemeClr val="tx1">
                    <a:lumMod val="95000"/>
                  </a:schemeClr>
                </a:solidFill>
              </a:rPr>
              <a:t>		</a:t>
            </a:r>
            <a:r>
              <a:rPr lang="en-US" dirty="0" err="1">
                <a:solidFill>
                  <a:schemeClr val="tx1">
                    <a:lumMod val="95000"/>
                  </a:schemeClr>
                </a:solidFill>
              </a:rPr>
              <a:t>NameComponent</a:t>
            </a:r>
            <a:r>
              <a:rPr lang="en-US" dirty="0">
                <a:solidFill>
                  <a:schemeClr val="tx1">
                    <a:lumMod val="95000"/>
                  </a:schemeClr>
                </a:solidFill>
              </a:rPr>
              <a:t> </a:t>
            </a:r>
            <a:r>
              <a:rPr lang="en-US" dirty="0" err="1">
                <a:solidFill>
                  <a:schemeClr val="tx1">
                    <a:lumMod val="95000"/>
                  </a:schemeClr>
                </a:solidFill>
              </a:rPr>
              <a:t>nc</a:t>
            </a:r>
            <a:r>
              <a:rPr lang="en-US" dirty="0">
                <a:solidFill>
                  <a:schemeClr val="tx1">
                    <a:lumMod val="95000"/>
                  </a:schemeClr>
                </a:solidFill>
              </a:rPr>
              <a:t> = new </a:t>
            </a:r>
            <a:r>
              <a:rPr lang="en-US" dirty="0" err="1">
                <a:solidFill>
                  <a:schemeClr val="tx1">
                    <a:lumMod val="95000"/>
                  </a:schemeClr>
                </a:solidFill>
              </a:rPr>
              <a:t>NameComponent</a:t>
            </a:r>
            <a:r>
              <a:rPr lang="en-US" dirty="0">
                <a:solidFill>
                  <a:schemeClr val="tx1">
                    <a:lumMod val="95000"/>
                  </a:schemeClr>
                </a:solidFill>
              </a:rPr>
              <a:t>("</a:t>
            </a:r>
            <a:r>
              <a:rPr lang="en-US" dirty="0" err="1">
                <a:solidFill>
                  <a:schemeClr val="tx1">
                    <a:lumMod val="95000"/>
                  </a:schemeClr>
                </a:solidFill>
              </a:rPr>
              <a:t>ShapeList</a:t>
            </a:r>
            <a:r>
              <a:rPr lang="en-US" dirty="0">
                <a:solidFill>
                  <a:schemeClr val="tx1">
                    <a:lumMod val="95000"/>
                  </a:schemeClr>
                </a:solidFill>
              </a:rPr>
              <a:t>", ""); </a:t>
            </a:r>
          </a:p>
          <a:p>
            <a:r>
              <a:rPr lang="en-US" dirty="0">
                <a:solidFill>
                  <a:schemeClr val="tx1">
                    <a:lumMod val="95000"/>
                  </a:schemeClr>
                </a:solidFill>
              </a:rPr>
              <a:t>		</a:t>
            </a:r>
            <a:r>
              <a:rPr lang="en-US" dirty="0" err="1">
                <a:solidFill>
                  <a:schemeClr val="tx1">
                    <a:lumMod val="95000"/>
                  </a:schemeClr>
                </a:solidFill>
              </a:rPr>
              <a:t>NameComponent</a:t>
            </a:r>
            <a:r>
              <a:rPr lang="en-US" dirty="0">
                <a:solidFill>
                  <a:schemeClr val="tx1">
                    <a:lumMod val="95000"/>
                  </a:schemeClr>
                </a:solidFill>
              </a:rPr>
              <a:t> path [] = { </a:t>
            </a:r>
            <a:r>
              <a:rPr lang="en-US" dirty="0" err="1">
                <a:solidFill>
                  <a:schemeClr val="tx1">
                    <a:lumMod val="95000"/>
                  </a:schemeClr>
                </a:solidFill>
              </a:rPr>
              <a:t>nc</a:t>
            </a:r>
            <a:r>
              <a:rPr lang="en-US" dirty="0">
                <a:solidFill>
                  <a:schemeClr val="tx1">
                    <a:lumMod val="95000"/>
                  </a:schemeClr>
                </a:solidFill>
              </a:rPr>
              <a:t> }; </a:t>
            </a:r>
          </a:p>
          <a:p>
            <a:r>
              <a:rPr lang="en-US" dirty="0">
                <a:solidFill>
                  <a:schemeClr val="tx1">
                    <a:lumMod val="95000"/>
                  </a:schemeClr>
                </a:solidFill>
              </a:rPr>
              <a:t>		</a:t>
            </a:r>
            <a:r>
              <a:rPr lang="en-US" dirty="0" err="1">
                <a:solidFill>
                  <a:schemeClr val="tx1">
                    <a:lumMod val="95000"/>
                  </a:schemeClr>
                </a:solidFill>
              </a:rPr>
              <a:t>ShapeList</a:t>
            </a:r>
            <a:r>
              <a:rPr lang="en-US" dirty="0">
                <a:solidFill>
                  <a:schemeClr val="tx1">
                    <a:lumMod val="95000"/>
                  </a:schemeClr>
                </a:solidFill>
              </a:rPr>
              <a:t> </a:t>
            </a:r>
            <a:r>
              <a:rPr lang="en-US" dirty="0" err="1">
                <a:solidFill>
                  <a:schemeClr val="tx1">
                    <a:lumMod val="95000"/>
                  </a:schemeClr>
                </a:solidFill>
              </a:rPr>
              <a:t>shapeListRef</a:t>
            </a:r>
            <a:r>
              <a:rPr lang="en-US" dirty="0">
                <a:solidFill>
                  <a:schemeClr val="tx1">
                    <a:lumMod val="95000"/>
                  </a:schemeClr>
                </a:solidFill>
              </a:rPr>
              <a:t> = </a:t>
            </a:r>
          </a:p>
          <a:p>
            <a:r>
              <a:rPr lang="en-US" dirty="0">
                <a:solidFill>
                  <a:schemeClr val="tx1">
                    <a:lumMod val="95000"/>
                  </a:schemeClr>
                </a:solidFill>
              </a:rPr>
              <a:t>		 	</a:t>
            </a:r>
            <a:r>
              <a:rPr lang="en-US" dirty="0" err="1">
                <a:solidFill>
                  <a:schemeClr val="tx1">
                    <a:lumMod val="95000"/>
                  </a:schemeClr>
                </a:solidFill>
              </a:rPr>
              <a:t>ShapeListHelper.narrow</a:t>
            </a:r>
            <a:r>
              <a:rPr lang="en-US" dirty="0">
                <a:solidFill>
                  <a:schemeClr val="tx1">
                    <a:lumMod val="95000"/>
                  </a:schemeClr>
                </a:solidFill>
              </a:rPr>
              <a:t>(</a:t>
            </a:r>
            <a:r>
              <a:rPr lang="en-US" dirty="0" err="1">
                <a:solidFill>
                  <a:schemeClr val="tx1">
                    <a:lumMod val="95000"/>
                  </a:schemeClr>
                </a:solidFill>
              </a:rPr>
              <a:t>ncRef.resolve</a:t>
            </a:r>
            <a:r>
              <a:rPr lang="en-US" dirty="0">
                <a:solidFill>
                  <a:schemeClr val="tx1">
                    <a:lumMod val="95000"/>
                  </a:schemeClr>
                </a:solidFill>
              </a:rPr>
              <a:t>(path));2 Shape[] </a:t>
            </a:r>
            <a:r>
              <a:rPr lang="en-US" dirty="0" err="1">
                <a:solidFill>
                  <a:schemeClr val="tx1">
                    <a:lumMod val="95000"/>
                  </a:schemeClr>
                </a:solidFill>
              </a:rPr>
              <a:t>sList</a:t>
            </a:r>
            <a:r>
              <a:rPr lang="en-US" dirty="0">
                <a:solidFill>
                  <a:schemeClr val="tx1">
                    <a:lumMod val="95000"/>
                  </a:schemeClr>
                </a:solidFill>
              </a:rPr>
              <a:t> = </a:t>
            </a:r>
          </a:p>
          <a:p>
            <a:r>
              <a:rPr lang="en-US" dirty="0">
                <a:solidFill>
                  <a:schemeClr val="tx1">
                    <a:lumMod val="95000"/>
                  </a:schemeClr>
                </a:solidFill>
              </a:rPr>
              <a:t>					</a:t>
            </a:r>
            <a:r>
              <a:rPr lang="en-US" dirty="0" err="1">
                <a:solidFill>
                  <a:schemeClr val="tx1">
                    <a:lumMod val="95000"/>
                  </a:schemeClr>
                </a:solidFill>
              </a:rPr>
              <a:t>shapeListRef.allShapes</a:t>
            </a:r>
            <a:r>
              <a:rPr lang="en-US" dirty="0">
                <a:solidFill>
                  <a:schemeClr val="tx1">
                    <a:lumMod val="95000"/>
                  </a:schemeClr>
                </a:solidFill>
              </a:rPr>
              <a:t>(); 3 </a:t>
            </a:r>
          </a:p>
          <a:p>
            <a:r>
              <a:rPr lang="en-US" dirty="0">
                <a:solidFill>
                  <a:schemeClr val="tx1">
                    <a:lumMod val="95000"/>
                  </a:schemeClr>
                </a:solidFill>
              </a:rPr>
              <a:t>		</a:t>
            </a:r>
            <a:r>
              <a:rPr lang="en-US" dirty="0" err="1">
                <a:solidFill>
                  <a:schemeClr val="tx1">
                    <a:lumMod val="95000"/>
                  </a:schemeClr>
                </a:solidFill>
              </a:rPr>
              <a:t>GraphicalObject</a:t>
            </a:r>
            <a:r>
              <a:rPr lang="en-US" dirty="0">
                <a:solidFill>
                  <a:schemeClr val="tx1">
                    <a:lumMod val="95000"/>
                  </a:schemeClr>
                </a:solidFill>
              </a:rPr>
              <a:t> g = </a:t>
            </a:r>
            <a:r>
              <a:rPr lang="en-US" dirty="0" err="1">
                <a:solidFill>
                  <a:schemeClr val="tx1">
                    <a:lumMod val="95000"/>
                  </a:schemeClr>
                </a:solidFill>
              </a:rPr>
              <a:t>sList</a:t>
            </a:r>
            <a:r>
              <a:rPr lang="en-US" dirty="0">
                <a:solidFill>
                  <a:schemeClr val="tx1">
                    <a:lumMod val="95000"/>
                  </a:schemeClr>
                </a:solidFill>
              </a:rPr>
              <a:t>[0].</a:t>
            </a:r>
            <a:r>
              <a:rPr lang="en-US" dirty="0" err="1">
                <a:solidFill>
                  <a:schemeClr val="tx1">
                    <a:lumMod val="95000"/>
                  </a:schemeClr>
                </a:solidFill>
              </a:rPr>
              <a:t>getAllState</a:t>
            </a:r>
            <a:r>
              <a:rPr lang="en-US" dirty="0">
                <a:solidFill>
                  <a:schemeClr val="tx1">
                    <a:lumMod val="95000"/>
                  </a:schemeClr>
                </a:solidFill>
              </a:rPr>
              <a:t>(); 4 </a:t>
            </a:r>
          </a:p>
          <a:p>
            <a:r>
              <a:rPr lang="en-US" dirty="0">
                <a:solidFill>
                  <a:schemeClr val="tx1">
                    <a:lumMod val="95000"/>
                  </a:schemeClr>
                </a:solidFill>
              </a:rPr>
              <a:t>   	    } catch(</a:t>
            </a:r>
            <a:r>
              <a:rPr lang="en-US" dirty="0" err="1">
                <a:solidFill>
                  <a:schemeClr val="tx1">
                    <a:lumMod val="95000"/>
                  </a:schemeClr>
                </a:solidFill>
              </a:rPr>
              <a:t>org.omg.CORBA.SystemException</a:t>
            </a:r>
            <a:r>
              <a:rPr lang="en-US" dirty="0">
                <a:solidFill>
                  <a:schemeClr val="tx1">
                    <a:lumMod val="95000"/>
                  </a:schemeClr>
                </a:solidFill>
              </a:rPr>
              <a:t> e) {...} 5 </a:t>
            </a:r>
          </a:p>
          <a:p>
            <a:r>
              <a:rPr lang="en-US" dirty="0">
                <a:solidFill>
                  <a:schemeClr val="tx1">
                    <a:lumMod val="95000"/>
                  </a:schemeClr>
                </a:solidFill>
              </a:rPr>
              <a:t>  	} </a:t>
            </a:r>
          </a:p>
          <a:p>
            <a:r>
              <a:rPr lang="en-US" dirty="0">
                <a:solidFill>
                  <a:schemeClr val="tx1">
                    <a:lumMod val="95000"/>
                  </a:schemeClr>
                </a:solidFill>
              </a:rPr>
              <a:t>}</a:t>
            </a:r>
          </a:p>
        </p:txBody>
      </p:sp>
    </p:spTree>
    <p:extLst>
      <p:ext uri="{BB962C8B-B14F-4D97-AF65-F5344CB8AC3E}">
        <p14:creationId xmlns:p14="http://schemas.microsoft.com/office/powerpoint/2010/main" val="4241079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11" y="889000"/>
            <a:ext cx="10733089" cy="4470400"/>
          </a:xfrm>
        </p:spPr>
        <p:txBody>
          <a:bodyPr>
            <a:normAutofit fontScale="90000"/>
          </a:bodyPr>
          <a:lstStyle/>
          <a:p>
            <a:pPr algn="r" rtl="1">
              <a:lnSpc>
                <a:spcPct val="150000"/>
              </a:lnSpc>
            </a:pPr>
            <a:r>
              <a:rPr lang="fa-IR" dirty="0">
                <a:cs typeface="B Titr" panose="00000700000000000000" pitchFamily="2" charset="-78"/>
              </a:rPr>
              <a:t>از اشیا تا اجزاء</a:t>
            </a:r>
            <a:br>
              <a:rPr lang="fa-IR" dirty="0">
                <a:cs typeface="B Titr" panose="00000700000000000000" pitchFamily="2" charset="-78"/>
              </a:rPr>
            </a:br>
            <a:r>
              <a:rPr lang="fa-IR" dirty="0">
                <a:cs typeface="B Titr" panose="00000700000000000000" pitchFamily="2" charset="-78"/>
              </a:rPr>
              <a:t>	</a:t>
            </a:r>
            <a:r>
              <a:rPr lang="fa-IR" sz="3100" dirty="0">
                <a:cs typeface="B Titr" panose="00000700000000000000" pitchFamily="2" charset="-78"/>
              </a:rPr>
              <a:t>وابستگی های ضمنی:</a:t>
            </a:r>
            <a:br>
              <a:rPr lang="fa-IR" dirty="0">
                <a:cs typeface="B Titr" panose="00000700000000000000" pitchFamily="2" charset="-78"/>
              </a:rPr>
            </a:br>
            <a:r>
              <a:rPr lang="fa-IR" dirty="0">
                <a:cs typeface="B Titr" panose="00000700000000000000" pitchFamily="2" charset="-78"/>
              </a:rPr>
              <a:t>		</a:t>
            </a:r>
            <a:r>
              <a:rPr lang="fa-IR" sz="2400" dirty="0">
                <a:cs typeface="B Titr" panose="00000700000000000000" pitchFamily="2" charset="-78"/>
              </a:rPr>
              <a:t>یک شی توزیع شده قراردادی رابه دنیای خارج از نظر رابط (یا واسط هایی) که به محیط توزیع شده ارائه می دهد، ارائه می دهد.</a:t>
            </a:r>
            <a:br>
              <a:rPr lang="fa-IR" sz="2400" dirty="0">
                <a:cs typeface="B Titr" panose="00000700000000000000" pitchFamily="2" charset="-78"/>
              </a:rPr>
            </a:br>
            <a:r>
              <a:rPr lang="fa-IR" sz="2400" dirty="0">
                <a:cs typeface="B Titr" panose="00000700000000000000" pitchFamily="2" charset="-78"/>
              </a:rPr>
              <a:t>قرارداد نشان د هنده یک توافق الزام آوربین ارائه د هنده شی و کاربران آن شی از نظر رفتار مورد انتظار آن است. اغلب فرض بر این است که چنین واسط هایی یک قرارداد کامل برا ی استقرار و استفاده از این شی فرا هم می کنند.</a:t>
            </a:r>
            <a:endParaRPr lang="en-US" sz="2400" dirty="0">
              <a:cs typeface="B Titr" panose="00000700000000000000" pitchFamily="2" charset="-78"/>
            </a:endParaRPr>
          </a:p>
        </p:txBody>
      </p:sp>
    </p:spTree>
    <p:extLst>
      <p:ext uri="{BB962C8B-B14F-4D97-AF65-F5344CB8AC3E}">
        <p14:creationId xmlns:p14="http://schemas.microsoft.com/office/powerpoint/2010/main" val="41962995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811" y="698500"/>
            <a:ext cx="10771189" cy="4965700"/>
          </a:xfrm>
        </p:spPr>
        <p:txBody>
          <a:bodyPr>
            <a:normAutofit fontScale="90000"/>
          </a:bodyPr>
          <a:lstStyle/>
          <a:p>
            <a:pPr algn="r" rtl="1">
              <a:lnSpc>
                <a:spcPct val="150000"/>
              </a:lnSpc>
            </a:pPr>
            <a:r>
              <a:rPr lang="fa-IR" dirty="0">
                <a:cs typeface="B Titr" panose="00000700000000000000" pitchFamily="2" charset="-78"/>
              </a:rPr>
              <a:t>نیاز:</a:t>
            </a:r>
            <a:br>
              <a:rPr lang="fa-IR" sz="2400" dirty="0">
                <a:cs typeface="B Titr" panose="00000700000000000000" pitchFamily="2" charset="-78"/>
              </a:rPr>
            </a:br>
            <a:r>
              <a:rPr lang="fa-IR" sz="2400" dirty="0">
                <a:cs typeface="B Titr" panose="00000700000000000000" pitchFamily="2" charset="-78"/>
              </a:rPr>
              <a:t> نیاز واضح به ساده ساز ی برنامه نویسی برنامه ها ی کاربرد ی توزیع شده، ارائه تفکیک پاکی از نگرانی هابین کد ها ی مربوط به عملیا ت دریک چارچو ب میان افزار و کد مرتبط بابرنامه، و اجازه دادن به برنامه نویس برا ی تمرکز انحصار ی بر روی دومی وجود دارد.</a:t>
            </a:r>
            <a:br>
              <a:rPr lang="fa-IR" sz="2400" dirty="0">
                <a:cs typeface="B Titr" panose="00000700000000000000" pitchFamily="2" charset="-78"/>
              </a:rPr>
            </a:br>
            <a:r>
              <a:rPr lang="fa-IR" sz="2400" dirty="0">
                <a:cs typeface="B Titr" panose="00000700000000000000" pitchFamily="2" charset="-78"/>
              </a:rPr>
              <a:t>	</a:t>
            </a:r>
            <a:r>
              <a:rPr lang="fa-IR" sz="3100" dirty="0">
                <a:cs typeface="B Titr" panose="00000700000000000000" pitchFamily="2" charset="-78"/>
              </a:rPr>
              <a:t>عدم تفکیک نگرانی ها ی توزیع:</a:t>
            </a:r>
            <a:br>
              <a:rPr lang="fa-IR" sz="2400" dirty="0">
                <a:cs typeface="B Titr" panose="00000700000000000000" pitchFamily="2" charset="-78"/>
              </a:rPr>
            </a:br>
            <a:r>
              <a:rPr lang="fa-IR" sz="2400" dirty="0">
                <a:cs typeface="B Titr" panose="00000700000000000000" pitchFamily="2" charset="-78"/>
              </a:rPr>
              <a:t>برنامه نویسانی که از میان افزارشی توزیع شده استفاده می کنند نیزبایدبه طور صریح با نگرانی ها ی غیرعملکرد ی مرتبط با مسائلی مانند امنیت،تراکنش ها، هما هنگی وتکرار مقابله کنند. در فن آور ی هایی مانند </a:t>
            </a:r>
            <a:r>
              <a:rPr lang="en-US" sz="2400" dirty="0">
                <a:cs typeface="B Titr" panose="00000700000000000000" pitchFamily="2" charset="-78"/>
              </a:rPr>
              <a:t>CORBA</a:t>
            </a:r>
            <a:r>
              <a:rPr lang="fa-IR" sz="2400" dirty="0">
                <a:cs typeface="B Titr" panose="00000700000000000000" pitchFamily="2" charset="-78"/>
              </a:rPr>
              <a:t>و ،</a:t>
            </a:r>
            <a:r>
              <a:rPr lang="en-US" sz="2400" dirty="0">
                <a:cs typeface="B Titr" panose="00000700000000000000" pitchFamily="2" charset="-78"/>
              </a:rPr>
              <a:t>RMI</a:t>
            </a:r>
            <a:r>
              <a:rPr lang="fa-IR" sz="2400" dirty="0">
                <a:cs typeface="B Titr" panose="00000700000000000000" pitchFamily="2" charset="-78"/>
              </a:rPr>
              <a:t>این امربا درج فراخوانی ها ی مناسب به سرویس ها ی سیستم توزیع شده مرتبط در داخل اشیا به دست می آید. این دوپیامد دارد:</a:t>
            </a:r>
            <a:endParaRPr lang="en-US" sz="2400" dirty="0">
              <a:cs typeface="B Titr" panose="00000700000000000000" pitchFamily="2" charset="-78"/>
            </a:endParaRPr>
          </a:p>
        </p:txBody>
      </p:sp>
    </p:spTree>
    <p:extLst>
      <p:ext uri="{BB962C8B-B14F-4D97-AF65-F5344CB8AC3E}">
        <p14:creationId xmlns:p14="http://schemas.microsoft.com/office/powerpoint/2010/main" val="3883023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1" y="1041400"/>
            <a:ext cx="10758489" cy="4064000"/>
          </a:xfrm>
        </p:spPr>
        <p:txBody>
          <a:bodyPr>
            <a:normAutofit fontScale="90000"/>
          </a:bodyPr>
          <a:lstStyle/>
          <a:p>
            <a:pPr algn="r" rtl="1">
              <a:lnSpc>
                <a:spcPct val="150000"/>
              </a:lnSpc>
            </a:pPr>
            <a:r>
              <a:rPr lang="fa-IR" sz="3200" dirty="0">
                <a:cs typeface="B Titr" panose="00000700000000000000" pitchFamily="2" charset="-78"/>
              </a:rPr>
              <a:t>	1- برنامه نویسان باید از جزئیا ت کامل همه توزیع ها ی مرتبط آگاه باشند•</a:t>
            </a:r>
            <a:br>
              <a:rPr lang="fa-IR" sz="3200" dirty="0">
                <a:cs typeface="B Titr" panose="00000700000000000000" pitchFamily="2" charset="-78"/>
              </a:rPr>
            </a:br>
            <a:r>
              <a:rPr lang="fa-IR" sz="3200" dirty="0">
                <a:cs typeface="B Titr" panose="00000700000000000000" pitchFamily="2" charset="-78"/>
              </a:rPr>
              <a:t>	2- پیاده ساز ی برا ی یک شی معین شامل کدبرنامه در کنار فراخوانی به سرویس ها ی سیستم توزیع شده و رابط ها ی میان افزار زیرین خوا هدبود ( همانطور که دربالا ذکرشد). در هم تنیدگی نگرانی ها،پیچیدگی برنامه نویسی سیستم ها ی توزیع شده رابیشتر می کند.</a:t>
            </a:r>
            <a:endParaRPr lang="en-US" sz="3200" dirty="0">
              <a:cs typeface="B Titr" panose="00000700000000000000" pitchFamily="2" charset="-78"/>
            </a:endParaRPr>
          </a:p>
        </p:txBody>
      </p:sp>
    </p:spTree>
    <p:extLst>
      <p:ext uri="{BB962C8B-B14F-4D97-AF65-F5344CB8AC3E}">
        <p14:creationId xmlns:p14="http://schemas.microsoft.com/office/powerpoint/2010/main" val="3979563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31800"/>
            <a:ext cx="10631489" cy="5702300"/>
          </a:xfrm>
        </p:spPr>
        <p:txBody>
          <a:bodyPr>
            <a:noAutofit/>
          </a:bodyPr>
          <a:lstStyle/>
          <a:p>
            <a:pPr algn="r" rtl="1">
              <a:lnSpc>
                <a:spcPct val="150000"/>
              </a:lnSpc>
            </a:pPr>
            <a:r>
              <a:rPr lang="fa-IR" sz="2400" dirty="0">
                <a:cs typeface="B Titr" panose="00000700000000000000" pitchFamily="2" charset="-78"/>
              </a:rPr>
              <a:t>الزاما ت:</a:t>
            </a:r>
            <a:br>
              <a:rPr lang="fa-IR" sz="2400" dirty="0">
                <a:cs typeface="B Titr" panose="00000700000000000000" pitchFamily="2" charset="-78"/>
              </a:rPr>
            </a:br>
            <a:r>
              <a:rPr lang="fa-IR" sz="2400" dirty="0">
                <a:cs typeface="B Titr" panose="00000700000000000000" pitchFamily="2" charset="-78"/>
              </a:rPr>
              <a:t>	تفکیک نگرانی هایی که دربالابه آنها اشاره شد باید به رسیدگی به طیف کامل خدما ت سیستم توزیع شده نیز گستر ش یابد، و پیچیدگی ها ی برخورد با چنین خدماتی باید تا حد امکان از برنامه نویس پنهان شود.</a:t>
            </a:r>
            <a:br>
              <a:rPr lang="fa-IR" sz="2400" dirty="0">
                <a:cs typeface="B Titr" panose="00000700000000000000" pitchFamily="2" charset="-78"/>
              </a:rPr>
            </a:br>
            <a:r>
              <a:rPr lang="fa-IR" sz="2400" dirty="0">
                <a:cs typeface="B Titr" panose="00000700000000000000" pitchFamily="2" charset="-78"/>
              </a:rPr>
              <a:t>عدم پشتیبانی برای استقرار:</a:t>
            </a:r>
            <a:br>
              <a:rPr lang="fa-IR" sz="2400" dirty="0">
                <a:cs typeface="B Titr" panose="00000700000000000000" pitchFamily="2" charset="-78"/>
              </a:rPr>
            </a:br>
            <a:r>
              <a:rPr lang="fa-IR" sz="2400" dirty="0">
                <a:cs typeface="B Titr" panose="00000700000000000000" pitchFamily="2" charset="-78"/>
              </a:rPr>
              <a:t>	 در حالی که فناوری هایی مانند </a:t>
            </a:r>
            <a:r>
              <a:rPr lang="en-US" sz="2400" dirty="0">
                <a:cs typeface="B Titr" panose="00000700000000000000" pitchFamily="2" charset="-78"/>
              </a:rPr>
              <a:t>CORBA</a:t>
            </a:r>
            <a:r>
              <a:rPr lang="fa-IR" sz="2400" dirty="0">
                <a:cs typeface="B Titr" panose="00000700000000000000" pitchFamily="2" charset="-78"/>
              </a:rPr>
              <a:t> و </a:t>
            </a:r>
            <a:r>
              <a:rPr lang="en-US" sz="2400" dirty="0">
                <a:cs typeface="B Titr" panose="00000700000000000000" pitchFamily="2" charset="-78"/>
              </a:rPr>
              <a:t>RMI Java</a:t>
            </a:r>
            <a:r>
              <a:rPr lang="fa-IR" sz="2400" dirty="0">
                <a:cs typeface="B Titr" panose="00000700000000000000" pitchFamily="2" charset="-78"/>
              </a:rPr>
              <a:t> امکان توسعه تنظیما ت توزیع شده دلخواه اشیاء را فرا هم می کنند، هیچ پشتیبانی برا ی استقرار چنین تنظیماتی وجود ندارد. در عوض، اشیاء باید به صور ت دستی بر رو ی ماشین ها ی جداگانه مستقر شوند. این میتواند به یک فرآیند خسته کننده و مستعد خطا تبدیل شود،به ویژه با استقرار در مقیاس بزرگ که شامل بسیار ی از اشیاء است که دریک معمار ی فیزیکی باتعداد زیادی گره (بالقوه نا همگن) پخش شده اند.</a:t>
            </a:r>
            <a:endParaRPr lang="en-US" sz="2400" dirty="0">
              <a:cs typeface="B Titr" panose="00000700000000000000" pitchFamily="2" charset="-78"/>
            </a:endParaRPr>
          </a:p>
        </p:txBody>
      </p:sp>
    </p:spTree>
    <p:extLst>
      <p:ext uri="{BB962C8B-B14F-4D97-AF65-F5344CB8AC3E}">
        <p14:creationId xmlns:p14="http://schemas.microsoft.com/office/powerpoint/2010/main" val="497070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711" y="266699"/>
            <a:ext cx="10733089" cy="3822702"/>
          </a:xfrm>
        </p:spPr>
        <p:txBody>
          <a:bodyPr>
            <a:noAutofit/>
          </a:bodyPr>
          <a:lstStyle/>
          <a:p>
            <a:pPr algn="r" rtl="1">
              <a:lnSpc>
                <a:spcPct val="150000"/>
              </a:lnSpc>
            </a:pPr>
            <a:r>
              <a:rPr lang="fa-IR" sz="3200" dirty="0">
                <a:cs typeface="B Titr" panose="00000700000000000000" pitchFamily="2" charset="-78"/>
              </a:rPr>
              <a:t>معمار ی کلی </a:t>
            </a:r>
            <a:r>
              <a:rPr lang="en-US" sz="3200" dirty="0" err="1">
                <a:cs typeface="B Titr" panose="00000700000000000000" pitchFamily="2" charset="-78"/>
              </a:rPr>
              <a:t>OpenCOM</a:t>
            </a:r>
            <a:br>
              <a:rPr lang="fa-IR" sz="2400" dirty="0">
                <a:cs typeface="B Titr" panose="00000700000000000000" pitchFamily="2" charset="-78"/>
              </a:rPr>
            </a:br>
            <a:r>
              <a:rPr lang="fa-IR" sz="2300" dirty="0">
                <a:cs typeface="B Titr" panose="00000700000000000000" pitchFamily="2" charset="-78"/>
              </a:rPr>
              <a:t>شامل یک هسته حداقل زمان اجرا است که از عملیا ت مؤلفه اصلی از جمله بارگذار ی وتخلیه یک مؤلفه و اتصال مؤلفه ها به یکدیگرپشتیبانی می کند.سپس با افزونه ها ی بازتابی وپلت فرم اختیار ی، که ازبارگذار ی پویا قابلیت ها ی بازتابی و همچنین مدل ها ی مختلف زیربنا ی عملیا ت کلید ی پلت فرم، از جمله معنا ی بارگذار ی و صحافی،پشتیبانی می کنند،تقویت می شود.بنابراین،برنامه ها ی افزودنی از نظر مفهومی مشابه کنترل کننده ها ی فراکتال هستند. مونه ا ی ازپیکربند ی جزء در فراکتال در شکل زیر نشان داده شده است</a:t>
            </a:r>
            <a:endParaRPr lang="en-US" sz="2300" dirty="0">
              <a:cs typeface="B Titr" panose="00000700000000000000" pitchFamily="2" charset="-78"/>
            </a:endParaRPr>
          </a:p>
        </p:txBody>
      </p:sp>
      <p:pic>
        <p:nvPicPr>
          <p:cNvPr id="5" name="Picture 4"/>
          <p:cNvPicPr>
            <a:picLocks noChangeAspect="1"/>
          </p:cNvPicPr>
          <p:nvPr/>
        </p:nvPicPr>
        <p:blipFill>
          <a:blip r:embed="rId2"/>
          <a:stretch>
            <a:fillRect/>
          </a:stretch>
        </p:blipFill>
        <p:spPr>
          <a:xfrm>
            <a:off x="3646487" y="4089401"/>
            <a:ext cx="5000625" cy="2627312"/>
          </a:xfrm>
          <a:prstGeom prst="rect">
            <a:avLst/>
          </a:prstGeom>
        </p:spPr>
      </p:pic>
    </p:spTree>
    <p:extLst>
      <p:ext uri="{BB962C8B-B14F-4D97-AF65-F5344CB8AC3E}">
        <p14:creationId xmlns:p14="http://schemas.microsoft.com/office/powerpoint/2010/main" val="919979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100" y="444500"/>
            <a:ext cx="3490912" cy="1016000"/>
          </a:xfrm>
        </p:spPr>
        <p:txBody>
          <a:bodyPr/>
          <a:lstStyle/>
          <a:p>
            <a:pPr algn="r" rtl="1"/>
            <a:r>
              <a:rPr lang="fa-IR" dirty="0">
                <a:cs typeface="B Titr" panose="00000700000000000000" pitchFamily="2" charset="-78"/>
              </a:rPr>
              <a:t>رابط داخلی فراکتال</a:t>
            </a:r>
            <a:endParaRPr lang="en-US" dirty="0">
              <a:cs typeface="B Titr" panose="00000700000000000000" pitchFamily="2" charset="-78"/>
            </a:endParaRPr>
          </a:p>
        </p:txBody>
      </p:sp>
      <p:pic>
        <p:nvPicPr>
          <p:cNvPr id="4" name="Picture 3"/>
          <p:cNvPicPr>
            <a:picLocks noChangeAspect="1"/>
          </p:cNvPicPr>
          <p:nvPr/>
        </p:nvPicPr>
        <p:blipFill>
          <a:blip r:embed="rId2"/>
          <a:stretch>
            <a:fillRect/>
          </a:stretch>
        </p:blipFill>
        <p:spPr>
          <a:xfrm>
            <a:off x="2712243" y="1612900"/>
            <a:ext cx="6524625" cy="3352800"/>
          </a:xfrm>
          <a:prstGeom prst="rect">
            <a:avLst/>
          </a:prstGeom>
        </p:spPr>
      </p:pic>
      <p:sp>
        <p:nvSpPr>
          <p:cNvPr id="3" name="Text Placeholder 2"/>
          <p:cNvSpPr>
            <a:spLocks noGrp="1"/>
          </p:cNvSpPr>
          <p:nvPr>
            <p:ph type="body" idx="1"/>
          </p:nvPr>
        </p:nvSpPr>
        <p:spPr>
          <a:xfrm>
            <a:off x="2712243" y="1612900"/>
            <a:ext cx="6524626" cy="3352800"/>
          </a:xfrm>
        </p:spPr>
        <p:txBody>
          <a:bodyPr/>
          <a:lstStyle/>
          <a:p>
            <a:endParaRPr lang="en-US" dirty="0"/>
          </a:p>
        </p:txBody>
      </p:sp>
    </p:spTree>
    <p:extLst>
      <p:ext uri="{BB962C8B-B14F-4D97-AF65-F5344CB8AC3E}">
        <p14:creationId xmlns:p14="http://schemas.microsoft.com/office/powerpoint/2010/main" val="2630677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712" y="956732"/>
            <a:ext cx="1335088" cy="1062568"/>
          </a:xfrm>
        </p:spPr>
        <p:txBody>
          <a:bodyPr/>
          <a:lstStyle/>
          <a:p>
            <a:pPr algn="ctr" rtl="1"/>
            <a:r>
              <a:rPr lang="fa-IR" dirty="0">
                <a:cs typeface="B Titr" panose="00000700000000000000" pitchFamily="2" charset="-78"/>
              </a:rPr>
              <a:t>معرفی</a:t>
            </a:r>
            <a:endParaRPr lang="en-US" dirty="0">
              <a:cs typeface="B Titr" panose="00000700000000000000" pitchFamily="2" charset="-78"/>
            </a:endParaRPr>
          </a:p>
        </p:txBody>
      </p:sp>
      <p:sp>
        <p:nvSpPr>
          <p:cNvPr id="5" name="TextBox 4"/>
          <p:cNvSpPr txBox="1"/>
          <p:nvPr/>
        </p:nvSpPr>
        <p:spPr>
          <a:xfrm>
            <a:off x="710406" y="2336800"/>
            <a:ext cx="10299700" cy="2031325"/>
          </a:xfrm>
          <a:prstGeom prst="rect">
            <a:avLst/>
          </a:prstGeom>
          <a:noFill/>
        </p:spPr>
        <p:txBody>
          <a:bodyPr wrap="square" rtlCol="0">
            <a:spAutoFit/>
          </a:bodyPr>
          <a:lstStyle/>
          <a:p>
            <a:pPr algn="r" rtl="1">
              <a:lnSpc>
                <a:spcPct val="150000"/>
              </a:lnSpc>
            </a:pPr>
            <a:r>
              <a:rPr lang="fa-IR" sz="3200" dirty="0">
                <a:cs typeface="B Titr" panose="00000700000000000000" pitchFamily="2" charset="-78"/>
              </a:rPr>
              <a:t>وظیفه میان افزار</a:t>
            </a:r>
          </a:p>
          <a:p>
            <a:pPr algn="r" rtl="1">
              <a:lnSpc>
                <a:spcPct val="150000"/>
              </a:lnSpc>
            </a:pPr>
            <a:r>
              <a:rPr lang="fa-IR" sz="2800" dirty="0">
                <a:cs typeface="B Titr" panose="00000700000000000000" pitchFamily="2" charset="-78"/>
              </a:rPr>
              <a:t>	</a:t>
            </a:r>
            <a:r>
              <a:rPr lang="fa-IR" sz="2400" dirty="0">
                <a:cs typeface="B Titr" panose="00000700000000000000" pitchFamily="2" charset="-78"/>
              </a:rPr>
              <a:t>ارایه یک انتزاع برنامه نویسی سطح بالا برای توسعه سیستم های توزیع شده جهت افزایش قابلیت همکاری و قابلیت حمل در سیستم های نا همگون است.</a:t>
            </a:r>
          </a:p>
        </p:txBody>
      </p:sp>
    </p:spTree>
    <p:extLst>
      <p:ext uri="{BB962C8B-B14F-4D97-AF65-F5344CB8AC3E}">
        <p14:creationId xmlns:p14="http://schemas.microsoft.com/office/powerpoint/2010/main" val="1063806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1236132"/>
            <a:ext cx="9980612" cy="3843868"/>
          </a:xfrm>
        </p:spPr>
        <p:txBody>
          <a:bodyPr>
            <a:normAutofit fontScale="90000"/>
          </a:bodyPr>
          <a:lstStyle/>
          <a:p>
            <a:pPr algn="r" rtl="1">
              <a:lnSpc>
                <a:spcPct val="150000"/>
              </a:lnSpc>
            </a:pPr>
            <a:r>
              <a:rPr lang="fa-IR" dirty="0">
                <a:latin typeface="Times New Roman" panose="02020603050405020304" pitchFamily="18" charset="0"/>
                <a:cs typeface="B Titr" panose="00000700000000000000" pitchFamily="2" charset="-78"/>
              </a:rPr>
              <a:t>میان افزار شی توزیع شده</a:t>
            </a:r>
            <a:br>
              <a:rPr lang="fa-IR" dirty="0">
                <a:latin typeface="Times New Roman" panose="02020603050405020304" pitchFamily="18" charset="0"/>
                <a:cs typeface="B Titr" panose="00000700000000000000" pitchFamily="2" charset="-78"/>
              </a:rPr>
            </a:br>
            <a:r>
              <a:rPr lang="fa-IR" dirty="0">
                <a:latin typeface="Times New Roman" panose="02020603050405020304" pitchFamily="18" charset="0"/>
                <a:cs typeface="B Titr" panose="00000700000000000000" pitchFamily="2" charset="-78"/>
              </a:rPr>
              <a:t>	</a:t>
            </a:r>
            <a:r>
              <a:rPr lang="fa-IR" sz="2800" dirty="0">
                <a:latin typeface="Times New Roman" panose="02020603050405020304" pitchFamily="18" charset="0"/>
                <a:cs typeface="B Titr" panose="00000700000000000000" pitchFamily="2" charset="-78"/>
              </a:rPr>
              <a:t>ویژگی های کلیدی:</a:t>
            </a:r>
            <a:br>
              <a:rPr lang="fa-IR" sz="2800" dirty="0">
                <a:latin typeface="Times New Roman" panose="02020603050405020304" pitchFamily="18" charset="0"/>
                <a:cs typeface="B Titr" panose="00000700000000000000" pitchFamily="2" charset="-78"/>
              </a:rPr>
            </a:br>
            <a:r>
              <a:rPr lang="fa-IR" sz="2800" dirty="0">
                <a:latin typeface="Times New Roman" panose="02020603050405020304" pitchFamily="18" charset="0"/>
                <a:cs typeface="B Titr" panose="00000700000000000000" pitchFamily="2" charset="-78"/>
              </a:rPr>
              <a:t>		. اجازه توسعه سیستم توزیع شده</a:t>
            </a:r>
            <a:br>
              <a:rPr lang="fa-IR" sz="2800" dirty="0">
                <a:latin typeface="Times New Roman" panose="02020603050405020304" pitchFamily="18" charset="0"/>
                <a:cs typeface="B Titr" panose="00000700000000000000" pitchFamily="2" charset="-78"/>
              </a:rPr>
            </a:br>
            <a:r>
              <a:rPr lang="fa-IR" sz="2800" dirty="0">
                <a:latin typeface="Times New Roman" panose="02020603050405020304" pitchFamily="18" charset="0"/>
                <a:cs typeface="B Titr" panose="00000700000000000000" pitchFamily="2" charset="-78"/>
              </a:rPr>
              <a:t>		. پنهان کردن پیچیدگی اساسی برنامه نویسی توزیع شده</a:t>
            </a:r>
            <a:br>
              <a:rPr lang="fa-IR" sz="2800" dirty="0">
                <a:latin typeface="Times New Roman" panose="02020603050405020304" pitchFamily="18" charset="0"/>
                <a:cs typeface="B Titr" panose="00000700000000000000" pitchFamily="2" charset="-78"/>
              </a:rPr>
            </a:br>
            <a:br>
              <a:rPr lang="fa-IR" sz="2800" dirty="0">
                <a:latin typeface="Times New Roman" panose="02020603050405020304" pitchFamily="18" charset="0"/>
                <a:cs typeface="B Titr" panose="00000700000000000000" pitchFamily="2" charset="-78"/>
              </a:rPr>
            </a:br>
            <a:r>
              <a:rPr lang="fa-IR" sz="2800" dirty="0">
                <a:latin typeface="Times New Roman" panose="02020603050405020304" pitchFamily="18" charset="0"/>
                <a:cs typeface="B Titr" panose="00000700000000000000" pitchFamily="2" charset="-78"/>
              </a:rPr>
              <a:t>	اشیاء در این سیستم عمدتا با استفاده از فراخوانی از راه دور ارتباط برقرار می کنند</a:t>
            </a:r>
            <a:endParaRPr lang="en-US" sz="2800" dirty="0">
              <a:latin typeface="Times New Roman" panose="02020603050405020304" pitchFamily="18" charset="0"/>
              <a:cs typeface="B Titr" panose="00000700000000000000" pitchFamily="2" charset="-78"/>
            </a:endParaRPr>
          </a:p>
        </p:txBody>
      </p:sp>
    </p:spTree>
    <p:extLst>
      <p:ext uri="{BB962C8B-B14F-4D97-AF65-F5344CB8AC3E}">
        <p14:creationId xmlns:p14="http://schemas.microsoft.com/office/powerpoint/2010/main" val="265532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8600" y="1426632"/>
            <a:ext cx="9218612" cy="3323168"/>
          </a:xfrm>
        </p:spPr>
        <p:txBody>
          <a:bodyPr>
            <a:normAutofit/>
          </a:bodyPr>
          <a:lstStyle/>
          <a:p>
            <a:pPr algn="r" rtl="1">
              <a:lnSpc>
                <a:spcPct val="150000"/>
              </a:lnSpc>
            </a:pPr>
            <a:r>
              <a:rPr lang="fa-IR" dirty="0">
                <a:cs typeface="B Titr" panose="00000700000000000000" pitchFamily="2" charset="-78"/>
              </a:rPr>
              <a:t>مزیت ها </a:t>
            </a:r>
            <a:br>
              <a:rPr lang="fa-IR" dirty="0">
                <a:cs typeface="B Titr" panose="00000700000000000000" pitchFamily="2" charset="-78"/>
              </a:rPr>
            </a:br>
            <a:r>
              <a:rPr lang="fa-IR" dirty="0">
                <a:cs typeface="B Titr" panose="00000700000000000000" pitchFamily="2" charset="-78"/>
              </a:rPr>
              <a:t>	</a:t>
            </a:r>
            <a:r>
              <a:rPr lang="fa-IR" sz="2800" dirty="0">
                <a:cs typeface="B Titr" panose="00000700000000000000" pitchFamily="2" charset="-78"/>
              </a:rPr>
              <a:t>.</a:t>
            </a:r>
            <a:r>
              <a:rPr lang="fa-IR" dirty="0">
                <a:cs typeface="B Titr" panose="00000700000000000000" pitchFamily="2" charset="-78"/>
              </a:rPr>
              <a:t> </a:t>
            </a:r>
            <a:r>
              <a:rPr lang="fa-IR" sz="2800" dirty="0">
                <a:cs typeface="B Titr" panose="00000700000000000000" pitchFamily="2" charset="-78"/>
              </a:rPr>
              <a:t>کپسوله  سازی </a:t>
            </a:r>
            <a:br>
              <a:rPr lang="fa-IR" dirty="0">
                <a:cs typeface="B Titr" panose="00000700000000000000" pitchFamily="2" charset="-78"/>
              </a:rPr>
            </a:br>
            <a:r>
              <a:rPr lang="fa-IR" dirty="0">
                <a:cs typeface="B Titr" panose="00000700000000000000" pitchFamily="2" charset="-78"/>
              </a:rPr>
              <a:t>	</a:t>
            </a:r>
            <a:r>
              <a:rPr lang="fa-IR" sz="3100" dirty="0">
                <a:cs typeface="B Titr" panose="00000700000000000000" pitchFamily="2" charset="-78"/>
              </a:rPr>
              <a:t>. بین پیاده سازی و مشخصات یک شی، جدایی ایجاد می کند </a:t>
            </a:r>
            <a:br>
              <a:rPr lang="fa-IR" sz="3100" dirty="0">
                <a:cs typeface="B Titr" panose="00000700000000000000" pitchFamily="2" charset="-78"/>
              </a:rPr>
            </a:br>
            <a:r>
              <a:rPr lang="fa-IR" sz="3100" dirty="0">
                <a:cs typeface="B Titr" panose="00000700000000000000" pitchFamily="2" charset="-78"/>
              </a:rPr>
              <a:t>	. به راه حل های پویا تر وتوسعه پذیرتر کمک می کند</a:t>
            </a:r>
            <a:endParaRPr lang="en-US" sz="3100" dirty="0">
              <a:cs typeface="B Titr" panose="00000700000000000000" pitchFamily="2" charset="-78"/>
            </a:endParaRPr>
          </a:p>
        </p:txBody>
      </p:sp>
    </p:spTree>
    <p:extLst>
      <p:ext uri="{BB962C8B-B14F-4D97-AF65-F5344CB8AC3E}">
        <p14:creationId xmlns:p14="http://schemas.microsoft.com/office/powerpoint/2010/main" val="393571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8812" y="1413932"/>
            <a:ext cx="8534400" cy="3551768"/>
          </a:xfrm>
        </p:spPr>
        <p:txBody>
          <a:bodyPr>
            <a:normAutofit fontScale="90000"/>
          </a:bodyPr>
          <a:lstStyle/>
          <a:p>
            <a:pPr algn="r" rtl="1">
              <a:lnSpc>
                <a:spcPct val="150000"/>
              </a:lnSpc>
            </a:pPr>
            <a:r>
              <a:rPr lang="fa-IR" dirty="0">
                <a:cs typeface="B Titr" panose="00000700000000000000" pitchFamily="2" charset="-78"/>
              </a:rPr>
              <a:t>طیف وسیعی از راه میان افزار های مبتنی بر اشیا توزیع شده وجود دارد که دومورد زیر از آن موارد هستند</a:t>
            </a:r>
            <a:br>
              <a:rPr lang="fa-IR" dirty="0">
                <a:cs typeface="B Titr" panose="00000700000000000000" pitchFamily="2" charset="-78"/>
              </a:rPr>
            </a:br>
            <a:r>
              <a:rPr lang="en-US" dirty="0">
                <a:cs typeface="B Titr" panose="00000700000000000000" pitchFamily="2" charset="-78"/>
              </a:rPr>
              <a:t>	</a:t>
            </a:r>
            <a:r>
              <a:rPr lang="fa-IR" dirty="0">
                <a:cs typeface="B Titr" panose="00000700000000000000" pitchFamily="2" charset="-78"/>
              </a:rPr>
              <a:t>. </a:t>
            </a:r>
            <a:r>
              <a:rPr lang="en-US" dirty="0">
                <a:latin typeface="Times New Roman" panose="02020603050405020304" pitchFamily="18" charset="0"/>
                <a:cs typeface="Times New Roman" panose="02020603050405020304" pitchFamily="18" charset="0"/>
              </a:rPr>
              <a:t>Java </a:t>
            </a:r>
            <a:r>
              <a:rPr lang="en-US" dirty="0" err="1">
                <a:latin typeface="Times New Roman" panose="02020603050405020304" pitchFamily="18" charset="0"/>
                <a:cs typeface="Times New Roman" panose="02020603050405020304" pitchFamily="18" charset="0"/>
              </a:rPr>
              <a:t>rmi</a:t>
            </a:r>
            <a:br>
              <a:rPr lang="en-US" dirty="0">
                <a:cs typeface="B Titr" panose="00000700000000000000" pitchFamily="2" charset="-78"/>
              </a:rPr>
            </a:br>
            <a:r>
              <a:rPr lang="fa-IR" dirty="0">
                <a:cs typeface="B Titr" panose="00000700000000000000" pitchFamily="2" charset="-78"/>
              </a:rPr>
              <a:t>	. </a:t>
            </a:r>
            <a:r>
              <a:rPr lang="en-US" dirty="0" err="1">
                <a:latin typeface="Times New Roman" panose="02020603050405020304" pitchFamily="18" charset="0"/>
                <a:cs typeface="Times New Roman" panose="02020603050405020304" pitchFamily="18" charset="0"/>
              </a:rPr>
              <a:t>corba</a:t>
            </a:r>
            <a:br>
              <a:rPr lang="en-US" dirty="0">
                <a:latin typeface="Times New Roman" panose="02020603050405020304" pitchFamily="18" charset="0"/>
                <a:cs typeface="Times New Roman" panose="02020603050405020304" pitchFamily="18" charset="0"/>
              </a:rPr>
            </a:br>
            <a:r>
              <a:rPr lang="fa-IR" dirty="0">
                <a:latin typeface="Times New Roman" panose="02020603050405020304" pitchFamily="18" charset="0"/>
                <a:cs typeface="Times New Roman" panose="02020603050405020304" pitchFamily="18" charset="0"/>
              </a:rPr>
              <a:t> 	</a:t>
            </a:r>
            <a:endParaRPr lang="en-US" dirty="0">
              <a:cs typeface="B Titr" panose="00000700000000000000" pitchFamily="2" charset="-78"/>
            </a:endParaRPr>
          </a:p>
        </p:txBody>
      </p:sp>
    </p:spTree>
    <p:extLst>
      <p:ext uri="{BB962C8B-B14F-4D97-AF65-F5344CB8AC3E}">
        <p14:creationId xmlns:p14="http://schemas.microsoft.com/office/powerpoint/2010/main" val="3583360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100" y="347132"/>
            <a:ext cx="10109200" cy="6066368"/>
          </a:xfrm>
        </p:spPr>
        <p:txBody>
          <a:bodyPr>
            <a:normAutofit/>
          </a:bodyPr>
          <a:lstStyle/>
          <a:p>
            <a:pPr algn="r" rtl="1">
              <a:lnSpc>
                <a:spcPct val="150000"/>
              </a:lnSpc>
            </a:pPr>
            <a:r>
              <a:rPr lang="fa-IR" dirty="0">
                <a:cs typeface="B Titr" panose="00000700000000000000" pitchFamily="2" charset="-78"/>
              </a:rPr>
              <a:t>اشیاء توزیع شده</a:t>
            </a:r>
            <a:br>
              <a:rPr lang="fa-IR" sz="2400" dirty="0">
                <a:cs typeface="B Titr" panose="00000700000000000000" pitchFamily="2" charset="-78"/>
              </a:rPr>
            </a:br>
            <a:r>
              <a:rPr lang="fa-IR" sz="2400" dirty="0">
                <a:cs typeface="B Titr" panose="00000700000000000000" pitchFamily="2" charset="-78"/>
              </a:rPr>
              <a:t>	</a:t>
            </a:r>
            <a:r>
              <a:rPr lang="fa-IR" sz="2800" dirty="0">
                <a:cs typeface="B Titr" panose="00000700000000000000" pitchFamily="2" charset="-78"/>
              </a:rPr>
              <a:t>اشیاء توزیع شده یک تکامل طبیعی از سه رشته فعالیت است</a:t>
            </a:r>
            <a:br>
              <a:rPr lang="fa-IR" sz="2400" dirty="0">
                <a:cs typeface="B Titr" panose="00000700000000000000" pitchFamily="2" charset="-78"/>
              </a:rPr>
            </a:br>
            <a:r>
              <a:rPr lang="fa-IR" sz="2400" dirty="0">
                <a:cs typeface="B Titr" panose="00000700000000000000" pitchFamily="2" charset="-78"/>
              </a:rPr>
              <a:t>		. میان افزار های قبلی مبتنی بر مشتری – سرور بود و میل به برنامه نویسی پیچیده تر وجود داشت</a:t>
            </a:r>
            <a:br>
              <a:rPr lang="fa-IR" sz="2400" dirty="0">
                <a:cs typeface="B Titr" panose="00000700000000000000" pitchFamily="2" charset="-78"/>
              </a:rPr>
            </a:br>
            <a:r>
              <a:rPr lang="fa-IR" sz="2400" dirty="0">
                <a:cs typeface="B Titr" panose="00000700000000000000" pitchFamily="2" charset="-78"/>
              </a:rPr>
              <a:t>		. شی گرایی در زبان های قدیمی تر منجر به پیدایش زبان هایی همچون </a:t>
            </a:r>
            <a:r>
              <a:rPr lang="en-US" sz="2400" dirty="0" err="1">
                <a:cs typeface="B Titr" panose="00000700000000000000" pitchFamily="2" charset="-78"/>
              </a:rPr>
              <a:t>c++</a:t>
            </a:r>
            <a:r>
              <a:rPr lang="fa-IR" sz="2400" dirty="0">
                <a:cs typeface="B Titr" panose="00000700000000000000" pitchFamily="2" charset="-78"/>
              </a:rPr>
              <a:t> و </a:t>
            </a:r>
            <a:r>
              <a:rPr lang="en-US" sz="2400" dirty="0">
                <a:cs typeface="B Titr" panose="00000700000000000000" pitchFamily="2" charset="-78"/>
              </a:rPr>
              <a:t>java </a:t>
            </a:r>
            <a:r>
              <a:rPr lang="fa-IR" sz="2400" dirty="0">
                <a:cs typeface="B Titr" panose="00000700000000000000" pitchFamily="2" charset="-78"/>
              </a:rPr>
              <a:t> شد (که به طور گسترده در سیستم های توزیع شده مورد استفاده قرار می گیرد)</a:t>
            </a:r>
            <a:br>
              <a:rPr lang="fa-IR" sz="2400" dirty="0">
                <a:cs typeface="B Titr" panose="00000700000000000000" pitchFamily="2" charset="-78"/>
              </a:rPr>
            </a:br>
            <a:r>
              <a:rPr lang="fa-IR" sz="2400" dirty="0">
                <a:cs typeface="B Titr" panose="00000700000000000000" pitchFamily="2" charset="-78"/>
              </a:rPr>
              <a:t>		. در مهندسی نرم افزار،پیشرفت قابل توجهی درتوسعه رو ش ها ی طراحی شی گرا حاصل شد که منجربه پیدایش زبان مدلساز ی یکپارچه  </a:t>
            </a:r>
            <a:r>
              <a:rPr lang="en-US" sz="2400" dirty="0">
                <a:cs typeface="B Titr" panose="00000700000000000000" pitchFamily="2" charset="-78"/>
              </a:rPr>
              <a:t>UML</a:t>
            </a:r>
            <a:r>
              <a:rPr lang="fa-IR" sz="2400" dirty="0">
                <a:cs typeface="B Titr" panose="00000700000000000000" pitchFamily="2" charset="-78"/>
              </a:rPr>
              <a:t> به عنوان یک نماد صنعتی-استاندارد برا ی تعیین سیستم ها ی نرم افزار یشی گرا (بالقوه توزیع شده)شد. </a:t>
            </a:r>
            <a:endParaRPr lang="en-US" sz="2400" dirty="0">
              <a:cs typeface="B Titr" panose="00000700000000000000" pitchFamily="2" charset="-78"/>
            </a:endParaRPr>
          </a:p>
        </p:txBody>
      </p:sp>
    </p:spTree>
    <p:extLst>
      <p:ext uri="{BB962C8B-B14F-4D97-AF65-F5344CB8AC3E}">
        <p14:creationId xmlns:p14="http://schemas.microsoft.com/office/powerpoint/2010/main" val="1425010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10490200" cy="5435600"/>
          </a:xfrm>
        </p:spPr>
        <p:txBody>
          <a:bodyPr>
            <a:noAutofit/>
          </a:bodyPr>
          <a:lstStyle/>
          <a:p>
            <a:pPr algn="r" rtl="1">
              <a:lnSpc>
                <a:spcPct val="150000"/>
              </a:lnSpc>
            </a:pPr>
            <a:r>
              <a:rPr lang="fa-IR" dirty="0">
                <a:cs typeface="B Titr" panose="00000700000000000000" pitchFamily="2" charset="-78"/>
              </a:rPr>
              <a:t>میان افزارهای پیشرو </a:t>
            </a:r>
            <a:br>
              <a:rPr lang="fa-IR" dirty="0">
                <a:cs typeface="B Titr" panose="00000700000000000000" pitchFamily="2" charset="-78"/>
              </a:rPr>
            </a:br>
            <a:r>
              <a:rPr lang="fa-IR" dirty="0">
                <a:cs typeface="B Titr" panose="00000700000000000000" pitchFamily="2" charset="-78"/>
              </a:rPr>
              <a:t>	. </a:t>
            </a:r>
            <a:r>
              <a:rPr lang="en-US" dirty="0" err="1">
                <a:cs typeface="B Titr" panose="00000700000000000000" pitchFamily="2" charset="-78"/>
              </a:rPr>
              <a:t>Corba</a:t>
            </a:r>
            <a:br>
              <a:rPr lang="fa-IR" dirty="0">
                <a:cs typeface="B Titr" panose="00000700000000000000" pitchFamily="2" charset="-78"/>
              </a:rPr>
            </a:br>
            <a:r>
              <a:rPr lang="fa-IR" dirty="0">
                <a:cs typeface="B Titr" panose="00000700000000000000" pitchFamily="2" charset="-78"/>
              </a:rPr>
              <a:t>	. </a:t>
            </a:r>
            <a:r>
              <a:rPr lang="en-US" dirty="0">
                <a:cs typeface="B Titr" panose="00000700000000000000" pitchFamily="2" charset="-78"/>
              </a:rPr>
              <a:t>Java </a:t>
            </a:r>
            <a:r>
              <a:rPr lang="en-US" dirty="0" err="1">
                <a:cs typeface="B Titr" panose="00000700000000000000" pitchFamily="2" charset="-78"/>
              </a:rPr>
              <a:t>rmi</a:t>
            </a:r>
            <a:br>
              <a:rPr lang="en-US" sz="2800" dirty="0">
                <a:cs typeface="B Titr" panose="00000700000000000000" pitchFamily="2" charset="-78"/>
              </a:rPr>
            </a:br>
            <a:r>
              <a:rPr lang="fa-IR" sz="2800" dirty="0">
                <a:cs typeface="B Titr" panose="00000700000000000000" pitchFamily="2" charset="-78"/>
              </a:rPr>
              <a:t>تفاو ت مهم :</a:t>
            </a:r>
            <a:br>
              <a:rPr lang="fa-IR" sz="2800" dirty="0">
                <a:cs typeface="B Titr" panose="00000700000000000000" pitchFamily="2" charset="-78"/>
              </a:rPr>
            </a:br>
            <a:r>
              <a:rPr lang="fa-IR" sz="2800" dirty="0">
                <a:cs typeface="B Titr" panose="00000700000000000000" pitchFamily="2" charset="-78"/>
              </a:rPr>
              <a:t> استفاده از </a:t>
            </a:r>
            <a:r>
              <a:rPr lang="en-US" sz="2800" dirty="0">
                <a:cs typeface="B Titr" panose="00000700000000000000" pitchFamily="2" charset="-78"/>
              </a:rPr>
              <a:t>RMI Java </a:t>
            </a:r>
            <a:r>
              <a:rPr lang="fa-IR" sz="2800" dirty="0">
                <a:cs typeface="B Titr" panose="00000700000000000000" pitchFamily="2" charset="-78"/>
              </a:rPr>
              <a:t>به توسعه مبتنی بر جاوا محدود میشود، در حالی که </a:t>
            </a:r>
            <a:r>
              <a:rPr lang="en-US" sz="2800" dirty="0">
                <a:cs typeface="B Titr" panose="00000700000000000000" pitchFamily="2" charset="-78"/>
              </a:rPr>
              <a:t>CORBA</a:t>
            </a:r>
            <a:r>
              <a:rPr lang="fa-IR" sz="2800" dirty="0">
                <a:cs typeface="B Titr" panose="00000700000000000000" pitchFamily="2" charset="-78"/>
              </a:rPr>
              <a:t>یک راه حل چند زبانه است که به اشیاء نوشته شده به زبان ها ی مختلف اجازه می د هد تا با یکدیگر همکار ی کنند.</a:t>
            </a:r>
            <a:endParaRPr lang="en-US" sz="2800" dirty="0">
              <a:cs typeface="B Titr" panose="00000700000000000000" pitchFamily="2" charset="-78"/>
            </a:endParaRPr>
          </a:p>
        </p:txBody>
      </p:sp>
    </p:spTree>
    <p:extLst>
      <p:ext uri="{BB962C8B-B14F-4D97-AF65-F5344CB8AC3E}">
        <p14:creationId xmlns:p14="http://schemas.microsoft.com/office/powerpoint/2010/main" val="381391877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492</TotalTime>
  <Words>3788</Words>
  <Application>Microsoft Office PowerPoint</Application>
  <PresentationFormat>Widescreen</PresentationFormat>
  <Paragraphs>184</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B Titr</vt:lpstr>
      <vt:lpstr>Century Gothic</vt:lpstr>
      <vt:lpstr>Times New Roman</vt:lpstr>
      <vt:lpstr>Wingdings 3</vt:lpstr>
      <vt:lpstr>Slice</vt:lpstr>
      <vt:lpstr>اسلاید های فصل 8 درس سیستم های توزیع شده  استاد : دکتر ستوده دانشجو : یونس مدبر مقطع : دکتری </vt:lpstr>
      <vt:lpstr>سیستم های توزیع شده  این فصل به راه‌حل‌ها‌ی میان‌افزار کامل می‌پردازد و اشیاء و اجزای توزیع‌شده را به عنوان دو مورد از مهم‌ترین سبک‌ها‌ی میان‌افزاری که امروزه مورد استفاده قرار می‌گیرند، ارائه می‌کند.</vt:lpstr>
      <vt:lpstr>8-1 معرفی 8-2 اشیاء توزیع شده 8-3 مطالعه موردی    corba 8-4 از اشیاء تا اجزا 8-5 مطالعات موردی enterprise javaBeans &amp; fractal </vt:lpstr>
      <vt:lpstr>معرفی</vt:lpstr>
      <vt:lpstr>میان افزار شی توزیع شده  ویژگی های کلیدی:   . اجازه توسعه سیستم توزیع شده   . پنهان کردن پیچیدگی اساسی برنامه نویسی توزیع شده   اشیاء در این سیستم عمدتا با استفاده از فراخوانی از راه دور ارتباط برقرار می کنند</vt:lpstr>
      <vt:lpstr>مزیت ها   . کپسوله  سازی   . بین پیاده سازی و مشخصات یک شی، جدایی ایجاد می کند   . به راه حل های پویا تر وتوسعه پذیرتر کمک می کند</vt:lpstr>
      <vt:lpstr>طیف وسیعی از راه میان افزار های مبتنی بر اشیا توزیع شده وجود دارد که دومورد زیر از آن موارد هستند  . Java rmi  . corba   </vt:lpstr>
      <vt:lpstr>اشیاء توزیع شده  اشیاء توزیع شده یک تکامل طبیعی از سه رشته فعالیت است   . میان افزار های قبلی مبتنی بر مشتری – سرور بود و میل به برنامه نویسی پیچیده تر وجود داشت   . شی گرایی در زبان های قدیمی تر منجر به پیدایش زبان هایی همچون c++ و java  شد (که به طور گسترده در سیستم های توزیع شده مورد استفاده قرار می گیرد)   . در مهندسی نرم افزار،پیشرفت قابل توجهی درتوسعه رو ش ها ی طراحی شی گرا حاصل شد که منجربه پیدایش زبان مدلساز ی یکپارچه  UML به عنوان یک نماد صنعتی-استاندارد برا ی تعیین سیستم ها ی نرم افزار یشی گرا (بالقوه توزیع شده)شد. </vt:lpstr>
      <vt:lpstr>میان افزارهای پیشرو   . Corba  . Java rmi تفاو ت مهم :  استفاده از RMI Java به توسعه مبتنی بر جاوا محدود میشود، در حالی که CORBAیک راه حل چند زبانه است که به اشیاء نوشته شده به زبان ها ی مختلف اجازه می د هد تا با یکدیگر همکار ی کنند.</vt:lpstr>
      <vt:lpstr>PowerPoint Presentation</vt:lpstr>
      <vt:lpstr>باید تاکید کرد که برنامه نویسی با اشیا توزیع شده هم متفاوت و هم به طور قابل توجهی پیچیده تر از برنامه نویسی استاندارد شی گرا است.</vt:lpstr>
      <vt:lpstr>تفاوت های شی  و شی توزیع شده  . کلاس : یک مفهوم اساسی در زبان های شی گرا است اما در میان افزار شی توزیع شده چندان برچسته نیست  . سبک واثت به طور قابل توجهی با سبک ارایه شده در اکثر زبان های شی گرا متفاوت است. به ویژه میان افزار شی توزیع شده، به وضوح تفسیر تا حدودی متفاوت دارد  . در سیستم های توزیع شده تمرکز قوی بر روی کپسوله سازی و انتزاع داده ها است.</vt:lpstr>
      <vt:lpstr>پیچیدگی های اضافه شده در میان افزار شی توزیع شده  . یک چارچوب میان افزار توزیع شده باید یک یا چند مکانیسم برای برقراری ارتباط اشیاء توزیع شده در محیط توزیع شده ارایه دهد  . مدیریت چرخه حیات مربوط به ایجاد حدف و مهاجرت اشیاء باید در هر مرحله با ماهیت توزیع شده محیط زیر بنایی سر و کار داشته باشد.  . فعال سازی و غیر فعال سازی : در پیاده سازی غیر توزیع شده اغلب میتوان فرض کرد که اشیا در تمام زمان فعال هستند، درحالی که در سیستم های توزیع شده این را نمی توان فرض کرد زیرا تعداد اشیا ممکن است بسیار زیاد باشد  . پایداری : اشیا معمولا حالت دارند، و حفظ این حالت در چرخه های احتمالی فعال سازی و غیر فعال سازی وو در واقع خرابی سیستم مهم است بنابراین میان افزار شی توزیع شده باید مدیریت پایداری را برای اشیا حالت دار ارایه دهد.  . خدمات اضافی: یک چارچوب میان افزار شی توزیع شده جامع باید از طیف خدمات سیستم توزیع شده در نظر گرفته شده مانند نام گذاری،  امنیت و تراکنش پشتیبانی کند</vt:lpstr>
      <vt:lpstr>corba</vt:lpstr>
      <vt:lpstr>اجزای اصلی rmi  . زبان تعریف رابط(idl)  . نمایش داده خارجی (cdr)  . فرم استاندارد برای ارجاعات شی از راه دور</vt:lpstr>
      <vt:lpstr>مفاهیم جدید Corba rmi  . مدل شی ارایه شده توسط corba  . زبان تعریف رابط  . نگاشت آن بر روی زبان پیاده سازی</vt:lpstr>
      <vt:lpstr>مدل شی:  کلاینت ها لزوما اشیا نیستند و کلاینت می تواند هر برنامه ای باشد که پیام های در خواستی را به اشیا راه دور ارسال می کندو پاسخ ها را دریافت می کند corba idl  نام و مجموعه ای از روش ها را را مشخص می کند که مشتریان می توانند درخواست کنند. Corba idl  امکاناتی را برای تعریف ماژول ها، رابط ها، انواع، ویژگی ها و امضاهای متد فراهم می کند</vt:lpstr>
      <vt:lpstr>رابط های idl shape &amp; shape list</vt:lpstr>
      <vt:lpstr>IDL module Whiteboard </vt:lpstr>
      <vt:lpstr>پارامترها   پارامتر ها به صورت in   یا out  یا inout برچسب گذاری شوند  پارامتر in :  از مشتری به شی corba فراخوانی شده ارسال می شود پارامتر out  :   از شی corba  به فراخوانی شده به مشتری ارسال می شود پارامتر inout :  به ندرت استفاده می شود و پارامتر در هر دو جهت ارسال می شود انواع پارامتر:  پارامتر ها ممکن است به هر یک از انواع اولیه باشند</vt:lpstr>
      <vt:lpstr>معنا شناسی عبور پارامتر به شرح زیر است  ارسال اشیاء :    هر پارامتری مانند مقدار بازگشتی است و به یک مرجع شی از راه دور ارسال می شود  عبور از انواع اولیه و ساخته شده :   آرگومان های انواع اولیه و ساخته شده توسط مقدار کپی و پاس  می شوند  معنای فراخوانی :   فراخوانی از راه دور در corba دارای معنای فراخوانی به عنوان پیش فرض است</vt:lpstr>
      <vt:lpstr>انواع idl</vt:lpstr>
      <vt:lpstr>اجزای اصلی معماری corba</vt:lpstr>
      <vt:lpstr>معماری corba    معماری corba برای پشتیبانی از نقش یک واسطه درخواست شی طراحی شده است که مشتریان را قادر می سازد تا متد هایی را در اشیاء راه دور فراخوانی کند معماری corba  دارای سه جزء می باشد    . آداپتور شی   . مخزن پیاده سازی   . مخزن رابط  </vt:lpstr>
      <vt:lpstr> </vt:lpstr>
      <vt:lpstr>آداپتور شی :  نقش یک آداپتورشی این است که شکاف بین اشیاء CORBAبا رابط ها ی IDLو رابط ها ی زبان برنامه نویسی کلاس ها ی خدمتکار مربوطه راپر کند.</vt:lpstr>
      <vt:lpstr>اسکلت ها :  کلاس ها ی اسکلت به زبان سرورتوسط یک کامپایلر IDLتولید می شوند. همانطور که دربخش های قبل توضیح داده شد، فراخوانی ها ی روش از راه دور از طریق اسکلت مناسب به یک خدمتکار خاص ارسال می شوند و اسکلت آرگومانها ی موجود درپیامها ی درخواست را ازبین می برد و استثنا ها را مرشال میکند و درپیامها ی پاسخ نتیجه می د هد.</vt:lpstr>
      <vt:lpstr>مخزن واسط :  نقش مخزن واسط این است که اطلاعاتی در مورد رابط ها ی IDL ثبت شده به مشتریان وسرور هایی که به آن نیاز دارند ارائه د هد برا ی یک رابط ازیک نوع معین، می تواند نام رو ش ها وبرا ی هر متد، نام ها و انواع آرگومان ها و استثنا ها را ارائه کند.</vt:lpstr>
      <vt:lpstr> ارجاعا ت شی از راه دور CORBA  CORBAقالبی رابرا ی ارجاعا ت شی از راه دور مشخص می کند که برا ی استفاده مناسب است، چه شیء راه دورتوسط یک مخزن پیاده ساز ی فعال شودیا نه. ارجاعاتی که از این فرمت استفاده می کنند، ارجاعا ت شیء تعاملی (IOR(نامیده می شوند.شکل زیر</vt:lpstr>
      <vt:lpstr>خدمات CORBA</vt:lpstr>
      <vt:lpstr>ShapeListServant class of the Java server program for CORBA interface ShapeList  import org.omg.CORBA.*;           import  org.omg.PortableServer.POA; class  ShapeListServant extends ShapeListPOA {  private POA theRootpoa;     private Shape  theList[];   private int version;        private  static int n=0; public   ShapeListServant(POA rootpoa){   theRootpoa = rootpoa;   // initialize the other instance variables   } public Shape newShape(GraphicalObject g) throws ShapeListPackage.FullException {    1  version++;           Shape    s = null;    ShapeServant shapeRef = new ShapeServant( g, version);    try {     org.omg.CORBA.Object ref =     theRootpoa.servant_to_reference(shapeRef); 2 s = ShapeHelper.narrow(ref);    } catch (Exception e) {}    if(n &gt;=100) throw new ShapeListPackage.FullException(); theList[n++]    = s;    return s;   } public Shape[] allShapes(){ ... } public int getVersion() { ... }</vt:lpstr>
      <vt:lpstr>کلاس جاوا shape list server</vt:lpstr>
      <vt:lpstr>برنامه مشتری جاوا برای رابط های  corba shape &amp; shape list</vt:lpstr>
      <vt:lpstr>از اشیا تا اجزاء  وابستگی های ضمنی:   یک شی توزیع شده قراردادی رابه دنیای خارج از نظر رابط (یا واسط هایی) که به محیط توزیع شده ارائه می دهد، ارائه می دهد. قرارداد نشان د هنده یک توافق الزام آوربین ارائه د هنده شی و کاربران آن شی از نظر رفتار مورد انتظار آن است. اغلب فرض بر این است که چنین واسط هایی یک قرارداد کامل برا ی استقرار و استفاده از این شی فرا هم می کنند.</vt:lpstr>
      <vt:lpstr>نیاز:  نیاز واضح به ساده ساز ی برنامه نویسی برنامه ها ی کاربرد ی توزیع شده، ارائه تفکیک پاکی از نگرانی هابین کد ها ی مربوط به عملیا ت دریک چارچو ب میان افزار و کد مرتبط بابرنامه، و اجازه دادن به برنامه نویس برا ی تمرکز انحصار ی بر روی دومی وجود دارد.  عدم تفکیک نگرانی ها ی توزیع: برنامه نویسانی که از میان افزارشی توزیع شده استفاده می کنند نیزبایدبه طور صریح با نگرانی ها ی غیرعملکرد ی مرتبط با مسائلی مانند امنیت،تراکنش ها، هما هنگی وتکرار مقابله کنند. در فن آور ی هایی مانند CORBAو ،RMIاین امربا درج فراخوانی ها ی مناسب به سرویس ها ی سیستم توزیع شده مرتبط در داخل اشیا به دست می آید. این دوپیامد دارد:</vt:lpstr>
      <vt:lpstr> 1- برنامه نویسان باید از جزئیا ت کامل همه توزیع ها ی مرتبط آگاه باشند•  2- پیاده ساز ی برا ی یک شی معین شامل کدبرنامه در کنار فراخوانی به سرویس ها ی سیستم توزیع شده و رابط ها ی میان افزار زیرین خوا هدبود ( همانطور که دربالا ذکرشد). در هم تنیدگی نگرانی ها،پیچیدگی برنامه نویسی سیستم ها ی توزیع شده رابیشتر می کند.</vt:lpstr>
      <vt:lpstr>الزاما ت:  تفکیک نگرانی هایی که دربالابه آنها اشاره شد باید به رسیدگی به طیف کامل خدما ت سیستم توزیع شده نیز گستر ش یابد، و پیچیدگی ها ی برخورد با چنین خدماتی باید تا حد امکان از برنامه نویس پنهان شود. عدم پشتیبانی برای استقرار:   در حالی که فناوری هایی مانند CORBA و RMI Java امکان توسعه تنظیما ت توزیع شده دلخواه اشیاء را فرا هم می کنند، هیچ پشتیبانی برا ی استقرار چنین تنظیماتی وجود ندارد. در عوض، اشیاء باید به صور ت دستی بر رو ی ماشین ها ی جداگانه مستقر شوند. این میتواند به یک فرآیند خسته کننده و مستعد خطا تبدیل شود،به ویژه با استقرار در مقیاس بزرگ که شامل بسیار ی از اشیاء است که دریک معمار ی فیزیکی باتعداد زیادی گره (بالقوه نا همگن) پخش شده اند.</vt:lpstr>
      <vt:lpstr>معمار ی کلی OpenCOM شامل یک هسته حداقل زمان اجرا است که از عملیا ت مؤلفه اصلی از جمله بارگذار ی وتخلیه یک مؤلفه و اتصال مؤلفه ها به یکدیگرپشتیبانی می کند.سپس با افزونه ها ی بازتابی وپلت فرم اختیار ی، که ازبارگذار ی پویا قابلیت ها ی بازتابی و همچنین مدل ها ی مختلف زیربنا ی عملیا ت کلید ی پلت فرم، از جمله معنا ی بارگذار ی و صحافی،پشتیبانی می کنند،تقویت می شود.بنابراین،برنامه ها ی افزودنی از نظر مفهومی مشابه کنترل کننده ها ی فراکتال هستند. مونه ا ی ازپیکربند ی جزء در فراکتال در شکل زیر نشان داده شده است</vt:lpstr>
      <vt:lpstr>رابط داخلی فراکتال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سیستم های توزیع شده</dc:title>
  <dc:creator>Younes</dc:creator>
  <cp:lastModifiedBy>LENOVO</cp:lastModifiedBy>
  <cp:revision>48</cp:revision>
  <dcterms:created xsi:type="dcterms:W3CDTF">2024-02-05T11:30:42Z</dcterms:created>
  <dcterms:modified xsi:type="dcterms:W3CDTF">2024-02-07T15:03:46Z</dcterms:modified>
</cp:coreProperties>
</file>