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1" r:id="rId3"/>
    <p:sldId id="281" r:id="rId4"/>
    <p:sldId id="256" r:id="rId5"/>
    <p:sldId id="257" r:id="rId6"/>
    <p:sldId id="259" r:id="rId7"/>
    <p:sldId id="292" r:id="rId8"/>
    <p:sldId id="258" r:id="rId9"/>
    <p:sldId id="294" r:id="rId10"/>
    <p:sldId id="287" r:id="rId11"/>
    <p:sldId id="260" r:id="rId12"/>
    <p:sldId id="295" r:id="rId13"/>
    <p:sldId id="286" r:id="rId14"/>
    <p:sldId id="293" r:id="rId15"/>
    <p:sldId id="289" r:id="rId16"/>
    <p:sldId id="288" r:id="rId17"/>
    <p:sldId id="290" r:id="rId18"/>
    <p:sldId id="261" r:id="rId19"/>
    <p:sldId id="262" r:id="rId20"/>
    <p:sldId id="263" r:id="rId21"/>
    <p:sldId id="265" r:id="rId22"/>
    <p:sldId id="264" r:id="rId23"/>
    <p:sldId id="266" r:id="rId24"/>
    <p:sldId id="267" r:id="rId25"/>
    <p:sldId id="275" r:id="rId26"/>
    <p:sldId id="276" r:id="rId27"/>
    <p:sldId id="277" r:id="rId28"/>
    <p:sldId id="282" r:id="rId29"/>
    <p:sldId id="285" r:id="rId30"/>
    <p:sldId id="283" r:id="rId31"/>
    <p:sldId id="284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4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Fall  2010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4800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Parallel Processing, Fundamental Concepts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F15978A-EDE1-407A-86EE-6365B93B3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7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65F176-CBCB-4E1C-A19E-F15EC5ED5C85}" type="slidenum">
              <a:rPr lang="en-US"/>
              <a:pPr/>
              <a:t>1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/>
          <a:lstStyle/>
          <a:p>
            <a:r>
              <a:rPr lang="en-US" sz="3200" dirty="0" smtClean="0"/>
              <a:t>Distributed-Memory </a:t>
            </a:r>
            <a:r>
              <a:rPr lang="en-US" sz="3200" dirty="0"/>
              <a:t>or Graph Models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676400" y="5715000"/>
            <a:ext cx="5715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       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sea of interconnection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networks</a:t>
            </a:r>
            <a:endParaRPr lang="en-US" sz="20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10956" name="Picture 12" descr="sea_of_net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14400"/>
            <a:ext cx="8229600" cy="458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588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Pyramid</a:t>
            </a:r>
            <a:endParaRPr lang="en-US" dirty="0"/>
          </a:p>
        </p:txBody>
      </p:sp>
      <p:pic>
        <p:nvPicPr>
          <p:cNvPr id="25602" name="Picture 2" descr="4-pyram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057400"/>
            <a:ext cx="411480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4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D79C688-6FF8-45FC-B8E9-B2E60B66B2C7}" type="slidenum">
              <a:rPr lang="en-US"/>
              <a:pPr/>
              <a:t>11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Distributed-Shared-Memory Architecture</a:t>
            </a:r>
            <a:br>
              <a:rPr lang="en-US" sz="2800" dirty="0" smtClean="0"/>
            </a:br>
            <a:r>
              <a:rPr lang="en-US" sz="2800" dirty="0" smtClean="0"/>
              <a:t>(</a:t>
            </a:r>
            <a:r>
              <a:rPr lang="en-US" sz="2800" dirty="0"/>
              <a:t>C</a:t>
            </a:r>
            <a:r>
              <a:rPr lang="en-US" sz="2800" dirty="0" smtClean="0"/>
              <a:t>lique / Complete Graph)</a:t>
            </a:r>
            <a:endParaRPr lang="en-US" sz="2800" dirty="0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457200" y="5715000"/>
            <a:ext cx="8382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	   A shared-variable architecture modeled as a complete graph.</a:t>
            </a: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5638800" y="2971800"/>
            <a:ext cx="2590800" cy="1920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Costly to implement</a:t>
            </a:r>
          </a:p>
          <a:p>
            <a:r>
              <a:rPr lang="en-US" sz="2000">
                <a:latin typeface="Arial" charset="0"/>
              </a:rPr>
              <a:t>Not scalable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But . . . </a:t>
            </a:r>
          </a:p>
          <a:p>
            <a:r>
              <a:rPr lang="en-US" sz="2000">
                <a:latin typeface="Arial" charset="0"/>
              </a:rPr>
              <a:t>Conceptually simple</a:t>
            </a:r>
          </a:p>
          <a:p>
            <a:r>
              <a:rPr lang="en-US" sz="2000">
                <a:latin typeface="Arial" charset="0"/>
              </a:rPr>
              <a:t>Easy to program</a:t>
            </a:r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152400" y="1219200"/>
          <a:ext cx="48768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r:id="rId3" imgW="2638425" imgH="2324100" progId="MSDraw.Drawing.8.2">
                  <p:embed/>
                </p:oleObj>
              </mc:Choice>
              <mc:Fallback>
                <p:oleObj r:id="rId3" imgW="2638425" imgH="23241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4876800" cy="429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4267200" y="11430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Max node degree	</a:t>
            </a:r>
            <a:r>
              <a:rPr lang="en-US" sz="2000" i="1"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= 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 – 1</a:t>
            </a:r>
          </a:p>
          <a:p>
            <a:r>
              <a:rPr lang="en-US" sz="2000">
                <a:latin typeface="Arial" charset="0"/>
              </a:rPr>
              <a:t>Network diameter	</a:t>
            </a:r>
            <a:r>
              <a:rPr lang="en-US" sz="2000" i="1"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= 1</a:t>
            </a:r>
          </a:p>
          <a:p>
            <a:r>
              <a:rPr lang="en-US" sz="2000">
                <a:latin typeface="Arial" charset="0"/>
              </a:rPr>
              <a:t>Bisection width		</a:t>
            </a:r>
            <a:r>
              <a:rPr lang="en-US" sz="2000" i="1">
                <a:latin typeface="Arial" charset="0"/>
              </a:rPr>
              <a:t>B</a:t>
            </a:r>
            <a:r>
              <a:rPr lang="en-US" sz="2000">
                <a:latin typeface="Arial" charset="0"/>
              </a:rPr>
              <a:t> = </a:t>
            </a:r>
            <a:r>
              <a:rPr lang="en-US" sz="2000">
                <a:latin typeface="Arial" charset="0"/>
                <a:sym typeface="Symbol" pitchFamily="18" charset="2"/>
              </a:rPr>
              <a:t>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/2</a:t>
            </a:r>
            <a:r>
              <a:rPr lang="en-US" sz="2000">
                <a:latin typeface="Arial" charset="0"/>
                <a:sym typeface="Symbol" pitchFamily="18" charset="2"/>
              </a:rPr>
              <a:t></a:t>
            </a:r>
            <a:r>
              <a:rPr lang="en-US">
                <a:sym typeface="Symbol" pitchFamily="18" charset="2"/>
              </a:rPr>
              <a:t> </a:t>
            </a:r>
            <a:r>
              <a:rPr lang="en-US" sz="2000">
                <a:latin typeface="Arial" charset="0"/>
                <a:sym typeface="Symbol" pitchFamily="18" charset="2"/>
              </a:rPr>
              <a:t>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/2</a:t>
            </a:r>
            <a:r>
              <a:rPr lang="en-US" sz="2000">
                <a:latin typeface="Arial" charset="0"/>
                <a:sym typeface="Symbol" pitchFamily="18" charset="2"/>
              </a:rPr>
              <a:t></a:t>
            </a:r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74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4" grpId="0" animBg="1"/>
      <p:bldP spid="2160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700" dirty="0" smtClean="0"/>
              <a:t>Global-Shared-Memory </a:t>
            </a:r>
            <a:r>
              <a:rPr lang="en-US" sz="2700" dirty="0"/>
              <a:t>Architecture</a:t>
            </a:r>
            <a:br>
              <a:rPr lang="en-US" sz="2700" dirty="0"/>
            </a:br>
            <a:r>
              <a:rPr lang="en-US" sz="2700" dirty="0" smtClean="0"/>
              <a:t>(PRAM)</a:t>
            </a:r>
            <a:endParaRPr lang="en-US" sz="27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209834"/>
              </p:ext>
            </p:extLst>
          </p:nvPr>
        </p:nvGraphicFramePr>
        <p:xfrm>
          <a:off x="1143000" y="1676400"/>
          <a:ext cx="6324600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r:id="rId3" imgW="2905125" imgH="1876425" progId="MSDraw.Drawing.8.2">
                  <p:embed/>
                </p:oleObj>
              </mc:Choice>
              <mc:Fallback>
                <p:oleObj r:id="rId3" imgW="2905125" imgH="1876425" progId="MSDraw.Drawing.8.2">
                  <p:embed/>
                  <p:pic>
                    <p:nvPicPr>
                      <p:cNvPr id="0" name="Object 10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6324600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5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4-hc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38200"/>
            <a:ext cx="5245100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Hyper Cube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970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Cube-Connected-Cycles (CCC)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441574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6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Shuffle-Exchange</a:t>
            </a:r>
            <a:endParaRPr lang="en-US" dirty="0"/>
          </a:p>
        </p:txBody>
      </p:sp>
      <p:pic>
        <p:nvPicPr>
          <p:cNvPr id="27650" name="Picture 2" descr="4-unshuffl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79914"/>
            <a:ext cx="657808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2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Burijn</a:t>
            </a:r>
            <a:endParaRPr lang="en-US" dirty="0"/>
          </a:p>
        </p:txBody>
      </p:sp>
      <p:pic>
        <p:nvPicPr>
          <p:cNvPr id="26626" name="Picture 2" descr="4-debruij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7071114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8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Butterfly Network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1600200"/>
          <a:ext cx="8001000" cy="412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r:id="rId3" imgW="5257800" imgH="2876550" progId="MSDraw.Drawing.8.2">
                  <p:embed/>
                </p:oleObj>
              </mc:Choice>
              <mc:Fallback>
                <p:oleObj r:id="rId3" imgW="5257800" imgH="2876550" progId="MSDraw.Drawing.8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8001000" cy="412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4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285A8A6-8120-4ED9-8DA8-212236180DF0}" type="slidenum">
              <a:rPr lang="en-US"/>
              <a:pPr/>
              <a:t>18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533400"/>
          </a:xfrm>
        </p:spPr>
        <p:txBody>
          <a:bodyPr/>
          <a:lstStyle/>
          <a:p>
            <a:r>
              <a:rPr lang="en-US" sz="2800"/>
              <a:t>Architecture/Algorithm Combinations</a:t>
            </a: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0" y="2266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7270" name="Object 6"/>
          <p:cNvGraphicFramePr>
            <a:graphicFrameLocks noChangeAspect="1"/>
          </p:cNvGraphicFramePr>
          <p:nvPr/>
        </p:nvGraphicFramePr>
        <p:xfrm>
          <a:off x="685800" y="4724400"/>
          <a:ext cx="144780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0" r:id="rId3" imgW="2638425" imgH="2324100" progId="MSDraw.Drawing.8.2">
                  <p:embed/>
                </p:oleObj>
              </mc:Choice>
              <mc:Fallback>
                <p:oleObj r:id="rId3" imgW="2638425" imgH="23241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1447800" cy="1274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2743200" y="9144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Semi-group</a:t>
            </a:r>
          </a:p>
        </p:txBody>
      </p:sp>
      <p:grpSp>
        <p:nvGrpSpPr>
          <p:cNvPr id="267279" name="Group 15"/>
          <p:cNvGrpSpPr>
            <a:grpSpLocks/>
          </p:cNvGrpSpPr>
          <p:nvPr/>
        </p:nvGrpSpPr>
        <p:grpSpPr bwMode="auto">
          <a:xfrm>
            <a:off x="228600" y="1905000"/>
            <a:ext cx="2286000" cy="914400"/>
            <a:chOff x="96" y="816"/>
            <a:chExt cx="1584" cy="576"/>
          </a:xfrm>
        </p:grpSpPr>
        <p:graphicFrame>
          <p:nvGraphicFramePr>
            <p:cNvPr id="267276" name="Object 12"/>
            <p:cNvGraphicFramePr>
              <a:graphicFrameLocks noChangeAspect="1"/>
            </p:cNvGraphicFramePr>
            <p:nvPr/>
          </p:nvGraphicFramePr>
          <p:xfrm>
            <a:off x="192" y="816"/>
            <a:ext cx="144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91" r:id="rId5" imgW="4305300" imgH="1000125" progId="MSDraw.Drawing.8.2">
                    <p:embed/>
                  </p:oleObj>
                </mc:Choice>
                <mc:Fallback>
                  <p:oleObj r:id="rId5" imgW="4305300" imgH="1000125" progId="MSDraw.Drawing.8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816"/>
                          <a:ext cx="1440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7278" name="Rectangle 14"/>
            <p:cNvSpPr>
              <a:spLocks noChangeArrowheads="1"/>
            </p:cNvSpPr>
            <p:nvPr/>
          </p:nvSpPr>
          <p:spPr bwMode="auto">
            <a:xfrm>
              <a:off x="96" y="960"/>
              <a:ext cx="158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285" name="Group 21"/>
          <p:cNvGrpSpPr>
            <a:grpSpLocks/>
          </p:cNvGrpSpPr>
          <p:nvPr/>
        </p:nvGrpSpPr>
        <p:grpSpPr bwMode="auto">
          <a:xfrm>
            <a:off x="762000" y="3429000"/>
            <a:ext cx="2590800" cy="1371600"/>
            <a:chOff x="432" y="1872"/>
            <a:chExt cx="2400" cy="1296"/>
          </a:xfrm>
        </p:grpSpPr>
        <p:graphicFrame>
          <p:nvGraphicFramePr>
            <p:cNvPr id="267272" name="Object 8"/>
            <p:cNvGraphicFramePr>
              <a:graphicFrameLocks noChangeAspect="1"/>
            </p:cNvGraphicFramePr>
            <p:nvPr/>
          </p:nvGraphicFramePr>
          <p:xfrm>
            <a:off x="432" y="1990"/>
            <a:ext cx="2399" cy="11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92" r:id="rId7" imgW="4743450" imgH="2190750" progId="MSDraw.Drawing.8.2">
                    <p:embed/>
                  </p:oleObj>
                </mc:Choice>
                <mc:Fallback>
                  <p:oleObj r:id="rId7" imgW="4743450" imgH="2190750" progId="MSDraw.Drawing.8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1990"/>
                          <a:ext cx="2399" cy="11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7282" name="Rectangle 18"/>
            <p:cNvSpPr>
              <a:spLocks noChangeArrowheads="1"/>
            </p:cNvSpPr>
            <p:nvPr/>
          </p:nvSpPr>
          <p:spPr bwMode="auto">
            <a:xfrm>
              <a:off x="1536" y="1872"/>
              <a:ext cx="1296" cy="1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286" name="Text Box 22"/>
          <p:cNvSpPr txBox="1">
            <a:spLocks noChangeArrowheads="1"/>
          </p:cNvSpPr>
          <p:nvPr/>
        </p:nvSpPr>
        <p:spPr bwMode="auto">
          <a:xfrm>
            <a:off x="3810000" y="914400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Parallel prefix</a:t>
            </a:r>
          </a:p>
        </p:txBody>
      </p:sp>
      <p:sp>
        <p:nvSpPr>
          <p:cNvPr id="267287" name="Text Box 23"/>
          <p:cNvSpPr txBox="1">
            <a:spLocks noChangeArrowheads="1"/>
          </p:cNvSpPr>
          <p:nvPr/>
        </p:nvSpPr>
        <p:spPr bwMode="auto">
          <a:xfrm>
            <a:off x="5105400" y="914400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Packet routing</a:t>
            </a:r>
          </a:p>
        </p:txBody>
      </p:sp>
      <p:sp>
        <p:nvSpPr>
          <p:cNvPr id="267288" name="Text Box 24"/>
          <p:cNvSpPr txBox="1">
            <a:spLocks noChangeArrowheads="1"/>
          </p:cNvSpPr>
          <p:nvPr/>
        </p:nvSpPr>
        <p:spPr bwMode="auto">
          <a:xfrm>
            <a:off x="6248400" y="914400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Broad-casting</a:t>
            </a:r>
          </a:p>
        </p:txBody>
      </p:sp>
      <p:sp>
        <p:nvSpPr>
          <p:cNvPr id="267289" name="Text Box 25"/>
          <p:cNvSpPr txBox="1">
            <a:spLocks noChangeArrowheads="1"/>
          </p:cNvSpPr>
          <p:nvPr/>
        </p:nvSpPr>
        <p:spPr bwMode="auto">
          <a:xfrm>
            <a:off x="7467600" y="1066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Sorting</a:t>
            </a:r>
          </a:p>
        </p:txBody>
      </p:sp>
      <p:graphicFrame>
        <p:nvGraphicFramePr>
          <p:cNvPr id="26727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5800" y="2362200"/>
          <a:ext cx="15240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3" r:id="rId9" imgW="3000375" imgH="2286000" progId="MSDraw.Drawing.8.2">
                  <p:embed/>
                </p:oleObj>
              </mc:Choice>
              <mc:Fallback>
                <p:oleObj r:id="rId9" imgW="3000375" imgH="22860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62200"/>
                        <a:ext cx="15240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7295" name="Group 31"/>
          <p:cNvGrpSpPr>
            <a:grpSpLocks/>
          </p:cNvGrpSpPr>
          <p:nvPr/>
        </p:nvGrpSpPr>
        <p:grpSpPr bwMode="auto">
          <a:xfrm>
            <a:off x="2743200" y="1676400"/>
            <a:ext cx="914400" cy="3962400"/>
            <a:chOff x="1728" y="1056"/>
            <a:chExt cx="3744" cy="2496"/>
          </a:xfrm>
        </p:grpSpPr>
        <p:sp>
          <p:nvSpPr>
            <p:cNvPr id="267291" name="Rectangle 27"/>
            <p:cNvSpPr>
              <a:spLocks noChangeArrowheads="1"/>
            </p:cNvSpPr>
            <p:nvPr/>
          </p:nvSpPr>
          <p:spPr bwMode="auto">
            <a:xfrm>
              <a:off x="1728" y="1056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2" name="Rectangle 28"/>
            <p:cNvSpPr>
              <a:spLocks noChangeArrowheads="1"/>
            </p:cNvSpPr>
            <p:nvPr/>
          </p:nvSpPr>
          <p:spPr bwMode="auto">
            <a:xfrm>
              <a:off x="1728" y="1728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3" name="Rectangle 29"/>
            <p:cNvSpPr>
              <a:spLocks noChangeArrowheads="1"/>
            </p:cNvSpPr>
            <p:nvPr/>
          </p:nvSpPr>
          <p:spPr bwMode="auto">
            <a:xfrm>
              <a:off x="1728" y="2400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4" name="Rectangle 30"/>
            <p:cNvSpPr>
              <a:spLocks noChangeArrowheads="1"/>
            </p:cNvSpPr>
            <p:nvPr/>
          </p:nvSpPr>
          <p:spPr bwMode="auto">
            <a:xfrm>
              <a:off x="1728" y="3072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296" name="Group 32"/>
          <p:cNvGrpSpPr>
            <a:grpSpLocks/>
          </p:cNvGrpSpPr>
          <p:nvPr/>
        </p:nvGrpSpPr>
        <p:grpSpPr bwMode="auto">
          <a:xfrm>
            <a:off x="3962400" y="1676400"/>
            <a:ext cx="914400" cy="3962400"/>
            <a:chOff x="1728" y="1056"/>
            <a:chExt cx="3744" cy="2496"/>
          </a:xfrm>
        </p:grpSpPr>
        <p:sp>
          <p:nvSpPr>
            <p:cNvPr id="267297" name="Rectangle 33"/>
            <p:cNvSpPr>
              <a:spLocks noChangeArrowheads="1"/>
            </p:cNvSpPr>
            <p:nvPr/>
          </p:nvSpPr>
          <p:spPr bwMode="auto">
            <a:xfrm>
              <a:off x="1728" y="1056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8" name="Rectangle 34"/>
            <p:cNvSpPr>
              <a:spLocks noChangeArrowheads="1"/>
            </p:cNvSpPr>
            <p:nvPr/>
          </p:nvSpPr>
          <p:spPr bwMode="auto">
            <a:xfrm>
              <a:off x="1728" y="1728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99" name="Rectangle 35"/>
            <p:cNvSpPr>
              <a:spLocks noChangeArrowheads="1"/>
            </p:cNvSpPr>
            <p:nvPr/>
          </p:nvSpPr>
          <p:spPr bwMode="auto">
            <a:xfrm>
              <a:off x="1728" y="2400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0" name="Rectangle 36"/>
            <p:cNvSpPr>
              <a:spLocks noChangeArrowheads="1"/>
            </p:cNvSpPr>
            <p:nvPr/>
          </p:nvSpPr>
          <p:spPr bwMode="auto">
            <a:xfrm>
              <a:off x="1728" y="3072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301" name="Group 37"/>
          <p:cNvGrpSpPr>
            <a:grpSpLocks/>
          </p:cNvGrpSpPr>
          <p:nvPr/>
        </p:nvGrpSpPr>
        <p:grpSpPr bwMode="auto">
          <a:xfrm>
            <a:off x="5181600" y="1676400"/>
            <a:ext cx="914400" cy="3962400"/>
            <a:chOff x="1728" y="1056"/>
            <a:chExt cx="3744" cy="2496"/>
          </a:xfrm>
        </p:grpSpPr>
        <p:sp>
          <p:nvSpPr>
            <p:cNvPr id="267302" name="Rectangle 38"/>
            <p:cNvSpPr>
              <a:spLocks noChangeArrowheads="1"/>
            </p:cNvSpPr>
            <p:nvPr/>
          </p:nvSpPr>
          <p:spPr bwMode="auto">
            <a:xfrm>
              <a:off x="1728" y="1056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3" name="Rectangle 39"/>
            <p:cNvSpPr>
              <a:spLocks noChangeArrowheads="1"/>
            </p:cNvSpPr>
            <p:nvPr/>
          </p:nvSpPr>
          <p:spPr bwMode="auto">
            <a:xfrm>
              <a:off x="1728" y="1728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4" name="Rectangle 40"/>
            <p:cNvSpPr>
              <a:spLocks noChangeArrowheads="1"/>
            </p:cNvSpPr>
            <p:nvPr/>
          </p:nvSpPr>
          <p:spPr bwMode="auto">
            <a:xfrm>
              <a:off x="1728" y="2400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5" name="Rectangle 41"/>
            <p:cNvSpPr>
              <a:spLocks noChangeArrowheads="1"/>
            </p:cNvSpPr>
            <p:nvPr/>
          </p:nvSpPr>
          <p:spPr bwMode="auto">
            <a:xfrm>
              <a:off x="1728" y="3072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306" name="Group 42"/>
          <p:cNvGrpSpPr>
            <a:grpSpLocks/>
          </p:cNvGrpSpPr>
          <p:nvPr/>
        </p:nvGrpSpPr>
        <p:grpSpPr bwMode="auto">
          <a:xfrm>
            <a:off x="6400800" y="1676400"/>
            <a:ext cx="914400" cy="3962400"/>
            <a:chOff x="1728" y="1056"/>
            <a:chExt cx="3744" cy="2496"/>
          </a:xfrm>
        </p:grpSpPr>
        <p:sp>
          <p:nvSpPr>
            <p:cNvPr id="267307" name="Rectangle 43"/>
            <p:cNvSpPr>
              <a:spLocks noChangeArrowheads="1"/>
            </p:cNvSpPr>
            <p:nvPr/>
          </p:nvSpPr>
          <p:spPr bwMode="auto">
            <a:xfrm>
              <a:off x="1728" y="1056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8" name="Rectangle 44"/>
            <p:cNvSpPr>
              <a:spLocks noChangeArrowheads="1"/>
            </p:cNvSpPr>
            <p:nvPr/>
          </p:nvSpPr>
          <p:spPr bwMode="auto">
            <a:xfrm>
              <a:off x="1728" y="1728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09" name="Rectangle 45"/>
            <p:cNvSpPr>
              <a:spLocks noChangeArrowheads="1"/>
            </p:cNvSpPr>
            <p:nvPr/>
          </p:nvSpPr>
          <p:spPr bwMode="auto">
            <a:xfrm>
              <a:off x="1728" y="2400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10" name="Rectangle 46"/>
            <p:cNvSpPr>
              <a:spLocks noChangeArrowheads="1"/>
            </p:cNvSpPr>
            <p:nvPr/>
          </p:nvSpPr>
          <p:spPr bwMode="auto">
            <a:xfrm>
              <a:off x="1728" y="3072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311" name="Group 47"/>
          <p:cNvGrpSpPr>
            <a:grpSpLocks/>
          </p:cNvGrpSpPr>
          <p:nvPr/>
        </p:nvGrpSpPr>
        <p:grpSpPr bwMode="auto">
          <a:xfrm>
            <a:off x="7620000" y="1676400"/>
            <a:ext cx="914400" cy="3962400"/>
            <a:chOff x="1728" y="1056"/>
            <a:chExt cx="3744" cy="2496"/>
          </a:xfrm>
        </p:grpSpPr>
        <p:sp>
          <p:nvSpPr>
            <p:cNvPr id="267312" name="Rectangle 48"/>
            <p:cNvSpPr>
              <a:spLocks noChangeArrowheads="1"/>
            </p:cNvSpPr>
            <p:nvPr/>
          </p:nvSpPr>
          <p:spPr bwMode="auto">
            <a:xfrm>
              <a:off x="1728" y="1056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13" name="Rectangle 49"/>
            <p:cNvSpPr>
              <a:spLocks noChangeArrowheads="1"/>
            </p:cNvSpPr>
            <p:nvPr/>
          </p:nvSpPr>
          <p:spPr bwMode="auto">
            <a:xfrm>
              <a:off x="1728" y="1728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14" name="Rectangle 50"/>
            <p:cNvSpPr>
              <a:spLocks noChangeArrowheads="1"/>
            </p:cNvSpPr>
            <p:nvPr/>
          </p:nvSpPr>
          <p:spPr bwMode="auto">
            <a:xfrm>
              <a:off x="1728" y="2400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15" name="Rectangle 51"/>
            <p:cNvSpPr>
              <a:spLocks noChangeArrowheads="1"/>
            </p:cNvSpPr>
            <p:nvPr/>
          </p:nvSpPr>
          <p:spPr bwMode="auto">
            <a:xfrm>
              <a:off x="1728" y="3072"/>
              <a:ext cx="3744" cy="4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317" name="Group 53"/>
          <p:cNvGrpSpPr>
            <a:grpSpLocks/>
          </p:cNvGrpSpPr>
          <p:nvPr/>
        </p:nvGrpSpPr>
        <p:grpSpPr bwMode="auto">
          <a:xfrm>
            <a:off x="3505200" y="2209800"/>
            <a:ext cx="4267200" cy="2779713"/>
            <a:chOff x="2208" y="1392"/>
            <a:chExt cx="2688" cy="1751"/>
          </a:xfrm>
        </p:grpSpPr>
        <p:sp>
          <p:nvSpPr>
            <p:cNvPr id="267290" name="Text Box 26"/>
            <p:cNvSpPr txBox="1">
              <a:spLocks noChangeArrowheads="1"/>
            </p:cNvSpPr>
            <p:nvPr/>
          </p:nvSpPr>
          <p:spPr bwMode="auto">
            <a:xfrm>
              <a:off x="2208" y="1392"/>
              <a:ext cx="2688" cy="518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latin typeface="Arial" charset="0"/>
                </a:rPr>
                <a:t>We will spend more time on linear array and binary tree</a:t>
              </a:r>
            </a:p>
          </p:txBody>
        </p:sp>
        <p:sp>
          <p:nvSpPr>
            <p:cNvPr id="267316" name="Text Box 52"/>
            <p:cNvSpPr txBox="1">
              <a:spLocks noChangeArrowheads="1"/>
            </p:cNvSpPr>
            <p:nvPr/>
          </p:nvSpPr>
          <p:spPr bwMode="auto">
            <a:xfrm>
              <a:off x="2208" y="2736"/>
              <a:ext cx="2688" cy="407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>
                  <a:latin typeface="Arial" charset="0"/>
                </a:rPr>
                <a:t>and less time on mesh and shared </a:t>
              </a:r>
              <a:r>
                <a:rPr lang="en-US" dirty="0" smtClean="0">
                  <a:latin typeface="Arial" charset="0"/>
                </a:rPr>
                <a:t>memory</a:t>
              </a:r>
              <a:endParaRPr lang="en-US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903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CCC845-9621-410D-8BC3-7A651EEFF36F}" type="slidenum">
              <a:rPr lang="en-US"/>
              <a:pPr/>
              <a:t>19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762000"/>
          </a:xfrm>
        </p:spPr>
        <p:txBody>
          <a:bodyPr/>
          <a:lstStyle/>
          <a:p>
            <a:r>
              <a:rPr lang="en-US" sz="3200" dirty="0" smtClean="0"/>
              <a:t>Algorithms </a:t>
            </a:r>
            <a:r>
              <a:rPr lang="en-US" sz="3200" dirty="0"/>
              <a:t>for a Linear Array</a:t>
            </a:r>
          </a:p>
        </p:txBody>
      </p:sp>
      <p:sp>
        <p:nvSpPr>
          <p:cNvPr id="194563" name="Text Box 3"/>
          <p:cNvSpPr txBox="1">
            <a:spLocks noChangeArrowheads="1"/>
          </p:cNvSpPr>
          <p:nvPr/>
        </p:nvSpPr>
        <p:spPr bwMode="auto">
          <a:xfrm>
            <a:off x="609600" y="4343400"/>
            <a:ext cx="77724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	    Maximum-finding on a linear array of nine processors.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0" y="2490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66" name="Object 6"/>
          <p:cNvGraphicFramePr>
            <a:graphicFrameLocks noChangeAspect="1"/>
          </p:cNvGraphicFramePr>
          <p:nvPr/>
        </p:nvGraphicFramePr>
        <p:xfrm>
          <a:off x="0" y="1066800"/>
          <a:ext cx="91440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r:id="rId3" imgW="4981575" imgH="1866900" progId="MSDraw.Drawing.8.2">
                  <p:embed/>
                </p:oleObj>
              </mc:Choice>
              <mc:Fallback>
                <p:oleObj r:id="rId3" imgW="4981575" imgH="18669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344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609600" y="4953000"/>
            <a:ext cx="7848600" cy="1006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" charset="0"/>
              </a:rPr>
              <a:t>For general semigroup computation:</a:t>
            </a:r>
          </a:p>
          <a:p>
            <a:r>
              <a:rPr lang="en-US" sz="2000">
                <a:latin typeface="Arial" charset="0"/>
              </a:rPr>
              <a:t>Phase 1: Partial result is propagated from left to right</a:t>
            </a:r>
          </a:p>
          <a:p>
            <a:r>
              <a:rPr lang="en-US" sz="2000">
                <a:latin typeface="Arial" charset="0"/>
              </a:rPr>
              <a:t>Phase 2: Result obtained by processor 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 – 1 is broadcast leftward</a:t>
            </a:r>
          </a:p>
        </p:txBody>
      </p:sp>
    </p:spTree>
    <p:extLst>
      <p:ext uri="{BB962C8B-B14F-4D97-AF65-F5344CB8AC3E}">
        <p14:creationId xmlns:p14="http://schemas.microsoft.com/office/powerpoint/2010/main" val="44555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storagemojo.com/wp-content/uploads/2008/08/fat_tree_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533400"/>
            <a:ext cx="7640877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3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63006F3-72C1-4482-AFA6-F91B04C54BE9}" type="slidenum">
              <a:rPr lang="en-US"/>
              <a:pPr/>
              <a:t>20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838200"/>
          </a:xfrm>
        </p:spPr>
        <p:txBody>
          <a:bodyPr/>
          <a:lstStyle/>
          <a:p>
            <a:r>
              <a:rPr lang="en-US" sz="2800"/>
              <a:t>Linear Array Prefix Sum Computation</a:t>
            </a:r>
          </a:p>
        </p:txBody>
      </p:sp>
      <p:sp>
        <p:nvSpPr>
          <p:cNvPr id="217091" name="Text Box 3"/>
          <p:cNvSpPr txBox="1">
            <a:spLocks noChangeArrowheads="1"/>
          </p:cNvSpPr>
          <p:nvPr/>
        </p:nvSpPr>
        <p:spPr bwMode="auto">
          <a:xfrm>
            <a:off x="457200" y="4800600"/>
            <a:ext cx="82296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	   Computing prefix sums on a linear array of nine processors.</a:t>
            </a:r>
          </a:p>
        </p:txBody>
      </p:sp>
      <p:sp>
        <p:nvSpPr>
          <p:cNvPr id="217100" name="Rectangle 12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7099" name="Object 11"/>
          <p:cNvGraphicFramePr>
            <a:graphicFrameLocks noChangeAspect="1"/>
          </p:cNvGraphicFramePr>
          <p:nvPr/>
        </p:nvGraphicFramePr>
        <p:xfrm>
          <a:off x="0" y="1066800"/>
          <a:ext cx="9144000" cy="391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r:id="rId3" imgW="4924425" imgH="2105025" progId="MSDraw.Drawing.8.2">
                  <p:embed/>
                </p:oleObj>
              </mc:Choice>
              <mc:Fallback>
                <p:oleObj r:id="rId3" imgW="4924425" imgH="21050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9144000" cy="391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457200" y="5334000"/>
            <a:ext cx="65532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" charset="0"/>
              </a:rPr>
              <a:t>Diminished parallel prefix computation:</a:t>
            </a:r>
          </a:p>
          <a:p>
            <a:r>
              <a:rPr lang="en-US" sz="2000">
                <a:latin typeface="Arial" charset="0"/>
              </a:rPr>
              <a:t>The </a:t>
            </a:r>
            <a:r>
              <a:rPr lang="en-US" sz="2000" i="1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th processor obtains the result up to element </a:t>
            </a:r>
            <a:r>
              <a:rPr lang="en-US" sz="2000" i="1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– 1 </a:t>
            </a:r>
          </a:p>
        </p:txBody>
      </p:sp>
    </p:spTree>
    <p:extLst>
      <p:ext uri="{BB962C8B-B14F-4D97-AF65-F5344CB8AC3E}">
        <p14:creationId xmlns:p14="http://schemas.microsoft.com/office/powerpoint/2010/main" val="281445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79BDA0C-B9A9-4CAB-BFAF-D7BCE2B1B6C0}" type="slidenum">
              <a:rPr lang="en-US"/>
              <a:pPr/>
              <a:t>21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838200"/>
          </a:xfrm>
        </p:spPr>
        <p:txBody>
          <a:bodyPr/>
          <a:lstStyle/>
          <a:p>
            <a:r>
              <a:rPr lang="en-US" sz="2800"/>
              <a:t>Linear Array Routing and Broadcasting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838200" y="3276600"/>
            <a:ext cx="73914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Routing and broadcasting on a linear array of nine processors.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838200" y="3962400"/>
            <a:ext cx="73152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" charset="0"/>
              </a:rPr>
              <a:t>To route from processor </a:t>
            </a:r>
            <a:r>
              <a:rPr lang="en-US" sz="2000" i="1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CC0000"/>
                </a:solidFill>
                <a:latin typeface="Arial" charset="0"/>
              </a:rPr>
              <a:t> to processor </a:t>
            </a:r>
            <a:r>
              <a:rPr lang="en-US" sz="2000" i="1">
                <a:solidFill>
                  <a:srgbClr val="CC0000"/>
                </a:solidFill>
                <a:latin typeface="Arial" charset="0"/>
              </a:rPr>
              <a:t>j</a:t>
            </a:r>
            <a:r>
              <a:rPr lang="en-US" sz="2000">
                <a:solidFill>
                  <a:srgbClr val="CC0000"/>
                </a:solidFill>
                <a:latin typeface="Arial" charset="0"/>
              </a:rPr>
              <a:t>:</a:t>
            </a:r>
          </a:p>
          <a:p>
            <a:r>
              <a:rPr lang="en-US" sz="2000">
                <a:latin typeface="Arial" charset="0"/>
              </a:rPr>
              <a:t>    Compute </a:t>
            </a:r>
            <a:r>
              <a:rPr lang="en-US" sz="2000" i="1">
                <a:latin typeface="Arial" charset="0"/>
              </a:rPr>
              <a:t>j</a:t>
            </a:r>
            <a:r>
              <a:rPr lang="en-US" sz="2000">
                <a:latin typeface="Arial" charset="0"/>
              </a:rPr>
              <a:t> – </a:t>
            </a:r>
            <a:r>
              <a:rPr lang="en-US" sz="2000" i="1">
                <a:latin typeface="Arial" charset="0"/>
              </a:rPr>
              <a:t>i</a:t>
            </a:r>
            <a:r>
              <a:rPr lang="en-US" sz="2000">
                <a:latin typeface="Arial" charset="0"/>
              </a:rPr>
              <a:t> to determine distance and direction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9863" name="Object 7"/>
          <p:cNvGraphicFramePr>
            <a:graphicFrameLocks noChangeAspect="1"/>
          </p:cNvGraphicFramePr>
          <p:nvPr/>
        </p:nvGraphicFramePr>
        <p:xfrm>
          <a:off x="762000" y="1295400"/>
          <a:ext cx="7620000" cy="181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r:id="rId3" imgW="4038600" imgH="962025" progId="MSDraw.Drawing.8.2">
                  <p:embed/>
                </p:oleObj>
              </mc:Choice>
              <mc:Fallback>
                <p:oleObj r:id="rId3" imgW="4038600" imgH="9620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7620000" cy="181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838200" y="5029200"/>
            <a:ext cx="73914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" charset="0"/>
              </a:rPr>
              <a:t>To broadcast from processor </a:t>
            </a:r>
            <a:r>
              <a:rPr lang="en-US" sz="2000" i="1">
                <a:solidFill>
                  <a:srgbClr val="CC0000"/>
                </a:solidFill>
                <a:latin typeface="Arial" charset="0"/>
              </a:rPr>
              <a:t>i</a:t>
            </a:r>
            <a:r>
              <a:rPr lang="en-US" sz="2000">
                <a:solidFill>
                  <a:srgbClr val="CC0000"/>
                </a:solidFill>
                <a:latin typeface="Arial" charset="0"/>
              </a:rPr>
              <a:t>:</a:t>
            </a:r>
          </a:p>
          <a:p>
            <a:r>
              <a:rPr lang="en-US" sz="2000">
                <a:latin typeface="Arial" charset="0"/>
              </a:rPr>
              <a:t>    Send a left-moving and a right-moving broadcast message</a:t>
            </a:r>
          </a:p>
        </p:txBody>
      </p:sp>
    </p:spTree>
    <p:extLst>
      <p:ext uri="{BB962C8B-B14F-4D97-AF65-F5344CB8AC3E}">
        <p14:creationId xmlns:p14="http://schemas.microsoft.com/office/powerpoint/2010/main" val="283580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animBg="1"/>
      <p:bldP spid="2498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5249B6E-B0DF-49C8-BA8C-613BE961F916}" type="slidenum">
              <a:rPr lang="en-US"/>
              <a:pPr/>
              <a:t>22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609600"/>
          </a:xfrm>
        </p:spPr>
        <p:txBody>
          <a:bodyPr/>
          <a:lstStyle/>
          <a:p>
            <a:r>
              <a:rPr lang="en-US" sz="2800"/>
              <a:t>Linear-Array Prefix Sum Computation</a:t>
            </a: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1295400" y="5257800"/>
            <a:ext cx="5943600" cy="7016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2.8	    Computing prefix sums on a linear array with two items per processor.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0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8123" name="Object 11"/>
          <p:cNvGraphicFramePr>
            <a:graphicFrameLocks noChangeAspect="1"/>
          </p:cNvGraphicFramePr>
          <p:nvPr/>
        </p:nvGraphicFramePr>
        <p:xfrm>
          <a:off x="0" y="1219200"/>
          <a:ext cx="9296400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r:id="rId3" imgW="5248275" imgH="2343150" progId="MSDraw.Drawing.8.2">
                  <p:embed/>
                </p:oleObj>
              </mc:Choice>
              <mc:Fallback>
                <p:oleObj r:id="rId3" imgW="5248275" imgH="234315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9296400" cy="415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1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87EE351-897E-4D32-8092-35C488A35265}" type="slidenum">
              <a:rPr lang="en-US"/>
              <a:pPr/>
              <a:t>23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71600"/>
            <a:ext cx="3048000" cy="1905000"/>
          </a:xfrm>
        </p:spPr>
        <p:txBody>
          <a:bodyPr/>
          <a:lstStyle/>
          <a:p>
            <a:r>
              <a:rPr lang="en-US" sz="2800"/>
              <a:t>Linear Array Sorting (Externally Supplied Keys)</a:t>
            </a: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304800" y="4572000"/>
            <a:ext cx="2895600" cy="13112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	   Sorting on a linear array with the keys input sequentially from the left.</a:t>
            </a:r>
          </a:p>
        </p:txBody>
      </p:sp>
      <p:sp>
        <p:nvSpPr>
          <p:cNvPr id="219148" name="Rectangle 12"/>
          <p:cNvSpPr>
            <a:spLocks noChangeArrowheads="1"/>
          </p:cNvSpPr>
          <p:nvPr/>
        </p:nvSpPr>
        <p:spPr bwMode="auto">
          <a:xfrm>
            <a:off x="0" y="1081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9147" name="Object 11"/>
          <p:cNvGraphicFramePr>
            <a:graphicFrameLocks noChangeAspect="1"/>
          </p:cNvGraphicFramePr>
          <p:nvPr/>
        </p:nvGraphicFramePr>
        <p:xfrm>
          <a:off x="2133600" y="161925"/>
          <a:ext cx="6705600" cy="608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r:id="rId3" imgW="5000625" imgH="4695825" progId="MSDraw.Drawing.8.2">
                  <p:embed/>
                </p:oleObj>
              </mc:Choice>
              <mc:Fallback>
                <p:oleObj r:id="rId3" imgW="5000625" imgH="46958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1925"/>
                        <a:ext cx="6705600" cy="608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31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8C6E98C-4C56-4AEA-995C-1CDC78715C9B}" type="slidenum">
              <a:rPr lang="en-US"/>
              <a:pPr/>
              <a:t>24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762000"/>
          </a:xfrm>
        </p:spPr>
        <p:txBody>
          <a:bodyPr/>
          <a:lstStyle/>
          <a:p>
            <a:r>
              <a:rPr lang="en-US" sz="2800"/>
              <a:t>Linear Array Sorting (Internally Stored Keys)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1066800" y="4572000"/>
            <a:ext cx="67818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Odd-even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transposition sort on a linear array.</a:t>
            </a:r>
          </a:p>
        </p:txBody>
      </p:sp>
      <p:sp>
        <p:nvSpPr>
          <p:cNvPr id="220172" name="Rectangle 12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0171" name="Object 11"/>
          <p:cNvGraphicFramePr>
            <a:graphicFrameLocks noChangeAspect="1"/>
          </p:cNvGraphicFramePr>
          <p:nvPr/>
        </p:nvGraphicFramePr>
        <p:xfrm>
          <a:off x="381000" y="990600"/>
          <a:ext cx="8763000" cy="368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r:id="rId3" imgW="5562600" imgH="2009775" progId="MSDraw.Drawing.8.2">
                  <p:embed/>
                </p:oleObj>
              </mc:Choice>
              <mc:Fallback>
                <p:oleObj r:id="rId3" imgW="5562600" imgH="20097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763000" cy="368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73" name="Text Box 13"/>
          <p:cNvSpPr txBox="1">
            <a:spLocks noChangeArrowheads="1"/>
          </p:cNvSpPr>
          <p:nvPr/>
        </p:nvSpPr>
        <p:spPr bwMode="auto">
          <a:xfrm>
            <a:off x="685800" y="5257800"/>
            <a:ext cx="7772400" cy="8540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i="1" dirty="0">
                <a:latin typeface="Arial" charset="0"/>
              </a:rPr>
              <a:t>T</a:t>
            </a:r>
            <a:r>
              <a:rPr lang="en-US" sz="2000" dirty="0">
                <a:latin typeface="Arial" charset="0"/>
              </a:rPr>
              <a:t>(1) = </a:t>
            </a:r>
            <a:r>
              <a:rPr lang="en-US" sz="2000" i="1" dirty="0">
                <a:latin typeface="Arial" charset="0"/>
              </a:rPr>
              <a:t>W</a:t>
            </a:r>
            <a:r>
              <a:rPr lang="en-US" sz="2000" dirty="0">
                <a:latin typeface="Arial" charset="0"/>
              </a:rPr>
              <a:t>(1) =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log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		</a:t>
            </a:r>
            <a:r>
              <a:rPr lang="en-US" sz="2000" i="1" dirty="0">
                <a:latin typeface="Arial" charset="0"/>
              </a:rPr>
              <a:t>T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) =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		</a:t>
            </a:r>
            <a:r>
              <a:rPr lang="en-US" sz="2000" i="1" dirty="0">
                <a:latin typeface="Arial" charset="0"/>
              </a:rPr>
              <a:t>W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) </a:t>
            </a:r>
            <a:r>
              <a:rPr lang="en-US" sz="2000" dirty="0">
                <a:latin typeface="Arial" charset="0"/>
                <a:sym typeface="Symbol" pitchFamily="18" charset="2"/>
              </a:rPr>
              <a:t>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baseline="30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/2</a:t>
            </a:r>
          </a:p>
          <a:p>
            <a:endParaRPr lang="en-US" sz="1000" dirty="0">
              <a:latin typeface="Arial" charset="0"/>
            </a:endParaRPr>
          </a:p>
          <a:p>
            <a:r>
              <a:rPr lang="en-US" sz="2000" i="1" dirty="0">
                <a:latin typeface="Arial" charset="0"/>
              </a:rPr>
              <a:t>S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) = log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  </a:t>
            </a:r>
            <a:r>
              <a:rPr lang="en-US" sz="2000" dirty="0" smtClean="0">
                <a:latin typeface="Arial" charset="0"/>
              </a:rPr>
              <a:t>    </a:t>
            </a:r>
            <a:r>
              <a:rPr lang="en-US" sz="2000" dirty="0">
                <a:latin typeface="Arial" charset="0"/>
              </a:rPr>
              <a:t>		</a:t>
            </a:r>
            <a:r>
              <a:rPr lang="en-US" sz="2000" i="1" dirty="0">
                <a:latin typeface="Arial" charset="0"/>
              </a:rPr>
              <a:t>R</a:t>
            </a:r>
            <a:r>
              <a:rPr lang="en-US" sz="2000" dirty="0">
                <a:latin typeface="Arial" charset="0"/>
              </a:rPr>
              <a:t>(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) =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/(2 log</a:t>
            </a:r>
            <a:r>
              <a:rPr lang="en-US" sz="2000" baseline="-25000" dirty="0">
                <a:latin typeface="Arial" charset="0"/>
              </a:rPr>
              <a:t>2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i="1" dirty="0"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47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89B74AC-2E59-4CD4-AD98-570888D15BCD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09600"/>
          </a:xfrm>
        </p:spPr>
        <p:txBody>
          <a:bodyPr/>
          <a:lstStyle/>
          <a:p>
            <a:r>
              <a:rPr lang="en-US" sz="3200" dirty="0" smtClean="0"/>
              <a:t>Algorithms </a:t>
            </a:r>
            <a:r>
              <a:rPr lang="en-US" sz="3200" dirty="0"/>
              <a:t>for a 2D Mesh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1981200" y="2971800"/>
            <a:ext cx="50292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Finding the max value on a 2D mesh.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6614" name="Object 6"/>
          <p:cNvGraphicFramePr>
            <a:graphicFrameLocks noChangeAspect="1"/>
          </p:cNvGraphicFramePr>
          <p:nvPr/>
        </p:nvGraphicFramePr>
        <p:xfrm>
          <a:off x="1371600" y="838200"/>
          <a:ext cx="64008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r:id="rId3" imgW="4648200" imgH="1590675" progId="MSDraw.Drawing.8.2">
                  <p:embed/>
                </p:oleObj>
              </mc:Choice>
              <mc:Fallback>
                <p:oleObj r:id="rId3" imgW="4648200" imgH="15906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838200"/>
                        <a:ext cx="64008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2057400" y="5715000"/>
            <a:ext cx="50292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Computing prefix sums on a 2D mesh</a:t>
            </a:r>
          </a:p>
        </p:txBody>
      </p:sp>
      <p:sp>
        <p:nvSpPr>
          <p:cNvPr id="196619" name="Rectangle 11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6618" name="Object 10"/>
          <p:cNvGraphicFramePr>
            <a:graphicFrameLocks noChangeAspect="1"/>
          </p:cNvGraphicFramePr>
          <p:nvPr/>
        </p:nvGraphicFramePr>
        <p:xfrm>
          <a:off x="1447800" y="3429000"/>
          <a:ext cx="6477000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r:id="rId5" imgW="4724400" imgH="1790700" progId="MSDraw.Drawing.8.2">
                  <p:embed/>
                </p:oleObj>
              </mc:Choice>
              <mc:Fallback>
                <p:oleObj r:id="rId5" imgW="4724400" imgH="17907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6477000" cy="231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1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7EE4CF1-859C-43AB-9511-1E7BC91ADF25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85800"/>
          </a:xfrm>
        </p:spPr>
        <p:txBody>
          <a:bodyPr/>
          <a:lstStyle/>
          <a:p>
            <a:r>
              <a:rPr lang="en-US" sz="2800"/>
              <a:t>Routing and Broadcasting on a 2D Mesh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685800" y="5638800"/>
            <a:ext cx="7620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Routing and broadcasting on a 9-processors 2D mesh or torus</a:t>
            </a:r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1909" name="Object 5"/>
          <p:cNvGraphicFramePr>
            <a:graphicFrameLocks noChangeAspect="1"/>
          </p:cNvGraphicFramePr>
          <p:nvPr/>
        </p:nvGraphicFramePr>
        <p:xfrm>
          <a:off x="0" y="762000"/>
          <a:ext cx="8686800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r:id="rId3" imgW="4743450" imgH="2190750" progId="MSDraw.Drawing.8.2">
                  <p:embed/>
                </p:oleObj>
              </mc:Choice>
              <mc:Fallback>
                <p:oleObj r:id="rId3" imgW="4743450" imgH="219075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686800" cy="390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11" name="Text Box 7"/>
          <p:cNvSpPr txBox="1">
            <a:spLocks noChangeArrowheads="1"/>
          </p:cNvSpPr>
          <p:nvPr/>
        </p:nvSpPr>
        <p:spPr bwMode="auto">
          <a:xfrm>
            <a:off x="533400" y="4572000"/>
            <a:ext cx="8001000" cy="8540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Routing:</a:t>
            </a:r>
            <a:r>
              <a:rPr lang="en-US" sz="2000">
                <a:latin typeface="Arial" charset="0"/>
              </a:rPr>
              <a:t> Send along the row to the correct column; route in column</a:t>
            </a:r>
          </a:p>
          <a:p>
            <a:endParaRPr lang="en-US" sz="1000">
              <a:latin typeface="Arial" charset="0"/>
            </a:endParaRPr>
          </a:p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Broadcasting:</a:t>
            </a:r>
            <a:r>
              <a:rPr lang="en-US" sz="2000">
                <a:latin typeface="Arial" charset="0"/>
              </a:rPr>
              <a:t> Broadcast in row; then broadcast in all column</a:t>
            </a:r>
          </a:p>
        </p:txBody>
      </p:sp>
      <p:sp>
        <p:nvSpPr>
          <p:cNvPr id="251916" name="Text Box 12"/>
          <p:cNvSpPr txBox="1">
            <a:spLocks noChangeArrowheads="1"/>
          </p:cNvSpPr>
          <p:nvPr/>
        </p:nvSpPr>
        <p:spPr bwMode="auto">
          <a:xfrm>
            <a:off x="3200400" y="1981200"/>
            <a:ext cx="1752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Nonsquare </a:t>
            </a:r>
          </a:p>
          <a:p>
            <a:pPr algn="ctr"/>
            <a:r>
              <a:rPr lang="en-US" sz="1800">
                <a:latin typeface="Arial" charset="0"/>
              </a:rPr>
              <a:t>mesh</a:t>
            </a:r>
          </a:p>
          <a:p>
            <a:pPr algn="ctr"/>
            <a:r>
              <a:rPr lang="en-US" sz="1800">
                <a:latin typeface="Arial" charset="0"/>
              </a:rPr>
              <a:t>(</a:t>
            </a:r>
            <a:r>
              <a:rPr lang="en-US" sz="1800" i="1">
                <a:latin typeface="Arial" charset="0"/>
              </a:rPr>
              <a:t>r</a:t>
            </a:r>
            <a:r>
              <a:rPr lang="en-US" sz="1800">
                <a:latin typeface="Arial" charset="0"/>
              </a:rPr>
              <a:t> rows, </a:t>
            </a:r>
          </a:p>
          <a:p>
            <a:pPr algn="ctr"/>
            <a:r>
              <a:rPr lang="en-US" sz="1800" i="1">
                <a:latin typeface="Arial" charset="0"/>
              </a:rPr>
              <a:t>p</a:t>
            </a:r>
            <a:r>
              <a:rPr lang="en-US" sz="1800">
                <a:latin typeface="Arial" charset="0"/>
              </a:rPr>
              <a:t>/</a:t>
            </a:r>
            <a:r>
              <a:rPr lang="en-US" sz="1800" i="1">
                <a:latin typeface="Arial" charset="0"/>
              </a:rPr>
              <a:t>r</a:t>
            </a:r>
            <a:r>
              <a:rPr lang="en-US" sz="1800">
                <a:latin typeface="Arial" charset="0"/>
              </a:rPr>
              <a:t> col’s) </a:t>
            </a:r>
          </a:p>
          <a:p>
            <a:pPr algn="ctr"/>
            <a:r>
              <a:rPr lang="en-US" sz="1800">
                <a:latin typeface="Arial" charset="0"/>
              </a:rPr>
              <a:t>also possible</a:t>
            </a:r>
          </a:p>
        </p:txBody>
      </p:sp>
    </p:spTree>
    <p:extLst>
      <p:ext uri="{BB962C8B-B14F-4D97-AF65-F5344CB8AC3E}">
        <p14:creationId xmlns:p14="http://schemas.microsoft.com/office/powerpoint/2010/main" val="26058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87957E4-9843-4B28-AD57-744660900561}" type="slidenum">
              <a:rPr lang="en-US"/>
              <a:pPr/>
              <a:t>27</a:t>
            </a:fld>
            <a:endParaRPr lang="en-US"/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0" y="1624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0" y="2671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294" name="Rectangle 14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25312" name="Group 32"/>
          <p:cNvGrpSpPr>
            <a:grpSpLocks/>
          </p:cNvGrpSpPr>
          <p:nvPr/>
        </p:nvGrpSpPr>
        <p:grpSpPr bwMode="auto">
          <a:xfrm>
            <a:off x="-1600200" y="685800"/>
            <a:ext cx="12801600" cy="5410200"/>
            <a:chOff x="-1008" y="432"/>
            <a:chExt cx="8064" cy="3408"/>
          </a:xfrm>
        </p:grpSpPr>
        <p:graphicFrame>
          <p:nvGraphicFramePr>
            <p:cNvPr id="225295" name="Object 15"/>
            <p:cNvGraphicFramePr>
              <a:graphicFrameLocks noChangeAspect="1"/>
            </p:cNvGraphicFramePr>
            <p:nvPr/>
          </p:nvGraphicFramePr>
          <p:xfrm>
            <a:off x="144" y="527"/>
            <a:ext cx="6912" cy="1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42" r:id="rId3" imgW="5476875" imgH="1362075" progId="MSDraw.Drawing.8.2">
                    <p:embed/>
                  </p:oleObj>
                </mc:Choice>
                <mc:Fallback>
                  <p:oleObj r:id="rId3" imgW="5476875" imgH="1362075" progId="MSDraw.Drawing.8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527"/>
                          <a:ext cx="6912" cy="18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304" name="Group 24"/>
            <p:cNvGrpSpPr>
              <a:grpSpLocks/>
            </p:cNvGrpSpPr>
            <p:nvPr/>
          </p:nvGrpSpPr>
          <p:grpSpPr bwMode="auto">
            <a:xfrm>
              <a:off x="-1008" y="432"/>
              <a:ext cx="7920" cy="3289"/>
              <a:chOff x="-1008" y="432"/>
              <a:chExt cx="7920" cy="3335"/>
            </a:xfrm>
          </p:grpSpPr>
          <p:sp>
            <p:nvSpPr>
              <p:cNvPr id="225297" name="Rectangle 17"/>
              <p:cNvSpPr>
                <a:spLocks noChangeArrowheads="1"/>
              </p:cNvSpPr>
              <p:nvPr/>
            </p:nvSpPr>
            <p:spPr bwMode="auto">
              <a:xfrm>
                <a:off x="1200" y="432"/>
                <a:ext cx="5712" cy="182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5302" name="Group 22"/>
              <p:cNvGrpSpPr>
                <a:grpSpLocks/>
              </p:cNvGrpSpPr>
              <p:nvPr/>
            </p:nvGrpSpPr>
            <p:grpSpPr bwMode="auto">
              <a:xfrm>
                <a:off x="-1008" y="1776"/>
                <a:ext cx="6768" cy="1991"/>
                <a:chOff x="-1008" y="1776"/>
                <a:chExt cx="6768" cy="1991"/>
              </a:xfrm>
            </p:grpSpPr>
            <p:graphicFrame>
              <p:nvGraphicFramePr>
                <p:cNvPr id="225293" name="Object 13"/>
                <p:cNvGraphicFramePr>
                  <a:graphicFrameLocks noChangeAspect="1"/>
                </p:cNvGraphicFramePr>
                <p:nvPr/>
              </p:nvGraphicFramePr>
              <p:xfrm>
                <a:off x="-1008" y="1776"/>
                <a:ext cx="6768" cy="199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9543" r:id="rId5" imgW="5476875" imgH="1362075" progId="MSDraw.Drawing.8.2">
                        <p:embed/>
                      </p:oleObj>
                    </mc:Choice>
                    <mc:Fallback>
                      <p:oleObj r:id="rId5" imgW="5476875" imgH="1362075" progId="MSDraw.Drawing.8.2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-1008" y="1776"/>
                              <a:ext cx="6768" cy="1991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2529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488" y="3360"/>
                  <a:ext cx="205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latin typeface="Arial" charset="0"/>
                    </a:rPr>
                    <a:t>1</a:t>
                  </a:r>
                </a:p>
              </p:txBody>
            </p:sp>
            <p:sp>
              <p:nvSpPr>
                <p:cNvPr id="22530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744" y="3360"/>
                  <a:ext cx="205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latin typeface="Arial" charset="0"/>
                    </a:rPr>
                    <a:t>2</a:t>
                  </a:r>
                </a:p>
              </p:txBody>
            </p:sp>
            <p:sp>
              <p:nvSpPr>
                <p:cNvPr id="22530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376" y="3360"/>
                  <a:ext cx="205" cy="25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2000">
                      <a:latin typeface="Arial" charset="0"/>
                    </a:rPr>
                    <a:t>3</a:t>
                  </a:r>
                </a:p>
              </p:txBody>
            </p:sp>
          </p:grpSp>
        </p:grpSp>
        <p:sp>
          <p:nvSpPr>
            <p:cNvPr id="225305" name="Rectangle 25"/>
            <p:cNvSpPr>
              <a:spLocks noChangeArrowheads="1"/>
            </p:cNvSpPr>
            <p:nvPr/>
          </p:nvSpPr>
          <p:spPr bwMode="auto">
            <a:xfrm>
              <a:off x="432" y="3552"/>
              <a:ext cx="4656" cy="2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06" name="Rectangle 26"/>
            <p:cNvSpPr>
              <a:spLocks noChangeArrowheads="1"/>
            </p:cNvSpPr>
            <p:nvPr/>
          </p:nvSpPr>
          <p:spPr bwMode="auto">
            <a:xfrm>
              <a:off x="-460" y="1473"/>
              <a:ext cx="480" cy="17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1295400" y="5715000"/>
            <a:ext cx="63246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The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shearsort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algorithm on a 3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</a:t>
            </a:r>
            <a:r>
              <a:rPr lang="en-US" sz="2000" dirty="0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3 mesh. </a:t>
            </a:r>
          </a:p>
        </p:txBody>
      </p:sp>
      <p:grpSp>
        <p:nvGrpSpPr>
          <p:cNvPr id="225311" name="Group 31"/>
          <p:cNvGrpSpPr>
            <a:grpSpLocks/>
          </p:cNvGrpSpPr>
          <p:nvPr/>
        </p:nvGrpSpPr>
        <p:grpSpPr bwMode="auto">
          <a:xfrm>
            <a:off x="2438400" y="1143000"/>
            <a:ext cx="5662613" cy="1006475"/>
            <a:chOff x="1536" y="720"/>
            <a:chExt cx="3567" cy="634"/>
          </a:xfrm>
        </p:grpSpPr>
        <p:sp>
          <p:nvSpPr>
            <p:cNvPr id="225303" name="Text Box 23"/>
            <p:cNvSpPr txBox="1">
              <a:spLocks noChangeArrowheads="1"/>
            </p:cNvSpPr>
            <p:nvPr/>
          </p:nvSpPr>
          <p:spPr bwMode="auto">
            <a:xfrm>
              <a:off x="1536" y="720"/>
              <a:ext cx="3567" cy="634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latin typeface="Arial" charset="0"/>
                </a:rPr>
                <a:t>Number of iterations = log</a:t>
              </a:r>
              <a:r>
                <a:rPr lang="en-US" sz="2000" baseline="-25000">
                  <a:latin typeface="Arial" charset="0"/>
                </a:rPr>
                <a:t>2</a:t>
              </a:r>
              <a:r>
                <a:rPr lang="en-US" sz="2000">
                  <a:latin typeface="Arial" charset="0"/>
                </a:rPr>
                <a:t> </a:t>
              </a:r>
              <a:r>
                <a:rPr lang="en-US" sz="2000">
                  <a:latin typeface="Arial" charset="0"/>
                  <a:sym typeface="Symbol" pitchFamily="18" charset="2"/>
                </a:rPr>
                <a:t></a:t>
              </a:r>
              <a:r>
                <a:rPr lang="en-US" sz="2000" i="1">
                  <a:latin typeface="Arial" charset="0"/>
                </a:rPr>
                <a:t>p</a:t>
              </a:r>
            </a:p>
            <a:p>
              <a:r>
                <a:rPr lang="en-US" sz="2000">
                  <a:latin typeface="Arial" charset="0"/>
                </a:rPr>
                <a:t>Compare-exchange steps in each iteration = 2</a:t>
              </a:r>
              <a:r>
                <a:rPr lang="en-US" sz="2000">
                  <a:latin typeface="Arial" charset="0"/>
                  <a:sym typeface="Symbol" pitchFamily="18" charset="2"/>
                </a:rPr>
                <a:t></a:t>
              </a:r>
              <a:r>
                <a:rPr lang="en-US" sz="2000" i="1">
                  <a:latin typeface="Arial" charset="0"/>
                </a:rPr>
                <a:t>p</a:t>
              </a:r>
            </a:p>
            <a:p>
              <a:r>
                <a:rPr lang="en-US" sz="2000">
                  <a:latin typeface="Arial" charset="0"/>
                </a:rPr>
                <a:t>Total steps = (log</a:t>
              </a:r>
              <a:r>
                <a:rPr lang="en-US" sz="2000" baseline="-25000">
                  <a:latin typeface="Arial" charset="0"/>
                </a:rPr>
                <a:t>2</a:t>
              </a:r>
              <a:r>
                <a:rPr lang="en-US" sz="2000">
                  <a:latin typeface="Arial" charset="0"/>
                </a:rPr>
                <a:t> </a:t>
              </a:r>
              <a:r>
                <a:rPr lang="en-US" sz="2000" i="1">
                  <a:latin typeface="Arial" charset="0"/>
                </a:rPr>
                <a:t>p</a:t>
              </a:r>
              <a:r>
                <a:rPr lang="en-US" sz="2000">
                  <a:latin typeface="Arial" charset="0"/>
                </a:rPr>
                <a:t> + 1) </a:t>
              </a:r>
              <a:r>
                <a:rPr lang="en-US" sz="2000">
                  <a:sym typeface="Symbol" pitchFamily="18" charset="2"/>
                </a:rPr>
                <a:t></a:t>
              </a:r>
              <a:r>
                <a:rPr lang="en-US" sz="2000" i="1">
                  <a:latin typeface="Arial" charset="0"/>
                  <a:sym typeface="Symbol" pitchFamily="18" charset="2"/>
                </a:rPr>
                <a:t>p</a:t>
              </a:r>
            </a:p>
          </p:txBody>
        </p:sp>
        <p:sp>
          <p:nvSpPr>
            <p:cNvPr id="225308" name="Line 28"/>
            <p:cNvSpPr>
              <a:spLocks noChangeShapeType="1"/>
            </p:cNvSpPr>
            <p:nvPr/>
          </p:nvSpPr>
          <p:spPr bwMode="auto">
            <a:xfrm>
              <a:off x="3600" y="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09" name="Line 29"/>
            <p:cNvSpPr>
              <a:spLocks noChangeShapeType="1"/>
            </p:cNvSpPr>
            <p:nvPr/>
          </p:nvSpPr>
          <p:spPr bwMode="auto">
            <a:xfrm>
              <a:off x="3456" y="11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10" name="Line 30"/>
            <p:cNvSpPr>
              <a:spLocks noChangeShapeType="1"/>
            </p:cNvSpPr>
            <p:nvPr/>
          </p:nvSpPr>
          <p:spPr bwMode="auto">
            <a:xfrm>
              <a:off x="4944" y="9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2800"/>
              <a:t>Sorting on a 2D Mesh Using Shearsort</a:t>
            </a:r>
          </a:p>
        </p:txBody>
      </p:sp>
    </p:spTree>
    <p:extLst>
      <p:ext uri="{BB962C8B-B14F-4D97-AF65-F5344CB8AC3E}">
        <p14:creationId xmlns:p14="http://schemas.microsoft.com/office/powerpoint/2010/main" val="422636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1DF5E23-A7B8-4361-A8ED-99B8204CC753}" type="slidenum">
              <a:rPr lang="en-US"/>
              <a:pPr/>
              <a:t>28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200" dirty="0" smtClean="0"/>
              <a:t>Algorithms </a:t>
            </a:r>
            <a:r>
              <a:rPr lang="en-US" sz="3200" dirty="0"/>
              <a:t>for a Binary Tree</a:t>
            </a:r>
          </a:p>
        </p:txBody>
      </p:sp>
      <p:sp>
        <p:nvSpPr>
          <p:cNvPr id="195587" name="Text Box 3"/>
          <p:cNvSpPr txBox="1">
            <a:spLocks noChangeArrowheads="1"/>
          </p:cNvSpPr>
          <p:nvPr/>
        </p:nvSpPr>
        <p:spPr bwMode="auto">
          <a:xfrm>
            <a:off x="990600" y="5486400"/>
            <a:ext cx="6858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Semigroup computation and broadcasting on a binary tree.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590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0" y="1447800"/>
          <a:ext cx="4648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4" r:id="rId3" imgW="3000375" imgH="2286000" progId="MSDraw.Drawing.8.2">
                  <p:embed/>
                </p:oleObj>
              </mc:Choice>
              <mc:Fallback>
                <p:oleObj r:id="rId3" imgW="3000375" imgH="22860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46482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95" name="Object 11"/>
          <p:cNvGraphicFramePr>
            <a:graphicFrameLocks noChangeAspect="1"/>
          </p:cNvGraphicFramePr>
          <p:nvPr/>
        </p:nvGraphicFramePr>
        <p:xfrm>
          <a:off x="4495800" y="1524000"/>
          <a:ext cx="4648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5" r:id="rId5" imgW="3000375" imgH="2286000" progId="MSDraw.Drawing.8.2">
                  <p:embed/>
                </p:oleObj>
              </mc:Choice>
              <mc:Fallback>
                <p:oleObj r:id="rId5" imgW="3000375" imgH="22860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524000"/>
                        <a:ext cx="46482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96" name="Line 12"/>
          <p:cNvSpPr>
            <a:spLocks noChangeShapeType="1"/>
          </p:cNvSpPr>
          <p:nvPr/>
        </p:nvSpPr>
        <p:spPr bwMode="auto">
          <a:xfrm flipV="1">
            <a:off x="457200" y="3048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7" name="Line 13"/>
          <p:cNvSpPr>
            <a:spLocks noChangeShapeType="1"/>
          </p:cNvSpPr>
          <p:nvPr/>
        </p:nvSpPr>
        <p:spPr bwMode="auto">
          <a:xfrm flipH="1" flipV="1">
            <a:off x="1219200" y="3048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2667000" y="3048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9" name="Line 15"/>
          <p:cNvSpPr>
            <a:spLocks noChangeShapeType="1"/>
          </p:cNvSpPr>
          <p:nvPr/>
        </p:nvSpPr>
        <p:spPr bwMode="auto">
          <a:xfrm flipH="1" flipV="1">
            <a:off x="3429000" y="3048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0" name="Line 16"/>
          <p:cNvSpPr>
            <a:spLocks noChangeShapeType="1"/>
          </p:cNvSpPr>
          <p:nvPr/>
        </p:nvSpPr>
        <p:spPr bwMode="auto">
          <a:xfrm flipV="1">
            <a:off x="3352800" y="4114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1" name="Line 17"/>
          <p:cNvSpPr>
            <a:spLocks noChangeShapeType="1"/>
          </p:cNvSpPr>
          <p:nvPr/>
        </p:nvSpPr>
        <p:spPr bwMode="auto">
          <a:xfrm flipH="1" flipV="1">
            <a:off x="4038600" y="4114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2" name="Line 18"/>
          <p:cNvSpPr>
            <a:spLocks noChangeShapeType="1"/>
          </p:cNvSpPr>
          <p:nvPr/>
        </p:nvSpPr>
        <p:spPr bwMode="auto">
          <a:xfrm flipV="1">
            <a:off x="1143000" y="2057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3" name="Line 19"/>
          <p:cNvSpPr>
            <a:spLocks noChangeShapeType="1"/>
          </p:cNvSpPr>
          <p:nvPr/>
        </p:nvSpPr>
        <p:spPr bwMode="auto">
          <a:xfrm flipH="1" flipV="1">
            <a:off x="2438400" y="1981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4" name="Line 20"/>
          <p:cNvSpPr>
            <a:spLocks noChangeShapeType="1"/>
          </p:cNvSpPr>
          <p:nvPr/>
        </p:nvSpPr>
        <p:spPr bwMode="auto">
          <a:xfrm flipV="1">
            <a:off x="4953000" y="3124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5" name="Line 21"/>
          <p:cNvSpPr>
            <a:spLocks noChangeShapeType="1"/>
          </p:cNvSpPr>
          <p:nvPr/>
        </p:nvSpPr>
        <p:spPr bwMode="auto">
          <a:xfrm flipH="1" flipV="1">
            <a:off x="5715000" y="3124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6" name="Line 22"/>
          <p:cNvSpPr>
            <a:spLocks noChangeShapeType="1"/>
          </p:cNvSpPr>
          <p:nvPr/>
        </p:nvSpPr>
        <p:spPr bwMode="auto">
          <a:xfrm flipV="1">
            <a:off x="7162800" y="31242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7" name="Line 23"/>
          <p:cNvSpPr>
            <a:spLocks noChangeShapeType="1"/>
          </p:cNvSpPr>
          <p:nvPr/>
        </p:nvSpPr>
        <p:spPr bwMode="auto">
          <a:xfrm flipH="1" flipV="1">
            <a:off x="7924800" y="3124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8" name="Line 24"/>
          <p:cNvSpPr>
            <a:spLocks noChangeShapeType="1"/>
          </p:cNvSpPr>
          <p:nvPr/>
        </p:nvSpPr>
        <p:spPr bwMode="auto">
          <a:xfrm flipV="1">
            <a:off x="78486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09" name="Line 25"/>
          <p:cNvSpPr>
            <a:spLocks noChangeShapeType="1"/>
          </p:cNvSpPr>
          <p:nvPr/>
        </p:nvSpPr>
        <p:spPr bwMode="auto">
          <a:xfrm flipH="1" flipV="1">
            <a:off x="85344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10" name="Line 26"/>
          <p:cNvSpPr>
            <a:spLocks noChangeShapeType="1"/>
          </p:cNvSpPr>
          <p:nvPr/>
        </p:nvSpPr>
        <p:spPr bwMode="auto">
          <a:xfrm flipV="1">
            <a:off x="5638800" y="2133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11" name="Line 27"/>
          <p:cNvSpPr>
            <a:spLocks noChangeShapeType="1"/>
          </p:cNvSpPr>
          <p:nvPr/>
        </p:nvSpPr>
        <p:spPr bwMode="auto">
          <a:xfrm flipH="1" flipV="1">
            <a:off x="6934200" y="2057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4F6044-2C91-40B4-B3C4-F5A52D71E58E}" type="slidenum">
              <a:rPr lang="en-US"/>
              <a:pPr/>
              <a:t>29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2800"/>
              <a:t>Binary Tree Packet Routing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1066800" y="5562600"/>
            <a:ext cx="6858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Packet routing on a binary tree with two indexing schemes.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088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0" y="1219200"/>
          <a:ext cx="4648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r:id="rId3" imgW="3000375" imgH="2286000" progId="MSDraw.Drawing.8.2">
                  <p:embed/>
                </p:oleObj>
              </mc:Choice>
              <mc:Fallback>
                <p:oleObj r:id="rId3" imgW="3000375" imgH="22860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9200"/>
                        <a:ext cx="46482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0" name="Line 10"/>
          <p:cNvSpPr>
            <a:spLocks noChangeShapeType="1"/>
          </p:cNvSpPr>
          <p:nvPr/>
        </p:nvSpPr>
        <p:spPr bwMode="auto">
          <a:xfrm flipH="1" flipV="1">
            <a:off x="1219200" y="2819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H="1">
            <a:off x="3352800" y="38100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>
            <a:off x="3429000" y="2819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1143000" y="1828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2362200" y="1676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3" name="Text Box 23"/>
          <p:cNvSpPr txBox="1">
            <a:spLocks noChangeArrowheads="1"/>
          </p:cNvSpPr>
          <p:nvPr/>
        </p:nvSpPr>
        <p:spPr bwMode="auto">
          <a:xfrm>
            <a:off x="1066800" y="4419600"/>
            <a:ext cx="12954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Preorder indexing</a:t>
            </a:r>
            <a:endParaRPr lang="en-US" sz="20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0905" name="Rectangle 25"/>
          <p:cNvSpPr>
            <a:spLocks noChangeArrowheads="1"/>
          </p:cNvSpPr>
          <p:nvPr/>
        </p:nvSpPr>
        <p:spPr bwMode="auto">
          <a:xfrm>
            <a:off x="0" y="2652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0904" name="Object 24"/>
          <p:cNvGraphicFramePr>
            <a:graphicFrameLocks noChangeAspect="1"/>
          </p:cNvGraphicFramePr>
          <p:nvPr/>
        </p:nvGraphicFramePr>
        <p:xfrm>
          <a:off x="4191000" y="1219200"/>
          <a:ext cx="49530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r:id="rId5" imgW="2924175" imgH="1552575" progId="MSDraw.Drawing.8.2">
                  <p:embed/>
                </p:oleObj>
              </mc:Choice>
              <mc:Fallback>
                <p:oleObj r:id="rId5" imgW="2924175" imgH="155257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19200"/>
                        <a:ext cx="4953000" cy="312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06" name="Line 26"/>
          <p:cNvSpPr>
            <a:spLocks noChangeShapeType="1"/>
          </p:cNvSpPr>
          <p:nvPr/>
        </p:nvSpPr>
        <p:spPr bwMode="auto">
          <a:xfrm flipH="1" flipV="1">
            <a:off x="5715000" y="2514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7" name="Line 27"/>
          <p:cNvSpPr>
            <a:spLocks noChangeShapeType="1"/>
          </p:cNvSpPr>
          <p:nvPr/>
        </p:nvSpPr>
        <p:spPr bwMode="auto">
          <a:xfrm flipH="1">
            <a:off x="7391400" y="3352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8" name="Line 28"/>
          <p:cNvSpPr>
            <a:spLocks noChangeShapeType="1"/>
          </p:cNvSpPr>
          <p:nvPr/>
        </p:nvSpPr>
        <p:spPr bwMode="auto">
          <a:xfrm>
            <a:off x="7543800" y="2514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09" name="Line 29"/>
          <p:cNvSpPr>
            <a:spLocks noChangeShapeType="1"/>
          </p:cNvSpPr>
          <p:nvPr/>
        </p:nvSpPr>
        <p:spPr bwMode="auto">
          <a:xfrm flipV="1">
            <a:off x="5638800" y="167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0" name="Line 30"/>
          <p:cNvSpPr>
            <a:spLocks noChangeShapeType="1"/>
          </p:cNvSpPr>
          <p:nvPr/>
        </p:nvSpPr>
        <p:spPr bwMode="auto">
          <a:xfrm>
            <a:off x="6781800" y="1752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911" name="Text Box 31"/>
          <p:cNvSpPr txBox="1">
            <a:spLocks noChangeArrowheads="1"/>
          </p:cNvSpPr>
          <p:nvPr/>
        </p:nvSpPr>
        <p:spPr bwMode="auto">
          <a:xfrm>
            <a:off x="5105400" y="4495800"/>
            <a:ext cx="36576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Node index is a representation of the path from the tree root</a:t>
            </a:r>
            <a:endParaRPr lang="en-US" sz="2000" b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5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Parallel Processing, Fundamental Concepts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9CF4EFB-60FB-437C-8DF3-820817DF31F6}" type="slidenum">
              <a:rPr lang="en-US"/>
              <a:pPr/>
              <a:t>3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Some Interconnection </a:t>
            </a:r>
            <a:r>
              <a:rPr lang="en-US" sz="2800" dirty="0" smtClean="0"/>
              <a:t>Networks</a:t>
            </a:r>
            <a:endParaRPr lang="en-US" sz="2800" dirty="0"/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304800" y="533400"/>
            <a:ext cx="8534400" cy="57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000" dirty="0"/>
              <a:t>–––––––––––––––––––––––––––––––––––––––––––––––––––––––––––––––––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solidFill>
                  <a:srgbClr val="E40000"/>
                </a:solidFill>
                <a:latin typeface="Arial" charset="0"/>
              </a:rPr>
              <a:t>			</a:t>
            </a:r>
            <a:r>
              <a:rPr lang="en-US" sz="1800" b="1" dirty="0">
                <a:solidFill>
                  <a:srgbClr val="E40000"/>
                </a:solidFill>
                <a:latin typeface="Arial" charset="0"/>
              </a:rPr>
              <a:t>Number	        Network	Bisection   Node	      </a:t>
            </a:r>
          </a:p>
          <a:p>
            <a:pPr>
              <a:lnSpc>
                <a:spcPct val="75000"/>
              </a:lnSpc>
            </a:pPr>
            <a:r>
              <a:rPr lang="en-US" sz="1800" b="1" dirty="0">
                <a:solidFill>
                  <a:srgbClr val="E40000"/>
                </a:solidFill>
                <a:latin typeface="Arial" charset="0"/>
              </a:rPr>
              <a:t>Network name(s)</a:t>
            </a:r>
            <a:r>
              <a:rPr lang="en-US" dirty="0"/>
              <a:t> </a:t>
            </a:r>
            <a:r>
              <a:rPr lang="en-US" sz="1800" b="1" dirty="0">
                <a:solidFill>
                  <a:srgbClr val="E40000"/>
                </a:solidFill>
                <a:latin typeface="Arial" charset="0"/>
              </a:rPr>
              <a:t>	of nodes       diameter	width	    </a:t>
            </a:r>
            <a:r>
              <a:rPr lang="en-US" sz="1800" b="1" dirty="0" smtClean="0">
                <a:solidFill>
                  <a:srgbClr val="E40000"/>
                </a:solidFill>
                <a:latin typeface="Arial" charset="0"/>
              </a:rPr>
              <a:t>degree</a:t>
            </a:r>
            <a:endParaRPr lang="en-US" sz="1800" b="1" dirty="0">
              <a:solidFill>
                <a:srgbClr val="E40000"/>
              </a:solidFill>
              <a:latin typeface="Arial" charset="0"/>
            </a:endParaRPr>
          </a:p>
          <a:p>
            <a:pPr>
              <a:lnSpc>
                <a:spcPct val="75000"/>
              </a:lnSpc>
            </a:pPr>
            <a:r>
              <a:rPr lang="en-US" sz="2000" dirty="0"/>
              <a:t>–––––––––––––––––––––––––––––––––––––––––––––––––––––––––––––––––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1D mesh (linear array)	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1	1	    2	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1D torus (ring, loop)	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/2		2	    2	         </a:t>
            </a:r>
          </a:p>
          <a:p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2D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Mesh		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    2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2	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4	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2D torus (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2-cube)	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	2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4	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aseline="30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3D mesh		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   3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3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6	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3D torus 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3-cube)	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   3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/2	2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6	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Pyramid			(4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1)/3      2 log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9	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Binary tree		2</a:t>
            </a:r>
            <a:r>
              <a:rPr lang="en-US" sz="2000" i="1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1	         2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2	1	    3	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4-ary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hypertree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2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1)      2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2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6	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Butterfly		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baseline="30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+ 1)	         2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	2</a:t>
            </a:r>
            <a:r>
              <a:rPr lang="en-US" sz="2000" i="1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4	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Hypercube		2</a:t>
            </a:r>
            <a:r>
              <a:rPr lang="en-US" sz="2000" i="1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2</a:t>
            </a:r>
            <a:r>
              <a:rPr lang="en-US" sz="2000" i="1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Cube-connected cycles	2</a:t>
            </a:r>
            <a:r>
              <a:rPr lang="en-US" sz="2000" i="1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	2</a:t>
            </a:r>
            <a:r>
              <a:rPr lang="en-US" sz="2000" i="1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	    3	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Shuffle-exchange		2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1	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Bruijn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2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2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5000"/>
              </a:lnSpc>
            </a:pPr>
            <a:r>
              <a:rPr lang="en-US" sz="2000" dirty="0"/>
              <a:t>––––––––––––––––––––––––––––––––––––––––––––––––––––––––––––––––</a:t>
            </a:r>
          </a:p>
          <a:p>
            <a:pPr>
              <a:lnSpc>
                <a:spcPct val="75000"/>
              </a:lnSpc>
            </a:pPr>
            <a:r>
              <a:rPr lang="en-US" sz="1400" dirty="0"/>
              <a:t>							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05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BC149C4-5CD5-4991-8296-8268E38F1025}" type="slidenum">
              <a:rPr lang="en-US"/>
              <a:pPr/>
              <a:t>30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2971800" cy="1447800"/>
          </a:xfrm>
        </p:spPr>
        <p:txBody>
          <a:bodyPr/>
          <a:lstStyle/>
          <a:p>
            <a:r>
              <a:rPr lang="en-US" sz="2800"/>
              <a:t>Binary Tree Parallel Prefix Computation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304800" y="2819400"/>
            <a:ext cx="2590800" cy="13112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Parallel </a:t>
            </a:r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prefix computation on a binary tree of processors. </a:t>
            </a: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0" y="376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1195" name="Object 11"/>
          <p:cNvGraphicFramePr>
            <a:graphicFrameLocks noChangeAspect="1"/>
          </p:cNvGraphicFramePr>
          <p:nvPr/>
        </p:nvGraphicFramePr>
        <p:xfrm>
          <a:off x="3886200" y="152400"/>
          <a:ext cx="395605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r:id="rId3" imgW="4638675" imgH="5734050" progId="MSDraw.Drawing.8.2">
                  <p:embed/>
                </p:oleObj>
              </mc:Choice>
              <mc:Fallback>
                <p:oleObj r:id="rId3" imgW="4638675" imgH="573405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52400"/>
                        <a:ext cx="3956050" cy="609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7" name="Line 13"/>
          <p:cNvSpPr>
            <a:spLocks noChangeShapeType="1"/>
          </p:cNvSpPr>
          <p:nvPr/>
        </p:nvSpPr>
        <p:spPr bwMode="auto">
          <a:xfrm flipV="1">
            <a:off x="4191000" y="114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98" name="Line 14"/>
          <p:cNvSpPr>
            <a:spLocks noChangeShapeType="1"/>
          </p:cNvSpPr>
          <p:nvPr/>
        </p:nvSpPr>
        <p:spPr bwMode="auto">
          <a:xfrm flipH="1" flipV="1">
            <a:off x="4648200" y="114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99" name="Line 15"/>
          <p:cNvSpPr>
            <a:spLocks noChangeShapeType="1"/>
          </p:cNvSpPr>
          <p:nvPr/>
        </p:nvSpPr>
        <p:spPr bwMode="auto">
          <a:xfrm flipV="1">
            <a:off x="5410200" y="1143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00" name="Line 16"/>
          <p:cNvSpPr>
            <a:spLocks noChangeShapeType="1"/>
          </p:cNvSpPr>
          <p:nvPr/>
        </p:nvSpPr>
        <p:spPr bwMode="auto">
          <a:xfrm flipH="1" flipV="1">
            <a:off x="5867400" y="1143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01" name="Line 17"/>
          <p:cNvSpPr>
            <a:spLocks noChangeShapeType="1"/>
          </p:cNvSpPr>
          <p:nvPr/>
        </p:nvSpPr>
        <p:spPr bwMode="auto">
          <a:xfrm flipV="1">
            <a:off x="5791200" y="1828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02" name="Line 18"/>
          <p:cNvSpPr>
            <a:spLocks noChangeShapeType="1"/>
          </p:cNvSpPr>
          <p:nvPr/>
        </p:nvSpPr>
        <p:spPr bwMode="auto">
          <a:xfrm flipH="1" flipV="1">
            <a:off x="6172200" y="1828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03" name="Line 19"/>
          <p:cNvSpPr>
            <a:spLocks noChangeShapeType="1"/>
          </p:cNvSpPr>
          <p:nvPr/>
        </p:nvSpPr>
        <p:spPr bwMode="auto">
          <a:xfrm flipV="1">
            <a:off x="4572000" y="45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04" name="Line 20"/>
          <p:cNvSpPr>
            <a:spLocks noChangeShapeType="1"/>
          </p:cNvSpPr>
          <p:nvPr/>
        </p:nvSpPr>
        <p:spPr bwMode="auto">
          <a:xfrm flipH="1" flipV="1">
            <a:off x="5334000" y="457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05" name="Text Box 21"/>
          <p:cNvSpPr txBox="1">
            <a:spLocks noChangeArrowheads="1"/>
          </p:cNvSpPr>
          <p:nvPr/>
        </p:nvSpPr>
        <p:spPr bwMode="auto">
          <a:xfrm>
            <a:off x="7162800" y="914400"/>
            <a:ext cx="16002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Upward</a:t>
            </a:r>
          </a:p>
          <a:p>
            <a:r>
              <a:rPr lang="en-US" sz="2000">
                <a:latin typeface="Arial" charset="0"/>
              </a:rPr>
              <a:t>propagation</a:t>
            </a:r>
          </a:p>
        </p:txBody>
      </p:sp>
      <p:sp>
        <p:nvSpPr>
          <p:cNvPr id="221206" name="Text Box 22"/>
          <p:cNvSpPr txBox="1">
            <a:spLocks noChangeArrowheads="1"/>
          </p:cNvSpPr>
          <p:nvPr/>
        </p:nvSpPr>
        <p:spPr bwMode="auto">
          <a:xfrm>
            <a:off x="7162800" y="3733800"/>
            <a:ext cx="16002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Downward</a:t>
            </a:r>
          </a:p>
          <a:p>
            <a:r>
              <a:rPr lang="en-US" sz="2000">
                <a:latin typeface="Arial" charset="0"/>
              </a:rPr>
              <a:t>propagation</a:t>
            </a:r>
          </a:p>
        </p:txBody>
      </p:sp>
    </p:spTree>
    <p:extLst>
      <p:ext uri="{BB962C8B-B14F-4D97-AF65-F5344CB8AC3E}">
        <p14:creationId xmlns:p14="http://schemas.microsoft.com/office/powerpoint/2010/main" val="272147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8F6F52A-EAA5-4265-8F5E-79CD6089D3B9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762000"/>
          </a:xfrm>
        </p:spPr>
        <p:txBody>
          <a:bodyPr/>
          <a:lstStyle/>
          <a:p>
            <a:r>
              <a:rPr lang="en-US" sz="2800"/>
              <a:t>Node Function in Binary Tree Parallel Prefix</a:t>
            </a:r>
          </a:p>
        </p:txBody>
      </p:sp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2819400" cy="16160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Two binary operations: one during the upward propagation phase, and another during downward propagation </a:t>
            </a: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0" y="376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686" name="Text Box 14"/>
          <p:cNvSpPr txBox="1">
            <a:spLocks noChangeArrowheads="1"/>
          </p:cNvSpPr>
          <p:nvPr/>
        </p:nvSpPr>
        <p:spPr bwMode="auto">
          <a:xfrm>
            <a:off x="3505200" y="3048000"/>
            <a:ext cx="16002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Upward</a:t>
            </a:r>
          </a:p>
          <a:p>
            <a:pPr algn="ctr"/>
            <a:r>
              <a:rPr lang="en-US" sz="2000">
                <a:latin typeface="Arial" charset="0"/>
              </a:rPr>
              <a:t>propagation</a:t>
            </a:r>
          </a:p>
        </p:txBody>
      </p:sp>
      <p:sp>
        <p:nvSpPr>
          <p:cNvPr id="284687" name="Text Box 15"/>
          <p:cNvSpPr txBox="1">
            <a:spLocks noChangeArrowheads="1"/>
          </p:cNvSpPr>
          <p:nvPr/>
        </p:nvSpPr>
        <p:spPr bwMode="auto">
          <a:xfrm>
            <a:off x="6705600" y="3581400"/>
            <a:ext cx="160020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Downward</a:t>
            </a:r>
          </a:p>
          <a:p>
            <a:pPr algn="ctr"/>
            <a:r>
              <a:rPr lang="en-US" sz="2000">
                <a:latin typeface="Arial" charset="0"/>
              </a:rPr>
              <a:t>propagation</a:t>
            </a:r>
          </a:p>
        </p:txBody>
      </p:sp>
      <p:sp>
        <p:nvSpPr>
          <p:cNvPr id="284688" name="Oval 16"/>
          <p:cNvSpPr>
            <a:spLocks noChangeArrowheads="1"/>
          </p:cNvSpPr>
          <p:nvPr/>
        </p:nvSpPr>
        <p:spPr bwMode="auto">
          <a:xfrm>
            <a:off x="4267200" y="2286000"/>
            <a:ext cx="3124200" cy="31242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689" name="Line 17"/>
          <p:cNvSpPr>
            <a:spLocks noChangeShapeType="1"/>
          </p:cNvSpPr>
          <p:nvPr/>
        </p:nvSpPr>
        <p:spPr bwMode="auto">
          <a:xfrm flipV="1">
            <a:off x="3657600" y="4648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90" name="Line 18"/>
          <p:cNvSpPr>
            <a:spLocks noChangeShapeType="1"/>
          </p:cNvSpPr>
          <p:nvPr/>
        </p:nvSpPr>
        <p:spPr bwMode="auto">
          <a:xfrm flipV="1">
            <a:off x="3962400" y="4953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91" name="Line 19"/>
          <p:cNvSpPr>
            <a:spLocks noChangeShapeType="1"/>
          </p:cNvSpPr>
          <p:nvPr/>
        </p:nvSpPr>
        <p:spPr bwMode="auto">
          <a:xfrm flipH="1" flipV="1">
            <a:off x="6781800" y="5105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92" name="Line 20"/>
          <p:cNvSpPr>
            <a:spLocks noChangeShapeType="1"/>
          </p:cNvSpPr>
          <p:nvPr/>
        </p:nvSpPr>
        <p:spPr bwMode="auto">
          <a:xfrm flipH="1" flipV="1">
            <a:off x="6477000" y="44196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93" name="Line 21"/>
          <p:cNvSpPr>
            <a:spLocks noChangeShapeType="1"/>
          </p:cNvSpPr>
          <p:nvPr/>
        </p:nvSpPr>
        <p:spPr bwMode="auto">
          <a:xfrm flipV="1">
            <a:off x="5562600" y="16764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94" name="Line 22"/>
          <p:cNvSpPr>
            <a:spLocks noChangeShapeType="1"/>
          </p:cNvSpPr>
          <p:nvPr/>
        </p:nvSpPr>
        <p:spPr bwMode="auto">
          <a:xfrm>
            <a:off x="6019800" y="167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698" name="Text Box 26"/>
          <p:cNvSpPr txBox="1">
            <a:spLocks noChangeArrowheads="1"/>
          </p:cNvSpPr>
          <p:nvPr/>
        </p:nvSpPr>
        <p:spPr bwMode="auto">
          <a:xfrm>
            <a:off x="5105400" y="2743200"/>
            <a:ext cx="914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>
                <a:sym typeface="Symbol" pitchFamily="18" charset="2"/>
              </a:rPr>
              <a:t></a:t>
            </a:r>
          </a:p>
        </p:txBody>
      </p:sp>
      <p:sp>
        <p:nvSpPr>
          <p:cNvPr id="284699" name="Text Box 27"/>
          <p:cNvSpPr txBox="1">
            <a:spLocks noChangeArrowheads="1"/>
          </p:cNvSpPr>
          <p:nvPr/>
        </p:nvSpPr>
        <p:spPr bwMode="auto">
          <a:xfrm>
            <a:off x="5867400" y="3733800"/>
            <a:ext cx="8540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000">
                <a:sym typeface="Symbol" pitchFamily="18" charset="2"/>
              </a:rPr>
              <a:t></a:t>
            </a:r>
          </a:p>
        </p:txBody>
      </p:sp>
      <p:sp>
        <p:nvSpPr>
          <p:cNvPr id="284700" name="Line 28"/>
          <p:cNvSpPr>
            <a:spLocks noChangeShapeType="1"/>
          </p:cNvSpPr>
          <p:nvPr/>
        </p:nvSpPr>
        <p:spPr bwMode="auto">
          <a:xfrm flipV="1">
            <a:off x="5029200" y="3505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1" name="Line 29"/>
          <p:cNvSpPr>
            <a:spLocks noChangeShapeType="1"/>
          </p:cNvSpPr>
          <p:nvPr/>
        </p:nvSpPr>
        <p:spPr bwMode="auto">
          <a:xfrm flipH="1" flipV="1">
            <a:off x="5867400" y="4495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2" name="Line 30"/>
          <p:cNvSpPr>
            <a:spLocks noChangeShapeType="1"/>
          </p:cNvSpPr>
          <p:nvPr/>
        </p:nvSpPr>
        <p:spPr bwMode="auto">
          <a:xfrm flipH="1" flipV="1">
            <a:off x="5638800" y="35052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3" name="Line 31"/>
          <p:cNvSpPr>
            <a:spLocks noChangeShapeType="1"/>
          </p:cNvSpPr>
          <p:nvPr/>
        </p:nvSpPr>
        <p:spPr bwMode="auto">
          <a:xfrm>
            <a:off x="6019800" y="3657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4" name="Line 32"/>
          <p:cNvSpPr>
            <a:spLocks noChangeShapeType="1"/>
          </p:cNvSpPr>
          <p:nvPr/>
        </p:nvSpPr>
        <p:spPr bwMode="auto">
          <a:xfrm flipV="1">
            <a:off x="5029200" y="4267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5" name="Line 33"/>
          <p:cNvSpPr>
            <a:spLocks noChangeShapeType="1"/>
          </p:cNvSpPr>
          <p:nvPr/>
        </p:nvSpPr>
        <p:spPr bwMode="auto">
          <a:xfrm flipV="1">
            <a:off x="4495800" y="4343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6" name="Line 34"/>
          <p:cNvSpPr>
            <a:spLocks noChangeShapeType="1"/>
          </p:cNvSpPr>
          <p:nvPr/>
        </p:nvSpPr>
        <p:spPr bwMode="auto">
          <a:xfrm flipH="1">
            <a:off x="4724400" y="4495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7" name="Line 35"/>
          <p:cNvSpPr>
            <a:spLocks noChangeShapeType="1"/>
          </p:cNvSpPr>
          <p:nvPr/>
        </p:nvSpPr>
        <p:spPr bwMode="auto">
          <a:xfrm>
            <a:off x="6019800" y="22860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8" name="Line 36"/>
          <p:cNvSpPr>
            <a:spLocks noChangeShapeType="1"/>
          </p:cNvSpPr>
          <p:nvPr/>
        </p:nvSpPr>
        <p:spPr bwMode="auto">
          <a:xfrm flipV="1">
            <a:off x="5410200" y="36576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709" name="Text Box 37"/>
          <p:cNvSpPr txBox="1">
            <a:spLocks noChangeArrowheads="1"/>
          </p:cNvSpPr>
          <p:nvPr/>
        </p:nvSpPr>
        <p:spPr bwMode="auto">
          <a:xfrm>
            <a:off x="2590800" y="4648200"/>
            <a:ext cx="116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en-US" i="1"/>
              <a:t>i</a:t>
            </a:r>
            <a:r>
              <a:rPr lang="en-US"/>
              <a:t>, </a:t>
            </a:r>
            <a:r>
              <a:rPr lang="en-US" i="1"/>
              <a:t>j</a:t>
            </a:r>
            <a:r>
              <a:rPr lang="en-US"/>
              <a:t> – 1]</a:t>
            </a:r>
          </a:p>
        </p:txBody>
      </p:sp>
      <p:sp>
        <p:nvSpPr>
          <p:cNvPr id="284710" name="Text Box 38"/>
          <p:cNvSpPr txBox="1">
            <a:spLocks noChangeArrowheads="1"/>
          </p:cNvSpPr>
          <p:nvPr/>
        </p:nvSpPr>
        <p:spPr bwMode="auto">
          <a:xfrm>
            <a:off x="4114800" y="5410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[0, </a:t>
            </a:r>
            <a:r>
              <a:rPr lang="en-US" i="1"/>
              <a:t>i</a:t>
            </a:r>
            <a:r>
              <a:rPr lang="en-US"/>
              <a:t> – 1]</a:t>
            </a:r>
          </a:p>
        </p:txBody>
      </p:sp>
      <p:sp>
        <p:nvSpPr>
          <p:cNvPr id="284711" name="Text Box 39"/>
          <p:cNvSpPr txBox="1">
            <a:spLocks noChangeArrowheads="1"/>
          </p:cNvSpPr>
          <p:nvPr/>
        </p:nvSpPr>
        <p:spPr bwMode="auto">
          <a:xfrm>
            <a:off x="6553200" y="5410200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en-US" sz="1200"/>
              <a:t> </a:t>
            </a:r>
            <a:r>
              <a:rPr lang="en-US" i="1"/>
              <a:t>j</a:t>
            </a:r>
            <a:r>
              <a:rPr lang="en-US"/>
              <a:t>, </a:t>
            </a:r>
            <a:r>
              <a:rPr lang="en-US" i="1"/>
              <a:t>k</a:t>
            </a:r>
            <a:r>
              <a:rPr lang="en-US"/>
              <a:t>]</a:t>
            </a:r>
          </a:p>
        </p:txBody>
      </p:sp>
      <p:sp>
        <p:nvSpPr>
          <p:cNvPr id="284712" name="Text Box 40"/>
          <p:cNvSpPr txBox="1">
            <a:spLocks noChangeArrowheads="1"/>
          </p:cNvSpPr>
          <p:nvPr/>
        </p:nvSpPr>
        <p:spPr bwMode="auto">
          <a:xfrm>
            <a:off x="7467600" y="4648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[0, </a:t>
            </a:r>
            <a:r>
              <a:rPr lang="en-US" i="1"/>
              <a:t>j</a:t>
            </a:r>
            <a:r>
              <a:rPr lang="en-US"/>
              <a:t> – 1]</a:t>
            </a:r>
          </a:p>
        </p:txBody>
      </p:sp>
      <p:sp>
        <p:nvSpPr>
          <p:cNvPr id="284713" name="Text Box 41"/>
          <p:cNvSpPr txBox="1">
            <a:spLocks noChangeArrowheads="1"/>
          </p:cNvSpPr>
          <p:nvPr/>
        </p:nvSpPr>
        <p:spPr bwMode="auto">
          <a:xfrm>
            <a:off x="4800600" y="12954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</a:t>
            </a:r>
            <a:r>
              <a:rPr lang="en-US" i="1"/>
              <a:t>i</a:t>
            </a:r>
            <a:r>
              <a:rPr lang="en-US"/>
              <a:t>, </a:t>
            </a:r>
            <a:r>
              <a:rPr lang="en-US" i="1"/>
              <a:t>k</a:t>
            </a:r>
            <a:r>
              <a:rPr lang="en-US"/>
              <a:t>]</a:t>
            </a:r>
          </a:p>
        </p:txBody>
      </p:sp>
      <p:sp>
        <p:nvSpPr>
          <p:cNvPr id="284714" name="Text Box 42"/>
          <p:cNvSpPr txBox="1">
            <a:spLocks noChangeArrowheads="1"/>
          </p:cNvSpPr>
          <p:nvPr/>
        </p:nvSpPr>
        <p:spPr bwMode="auto">
          <a:xfrm>
            <a:off x="6019800" y="12954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[0, </a:t>
            </a:r>
            <a:r>
              <a:rPr lang="en-US" i="1"/>
              <a:t>i</a:t>
            </a:r>
            <a:r>
              <a:rPr lang="en-US"/>
              <a:t> – 1]</a:t>
            </a:r>
          </a:p>
        </p:txBody>
      </p:sp>
      <p:sp>
        <p:nvSpPr>
          <p:cNvPr id="284717" name="Rectangle 45"/>
          <p:cNvSpPr>
            <a:spLocks noChangeArrowheads="1"/>
          </p:cNvSpPr>
          <p:nvPr/>
        </p:nvSpPr>
        <p:spPr bwMode="auto">
          <a:xfrm rot="-2206477">
            <a:off x="5029200" y="4495800"/>
            <a:ext cx="223838" cy="3762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8" name="Rectangle 46"/>
          <p:cNvSpPr>
            <a:spLocks noChangeArrowheads="1"/>
          </p:cNvSpPr>
          <p:nvPr/>
        </p:nvSpPr>
        <p:spPr bwMode="auto">
          <a:xfrm rot="2206477" flipH="1">
            <a:off x="6629400" y="4419600"/>
            <a:ext cx="223838" cy="376238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19" name="Rectangle 47"/>
          <p:cNvSpPr>
            <a:spLocks noChangeArrowheads="1"/>
          </p:cNvSpPr>
          <p:nvPr/>
        </p:nvSpPr>
        <p:spPr bwMode="auto">
          <a:xfrm>
            <a:off x="5365750" y="2590800"/>
            <a:ext cx="401638" cy="228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4720" name="Text Box 48"/>
          <p:cNvSpPr txBox="1">
            <a:spLocks noChangeArrowheads="1"/>
          </p:cNvSpPr>
          <p:nvPr/>
        </p:nvSpPr>
        <p:spPr bwMode="auto">
          <a:xfrm>
            <a:off x="533400" y="3276600"/>
            <a:ext cx="2362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Arial" charset="0"/>
                <a:cs typeface="Arial" charset="0"/>
              </a:rPr>
              <a:t>Insert latches for systolic </a:t>
            </a:r>
            <a:r>
              <a:rPr lang="en-US" sz="2000" dirty="0" smtClean="0">
                <a:latin typeface="Arial" charset="0"/>
                <a:cs typeface="Arial" charset="0"/>
              </a:rPr>
              <a:t>operation</a:t>
            </a:r>
            <a:endParaRPr 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8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17" grpId="0" animBg="1"/>
      <p:bldP spid="284718" grpId="0" animBg="1"/>
      <p:bldP spid="284719" grpId="0" animBg="1"/>
      <p:bldP spid="2847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48B624E-07A0-43DA-9C11-084B71D507B9}" type="slidenum">
              <a:rPr lang="en-US"/>
              <a:pPr/>
              <a:t>32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3200"/>
              <a:t>2.6  Algorithms with Shared Variables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7638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152400" y="1277938"/>
          <a:ext cx="5105400" cy="449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r:id="rId3" imgW="2638425" imgH="2324100" progId="MSDraw.Drawing.8.2">
                  <p:embed/>
                </p:oleObj>
              </mc:Choice>
              <mc:Fallback>
                <p:oleObj r:id="rId3" imgW="2638425" imgH="23241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77938"/>
                        <a:ext cx="5105400" cy="449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5181600" y="1066800"/>
            <a:ext cx="3657600" cy="4968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Semigroup computation:</a:t>
            </a:r>
            <a:r>
              <a:rPr lang="en-US" sz="2000">
                <a:latin typeface="Arial" charset="0"/>
              </a:rPr>
              <a:t> Each processor can perform the computation locally</a:t>
            </a:r>
          </a:p>
          <a:p>
            <a:endParaRPr lang="en-US" sz="1000">
              <a:latin typeface="Arial" charset="0"/>
            </a:endParaRPr>
          </a:p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Parallel prefix computation:</a:t>
            </a:r>
            <a:r>
              <a:rPr lang="en-US" sz="2000">
                <a:latin typeface="Arial" charset="0"/>
              </a:rPr>
              <a:t> Same as semigroup, except only data from smaller-index processors are combined</a:t>
            </a:r>
          </a:p>
          <a:p>
            <a:endParaRPr lang="en-US" sz="1000">
              <a:latin typeface="Arial" charset="0"/>
            </a:endParaRPr>
          </a:p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Packet routing:</a:t>
            </a:r>
            <a:r>
              <a:rPr lang="en-US" sz="2000">
                <a:latin typeface="Arial" charset="0"/>
              </a:rPr>
              <a:t> Trivial</a:t>
            </a:r>
          </a:p>
          <a:p>
            <a:endParaRPr lang="en-US" sz="1000">
              <a:latin typeface="Arial" charset="0"/>
            </a:endParaRPr>
          </a:p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Broadcasting:</a:t>
            </a:r>
            <a:r>
              <a:rPr lang="en-US" sz="2000">
                <a:latin typeface="Arial" charset="0"/>
              </a:rPr>
              <a:t> One step with all-port (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 – 1 steps with single-port) communication</a:t>
            </a:r>
          </a:p>
          <a:p>
            <a:endParaRPr lang="en-US" sz="1000">
              <a:latin typeface="Arial" charset="0"/>
            </a:endParaRPr>
          </a:p>
          <a:p>
            <a:r>
              <a:rPr lang="en-US" sz="2000" b="1">
                <a:solidFill>
                  <a:srgbClr val="CC0000"/>
                </a:solidFill>
                <a:latin typeface="Arial" charset="0"/>
              </a:rPr>
              <a:t>Sorting:</a:t>
            </a:r>
            <a:r>
              <a:rPr lang="en-US" sz="2000">
                <a:latin typeface="Arial" charset="0"/>
              </a:rPr>
              <a:t> Each processor determines the rank of its data element; followed by routing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1143000" y="1371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2362200" y="914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3810000" y="1371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4572000" y="2514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97645" name="Text Box 13"/>
          <p:cNvSpPr txBox="1">
            <a:spLocks noChangeArrowheads="1"/>
          </p:cNvSpPr>
          <p:nvPr/>
        </p:nvSpPr>
        <p:spPr bwMode="auto">
          <a:xfrm>
            <a:off x="4267200" y="4648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7646" name="Text Box 14"/>
          <p:cNvSpPr txBox="1">
            <a:spLocks noChangeArrowheads="1"/>
          </p:cNvSpPr>
          <p:nvPr/>
        </p:nvSpPr>
        <p:spPr bwMode="auto">
          <a:xfrm>
            <a:off x="3200400" y="5562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97647" name="Text Box 15"/>
          <p:cNvSpPr txBox="1">
            <a:spLocks noChangeArrowheads="1"/>
          </p:cNvSpPr>
          <p:nvPr/>
        </p:nvSpPr>
        <p:spPr bwMode="auto">
          <a:xfrm>
            <a:off x="1828800" y="556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197648" name="Text Box 16"/>
          <p:cNvSpPr txBox="1">
            <a:spLocks noChangeArrowheads="1"/>
          </p:cNvSpPr>
          <p:nvPr/>
        </p:nvSpPr>
        <p:spPr bwMode="auto">
          <a:xfrm>
            <a:off x="381000" y="4648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97649" name="Text Box 17"/>
          <p:cNvSpPr txBox="1">
            <a:spLocks noChangeArrowheads="1"/>
          </p:cNvSpPr>
          <p:nvPr/>
        </p:nvSpPr>
        <p:spPr bwMode="auto">
          <a:xfrm>
            <a:off x="228600" y="2514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97650" name="Text Box 18"/>
          <p:cNvSpPr txBox="1">
            <a:spLocks noChangeArrowheads="1"/>
          </p:cNvSpPr>
          <p:nvPr/>
        </p:nvSpPr>
        <p:spPr bwMode="auto">
          <a:xfrm>
            <a:off x="3657600" y="5487988"/>
            <a:ext cx="1468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FF0000"/>
                </a:solidFill>
                <a:latin typeface="Arial" charset="0"/>
              </a:rPr>
              <a:t>Rank[4] = 2</a:t>
            </a:r>
          </a:p>
          <a:p>
            <a:r>
              <a:rPr lang="en-US" sz="1800" b="1">
                <a:solidFill>
                  <a:srgbClr val="FF0000"/>
                </a:solidFill>
                <a:latin typeface="Arial Narrow" pitchFamily="34" charset="0"/>
              </a:rPr>
              <a:t>(1 &amp; 3 smaller)</a:t>
            </a:r>
          </a:p>
        </p:txBody>
      </p:sp>
      <p:sp>
        <p:nvSpPr>
          <p:cNvPr id="197651" name="Line 19"/>
          <p:cNvSpPr>
            <a:spLocks noChangeShapeType="1"/>
          </p:cNvSpPr>
          <p:nvPr/>
        </p:nvSpPr>
        <p:spPr bwMode="auto">
          <a:xfrm flipV="1">
            <a:off x="3505200" y="3505200"/>
            <a:ext cx="914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652" name="Text Box 20"/>
          <p:cNvSpPr txBox="1">
            <a:spLocks noChangeArrowheads="1"/>
          </p:cNvSpPr>
          <p:nvPr/>
        </p:nvSpPr>
        <p:spPr bwMode="auto">
          <a:xfrm>
            <a:off x="152400" y="548640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Rank[15] = 8</a:t>
            </a:r>
          </a:p>
          <a:p>
            <a:r>
              <a:rPr lang="en-US" sz="1800" b="1">
                <a:solidFill>
                  <a:schemeClr val="accent2"/>
                </a:solidFill>
                <a:latin typeface="Arial Narrow" pitchFamily="34" charset="0"/>
              </a:rPr>
              <a:t>(8 others smaller)</a:t>
            </a:r>
          </a:p>
        </p:txBody>
      </p:sp>
      <p:sp>
        <p:nvSpPr>
          <p:cNvPr id="197653" name="Line 21"/>
          <p:cNvSpPr>
            <a:spLocks noChangeShapeType="1"/>
          </p:cNvSpPr>
          <p:nvPr/>
        </p:nvSpPr>
        <p:spPr bwMode="auto">
          <a:xfrm flipH="1" flipV="1">
            <a:off x="1371600" y="2362200"/>
            <a:ext cx="533400" cy="2743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6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9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9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50" grpId="0"/>
      <p:bldP spid="197651" grpId="0" animBg="1"/>
      <p:bldP spid="197652" grpId="0"/>
      <p:bldP spid="1976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7C84FFA-00B4-4961-B2F2-556A9D08E474}" type="slidenum">
              <a:rPr lang="en-US"/>
              <a:pPr/>
              <a:t>4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en-US" sz="2800" dirty="0"/>
              <a:t>The Five Building-Block Computations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1534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CC0000"/>
                </a:solidFill>
                <a:latin typeface="Arial" charset="0"/>
              </a:rPr>
              <a:t>Semigroup</a:t>
            </a:r>
            <a:r>
              <a:rPr lang="en-US" b="1" dirty="0">
                <a:solidFill>
                  <a:srgbClr val="CC0000"/>
                </a:solidFill>
                <a:latin typeface="Arial" charset="0"/>
              </a:rPr>
              <a:t> computation:</a:t>
            </a:r>
            <a:r>
              <a:rPr lang="en-US" b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aka tree or fan-in computation</a:t>
            </a:r>
          </a:p>
          <a:p>
            <a:r>
              <a:rPr lang="en-US" b="1" dirty="0">
                <a:latin typeface="Arial" charset="0"/>
              </a:rPr>
              <a:t>    </a:t>
            </a:r>
            <a:r>
              <a:rPr lang="en-US" dirty="0">
                <a:latin typeface="Arial" charset="0"/>
              </a:rPr>
              <a:t>All processors to get the computation result at the end</a:t>
            </a:r>
          </a:p>
          <a:p>
            <a:endParaRPr lang="en-US" sz="1600" b="1" dirty="0">
              <a:latin typeface="Arial" charset="0"/>
            </a:endParaRPr>
          </a:p>
          <a:p>
            <a:r>
              <a:rPr lang="en-US" b="1" dirty="0">
                <a:solidFill>
                  <a:srgbClr val="CC0000"/>
                </a:solidFill>
                <a:latin typeface="Arial" charset="0"/>
              </a:rPr>
              <a:t>Parallel prefix computation:	</a:t>
            </a:r>
            <a:endParaRPr lang="en-US" dirty="0">
              <a:solidFill>
                <a:srgbClr val="CC00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    The </a:t>
            </a:r>
            <a:r>
              <a:rPr lang="en-US" i="1" dirty="0" err="1">
                <a:latin typeface="Arial" charset="0"/>
              </a:rPr>
              <a:t>i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processor to hold the </a:t>
            </a:r>
            <a:r>
              <a:rPr lang="en-US" i="1" dirty="0" err="1">
                <a:latin typeface="Arial" charset="0"/>
              </a:rPr>
              <a:t>i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prefix result at the end</a:t>
            </a:r>
          </a:p>
          <a:p>
            <a:endParaRPr lang="en-US" sz="1600" b="1" dirty="0">
              <a:latin typeface="Arial" charset="0"/>
            </a:endParaRPr>
          </a:p>
          <a:p>
            <a:r>
              <a:rPr lang="en-US" b="1" dirty="0">
                <a:solidFill>
                  <a:srgbClr val="CC0000"/>
                </a:solidFill>
                <a:latin typeface="Arial" charset="0"/>
              </a:rPr>
              <a:t>Packet routing:	</a:t>
            </a:r>
            <a:endParaRPr lang="en-US" dirty="0">
              <a:solidFill>
                <a:srgbClr val="CC0000"/>
              </a:solidFill>
              <a:latin typeface="Arial" charset="0"/>
            </a:endParaRPr>
          </a:p>
          <a:p>
            <a:r>
              <a:rPr lang="en-US" dirty="0">
                <a:latin typeface="Arial" charset="0"/>
              </a:rPr>
              <a:t>    Send a packet from a source to a destination processor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b="1" dirty="0">
                <a:solidFill>
                  <a:srgbClr val="CC0000"/>
                </a:solidFill>
                <a:latin typeface="Arial" charset="0"/>
              </a:rPr>
              <a:t>Broadcasting:</a:t>
            </a:r>
          </a:p>
          <a:p>
            <a:r>
              <a:rPr lang="en-US" dirty="0">
                <a:latin typeface="Arial" charset="0"/>
              </a:rPr>
              <a:t>    Send a packet from a source to all processors</a:t>
            </a:r>
          </a:p>
          <a:p>
            <a:endParaRPr lang="en-US" sz="1600" dirty="0">
              <a:latin typeface="Arial" charset="0"/>
            </a:endParaRPr>
          </a:p>
          <a:p>
            <a:r>
              <a:rPr lang="en-US" b="1" dirty="0">
                <a:solidFill>
                  <a:srgbClr val="CC0000"/>
                </a:solidFill>
                <a:latin typeface="Arial" charset="0"/>
              </a:rPr>
              <a:t>Sorting:</a:t>
            </a:r>
          </a:p>
          <a:p>
            <a:r>
              <a:rPr lang="en-US" dirty="0">
                <a:latin typeface="Arial" charset="0"/>
              </a:rPr>
              <a:t>    Arrange a set of keys, stored one per processor, so that </a:t>
            </a:r>
          </a:p>
          <a:p>
            <a:r>
              <a:rPr lang="en-US" dirty="0">
                <a:latin typeface="Arial" charset="0"/>
              </a:rPr>
              <a:t>    the </a:t>
            </a:r>
            <a:r>
              <a:rPr lang="en-US" i="1" dirty="0" err="1">
                <a:latin typeface="Arial" charset="0"/>
              </a:rPr>
              <a:t>i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processor holds the </a:t>
            </a:r>
            <a:r>
              <a:rPr lang="en-US" i="1" dirty="0" err="1">
                <a:latin typeface="Arial" charset="0"/>
              </a:rPr>
              <a:t>i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key in ascending order</a:t>
            </a:r>
          </a:p>
        </p:txBody>
      </p:sp>
    </p:spTree>
    <p:extLst>
      <p:ext uri="{BB962C8B-B14F-4D97-AF65-F5344CB8AC3E}">
        <p14:creationId xmlns:p14="http://schemas.microsoft.com/office/powerpoint/2010/main" val="32474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A012C95-F2DB-44A0-8A89-BF8716668834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990600"/>
          </a:xfrm>
        </p:spPr>
        <p:txBody>
          <a:bodyPr/>
          <a:lstStyle/>
          <a:p>
            <a:r>
              <a:rPr lang="en-US" sz="3200" dirty="0" smtClean="0"/>
              <a:t>Line &amp; Ring </a:t>
            </a:r>
            <a:r>
              <a:rPr lang="en-US" sz="3200" dirty="0"/>
              <a:t>Architecture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762000" y="3352800"/>
            <a:ext cx="75438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	    A linear array of nine processors and its ring variant.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990600" y="1600200"/>
          <a:ext cx="7086600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r:id="rId3" imgW="4305300" imgH="1000125" progId="MSDraw.Drawing.8.2">
                  <p:embed/>
                </p:oleObj>
              </mc:Choice>
              <mc:Fallback>
                <p:oleObj r:id="rId3" imgW="4305300" imgH="1000125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7086600" cy="164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1524000" y="4343400"/>
            <a:ext cx="5867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Max node degree	</a:t>
            </a:r>
            <a:r>
              <a:rPr lang="en-US" sz="2000" i="1"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= 2</a:t>
            </a:r>
          </a:p>
          <a:p>
            <a:r>
              <a:rPr lang="en-US" sz="2000">
                <a:latin typeface="Arial" charset="0"/>
              </a:rPr>
              <a:t>Network diameter	</a:t>
            </a:r>
            <a:r>
              <a:rPr lang="en-US" sz="2000" i="1"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= 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 – 1 	( </a:t>
            </a:r>
            <a:r>
              <a:rPr lang="en-US" sz="2000">
                <a:latin typeface="Arial" charset="0"/>
                <a:sym typeface="Symbol" pitchFamily="18" charset="2"/>
              </a:rPr>
              <a:t>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</a:rPr>
              <a:t>/2</a:t>
            </a:r>
            <a:r>
              <a:rPr lang="en-US" sz="2000">
                <a:latin typeface="Arial" charset="0"/>
                <a:sym typeface="Symbol" pitchFamily="18" charset="2"/>
              </a:rPr>
              <a:t> </a:t>
            </a:r>
            <a:r>
              <a:rPr lang="en-US" sz="2000">
                <a:latin typeface="Arial" charset="0"/>
              </a:rPr>
              <a:t>)</a:t>
            </a:r>
          </a:p>
          <a:p>
            <a:r>
              <a:rPr lang="en-US" sz="2000">
                <a:latin typeface="Arial" charset="0"/>
              </a:rPr>
              <a:t>Bisection width		</a:t>
            </a:r>
            <a:r>
              <a:rPr lang="en-US" sz="2000" i="1">
                <a:latin typeface="Arial" charset="0"/>
              </a:rPr>
              <a:t>B</a:t>
            </a:r>
            <a:r>
              <a:rPr lang="en-US" sz="2000">
                <a:latin typeface="Arial" charset="0"/>
              </a:rPr>
              <a:t> = 1 		( 2 )</a:t>
            </a:r>
          </a:p>
        </p:txBody>
      </p:sp>
    </p:spTree>
    <p:extLst>
      <p:ext uri="{BB962C8B-B14F-4D97-AF65-F5344CB8AC3E}">
        <p14:creationId xmlns:p14="http://schemas.microsoft.com/office/powerpoint/2010/main" val="260479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F118FAC-174E-4857-8A3B-6E5E27CCE3F7}" type="slidenum">
              <a:rPr lang="en-US"/>
              <a:pPr/>
              <a:t>6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85800"/>
          </a:xfrm>
        </p:spPr>
        <p:txBody>
          <a:bodyPr/>
          <a:lstStyle/>
          <a:p>
            <a:r>
              <a:rPr lang="en-US" sz="2800"/>
              <a:t>Two-Dimensional (2D) Mesh</a:t>
            </a:r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990600" y="5638800"/>
            <a:ext cx="70104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	      2D mesh of 9 processors and its torus variant.</a:t>
            </a:r>
          </a:p>
        </p:txBody>
      </p:sp>
      <p:sp>
        <p:nvSpPr>
          <p:cNvPr id="215052" name="Rectangle 12"/>
          <p:cNvSpPr>
            <a:spLocks noChangeArrowheads="1"/>
          </p:cNvSpPr>
          <p:nvPr/>
        </p:nvSpPr>
        <p:spPr bwMode="auto">
          <a:xfrm>
            <a:off x="0" y="2333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0" y="762000"/>
          <a:ext cx="8686800" cy="390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3" imgW="4743450" imgH="2190750" progId="MSDraw.Drawing.8.2">
                  <p:embed/>
                </p:oleObj>
              </mc:Choice>
              <mc:Fallback>
                <p:oleObj r:id="rId3" imgW="4743450" imgH="219075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686800" cy="390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061" name="Group 21"/>
          <p:cNvGrpSpPr>
            <a:grpSpLocks/>
          </p:cNvGrpSpPr>
          <p:nvPr/>
        </p:nvGrpSpPr>
        <p:grpSpPr bwMode="auto">
          <a:xfrm>
            <a:off x="1600200" y="4495800"/>
            <a:ext cx="7086600" cy="1006475"/>
            <a:chOff x="816" y="2832"/>
            <a:chExt cx="4464" cy="634"/>
          </a:xfrm>
        </p:grpSpPr>
        <p:sp>
          <p:nvSpPr>
            <p:cNvPr id="215053" name="Text Box 13"/>
            <p:cNvSpPr txBox="1">
              <a:spLocks noChangeArrowheads="1"/>
            </p:cNvSpPr>
            <p:nvPr/>
          </p:nvSpPr>
          <p:spPr bwMode="auto">
            <a:xfrm>
              <a:off x="816" y="2832"/>
              <a:ext cx="44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Arial" charset="0"/>
                </a:rPr>
                <a:t>Max node degree	</a:t>
              </a:r>
              <a:r>
                <a:rPr lang="en-US" sz="2000" i="1">
                  <a:latin typeface="Arial" charset="0"/>
                </a:rPr>
                <a:t>d</a:t>
              </a:r>
              <a:r>
                <a:rPr lang="en-US" sz="2000">
                  <a:latin typeface="Arial" charset="0"/>
                </a:rPr>
                <a:t> = 4</a:t>
              </a:r>
            </a:p>
            <a:p>
              <a:r>
                <a:rPr lang="en-US" sz="2000">
                  <a:latin typeface="Arial" charset="0"/>
                </a:rPr>
                <a:t>Network diameter	</a:t>
              </a:r>
              <a:r>
                <a:rPr lang="en-US" sz="2000" i="1">
                  <a:latin typeface="Arial" charset="0"/>
                </a:rPr>
                <a:t>D</a:t>
              </a:r>
              <a:r>
                <a:rPr lang="en-US" sz="2000">
                  <a:latin typeface="Arial" charset="0"/>
                </a:rPr>
                <a:t> = 2</a:t>
              </a:r>
              <a:r>
                <a:rPr lang="en-US" sz="2000">
                  <a:latin typeface="Arial" charset="0"/>
                  <a:sym typeface="Symbol" pitchFamily="18" charset="2"/>
                </a:rPr>
                <a:t></a:t>
              </a:r>
              <a:r>
                <a:rPr lang="en-US" sz="2000" i="1">
                  <a:latin typeface="Arial" charset="0"/>
                </a:rPr>
                <a:t>p</a:t>
              </a:r>
              <a:r>
                <a:rPr lang="en-US" sz="2000">
                  <a:latin typeface="Arial" charset="0"/>
                </a:rPr>
                <a:t> – 2 	( </a:t>
              </a:r>
              <a:r>
                <a:rPr lang="en-US" sz="2000">
                  <a:latin typeface="Arial" charset="0"/>
                  <a:sym typeface="Symbol" pitchFamily="18" charset="2"/>
                </a:rPr>
                <a:t></a:t>
              </a:r>
              <a:r>
                <a:rPr lang="en-US" sz="2000" i="1">
                  <a:latin typeface="Arial" charset="0"/>
                </a:rPr>
                <a:t>p</a:t>
              </a:r>
              <a:r>
                <a:rPr lang="en-US" sz="2000">
                  <a:latin typeface="Arial" charset="0"/>
                </a:rPr>
                <a:t> )</a:t>
              </a:r>
            </a:p>
            <a:p>
              <a:r>
                <a:rPr lang="en-US" sz="2000">
                  <a:latin typeface="Arial" charset="0"/>
                </a:rPr>
                <a:t>Bisection width		</a:t>
              </a:r>
              <a:r>
                <a:rPr lang="en-US" sz="2000" i="1">
                  <a:latin typeface="Arial" charset="0"/>
                </a:rPr>
                <a:t>B</a:t>
              </a:r>
              <a:r>
                <a:rPr lang="en-US" sz="2000">
                  <a:latin typeface="Arial" charset="0"/>
                </a:rPr>
                <a:t> </a:t>
              </a:r>
              <a:r>
                <a:rPr lang="en-US" sz="2000">
                  <a:latin typeface="Arial" charset="0"/>
                  <a:sym typeface="Symbol" pitchFamily="18" charset="2"/>
                </a:rPr>
                <a:t></a:t>
              </a:r>
              <a:r>
                <a:rPr lang="en-US" sz="2000">
                  <a:latin typeface="Arial" charset="0"/>
                </a:rPr>
                <a:t> </a:t>
              </a:r>
              <a:r>
                <a:rPr lang="en-US" sz="2000">
                  <a:latin typeface="Arial" charset="0"/>
                  <a:sym typeface="Symbol" pitchFamily="18" charset="2"/>
                </a:rPr>
                <a:t></a:t>
              </a:r>
              <a:r>
                <a:rPr lang="en-US" sz="2000" i="1">
                  <a:latin typeface="Arial" charset="0"/>
                </a:rPr>
                <a:t>p</a:t>
              </a:r>
              <a:r>
                <a:rPr lang="en-US" sz="2000">
                  <a:latin typeface="Arial" charset="0"/>
                </a:rPr>
                <a:t> 		( 2</a:t>
              </a:r>
              <a:r>
                <a:rPr lang="en-US" sz="2000">
                  <a:latin typeface="Arial" charset="0"/>
                  <a:sym typeface="Symbol" pitchFamily="18" charset="2"/>
                </a:rPr>
                <a:t></a:t>
              </a:r>
              <a:r>
                <a:rPr lang="en-US" sz="2000" i="1">
                  <a:latin typeface="Arial" charset="0"/>
                </a:rPr>
                <a:t>p</a:t>
              </a:r>
              <a:r>
                <a:rPr lang="en-US" sz="2000">
                  <a:latin typeface="Arial" charset="0"/>
                </a:rPr>
                <a:t> )</a:t>
              </a:r>
            </a:p>
          </p:txBody>
        </p:sp>
        <p:sp>
          <p:nvSpPr>
            <p:cNvPr id="215054" name="Line 14"/>
            <p:cNvSpPr>
              <a:spLocks noChangeShapeType="1"/>
            </p:cNvSpPr>
            <p:nvPr/>
          </p:nvSpPr>
          <p:spPr bwMode="auto">
            <a:xfrm>
              <a:off x="3072" y="30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5" name="Line 15"/>
            <p:cNvSpPr>
              <a:spLocks noChangeShapeType="1"/>
            </p:cNvSpPr>
            <p:nvPr/>
          </p:nvSpPr>
          <p:spPr bwMode="auto">
            <a:xfrm>
              <a:off x="3936" y="30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7" name="Line 17"/>
            <p:cNvSpPr>
              <a:spLocks noChangeShapeType="1"/>
            </p:cNvSpPr>
            <p:nvPr/>
          </p:nvSpPr>
          <p:spPr bwMode="auto">
            <a:xfrm>
              <a:off x="2976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58" name="Line 18"/>
            <p:cNvSpPr>
              <a:spLocks noChangeShapeType="1"/>
            </p:cNvSpPr>
            <p:nvPr/>
          </p:nvSpPr>
          <p:spPr bwMode="auto">
            <a:xfrm>
              <a:off x="4032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60" name="Text Box 20"/>
          <p:cNvSpPr txBox="1">
            <a:spLocks noChangeArrowheads="1"/>
          </p:cNvSpPr>
          <p:nvPr/>
        </p:nvSpPr>
        <p:spPr bwMode="auto">
          <a:xfrm>
            <a:off x="3200400" y="1981200"/>
            <a:ext cx="1752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>
                <a:latin typeface="Arial" charset="0"/>
              </a:rPr>
              <a:t>Nonsquare </a:t>
            </a:r>
          </a:p>
          <a:p>
            <a:pPr algn="ctr"/>
            <a:r>
              <a:rPr lang="en-US" sz="1800">
                <a:latin typeface="Arial" charset="0"/>
              </a:rPr>
              <a:t>mesh</a:t>
            </a:r>
          </a:p>
          <a:p>
            <a:pPr algn="ctr"/>
            <a:r>
              <a:rPr lang="en-US" sz="1800">
                <a:latin typeface="Arial" charset="0"/>
              </a:rPr>
              <a:t>(</a:t>
            </a:r>
            <a:r>
              <a:rPr lang="en-US" sz="1800" i="1">
                <a:latin typeface="Arial" charset="0"/>
              </a:rPr>
              <a:t>r</a:t>
            </a:r>
            <a:r>
              <a:rPr lang="en-US" sz="1800">
                <a:latin typeface="Arial" charset="0"/>
              </a:rPr>
              <a:t> rows, </a:t>
            </a:r>
          </a:p>
          <a:p>
            <a:pPr algn="ctr"/>
            <a:r>
              <a:rPr lang="en-US" sz="1800" i="1">
                <a:latin typeface="Arial" charset="0"/>
              </a:rPr>
              <a:t>p</a:t>
            </a:r>
            <a:r>
              <a:rPr lang="en-US" sz="1800">
                <a:latin typeface="Arial" charset="0"/>
              </a:rPr>
              <a:t>/</a:t>
            </a:r>
            <a:r>
              <a:rPr lang="en-US" sz="1800" i="1">
                <a:latin typeface="Arial" charset="0"/>
              </a:rPr>
              <a:t>r</a:t>
            </a:r>
            <a:r>
              <a:rPr lang="en-US" sz="1800">
                <a:latin typeface="Arial" charset="0"/>
              </a:rPr>
              <a:t> col’s) </a:t>
            </a:r>
          </a:p>
          <a:p>
            <a:pPr algn="ctr"/>
            <a:r>
              <a:rPr lang="en-US" sz="1800">
                <a:latin typeface="Arial" charset="0"/>
              </a:rPr>
              <a:t>also possible</a:t>
            </a:r>
          </a:p>
        </p:txBody>
      </p:sp>
    </p:spTree>
    <p:extLst>
      <p:ext uri="{BB962C8B-B14F-4D97-AF65-F5344CB8AC3E}">
        <p14:creationId xmlns:p14="http://schemas.microsoft.com/office/powerpoint/2010/main" val="100779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Mesh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87286"/>
            <a:ext cx="7584613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11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Parallel Processing, Fundamental Concepts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1366126-563F-4B6D-A85F-5A60A6DB5B42}" type="slidenum">
              <a:rPr lang="en-US"/>
              <a:pPr/>
              <a:t>8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914400"/>
          </a:xfrm>
        </p:spPr>
        <p:txBody>
          <a:bodyPr/>
          <a:lstStyle/>
          <a:p>
            <a:r>
              <a:rPr lang="en-US" sz="2800" dirty="0"/>
              <a:t>(Balanced) Binary Tree Architecture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533400" y="5562600"/>
            <a:ext cx="8001000" cy="396875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Fig. 	  A balanced (but incomplete) binary tree of nine processors.</a:t>
            </a:r>
          </a:p>
        </p:txBody>
      </p:sp>
      <p:sp>
        <p:nvSpPr>
          <p:cNvPr id="214028" name="Rectangle 12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4027" name="Object 11"/>
          <p:cNvGraphicFramePr>
            <a:graphicFrameLocks noChangeAspect="1"/>
          </p:cNvGraphicFramePr>
          <p:nvPr/>
        </p:nvGraphicFramePr>
        <p:xfrm>
          <a:off x="3124200" y="1066800"/>
          <a:ext cx="56388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r:id="rId3" imgW="3000375" imgH="2286000" progId="MSDraw.Drawing.8.2">
                  <p:embed/>
                </p:oleObj>
              </mc:Choice>
              <mc:Fallback>
                <p:oleObj r:id="rId3" imgW="3000375" imgH="2286000" progId="MSDraw.Drawing.8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066800"/>
                        <a:ext cx="5638800" cy="429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30" name="Text Box 14"/>
          <p:cNvSpPr txBox="1">
            <a:spLocks noChangeArrowheads="1"/>
          </p:cNvSpPr>
          <p:nvPr/>
        </p:nvSpPr>
        <p:spPr bwMode="auto">
          <a:xfrm>
            <a:off x="838200" y="4267200"/>
            <a:ext cx="556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Max node degree	</a:t>
            </a:r>
            <a:r>
              <a:rPr lang="en-US" sz="2000" i="1"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= 3</a:t>
            </a:r>
          </a:p>
          <a:p>
            <a:r>
              <a:rPr lang="en-US" sz="2000">
                <a:latin typeface="Arial" charset="0"/>
              </a:rPr>
              <a:t>Network diameter	</a:t>
            </a:r>
            <a:r>
              <a:rPr lang="en-US" sz="2000" i="1">
                <a:latin typeface="Arial" charset="0"/>
              </a:rPr>
              <a:t>D</a:t>
            </a:r>
            <a:r>
              <a:rPr lang="en-US" sz="2000">
                <a:latin typeface="Arial" charset="0"/>
              </a:rPr>
              <a:t> = 2 </a:t>
            </a:r>
            <a:r>
              <a:rPr lang="en-US" sz="2000">
                <a:latin typeface="Arial" charset="0"/>
                <a:sym typeface="Symbol" pitchFamily="18" charset="2"/>
              </a:rPr>
              <a:t>log</a:t>
            </a:r>
            <a:r>
              <a:rPr lang="en-US" sz="2000" baseline="-25000">
                <a:latin typeface="Arial" charset="0"/>
                <a:sym typeface="Symbol" pitchFamily="18" charset="2"/>
              </a:rPr>
              <a:t>2</a:t>
            </a:r>
            <a:r>
              <a:rPr lang="en-US" sz="2000">
                <a:latin typeface="Arial" charset="0"/>
                <a:sym typeface="Symbol" pitchFamily="18" charset="2"/>
              </a:rPr>
              <a:t> </a:t>
            </a:r>
            <a:r>
              <a:rPr lang="en-US" sz="2000" i="1">
                <a:latin typeface="Arial" charset="0"/>
              </a:rPr>
              <a:t>p</a:t>
            </a:r>
            <a:r>
              <a:rPr lang="en-US" sz="2000">
                <a:latin typeface="Arial" charset="0"/>
                <a:sym typeface="Symbol" pitchFamily="18" charset="2"/>
              </a:rPr>
              <a:t>    (</a:t>
            </a:r>
            <a:r>
              <a:rPr lang="en-US" sz="2000">
                <a:latin typeface="Arial" charset="0"/>
              </a:rPr>
              <a:t> </a:t>
            </a:r>
            <a:r>
              <a:rPr lang="en-US" sz="2000">
                <a:latin typeface="Symbol" pitchFamily="18" charset="2"/>
              </a:rPr>
              <a:t>-</a:t>
            </a:r>
            <a:r>
              <a:rPr lang="en-US" sz="2000">
                <a:latin typeface="Arial" charset="0"/>
              </a:rPr>
              <a:t> 1 )</a:t>
            </a:r>
          </a:p>
          <a:p>
            <a:r>
              <a:rPr lang="en-US" sz="2000">
                <a:latin typeface="Arial" charset="0"/>
              </a:rPr>
              <a:t>Bisection width		</a:t>
            </a:r>
            <a:r>
              <a:rPr lang="en-US" sz="2000" i="1">
                <a:latin typeface="Arial" charset="0"/>
              </a:rPr>
              <a:t>B</a:t>
            </a:r>
            <a:r>
              <a:rPr lang="en-US" sz="2000">
                <a:latin typeface="Arial" charset="0"/>
              </a:rPr>
              <a:t> = 1 	</a:t>
            </a:r>
          </a:p>
        </p:txBody>
      </p:sp>
      <p:sp>
        <p:nvSpPr>
          <p:cNvPr id="214031" name="Text Box 15"/>
          <p:cNvSpPr txBox="1">
            <a:spLocks noChangeArrowheads="1"/>
          </p:cNvSpPr>
          <p:nvPr/>
        </p:nvSpPr>
        <p:spPr bwMode="auto">
          <a:xfrm>
            <a:off x="304800" y="1371600"/>
            <a:ext cx="3429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charset="0"/>
              </a:rPr>
              <a:t>Complete binary tree</a:t>
            </a:r>
          </a:p>
          <a:p>
            <a:r>
              <a:rPr lang="en-US" sz="2000">
                <a:latin typeface="Arial" charset="0"/>
              </a:rPr>
              <a:t>    2</a:t>
            </a:r>
            <a:r>
              <a:rPr lang="en-US" sz="2000" i="1" baseline="30000">
                <a:latin typeface="Arial" charset="0"/>
              </a:rPr>
              <a:t>q</a:t>
            </a:r>
            <a:r>
              <a:rPr lang="en-US" sz="2000">
                <a:latin typeface="Arial" charset="0"/>
              </a:rPr>
              <a:t> – 1 nodes, 2</a:t>
            </a:r>
            <a:r>
              <a:rPr lang="en-US" sz="2000" i="1" baseline="30000">
                <a:latin typeface="Arial" charset="0"/>
              </a:rPr>
              <a:t>q</a:t>
            </a:r>
            <a:r>
              <a:rPr lang="en-US" sz="2000" baseline="30000">
                <a:latin typeface="Arial" charset="0"/>
              </a:rPr>
              <a:t>–1</a:t>
            </a:r>
            <a:r>
              <a:rPr lang="en-US" sz="2000">
                <a:latin typeface="Arial" charset="0"/>
              </a:rPr>
              <a:t> leaves</a:t>
            </a:r>
          </a:p>
          <a:p>
            <a:endParaRPr lang="en-US" sz="2000">
              <a:latin typeface="Arial" charset="0"/>
            </a:endParaRPr>
          </a:p>
          <a:p>
            <a:r>
              <a:rPr lang="en-US" sz="2000">
                <a:latin typeface="Arial" charset="0"/>
              </a:rPr>
              <a:t>Balanced binary tree</a:t>
            </a:r>
          </a:p>
          <a:p>
            <a:r>
              <a:rPr lang="en-US" sz="2000">
                <a:latin typeface="Arial" charset="0"/>
              </a:rPr>
              <a:t>    Leaf levels differ by 1</a:t>
            </a:r>
          </a:p>
        </p:txBody>
      </p:sp>
    </p:spTree>
    <p:extLst>
      <p:ext uri="{BB962C8B-B14F-4D97-AF65-F5344CB8AC3E}">
        <p14:creationId xmlns:p14="http://schemas.microsoft.com/office/powerpoint/2010/main" val="254625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0" grpId="0"/>
      <p:bldP spid="2140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Fat-Tree (</a:t>
            </a:r>
            <a:r>
              <a:rPr lang="en-US" dirty="0" err="1" smtClean="0"/>
              <a:t>HyperTree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6400800" cy="5369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5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831</Words>
  <Application>Microsoft Office PowerPoint</Application>
  <PresentationFormat>On-screen Show (4:3)</PresentationFormat>
  <Paragraphs>231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MSDraw.Drawing.8.2</vt:lpstr>
      <vt:lpstr>Distributed-Memory or Graph Models</vt:lpstr>
      <vt:lpstr>PowerPoint Presentation</vt:lpstr>
      <vt:lpstr>Some Interconnection Networks</vt:lpstr>
      <vt:lpstr>The Five Building-Block Computations</vt:lpstr>
      <vt:lpstr>Line &amp; Ring Architecture</vt:lpstr>
      <vt:lpstr>Two-Dimensional (2D) Mesh</vt:lpstr>
      <vt:lpstr>3D Mesh</vt:lpstr>
      <vt:lpstr>(Balanced) Binary Tree Architecture</vt:lpstr>
      <vt:lpstr>Fat-Tree (HyperTree)</vt:lpstr>
      <vt:lpstr>Pyramid</vt:lpstr>
      <vt:lpstr>Distributed-Shared-Memory Architecture (Clique / Complete Graph)</vt:lpstr>
      <vt:lpstr>Global-Shared-Memory Architecture (PRAM)</vt:lpstr>
      <vt:lpstr>Hyper Cube</vt:lpstr>
      <vt:lpstr>Cube-Connected-Cycles (CCC)</vt:lpstr>
      <vt:lpstr>Shuffle-Exchange</vt:lpstr>
      <vt:lpstr>De Burijn</vt:lpstr>
      <vt:lpstr>Butterfly Network</vt:lpstr>
      <vt:lpstr>Architecture/Algorithm Combinations</vt:lpstr>
      <vt:lpstr>Algorithms for a Linear Array</vt:lpstr>
      <vt:lpstr>Linear Array Prefix Sum Computation</vt:lpstr>
      <vt:lpstr>Linear Array Routing and Broadcasting</vt:lpstr>
      <vt:lpstr>Linear-Array Prefix Sum Computation</vt:lpstr>
      <vt:lpstr>Linear Array Sorting (Externally Supplied Keys)</vt:lpstr>
      <vt:lpstr>Linear Array Sorting (Internally Stored Keys)</vt:lpstr>
      <vt:lpstr>Algorithms for a 2D Mesh</vt:lpstr>
      <vt:lpstr>Routing and Broadcasting on a 2D Mesh</vt:lpstr>
      <vt:lpstr>Sorting on a 2D Mesh Using Shearsort</vt:lpstr>
      <vt:lpstr>Algorithms for a Binary Tree</vt:lpstr>
      <vt:lpstr>Binary Tree Packet Routing</vt:lpstr>
      <vt:lpstr>Binary Tree Parallel Prefix Computation</vt:lpstr>
      <vt:lpstr>Node Function in Binary Tree Parallel Prefix</vt:lpstr>
      <vt:lpstr>2.6  Algorithms with Shared Variables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Building-Block Computations</dc:title>
  <dc:creator>ADMIN</dc:creator>
  <cp:lastModifiedBy>ADMIN</cp:lastModifiedBy>
  <cp:revision>27</cp:revision>
  <dcterms:created xsi:type="dcterms:W3CDTF">2006-08-16T00:00:00Z</dcterms:created>
  <dcterms:modified xsi:type="dcterms:W3CDTF">2014-11-26T19:24:31Z</dcterms:modified>
</cp:coreProperties>
</file>