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63" r:id="rId5"/>
    <p:sldId id="264" r:id="rId6"/>
    <p:sldId id="258" r:id="rId7"/>
    <p:sldId id="279" r:id="rId8"/>
    <p:sldId id="280" r:id="rId9"/>
    <p:sldId id="266" r:id="rId10"/>
    <p:sldId id="268" r:id="rId11"/>
    <p:sldId id="267" r:id="rId12"/>
    <p:sldId id="283" r:id="rId13"/>
    <p:sldId id="274" r:id="rId14"/>
    <p:sldId id="282" r:id="rId15"/>
    <p:sldId id="278" r:id="rId16"/>
    <p:sldId id="281" r:id="rId17"/>
    <p:sldId id="272" r:id="rId18"/>
    <p:sldId id="273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3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5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2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Fall 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4800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Parallel Processing, Shared-Memory Parallelism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482E0A-2BE3-4F28-AD46-90977E241F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8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5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3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9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4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1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266F7-CD30-4210-B2F9-47F57E0A4ECF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0FE2-01AE-42A9-B7C1-77FE563E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6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0F1D938-6839-4330-80DF-781275E3F336}" type="slidenum">
              <a:rPr lang="en-US"/>
              <a:pPr/>
              <a:t>1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/>
          <a:lstStyle/>
          <a:p>
            <a:r>
              <a:rPr lang="en-US" sz="3200" dirty="0" smtClean="0"/>
              <a:t>Divide-and-Conquer </a:t>
            </a:r>
            <a:r>
              <a:rPr lang="en-US" sz="3200" dirty="0"/>
              <a:t>Design</a:t>
            </a:r>
          </a:p>
        </p:txBody>
      </p:sp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136525" y="5638800"/>
            <a:ext cx="8778875" cy="369332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  <a:cs typeface="Times New Roman" pitchFamily="18" charset="0"/>
              </a:rPr>
              <a:t>	 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Prefix sum network built of two </a:t>
            </a:r>
            <a:r>
              <a:rPr lang="en-US" i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/2-input networks and </a:t>
            </a:r>
            <a:r>
              <a:rPr lang="en-US" i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/2 adders</a:t>
            </a:r>
            <a:r>
              <a:rPr lang="en-US" dirty="0">
                <a:latin typeface="Arial" charset="0"/>
              </a:rPr>
              <a:t>.</a:t>
            </a:r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0517" name="Rectangle 5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0" y="2300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0520" name="Text Box 8"/>
          <p:cNvSpPr txBox="1">
            <a:spLocks noChangeArrowheads="1"/>
          </p:cNvSpPr>
          <p:nvPr/>
        </p:nvSpPr>
        <p:spPr bwMode="auto">
          <a:xfrm>
            <a:off x="5257800" y="1295400"/>
            <a:ext cx="323215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T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) 	= 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/2) + 1 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= log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endParaRPr lang="en-US" sz="240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  <a:r>
              <a:rPr lang="en-US" sz="18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</a:p>
          <a:p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C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) 	= 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/2) + 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/2 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= 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/2) log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320521" name="Text Box 9"/>
          <p:cNvSpPr txBox="1">
            <a:spLocks noChangeArrowheads="1"/>
          </p:cNvSpPr>
          <p:nvPr/>
        </p:nvSpPr>
        <p:spPr bwMode="auto">
          <a:xfrm>
            <a:off x="5562600" y="3429000"/>
            <a:ext cx="33210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Simple Ladner-Fisher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Parallel prefix network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(its delay is optimal, 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but has fan-out issues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if implemented directly)</a:t>
            </a:r>
          </a:p>
        </p:txBody>
      </p:sp>
      <p:sp>
        <p:nvSpPr>
          <p:cNvPr id="320523" name="Rectangle 11"/>
          <p:cNvSpPr>
            <a:spLocks noChangeArrowheads="1"/>
          </p:cNvSpPr>
          <p:nvPr/>
        </p:nvSpPr>
        <p:spPr bwMode="auto">
          <a:xfrm>
            <a:off x="0" y="2566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0522" name="Object 10"/>
          <p:cNvGraphicFramePr>
            <a:graphicFrameLocks noChangeAspect="1"/>
          </p:cNvGraphicFramePr>
          <p:nvPr/>
        </p:nvGraphicFramePr>
        <p:xfrm>
          <a:off x="228600" y="1447800"/>
          <a:ext cx="52578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r:id="rId3" imgW="2447925" imgH="1724025" progId="MSDraw.Drawing.8.2">
                  <p:embed/>
                </p:oleObj>
              </mc:Choice>
              <mc:Fallback>
                <p:oleObj r:id="rId3" imgW="2447925" imgH="172402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5257800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24" name="Text Box 12"/>
          <p:cNvSpPr txBox="1">
            <a:spLocks noChangeArrowheads="1"/>
          </p:cNvSpPr>
          <p:nvPr/>
        </p:nvSpPr>
        <p:spPr bwMode="auto">
          <a:xfrm>
            <a:off x="304800" y="914400"/>
            <a:ext cx="396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Ladner-Fischer construction</a:t>
            </a:r>
            <a:endParaRPr lang="en-US" sz="2400"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3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F6A6991-D459-4893-A7F4-F4D40A2B7B04}" type="slidenum">
              <a:rPr lang="en-US"/>
              <a:pPr/>
              <a:t>10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685800"/>
          </a:xfrm>
        </p:spPr>
        <p:txBody>
          <a:bodyPr/>
          <a:lstStyle/>
          <a:p>
            <a:r>
              <a:rPr lang="en-US" sz="2800"/>
              <a:t>Application of DFT to Smoothing or Filtering</a:t>
            </a:r>
          </a:p>
        </p:txBody>
      </p:sp>
      <p:sp>
        <p:nvSpPr>
          <p:cNvPr id="325635" name="Rectangle 3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38" name="Rectangle 6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457200" y="1066800"/>
          <a:ext cx="8229600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r:id="rId3" imgW="4686300" imgH="2819400" progId="MSDraw.Drawing.8.2">
                  <p:embed/>
                </p:oleObj>
              </mc:Choice>
              <mc:Fallback>
                <p:oleObj r:id="rId3" imgW="4686300" imgH="28194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8229600" cy="494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14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FD5671D-30A2-44DA-A483-340801B6EF63}" type="slidenum">
              <a:rPr lang="en-US"/>
              <a:pPr/>
              <a:t>11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685800"/>
          </a:xfrm>
        </p:spPr>
        <p:txBody>
          <a:bodyPr/>
          <a:lstStyle/>
          <a:p>
            <a:r>
              <a:rPr lang="en-US" sz="3200"/>
              <a:t>Application of DFT to Spectral Analysis</a:t>
            </a:r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5460" name="Object 4"/>
          <p:cNvGraphicFramePr>
            <a:graphicFrameLocks noChangeAspect="1"/>
          </p:cNvGraphicFramePr>
          <p:nvPr/>
        </p:nvGraphicFramePr>
        <p:xfrm>
          <a:off x="304800" y="1066800"/>
          <a:ext cx="8458200" cy="505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3" imgW="5095875" imgH="3162300" progId="MSDraw.Drawing.8.2">
                  <p:embed/>
                </p:oleObj>
              </mc:Choice>
              <mc:Fallback>
                <p:oleObj r:id="rId3" imgW="5095875" imgH="31623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458200" cy="505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3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38200"/>
            <a:ext cx="5334000" cy="583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81688" y="283029"/>
            <a:ext cx="30662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Multiplying Two Polynomial</a:t>
            </a:r>
          </a:p>
        </p:txBody>
      </p:sp>
    </p:spTree>
    <p:extLst>
      <p:ext uri="{BB962C8B-B14F-4D97-AF65-F5344CB8AC3E}">
        <p14:creationId xmlns:p14="http://schemas.microsoft.com/office/powerpoint/2010/main" val="2985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848167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Multiplying Two Polynomial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583723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710247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3" b="16702"/>
          <a:stretch>
            <a:fillRect/>
          </a:stretch>
        </p:blipFill>
        <p:spPr bwMode="auto">
          <a:xfrm>
            <a:off x="1905000" y="4267200"/>
            <a:ext cx="46402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7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160182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39456" y="609600"/>
            <a:ext cx="3352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E40000"/>
                </a:solidFill>
                <a:latin typeface="Arial" charset="0"/>
              </a:rPr>
              <a:t>Fast Fourier Transform (FFT)</a:t>
            </a:r>
          </a:p>
        </p:txBody>
      </p:sp>
    </p:spTree>
    <p:extLst>
      <p:ext uri="{BB962C8B-B14F-4D97-AF65-F5344CB8AC3E}">
        <p14:creationId xmlns:p14="http://schemas.microsoft.com/office/powerpoint/2010/main" val="26600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B848AB6-E2FB-4231-8321-2729E1E8A3A1}" type="slidenum">
              <a:rPr lang="en-US"/>
              <a:pPr/>
              <a:t>16</a:t>
            </a:fld>
            <a:endParaRPr lang="en-US"/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381000" y="838200"/>
            <a:ext cx="8001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rgbClr val="E40000"/>
                </a:solidFill>
                <a:latin typeface="Arial" charset="0"/>
              </a:rPr>
              <a:t>Fast </a:t>
            </a:r>
            <a:r>
              <a:rPr lang="en-US" sz="2500" b="1" dirty="0">
                <a:solidFill>
                  <a:srgbClr val="E40000"/>
                </a:solidFill>
                <a:latin typeface="Arial" charset="0"/>
              </a:rPr>
              <a:t>Fourier Transform (FFT</a:t>
            </a:r>
            <a:r>
              <a:rPr lang="en-US" sz="2500" b="1" dirty="0" smtClean="0">
                <a:solidFill>
                  <a:srgbClr val="E40000"/>
                </a:solidFill>
                <a:latin typeface="Arial" charset="0"/>
              </a:rPr>
              <a:t>)</a:t>
            </a:r>
            <a:endParaRPr lang="en-US" sz="2500" b="1" dirty="0">
              <a:solidFill>
                <a:srgbClr val="E40000"/>
              </a:solidFill>
              <a:latin typeface="Arial" charset="0"/>
            </a:endParaRPr>
          </a:p>
          <a:p>
            <a:r>
              <a:rPr lang="en-US" sz="2500" i="1" dirty="0">
                <a:latin typeface="Arial" charset="0"/>
              </a:rPr>
              <a:t> </a:t>
            </a:r>
            <a:r>
              <a:rPr lang="en-US" sz="2500" i="1" dirty="0" smtClean="0">
                <a:latin typeface="Arial" charset="0"/>
              </a:rPr>
              <a:t>    </a:t>
            </a:r>
            <a:r>
              <a:rPr lang="en-US" sz="2500" i="1" dirty="0" err="1" smtClean="0">
                <a:latin typeface="Arial" charset="0"/>
              </a:rPr>
              <a:t>y</a:t>
            </a:r>
            <a:r>
              <a:rPr lang="en-US" sz="2500" i="1" baseline="-25000" dirty="0" err="1" smtClean="0">
                <a:latin typeface="Arial" charset="0"/>
              </a:rPr>
              <a:t>i</a:t>
            </a:r>
            <a:r>
              <a:rPr lang="en-US" sz="2500" dirty="0" smtClean="0">
                <a:latin typeface="Arial" charset="0"/>
              </a:rPr>
              <a:t> </a:t>
            </a:r>
            <a:r>
              <a:rPr lang="en-US" sz="2500" dirty="0">
                <a:latin typeface="Arial" charset="0"/>
              </a:rPr>
              <a:t>	</a:t>
            </a:r>
            <a:r>
              <a:rPr lang="en-US" sz="2500" dirty="0" smtClean="0">
                <a:latin typeface="Arial" charset="0"/>
              </a:rPr>
              <a:t>          =  </a:t>
            </a:r>
            <a:r>
              <a:rPr lang="en-US" sz="2500" i="1" dirty="0" err="1">
                <a:latin typeface="Arial" charset="0"/>
              </a:rPr>
              <a:t>u</a:t>
            </a:r>
            <a:r>
              <a:rPr lang="en-US" sz="2500" i="1" baseline="-25000" dirty="0" err="1">
                <a:latin typeface="Arial" charset="0"/>
              </a:rPr>
              <a:t>i</a:t>
            </a:r>
            <a:r>
              <a:rPr lang="en-US" sz="2500" dirty="0">
                <a:latin typeface="Arial" charset="0"/>
              </a:rPr>
              <a:t> + </a:t>
            </a:r>
            <a:r>
              <a:rPr lang="en-US" sz="2500" dirty="0" err="1">
                <a:latin typeface="Symbol" pitchFamily="18" charset="2"/>
              </a:rPr>
              <a:t>w</a:t>
            </a:r>
            <a:r>
              <a:rPr lang="en-US" sz="2500" i="1" baseline="-25000" dirty="0" err="1">
                <a:latin typeface="Arial" charset="0"/>
              </a:rPr>
              <a:t>n</a:t>
            </a:r>
            <a:r>
              <a:rPr lang="en-US" sz="2500" i="1" baseline="30000" dirty="0" err="1">
                <a:latin typeface="Arial" charset="0"/>
              </a:rPr>
              <a:t>i</a:t>
            </a:r>
            <a:r>
              <a:rPr lang="en-US" sz="2500" i="1" dirty="0">
                <a:latin typeface="Arial" charset="0"/>
              </a:rPr>
              <a:t> v</a:t>
            </a:r>
            <a:r>
              <a:rPr lang="en-US" sz="2500" i="1" baseline="-25000" dirty="0">
                <a:latin typeface="Arial" charset="0"/>
              </a:rPr>
              <a:t>i</a:t>
            </a:r>
            <a:r>
              <a:rPr lang="en-US" sz="2500" dirty="0">
                <a:latin typeface="Arial" charset="0"/>
              </a:rPr>
              <a:t>	</a:t>
            </a:r>
            <a:r>
              <a:rPr lang="en-US" sz="2500" dirty="0" smtClean="0">
                <a:latin typeface="Arial" charset="0"/>
              </a:rPr>
              <a:t>                       (</a:t>
            </a:r>
            <a:r>
              <a:rPr lang="en-US" sz="2500" dirty="0">
                <a:latin typeface="Arial" charset="0"/>
              </a:rPr>
              <a:t>0 </a:t>
            </a:r>
            <a:r>
              <a:rPr lang="en-US" sz="2500" dirty="0">
                <a:latin typeface="Arial" charset="0"/>
                <a:sym typeface="Symbol" pitchFamily="18" charset="2"/>
              </a:rPr>
              <a:t>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i="1" dirty="0">
                <a:latin typeface="Arial" charset="0"/>
              </a:rPr>
              <a:t>i</a:t>
            </a:r>
            <a:r>
              <a:rPr lang="en-US" sz="2500" dirty="0">
                <a:latin typeface="Arial" charset="0"/>
              </a:rPr>
              <a:t> &lt; </a:t>
            </a:r>
            <a:r>
              <a:rPr lang="en-US" sz="2500" i="1" dirty="0">
                <a:latin typeface="Arial" charset="0"/>
              </a:rPr>
              <a:t>n</a:t>
            </a:r>
            <a:r>
              <a:rPr lang="en-US" sz="2500" dirty="0">
                <a:latin typeface="Arial" charset="0"/>
              </a:rPr>
              <a:t>/2)</a:t>
            </a:r>
          </a:p>
          <a:p>
            <a:r>
              <a:rPr lang="en-US" sz="2500" i="1" dirty="0">
                <a:latin typeface="Arial" charset="0"/>
              </a:rPr>
              <a:t>     </a:t>
            </a:r>
            <a:r>
              <a:rPr lang="en-US" sz="2500" i="1" dirty="0" err="1">
                <a:latin typeface="Arial" charset="0"/>
              </a:rPr>
              <a:t>y</a:t>
            </a:r>
            <a:r>
              <a:rPr lang="en-US" sz="2500" i="1" baseline="-25000" dirty="0" err="1">
                <a:latin typeface="Arial" charset="0"/>
              </a:rPr>
              <a:t>i</a:t>
            </a:r>
            <a:r>
              <a:rPr lang="en-US" sz="2500" baseline="-25000" dirty="0" err="1">
                <a:latin typeface="Arial" charset="0"/>
              </a:rPr>
              <a:t>+</a:t>
            </a:r>
            <a:r>
              <a:rPr lang="en-US" sz="2500" i="1" baseline="-25000" dirty="0" err="1">
                <a:latin typeface="Arial" charset="0"/>
              </a:rPr>
              <a:t>n</a:t>
            </a:r>
            <a:r>
              <a:rPr lang="en-US" sz="2500" baseline="-25000" dirty="0">
                <a:latin typeface="Arial" charset="0"/>
              </a:rPr>
              <a:t>/2</a:t>
            </a:r>
            <a:r>
              <a:rPr lang="en-US" sz="2500" dirty="0">
                <a:latin typeface="Arial" charset="0"/>
              </a:rPr>
              <a:t> 	=  </a:t>
            </a:r>
            <a:r>
              <a:rPr lang="en-US" sz="2500" i="1" dirty="0" err="1">
                <a:latin typeface="Arial" charset="0"/>
              </a:rPr>
              <a:t>u</a:t>
            </a:r>
            <a:r>
              <a:rPr lang="en-US" sz="2500" i="1" baseline="-25000" dirty="0" err="1">
                <a:latin typeface="Arial" charset="0"/>
              </a:rPr>
              <a:t>i</a:t>
            </a:r>
            <a:r>
              <a:rPr lang="en-US" sz="2500" dirty="0">
                <a:latin typeface="Arial" charset="0"/>
              </a:rPr>
              <a:t> + </a:t>
            </a:r>
            <a:r>
              <a:rPr lang="en-US" sz="2500" dirty="0" err="1">
                <a:latin typeface="Symbol" pitchFamily="18" charset="2"/>
              </a:rPr>
              <a:t>w</a:t>
            </a:r>
            <a:r>
              <a:rPr lang="en-US" sz="2500" i="1" baseline="-25000" dirty="0" err="1">
                <a:latin typeface="Arial" charset="0"/>
              </a:rPr>
              <a:t>n</a:t>
            </a:r>
            <a:r>
              <a:rPr lang="en-US" sz="2500" i="1" baseline="30000" dirty="0" err="1">
                <a:latin typeface="Arial" charset="0"/>
              </a:rPr>
              <a:t>i</a:t>
            </a:r>
            <a:r>
              <a:rPr lang="en-US" sz="2500" baseline="30000" dirty="0" err="1">
                <a:latin typeface="Arial" charset="0"/>
              </a:rPr>
              <a:t>+</a:t>
            </a:r>
            <a:r>
              <a:rPr lang="en-US" sz="2500" i="1" baseline="30000" dirty="0" err="1">
                <a:latin typeface="Arial" charset="0"/>
              </a:rPr>
              <a:t>n</a:t>
            </a:r>
            <a:r>
              <a:rPr lang="en-US" sz="2500" baseline="30000" dirty="0">
                <a:latin typeface="Arial" charset="0"/>
              </a:rPr>
              <a:t>/2</a:t>
            </a:r>
            <a:r>
              <a:rPr lang="en-US" sz="2500" i="1" dirty="0">
                <a:latin typeface="Arial" charset="0"/>
              </a:rPr>
              <a:t> v</a:t>
            </a:r>
            <a:r>
              <a:rPr lang="en-US" sz="2500" i="1" baseline="-25000" dirty="0">
                <a:latin typeface="Arial" charset="0"/>
              </a:rPr>
              <a:t>i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smtClean="0">
                <a:latin typeface="Arial" charset="0"/>
              </a:rPr>
              <a:t>= </a:t>
            </a:r>
            <a:r>
              <a:rPr lang="en-US" sz="2500" i="1" dirty="0" err="1">
                <a:latin typeface="Arial" charset="0"/>
              </a:rPr>
              <a:t>u</a:t>
            </a:r>
            <a:r>
              <a:rPr lang="en-US" sz="2500" i="1" baseline="-25000" dirty="0" err="1">
                <a:latin typeface="Arial" charset="0"/>
              </a:rPr>
              <a:t>i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smtClean="0">
                <a:latin typeface="Arial" charset="0"/>
              </a:rPr>
              <a:t>- </a:t>
            </a:r>
            <a:r>
              <a:rPr lang="en-US" sz="2500" dirty="0" err="1">
                <a:latin typeface="Symbol" pitchFamily="18" charset="2"/>
              </a:rPr>
              <a:t>w</a:t>
            </a:r>
            <a:r>
              <a:rPr lang="en-US" sz="2500" i="1" baseline="-25000" dirty="0" err="1">
                <a:latin typeface="Arial" charset="0"/>
              </a:rPr>
              <a:t>n</a:t>
            </a:r>
            <a:r>
              <a:rPr lang="en-US" sz="2500" i="1" baseline="30000" dirty="0" err="1">
                <a:latin typeface="Arial" charset="0"/>
              </a:rPr>
              <a:t>i</a:t>
            </a:r>
            <a:r>
              <a:rPr lang="en-US" sz="2500" i="1" dirty="0">
                <a:latin typeface="Arial" charset="0"/>
              </a:rPr>
              <a:t> v</a:t>
            </a:r>
            <a:r>
              <a:rPr lang="en-US" sz="2500" i="1" baseline="-25000" dirty="0">
                <a:latin typeface="Arial" charset="0"/>
              </a:rPr>
              <a:t>i</a:t>
            </a:r>
            <a:r>
              <a:rPr lang="en-US" sz="2500" dirty="0" smtClean="0">
                <a:latin typeface="Arial" charset="0"/>
              </a:rPr>
              <a:t>      </a:t>
            </a:r>
            <a:endParaRPr lang="en-US" sz="2500" dirty="0">
              <a:latin typeface="Arial" charset="0"/>
            </a:endParaRPr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381000" y="3505200"/>
            <a:ext cx="8001000" cy="1015663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i="1" dirty="0">
                <a:latin typeface="Arial" charset="0"/>
              </a:rPr>
              <a:t>T</a:t>
            </a:r>
            <a:r>
              <a:rPr lang="en-US" sz="3000" dirty="0">
                <a:latin typeface="Arial" charset="0"/>
              </a:rPr>
              <a:t>(</a:t>
            </a:r>
            <a:r>
              <a:rPr lang="en-US" sz="3000" i="1" dirty="0">
                <a:latin typeface="Arial" charset="0"/>
              </a:rPr>
              <a:t>n</a:t>
            </a:r>
            <a:r>
              <a:rPr lang="en-US" sz="3000" dirty="0">
                <a:latin typeface="Arial" charset="0"/>
              </a:rPr>
              <a:t>) = 2</a:t>
            </a:r>
            <a:r>
              <a:rPr lang="en-US" sz="3000" i="1" dirty="0">
                <a:latin typeface="Arial" charset="0"/>
              </a:rPr>
              <a:t>T</a:t>
            </a:r>
            <a:r>
              <a:rPr lang="en-US" sz="3000" dirty="0">
                <a:latin typeface="Arial" charset="0"/>
              </a:rPr>
              <a:t>(</a:t>
            </a:r>
            <a:r>
              <a:rPr lang="en-US" sz="3000" i="1" dirty="0">
                <a:latin typeface="Arial" charset="0"/>
              </a:rPr>
              <a:t>n</a:t>
            </a:r>
            <a:r>
              <a:rPr lang="en-US" sz="3000" dirty="0">
                <a:latin typeface="Arial" charset="0"/>
              </a:rPr>
              <a:t>/2) + </a:t>
            </a:r>
            <a:r>
              <a:rPr lang="en-US" sz="3000" i="1" dirty="0">
                <a:latin typeface="Arial" charset="0"/>
              </a:rPr>
              <a:t>n</a:t>
            </a:r>
            <a:r>
              <a:rPr lang="en-US" sz="3000" dirty="0">
                <a:latin typeface="Arial" charset="0"/>
              </a:rPr>
              <a:t> = </a:t>
            </a:r>
            <a:r>
              <a:rPr lang="en-US" sz="3000" i="1" dirty="0">
                <a:latin typeface="Arial" charset="0"/>
              </a:rPr>
              <a:t>n</a:t>
            </a:r>
            <a:r>
              <a:rPr lang="en-US" sz="3000" dirty="0">
                <a:latin typeface="Arial" charset="0"/>
              </a:rPr>
              <a:t> log</a:t>
            </a:r>
            <a:r>
              <a:rPr lang="en-US" sz="3000" baseline="-25000" dirty="0">
                <a:latin typeface="Arial" charset="0"/>
              </a:rPr>
              <a:t>2</a:t>
            </a:r>
            <a:r>
              <a:rPr lang="en-US" sz="3000" i="1" dirty="0">
                <a:latin typeface="Arial" charset="0"/>
              </a:rPr>
              <a:t>n</a:t>
            </a:r>
            <a:r>
              <a:rPr lang="en-US" sz="3000" dirty="0">
                <a:latin typeface="Arial" charset="0"/>
              </a:rPr>
              <a:t> 	sequentially</a:t>
            </a:r>
          </a:p>
          <a:p>
            <a:r>
              <a:rPr lang="en-US" sz="3000" i="1" dirty="0">
                <a:latin typeface="Arial" charset="0"/>
              </a:rPr>
              <a:t>T</a:t>
            </a:r>
            <a:r>
              <a:rPr lang="en-US" sz="3000" dirty="0">
                <a:latin typeface="Arial" charset="0"/>
              </a:rPr>
              <a:t>(</a:t>
            </a:r>
            <a:r>
              <a:rPr lang="en-US" sz="3000" i="1" dirty="0">
                <a:latin typeface="Arial" charset="0"/>
              </a:rPr>
              <a:t>n</a:t>
            </a:r>
            <a:r>
              <a:rPr lang="en-US" sz="3000" dirty="0">
                <a:latin typeface="Arial" charset="0"/>
              </a:rPr>
              <a:t>)  =  </a:t>
            </a:r>
            <a:r>
              <a:rPr lang="en-US" sz="3000" i="1" dirty="0">
                <a:latin typeface="Arial" charset="0"/>
              </a:rPr>
              <a:t>T</a:t>
            </a:r>
            <a:r>
              <a:rPr lang="en-US" sz="3000" dirty="0">
                <a:latin typeface="Arial" charset="0"/>
              </a:rPr>
              <a:t>(</a:t>
            </a:r>
            <a:r>
              <a:rPr lang="en-US" sz="3000" i="1" dirty="0">
                <a:latin typeface="Arial" charset="0"/>
              </a:rPr>
              <a:t>n</a:t>
            </a:r>
            <a:r>
              <a:rPr lang="en-US" sz="3000" dirty="0">
                <a:latin typeface="Arial" charset="0"/>
              </a:rPr>
              <a:t>/2) + 1 = log</a:t>
            </a:r>
            <a:r>
              <a:rPr lang="en-US" sz="3000" baseline="-25000" dirty="0">
                <a:latin typeface="Arial" charset="0"/>
              </a:rPr>
              <a:t>2</a:t>
            </a:r>
            <a:r>
              <a:rPr lang="en-US" sz="3000" i="1" dirty="0">
                <a:latin typeface="Arial" charset="0"/>
              </a:rPr>
              <a:t>n</a:t>
            </a:r>
            <a:r>
              <a:rPr lang="en-US" sz="3000" dirty="0">
                <a:latin typeface="Arial" charset="0"/>
              </a:rPr>
              <a:t> 	in parallel</a:t>
            </a:r>
            <a:endParaRPr lang="en-US" sz="30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9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42" y="457200"/>
            <a:ext cx="896568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5" y="2819400"/>
            <a:ext cx="9245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47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15995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3733800" cy="131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84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95517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3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726FED9-A43D-4088-B510-1EA8B8563525}" type="slidenum">
              <a:rPr lang="en-US"/>
              <a:pPr/>
              <a:t>2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990600"/>
          </a:xfrm>
        </p:spPr>
        <p:txBody>
          <a:bodyPr/>
          <a:lstStyle/>
          <a:p>
            <a:r>
              <a:rPr lang="en-US" sz="3600"/>
              <a:t>8.4  Parallel Prefix Networks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136525" y="5638800"/>
            <a:ext cx="8778875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Times New Roman" pitchFamily="18" charset="0"/>
              </a:rPr>
              <a:t>Fig. 8.6	  </a:t>
            </a:r>
            <a:r>
              <a:rPr lang="en-US">
                <a:latin typeface="Arial" charset="0"/>
              </a:rPr>
              <a:t>Prefix sum network built of one </a:t>
            </a:r>
            <a:r>
              <a:rPr lang="en-US" i="1">
                <a:latin typeface="Arial" charset="0"/>
              </a:rPr>
              <a:t>n</a:t>
            </a:r>
            <a:r>
              <a:rPr lang="en-US">
                <a:latin typeface="Arial" charset="0"/>
              </a:rPr>
              <a:t>/2-input network and </a:t>
            </a:r>
            <a:r>
              <a:rPr lang="en-US" i="1">
                <a:latin typeface="Arial" charset="0"/>
              </a:rPr>
              <a:t>n </a:t>
            </a:r>
            <a:r>
              <a:rPr lang="en-US">
                <a:latin typeface="Arial" charset="0"/>
              </a:rPr>
              <a:t>– 1 adders. 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0" y="2300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9928" name="Object 8"/>
          <p:cNvGraphicFramePr>
            <a:graphicFrameLocks noChangeAspect="1"/>
          </p:cNvGraphicFramePr>
          <p:nvPr/>
        </p:nvGraphicFramePr>
        <p:xfrm>
          <a:off x="0" y="1143000"/>
          <a:ext cx="5334000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3" imgW="2781300" imgH="2257425" progId="MSDraw.Drawing.8.2">
                  <p:embed/>
                </p:oleObj>
              </mc:Choice>
              <mc:Fallback>
                <p:oleObj r:id="rId3" imgW="2781300" imgH="225742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5334000" cy="432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257800" y="1295400"/>
            <a:ext cx="33162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T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) 	= 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/2) + 2 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= 2 log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– 1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</a:p>
          <a:p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C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) 	= 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/2) + 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– 1 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= 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– 2 – log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5562600" y="3733800"/>
            <a:ext cx="3200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is the Brent-Kung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Parallel prefix network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(its delay is actually 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 log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– 2)</a:t>
            </a:r>
          </a:p>
        </p:txBody>
      </p:sp>
    </p:spTree>
    <p:extLst>
      <p:ext uri="{BB962C8B-B14F-4D97-AF65-F5344CB8AC3E}">
        <p14:creationId xmlns:p14="http://schemas.microsoft.com/office/powerpoint/2010/main" val="5481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8AB3CDF-B5D3-4B41-B1A3-7B397C93B70B}" type="slidenum">
              <a:rPr lang="en-US"/>
              <a:pPr/>
              <a:t>20</a:t>
            </a:fld>
            <a:endParaRPr lang="en-US"/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0" y="6159500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endParaRPr lang="en-US" sz="2400"/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200"/>
              <a:t>Computation Scheme for 16-Point FFT</a:t>
            </a: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0" y="1738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5" name="Rectangle 9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6664" name="Object 8"/>
          <p:cNvGraphicFramePr>
            <a:graphicFrameLocks noChangeAspect="1"/>
          </p:cNvGraphicFramePr>
          <p:nvPr/>
        </p:nvGraphicFramePr>
        <p:xfrm>
          <a:off x="762000" y="838200"/>
          <a:ext cx="7543800" cy="558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r:id="rId3" imgW="4067175" imgH="3009900" progId="MSDraw.Drawing.8.2">
                  <p:embed/>
                </p:oleObj>
              </mc:Choice>
              <mc:Fallback>
                <p:oleObj r:id="rId3" imgW="4067175" imgH="30099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7543800" cy="558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6FEF930-9BE7-424F-B0C8-437579A96B49}" type="slidenum">
              <a:rPr lang="en-US"/>
              <a:pPr/>
              <a:t>21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Parallel </a:t>
            </a:r>
            <a:r>
              <a:rPr lang="en-US" sz="3600" dirty="0"/>
              <a:t>Architectures for FFT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1600200" y="5715000"/>
            <a:ext cx="5638800" cy="369332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        Butterfly </a:t>
            </a:r>
            <a:r>
              <a:rPr lang="en-US" dirty="0">
                <a:latin typeface="Arial" charset="0"/>
              </a:rPr>
              <a:t>network for an 8-point FFT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 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0" y="2319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Rectangle 10"/>
          <p:cNvSpPr>
            <a:spLocks noChangeArrowheads="1"/>
          </p:cNvSpPr>
          <p:nvPr/>
        </p:nvSpPr>
        <p:spPr bwMode="auto">
          <a:xfrm>
            <a:off x="0" y="201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1977" name="Object 9"/>
          <p:cNvGraphicFramePr>
            <a:graphicFrameLocks noChangeAspect="1"/>
          </p:cNvGraphicFramePr>
          <p:nvPr/>
        </p:nvGraphicFramePr>
        <p:xfrm>
          <a:off x="533400" y="1600200"/>
          <a:ext cx="800100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r:id="rId3" imgW="5257800" imgH="2876550" progId="MSDraw.Drawing.8.2">
                  <p:embed/>
                </p:oleObj>
              </mc:Choice>
              <mc:Fallback>
                <p:oleObj r:id="rId3" imgW="5257800" imgH="287655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8001000" cy="412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8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20C2129-D0A7-4F06-97BD-04BE2368EAB7}" type="slidenum">
              <a:rPr lang="en-US"/>
              <a:pPr/>
              <a:t>3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z="2800"/>
              <a:t>Example of Brent-Kung Parallel Prefix Network</a:t>
            </a:r>
          </a:p>
        </p:txBody>
      </p:sp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6324600" cy="369332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Arial" charset="0"/>
              </a:rPr>
              <a:t>         Brent–Kung </a:t>
            </a:r>
            <a:r>
              <a:rPr lang="en-US" dirty="0">
                <a:latin typeface="Arial" charset="0"/>
              </a:rPr>
              <a:t>parallel prefix graph for </a:t>
            </a:r>
            <a:r>
              <a:rPr lang="en-US" i="1" dirty="0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 = 16. </a:t>
            </a:r>
          </a:p>
        </p:txBody>
      </p:sp>
      <p:sp>
        <p:nvSpPr>
          <p:cNvPr id="274438" name="Rectangle 6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4439" name="Rectangle 7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4440" name="Rectangle 8"/>
          <p:cNvSpPr>
            <a:spLocks noChangeArrowheads="1"/>
          </p:cNvSpPr>
          <p:nvPr/>
        </p:nvSpPr>
        <p:spPr bwMode="auto">
          <a:xfrm>
            <a:off x="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4444" name="Rectangle 12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4446" name="Rectangle 14"/>
          <p:cNvSpPr>
            <a:spLocks noChangeArrowheads="1"/>
          </p:cNvSpPr>
          <p:nvPr/>
        </p:nvSpPr>
        <p:spPr bwMode="auto">
          <a:xfrm>
            <a:off x="0" y="1719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4445" name="Object 13"/>
          <p:cNvGraphicFramePr>
            <a:graphicFrameLocks noChangeAspect="1"/>
          </p:cNvGraphicFramePr>
          <p:nvPr/>
        </p:nvGraphicFramePr>
        <p:xfrm>
          <a:off x="381000" y="936625"/>
          <a:ext cx="51054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r:id="rId3" imgW="3781425" imgH="3419475" progId="MSDraw.Drawing.8.2">
                  <p:embed/>
                </p:oleObj>
              </mc:Choice>
              <mc:Fallback>
                <p:oleObj r:id="rId3" imgW="3781425" imgH="34194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36625"/>
                        <a:ext cx="5105400" cy="461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4448" name="Group 16"/>
          <p:cNvGrpSpPr>
            <a:grpSpLocks/>
          </p:cNvGrpSpPr>
          <p:nvPr/>
        </p:nvGrpSpPr>
        <p:grpSpPr bwMode="auto">
          <a:xfrm>
            <a:off x="228600" y="3200400"/>
            <a:ext cx="7010400" cy="838200"/>
            <a:chOff x="144" y="2016"/>
            <a:chExt cx="4416" cy="528"/>
          </a:xfrm>
        </p:grpSpPr>
        <p:sp>
          <p:nvSpPr>
            <p:cNvPr id="274442" name="Text Box 10"/>
            <p:cNvSpPr txBox="1">
              <a:spLocks noChangeArrowheads="1"/>
            </p:cNvSpPr>
            <p:nvPr/>
          </p:nvSpPr>
          <p:spPr bwMode="auto">
            <a:xfrm>
              <a:off x="3648" y="2064"/>
              <a:ext cx="912" cy="442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Arial" charset="0"/>
                </a:rPr>
                <a:t>One level of latency</a:t>
              </a:r>
            </a:p>
          </p:txBody>
        </p:sp>
        <p:sp>
          <p:nvSpPr>
            <p:cNvPr id="274447" name="Rectangle 15"/>
            <p:cNvSpPr>
              <a:spLocks noChangeArrowheads="1"/>
            </p:cNvSpPr>
            <p:nvPr/>
          </p:nvSpPr>
          <p:spPr bwMode="auto">
            <a:xfrm>
              <a:off x="144" y="2016"/>
              <a:ext cx="3408" cy="528"/>
            </a:xfrm>
            <a:prstGeom prst="rect">
              <a:avLst/>
            </a:prstGeom>
            <a:noFill/>
            <a:ln w="28575">
              <a:solidFill>
                <a:srgbClr val="249224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4449" name="Text Box 17"/>
          <p:cNvSpPr txBox="1">
            <a:spLocks noChangeArrowheads="1"/>
          </p:cNvSpPr>
          <p:nvPr/>
        </p:nvSpPr>
        <p:spPr bwMode="auto">
          <a:xfrm>
            <a:off x="5562600" y="1219200"/>
            <a:ext cx="32210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Originally developed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by Brent and Kung as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part of a VLSI-friendly 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carry lookahead adder</a:t>
            </a:r>
          </a:p>
        </p:txBody>
      </p:sp>
      <p:sp>
        <p:nvSpPr>
          <p:cNvPr id="274450" name="Text Box 18"/>
          <p:cNvSpPr txBox="1">
            <a:spLocks noChangeArrowheads="1"/>
          </p:cNvSpPr>
          <p:nvPr/>
        </p:nvSpPr>
        <p:spPr bwMode="auto">
          <a:xfrm>
            <a:off x="5486400" y="4419600"/>
            <a:ext cx="33131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T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) 	= 2 log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– 2</a:t>
            </a:r>
          </a:p>
          <a:p>
            <a:r>
              <a:rPr lang="en-US" sz="1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  <a:r>
              <a:rPr lang="en-US" sz="10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</a:p>
          <a:p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C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) 	= 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– 2 – log</a:t>
            </a:r>
            <a:r>
              <a:rPr lang="en-US" sz="2400" baseline="-250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US" sz="2400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>
                <a:ea typeface="Times New Roman" pitchFamily="18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63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F814C77-E4CE-4B8B-B165-B4AC01DC7D12}" type="slidenum">
              <a:rPr lang="en-US"/>
              <a:pPr/>
              <a:t>4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z="2800"/>
              <a:t>Example of Kogge-Stone Parallel Prefix Network</a:t>
            </a:r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0" name="Rectangle 4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6477000" cy="369332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    </a:t>
            </a:r>
            <a:r>
              <a:rPr lang="en-US" dirty="0" err="1">
                <a:latin typeface="Arial" charset="0"/>
              </a:rPr>
              <a:t>Kogge</a:t>
            </a:r>
            <a:r>
              <a:rPr lang="en-US" dirty="0">
                <a:latin typeface="Arial" charset="0"/>
              </a:rPr>
              <a:t>-Stone parallel prefix graph for </a:t>
            </a:r>
            <a:r>
              <a:rPr lang="en-US" i="1" dirty="0">
                <a:latin typeface="Arial" charset="0"/>
              </a:rPr>
              <a:t>n</a:t>
            </a:r>
            <a:r>
              <a:rPr lang="en-US" dirty="0">
                <a:latin typeface="Arial" charset="0"/>
              </a:rPr>
              <a:t> = 16. </a:t>
            </a:r>
          </a:p>
        </p:txBody>
      </p:sp>
      <p:sp>
        <p:nvSpPr>
          <p:cNvPr id="321542" name="Rectangle 6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3" name="Rectangle 7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4" name="Rectangle 8"/>
          <p:cNvSpPr>
            <a:spLocks noChangeArrowheads="1"/>
          </p:cNvSpPr>
          <p:nvPr/>
        </p:nvSpPr>
        <p:spPr bwMode="auto">
          <a:xfrm>
            <a:off x="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5" name="Rectangle 9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6" name="Rectangle 10"/>
          <p:cNvSpPr>
            <a:spLocks noChangeArrowheads="1"/>
          </p:cNvSpPr>
          <p:nvPr/>
        </p:nvSpPr>
        <p:spPr bwMode="auto">
          <a:xfrm>
            <a:off x="0" y="1719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53" name="Rectangle 17"/>
          <p:cNvSpPr>
            <a:spLocks noChangeArrowheads="1"/>
          </p:cNvSpPr>
          <p:nvPr/>
        </p:nvSpPr>
        <p:spPr bwMode="auto">
          <a:xfrm>
            <a:off x="0" y="1757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1552" name="Object 16"/>
          <p:cNvGraphicFramePr>
            <a:graphicFrameLocks noChangeAspect="1"/>
          </p:cNvGraphicFramePr>
          <p:nvPr/>
        </p:nvGraphicFramePr>
        <p:xfrm>
          <a:off x="304800" y="990600"/>
          <a:ext cx="533400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r:id="rId3" imgW="3810000" imgH="3343275" progId="MSDraw.Drawing.8.2">
                  <p:embed/>
                </p:oleObj>
              </mc:Choice>
              <mc:Fallback>
                <p:oleObj r:id="rId3" imgW="3810000" imgH="33432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5334000" cy="461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54" name="Text Box 18"/>
          <p:cNvSpPr txBox="1">
            <a:spLocks noChangeArrowheads="1"/>
          </p:cNvSpPr>
          <p:nvPr/>
        </p:nvSpPr>
        <p:spPr bwMode="auto">
          <a:xfrm>
            <a:off x="5334000" y="1295400"/>
            <a:ext cx="3728906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T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) 	= log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endParaRPr lang="en-US" sz="2400" dirty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  <a:r>
              <a:rPr lang="en-US" sz="18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</a:t>
            </a:r>
          </a:p>
          <a:p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C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) 	= (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1) + (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2)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+ (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</a:t>
            </a:r>
            <a:r>
              <a:rPr lang="en-US" sz="1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4) + .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r>
              <a:rPr lang="en-US" sz="1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 +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/2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	=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log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 dirty="0">
                <a:ea typeface="Times New Roman" pitchFamily="18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– </a:t>
            </a:r>
            <a:r>
              <a:rPr lang="en-US" sz="2400" i="1" dirty="0">
                <a:latin typeface="Arial" charset="0"/>
                <a:ea typeface="Times New Roman" pitchFamily="18" charset="0"/>
                <a:cs typeface="Arial" charset="0"/>
              </a:rPr>
              <a:t>n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ea typeface="Times New Roman" pitchFamily="18" charset="0"/>
                <a:cs typeface="Arial" charset="0"/>
              </a:rPr>
              <a:t>+ </a:t>
            </a:r>
            <a:r>
              <a:rPr lang="en-US" sz="2400" dirty="0">
                <a:latin typeface="Arial" charset="0"/>
                <a:ea typeface="Times New Roman" pitchFamily="18" charset="0"/>
                <a:cs typeface="Arial" charset="0"/>
              </a:rPr>
              <a:t>1</a:t>
            </a:r>
          </a:p>
        </p:txBody>
      </p:sp>
      <p:sp>
        <p:nvSpPr>
          <p:cNvPr id="321555" name="Text Box 19"/>
          <p:cNvSpPr txBox="1">
            <a:spLocks noChangeArrowheads="1"/>
          </p:cNvSpPr>
          <p:nvPr/>
        </p:nvSpPr>
        <p:spPr bwMode="auto">
          <a:xfrm>
            <a:off x="5638800" y="3429000"/>
            <a:ext cx="26590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Optimal in delay,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but too complex 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in number of cells </a:t>
            </a:r>
          </a:p>
          <a:p>
            <a:r>
              <a:rPr lang="en-US" sz="24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and wiring pattern</a:t>
            </a:r>
          </a:p>
        </p:txBody>
      </p:sp>
    </p:spTree>
    <p:extLst>
      <p:ext uri="{BB962C8B-B14F-4D97-AF65-F5344CB8AC3E}">
        <p14:creationId xmlns:p14="http://schemas.microsoft.com/office/powerpoint/2010/main" val="27590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2008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Extreme Models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F46B6C9-75C1-465E-985C-FB342D25AF1E}" type="slidenum">
              <a:rPr lang="en-US"/>
              <a:pPr/>
              <a:t>5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sz="2800"/>
              <a:t>Comparison and Hybrid Parallel Prefix Networks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567" name="Rectangle 7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569" name="Rectangle 9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0" y="1757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2572" name="Object 12"/>
          <p:cNvGraphicFramePr>
            <a:graphicFrameLocks noChangeAspect="1"/>
          </p:cNvGraphicFramePr>
          <p:nvPr/>
        </p:nvGraphicFramePr>
        <p:xfrm>
          <a:off x="6705600" y="838200"/>
          <a:ext cx="22860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r:id="rId3" imgW="3810000" imgH="3343275" progId="MSDraw.Drawing.8.2">
                  <p:embed/>
                </p:oleObj>
              </mc:Choice>
              <mc:Fallback>
                <p:oleObj r:id="rId3" imgW="3810000" imgH="33432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838200"/>
                        <a:ext cx="22860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2575" name="Object 15"/>
          <p:cNvGraphicFramePr>
            <a:graphicFrameLocks noGrp="1" noChangeAspect="1"/>
          </p:cNvGraphicFramePr>
          <p:nvPr>
            <p:ph idx="1"/>
          </p:nvPr>
        </p:nvGraphicFramePr>
        <p:xfrm>
          <a:off x="228600" y="838200"/>
          <a:ext cx="2209800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r:id="rId5" imgW="3781425" imgH="3419475" progId="MSDraw.Drawing.8.2">
                  <p:embed/>
                </p:oleObj>
              </mc:Choice>
              <mc:Fallback>
                <p:oleObj r:id="rId5" imgW="3781425" imgH="34194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2209800" cy="183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2584" name="Group 24"/>
          <p:cNvGrpSpPr>
            <a:grpSpLocks/>
          </p:cNvGrpSpPr>
          <p:nvPr/>
        </p:nvGrpSpPr>
        <p:grpSpPr bwMode="auto">
          <a:xfrm>
            <a:off x="304800" y="2667000"/>
            <a:ext cx="7239000" cy="3603625"/>
            <a:chOff x="192" y="1680"/>
            <a:chExt cx="4560" cy="2270"/>
          </a:xfrm>
        </p:grpSpPr>
        <p:sp>
          <p:nvSpPr>
            <p:cNvPr id="322565" name="Text Box 5"/>
            <p:cNvSpPr txBox="1">
              <a:spLocks noChangeArrowheads="1"/>
            </p:cNvSpPr>
            <p:nvPr/>
          </p:nvSpPr>
          <p:spPr bwMode="auto">
            <a:xfrm>
              <a:off x="192" y="2256"/>
              <a:ext cx="1248" cy="923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Fig. 8.10 A hybrid Brent–Kung / Kogge–Stone parallel prefix graph for </a:t>
              </a:r>
              <a:r>
                <a:rPr lang="en-US" sz="1800" i="1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n</a:t>
              </a:r>
              <a:r>
                <a:rPr lang="en-US" sz="1800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= 16.</a:t>
              </a:r>
              <a:r>
                <a:rPr lang="en-US" sz="1800">
                  <a:latin typeface="Arial" charset="0"/>
                </a:rPr>
                <a:t> </a:t>
              </a:r>
            </a:p>
          </p:txBody>
        </p:sp>
        <p:graphicFrame>
          <p:nvGraphicFramePr>
            <p:cNvPr id="322577" name="Object 17"/>
            <p:cNvGraphicFramePr>
              <a:graphicFrameLocks noChangeAspect="1"/>
            </p:cNvGraphicFramePr>
            <p:nvPr/>
          </p:nvGraphicFramePr>
          <p:xfrm>
            <a:off x="1536" y="1680"/>
            <a:ext cx="3216" cy="2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6" r:id="rId7" imgW="4467225" imgH="3152775" progId="MSDraw.Drawing.8.2">
                    <p:embed/>
                  </p:oleObj>
                </mc:Choice>
                <mc:Fallback>
                  <p:oleObj r:id="rId7" imgW="4467225" imgH="3152775" progId="MSDraw.Drawing.8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680"/>
                          <a:ext cx="3216" cy="2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2579" name="Text Box 19"/>
          <p:cNvSpPr txBox="1">
            <a:spLocks noChangeArrowheads="1"/>
          </p:cNvSpPr>
          <p:nvPr/>
        </p:nvSpPr>
        <p:spPr bwMode="auto">
          <a:xfrm>
            <a:off x="2438400" y="1143000"/>
            <a:ext cx="145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charset="0"/>
              </a:rPr>
              <a:t>Brent/Kung</a:t>
            </a:r>
          </a:p>
          <a:p>
            <a:pPr algn="ctr"/>
            <a:r>
              <a:rPr lang="en-US">
                <a:latin typeface="Arial" charset="0"/>
              </a:rPr>
              <a:t>6 levels</a:t>
            </a:r>
          </a:p>
          <a:p>
            <a:pPr algn="ctr"/>
            <a:r>
              <a:rPr lang="en-US">
                <a:latin typeface="Arial" charset="0"/>
              </a:rPr>
              <a:t>26 cells</a:t>
            </a:r>
          </a:p>
        </p:txBody>
      </p:sp>
      <p:sp>
        <p:nvSpPr>
          <p:cNvPr id="322580" name="Text Box 20"/>
          <p:cNvSpPr txBox="1">
            <a:spLocks noChangeArrowheads="1"/>
          </p:cNvSpPr>
          <p:nvPr/>
        </p:nvSpPr>
        <p:spPr bwMode="auto">
          <a:xfrm>
            <a:off x="5029200" y="1143000"/>
            <a:ext cx="16525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charset="0"/>
              </a:rPr>
              <a:t>Kogge/Stone</a:t>
            </a:r>
          </a:p>
          <a:p>
            <a:pPr algn="ctr"/>
            <a:r>
              <a:rPr lang="en-US">
                <a:latin typeface="Arial" charset="0"/>
              </a:rPr>
              <a:t>4 levels</a:t>
            </a:r>
          </a:p>
          <a:p>
            <a:pPr algn="ctr"/>
            <a:r>
              <a:rPr lang="en-US">
                <a:latin typeface="Arial" charset="0"/>
              </a:rPr>
              <a:t>49 cells</a:t>
            </a:r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7239000" y="4724400"/>
            <a:ext cx="1597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charset="0"/>
              </a:rPr>
              <a:t>Han/Carlson</a:t>
            </a:r>
          </a:p>
          <a:p>
            <a:pPr algn="ctr"/>
            <a:r>
              <a:rPr lang="en-US">
                <a:latin typeface="Arial" charset="0"/>
              </a:rPr>
              <a:t>5 levels</a:t>
            </a:r>
          </a:p>
          <a:p>
            <a:pPr algn="ctr"/>
            <a:r>
              <a:rPr lang="en-US">
                <a:latin typeface="Arial" charset="0"/>
              </a:rPr>
              <a:t>32 cells</a:t>
            </a:r>
          </a:p>
        </p:txBody>
      </p:sp>
    </p:spTree>
    <p:extLst>
      <p:ext uri="{BB962C8B-B14F-4D97-AF65-F5344CB8AC3E}">
        <p14:creationId xmlns:p14="http://schemas.microsoft.com/office/powerpoint/2010/main" val="183609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2010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Shared-Memory Parallelism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3CAC1FE-8048-4109-B046-4FEB30BBC18B}" type="slidenum">
              <a:rPr lang="en-US"/>
              <a:pPr/>
              <a:t>6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/>
          <a:lstStyle/>
          <a:p>
            <a:r>
              <a:rPr lang="en-US" sz="2800"/>
              <a:t>Another Divide-and-Conquer Algorithm </a:t>
            </a:r>
            <a:endParaRPr lang="en-US" sz="1800"/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152400" y="5638800"/>
            <a:ext cx="8763000" cy="369332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Arial" charset="0"/>
              </a:rPr>
              <a:t>            Another </a:t>
            </a:r>
            <a:r>
              <a:rPr lang="en-US" dirty="0">
                <a:latin typeface="Arial" charset="0"/>
              </a:rPr>
              <a:t>divide-and-conquer scheme for parallel prefix computation. 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0" y="1957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6858000" y="3581400"/>
            <a:ext cx="2057400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Strictly optimal algorithm, but requires commutativity</a:t>
            </a:r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5703" name="Object 7"/>
          <p:cNvGraphicFramePr>
            <a:graphicFrameLocks noChangeAspect="1"/>
          </p:cNvGraphicFramePr>
          <p:nvPr/>
        </p:nvGraphicFramePr>
        <p:xfrm>
          <a:off x="0" y="647700"/>
          <a:ext cx="6781800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3" imgW="4029075" imgH="3038475" progId="MSDraw.Drawing.8.2">
                  <p:embed/>
                </p:oleObj>
              </mc:Choice>
              <mc:Fallback>
                <p:oleObj r:id="rId3" imgW="4029075" imgH="30384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7700"/>
                        <a:ext cx="6781800" cy="5113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6858000" y="2209800"/>
            <a:ext cx="2057400" cy="100647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) = </a:t>
            </a:r>
            <a:r>
              <a:rPr lang="en-US" i="1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/2) + 1</a:t>
            </a:r>
          </a:p>
          <a:p>
            <a:endParaRPr lang="en-US">
              <a:latin typeface="Arial" charset="0"/>
            </a:endParaRPr>
          </a:p>
          <a:p>
            <a:r>
              <a:rPr lang="en-US" i="1">
                <a:latin typeface="Arial" charset="0"/>
              </a:rPr>
              <a:t>T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) </a:t>
            </a:r>
            <a:r>
              <a:rPr lang="en-US">
                <a:latin typeface="Arial" charset="0"/>
                <a:sym typeface="Symbol" pitchFamily="18" charset="2"/>
              </a:rPr>
              <a:t>=</a:t>
            </a:r>
            <a:r>
              <a:rPr lang="en-US">
                <a:latin typeface="Arial" charset="0"/>
              </a:rPr>
              <a:t> log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p</a:t>
            </a:r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3048000" y="3886200"/>
            <a:ext cx="182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Each vertical line represents a location in shared memory</a:t>
            </a:r>
          </a:p>
        </p:txBody>
      </p:sp>
    </p:spTree>
    <p:extLst>
      <p:ext uri="{BB962C8B-B14F-4D97-AF65-F5344CB8AC3E}">
        <p14:creationId xmlns:p14="http://schemas.microsoft.com/office/powerpoint/2010/main" val="78555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2" grpId="0" animBg="1" autoUpdateAnimBg="0"/>
      <p:bldP spid="285705" grpId="0" animBg="1"/>
      <p:bldP spid="2857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79" y="1341664"/>
            <a:ext cx="69723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79" y="3886200"/>
            <a:ext cx="73533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2427514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شماره بیتهای یک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546735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کشف بیت یک دارای اولویت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413266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/>
              <a:t>کاربردهایی از شبکه جمع پیشوندی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28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96998"/>
            <a:ext cx="5638800" cy="13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4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Root of Unity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143000"/>
            <a:ext cx="21809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X</a:t>
            </a:r>
            <a:r>
              <a:rPr lang="en-US" sz="3000" baseline="30000" dirty="0" err="1" smtClean="0"/>
              <a:t>n</a:t>
            </a:r>
            <a:r>
              <a:rPr lang="en-US" sz="3000" dirty="0" smtClean="0"/>
              <a:t> = 1</a:t>
            </a:r>
            <a:endParaRPr lang="en-US" sz="3000" dirty="0"/>
          </a:p>
        </p:txBody>
      </p:sp>
      <p:pic>
        <p:nvPicPr>
          <p:cNvPr id="20497" name="Picture 17" descr="The roots of unit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07104"/>
            <a:ext cx="2928257" cy="292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63143" y="3886200"/>
            <a:ext cx="25442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err="1" smtClean="0">
                <a:latin typeface="Symbol" pitchFamily="18" charset="2"/>
              </a:rPr>
              <a:t>w</a:t>
            </a:r>
            <a:r>
              <a:rPr lang="en-US" sz="3000" b="1" i="1" baseline="-25000" dirty="0" err="1" smtClean="0">
                <a:latin typeface="Arial" charset="0"/>
              </a:rPr>
              <a:t>n</a:t>
            </a:r>
            <a:r>
              <a:rPr lang="en-US" sz="3000" b="1" i="1" baseline="30000" dirty="0" err="1" smtClean="0">
                <a:latin typeface="Arial" charset="0"/>
              </a:rPr>
              <a:t>k</a:t>
            </a:r>
            <a:r>
              <a:rPr lang="en-US" sz="3000" b="1" baseline="30000" dirty="0" err="1" smtClean="0">
                <a:latin typeface="Arial" charset="0"/>
              </a:rPr>
              <a:t>+</a:t>
            </a:r>
            <a:r>
              <a:rPr lang="en-US" sz="3000" b="1" i="1" baseline="30000" dirty="0" err="1" smtClean="0">
                <a:latin typeface="Arial" charset="0"/>
              </a:rPr>
              <a:t>n</a:t>
            </a:r>
            <a:r>
              <a:rPr lang="en-US" sz="3000" b="1" baseline="30000" dirty="0" smtClean="0">
                <a:latin typeface="Arial" charset="0"/>
              </a:rPr>
              <a:t>/2</a:t>
            </a:r>
            <a:r>
              <a:rPr lang="en-US" sz="3000" b="1" dirty="0" smtClean="0">
                <a:latin typeface="Symbol" pitchFamily="18" charset="2"/>
              </a:rPr>
              <a:t> =  -</a:t>
            </a:r>
            <a:r>
              <a:rPr lang="en-US" sz="3000" b="1" dirty="0" err="1" smtClean="0">
                <a:latin typeface="Symbol" pitchFamily="18" charset="2"/>
              </a:rPr>
              <a:t>w</a:t>
            </a:r>
            <a:r>
              <a:rPr lang="en-US" sz="3000" b="1" i="1" baseline="-25000" dirty="0" err="1" smtClean="0">
                <a:latin typeface="Arial" charset="0"/>
              </a:rPr>
              <a:t>n</a:t>
            </a:r>
            <a:r>
              <a:rPr lang="en-US" sz="3000" b="1" i="1" baseline="30000" dirty="0" err="1">
                <a:latin typeface="Arial" charset="0"/>
              </a:rPr>
              <a:t>k</a:t>
            </a:r>
            <a:endParaRPr lang="en-US" sz="3000" b="1" dirty="0"/>
          </a:p>
        </p:txBody>
      </p:sp>
      <p:sp>
        <p:nvSpPr>
          <p:cNvPr id="7" name="Rectangle 6"/>
          <p:cNvSpPr/>
          <p:nvPr/>
        </p:nvSpPr>
        <p:spPr>
          <a:xfrm>
            <a:off x="5463143" y="4695397"/>
            <a:ext cx="2438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 smtClean="0">
                <a:latin typeface="Symbol" pitchFamily="18" charset="2"/>
              </a:rPr>
              <a:t>w</a:t>
            </a:r>
            <a:r>
              <a:rPr lang="en-US" sz="3000" b="1" i="1" baseline="-25000" dirty="0" err="1" smtClean="0">
                <a:latin typeface="Arial" charset="0"/>
              </a:rPr>
              <a:t>nd</a:t>
            </a:r>
            <a:r>
              <a:rPr lang="en-US" sz="3000" b="1" i="1" baseline="30000" dirty="0" err="1" smtClean="0">
                <a:latin typeface="Arial" charset="0"/>
              </a:rPr>
              <a:t>kd</a:t>
            </a:r>
            <a:r>
              <a:rPr lang="en-US" sz="3000" b="1" dirty="0" smtClean="0">
                <a:latin typeface="Symbol" pitchFamily="18" charset="2"/>
              </a:rPr>
              <a:t> </a:t>
            </a:r>
            <a:r>
              <a:rPr lang="en-US" sz="3000" b="1" dirty="0">
                <a:latin typeface="Symbol" pitchFamily="18" charset="2"/>
              </a:rPr>
              <a:t>=  </a:t>
            </a:r>
            <a:r>
              <a:rPr lang="en-US" sz="3000" b="1" dirty="0" err="1" smtClean="0">
                <a:latin typeface="Symbol" pitchFamily="18" charset="2"/>
              </a:rPr>
              <a:t>w</a:t>
            </a:r>
            <a:r>
              <a:rPr lang="en-US" sz="3000" b="1" i="1" baseline="-25000" dirty="0" err="1" smtClean="0">
                <a:latin typeface="Arial" charset="0"/>
              </a:rPr>
              <a:t>n</a:t>
            </a:r>
            <a:r>
              <a:rPr lang="en-US" sz="3000" b="1" i="1" baseline="30000" dirty="0" err="1" smtClean="0">
                <a:latin typeface="Arial" charset="0"/>
              </a:rPr>
              <a:t>k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6448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49" y="1567499"/>
            <a:ext cx="2647951" cy="129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3121572"/>
            <a:ext cx="4800600" cy="198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777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DFT, DFT</a:t>
            </a:r>
            <a:r>
              <a:rPr lang="en-US" baseline="30000" smtClean="0"/>
              <a:t>-1</a:t>
            </a:r>
            <a:endParaRPr lang="en-US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398" y="1697197"/>
            <a:ext cx="2935453" cy="1137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276600" y="5257800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charset="0"/>
              </a:rPr>
              <a:t>O(</a:t>
            </a:r>
            <a:r>
              <a:rPr lang="en-US" i="1" dirty="0">
                <a:latin typeface="Arial" charset="0"/>
              </a:rPr>
              <a:t>n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)-time naïve </a:t>
            </a:r>
            <a:r>
              <a:rPr lang="en-US" dirty="0" smtClean="0">
                <a:latin typeface="Arial" charset="0"/>
              </a:rPr>
              <a:t>algorithm using Horner-evaluation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380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MSDraw.Drawing.8.2</vt:lpstr>
      <vt:lpstr>Divide-and-Conquer Design</vt:lpstr>
      <vt:lpstr>8.4  Parallel Prefix Networks</vt:lpstr>
      <vt:lpstr>Example of Brent-Kung Parallel Prefix Network</vt:lpstr>
      <vt:lpstr>Example of Kogge-Stone Parallel Prefix Network</vt:lpstr>
      <vt:lpstr>Comparison and Hybrid Parallel Prefix Networks</vt:lpstr>
      <vt:lpstr>Another Divide-and-Conquer Algorithm </vt:lpstr>
      <vt:lpstr>PowerPoint Presentation</vt:lpstr>
      <vt:lpstr>n-th Root of Unity</vt:lpstr>
      <vt:lpstr>PowerPoint Presentation</vt:lpstr>
      <vt:lpstr>Application of DFT to Smoothing or Filtering</vt:lpstr>
      <vt:lpstr>Application of DFT to Spectral Analysis</vt:lpstr>
      <vt:lpstr>PowerPoint Presentation</vt:lpstr>
      <vt:lpstr>Multiplying Two Polynomial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Computation Scheme for 16-Point FFT</vt:lpstr>
      <vt:lpstr> Parallel Architectures for FFT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Divide-and-Conquer Design</dc:title>
  <dc:creator>ADMIN</dc:creator>
  <cp:lastModifiedBy>ADMIN</cp:lastModifiedBy>
  <cp:revision>31</cp:revision>
  <dcterms:created xsi:type="dcterms:W3CDTF">2014-10-31T14:42:06Z</dcterms:created>
  <dcterms:modified xsi:type="dcterms:W3CDTF">2014-11-19T11:15:05Z</dcterms:modified>
</cp:coreProperties>
</file>