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A1D61-CA16-406E-BC64-B6C6F0A92CFB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A007C-0AF9-449F-AAA6-72778A297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48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2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6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9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Fall  2008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4800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Parallel Processing, Extreme Models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1398C69-B399-4B37-B6CC-EEAA01DD20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9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4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9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1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2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9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B2FA0-500F-4623-BD27-0918A698450F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4BBF-23F9-4AD5-87D4-8AC5A28E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1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2491CB2-52F8-4F80-9851-DC30729F00FA}" type="slidenum">
              <a:rPr lang="en-US"/>
              <a:pPr/>
              <a:t>1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990600"/>
          </a:xfrm>
        </p:spPr>
        <p:txBody>
          <a:bodyPr/>
          <a:lstStyle/>
          <a:p>
            <a:r>
              <a:rPr lang="en-US" sz="3200" dirty="0"/>
              <a:t>7.1  What is a Sorting Network?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6324600" y="1905000"/>
            <a:ext cx="2438400" cy="10064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7.1	 </a:t>
            </a:r>
            <a:r>
              <a:rPr lang="en-US" dirty="0">
                <a:latin typeface="Arial" charset="0"/>
              </a:rPr>
              <a:t>An </a:t>
            </a:r>
            <a:r>
              <a:rPr lang="en-US" i="1" dirty="0"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-input sorting network or an </a:t>
            </a:r>
            <a:r>
              <a:rPr lang="en-US" i="1" dirty="0"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-sorter.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9710" name="Rectangle 30"/>
          <p:cNvSpPr>
            <a:spLocks noChangeArrowheads="1"/>
          </p:cNvSpPr>
          <p:nvPr/>
        </p:nvSpPr>
        <p:spPr bwMode="auto">
          <a:xfrm>
            <a:off x="0" y="2733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9709" name="Object 29"/>
          <p:cNvGraphicFramePr>
            <a:graphicFrameLocks noChangeAspect="1"/>
          </p:cNvGraphicFramePr>
          <p:nvPr/>
        </p:nvGraphicFramePr>
        <p:xfrm>
          <a:off x="304800" y="914400"/>
          <a:ext cx="5943600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3" imgW="3981450" imgH="1390650" progId="MSDraw.Drawing.8.2">
                  <p:embed/>
                </p:oleObj>
              </mc:Choice>
              <mc:Fallback>
                <p:oleObj r:id="rId3" imgW="3981450" imgH="139065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5943600" cy="215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713" name="Rectangle 33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99714" name="Group 34"/>
          <p:cNvGrpSpPr>
            <a:grpSpLocks/>
          </p:cNvGrpSpPr>
          <p:nvPr/>
        </p:nvGrpSpPr>
        <p:grpSpPr bwMode="auto">
          <a:xfrm>
            <a:off x="1600200" y="3352800"/>
            <a:ext cx="7353300" cy="2759075"/>
            <a:chOff x="1008" y="2112"/>
            <a:chExt cx="4632" cy="1738"/>
          </a:xfrm>
        </p:grpSpPr>
        <p:sp>
          <p:nvSpPr>
            <p:cNvPr id="199711" name="Text Box 31"/>
            <p:cNvSpPr txBox="1">
              <a:spLocks noChangeArrowheads="1"/>
            </p:cNvSpPr>
            <p:nvPr/>
          </p:nvSpPr>
          <p:spPr bwMode="auto">
            <a:xfrm>
              <a:off x="1776" y="3408"/>
              <a:ext cx="3168" cy="44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Fig. 7.2	   </a:t>
              </a:r>
              <a:r>
                <a:rPr lang="en-US">
                  <a:latin typeface="Arial" charset="0"/>
                </a:rPr>
                <a:t>Block diagram and four different schematic representations for a 2-sorter.</a:t>
              </a:r>
            </a:p>
          </p:txBody>
        </p:sp>
        <p:graphicFrame>
          <p:nvGraphicFramePr>
            <p:cNvPr id="199712" name="Object 32"/>
            <p:cNvGraphicFramePr>
              <a:graphicFrameLocks noChangeAspect="1"/>
            </p:cNvGraphicFramePr>
            <p:nvPr/>
          </p:nvGraphicFramePr>
          <p:xfrm>
            <a:off x="1008" y="2112"/>
            <a:ext cx="4632" cy="1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r:id="rId5" imgW="4762500" imgH="1343025" progId="MSDraw.Drawing.8.2">
                    <p:embed/>
                  </p:oleObj>
                </mc:Choice>
                <mc:Fallback>
                  <p:oleObj r:id="rId5" imgW="4762500" imgH="1343025" progId="MSDraw.Drawing.8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112"/>
                          <a:ext cx="4632" cy="1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906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7B28423-757D-4904-8862-7727BA5AB6DB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685800"/>
          </a:xfrm>
        </p:spPr>
        <p:txBody>
          <a:bodyPr/>
          <a:lstStyle/>
          <a:p>
            <a:r>
              <a:rPr lang="en-US" sz="3200"/>
              <a:t>Insertion Sort and Selection Sort</a:t>
            </a:r>
          </a:p>
        </p:txBody>
      </p:sp>
      <p:sp>
        <p:nvSpPr>
          <p:cNvPr id="263183" name="Text Box 15"/>
          <p:cNvSpPr txBox="1">
            <a:spLocks noChangeArrowheads="1"/>
          </p:cNvSpPr>
          <p:nvPr/>
        </p:nvSpPr>
        <p:spPr bwMode="auto">
          <a:xfrm>
            <a:off x="685800" y="5715000"/>
            <a:ext cx="77724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7.8   </a:t>
            </a:r>
            <a:r>
              <a:rPr lang="en-US">
                <a:latin typeface="Arial" charset="0"/>
              </a:rPr>
              <a:t>Sorting network based on insertion sort or selection sort. </a:t>
            </a:r>
          </a:p>
        </p:txBody>
      </p:sp>
      <p:sp>
        <p:nvSpPr>
          <p:cNvPr id="263186" name="Rectangle 18"/>
          <p:cNvSpPr>
            <a:spLocks noChangeArrowheads="1"/>
          </p:cNvSpPr>
          <p:nvPr/>
        </p:nvSpPr>
        <p:spPr bwMode="auto">
          <a:xfrm>
            <a:off x="0" y="1719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3185" name="Object 17"/>
          <p:cNvGraphicFramePr>
            <a:graphicFrameLocks noChangeAspect="1"/>
          </p:cNvGraphicFramePr>
          <p:nvPr/>
        </p:nvGraphicFramePr>
        <p:xfrm>
          <a:off x="762000" y="762000"/>
          <a:ext cx="80772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r:id="rId3" imgW="5486400" imgH="3419475" progId="MSDraw.Drawing.8.2">
                  <p:embed/>
                </p:oleObj>
              </mc:Choice>
              <mc:Fallback>
                <p:oleObj r:id="rId3" imgW="5486400" imgH="341947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762000"/>
                        <a:ext cx="8077200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87" name="Text Box 19"/>
          <p:cNvSpPr txBox="1">
            <a:spLocks noChangeArrowheads="1"/>
          </p:cNvSpPr>
          <p:nvPr/>
        </p:nvSpPr>
        <p:spPr bwMode="auto">
          <a:xfrm>
            <a:off x="381000" y="4038600"/>
            <a:ext cx="2119313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C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)  = 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– 1)/2</a:t>
            </a:r>
            <a:endParaRPr lang="en-US" i="1">
              <a:latin typeface="Arial" charset="0"/>
            </a:endParaRPr>
          </a:p>
          <a:p>
            <a:r>
              <a:rPr lang="en-US" i="1">
                <a:latin typeface="Arial" charset="0"/>
              </a:rPr>
              <a:t>D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) = 2</a:t>
            </a:r>
            <a:r>
              <a:rPr lang="en-US" i="1">
                <a:latin typeface="Arial" charset="0"/>
              </a:rPr>
              <a:t>n </a:t>
            </a:r>
            <a:r>
              <a:rPr lang="en-US">
                <a:latin typeface="Arial" charset="0"/>
              </a:rPr>
              <a:t>– 3 </a:t>
            </a:r>
          </a:p>
          <a:p>
            <a:r>
              <a:rPr lang="en-US">
                <a:latin typeface="Arial" charset="0"/>
              </a:rPr>
              <a:t>Cost </a:t>
            </a:r>
            <a:r>
              <a:rPr lang="en-US">
                <a:latin typeface="Arial" charset="0"/>
                <a:sym typeface="Symbol" pitchFamily="18" charset="2"/>
              </a:rPr>
              <a:t></a:t>
            </a:r>
            <a:r>
              <a:rPr lang="en-US">
                <a:latin typeface="Arial" charset="0"/>
              </a:rPr>
              <a:t> Delay </a:t>
            </a:r>
          </a:p>
          <a:p>
            <a:r>
              <a:rPr lang="en-US">
                <a:latin typeface="Arial" charset="0"/>
              </a:rPr>
              <a:t>      = </a:t>
            </a:r>
            <a:r>
              <a:rPr lang="en-US">
                <a:latin typeface="Symbol" pitchFamily="18" charset="2"/>
              </a:rPr>
              <a:t>Q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n</a:t>
            </a:r>
            <a:r>
              <a:rPr lang="en-US" baseline="30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9179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9ED3F9B-AD5C-4648-A6BF-D6709E00D970}" type="slidenum">
              <a:rPr lang="en-US"/>
              <a:pPr/>
              <a:t>11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990600"/>
          </a:xfrm>
        </p:spPr>
        <p:txBody>
          <a:bodyPr/>
          <a:lstStyle/>
          <a:p>
            <a:r>
              <a:rPr lang="en-US" sz="3200"/>
              <a:t>Theoretically Optimal Sorting Networks</a:t>
            </a:r>
          </a:p>
        </p:txBody>
      </p:sp>
      <p:sp>
        <p:nvSpPr>
          <p:cNvPr id="310275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4038600" cy="7016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AKS sorting network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(Ajtai, Komlos, Szemeredi: 1983)</a:t>
            </a:r>
            <a:endParaRPr lang="en-US">
              <a:latin typeface="Arial" charset="0"/>
            </a:endParaRPr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0" y="2733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10290" name="Group 18"/>
          <p:cNvGrpSpPr>
            <a:grpSpLocks/>
          </p:cNvGrpSpPr>
          <p:nvPr/>
        </p:nvGrpSpPr>
        <p:grpSpPr bwMode="auto">
          <a:xfrm>
            <a:off x="228600" y="914400"/>
            <a:ext cx="8382000" cy="3429000"/>
            <a:chOff x="144" y="672"/>
            <a:chExt cx="5280" cy="2160"/>
          </a:xfrm>
        </p:grpSpPr>
        <p:grpSp>
          <p:nvGrpSpPr>
            <p:cNvPr id="310285" name="Group 13"/>
            <p:cNvGrpSpPr>
              <a:grpSpLocks/>
            </p:cNvGrpSpPr>
            <p:nvPr/>
          </p:nvGrpSpPr>
          <p:grpSpPr bwMode="auto">
            <a:xfrm>
              <a:off x="144" y="1056"/>
              <a:ext cx="5280" cy="1776"/>
              <a:chOff x="960" y="1008"/>
              <a:chExt cx="3744" cy="1358"/>
            </a:xfrm>
          </p:grpSpPr>
          <p:graphicFrame>
            <p:nvGraphicFramePr>
              <p:cNvPr id="310279" name="Object 7"/>
              <p:cNvGraphicFramePr>
                <a:graphicFrameLocks noChangeAspect="1"/>
              </p:cNvGraphicFramePr>
              <p:nvPr/>
            </p:nvGraphicFramePr>
            <p:xfrm>
              <a:off x="960" y="1008"/>
              <a:ext cx="3744" cy="13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72" r:id="rId3" imgW="3981450" imgH="1390650" progId="MSDraw.Drawing.8.2">
                      <p:embed/>
                    </p:oleObj>
                  </mc:Choice>
                  <mc:Fallback>
                    <p:oleObj r:id="rId3" imgW="3981450" imgH="1390650" progId="MSDraw.Drawing.8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0" y="1008"/>
                            <a:ext cx="3744" cy="135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0284" name="Rectangle 12"/>
              <p:cNvSpPr>
                <a:spLocks noChangeArrowheads="1"/>
              </p:cNvSpPr>
              <p:nvPr/>
            </p:nvSpPr>
            <p:spPr bwMode="auto">
              <a:xfrm>
                <a:off x="3264" y="1152"/>
                <a:ext cx="1392" cy="86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0286" name="Line 14"/>
            <p:cNvSpPr>
              <a:spLocks noChangeShapeType="1"/>
            </p:cNvSpPr>
            <p:nvPr/>
          </p:nvSpPr>
          <p:spPr bwMode="auto">
            <a:xfrm>
              <a:off x="1104" y="960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7" name="Text Box 15"/>
            <p:cNvSpPr txBox="1">
              <a:spLocks noChangeArrowheads="1"/>
            </p:cNvSpPr>
            <p:nvPr/>
          </p:nvSpPr>
          <p:spPr bwMode="auto">
            <a:xfrm>
              <a:off x="1104" y="672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O(log </a:t>
              </a:r>
              <a:r>
                <a:rPr lang="en-US" sz="2400" i="1">
                  <a:latin typeface="Arial" charset="0"/>
                </a:rPr>
                <a:t>n</a:t>
              </a:r>
              <a:r>
                <a:rPr lang="en-US" sz="2400">
                  <a:latin typeface="Arial" charset="0"/>
                </a:rPr>
                <a:t>) depth</a:t>
              </a:r>
            </a:p>
          </p:txBody>
        </p:sp>
        <p:sp>
          <p:nvSpPr>
            <p:cNvPr id="310288" name="Text Box 16"/>
            <p:cNvSpPr txBox="1">
              <a:spLocks noChangeArrowheads="1"/>
            </p:cNvSpPr>
            <p:nvPr/>
          </p:nvSpPr>
          <p:spPr bwMode="auto">
            <a:xfrm>
              <a:off x="1248" y="1632"/>
              <a:ext cx="1056" cy="5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latin typeface="Arial" charset="0"/>
                </a:rPr>
                <a:t>O(</a:t>
              </a:r>
              <a:r>
                <a:rPr lang="en-US" sz="2400" i="1">
                  <a:latin typeface="Arial" charset="0"/>
                </a:rPr>
                <a:t>n</a:t>
              </a:r>
              <a:r>
                <a:rPr lang="en-US" sz="2400">
                  <a:latin typeface="Arial" charset="0"/>
                </a:rPr>
                <a:t> log </a:t>
              </a:r>
              <a:r>
                <a:rPr lang="en-US" sz="2400" i="1">
                  <a:latin typeface="Arial" charset="0"/>
                </a:rPr>
                <a:t>n</a:t>
              </a:r>
              <a:r>
                <a:rPr lang="en-US" sz="2400">
                  <a:latin typeface="Arial" charset="0"/>
                </a:rPr>
                <a:t>)</a:t>
              </a:r>
            </a:p>
            <a:p>
              <a:pPr algn="ctr"/>
              <a:r>
                <a:rPr lang="en-US" sz="2400">
                  <a:latin typeface="Arial" charset="0"/>
                </a:rPr>
                <a:t>size</a:t>
              </a:r>
            </a:p>
          </p:txBody>
        </p:sp>
      </p:grpSp>
      <p:sp>
        <p:nvSpPr>
          <p:cNvPr id="310289" name="Text Box 17"/>
          <p:cNvSpPr txBox="1">
            <a:spLocks noChangeArrowheads="1"/>
          </p:cNvSpPr>
          <p:nvPr/>
        </p:nvSpPr>
        <p:spPr bwMode="auto">
          <a:xfrm>
            <a:off x="609600" y="5257800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Unfortunately, AKS networks are not practical owing to large (4-digit) constant factors involved; improvements since 1983 not enough</a:t>
            </a:r>
          </a:p>
        </p:txBody>
      </p:sp>
      <p:sp>
        <p:nvSpPr>
          <p:cNvPr id="310291" name="Text Box 19"/>
          <p:cNvSpPr txBox="1">
            <a:spLocks noChangeArrowheads="1"/>
          </p:cNvSpPr>
          <p:nvPr/>
        </p:nvSpPr>
        <p:spPr bwMode="auto">
          <a:xfrm>
            <a:off x="5334000" y="990600"/>
            <a:ext cx="3429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Note that even for these optimal networks, delay-cost product is suboptimal; but this is the best we can do</a:t>
            </a:r>
          </a:p>
        </p:txBody>
      </p:sp>
      <p:sp>
        <p:nvSpPr>
          <p:cNvPr id="310292" name="Text Box 20"/>
          <p:cNvSpPr txBox="1">
            <a:spLocks noChangeArrowheads="1"/>
          </p:cNvSpPr>
          <p:nvPr/>
        </p:nvSpPr>
        <p:spPr bwMode="auto">
          <a:xfrm>
            <a:off x="5334000" y="2514600"/>
            <a:ext cx="3429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Existing sorting networks have O(log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) latency and O(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log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) cost</a:t>
            </a:r>
          </a:p>
        </p:txBody>
      </p:sp>
      <p:sp>
        <p:nvSpPr>
          <p:cNvPr id="310293" name="Text Box 21"/>
          <p:cNvSpPr txBox="1">
            <a:spLocks noChangeArrowheads="1"/>
          </p:cNvSpPr>
          <p:nvPr/>
        </p:nvSpPr>
        <p:spPr bwMode="auto">
          <a:xfrm>
            <a:off x="5334000" y="3810000"/>
            <a:ext cx="3429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Given that log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 is only 20 for 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= 1</a:t>
            </a:r>
            <a:r>
              <a:rPr lang="en-US" sz="14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000</a:t>
            </a:r>
            <a:r>
              <a:rPr lang="en-US" sz="14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000, the latter are more practical</a:t>
            </a:r>
          </a:p>
        </p:txBody>
      </p:sp>
    </p:spTree>
    <p:extLst>
      <p:ext uri="{BB962C8B-B14F-4D97-AF65-F5344CB8AC3E}">
        <p14:creationId xmlns:p14="http://schemas.microsoft.com/office/powerpoint/2010/main" val="406853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9" grpId="0"/>
      <p:bldP spid="310291" grpId="0"/>
      <p:bldP spid="310292" grpId="0"/>
      <p:bldP spid="3102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4CE11D2-94BE-4C12-AF39-3BC53D91974A}" type="slidenum">
              <a:rPr lang="en-US"/>
              <a:pPr/>
              <a:t>12</a:t>
            </a:fld>
            <a:endParaRPr 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r>
              <a:rPr lang="en-US" sz="3200"/>
              <a:t>Bitonic-Sequence Sorter</a:t>
            </a:r>
          </a:p>
        </p:txBody>
      </p:sp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0" y="222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99" name="Rectangle 31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14404" name="Group 36"/>
          <p:cNvGrpSpPr>
            <a:grpSpLocks/>
          </p:cNvGrpSpPr>
          <p:nvPr/>
        </p:nvGrpSpPr>
        <p:grpSpPr bwMode="auto">
          <a:xfrm>
            <a:off x="3581400" y="914400"/>
            <a:ext cx="5486400" cy="5197475"/>
            <a:chOff x="0" y="528"/>
            <a:chExt cx="3456" cy="3274"/>
          </a:xfrm>
        </p:grpSpPr>
        <p:sp>
          <p:nvSpPr>
            <p:cNvPr id="314377" name="Text Box 9"/>
            <p:cNvSpPr txBox="1">
              <a:spLocks noChangeArrowheads="1"/>
            </p:cNvSpPr>
            <p:nvPr/>
          </p:nvSpPr>
          <p:spPr bwMode="auto">
            <a:xfrm>
              <a:off x="576" y="3360"/>
              <a:ext cx="2160" cy="44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Fig. 14.2    </a:t>
              </a:r>
              <a:r>
                <a:rPr lang="en-US">
                  <a:latin typeface="Arial" charset="0"/>
                </a:rPr>
                <a:t>Sorting a bitonic sequence on a linear array. </a:t>
              </a:r>
            </a:p>
          </p:txBody>
        </p:sp>
        <p:graphicFrame>
          <p:nvGraphicFramePr>
            <p:cNvPr id="314398" name="Object 30"/>
            <p:cNvGraphicFramePr>
              <a:graphicFrameLocks noChangeAspect="1"/>
            </p:cNvGraphicFramePr>
            <p:nvPr/>
          </p:nvGraphicFramePr>
          <p:xfrm>
            <a:off x="0" y="528"/>
            <a:ext cx="3456" cy="27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2" r:id="rId3" imgW="4505325" imgH="3276600" progId="MSDraw.Drawing.8.2">
                    <p:embed/>
                  </p:oleObj>
                </mc:Choice>
                <mc:Fallback>
                  <p:oleObj r:id="rId3" imgW="4505325" imgH="3276600" progId="MSDraw.Drawing.8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28"/>
                          <a:ext cx="3456" cy="27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4403" name="Group 35"/>
          <p:cNvGrpSpPr>
            <a:grpSpLocks/>
          </p:cNvGrpSpPr>
          <p:nvPr/>
        </p:nvGrpSpPr>
        <p:grpSpPr bwMode="auto">
          <a:xfrm>
            <a:off x="152400" y="838200"/>
            <a:ext cx="3505200" cy="5213350"/>
            <a:chOff x="3408" y="528"/>
            <a:chExt cx="2208" cy="3284"/>
          </a:xfrm>
        </p:grpSpPr>
        <p:sp>
          <p:nvSpPr>
            <p:cNvPr id="314400" name="Text Box 32"/>
            <p:cNvSpPr txBox="1">
              <a:spLocks noChangeArrowheads="1"/>
            </p:cNvSpPr>
            <p:nvPr/>
          </p:nvSpPr>
          <p:spPr bwMode="auto">
            <a:xfrm>
              <a:off x="3408" y="528"/>
              <a:ext cx="2208" cy="3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latin typeface="Arial" charset="0"/>
                </a:rPr>
                <a:t>Bitonic sequence:</a:t>
              </a:r>
            </a:p>
            <a:p>
              <a:endParaRPr lang="en-US" sz="1600">
                <a:latin typeface="Arial" charset="0"/>
              </a:endParaRPr>
            </a:p>
            <a:p>
              <a:r>
                <a:rPr lang="en-US">
                  <a:latin typeface="Arial" charset="0"/>
                </a:rPr>
                <a:t>1  3  3  4  6  6  6  2  2  1  0  0      Rises, then falls</a:t>
              </a:r>
            </a:p>
            <a:p>
              <a:endParaRPr lang="en-US">
                <a:latin typeface="Arial" charset="0"/>
              </a:endParaRPr>
            </a:p>
            <a:p>
              <a:endParaRPr lang="en-US">
                <a:latin typeface="Arial" charset="0"/>
              </a:endParaRPr>
            </a:p>
            <a:p>
              <a:endParaRPr lang="en-US">
                <a:latin typeface="Arial" charset="0"/>
              </a:endParaRPr>
            </a:p>
            <a:p>
              <a:endParaRPr lang="en-US">
                <a:latin typeface="Arial" charset="0"/>
              </a:endParaRPr>
            </a:p>
            <a:p>
              <a:r>
                <a:rPr lang="en-US">
                  <a:latin typeface="Arial" charset="0"/>
                </a:rPr>
                <a:t>8  7  7  6  6  6  5  4  6  8  8  9      Falls, then rises</a:t>
              </a:r>
            </a:p>
            <a:p>
              <a:endParaRPr lang="en-US">
                <a:latin typeface="Arial" charset="0"/>
              </a:endParaRPr>
            </a:p>
            <a:p>
              <a:endParaRPr lang="en-US">
                <a:latin typeface="Arial" charset="0"/>
              </a:endParaRPr>
            </a:p>
            <a:p>
              <a:endParaRPr lang="en-US">
                <a:latin typeface="Arial" charset="0"/>
              </a:endParaRPr>
            </a:p>
            <a:p>
              <a:endParaRPr lang="en-US">
                <a:latin typeface="Arial" charset="0"/>
              </a:endParaRPr>
            </a:p>
            <a:p>
              <a:r>
                <a:rPr lang="en-US">
                  <a:latin typeface="Arial" charset="0"/>
                </a:rPr>
                <a:t>8  9  8  7  7  6  6  6  5  4  6  8     The previous sequence, right-rotated by 2 </a:t>
              </a:r>
            </a:p>
          </p:txBody>
        </p:sp>
        <p:sp>
          <p:nvSpPr>
            <p:cNvPr id="314401" name="Freeform 33"/>
            <p:cNvSpPr>
              <a:spLocks/>
            </p:cNvSpPr>
            <p:nvPr/>
          </p:nvSpPr>
          <p:spPr bwMode="auto">
            <a:xfrm>
              <a:off x="3504" y="1336"/>
              <a:ext cx="1968" cy="552"/>
            </a:xfrm>
            <a:custGeom>
              <a:avLst/>
              <a:gdLst>
                <a:gd name="T0" fmla="*/ 0 w 1776"/>
                <a:gd name="T1" fmla="*/ 536 h 552"/>
                <a:gd name="T2" fmla="*/ 192 w 1776"/>
                <a:gd name="T3" fmla="*/ 440 h 552"/>
                <a:gd name="T4" fmla="*/ 240 w 1776"/>
                <a:gd name="T5" fmla="*/ 296 h 552"/>
                <a:gd name="T6" fmla="*/ 384 w 1776"/>
                <a:gd name="T7" fmla="*/ 200 h 552"/>
                <a:gd name="T8" fmla="*/ 624 w 1776"/>
                <a:gd name="T9" fmla="*/ 56 h 552"/>
                <a:gd name="T10" fmla="*/ 960 w 1776"/>
                <a:gd name="T11" fmla="*/ 56 h 552"/>
                <a:gd name="T12" fmla="*/ 1200 w 1776"/>
                <a:gd name="T13" fmla="*/ 392 h 552"/>
                <a:gd name="T14" fmla="*/ 1488 w 1776"/>
                <a:gd name="T15" fmla="*/ 440 h 552"/>
                <a:gd name="T16" fmla="*/ 1584 w 1776"/>
                <a:gd name="T17" fmla="*/ 536 h 552"/>
                <a:gd name="T18" fmla="*/ 1776 w 1776"/>
                <a:gd name="T19" fmla="*/ 536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6" h="552">
                  <a:moveTo>
                    <a:pt x="0" y="536"/>
                  </a:moveTo>
                  <a:cubicBezTo>
                    <a:pt x="76" y="508"/>
                    <a:pt x="152" y="480"/>
                    <a:pt x="192" y="440"/>
                  </a:cubicBezTo>
                  <a:cubicBezTo>
                    <a:pt x="232" y="400"/>
                    <a:pt x="208" y="336"/>
                    <a:pt x="240" y="296"/>
                  </a:cubicBezTo>
                  <a:cubicBezTo>
                    <a:pt x="272" y="256"/>
                    <a:pt x="320" y="240"/>
                    <a:pt x="384" y="200"/>
                  </a:cubicBezTo>
                  <a:cubicBezTo>
                    <a:pt x="448" y="160"/>
                    <a:pt x="528" y="80"/>
                    <a:pt x="624" y="56"/>
                  </a:cubicBezTo>
                  <a:cubicBezTo>
                    <a:pt x="720" y="32"/>
                    <a:pt x="864" y="0"/>
                    <a:pt x="960" y="56"/>
                  </a:cubicBezTo>
                  <a:cubicBezTo>
                    <a:pt x="1056" y="112"/>
                    <a:pt x="1112" y="328"/>
                    <a:pt x="1200" y="392"/>
                  </a:cubicBezTo>
                  <a:cubicBezTo>
                    <a:pt x="1288" y="456"/>
                    <a:pt x="1424" y="416"/>
                    <a:pt x="1488" y="440"/>
                  </a:cubicBezTo>
                  <a:cubicBezTo>
                    <a:pt x="1552" y="464"/>
                    <a:pt x="1536" y="520"/>
                    <a:pt x="1584" y="536"/>
                  </a:cubicBezTo>
                  <a:cubicBezTo>
                    <a:pt x="1632" y="552"/>
                    <a:pt x="1744" y="536"/>
                    <a:pt x="1776" y="5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402" name="Freeform 34"/>
            <p:cNvSpPr>
              <a:spLocks/>
            </p:cNvSpPr>
            <p:nvPr/>
          </p:nvSpPr>
          <p:spPr bwMode="auto">
            <a:xfrm>
              <a:off x="3552" y="2555"/>
              <a:ext cx="1968" cy="552"/>
            </a:xfrm>
            <a:custGeom>
              <a:avLst/>
              <a:gdLst>
                <a:gd name="T0" fmla="*/ 0 w 1968"/>
                <a:gd name="T1" fmla="*/ 5 h 552"/>
                <a:gd name="T2" fmla="*/ 213 w 1968"/>
                <a:gd name="T3" fmla="*/ 101 h 552"/>
                <a:gd name="T4" fmla="*/ 407 w 1968"/>
                <a:gd name="T5" fmla="*/ 151 h 552"/>
                <a:gd name="T6" fmla="*/ 608 w 1968"/>
                <a:gd name="T7" fmla="*/ 307 h 552"/>
                <a:gd name="T8" fmla="*/ 800 w 1968"/>
                <a:gd name="T9" fmla="*/ 380 h 552"/>
                <a:gd name="T10" fmla="*/ 1065 w 1968"/>
                <a:gd name="T11" fmla="*/ 462 h 552"/>
                <a:gd name="T12" fmla="*/ 1358 w 1968"/>
                <a:gd name="T13" fmla="*/ 508 h 552"/>
                <a:gd name="T14" fmla="*/ 1550 w 1968"/>
                <a:gd name="T15" fmla="*/ 197 h 552"/>
                <a:gd name="T16" fmla="*/ 1769 w 1968"/>
                <a:gd name="T17" fmla="*/ 32 h 552"/>
                <a:gd name="T18" fmla="*/ 1968 w 1968"/>
                <a:gd name="T19" fmla="*/ 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68" h="552">
                  <a:moveTo>
                    <a:pt x="0" y="5"/>
                  </a:moveTo>
                  <a:cubicBezTo>
                    <a:pt x="84" y="33"/>
                    <a:pt x="145" y="77"/>
                    <a:pt x="213" y="101"/>
                  </a:cubicBezTo>
                  <a:cubicBezTo>
                    <a:pt x="281" y="125"/>
                    <a:pt x="341" y="117"/>
                    <a:pt x="407" y="151"/>
                  </a:cubicBezTo>
                  <a:cubicBezTo>
                    <a:pt x="473" y="185"/>
                    <a:pt x="543" y="269"/>
                    <a:pt x="608" y="307"/>
                  </a:cubicBezTo>
                  <a:cubicBezTo>
                    <a:pt x="673" y="345"/>
                    <a:pt x="724" y="354"/>
                    <a:pt x="800" y="380"/>
                  </a:cubicBezTo>
                  <a:cubicBezTo>
                    <a:pt x="876" y="406"/>
                    <a:pt x="972" y="441"/>
                    <a:pt x="1065" y="462"/>
                  </a:cubicBezTo>
                  <a:cubicBezTo>
                    <a:pt x="1158" y="483"/>
                    <a:pt x="1277" y="552"/>
                    <a:pt x="1358" y="508"/>
                  </a:cubicBezTo>
                  <a:cubicBezTo>
                    <a:pt x="1439" y="464"/>
                    <a:pt x="1482" y="276"/>
                    <a:pt x="1550" y="197"/>
                  </a:cubicBezTo>
                  <a:cubicBezTo>
                    <a:pt x="1618" y="118"/>
                    <a:pt x="1699" y="64"/>
                    <a:pt x="1769" y="32"/>
                  </a:cubicBezTo>
                  <a:cubicBezTo>
                    <a:pt x="1839" y="0"/>
                    <a:pt x="1927" y="11"/>
                    <a:pt x="1968" y="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40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606117" cy="224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07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390525"/>
            <a:ext cx="5038725" cy="607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7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04010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86200"/>
            <a:ext cx="4724400" cy="13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73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030094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" y="3581400"/>
            <a:ext cx="7274560" cy="220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5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7602292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6400800" cy="334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4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905" y="1219200"/>
            <a:ext cx="592312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25849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89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762000"/>
            <a:ext cx="802432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438400"/>
            <a:ext cx="74676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962400"/>
            <a:ext cx="73723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67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BE4E3CE-A331-4EC5-924F-2C44041603C2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53980" name="Group 28"/>
          <p:cNvGrpSpPr>
            <a:grpSpLocks/>
          </p:cNvGrpSpPr>
          <p:nvPr/>
        </p:nvGrpSpPr>
        <p:grpSpPr bwMode="auto">
          <a:xfrm>
            <a:off x="3200400" y="1066800"/>
            <a:ext cx="4876800" cy="1524000"/>
            <a:chOff x="2016" y="672"/>
            <a:chExt cx="3072" cy="960"/>
          </a:xfrm>
        </p:grpSpPr>
        <p:grpSp>
          <p:nvGrpSpPr>
            <p:cNvPr id="253973" name="Group 21"/>
            <p:cNvGrpSpPr>
              <a:grpSpLocks/>
            </p:cNvGrpSpPr>
            <p:nvPr/>
          </p:nvGrpSpPr>
          <p:grpSpPr bwMode="auto">
            <a:xfrm>
              <a:off x="2016" y="672"/>
              <a:ext cx="3072" cy="960"/>
              <a:chOff x="2016" y="576"/>
              <a:chExt cx="3072" cy="960"/>
            </a:xfrm>
          </p:grpSpPr>
          <p:grpSp>
            <p:nvGrpSpPr>
              <p:cNvPr id="253972" name="Group 20"/>
              <p:cNvGrpSpPr>
                <a:grpSpLocks/>
              </p:cNvGrpSpPr>
              <p:nvPr/>
            </p:nvGrpSpPr>
            <p:grpSpPr bwMode="auto">
              <a:xfrm>
                <a:off x="2016" y="576"/>
                <a:ext cx="3000" cy="960"/>
                <a:chOff x="2016" y="576"/>
                <a:chExt cx="3000" cy="960"/>
              </a:xfrm>
            </p:grpSpPr>
            <p:graphicFrame>
              <p:nvGraphicFramePr>
                <p:cNvPr id="253968" name="Object 16"/>
                <p:cNvGraphicFramePr>
                  <a:graphicFrameLocks noChangeAspect="1"/>
                </p:cNvGraphicFramePr>
                <p:nvPr/>
              </p:nvGraphicFramePr>
              <p:xfrm>
                <a:off x="2016" y="576"/>
                <a:ext cx="3000" cy="84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62" r:id="rId3" imgW="4762500" imgH="1343025" progId="MSDraw.Drawing.8.2">
                        <p:embed/>
                      </p:oleObj>
                    </mc:Choice>
                    <mc:Fallback>
                      <p:oleObj r:id="rId3" imgW="4762500" imgH="1343025" progId="MSDraw.Drawing.8.2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16" y="576"/>
                              <a:ext cx="3000" cy="84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53970" name="Rectangle 18"/>
                <p:cNvSpPr>
                  <a:spLocks noChangeArrowheads="1"/>
                </p:cNvSpPr>
                <p:nvPr/>
              </p:nvSpPr>
              <p:spPr bwMode="auto">
                <a:xfrm>
                  <a:off x="2208" y="1296"/>
                  <a:ext cx="768" cy="2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3969" name="Rectangle 17"/>
              <p:cNvSpPr>
                <a:spLocks noChangeArrowheads="1"/>
              </p:cNvSpPr>
              <p:nvPr/>
            </p:nvSpPr>
            <p:spPr bwMode="auto">
              <a:xfrm>
                <a:off x="3168" y="576"/>
                <a:ext cx="1920" cy="8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3976" name="Rectangle 24"/>
            <p:cNvSpPr>
              <a:spLocks noChangeArrowheads="1"/>
            </p:cNvSpPr>
            <p:nvPr/>
          </p:nvSpPr>
          <p:spPr bwMode="auto">
            <a:xfrm>
              <a:off x="2448" y="864"/>
              <a:ext cx="288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75" name="Text Box 23"/>
            <p:cNvSpPr txBox="1">
              <a:spLocks noChangeArrowheads="1"/>
            </p:cNvSpPr>
            <p:nvPr/>
          </p:nvSpPr>
          <p:spPr bwMode="auto">
            <a:xfrm>
              <a:off x="2352" y="864"/>
              <a:ext cx="49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  <a:cs typeface="Arial" charset="0"/>
                </a:rPr>
                <a:t>2-sorter</a:t>
              </a:r>
            </a:p>
          </p:txBody>
        </p:sp>
      </p:grp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685800"/>
          </a:xfrm>
        </p:spPr>
        <p:txBody>
          <a:bodyPr/>
          <a:lstStyle/>
          <a:p>
            <a:r>
              <a:rPr lang="en-US" sz="3200"/>
              <a:t>Building Blocks for Sorting Networks</a:t>
            </a:r>
          </a:p>
        </p:txBody>
      </p:sp>
      <p:sp>
        <p:nvSpPr>
          <p:cNvPr id="253963" name="Text Box 11"/>
          <p:cNvSpPr txBox="1">
            <a:spLocks noChangeArrowheads="1"/>
          </p:cNvSpPr>
          <p:nvPr/>
        </p:nvSpPr>
        <p:spPr bwMode="auto">
          <a:xfrm>
            <a:off x="609600" y="5638800"/>
            <a:ext cx="77724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7.3   </a:t>
            </a:r>
            <a:r>
              <a:rPr lang="en-US">
                <a:latin typeface="Arial" charset="0"/>
              </a:rPr>
              <a:t>Parallel and bit-serial hardware realizations of a 2-sorter.</a:t>
            </a:r>
          </a:p>
        </p:txBody>
      </p:sp>
      <p:graphicFrame>
        <p:nvGraphicFramePr>
          <p:cNvPr id="253964" name="Object 12"/>
          <p:cNvGraphicFramePr>
            <a:graphicFrameLocks noChangeAspect="1"/>
          </p:cNvGraphicFramePr>
          <p:nvPr/>
        </p:nvGraphicFramePr>
        <p:xfrm>
          <a:off x="152400" y="2133600"/>
          <a:ext cx="8763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5" imgW="5381625" imgH="2085975" progId="MSDraw.Drawing.8.2">
                  <p:embed/>
                </p:oleObj>
              </mc:Choice>
              <mc:Fallback>
                <p:oleObj r:id="rId5" imgW="5381625" imgH="208597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33600"/>
                        <a:ext cx="8763000" cy="350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974" name="Line 22"/>
          <p:cNvSpPr>
            <a:spLocks noChangeShapeType="1"/>
          </p:cNvSpPr>
          <p:nvPr/>
        </p:nvSpPr>
        <p:spPr bwMode="auto">
          <a:xfrm flipH="1">
            <a:off x="1828800" y="1600200"/>
            <a:ext cx="1219200" cy="457200"/>
          </a:xfrm>
          <a:prstGeom prst="line">
            <a:avLst/>
          </a:prstGeom>
          <a:noFill/>
          <a:ln w="9525">
            <a:solidFill>
              <a:srgbClr val="E4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7" name="Line 25"/>
          <p:cNvSpPr>
            <a:spLocks noChangeShapeType="1"/>
          </p:cNvSpPr>
          <p:nvPr/>
        </p:nvSpPr>
        <p:spPr bwMode="auto">
          <a:xfrm>
            <a:off x="5257800" y="1600200"/>
            <a:ext cx="1219200" cy="457200"/>
          </a:xfrm>
          <a:prstGeom prst="line">
            <a:avLst/>
          </a:prstGeom>
          <a:noFill/>
          <a:ln w="9525">
            <a:solidFill>
              <a:srgbClr val="E4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8" name="Text Box 26"/>
          <p:cNvSpPr txBox="1">
            <a:spLocks noChangeArrowheads="1"/>
          </p:cNvSpPr>
          <p:nvPr/>
        </p:nvSpPr>
        <p:spPr bwMode="auto">
          <a:xfrm>
            <a:off x="685800" y="1143000"/>
            <a:ext cx="2286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  <a:cs typeface="Arial" charset="0"/>
              </a:rPr>
              <a:t>Implementation with bit-parallel inputs</a:t>
            </a:r>
          </a:p>
        </p:txBody>
      </p:sp>
      <p:sp>
        <p:nvSpPr>
          <p:cNvPr id="253979" name="Text Box 27"/>
          <p:cNvSpPr txBox="1">
            <a:spLocks noChangeArrowheads="1"/>
          </p:cNvSpPr>
          <p:nvPr/>
        </p:nvSpPr>
        <p:spPr bwMode="auto">
          <a:xfrm>
            <a:off x="5334000" y="1143000"/>
            <a:ext cx="2133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  <a:cs typeface="Arial" charset="0"/>
              </a:rPr>
              <a:t>Implementation with bit-serial inputs</a:t>
            </a:r>
          </a:p>
        </p:txBody>
      </p:sp>
    </p:spTree>
    <p:extLst>
      <p:ext uri="{BB962C8B-B14F-4D97-AF65-F5344CB8AC3E}">
        <p14:creationId xmlns:p14="http://schemas.microsoft.com/office/powerpoint/2010/main" val="21298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04875"/>
            <a:ext cx="74199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6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B66D9E-E913-45CB-A91C-76CC07536CFD}" type="slidenum">
              <a:rPr lang="en-US"/>
              <a:pPr/>
              <a:t>3</a:t>
            </a:fld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685800"/>
          </a:xfrm>
        </p:spPr>
        <p:txBody>
          <a:bodyPr/>
          <a:lstStyle/>
          <a:p>
            <a:r>
              <a:rPr lang="en-US" sz="3200"/>
              <a:t>Proving a Sorting Network Correct</a:t>
            </a:r>
          </a:p>
        </p:txBody>
      </p:sp>
      <p:sp>
        <p:nvSpPr>
          <p:cNvPr id="256009" name="Rectangle 9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08" name="Object 8"/>
          <p:cNvGraphicFramePr>
            <a:graphicFrameLocks noChangeAspect="1"/>
          </p:cNvGraphicFramePr>
          <p:nvPr/>
        </p:nvGraphicFramePr>
        <p:xfrm>
          <a:off x="457200" y="914400"/>
          <a:ext cx="8229600" cy="207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3" imgW="4381500" imgH="1104900" progId="MSDraw.Drawing.8.2">
                  <p:embed/>
                </p:oleObj>
              </mc:Choice>
              <mc:Fallback>
                <p:oleObj r:id="rId3" imgW="4381500" imgH="11049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8229600" cy="207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609600" y="3124200"/>
            <a:ext cx="78486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7.4    </a:t>
            </a:r>
            <a:r>
              <a:rPr lang="en-US">
                <a:latin typeface="Arial" charset="0"/>
              </a:rPr>
              <a:t>Block diagram and schematic representation of a 4-sorter.</a:t>
            </a:r>
          </a:p>
        </p:txBody>
      </p: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381000" y="3810000"/>
            <a:ext cx="838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Method 1: Exhaustive test – Try all 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! possible input orders</a:t>
            </a:r>
          </a:p>
        </p:txBody>
      </p:sp>
      <p:sp>
        <p:nvSpPr>
          <p:cNvPr id="256012" name="Text Box 12"/>
          <p:cNvSpPr txBox="1">
            <a:spLocks noChangeArrowheads="1"/>
          </p:cNvSpPr>
          <p:nvPr/>
        </p:nvSpPr>
        <p:spPr bwMode="auto">
          <a:xfrm>
            <a:off x="381000" y="4419600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Method 2: Ad hoc proof – for the example above, note that </a:t>
            </a:r>
            <a:r>
              <a:rPr lang="en-US" i="1">
                <a:latin typeface="Arial" charset="0"/>
              </a:rPr>
              <a:t>y</a:t>
            </a:r>
            <a:r>
              <a:rPr lang="en-US" baseline="-25000">
                <a:latin typeface="Arial" charset="0"/>
              </a:rPr>
              <a:t>0</a:t>
            </a:r>
            <a:r>
              <a:rPr lang="en-US">
                <a:latin typeface="Arial" charset="0"/>
              </a:rPr>
              <a:t> is smallest, </a:t>
            </a:r>
            <a:r>
              <a:rPr lang="en-US" i="1">
                <a:latin typeface="Arial" charset="0"/>
              </a:rPr>
              <a:t>y</a:t>
            </a:r>
            <a:r>
              <a:rPr lang="en-US" baseline="-25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 is largest, and the last comparator sorts the other two outputs</a:t>
            </a:r>
          </a:p>
        </p:txBody>
      </p:sp>
      <p:sp>
        <p:nvSpPr>
          <p:cNvPr id="256013" name="Text Box 13"/>
          <p:cNvSpPr txBox="1">
            <a:spLocks noChangeArrowheads="1"/>
          </p:cNvSpPr>
          <p:nvPr/>
        </p:nvSpPr>
        <p:spPr bwMode="auto">
          <a:xfrm>
            <a:off x="381000" y="5257800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Method 3: Use the zero-one principle – A comparison-based sorting algorithm is correct iff it correctly sorts all 0-1 sequences (2</a:t>
            </a:r>
            <a:r>
              <a:rPr lang="en-US" i="1" baseline="30000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tests)</a:t>
            </a:r>
          </a:p>
        </p:txBody>
      </p:sp>
    </p:spTree>
    <p:extLst>
      <p:ext uri="{BB962C8B-B14F-4D97-AF65-F5344CB8AC3E}">
        <p14:creationId xmlns:p14="http://schemas.microsoft.com/office/powerpoint/2010/main" val="304719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1" grpId="0"/>
      <p:bldP spid="256012" grpId="0"/>
      <p:bldP spid="2560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924B27-4971-4AE9-8871-AC1E9762F485}" type="slidenum">
              <a:rPr lang="en-US"/>
              <a:pPr/>
              <a:t>4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685800"/>
          </a:xfrm>
        </p:spPr>
        <p:txBody>
          <a:bodyPr/>
          <a:lstStyle/>
          <a:p>
            <a:r>
              <a:rPr lang="en-US" sz="2800"/>
              <a:t>Elaboration on the Zero-One Principle</a:t>
            </a:r>
          </a:p>
        </p:txBody>
      </p:sp>
      <p:sp>
        <p:nvSpPr>
          <p:cNvPr id="305155" name="Rectangle 3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5157" name="Text Box 5"/>
          <p:cNvSpPr txBox="1">
            <a:spLocks noChangeArrowheads="1"/>
          </p:cNvSpPr>
          <p:nvPr/>
        </p:nvSpPr>
        <p:spPr bwMode="auto">
          <a:xfrm>
            <a:off x="685800" y="3276600"/>
            <a:ext cx="7772400" cy="7016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Deriving a 0-1 sequence that is not correctly sorted, given an arbitrary sequence that is not correctly sorted.</a:t>
            </a:r>
            <a:endParaRPr lang="en-US">
              <a:latin typeface="Arial" charset="0"/>
            </a:endParaRPr>
          </a:p>
        </p:txBody>
      </p:sp>
      <p:sp>
        <p:nvSpPr>
          <p:cNvPr id="305160" name="Text Box 8"/>
          <p:cNvSpPr txBox="1">
            <a:spLocks noChangeArrowheads="1"/>
          </p:cNvSpPr>
          <p:nvPr/>
        </p:nvSpPr>
        <p:spPr bwMode="auto">
          <a:xfrm>
            <a:off x="381000" y="4495800"/>
            <a:ext cx="838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Let outputs </a:t>
            </a:r>
            <a:r>
              <a:rPr lang="en-US" i="1">
                <a:latin typeface="Arial" charset="0"/>
              </a:rPr>
              <a:t>y</a:t>
            </a:r>
            <a:r>
              <a:rPr lang="en-US" i="1" baseline="-25000">
                <a:latin typeface="Arial" charset="0"/>
              </a:rPr>
              <a:t>i</a:t>
            </a:r>
            <a:r>
              <a:rPr lang="en-US">
                <a:latin typeface="Arial" charset="0"/>
              </a:rPr>
              <a:t> and </a:t>
            </a:r>
            <a:r>
              <a:rPr lang="en-US" i="1">
                <a:latin typeface="Arial" charset="0"/>
              </a:rPr>
              <a:t>y</a:t>
            </a:r>
            <a:r>
              <a:rPr lang="en-US" i="1" baseline="-25000">
                <a:latin typeface="Arial" charset="0"/>
              </a:rPr>
              <a:t>i</a:t>
            </a:r>
            <a:r>
              <a:rPr lang="en-US" baseline="-25000">
                <a:latin typeface="Arial" charset="0"/>
              </a:rPr>
              <a:t>+1</a:t>
            </a:r>
            <a:r>
              <a:rPr lang="en-US">
                <a:latin typeface="Arial" charset="0"/>
              </a:rPr>
              <a:t> be out of order, that is </a:t>
            </a:r>
            <a:r>
              <a:rPr lang="en-US" i="1">
                <a:latin typeface="Arial" charset="0"/>
              </a:rPr>
              <a:t>y</a:t>
            </a:r>
            <a:r>
              <a:rPr lang="en-US" i="1" baseline="-25000">
                <a:latin typeface="Arial" charset="0"/>
              </a:rPr>
              <a:t>i</a:t>
            </a:r>
            <a:r>
              <a:rPr lang="en-US">
                <a:latin typeface="Arial" charset="0"/>
              </a:rPr>
              <a:t> &gt; </a:t>
            </a:r>
            <a:r>
              <a:rPr lang="en-US" i="1">
                <a:latin typeface="Arial" charset="0"/>
              </a:rPr>
              <a:t>y</a:t>
            </a:r>
            <a:r>
              <a:rPr lang="en-US" i="1" baseline="-25000">
                <a:latin typeface="Arial" charset="0"/>
              </a:rPr>
              <a:t>i</a:t>
            </a:r>
            <a:r>
              <a:rPr lang="en-US" baseline="-25000">
                <a:latin typeface="Arial" charset="0"/>
              </a:rPr>
              <a:t>+1</a:t>
            </a:r>
          </a:p>
          <a:p>
            <a:endParaRPr lang="en-US" sz="1200">
              <a:latin typeface="Arial" charset="0"/>
            </a:endParaRPr>
          </a:p>
          <a:p>
            <a:r>
              <a:rPr lang="en-US">
                <a:latin typeface="Arial" charset="0"/>
              </a:rPr>
              <a:t>Replace inputs that are strictly less than </a:t>
            </a:r>
            <a:r>
              <a:rPr lang="en-US" i="1">
                <a:latin typeface="Arial" charset="0"/>
              </a:rPr>
              <a:t>y</a:t>
            </a:r>
            <a:r>
              <a:rPr lang="en-US" i="1" baseline="-25000">
                <a:latin typeface="Arial" charset="0"/>
              </a:rPr>
              <a:t>i</a:t>
            </a:r>
            <a:r>
              <a:rPr lang="en-US" i="1">
                <a:latin typeface="Arial" charset="0"/>
              </a:rPr>
              <a:t> </a:t>
            </a:r>
            <a:r>
              <a:rPr lang="en-US">
                <a:latin typeface="Arial" charset="0"/>
              </a:rPr>
              <a:t>with 0s and all others with 1s</a:t>
            </a:r>
          </a:p>
          <a:p>
            <a:endParaRPr lang="en-US" sz="1200">
              <a:latin typeface="Arial" charset="0"/>
            </a:endParaRPr>
          </a:p>
          <a:p>
            <a:r>
              <a:rPr lang="en-US">
                <a:latin typeface="Arial" charset="0"/>
              </a:rPr>
              <a:t>The resulting 0-1 sequence will not be correctly sorted either</a:t>
            </a:r>
          </a:p>
        </p:txBody>
      </p:sp>
      <p:sp>
        <p:nvSpPr>
          <p:cNvPr id="305162" name="Rectangle 10"/>
          <p:cNvSpPr>
            <a:spLocks noChangeArrowheads="1"/>
          </p:cNvSpPr>
          <p:nvPr/>
        </p:nvSpPr>
        <p:spPr bwMode="auto">
          <a:xfrm>
            <a:off x="0" y="274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5161" name="Object 9"/>
          <p:cNvGraphicFramePr>
            <a:graphicFrameLocks noChangeAspect="1"/>
          </p:cNvGraphicFramePr>
          <p:nvPr/>
        </p:nvGraphicFramePr>
        <p:xfrm>
          <a:off x="1828800" y="1066800"/>
          <a:ext cx="5410200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3" imgW="3286125" imgH="1362075" progId="MSDraw.Drawing.8.2">
                  <p:embed/>
                </p:oleObj>
              </mc:Choice>
              <mc:Fallback>
                <p:oleObj r:id="rId3" imgW="3286125" imgH="136207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066800"/>
                        <a:ext cx="5410200" cy="224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00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A18EC52-13C0-408A-A6DA-37D72D6B0015}" type="slidenum">
              <a:rPr lang="en-US"/>
              <a:pPr/>
              <a:t>5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r>
              <a:rPr lang="en-US" sz="3200"/>
              <a:t>7.2  Figures of Merit for Sorting Networks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27" name="Rectangle 23"/>
          <p:cNvSpPr>
            <a:spLocks noChangeArrowheads="1"/>
          </p:cNvSpPr>
          <p:nvPr/>
        </p:nvSpPr>
        <p:spPr bwMode="auto">
          <a:xfrm>
            <a:off x="0" y="1824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12" name="Text Box 8"/>
          <p:cNvSpPr txBox="1">
            <a:spLocks noChangeArrowheads="1"/>
          </p:cNvSpPr>
          <p:nvPr/>
        </p:nvSpPr>
        <p:spPr bwMode="auto">
          <a:xfrm>
            <a:off x="609600" y="1905000"/>
            <a:ext cx="1905000" cy="641350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" charset="0"/>
              </a:rPr>
              <a:t>Delay:</a:t>
            </a:r>
            <a:r>
              <a:rPr lang="en-US" sz="1800">
                <a:latin typeface="Arial" charset="0"/>
              </a:rPr>
              <a:t> Number of levels</a:t>
            </a:r>
          </a:p>
        </p:txBody>
      </p:sp>
      <p:sp>
        <p:nvSpPr>
          <p:cNvPr id="200713" name="Text Box 9"/>
          <p:cNvSpPr txBox="1">
            <a:spLocks noChangeArrowheads="1"/>
          </p:cNvSpPr>
          <p:nvPr/>
        </p:nvSpPr>
        <p:spPr bwMode="auto">
          <a:xfrm>
            <a:off x="609600" y="990600"/>
            <a:ext cx="1905000" cy="64135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" charset="0"/>
              </a:rPr>
              <a:t>Cost:</a:t>
            </a:r>
            <a:r>
              <a:rPr lang="en-US" sz="1800">
                <a:latin typeface="Arial" charset="0"/>
              </a:rPr>
              <a:t> Number of comparators</a:t>
            </a:r>
          </a:p>
        </p:txBody>
      </p:sp>
      <p:sp>
        <p:nvSpPr>
          <p:cNvPr id="200728" name="Text Box 24"/>
          <p:cNvSpPr txBox="1">
            <a:spLocks noChangeArrowheads="1"/>
          </p:cNvSpPr>
          <p:nvPr/>
        </p:nvSpPr>
        <p:spPr bwMode="auto">
          <a:xfrm>
            <a:off x="609600" y="2819400"/>
            <a:ext cx="1905000" cy="3667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" charset="0"/>
              </a:rPr>
              <a:t>Cost </a:t>
            </a:r>
            <a:r>
              <a:rPr lang="en-US" sz="1800" b="1">
                <a:solidFill>
                  <a:srgbClr val="CC0000"/>
                </a:solidFill>
                <a:latin typeface="Arial" charset="0"/>
                <a:sym typeface="Symbol" pitchFamily="18" charset="2"/>
              </a:rPr>
              <a:t></a:t>
            </a:r>
            <a:r>
              <a:rPr lang="en-US" sz="1800" b="1">
                <a:solidFill>
                  <a:srgbClr val="CC0000"/>
                </a:solidFill>
                <a:latin typeface="Arial" charset="0"/>
              </a:rPr>
              <a:t> Delay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200730" name="Object 26"/>
          <p:cNvGraphicFramePr>
            <a:graphicFrameLocks noChangeAspect="1"/>
          </p:cNvGraphicFramePr>
          <p:nvPr/>
        </p:nvGraphicFramePr>
        <p:xfrm>
          <a:off x="457200" y="3505200"/>
          <a:ext cx="8229600" cy="207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3" imgW="4381500" imgH="1104900" progId="MSDraw.Drawing.8.2">
                  <p:embed/>
                </p:oleObj>
              </mc:Choice>
              <mc:Fallback>
                <p:oleObj r:id="rId3" imgW="4381500" imgH="11049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05200"/>
                        <a:ext cx="8229600" cy="207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32" name="Text Box 28"/>
          <p:cNvSpPr txBox="1">
            <a:spLocks noChangeArrowheads="1"/>
          </p:cNvSpPr>
          <p:nvPr/>
        </p:nvSpPr>
        <p:spPr bwMode="auto">
          <a:xfrm>
            <a:off x="2895600" y="1066800"/>
            <a:ext cx="5684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In the following example, we have 5 comparators</a:t>
            </a:r>
          </a:p>
        </p:txBody>
      </p:sp>
      <p:sp>
        <p:nvSpPr>
          <p:cNvPr id="200733" name="Text Box 29"/>
          <p:cNvSpPr txBox="1">
            <a:spLocks noChangeArrowheads="1"/>
          </p:cNvSpPr>
          <p:nvPr/>
        </p:nvSpPr>
        <p:spPr bwMode="auto">
          <a:xfrm>
            <a:off x="2895600" y="1828800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The following 4-sorter has 3 comparator levels on its critical path</a:t>
            </a:r>
          </a:p>
        </p:txBody>
      </p:sp>
      <p:sp>
        <p:nvSpPr>
          <p:cNvPr id="200734" name="Text Box 30"/>
          <p:cNvSpPr txBox="1">
            <a:spLocks noChangeArrowheads="1"/>
          </p:cNvSpPr>
          <p:nvPr/>
        </p:nvSpPr>
        <p:spPr bwMode="auto">
          <a:xfrm>
            <a:off x="2895600" y="2819400"/>
            <a:ext cx="523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The cost-delay product for this example is 15</a:t>
            </a:r>
          </a:p>
        </p:txBody>
      </p:sp>
      <p:sp>
        <p:nvSpPr>
          <p:cNvPr id="200735" name="Text Box 31"/>
          <p:cNvSpPr txBox="1">
            <a:spLocks noChangeArrowheads="1"/>
          </p:cNvSpPr>
          <p:nvPr/>
        </p:nvSpPr>
        <p:spPr bwMode="auto">
          <a:xfrm>
            <a:off x="609600" y="5638800"/>
            <a:ext cx="78486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7.4    </a:t>
            </a:r>
            <a:r>
              <a:rPr lang="en-US">
                <a:latin typeface="Arial" charset="0"/>
              </a:rPr>
              <a:t>Block diagram and schematic representation of a 4-sorter.</a:t>
            </a:r>
          </a:p>
        </p:txBody>
      </p:sp>
    </p:spTree>
    <p:extLst>
      <p:ext uri="{BB962C8B-B14F-4D97-AF65-F5344CB8AC3E}">
        <p14:creationId xmlns:p14="http://schemas.microsoft.com/office/powerpoint/2010/main" val="90671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2" grpId="0" animBg="1"/>
      <p:bldP spid="200713" grpId="0" animBg="1"/>
      <p:bldP spid="200728" grpId="0" animBg="1"/>
      <p:bldP spid="200732" grpId="0"/>
      <p:bldP spid="200733" grpId="0"/>
      <p:bldP spid="2007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3B175EA-2694-4C30-8844-3BA3F1134B76}" type="slidenum">
              <a:rPr lang="en-US"/>
              <a:pPr/>
              <a:t>6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r>
              <a:rPr lang="en-US" sz="3200"/>
              <a:t>Cost as a Figure of Merit</a:t>
            </a:r>
          </a:p>
        </p:txBody>
      </p:sp>
      <p:graphicFrame>
        <p:nvGraphicFramePr>
          <p:cNvPr id="306180" name="Object 4"/>
          <p:cNvGraphicFramePr>
            <a:graphicFrameLocks noChangeAspect="1"/>
          </p:cNvGraphicFramePr>
          <p:nvPr/>
        </p:nvGraphicFramePr>
        <p:xfrm>
          <a:off x="685800" y="838200"/>
          <a:ext cx="78486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3" imgW="5114925" imgH="3209925" progId="MSDraw.Drawing.8.2">
                  <p:embed/>
                </p:oleObj>
              </mc:Choice>
              <mc:Fallback>
                <p:oleObj r:id="rId3" imgW="5114925" imgH="320992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7848600" cy="48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1981200" y="5638800"/>
            <a:ext cx="50292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7.5	  Some low-cost sorting networks.</a:t>
            </a:r>
          </a:p>
        </p:txBody>
      </p:sp>
      <p:sp>
        <p:nvSpPr>
          <p:cNvPr id="306183" name="Rectangle 7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06231" name="Group 55"/>
          <p:cNvGrpSpPr>
            <a:grpSpLocks/>
          </p:cNvGrpSpPr>
          <p:nvPr/>
        </p:nvGrpSpPr>
        <p:grpSpPr bwMode="auto">
          <a:xfrm>
            <a:off x="457200" y="914400"/>
            <a:ext cx="2895600" cy="1295400"/>
            <a:chOff x="288" y="672"/>
            <a:chExt cx="1824" cy="816"/>
          </a:xfrm>
        </p:grpSpPr>
        <p:sp>
          <p:nvSpPr>
            <p:cNvPr id="306229" name="Rectangle 53"/>
            <p:cNvSpPr>
              <a:spLocks noChangeArrowheads="1"/>
            </p:cNvSpPr>
            <p:nvPr/>
          </p:nvSpPr>
          <p:spPr bwMode="auto">
            <a:xfrm>
              <a:off x="288" y="672"/>
              <a:ext cx="1824" cy="8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6228" name="Group 52"/>
            <p:cNvGrpSpPr>
              <a:grpSpLocks/>
            </p:cNvGrpSpPr>
            <p:nvPr/>
          </p:nvGrpSpPr>
          <p:grpSpPr bwMode="auto">
            <a:xfrm>
              <a:off x="480" y="672"/>
              <a:ext cx="1584" cy="768"/>
              <a:chOff x="432" y="672"/>
              <a:chExt cx="1584" cy="768"/>
            </a:xfrm>
          </p:grpSpPr>
          <p:sp>
            <p:nvSpPr>
              <p:cNvPr id="306188" name="Line 12"/>
              <p:cNvSpPr>
                <a:spLocks noChangeShapeType="1"/>
              </p:cNvSpPr>
              <p:nvPr/>
            </p:nvSpPr>
            <p:spPr bwMode="auto">
              <a:xfrm>
                <a:off x="432" y="67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89" name="Line 13"/>
              <p:cNvSpPr>
                <a:spLocks noChangeShapeType="1"/>
              </p:cNvSpPr>
              <p:nvPr/>
            </p:nvSpPr>
            <p:spPr bwMode="auto">
              <a:xfrm>
                <a:off x="432" y="76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90" name="Line 14"/>
              <p:cNvSpPr>
                <a:spLocks noChangeShapeType="1"/>
              </p:cNvSpPr>
              <p:nvPr/>
            </p:nvSpPr>
            <p:spPr bwMode="auto">
              <a:xfrm>
                <a:off x="432" y="86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91" name="Line 15"/>
              <p:cNvSpPr>
                <a:spLocks noChangeShapeType="1"/>
              </p:cNvSpPr>
              <p:nvPr/>
            </p:nvSpPr>
            <p:spPr bwMode="auto">
              <a:xfrm>
                <a:off x="432" y="96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92" name="Line 16"/>
              <p:cNvSpPr>
                <a:spLocks noChangeShapeType="1"/>
              </p:cNvSpPr>
              <p:nvPr/>
            </p:nvSpPr>
            <p:spPr bwMode="auto">
              <a:xfrm>
                <a:off x="432" y="105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93" name="Line 17"/>
              <p:cNvSpPr>
                <a:spLocks noChangeShapeType="1"/>
              </p:cNvSpPr>
              <p:nvPr/>
            </p:nvSpPr>
            <p:spPr bwMode="auto">
              <a:xfrm>
                <a:off x="432" y="115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94" name="Line 18"/>
              <p:cNvSpPr>
                <a:spLocks noChangeShapeType="1"/>
              </p:cNvSpPr>
              <p:nvPr/>
            </p:nvSpPr>
            <p:spPr bwMode="auto">
              <a:xfrm>
                <a:off x="432" y="124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95" name="Line 19"/>
              <p:cNvSpPr>
                <a:spLocks noChangeShapeType="1"/>
              </p:cNvSpPr>
              <p:nvPr/>
            </p:nvSpPr>
            <p:spPr bwMode="auto">
              <a:xfrm>
                <a:off x="432" y="134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96" name="Line 20"/>
              <p:cNvSpPr>
                <a:spLocks noChangeShapeType="1"/>
              </p:cNvSpPr>
              <p:nvPr/>
            </p:nvSpPr>
            <p:spPr bwMode="auto">
              <a:xfrm>
                <a:off x="432" y="144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6200" name="Group 24"/>
              <p:cNvGrpSpPr>
                <a:grpSpLocks/>
              </p:cNvGrpSpPr>
              <p:nvPr/>
            </p:nvGrpSpPr>
            <p:grpSpPr bwMode="auto">
              <a:xfrm>
                <a:off x="528" y="672"/>
                <a:ext cx="192" cy="192"/>
                <a:chOff x="528" y="672"/>
                <a:chExt cx="192" cy="192"/>
              </a:xfrm>
            </p:grpSpPr>
            <p:sp>
              <p:nvSpPr>
                <p:cNvPr id="306197" name="Line 21"/>
                <p:cNvSpPr>
                  <a:spLocks noChangeShapeType="1"/>
                </p:cNvSpPr>
                <p:nvPr/>
              </p:nvSpPr>
              <p:spPr bwMode="auto">
                <a:xfrm>
                  <a:off x="528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198" name="Line 22"/>
                <p:cNvSpPr>
                  <a:spLocks noChangeShapeType="1"/>
                </p:cNvSpPr>
                <p:nvPr/>
              </p:nvSpPr>
              <p:spPr bwMode="auto">
                <a:xfrm>
                  <a:off x="720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199" name="Line 23"/>
                <p:cNvSpPr>
                  <a:spLocks noChangeShapeType="1"/>
                </p:cNvSpPr>
                <p:nvPr/>
              </p:nvSpPr>
              <p:spPr bwMode="auto">
                <a:xfrm>
                  <a:off x="624" y="76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6201" name="Group 25"/>
              <p:cNvGrpSpPr>
                <a:grpSpLocks/>
              </p:cNvGrpSpPr>
              <p:nvPr/>
            </p:nvGrpSpPr>
            <p:grpSpPr bwMode="auto">
              <a:xfrm>
                <a:off x="528" y="960"/>
                <a:ext cx="192" cy="192"/>
                <a:chOff x="528" y="672"/>
                <a:chExt cx="192" cy="192"/>
              </a:xfrm>
            </p:grpSpPr>
            <p:sp>
              <p:nvSpPr>
                <p:cNvPr id="306202" name="Line 26"/>
                <p:cNvSpPr>
                  <a:spLocks noChangeShapeType="1"/>
                </p:cNvSpPr>
                <p:nvPr/>
              </p:nvSpPr>
              <p:spPr bwMode="auto">
                <a:xfrm>
                  <a:off x="528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203" name="Line 27"/>
                <p:cNvSpPr>
                  <a:spLocks noChangeShapeType="1"/>
                </p:cNvSpPr>
                <p:nvPr/>
              </p:nvSpPr>
              <p:spPr bwMode="auto">
                <a:xfrm>
                  <a:off x="720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204" name="Line 28"/>
                <p:cNvSpPr>
                  <a:spLocks noChangeShapeType="1"/>
                </p:cNvSpPr>
                <p:nvPr/>
              </p:nvSpPr>
              <p:spPr bwMode="auto">
                <a:xfrm>
                  <a:off x="624" y="76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6205" name="Group 29"/>
              <p:cNvGrpSpPr>
                <a:grpSpLocks/>
              </p:cNvGrpSpPr>
              <p:nvPr/>
            </p:nvGrpSpPr>
            <p:grpSpPr bwMode="auto">
              <a:xfrm>
                <a:off x="528" y="1248"/>
                <a:ext cx="192" cy="192"/>
                <a:chOff x="528" y="672"/>
                <a:chExt cx="192" cy="192"/>
              </a:xfrm>
            </p:grpSpPr>
            <p:sp>
              <p:nvSpPr>
                <p:cNvPr id="306206" name="Line 30"/>
                <p:cNvSpPr>
                  <a:spLocks noChangeShapeType="1"/>
                </p:cNvSpPr>
                <p:nvPr/>
              </p:nvSpPr>
              <p:spPr bwMode="auto">
                <a:xfrm>
                  <a:off x="528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207" name="Line 31"/>
                <p:cNvSpPr>
                  <a:spLocks noChangeShapeType="1"/>
                </p:cNvSpPr>
                <p:nvPr/>
              </p:nvSpPr>
              <p:spPr bwMode="auto">
                <a:xfrm>
                  <a:off x="720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208" name="Line 32"/>
                <p:cNvSpPr>
                  <a:spLocks noChangeShapeType="1"/>
                </p:cNvSpPr>
                <p:nvPr/>
              </p:nvSpPr>
              <p:spPr bwMode="auto">
                <a:xfrm>
                  <a:off x="624" y="76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6209" name="Group 33"/>
              <p:cNvGrpSpPr>
                <a:grpSpLocks/>
              </p:cNvGrpSpPr>
              <p:nvPr/>
            </p:nvGrpSpPr>
            <p:grpSpPr bwMode="auto">
              <a:xfrm>
                <a:off x="864" y="672"/>
                <a:ext cx="144" cy="576"/>
                <a:chOff x="528" y="672"/>
                <a:chExt cx="192" cy="192"/>
              </a:xfrm>
            </p:grpSpPr>
            <p:sp>
              <p:nvSpPr>
                <p:cNvPr id="306210" name="Line 34"/>
                <p:cNvSpPr>
                  <a:spLocks noChangeShapeType="1"/>
                </p:cNvSpPr>
                <p:nvPr/>
              </p:nvSpPr>
              <p:spPr bwMode="auto">
                <a:xfrm>
                  <a:off x="528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211" name="Line 35"/>
                <p:cNvSpPr>
                  <a:spLocks noChangeShapeType="1"/>
                </p:cNvSpPr>
                <p:nvPr/>
              </p:nvSpPr>
              <p:spPr bwMode="auto">
                <a:xfrm>
                  <a:off x="720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212" name="Line 36"/>
                <p:cNvSpPr>
                  <a:spLocks noChangeShapeType="1"/>
                </p:cNvSpPr>
                <p:nvPr/>
              </p:nvSpPr>
              <p:spPr bwMode="auto">
                <a:xfrm>
                  <a:off x="624" y="76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6213" name="Group 37"/>
              <p:cNvGrpSpPr>
                <a:grpSpLocks/>
              </p:cNvGrpSpPr>
              <p:nvPr/>
            </p:nvGrpSpPr>
            <p:grpSpPr bwMode="auto">
              <a:xfrm>
                <a:off x="1104" y="768"/>
                <a:ext cx="144" cy="576"/>
                <a:chOff x="528" y="672"/>
                <a:chExt cx="192" cy="192"/>
              </a:xfrm>
            </p:grpSpPr>
            <p:sp>
              <p:nvSpPr>
                <p:cNvPr id="306214" name="Line 38"/>
                <p:cNvSpPr>
                  <a:spLocks noChangeShapeType="1"/>
                </p:cNvSpPr>
                <p:nvPr/>
              </p:nvSpPr>
              <p:spPr bwMode="auto">
                <a:xfrm>
                  <a:off x="528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215" name="Line 39"/>
                <p:cNvSpPr>
                  <a:spLocks noChangeShapeType="1"/>
                </p:cNvSpPr>
                <p:nvPr/>
              </p:nvSpPr>
              <p:spPr bwMode="auto">
                <a:xfrm>
                  <a:off x="720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216" name="Line 40"/>
                <p:cNvSpPr>
                  <a:spLocks noChangeShapeType="1"/>
                </p:cNvSpPr>
                <p:nvPr/>
              </p:nvSpPr>
              <p:spPr bwMode="auto">
                <a:xfrm>
                  <a:off x="624" y="76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6217" name="Group 41"/>
              <p:cNvGrpSpPr>
                <a:grpSpLocks/>
              </p:cNvGrpSpPr>
              <p:nvPr/>
            </p:nvGrpSpPr>
            <p:grpSpPr bwMode="auto">
              <a:xfrm>
                <a:off x="1344" y="864"/>
                <a:ext cx="144" cy="576"/>
                <a:chOff x="528" y="672"/>
                <a:chExt cx="192" cy="192"/>
              </a:xfrm>
            </p:grpSpPr>
            <p:sp>
              <p:nvSpPr>
                <p:cNvPr id="306218" name="Line 42"/>
                <p:cNvSpPr>
                  <a:spLocks noChangeShapeType="1"/>
                </p:cNvSpPr>
                <p:nvPr/>
              </p:nvSpPr>
              <p:spPr bwMode="auto">
                <a:xfrm>
                  <a:off x="528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219" name="Line 43"/>
                <p:cNvSpPr>
                  <a:spLocks noChangeShapeType="1"/>
                </p:cNvSpPr>
                <p:nvPr/>
              </p:nvSpPr>
              <p:spPr bwMode="auto">
                <a:xfrm>
                  <a:off x="720" y="67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220" name="Line 44"/>
                <p:cNvSpPr>
                  <a:spLocks noChangeShapeType="1"/>
                </p:cNvSpPr>
                <p:nvPr/>
              </p:nvSpPr>
              <p:spPr bwMode="auto">
                <a:xfrm>
                  <a:off x="624" y="76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6221" name="Line 45"/>
              <p:cNvSpPr>
                <a:spLocks noChangeShapeType="1"/>
              </p:cNvSpPr>
              <p:nvPr/>
            </p:nvSpPr>
            <p:spPr bwMode="auto">
              <a:xfrm>
                <a:off x="1584" y="768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22" name="Line 46"/>
              <p:cNvSpPr>
                <a:spLocks noChangeShapeType="1"/>
              </p:cNvSpPr>
              <p:nvPr/>
            </p:nvSpPr>
            <p:spPr bwMode="auto">
              <a:xfrm>
                <a:off x="1584" y="115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23" name="Line 47"/>
              <p:cNvSpPr>
                <a:spLocks noChangeShapeType="1"/>
              </p:cNvSpPr>
              <p:nvPr/>
            </p:nvSpPr>
            <p:spPr bwMode="auto">
              <a:xfrm>
                <a:off x="1632" y="864"/>
                <a:ext cx="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24" name="Line 48"/>
              <p:cNvSpPr>
                <a:spLocks noChangeShapeType="1"/>
              </p:cNvSpPr>
              <p:nvPr/>
            </p:nvSpPr>
            <p:spPr bwMode="auto">
              <a:xfrm>
                <a:off x="1728" y="1056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25" name="Line 49"/>
              <p:cNvSpPr>
                <a:spLocks noChangeShapeType="1"/>
              </p:cNvSpPr>
              <p:nvPr/>
            </p:nvSpPr>
            <p:spPr bwMode="auto">
              <a:xfrm>
                <a:off x="1824" y="86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26" name="Line 50"/>
              <p:cNvSpPr>
                <a:spLocks noChangeShapeType="1"/>
              </p:cNvSpPr>
              <p:nvPr/>
            </p:nvSpPr>
            <p:spPr bwMode="auto">
              <a:xfrm>
                <a:off x="1920" y="86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27" name="Line 51"/>
              <p:cNvSpPr>
                <a:spLocks noChangeShapeType="1"/>
              </p:cNvSpPr>
              <p:nvPr/>
            </p:nvSpPr>
            <p:spPr bwMode="auto">
              <a:xfrm>
                <a:off x="1920" y="115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85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ED9CA82-108A-4E54-99F2-A49D87517267}" type="slidenum">
              <a:rPr lang="en-US"/>
              <a:pPr/>
              <a:t>7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r>
              <a:rPr lang="en-US" sz="3200"/>
              <a:t>Delay as a Figure of Merit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2133600" y="5715000"/>
            <a:ext cx="44958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7.6	  Some fast sorting networks.</a:t>
            </a:r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0" y="1824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51" name="Rectangle 51"/>
          <p:cNvSpPr>
            <a:spLocks noChangeArrowheads="1"/>
          </p:cNvSpPr>
          <p:nvPr/>
        </p:nvSpPr>
        <p:spPr bwMode="auto">
          <a:xfrm>
            <a:off x="0" y="1881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50" name="Object 50"/>
          <p:cNvGraphicFramePr>
            <a:graphicFrameLocks noChangeAspect="1"/>
          </p:cNvGraphicFramePr>
          <p:nvPr/>
        </p:nvGraphicFramePr>
        <p:xfrm>
          <a:off x="457200" y="838200"/>
          <a:ext cx="83058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r:id="rId3" imgW="5029200" imgH="3095625" progId="MSDraw.Drawing.8.2">
                  <p:embed/>
                </p:oleObj>
              </mc:Choice>
              <mc:Fallback>
                <p:oleObj r:id="rId3" imgW="5029200" imgH="309562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8305800" cy="502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312" name="Group 112"/>
          <p:cNvGrpSpPr>
            <a:grpSpLocks/>
          </p:cNvGrpSpPr>
          <p:nvPr/>
        </p:nvGrpSpPr>
        <p:grpSpPr bwMode="auto">
          <a:xfrm>
            <a:off x="2743200" y="838200"/>
            <a:ext cx="2895600" cy="1447800"/>
            <a:chOff x="1728" y="528"/>
            <a:chExt cx="1824" cy="864"/>
          </a:xfrm>
        </p:grpSpPr>
        <p:sp>
          <p:nvSpPr>
            <p:cNvPr id="307253" name="Rectangle 53"/>
            <p:cNvSpPr>
              <a:spLocks noChangeArrowheads="1"/>
            </p:cNvSpPr>
            <p:nvPr/>
          </p:nvSpPr>
          <p:spPr bwMode="auto">
            <a:xfrm>
              <a:off x="1728" y="528"/>
              <a:ext cx="1824" cy="8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295" name="Group 95"/>
            <p:cNvGrpSpPr>
              <a:grpSpLocks/>
            </p:cNvGrpSpPr>
            <p:nvPr/>
          </p:nvGrpSpPr>
          <p:grpSpPr bwMode="auto">
            <a:xfrm>
              <a:off x="1872" y="576"/>
              <a:ext cx="1536" cy="768"/>
              <a:chOff x="192" y="3312"/>
              <a:chExt cx="1584" cy="768"/>
            </a:xfrm>
          </p:grpSpPr>
          <p:sp>
            <p:nvSpPr>
              <p:cNvPr id="307255" name="Line 55"/>
              <p:cNvSpPr>
                <a:spLocks noChangeShapeType="1"/>
              </p:cNvSpPr>
              <p:nvPr/>
            </p:nvSpPr>
            <p:spPr bwMode="auto">
              <a:xfrm>
                <a:off x="192" y="331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56" name="Line 56"/>
              <p:cNvSpPr>
                <a:spLocks noChangeShapeType="1"/>
              </p:cNvSpPr>
              <p:nvPr/>
            </p:nvSpPr>
            <p:spPr bwMode="auto">
              <a:xfrm>
                <a:off x="192" y="340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57" name="Line 57"/>
              <p:cNvSpPr>
                <a:spLocks noChangeShapeType="1"/>
              </p:cNvSpPr>
              <p:nvPr/>
            </p:nvSpPr>
            <p:spPr bwMode="auto">
              <a:xfrm>
                <a:off x="192" y="350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58" name="Line 58"/>
              <p:cNvSpPr>
                <a:spLocks noChangeShapeType="1"/>
              </p:cNvSpPr>
              <p:nvPr/>
            </p:nvSpPr>
            <p:spPr bwMode="auto">
              <a:xfrm>
                <a:off x="192" y="360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59" name="Line 59"/>
              <p:cNvSpPr>
                <a:spLocks noChangeShapeType="1"/>
              </p:cNvSpPr>
              <p:nvPr/>
            </p:nvSpPr>
            <p:spPr bwMode="auto">
              <a:xfrm>
                <a:off x="192" y="369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0" name="Line 60"/>
              <p:cNvSpPr>
                <a:spLocks noChangeShapeType="1"/>
              </p:cNvSpPr>
              <p:nvPr/>
            </p:nvSpPr>
            <p:spPr bwMode="auto">
              <a:xfrm>
                <a:off x="192" y="379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1" name="Line 61"/>
              <p:cNvSpPr>
                <a:spLocks noChangeShapeType="1"/>
              </p:cNvSpPr>
              <p:nvPr/>
            </p:nvSpPr>
            <p:spPr bwMode="auto">
              <a:xfrm>
                <a:off x="192" y="388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2" name="Line 62"/>
              <p:cNvSpPr>
                <a:spLocks noChangeShapeType="1"/>
              </p:cNvSpPr>
              <p:nvPr/>
            </p:nvSpPr>
            <p:spPr bwMode="auto">
              <a:xfrm>
                <a:off x="192" y="398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3" name="Line 63"/>
              <p:cNvSpPr>
                <a:spLocks noChangeShapeType="1"/>
              </p:cNvSpPr>
              <p:nvPr/>
            </p:nvSpPr>
            <p:spPr bwMode="auto">
              <a:xfrm>
                <a:off x="192" y="408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264" name="Group 64"/>
            <p:cNvGrpSpPr>
              <a:grpSpLocks/>
            </p:cNvGrpSpPr>
            <p:nvPr/>
          </p:nvGrpSpPr>
          <p:grpSpPr bwMode="auto">
            <a:xfrm>
              <a:off x="2016" y="576"/>
              <a:ext cx="192" cy="192"/>
              <a:chOff x="528" y="672"/>
              <a:chExt cx="192" cy="192"/>
            </a:xfrm>
          </p:grpSpPr>
          <p:sp>
            <p:nvSpPr>
              <p:cNvPr id="307265" name="Line 65"/>
              <p:cNvSpPr>
                <a:spLocks noChangeShapeType="1"/>
              </p:cNvSpPr>
              <p:nvPr/>
            </p:nvSpPr>
            <p:spPr bwMode="auto">
              <a:xfrm>
                <a:off x="528" y="67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6" name="Line 6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7" name="Line 67"/>
              <p:cNvSpPr>
                <a:spLocks noChangeShapeType="1"/>
              </p:cNvSpPr>
              <p:nvPr/>
            </p:nvSpPr>
            <p:spPr bwMode="auto">
              <a:xfrm>
                <a:off x="624" y="76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268" name="Group 68"/>
            <p:cNvGrpSpPr>
              <a:grpSpLocks/>
            </p:cNvGrpSpPr>
            <p:nvPr/>
          </p:nvGrpSpPr>
          <p:grpSpPr bwMode="auto">
            <a:xfrm>
              <a:off x="2016" y="864"/>
              <a:ext cx="192" cy="192"/>
              <a:chOff x="528" y="672"/>
              <a:chExt cx="192" cy="192"/>
            </a:xfrm>
          </p:grpSpPr>
          <p:sp>
            <p:nvSpPr>
              <p:cNvPr id="307269" name="Line 69"/>
              <p:cNvSpPr>
                <a:spLocks noChangeShapeType="1"/>
              </p:cNvSpPr>
              <p:nvPr/>
            </p:nvSpPr>
            <p:spPr bwMode="auto">
              <a:xfrm>
                <a:off x="528" y="67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0" name="Line 70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1" name="Line 71"/>
              <p:cNvSpPr>
                <a:spLocks noChangeShapeType="1"/>
              </p:cNvSpPr>
              <p:nvPr/>
            </p:nvSpPr>
            <p:spPr bwMode="auto">
              <a:xfrm>
                <a:off x="624" y="76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272" name="Group 72"/>
            <p:cNvGrpSpPr>
              <a:grpSpLocks/>
            </p:cNvGrpSpPr>
            <p:nvPr/>
          </p:nvGrpSpPr>
          <p:grpSpPr bwMode="auto">
            <a:xfrm>
              <a:off x="2016" y="1152"/>
              <a:ext cx="192" cy="192"/>
              <a:chOff x="528" y="672"/>
              <a:chExt cx="192" cy="192"/>
            </a:xfrm>
          </p:grpSpPr>
          <p:sp>
            <p:nvSpPr>
              <p:cNvPr id="307273" name="Line 73"/>
              <p:cNvSpPr>
                <a:spLocks noChangeShapeType="1"/>
              </p:cNvSpPr>
              <p:nvPr/>
            </p:nvSpPr>
            <p:spPr bwMode="auto">
              <a:xfrm>
                <a:off x="528" y="67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4" name="Line 74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5" name="Line 75"/>
              <p:cNvSpPr>
                <a:spLocks noChangeShapeType="1"/>
              </p:cNvSpPr>
              <p:nvPr/>
            </p:nvSpPr>
            <p:spPr bwMode="auto">
              <a:xfrm>
                <a:off x="624" y="76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296" name="Line 96"/>
            <p:cNvSpPr>
              <a:spLocks noChangeShapeType="1"/>
            </p:cNvSpPr>
            <p:nvPr/>
          </p:nvSpPr>
          <p:spPr bwMode="auto">
            <a:xfrm>
              <a:off x="2352" y="768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7" name="Line 97"/>
            <p:cNvSpPr>
              <a:spLocks noChangeShapeType="1"/>
            </p:cNvSpPr>
            <p:nvPr/>
          </p:nvSpPr>
          <p:spPr bwMode="auto">
            <a:xfrm>
              <a:off x="2448" y="57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8" name="Line 98"/>
            <p:cNvSpPr>
              <a:spLocks noChangeShapeType="1"/>
            </p:cNvSpPr>
            <p:nvPr/>
          </p:nvSpPr>
          <p:spPr bwMode="auto">
            <a:xfrm>
              <a:off x="2496" y="672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9" name="Line 99"/>
            <p:cNvSpPr>
              <a:spLocks noChangeShapeType="1"/>
            </p:cNvSpPr>
            <p:nvPr/>
          </p:nvSpPr>
          <p:spPr bwMode="auto">
            <a:xfrm>
              <a:off x="2544" y="768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0" name="Line 100"/>
            <p:cNvSpPr>
              <a:spLocks noChangeShapeType="1"/>
            </p:cNvSpPr>
            <p:nvPr/>
          </p:nvSpPr>
          <p:spPr bwMode="auto">
            <a:xfrm>
              <a:off x="2592" y="864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1" name="Line 101"/>
            <p:cNvSpPr>
              <a:spLocks noChangeShapeType="1"/>
            </p:cNvSpPr>
            <p:nvPr/>
          </p:nvSpPr>
          <p:spPr bwMode="auto">
            <a:xfrm>
              <a:off x="2640" y="96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2" name="Line 102"/>
            <p:cNvSpPr>
              <a:spLocks noChangeShapeType="1"/>
            </p:cNvSpPr>
            <p:nvPr/>
          </p:nvSpPr>
          <p:spPr bwMode="auto">
            <a:xfrm>
              <a:off x="2448" y="105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3" name="Line 103"/>
            <p:cNvSpPr>
              <a:spLocks noChangeShapeType="1"/>
            </p:cNvSpPr>
            <p:nvPr/>
          </p:nvSpPr>
          <p:spPr bwMode="auto">
            <a:xfrm>
              <a:off x="2784" y="57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4" name="Line 104"/>
            <p:cNvSpPr>
              <a:spLocks noChangeShapeType="1"/>
            </p:cNvSpPr>
            <p:nvPr/>
          </p:nvSpPr>
          <p:spPr bwMode="auto">
            <a:xfrm>
              <a:off x="2784" y="105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5" name="Line 105"/>
            <p:cNvSpPr>
              <a:spLocks noChangeShapeType="1"/>
            </p:cNvSpPr>
            <p:nvPr/>
          </p:nvSpPr>
          <p:spPr bwMode="auto">
            <a:xfrm>
              <a:off x="2832" y="672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6" name="Line 106"/>
            <p:cNvSpPr>
              <a:spLocks noChangeShapeType="1"/>
            </p:cNvSpPr>
            <p:nvPr/>
          </p:nvSpPr>
          <p:spPr bwMode="auto">
            <a:xfrm>
              <a:off x="2880" y="768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7" name="Line 107"/>
            <p:cNvSpPr>
              <a:spLocks noChangeShapeType="1"/>
            </p:cNvSpPr>
            <p:nvPr/>
          </p:nvSpPr>
          <p:spPr bwMode="auto">
            <a:xfrm>
              <a:off x="3072" y="67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8" name="Line 108"/>
            <p:cNvSpPr>
              <a:spLocks noChangeShapeType="1"/>
            </p:cNvSpPr>
            <p:nvPr/>
          </p:nvSpPr>
          <p:spPr bwMode="auto">
            <a:xfrm>
              <a:off x="3120" y="76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9" name="Line 109"/>
            <p:cNvSpPr>
              <a:spLocks noChangeShapeType="1"/>
            </p:cNvSpPr>
            <p:nvPr/>
          </p:nvSpPr>
          <p:spPr bwMode="auto">
            <a:xfrm>
              <a:off x="3120" y="1056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10" name="Line 110"/>
            <p:cNvSpPr>
              <a:spLocks noChangeShapeType="1"/>
            </p:cNvSpPr>
            <p:nvPr/>
          </p:nvSpPr>
          <p:spPr bwMode="auto">
            <a:xfrm>
              <a:off x="3264" y="768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11" name="Line 111"/>
            <p:cNvSpPr>
              <a:spLocks noChangeShapeType="1"/>
            </p:cNvSpPr>
            <p:nvPr/>
          </p:nvSpPr>
          <p:spPr bwMode="auto">
            <a:xfrm>
              <a:off x="3264" y="96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315" name="Group 115"/>
          <p:cNvGrpSpPr>
            <a:grpSpLocks/>
          </p:cNvGrpSpPr>
          <p:nvPr/>
        </p:nvGrpSpPr>
        <p:grpSpPr bwMode="auto">
          <a:xfrm>
            <a:off x="228600" y="609600"/>
            <a:ext cx="2301875" cy="2028825"/>
            <a:chOff x="144" y="384"/>
            <a:chExt cx="1450" cy="1278"/>
          </a:xfrm>
        </p:grpSpPr>
        <p:sp>
          <p:nvSpPr>
            <p:cNvPr id="307313" name="Oval 113"/>
            <p:cNvSpPr>
              <a:spLocks noChangeArrowheads="1"/>
            </p:cNvSpPr>
            <p:nvPr/>
          </p:nvSpPr>
          <p:spPr bwMode="auto">
            <a:xfrm>
              <a:off x="672" y="384"/>
              <a:ext cx="240" cy="912"/>
            </a:xfrm>
            <a:prstGeom prst="ellipse">
              <a:avLst/>
            </a:prstGeom>
            <a:noFill/>
            <a:ln w="19050">
              <a:solidFill>
                <a:srgbClr val="E4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4" name="Text Box 114"/>
            <p:cNvSpPr txBox="1">
              <a:spLocks noChangeArrowheads="1"/>
            </p:cNvSpPr>
            <p:nvPr/>
          </p:nvSpPr>
          <p:spPr bwMode="auto">
            <a:xfrm>
              <a:off x="144" y="1296"/>
              <a:ext cx="145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E40000"/>
                  </a:solidFill>
                  <a:latin typeface="Arial" charset="0"/>
                  <a:cs typeface="Arial" charset="0"/>
                </a:rPr>
                <a:t>These 3 comparators constitute one level</a:t>
              </a:r>
            </a:p>
          </p:txBody>
        </p:sp>
      </p:grpSp>
      <p:sp>
        <p:nvSpPr>
          <p:cNvPr id="307316" name="Oval 116"/>
          <p:cNvSpPr>
            <a:spLocks noChangeArrowheads="1"/>
          </p:cNvSpPr>
          <p:nvPr/>
        </p:nvSpPr>
        <p:spPr bwMode="auto">
          <a:xfrm>
            <a:off x="6248400" y="2895600"/>
            <a:ext cx="762000" cy="2590800"/>
          </a:xfrm>
          <a:prstGeom prst="ellipse">
            <a:avLst/>
          </a:prstGeom>
          <a:noFill/>
          <a:ln w="19050">
            <a:solidFill>
              <a:srgbClr val="E4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0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568E12E-AB92-4035-AEB3-DC7FEA61A156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2800"/>
              <a:t>Cost-Delay Product as a Figure of Merit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0" y="1824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30" name="Rectangle 6"/>
          <p:cNvSpPr>
            <a:spLocks noChangeArrowheads="1"/>
          </p:cNvSpPr>
          <p:nvPr/>
        </p:nvSpPr>
        <p:spPr bwMode="auto">
          <a:xfrm>
            <a:off x="0" y="1881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08286" name="Group 62"/>
          <p:cNvGrpSpPr>
            <a:grpSpLocks/>
          </p:cNvGrpSpPr>
          <p:nvPr/>
        </p:nvGrpSpPr>
        <p:grpSpPr bwMode="auto">
          <a:xfrm>
            <a:off x="-304800" y="914400"/>
            <a:ext cx="8763000" cy="5105400"/>
            <a:chOff x="-240" y="576"/>
            <a:chExt cx="5520" cy="3216"/>
          </a:xfrm>
        </p:grpSpPr>
        <p:grpSp>
          <p:nvGrpSpPr>
            <p:cNvPr id="308274" name="Group 50"/>
            <p:cNvGrpSpPr>
              <a:grpSpLocks/>
            </p:cNvGrpSpPr>
            <p:nvPr/>
          </p:nvGrpSpPr>
          <p:grpSpPr bwMode="auto">
            <a:xfrm>
              <a:off x="-240" y="576"/>
              <a:ext cx="5472" cy="3216"/>
              <a:chOff x="0" y="528"/>
              <a:chExt cx="5472" cy="3216"/>
            </a:xfrm>
          </p:grpSpPr>
          <p:graphicFrame>
            <p:nvGraphicFramePr>
              <p:cNvPr id="308231" name="Object 7"/>
              <p:cNvGraphicFramePr>
                <a:graphicFrameLocks noChangeAspect="1"/>
              </p:cNvGraphicFramePr>
              <p:nvPr/>
            </p:nvGraphicFramePr>
            <p:xfrm>
              <a:off x="144" y="576"/>
              <a:ext cx="5232" cy="3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06" r:id="rId3" imgW="5029200" imgH="3095625" progId="MSDraw.Drawing.8.2">
                      <p:embed/>
                    </p:oleObj>
                  </mc:Choice>
                  <mc:Fallback>
                    <p:oleObj r:id="rId3" imgW="5029200" imgH="3095625" progId="MSDraw.Drawing.8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" y="576"/>
                            <a:ext cx="5232" cy="316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8272" name="Rectangle 48"/>
              <p:cNvSpPr>
                <a:spLocks noChangeArrowheads="1"/>
              </p:cNvSpPr>
              <p:nvPr/>
            </p:nvSpPr>
            <p:spPr bwMode="auto">
              <a:xfrm>
                <a:off x="0" y="528"/>
                <a:ext cx="3552" cy="31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3" name="Rectangle 49"/>
              <p:cNvSpPr>
                <a:spLocks noChangeArrowheads="1"/>
              </p:cNvSpPr>
              <p:nvPr/>
            </p:nvSpPr>
            <p:spPr bwMode="auto">
              <a:xfrm>
                <a:off x="3312" y="1824"/>
                <a:ext cx="2160" cy="187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227" name="Text Box 3"/>
            <p:cNvSpPr txBox="1">
              <a:spLocks noChangeArrowheads="1"/>
            </p:cNvSpPr>
            <p:nvPr/>
          </p:nvSpPr>
          <p:spPr bwMode="auto">
            <a:xfrm>
              <a:off x="3120" y="1920"/>
              <a:ext cx="2160" cy="250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Fast 10-sorter from Fig. 7.6</a:t>
              </a:r>
            </a:p>
          </p:txBody>
        </p:sp>
      </p:grpSp>
      <p:grpSp>
        <p:nvGrpSpPr>
          <p:cNvPr id="308280" name="Group 56"/>
          <p:cNvGrpSpPr>
            <a:grpSpLocks/>
          </p:cNvGrpSpPr>
          <p:nvPr/>
        </p:nvGrpSpPr>
        <p:grpSpPr bwMode="auto">
          <a:xfrm>
            <a:off x="-4038600" y="838200"/>
            <a:ext cx="8077200" cy="5334000"/>
            <a:chOff x="-1536" y="480"/>
            <a:chExt cx="5088" cy="3360"/>
          </a:xfrm>
        </p:grpSpPr>
        <p:graphicFrame>
          <p:nvGraphicFramePr>
            <p:cNvPr id="308276" name="Object 52"/>
            <p:cNvGraphicFramePr>
              <a:graphicFrameLocks noChangeAspect="1"/>
            </p:cNvGraphicFramePr>
            <p:nvPr/>
          </p:nvGraphicFramePr>
          <p:xfrm>
            <a:off x="-1488" y="576"/>
            <a:ext cx="4944" cy="3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7" r:id="rId5" imgW="5114925" imgH="3209925" progId="MSDraw.Drawing.8.2">
                    <p:embed/>
                  </p:oleObj>
                </mc:Choice>
                <mc:Fallback>
                  <p:oleObj r:id="rId5" imgW="5114925" imgH="3209925" progId="MSDraw.Drawing.8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488" y="576"/>
                          <a:ext cx="4944" cy="3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278" name="Rectangle 54"/>
            <p:cNvSpPr>
              <a:spLocks noChangeArrowheads="1"/>
            </p:cNvSpPr>
            <p:nvPr/>
          </p:nvSpPr>
          <p:spPr bwMode="auto">
            <a:xfrm>
              <a:off x="-1536" y="1872"/>
              <a:ext cx="5088" cy="19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79" name="Rectangle 55"/>
            <p:cNvSpPr>
              <a:spLocks noChangeArrowheads="1"/>
            </p:cNvSpPr>
            <p:nvPr/>
          </p:nvSpPr>
          <p:spPr bwMode="auto">
            <a:xfrm>
              <a:off x="-1536" y="480"/>
              <a:ext cx="1968" cy="15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282" name="Text Box 58"/>
          <p:cNvSpPr txBox="1">
            <a:spLocks noChangeArrowheads="1"/>
          </p:cNvSpPr>
          <p:nvPr/>
        </p:nvSpPr>
        <p:spPr bwMode="auto">
          <a:xfrm>
            <a:off x="457200" y="3048000"/>
            <a:ext cx="38100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Low-cost 10-sorter from Fig. 7.5</a:t>
            </a:r>
          </a:p>
        </p:txBody>
      </p:sp>
      <p:sp>
        <p:nvSpPr>
          <p:cNvPr id="308283" name="Text Box 59"/>
          <p:cNvSpPr txBox="1">
            <a:spLocks noChangeArrowheads="1"/>
          </p:cNvSpPr>
          <p:nvPr/>
        </p:nvSpPr>
        <p:spPr bwMode="auto">
          <a:xfrm>
            <a:off x="457200" y="3810000"/>
            <a:ext cx="3810000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CC0000"/>
                </a:solidFill>
                <a:latin typeface="Arial" charset="0"/>
              </a:rPr>
              <a:t>Cost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CC0000"/>
                </a:solidFill>
                <a:latin typeface="Arial" charset="0"/>
                <a:sym typeface="Symbol" pitchFamily="18" charset="2"/>
              </a:rPr>
              <a:t>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Delay = 29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CC0000"/>
                </a:solidFill>
                <a:latin typeface="Arial" charset="0"/>
                <a:sym typeface="Symbol" pitchFamily="18" charset="2"/>
              </a:rPr>
              <a:t>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9 = 261</a:t>
            </a:r>
            <a:endParaRPr lang="en-US" sz="2400">
              <a:latin typeface="Arial" charset="0"/>
            </a:endParaRPr>
          </a:p>
        </p:txBody>
      </p:sp>
      <p:sp>
        <p:nvSpPr>
          <p:cNvPr id="308284" name="Text Box 60"/>
          <p:cNvSpPr txBox="1">
            <a:spLocks noChangeArrowheads="1"/>
          </p:cNvSpPr>
          <p:nvPr/>
        </p:nvSpPr>
        <p:spPr bwMode="auto">
          <a:xfrm>
            <a:off x="4876800" y="3810000"/>
            <a:ext cx="3810000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CC0000"/>
                </a:solidFill>
                <a:latin typeface="Arial" charset="0"/>
              </a:rPr>
              <a:t>Cost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CC0000"/>
                </a:solidFill>
                <a:latin typeface="Arial" charset="0"/>
                <a:sym typeface="Symbol" pitchFamily="18" charset="2"/>
              </a:rPr>
              <a:t>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Delay = 31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CC0000"/>
                </a:solidFill>
                <a:latin typeface="Arial" charset="0"/>
                <a:sym typeface="Symbol" pitchFamily="18" charset="2"/>
              </a:rPr>
              <a:t>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7 = 217</a:t>
            </a:r>
            <a:endParaRPr lang="en-US" sz="2400">
              <a:latin typeface="Arial" charset="0"/>
            </a:endParaRPr>
          </a:p>
        </p:txBody>
      </p:sp>
      <p:sp>
        <p:nvSpPr>
          <p:cNvPr id="308285" name="Text Box 61"/>
          <p:cNvSpPr txBox="1">
            <a:spLocks noChangeArrowheads="1"/>
          </p:cNvSpPr>
          <p:nvPr/>
        </p:nvSpPr>
        <p:spPr bwMode="auto">
          <a:xfrm>
            <a:off x="1143000" y="4648200"/>
            <a:ext cx="665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The most cost-effective </a:t>
            </a:r>
            <a:r>
              <a:rPr lang="en-US" sz="2400" i="1">
                <a:latin typeface="Arial" charset="0"/>
              </a:rPr>
              <a:t>n</a:t>
            </a:r>
            <a:r>
              <a:rPr lang="en-US" sz="2400">
                <a:latin typeface="Arial" charset="0"/>
              </a:rPr>
              <a:t>-sorter may be neither </a:t>
            </a:r>
          </a:p>
          <a:p>
            <a:r>
              <a:rPr lang="en-US" sz="2400">
                <a:latin typeface="Arial" charset="0"/>
              </a:rPr>
              <a:t>the fastest design, nor the lowest-cost design</a:t>
            </a:r>
          </a:p>
        </p:txBody>
      </p:sp>
    </p:spTree>
    <p:extLst>
      <p:ext uri="{BB962C8B-B14F-4D97-AF65-F5344CB8AC3E}">
        <p14:creationId xmlns:p14="http://schemas.microsoft.com/office/powerpoint/2010/main" val="207628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8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83" grpId="0" animBg="1"/>
      <p:bldP spid="308284" grpId="0" animBg="1"/>
      <p:bldP spid="3082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34C27A0-01B5-445A-B1A5-DB85AFE68A98}" type="slidenum">
              <a:rPr lang="en-US"/>
              <a:pPr/>
              <a:t>9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3200"/>
              <a:t>7.3  Design of Sorting Networks</a:t>
            </a: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914400" y="5562600"/>
            <a:ext cx="72390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7.7   Brick</a:t>
            </a:r>
            <a:r>
              <a:rPr lang="en-US">
                <a:latin typeface="Arial" charset="0"/>
              </a:rPr>
              <a:t>-wall 6-sorter based on odd–even transposition. 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757" name="Rectangle 29"/>
          <p:cNvSpPr>
            <a:spLocks noChangeArrowheads="1"/>
          </p:cNvSpPr>
          <p:nvPr/>
        </p:nvSpPr>
        <p:spPr bwMode="auto">
          <a:xfrm>
            <a:off x="0" y="1509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759" name="Rectangle 31"/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763" name="Rectangle 35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1762" name="Object 34"/>
          <p:cNvGraphicFramePr>
            <a:graphicFrameLocks noChangeAspect="1"/>
          </p:cNvGraphicFramePr>
          <p:nvPr/>
        </p:nvGraphicFramePr>
        <p:xfrm>
          <a:off x="609600" y="2133600"/>
          <a:ext cx="8153400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r:id="rId3" imgW="4371975" imgH="1733550" progId="MSDraw.Drawing.8.2">
                  <p:embed/>
                </p:oleObj>
              </mc:Choice>
              <mc:Fallback>
                <p:oleObj r:id="rId3" imgW="4371975" imgH="173355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33600"/>
                        <a:ext cx="8153400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64" name="Text Box 36"/>
          <p:cNvSpPr txBox="1">
            <a:spLocks noChangeArrowheads="1"/>
          </p:cNvSpPr>
          <p:nvPr/>
        </p:nvSpPr>
        <p:spPr bwMode="auto">
          <a:xfrm>
            <a:off x="685800" y="1139825"/>
            <a:ext cx="4703763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	C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)	=    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– 1)/2</a:t>
            </a:r>
            <a:endParaRPr lang="en-US" i="1">
              <a:latin typeface="Arial" charset="0"/>
            </a:endParaRPr>
          </a:p>
          <a:p>
            <a:r>
              <a:rPr lang="en-US" i="1">
                <a:latin typeface="Arial" charset="0"/>
              </a:rPr>
              <a:t>	D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)	=    </a:t>
            </a:r>
            <a:r>
              <a:rPr lang="en-US" i="1">
                <a:latin typeface="Arial" charset="0"/>
              </a:rPr>
              <a:t>n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Cost </a:t>
            </a:r>
            <a:r>
              <a:rPr lang="en-US">
                <a:latin typeface="Arial" charset="0"/>
                <a:sym typeface="Symbol" pitchFamily="18" charset="2"/>
              </a:rPr>
              <a:t></a:t>
            </a:r>
            <a:r>
              <a:rPr lang="en-US">
                <a:latin typeface="Arial" charset="0"/>
              </a:rPr>
              <a:t> Delay  	=    </a:t>
            </a:r>
            <a:r>
              <a:rPr lang="en-US" i="1">
                <a:latin typeface="Arial" charset="0"/>
              </a:rPr>
              <a:t>n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– 1)/2  =  </a:t>
            </a:r>
            <a:r>
              <a:rPr lang="en-US">
                <a:latin typeface="Symbol" pitchFamily="18" charset="2"/>
              </a:rPr>
              <a:t>Q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n</a:t>
            </a:r>
            <a:r>
              <a:rPr lang="en-US" baseline="30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1463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657</Words>
  <Application>Microsoft Office PowerPoint</Application>
  <PresentationFormat>On-screen Show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MSDraw.Drawing.8.2</vt:lpstr>
      <vt:lpstr>7.1  What is a Sorting Network?</vt:lpstr>
      <vt:lpstr>Building Blocks for Sorting Networks</vt:lpstr>
      <vt:lpstr>Proving a Sorting Network Correct</vt:lpstr>
      <vt:lpstr>Elaboration on the Zero-One Principle</vt:lpstr>
      <vt:lpstr>7.2  Figures of Merit for Sorting Networks</vt:lpstr>
      <vt:lpstr>Cost as a Figure of Merit</vt:lpstr>
      <vt:lpstr>Delay as a Figure of Merit</vt:lpstr>
      <vt:lpstr>Cost-Delay Product as a Figure of Merit</vt:lpstr>
      <vt:lpstr>7.3  Design of Sorting Networks</vt:lpstr>
      <vt:lpstr>Insertion Sort and Selection Sort</vt:lpstr>
      <vt:lpstr>Theoretically Optimal Sorting Networks</vt:lpstr>
      <vt:lpstr>Bitonic-Sequence Sorter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7.1  What is a Sorting Network?</dc:title>
  <dc:creator>ADMIN</dc:creator>
  <cp:lastModifiedBy>ADMIN</cp:lastModifiedBy>
  <cp:revision>7</cp:revision>
  <dcterms:created xsi:type="dcterms:W3CDTF">2014-10-28T07:01:32Z</dcterms:created>
  <dcterms:modified xsi:type="dcterms:W3CDTF">2014-10-29T20:20:04Z</dcterms:modified>
</cp:coreProperties>
</file>