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6" r:id="rId6"/>
    <p:sldId id="277" r:id="rId7"/>
    <p:sldId id="281" r:id="rId8"/>
    <p:sldId id="282" r:id="rId9"/>
    <p:sldId id="283" r:id="rId10"/>
    <p:sldId id="284" r:id="rId11"/>
    <p:sldId id="279" r:id="rId12"/>
    <p:sldId id="280" r:id="rId13"/>
    <p:sldId id="278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" y="2054997"/>
            <a:ext cx="7391400" cy="282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مدلهای سیستم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4" y="152400"/>
            <a:ext cx="4929187" cy="2861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38600"/>
            <a:ext cx="6705600" cy="2400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2160286">
            <a:off x="3904150" y="3276296"/>
            <a:ext cx="1202803" cy="451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 ریزی خطی (و غیر خطی)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0" y="2743200"/>
                <a:ext cx="3352800" cy="1566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3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3000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3000" b="0" i="1" smtClean="0">
                                    <a:latin typeface="Cambria Math"/>
                                  </a:rPr>
                                  <m:t>≤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30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𝑥𝑦</m:t>
                                </m:r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≥</m:t>
                                </m:r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≥</m:t>
                                </m:r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743200"/>
                <a:ext cx="3352800" cy="15661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33600" y="2096869"/>
                <a:ext cx="3142975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𝑀𝑎𝑥𝑖𝑚𝑖𝑧𝑒</m:t>
                      </m:r>
                      <m:r>
                        <a:rPr lang="en-US" sz="3000" b="0" i="1" smtClean="0">
                          <a:latin typeface="Cambria Math"/>
                        </a:rPr>
                        <m:t> (</m:t>
                      </m:r>
                      <m:r>
                        <a:rPr lang="en-US" sz="3000" b="0" i="1" smtClean="0">
                          <a:latin typeface="Cambria Math"/>
                        </a:rPr>
                        <m:t>𝑦</m:t>
                      </m:r>
                      <m:r>
                        <a:rPr lang="en-US" sz="3000" b="0" i="1" smtClean="0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096869"/>
                <a:ext cx="3142975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11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Integer-</a:t>
            </a:r>
            <a:r>
              <a:rPr lang="en-US" sz="3000" dirty="0" err="1" smtClean="0"/>
              <a:t>prog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424362" cy="5067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8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229600" cy="635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معادلات دیفرانسیل توام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3211286" cy="615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95900"/>
            <a:ext cx="3381114" cy="60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95400"/>
            <a:ext cx="5867400" cy="501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3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77824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000" b="1" dirty="0" smtClean="0"/>
              <a:t>ابزار شبیه ساز </a:t>
            </a:r>
            <a:r>
              <a:rPr lang="en-US" sz="2000" b="1" dirty="0" err="1" smtClean="0"/>
              <a:t>IThink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981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221985" cy="408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9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1381125"/>
            <a:ext cx="282892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متغیر حالت سیستم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3810000" cy="2357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هنر مدلسازی و ساده سازی آن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500" b="1" dirty="0" smtClean="0"/>
              <a:t>نمونه ای از مدلهای معروف</a:t>
            </a:r>
            <a:endParaRPr lang="en-US" sz="3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9248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fa-IR" sz="2500" dirty="0" smtClean="0"/>
              <a:t>قطعی ایستا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 smtClean="0"/>
              <a:t>برنامه ریزی خطی/غیر خطی      </a:t>
            </a:r>
          </a:p>
          <a:p>
            <a:pPr lvl="2" algn="r" rtl="1"/>
            <a:r>
              <a:rPr lang="fa-IR" sz="2500" dirty="0" smtClean="0"/>
              <a:t>حقیقی/صحیح/صحیح 0-1     تک هدفه/چند هدفه</a:t>
            </a:r>
          </a:p>
          <a:p>
            <a:pPr marL="285750" indent="-285750" algn="r" rtl="1">
              <a:buFontTx/>
              <a:buChar char="-"/>
            </a:pPr>
            <a:r>
              <a:rPr lang="fa-IR" sz="2500" dirty="0" smtClean="0"/>
              <a:t>قطعی پویای گسسته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 smtClean="0"/>
              <a:t>اتوماتاهای </a:t>
            </a:r>
            <a:r>
              <a:rPr lang="en-US" sz="2500" dirty="0" err="1" smtClean="0"/>
              <a:t>Dfa</a:t>
            </a:r>
            <a:r>
              <a:rPr lang="fa-IR" sz="2500" dirty="0" smtClean="0"/>
              <a:t>، </a:t>
            </a:r>
            <a:r>
              <a:rPr lang="en-US" sz="2500" dirty="0" smtClean="0"/>
              <a:t>DPDA</a:t>
            </a:r>
            <a:r>
              <a:rPr lang="fa-IR" sz="2500" dirty="0" smtClean="0"/>
              <a:t>، </a:t>
            </a:r>
            <a:r>
              <a:rPr lang="en-US" sz="2500" dirty="0" smtClean="0"/>
              <a:t>Turing Machine</a:t>
            </a:r>
          </a:p>
          <a:p>
            <a:pPr marL="1200150" lvl="2" indent="-285750" algn="r" rtl="1">
              <a:buFont typeface="Arial" pitchFamily="34" charset="0"/>
              <a:buChar char="•"/>
            </a:pPr>
            <a:r>
              <a:rPr lang="fa-IR" sz="2500" dirty="0" smtClean="0"/>
              <a:t>کاربرد: مدار میلی و مور (پایه مدارات منطقی و دیجیتال)</a:t>
            </a:r>
          </a:p>
          <a:p>
            <a:pPr marL="285750" indent="-285750" algn="r" rtl="1">
              <a:buFontTx/>
              <a:buChar char="-"/>
            </a:pPr>
            <a:r>
              <a:rPr lang="fa-IR" sz="2500" dirty="0" smtClean="0"/>
              <a:t>قطعی پویای پیوسته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 smtClean="0"/>
              <a:t>معادلات دیفرانسیل (توأم)</a:t>
            </a:r>
          </a:p>
          <a:p>
            <a:pPr marL="1200150" lvl="2" indent="-285750" algn="r" rtl="1">
              <a:buFont typeface="Arial" pitchFamily="34" charset="0"/>
              <a:buChar char="•"/>
            </a:pPr>
            <a:r>
              <a:rPr lang="fa-IR" sz="2500" dirty="0" smtClean="0"/>
              <a:t>کاربرد: مدارات آنالوگ</a:t>
            </a:r>
          </a:p>
        </p:txBody>
      </p:sp>
    </p:spTree>
    <p:extLst>
      <p:ext uri="{BB962C8B-B14F-4D97-AF65-F5344CB8AC3E}">
        <p14:creationId xmlns:p14="http://schemas.microsoft.com/office/powerpoint/2010/main" val="18403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685800"/>
            <a:ext cx="85344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fa-IR" sz="2500" dirty="0"/>
              <a:t>غیر قطعی ایستا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/>
              <a:t>مونت کارلو (</a:t>
            </a:r>
            <a:r>
              <a:rPr lang="fa-IR" sz="2000" dirty="0"/>
              <a:t>کاربرد: انتگرال تقریبی، کنترل پروژه احتمالی، </a:t>
            </a:r>
            <a:r>
              <a:rPr lang="fa-IR" sz="2000" dirty="0" smtClean="0"/>
              <a:t>مسئله بمب افکن، ...</a:t>
            </a:r>
            <a:r>
              <a:rPr lang="fa-IR" sz="2500" dirty="0" smtClean="0"/>
              <a:t>)</a:t>
            </a:r>
            <a:endParaRPr lang="fa-IR" sz="2500" dirty="0"/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 smtClean="0"/>
              <a:t>رگرسیون (کاربرد: اقتصاد سنجی، هوش مصنوعی، ...)</a:t>
            </a:r>
            <a:endParaRPr lang="fa-IR" sz="2500" dirty="0"/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/>
              <a:t>مدلهای یادگیری ماشینی (شبکه عصبی، ...)</a:t>
            </a:r>
          </a:p>
          <a:p>
            <a:pPr marL="285750" indent="-285750" algn="r" rtl="1">
              <a:buFontTx/>
              <a:buChar char="-"/>
            </a:pPr>
            <a:r>
              <a:rPr lang="fa-IR" sz="2500" dirty="0"/>
              <a:t>غیر قطعی پویای گسسته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/>
              <a:t>اتوماتاهای غیر قطعی </a:t>
            </a:r>
            <a:endParaRPr lang="fa-IR" sz="2500" dirty="0" smtClean="0"/>
          </a:p>
          <a:p>
            <a:pPr marL="1200150" lvl="2" indent="-285750" algn="r" rtl="1">
              <a:buFont typeface="Arial" pitchFamily="34" charset="0"/>
              <a:buChar char="•"/>
            </a:pPr>
            <a:r>
              <a:rPr lang="fa-IR" sz="2500" dirty="0" smtClean="0"/>
              <a:t>مدل </a:t>
            </a:r>
            <a:r>
              <a:rPr lang="fa-IR" sz="2500" dirty="0"/>
              <a:t>کریپکه، </a:t>
            </a:r>
            <a:r>
              <a:rPr lang="fa-IR" sz="2500" dirty="0" smtClean="0"/>
              <a:t>اتوماتای زمانی، شبکه پتری، ... </a:t>
            </a:r>
          </a:p>
          <a:p>
            <a:pPr marL="1200150" lvl="2" indent="-285750" algn="r" rtl="1">
              <a:buFont typeface="Arial" pitchFamily="34" charset="0"/>
              <a:buChar char="•"/>
            </a:pPr>
            <a:r>
              <a:rPr lang="fa-IR" sz="2500" dirty="0" smtClean="0"/>
              <a:t>زنجیره مارکوف گسسته/پیوسته، </a:t>
            </a:r>
            <a:r>
              <a:rPr lang="fa-IR" sz="2500" dirty="0"/>
              <a:t>فرایند </a:t>
            </a:r>
            <a:r>
              <a:rPr lang="fa-IR" sz="2500" dirty="0" smtClean="0"/>
              <a:t>تصمیم گیری مارکوف،...</a:t>
            </a:r>
            <a:endParaRPr lang="fa-IR" sz="2500" dirty="0"/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/>
              <a:t>مدل </a:t>
            </a:r>
            <a:r>
              <a:rPr lang="fa-IR" sz="2500" dirty="0" smtClean="0"/>
              <a:t>صف (</a:t>
            </a:r>
            <a:r>
              <a:rPr lang="fa-IR" sz="2000" dirty="0" smtClean="0"/>
              <a:t>کاربرد: ارزیابی سیستمهای کامپیوتری، فرایندهای صنعتی، مخابرات، ...</a:t>
            </a:r>
            <a:r>
              <a:rPr lang="fa-IR" sz="2500" dirty="0" smtClean="0"/>
              <a:t>)</a:t>
            </a:r>
            <a:endParaRPr lang="fa-IR" sz="2500" dirty="0"/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/>
              <a:t>مدل </a:t>
            </a:r>
            <a:r>
              <a:rPr lang="fa-IR" sz="2500" dirty="0" smtClean="0"/>
              <a:t>انبار (کاربرد: برخی از مسائل اقتصاد، ...) </a:t>
            </a:r>
            <a:endParaRPr lang="fa-IR" sz="2500" dirty="0"/>
          </a:p>
          <a:p>
            <a:pPr marL="285750" indent="-285750" algn="r" rtl="1">
              <a:buFontTx/>
              <a:buChar char="-"/>
            </a:pPr>
            <a:r>
              <a:rPr lang="fa-IR" sz="2500" dirty="0"/>
              <a:t>غیر قطعی پویای </a:t>
            </a:r>
            <a:r>
              <a:rPr lang="fa-IR" sz="2500" dirty="0" smtClean="0"/>
              <a:t>پیوسته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fa-IR" sz="2500" dirty="0" smtClean="0"/>
              <a:t>معادلات دیفرانسیل (توأم) با پارامترهای احتمالی</a:t>
            </a:r>
          </a:p>
          <a:p>
            <a:pPr marL="1200150" lvl="2" indent="-285750" algn="r" rtl="1">
              <a:buFont typeface="Arial" pitchFamily="34" charset="0"/>
              <a:buChar char="•"/>
            </a:pPr>
            <a:r>
              <a:rPr lang="fa-IR" sz="2500" dirty="0" smtClean="0"/>
              <a:t>کاربرد: </a:t>
            </a:r>
            <a:r>
              <a:rPr lang="fa-IR" sz="2000" dirty="0" smtClean="0"/>
              <a:t>هواشناسی، جمعیت شناسی، </a:t>
            </a:r>
            <a:r>
              <a:rPr lang="fa-IR" sz="2000" dirty="0"/>
              <a:t>مخابرات، </a:t>
            </a:r>
            <a:r>
              <a:rPr lang="fa-IR" sz="2000" dirty="0" smtClean="0"/>
              <a:t>برخی از مسائل اقتصادی، 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34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3286"/>
            <a:ext cx="8229600" cy="1143000"/>
          </a:xfrm>
        </p:spPr>
        <p:txBody>
          <a:bodyPr/>
          <a:lstStyle/>
          <a:p>
            <a:r>
              <a:rPr lang="fa-IR" dirty="0" smtClean="0"/>
              <a:t>نحوه نمایش مدلها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78387" y="1143000"/>
            <a:ext cx="508023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 rtl="1">
              <a:buAutoNum type="arabicParenR"/>
            </a:pPr>
            <a:r>
              <a:rPr lang="fa-IR" sz="3000" dirty="0" smtClean="0"/>
              <a:t>عبارات ریاضی</a:t>
            </a:r>
          </a:p>
          <a:p>
            <a:pPr marL="914400" lvl="1" indent="-457200" algn="r" rtl="1">
              <a:buFont typeface="Arial" pitchFamily="34" charset="0"/>
              <a:buChar char="•"/>
            </a:pPr>
            <a:r>
              <a:rPr lang="fa-IR" sz="3000" dirty="0" smtClean="0"/>
              <a:t>برنامه ریزی خطی و غیر خطی</a:t>
            </a:r>
          </a:p>
          <a:p>
            <a:pPr marL="914400" lvl="1" indent="-457200" algn="r" rtl="1">
              <a:buFont typeface="Arial" pitchFamily="34" charset="0"/>
              <a:buChar char="•"/>
            </a:pPr>
            <a:r>
              <a:rPr lang="fa-IR" sz="3000" dirty="0" smtClean="0"/>
              <a:t>معادلات دیفرانسیل توأم</a:t>
            </a:r>
          </a:p>
          <a:p>
            <a:pPr marL="342900" indent="-342900" algn="r" rtl="1">
              <a:buAutoNum type="arabicParenR"/>
            </a:pPr>
            <a:r>
              <a:rPr lang="fa-IR" sz="3000" dirty="0" smtClean="0"/>
              <a:t>نمودار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3000" dirty="0" smtClean="0"/>
              <a:t>شماتیک اجزا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3000" dirty="0" smtClean="0"/>
              <a:t>مدل صف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3000" dirty="0" smtClean="0"/>
              <a:t>مدارات دیجیتال/آنالوگ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3000" dirty="0" smtClean="0"/>
              <a:t>...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3000" dirty="0" smtClean="0"/>
              <a:t>نمودار وضعیت (حالت)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3000" dirty="0" smtClean="0"/>
              <a:t>زنجیره مارکوف گسسته/پیوسته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3000" dirty="0" smtClean="0"/>
              <a:t>اتوماتای زمانی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3000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711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535305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211" y="609600"/>
            <a:ext cx="6317828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4419600" cy="2372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9844"/>
            <a:ext cx="4038600" cy="2910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1059500">
            <a:off x="3926409" y="2768446"/>
            <a:ext cx="1202803" cy="451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258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انواع مدلهای سیستم</vt:lpstr>
      <vt:lpstr>PowerPoint Presentation</vt:lpstr>
      <vt:lpstr>متغیر حالت سیستم</vt:lpstr>
      <vt:lpstr>هنر مدلسازی و ساده سازی آن</vt:lpstr>
      <vt:lpstr>نمونه ای از مدلهای معروف</vt:lpstr>
      <vt:lpstr>PowerPoint Presentation</vt:lpstr>
      <vt:lpstr>نحوه نمایش مدلها</vt:lpstr>
      <vt:lpstr>PowerPoint Presentation</vt:lpstr>
      <vt:lpstr>PowerPoint Presentation</vt:lpstr>
      <vt:lpstr>PowerPoint Presentation</vt:lpstr>
      <vt:lpstr>برنامه ریزی خطی (و غیر خطی)</vt:lpstr>
      <vt:lpstr>Integer-prog.</vt:lpstr>
      <vt:lpstr>PowerPoint Presentation</vt:lpstr>
      <vt:lpstr>معادلات دیفرانسیل توام</vt:lpstr>
      <vt:lpstr>ابزار شبیه ساز IThink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31</cp:revision>
  <dcterms:created xsi:type="dcterms:W3CDTF">2006-08-16T00:00:00Z</dcterms:created>
  <dcterms:modified xsi:type="dcterms:W3CDTF">2016-10-14T11:05:22Z</dcterms:modified>
</cp:coreProperties>
</file>