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67" r:id="rId5"/>
    <p:sldId id="268" r:id="rId6"/>
    <p:sldId id="26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فرایندهای مارکوفی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1186543"/>
            <a:ext cx="7366907" cy="312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233182"/>
            <a:ext cx="74104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8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33400"/>
            <a:ext cx="871452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4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مدل مارکوف گسسته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2800" y="3352800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1796143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2590800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8" name="Straight Arrow Connector 7"/>
          <p:cNvCxnSpPr>
            <a:stCxn id="6" idx="6"/>
            <a:endCxn id="5" idx="3"/>
          </p:cNvCxnSpPr>
          <p:nvPr/>
        </p:nvCxnSpPr>
        <p:spPr>
          <a:xfrm flipV="1">
            <a:off x="2362200" y="2316469"/>
            <a:ext cx="1085453" cy="57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7"/>
          </p:cNvCxnSpPr>
          <p:nvPr/>
        </p:nvCxnSpPr>
        <p:spPr>
          <a:xfrm flipH="1">
            <a:off x="2267347" y="2100943"/>
            <a:ext cx="1085453" cy="57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4" idx="1"/>
          </p:cNvCxnSpPr>
          <p:nvPr/>
        </p:nvCxnSpPr>
        <p:spPr>
          <a:xfrm>
            <a:off x="2267347" y="3111126"/>
            <a:ext cx="1180306" cy="33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6" idx="4"/>
          </p:cNvCxnSpPr>
          <p:nvPr/>
        </p:nvCxnSpPr>
        <p:spPr>
          <a:xfrm flipH="1" flipV="1">
            <a:off x="2038350" y="3200400"/>
            <a:ext cx="131445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0"/>
            <a:endCxn id="5" idx="4"/>
          </p:cNvCxnSpPr>
          <p:nvPr/>
        </p:nvCxnSpPr>
        <p:spPr>
          <a:xfrm flipV="1">
            <a:off x="3676650" y="2405743"/>
            <a:ext cx="0" cy="94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4" idx="7"/>
          </p:cNvCxnSpPr>
          <p:nvPr/>
        </p:nvCxnSpPr>
        <p:spPr>
          <a:xfrm>
            <a:off x="3905647" y="2316469"/>
            <a:ext cx="0" cy="1125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6" idx="2"/>
          </p:cNvCxnSpPr>
          <p:nvPr/>
        </p:nvCxnSpPr>
        <p:spPr>
          <a:xfrm>
            <a:off x="1219200" y="2879271"/>
            <a:ext cx="495300" cy="16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54048" y="2079172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10073" y="252626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14898" y="2710934"/>
            <a:ext cx="49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1" y="2518103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38486" y="30727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32937" y="34420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96005" y="4191000"/>
            <a:ext cx="74061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500" dirty="0" smtClean="0"/>
              <a:t>مسائل مهم روی مدل مارکوف:</a:t>
            </a:r>
          </a:p>
          <a:p>
            <a:pPr marL="342900" indent="-342900" algn="r" rtl="1">
              <a:buAutoNum type="arabicParenR"/>
            </a:pPr>
            <a:r>
              <a:rPr lang="fa-IR" sz="2500" dirty="0" smtClean="0"/>
              <a:t>احتمال رخداد وضعیتهای مختلف در حالت پایدار (</a:t>
            </a:r>
            <a:r>
              <a:rPr lang="en-US" sz="2500" dirty="0" smtClean="0"/>
              <a:t>steady-state</a:t>
            </a:r>
            <a:r>
              <a:rPr lang="fa-IR" sz="2500" dirty="0" smtClean="0"/>
              <a:t>)</a:t>
            </a:r>
          </a:p>
          <a:p>
            <a:pPr marL="342900" indent="-342900" algn="r" rtl="1">
              <a:buAutoNum type="arabicParenR"/>
            </a:pPr>
            <a:r>
              <a:rPr lang="fa-IR" sz="2500" dirty="0" smtClean="0"/>
              <a:t>احتمال رسیدن به یک وضعیت خاص</a:t>
            </a:r>
          </a:p>
          <a:p>
            <a:pPr marL="342900" indent="-342900" algn="r" rtl="1">
              <a:buAutoNum type="arabicParenR"/>
            </a:pPr>
            <a:r>
              <a:rPr lang="fa-IR" sz="2500" dirty="0" smtClean="0"/>
              <a:t>هزینه رسیدن به یک وضعیت خاص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66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احتمال رخداد در حالت پایدار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52800" y="3352800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1796143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14500" y="2590800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4" idx="3"/>
          </p:cNvCxnSpPr>
          <p:nvPr/>
        </p:nvCxnSpPr>
        <p:spPr>
          <a:xfrm flipV="1">
            <a:off x="2362200" y="2316469"/>
            <a:ext cx="1085453" cy="57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2"/>
            <a:endCxn id="5" idx="7"/>
          </p:cNvCxnSpPr>
          <p:nvPr/>
        </p:nvCxnSpPr>
        <p:spPr>
          <a:xfrm flipH="1">
            <a:off x="2267347" y="2100943"/>
            <a:ext cx="1085453" cy="57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3" idx="1"/>
          </p:cNvCxnSpPr>
          <p:nvPr/>
        </p:nvCxnSpPr>
        <p:spPr>
          <a:xfrm>
            <a:off x="2267347" y="3111126"/>
            <a:ext cx="1180306" cy="33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  <a:endCxn id="5" idx="4"/>
          </p:cNvCxnSpPr>
          <p:nvPr/>
        </p:nvCxnSpPr>
        <p:spPr>
          <a:xfrm flipH="1" flipV="1">
            <a:off x="2038350" y="3200400"/>
            <a:ext cx="131445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0"/>
            <a:endCxn id="4" idx="4"/>
          </p:cNvCxnSpPr>
          <p:nvPr/>
        </p:nvCxnSpPr>
        <p:spPr>
          <a:xfrm flipV="1">
            <a:off x="3676650" y="2405743"/>
            <a:ext cx="0" cy="94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3" idx="7"/>
          </p:cNvCxnSpPr>
          <p:nvPr/>
        </p:nvCxnSpPr>
        <p:spPr>
          <a:xfrm>
            <a:off x="3905647" y="2316469"/>
            <a:ext cx="0" cy="1125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2"/>
          </p:cNvCxnSpPr>
          <p:nvPr/>
        </p:nvCxnSpPr>
        <p:spPr>
          <a:xfrm>
            <a:off x="1219200" y="2879271"/>
            <a:ext cx="495300" cy="16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4048" y="2079172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0073" y="252626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14898" y="2710934"/>
            <a:ext cx="49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38486" y="30727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32937" y="34420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1" y="2518103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1796143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LongRun</a:t>
            </a:r>
            <a:r>
              <a:rPr lang="en-US" dirty="0" smtClean="0"/>
              <a:t>: 0,1,2,0,1,2,1,0,2,0,2,1,0,…</a:t>
            </a:r>
          </a:p>
          <a:p>
            <a:r>
              <a:rPr lang="en-US" dirty="0" smtClean="0"/>
              <a:t>                  0,2,0,2,1,0,1,2,…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5479" y="2710934"/>
                <a:ext cx="203594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0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a:rPr lang="en-US" b="0" i="0" smtClean="0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+ 0.7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0</m:t>
                    </m:r>
                    <m:r>
                      <a:rPr lang="en-US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dirty="0" smtClean="0"/>
                  <a:t>0.3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0</m:t>
                    </m:r>
                    <m:r>
                      <a:rPr lang="en-US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dirty="0" smtClean="0"/>
                  <a:t>0.6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479" y="2710934"/>
                <a:ext cx="2035942" cy="1477328"/>
              </a:xfrm>
              <a:prstGeom prst="rect">
                <a:avLst/>
              </a:prstGeom>
              <a:blipFill rotWithShape="1">
                <a:blip r:embed="rId2"/>
                <a:stretch>
                  <a:fillRect t="-2066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23349" y="464820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+ 0.7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+ 0.3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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0.362,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0.286,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352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49" y="4648200"/>
                <a:ext cx="45720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067" t="-2066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7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احتمال رسیدن به یک وضعیت خاص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52800" y="3352800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1796143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14500" y="2590800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4" idx="3"/>
          </p:cNvCxnSpPr>
          <p:nvPr/>
        </p:nvCxnSpPr>
        <p:spPr>
          <a:xfrm flipV="1">
            <a:off x="2362200" y="2316469"/>
            <a:ext cx="1085453" cy="57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2"/>
            <a:endCxn id="5" idx="7"/>
          </p:cNvCxnSpPr>
          <p:nvPr/>
        </p:nvCxnSpPr>
        <p:spPr>
          <a:xfrm flipH="1">
            <a:off x="2267347" y="2100943"/>
            <a:ext cx="1085453" cy="57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3" idx="1"/>
          </p:cNvCxnSpPr>
          <p:nvPr/>
        </p:nvCxnSpPr>
        <p:spPr>
          <a:xfrm>
            <a:off x="2267347" y="3111126"/>
            <a:ext cx="1180306" cy="33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  <a:endCxn id="5" idx="4"/>
          </p:cNvCxnSpPr>
          <p:nvPr/>
        </p:nvCxnSpPr>
        <p:spPr>
          <a:xfrm flipH="1" flipV="1">
            <a:off x="2038350" y="3200400"/>
            <a:ext cx="131445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0"/>
            <a:endCxn id="4" idx="4"/>
          </p:cNvCxnSpPr>
          <p:nvPr/>
        </p:nvCxnSpPr>
        <p:spPr>
          <a:xfrm flipV="1">
            <a:off x="3676650" y="2405743"/>
            <a:ext cx="0" cy="94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3" idx="7"/>
          </p:cNvCxnSpPr>
          <p:nvPr/>
        </p:nvCxnSpPr>
        <p:spPr>
          <a:xfrm>
            <a:off x="3905647" y="2316469"/>
            <a:ext cx="0" cy="1125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2"/>
          </p:cNvCxnSpPr>
          <p:nvPr/>
        </p:nvCxnSpPr>
        <p:spPr>
          <a:xfrm>
            <a:off x="1219200" y="2879271"/>
            <a:ext cx="495300" cy="16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4048" y="2079172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0073" y="252626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14898" y="2710934"/>
            <a:ext cx="49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38486" y="30727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32937" y="34420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1" y="2518103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93770" y="1522274"/>
            <a:ext cx="4321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Dest</a:t>
            </a:r>
            <a:r>
              <a:rPr lang="en-US" dirty="0" smtClean="0"/>
              <a:t> = 2</a:t>
            </a:r>
            <a:endParaRPr lang="fa-IR" dirty="0" smtClean="0"/>
          </a:p>
          <a:p>
            <a:r>
              <a:rPr lang="en-US" dirty="0" smtClean="0"/>
              <a:t>Paths: </a:t>
            </a:r>
          </a:p>
          <a:p>
            <a:r>
              <a:rPr lang="en-US" dirty="0" smtClean="0"/>
              <a:t>0,2               (</a:t>
            </a:r>
            <a:r>
              <a:rPr lang="en-US" dirty="0" err="1" smtClean="0"/>
              <a:t>pr</a:t>
            </a:r>
            <a:r>
              <a:rPr lang="en-US" dirty="0" smtClean="0"/>
              <a:t>=0.5)</a:t>
            </a:r>
          </a:p>
          <a:p>
            <a:r>
              <a:rPr lang="en-US" dirty="0" smtClean="0"/>
              <a:t>0,1,0,2         (</a:t>
            </a:r>
            <a:r>
              <a:rPr lang="en-US" dirty="0" err="1" smtClean="0"/>
              <a:t>pr</a:t>
            </a:r>
            <a:r>
              <a:rPr lang="en-US" dirty="0" smtClean="0"/>
              <a:t>=0.5*0.4*0.5)</a:t>
            </a:r>
          </a:p>
          <a:p>
            <a:r>
              <a:rPr lang="en-US" dirty="0" smtClean="0"/>
              <a:t>0,1,0,1,0,2  (</a:t>
            </a:r>
            <a:r>
              <a:rPr lang="en-US" dirty="0" err="1" smtClean="0"/>
              <a:t>pr</a:t>
            </a:r>
            <a:r>
              <a:rPr lang="en-US" dirty="0" smtClean="0"/>
              <a:t>=0.5*0.4*0.5*0.4*0.5)</a:t>
            </a:r>
          </a:p>
          <a:p>
            <a:r>
              <a:rPr lang="en-US" dirty="0" smtClean="0"/>
              <a:t>0,1,2            (</a:t>
            </a:r>
            <a:r>
              <a:rPr lang="en-US" dirty="0" err="1" smtClean="0"/>
              <a:t>pr</a:t>
            </a:r>
            <a:r>
              <a:rPr lang="en-US" dirty="0" smtClean="0"/>
              <a:t>=0.5*0.6)</a:t>
            </a:r>
          </a:p>
          <a:p>
            <a:r>
              <a:rPr lang="en-US" dirty="0" smtClean="0"/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4225" y="3546163"/>
                <a:ext cx="4330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dirty="0" smtClean="0"/>
                  <a:t>احتمال رسیدن به مقصد 2 با شروع از </a:t>
                </a:r>
                <a:r>
                  <a:rPr lang="en-US" dirty="0" smtClean="0"/>
                  <a:t>i</a:t>
                </a:r>
                <a:r>
                  <a:rPr lang="fa-IR" dirty="0" smtClean="0"/>
                  <a:t> را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 smtClean="0"/>
                  <a:t> می نامیم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25" y="3546163"/>
                <a:ext cx="433028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281" t="-10000" r="-11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3349" y="464820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0.5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0.6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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1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49" y="4648200"/>
                <a:ext cx="45720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067" t="-2066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2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هزینه رسیدن </a:t>
            </a:r>
            <a:r>
              <a:rPr lang="fa-IR" dirty="0"/>
              <a:t>به یک وضعیت خاص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52800" y="3352800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1796143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14500" y="2590800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4" idx="3"/>
          </p:cNvCxnSpPr>
          <p:nvPr/>
        </p:nvCxnSpPr>
        <p:spPr>
          <a:xfrm flipV="1">
            <a:off x="2362200" y="2316469"/>
            <a:ext cx="1085453" cy="57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2"/>
            <a:endCxn id="5" idx="7"/>
          </p:cNvCxnSpPr>
          <p:nvPr/>
        </p:nvCxnSpPr>
        <p:spPr>
          <a:xfrm flipH="1">
            <a:off x="2267347" y="2100943"/>
            <a:ext cx="1085453" cy="57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3" idx="1"/>
          </p:cNvCxnSpPr>
          <p:nvPr/>
        </p:nvCxnSpPr>
        <p:spPr>
          <a:xfrm>
            <a:off x="2267347" y="3111126"/>
            <a:ext cx="1180306" cy="33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  <a:endCxn id="5" idx="4"/>
          </p:cNvCxnSpPr>
          <p:nvPr/>
        </p:nvCxnSpPr>
        <p:spPr>
          <a:xfrm flipH="1" flipV="1">
            <a:off x="2038350" y="3200400"/>
            <a:ext cx="131445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0"/>
            <a:endCxn id="4" idx="4"/>
          </p:cNvCxnSpPr>
          <p:nvPr/>
        </p:nvCxnSpPr>
        <p:spPr>
          <a:xfrm flipV="1">
            <a:off x="3676650" y="2405743"/>
            <a:ext cx="0" cy="94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3" idx="7"/>
          </p:cNvCxnSpPr>
          <p:nvPr/>
        </p:nvCxnSpPr>
        <p:spPr>
          <a:xfrm>
            <a:off x="3905647" y="2316469"/>
            <a:ext cx="0" cy="1125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2"/>
          </p:cNvCxnSpPr>
          <p:nvPr/>
        </p:nvCxnSpPr>
        <p:spPr>
          <a:xfrm>
            <a:off x="1219200" y="2879271"/>
            <a:ext cx="495300" cy="16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0018" y="2100943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1143" y="2422150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93127" y="2606034"/>
            <a:ext cx="49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38486" y="30727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78039" y="34290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20037" y="19065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7024" y="26060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8199" y="27907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6719" y="29753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1" y="2518103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87824" y="296804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8473" y="329993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3770" y="1522274"/>
            <a:ext cx="4321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Dest</a:t>
            </a:r>
            <a:r>
              <a:rPr lang="en-US" dirty="0" smtClean="0"/>
              <a:t> = 2</a:t>
            </a:r>
            <a:endParaRPr lang="fa-IR" dirty="0" smtClean="0"/>
          </a:p>
          <a:p>
            <a:r>
              <a:rPr lang="en-US" dirty="0" smtClean="0"/>
              <a:t>Paths: </a:t>
            </a:r>
          </a:p>
          <a:p>
            <a:r>
              <a:rPr lang="en-US" dirty="0" smtClean="0"/>
              <a:t>0,2                 (</a:t>
            </a:r>
            <a:r>
              <a:rPr lang="en-US" dirty="0" err="1" smtClean="0"/>
              <a:t>pr</a:t>
            </a:r>
            <a:r>
              <a:rPr lang="en-US" dirty="0" smtClean="0"/>
              <a:t>=0.5, c = 1)</a:t>
            </a:r>
          </a:p>
          <a:p>
            <a:r>
              <a:rPr lang="en-US" dirty="0" smtClean="0"/>
              <a:t>0,1,0,2          (</a:t>
            </a:r>
            <a:r>
              <a:rPr lang="en-US" dirty="0" err="1" smtClean="0"/>
              <a:t>pr</a:t>
            </a:r>
            <a:r>
              <a:rPr lang="en-US" dirty="0" smtClean="0"/>
              <a:t>=0.5*0.4*0.5, c = 1+1+1 = 3)</a:t>
            </a:r>
          </a:p>
          <a:p>
            <a:r>
              <a:rPr lang="en-US" dirty="0" smtClean="0"/>
              <a:t>0,1,0,1,0,2    (</a:t>
            </a:r>
            <a:r>
              <a:rPr lang="en-US" dirty="0" err="1" smtClean="0"/>
              <a:t>pr</a:t>
            </a:r>
            <a:r>
              <a:rPr lang="en-US" dirty="0" smtClean="0"/>
              <a:t>=0.5*0.4*0.5*0.4*0.5, c = 5)</a:t>
            </a:r>
          </a:p>
          <a:p>
            <a:r>
              <a:rPr lang="en-US" dirty="0" smtClean="0"/>
              <a:t>0,1,2              (</a:t>
            </a:r>
            <a:r>
              <a:rPr lang="en-US" dirty="0" err="1" smtClean="0"/>
              <a:t>pr</a:t>
            </a:r>
            <a:r>
              <a:rPr lang="en-US" dirty="0" smtClean="0"/>
              <a:t>=0.5*0.6, c = 1+1 = 2)</a:t>
            </a:r>
          </a:p>
          <a:p>
            <a:r>
              <a:rPr lang="en-US" dirty="0" smtClean="0"/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57554" y="3546163"/>
                <a:ext cx="4346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dirty="0" smtClean="0"/>
                  <a:t>هزینه رسیدن به مقصد 2 با شروع از </a:t>
                </a:r>
                <a:r>
                  <a:rPr lang="en-US" dirty="0" smtClean="0"/>
                  <a:t>i</a:t>
                </a:r>
                <a:r>
                  <a:rPr lang="fa-IR" dirty="0" smtClean="0"/>
                  <a:t> را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 smtClean="0"/>
                  <a:t> می نامیم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554" y="3546163"/>
                <a:ext cx="4346959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0000" r="-11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23349" y="464820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0.5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0.6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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1.875 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49" y="4648200"/>
                <a:ext cx="45720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067" t="-2066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7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 تعداد مراحل بازی مارپله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03675"/>
              </p:ext>
            </p:extLst>
          </p:nvPr>
        </p:nvGraphicFramePr>
        <p:xfrm>
          <a:off x="3581400" y="1676400"/>
          <a:ext cx="20574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7620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miley Face 5"/>
          <p:cNvSpPr/>
          <p:nvPr/>
        </p:nvSpPr>
        <p:spPr>
          <a:xfrm>
            <a:off x="3120843" y="2449285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593771" y="1861457"/>
            <a:ext cx="511630" cy="74022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3193" y="1861457"/>
            <a:ext cx="560578" cy="7402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90418" y="5009617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90418" y="3452960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52118" y="4247617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2" name="Straight Arrow Connector 21"/>
          <p:cNvCxnSpPr>
            <a:stCxn id="21" idx="6"/>
            <a:endCxn id="20" idx="3"/>
          </p:cNvCxnSpPr>
          <p:nvPr/>
        </p:nvCxnSpPr>
        <p:spPr>
          <a:xfrm flipV="1">
            <a:off x="3699818" y="3973286"/>
            <a:ext cx="1085453" cy="57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5"/>
            <a:endCxn id="19" idx="7"/>
          </p:cNvCxnSpPr>
          <p:nvPr/>
        </p:nvCxnSpPr>
        <p:spPr>
          <a:xfrm>
            <a:off x="5243265" y="3973286"/>
            <a:ext cx="0" cy="1125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1" idx="2"/>
          </p:cNvCxnSpPr>
          <p:nvPr/>
        </p:nvCxnSpPr>
        <p:spPr>
          <a:xfrm>
            <a:off x="2556818" y="4536088"/>
            <a:ext cx="495300" cy="16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08761" y="4078967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24642" y="42628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2113" y="44940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7619" y="417492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858000" y="5090194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19" idx="6"/>
            <a:endCxn id="42" idx="2"/>
          </p:cNvCxnSpPr>
          <p:nvPr/>
        </p:nvCxnSpPr>
        <p:spPr>
          <a:xfrm>
            <a:off x="5338118" y="5314417"/>
            <a:ext cx="1519882" cy="80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8895" y="533806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45996" y="498834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Arc 47"/>
          <p:cNvSpPr/>
          <p:nvPr/>
        </p:nvSpPr>
        <p:spPr>
          <a:xfrm>
            <a:off x="7203621" y="5394994"/>
            <a:ext cx="644979" cy="624806"/>
          </a:xfrm>
          <a:prstGeom prst="arc">
            <a:avLst>
              <a:gd name="adj1" fmla="val 16200000"/>
              <a:gd name="adj2" fmla="val 10587084"/>
            </a:avLst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772400" y="540845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552433" y="579482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17446" y="2988325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623349" y="2963494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stCxn id="21" idx="0"/>
            <a:endCxn id="52" idx="4"/>
          </p:cNvCxnSpPr>
          <p:nvPr/>
        </p:nvCxnSpPr>
        <p:spPr>
          <a:xfrm flipH="1" flipV="1">
            <a:off x="2947199" y="3573094"/>
            <a:ext cx="428769" cy="674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18558" y="380558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958866" y="36039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>
            <a:stCxn id="51" idx="2"/>
            <a:endCxn id="52" idx="6"/>
          </p:cNvCxnSpPr>
          <p:nvPr/>
        </p:nvCxnSpPr>
        <p:spPr>
          <a:xfrm flipH="1" flipV="1">
            <a:off x="3271049" y="3268294"/>
            <a:ext cx="2846397" cy="24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363803" y="307711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320687" y="302833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652127" y="3603954"/>
            <a:ext cx="6477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/>
          <p:cNvCxnSpPr>
            <a:stCxn id="73" idx="3"/>
            <a:endCxn id="42" idx="0"/>
          </p:cNvCxnSpPr>
          <p:nvPr/>
        </p:nvCxnSpPr>
        <p:spPr>
          <a:xfrm flipH="1">
            <a:off x="7181850" y="4124280"/>
            <a:ext cx="565130" cy="965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44442" y="4152225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088273" y="450859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فرایند تولد و مرگ (مارکوف پیوسته)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00200"/>
            <a:ext cx="864453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5" y="3893634"/>
            <a:ext cx="8688554" cy="182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5" y="2269998"/>
            <a:ext cx="3457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625604"/>
            <a:ext cx="7409985" cy="164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4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110"/>
            <a:ext cx="8585043" cy="51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498</Words>
  <Application>Microsoft Office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فرایندهای مارکوفی</vt:lpstr>
      <vt:lpstr>مدل مارکوف گسسته</vt:lpstr>
      <vt:lpstr>احتمال رخداد در حالت پایدار</vt:lpstr>
      <vt:lpstr>احتمال رسیدن به یک وضعیت خاص</vt:lpstr>
      <vt:lpstr>هزینه رسیدن به یک وضعیت خاص</vt:lpstr>
      <vt:lpstr>مثال: تعداد مراحل بازی مارپله</vt:lpstr>
      <vt:lpstr>فرایند تولد و مرگ (مارکوف پیوسته)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2006-08-16T00:00:00Z</dcterms:created>
  <dcterms:modified xsi:type="dcterms:W3CDTF">2015-10-10T19:53:21Z</dcterms:modified>
</cp:coreProperties>
</file>