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5" r:id="rId8"/>
    <p:sldId id="266" r:id="rId9"/>
    <p:sldId id="267" r:id="rId10"/>
    <p:sldId id="280" r:id="rId11"/>
    <p:sldId id="321" r:id="rId12"/>
    <p:sldId id="322" r:id="rId13"/>
    <p:sldId id="323" r:id="rId14"/>
    <p:sldId id="279" r:id="rId15"/>
    <p:sldId id="283" r:id="rId16"/>
    <p:sldId id="284" r:id="rId17"/>
    <p:sldId id="285" r:id="rId18"/>
    <p:sldId id="286" r:id="rId19"/>
    <p:sldId id="287" r:id="rId20"/>
    <p:sldId id="290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82" r:id="rId29"/>
    <p:sldId id="291" r:id="rId30"/>
    <p:sldId id="299" r:id="rId31"/>
    <p:sldId id="300" r:id="rId32"/>
    <p:sldId id="301" r:id="rId33"/>
    <p:sldId id="302" r:id="rId34"/>
    <p:sldId id="304" r:id="rId35"/>
    <p:sldId id="303" r:id="rId36"/>
    <p:sldId id="305" r:id="rId37"/>
    <p:sldId id="307" r:id="rId38"/>
    <p:sldId id="308" r:id="rId39"/>
    <p:sldId id="310" r:id="rId40"/>
    <p:sldId id="311" r:id="rId41"/>
    <p:sldId id="317" r:id="rId42"/>
    <p:sldId id="315" r:id="rId43"/>
    <p:sldId id="318" r:id="rId44"/>
    <p:sldId id="316" r:id="rId45"/>
    <p:sldId id="288" r:id="rId46"/>
    <p:sldId id="289" r:id="rId47"/>
    <p:sldId id="314" r:id="rId48"/>
    <p:sldId id="313" r:id="rId49"/>
    <p:sldId id="312" r:id="rId50"/>
    <p:sldId id="324" r:id="rId51"/>
    <p:sldId id="325" r:id="rId52"/>
    <p:sldId id="326" r:id="rId53"/>
    <p:sldId id="319" r:id="rId54"/>
    <p:sldId id="320" r:id="rId55"/>
    <p:sldId id="271" r:id="rId56"/>
    <p:sldId id="272" r:id="rId57"/>
    <p:sldId id="273" r:id="rId58"/>
    <p:sldId id="274" r:id="rId59"/>
    <p:sldId id="27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062038"/>
            <a:ext cx="86772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8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0"/>
            <a:ext cx="4791075" cy="67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667000" cy="1143000"/>
          </a:xfrm>
        </p:spPr>
        <p:txBody>
          <a:bodyPr>
            <a:normAutofit/>
          </a:bodyPr>
          <a:lstStyle/>
          <a:p>
            <a:r>
              <a:rPr lang="fa-IR" sz="3000" b="1" dirty="0" smtClean="0"/>
              <a:t>فرایند شبیه سازی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33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57163"/>
            <a:ext cx="806767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1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71475"/>
            <a:ext cx="86582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8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"/>
            <a:ext cx="86963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2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76400"/>
            <a:ext cx="525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تولید اعداد تصادفی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مولد ضربی (روش </a:t>
            </a:r>
            <a:r>
              <a:rPr lang="en-US" dirty="0" err="1" smtClean="0"/>
              <a:t>Lehmer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مولد ضربی همراه جمع (روش </a:t>
            </a:r>
            <a:r>
              <a:rPr lang="en-US" dirty="0" smtClean="0"/>
              <a:t>LCG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مولد شیفت رجیستر (روش </a:t>
            </a:r>
            <a:r>
              <a:rPr lang="en-US" dirty="0" err="1" smtClean="0"/>
              <a:t>Tauswothe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              ....</a:t>
            </a:r>
          </a:p>
          <a:p>
            <a:pPr algn="r" rtl="1"/>
            <a:r>
              <a:rPr lang="fa-IR" dirty="0" smtClean="0"/>
              <a:t>روشهای تست اعداد تصادفی</a:t>
            </a:r>
            <a:endParaRPr lang="en-US" dirty="0" smtClean="0"/>
          </a:p>
          <a:p>
            <a:pPr algn="r" rtl="1"/>
            <a:r>
              <a:rPr lang="en-US" dirty="0"/>
              <a:t>	</a:t>
            </a:r>
            <a:r>
              <a:rPr lang="fa-IR" dirty="0" smtClean="0"/>
              <a:t>....</a:t>
            </a:r>
          </a:p>
          <a:p>
            <a:pPr algn="r" rtl="1"/>
            <a:r>
              <a:rPr lang="fa-IR" dirty="0" smtClean="0"/>
              <a:t>تولید متغیرهای تصادفی: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روش تابع تجمعی عکس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روش پیچش (ترکیب چندین متغیر تصادفی)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روش آزمون فرض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محاسبات پایه در شبیه سازی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38"/>
            <a:ext cx="867727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219200"/>
            <a:ext cx="3938587" cy="11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8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71475"/>
            <a:ext cx="83058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00038"/>
            <a:ext cx="81629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581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8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14325"/>
            <a:ext cx="8772525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28625"/>
            <a:ext cx="80676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تولید متغیرهای تصادفی</a:t>
            </a:r>
            <a:br>
              <a:rPr lang="fa-IR" dirty="0" smtClean="0"/>
            </a:br>
            <a:r>
              <a:rPr lang="fa-IR" dirty="0" smtClean="0"/>
              <a:t>با توزیع دلخواه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828800"/>
            <a:ext cx="5290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1) تابع تجمعی معکوس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نمایی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یکنواخت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گسسته تجربی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برنولی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همسان (یکنواخت گسسته)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هندسی</a:t>
            </a:r>
          </a:p>
          <a:p>
            <a:pPr algn="r" rtl="1"/>
            <a:r>
              <a:rPr lang="fa-IR" dirty="0" smtClean="0"/>
              <a:t>2) پیچش (ترکیب چندین متغیر تصادفی)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دو جمله ای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پاسکال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ارلانگ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نرمال استاندارد / نرمال در حالت کلی</a:t>
            </a:r>
          </a:p>
          <a:p>
            <a:pPr algn="r" rtl="1"/>
            <a:r>
              <a:rPr lang="fa-IR" dirty="0" smtClean="0"/>
              <a:t>3) آزمون فرض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پواسون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تابع تجمعی معکوس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1626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143000"/>
                <a:ext cx="5865067" cy="4190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a-IR" sz="2500" dirty="0" smtClean="0"/>
                  <a:t>توزیع نمایی:</a:t>
                </a:r>
              </a:p>
              <a:p>
                <a:r>
                  <a:rPr lang="en-US" sz="2500" dirty="0" smtClean="0"/>
                  <a:t>Exponential(</a:t>
                </a:r>
                <a:r>
                  <a:rPr lang="en-US" sz="2500" dirty="0" smtClean="0">
                    <a:sym typeface="Symbol"/>
                  </a:rPr>
                  <a:t>)</a:t>
                </a:r>
                <a:endParaRPr lang="fa-IR" sz="2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𝑢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1</m:t>
                      </m:r>
                      <m:r>
                        <a:rPr lang="en-US" sz="25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5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5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5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500" dirty="0" smtClean="0">
                  <a:ea typeface="Cambria Math"/>
                </a:endParaRPr>
              </a:p>
              <a:p>
                <a:endParaRPr lang="en-US" sz="2500" dirty="0" smtClean="0"/>
              </a:p>
              <a:p>
                <a:r>
                  <a:rPr lang="fa-IR" sz="2500" dirty="0" smtClean="0"/>
                  <a:t>توزیع یکنواخت:</a:t>
                </a:r>
                <a:endParaRPr lang="en-US" sz="2500" dirty="0" smtClean="0"/>
              </a:p>
              <a:p>
                <a:r>
                  <a:rPr lang="en-US" sz="2500" dirty="0" smtClean="0"/>
                  <a:t>Uniform(a, b)</a:t>
                </a:r>
              </a:p>
              <a:p>
                <a:endParaRPr lang="fa-IR" sz="2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/>
                        </a:rPr>
                        <m:t>𝑢</m:t>
                      </m:r>
                      <m:r>
                        <a:rPr lang="en-US" sz="2500" i="1">
                          <a:latin typeface="Cambria Math"/>
                        </a:rPr>
                        <m:t>=</m:t>
                      </m:r>
                      <m:r>
                        <a:rPr lang="en-US" sz="25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5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5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500" i="1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25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5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𝑢</m:t>
                      </m:r>
                    </m:oMath>
                  </m:oMathPara>
                </a14:m>
                <a:endParaRPr lang="en-US" sz="2500" dirty="0">
                  <a:ea typeface="Cambria Math"/>
                </a:endParaRPr>
              </a:p>
              <a:p>
                <a:endParaRPr lang="en-US" sz="2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5865067" cy="4190827"/>
              </a:xfrm>
              <a:prstGeom prst="rect">
                <a:avLst/>
              </a:prstGeom>
              <a:blipFill rotWithShape="1">
                <a:blip r:embed="rId2"/>
                <a:stretch>
                  <a:fillRect l="-187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5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3340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/>
              <a:t>توزیع </a:t>
            </a:r>
            <a:r>
              <a:rPr lang="fa-IR" dirty="0" smtClean="0"/>
              <a:t>گسسته تجربی:</a:t>
            </a:r>
            <a:endParaRPr lang="fa-I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2385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599"/>
            <a:ext cx="5781675" cy="22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0765" y="5181600"/>
                <a:ext cx="3776611" cy="1150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𝑥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a-IR" sz="25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,      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fa-IR" sz="25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fa-IR" sz="25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fa-IR" sz="25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fa-IR" sz="25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fa-IR" sz="25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5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5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5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fa-IR" sz="2500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,     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5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65" y="5181600"/>
                <a:ext cx="3776611" cy="1150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0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33400"/>
            <a:ext cx="172194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500" dirty="0"/>
              <a:t>توزیع </a:t>
            </a:r>
            <a:r>
              <a:rPr lang="fa-IR" sz="2500" dirty="0" smtClean="0"/>
              <a:t>برنولی:</a:t>
            </a:r>
          </a:p>
          <a:p>
            <a:r>
              <a:rPr lang="en-US" sz="2500" dirty="0" smtClean="0"/>
              <a:t>Bernoulli(p</a:t>
            </a:r>
            <a:r>
              <a:rPr lang="en-US" sz="2500" dirty="0" smtClean="0"/>
              <a:t>)</a:t>
            </a:r>
          </a:p>
          <a:p>
            <a:endParaRPr lang="fa-IR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9400" y="755294"/>
                <a:ext cx="4114800" cy="79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/>
                        </a:rPr>
                        <m:t>𝑥</m:t>
                      </m:r>
                      <m:r>
                        <a:rPr lang="en-US" sz="25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fa-IR" sz="2500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,                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𝑒𝑟𝑠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755294"/>
                <a:ext cx="4114800" cy="7920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45" y="2362200"/>
                <a:ext cx="4056623" cy="1246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sz="2500" dirty="0" smtClean="0"/>
                  <a:t>توزیع همسان:</a:t>
                </a:r>
              </a:p>
              <a:p>
                <a:r>
                  <a:rPr lang="en-US" sz="2500" dirty="0" smtClean="0"/>
                  <a:t>Equilikely(a, b)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𝑥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</a:rPr>
                        <m:t>−</m:t>
                      </m:r>
                      <m:r>
                        <a:rPr lang="en-US" sz="2500" b="0" i="1" smtClean="0">
                          <a:latin typeface="Cambria Math"/>
                        </a:rPr>
                        <m:t>1</m:t>
                      </m:r>
                      <m:r>
                        <a:rPr lang="en-US" sz="25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5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5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25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45" y="2362200"/>
                <a:ext cx="4056623" cy="1246495"/>
              </a:xfrm>
              <a:prstGeom prst="rect">
                <a:avLst/>
              </a:prstGeom>
              <a:blipFill rotWithShape="1">
                <a:blip r:embed="rId3"/>
                <a:stretch>
                  <a:fillRect l="-2707" t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53116" y="4572000"/>
                <a:ext cx="5885457" cy="2025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sz="2500" dirty="0" smtClean="0"/>
                  <a:t>توزیع هندسی:</a:t>
                </a:r>
              </a:p>
              <a:p>
                <a:r>
                  <a:rPr lang="en-US" sz="2500" dirty="0" smtClean="0"/>
                  <a:t>Geometric(p)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latin typeface="Cambria Math"/>
                        </a:rPr>
                        <m:t>𝑢</m:t>
                      </m:r>
                      <m:r>
                        <a:rPr lang="en-US" sz="2000" b="0" i="1" smtClean="0">
                          <a:latin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25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500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16" y="4572000"/>
                <a:ext cx="5885457" cy="2025491"/>
              </a:xfrm>
              <a:prstGeom prst="rect">
                <a:avLst/>
              </a:prstGeom>
              <a:blipFill rotWithShape="1">
                <a:blip r:embed="rId4"/>
                <a:stretch>
                  <a:fillRect l="-1865" t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7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a-IR" dirty="0" smtClean="0"/>
              <a:t>روش پیچش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524000"/>
                <a:ext cx="7315200" cy="2391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a-IR" sz="2500" dirty="0" smtClean="0"/>
                  <a:t>توزیع دوجمله ای:</a:t>
                </a:r>
                <a:endParaRPr lang="fa-IR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5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~</m:t>
                      </m:r>
                      <m:r>
                        <a:rPr lang="en-US" sz="2500" b="0" i="1" smtClean="0">
                          <a:latin typeface="Cambria Math"/>
                        </a:rPr>
                        <m:t>𝐵𝑒𝑟𝑛𝑜𝑢𝑙𝑖</m:t>
                      </m:r>
                      <m:d>
                        <m:d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500" b="0" i="1" smtClean="0">
                          <a:latin typeface="Cambria Math"/>
                        </a:rPr>
                        <m:t>,</m:t>
                      </m:r>
                      <m:r>
                        <a:rPr lang="en-US" sz="2500" b="0" i="1" smtClean="0">
                          <a:latin typeface="Cambria Math"/>
                        </a:rPr>
                        <m:t>𝑋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a-IR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+</m:t>
                      </m:r>
                      <m:r>
                        <a:rPr lang="en-US" sz="2500" i="1">
                          <a:latin typeface="Cambria Math"/>
                        </a:rPr>
                        <m:t>…</m:t>
                      </m:r>
                      <m:r>
                        <a:rPr lang="en-US" sz="25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500" b="0" i="0" smtClean="0">
                          <a:latin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</a:rPr>
                        <m:t>X</m:t>
                      </m:r>
                      <m:r>
                        <a:rPr lang="en-US" sz="2500" b="0" i="0" smtClean="0"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</a:rPr>
                        <m:t>Binomial</m:t>
                      </m:r>
                      <m:d>
                        <m:d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/>
                            </a:rPr>
                            <m:t>p</m:t>
                          </m:r>
                          <m:r>
                            <a:rPr lang="en-US" sz="2500" b="0" i="0" smtClean="0">
                              <a:latin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2500" b="0" dirty="0" smtClean="0"/>
              </a:p>
              <a:p>
                <a:pPr algn="r" rtl="1"/>
                <a:endParaRPr lang="fa-IR" sz="2500" dirty="0" smtClean="0"/>
              </a:p>
              <a:p>
                <a:pPr algn="r" rtl="1"/>
                <a:r>
                  <a:rPr lang="fa-IR" sz="2500" dirty="0" smtClean="0"/>
                  <a:t>متغیری از توزیع پاسکال، جمع چند متغیر با توزیع هندسی است.</a:t>
                </a:r>
                <a:endParaRPr lang="fa-IR" sz="2500" dirty="0"/>
              </a:p>
              <a:p>
                <a:pPr algn="r" rtl="1"/>
                <a:r>
                  <a:rPr lang="fa-IR" sz="2500" dirty="0"/>
                  <a:t>متغیری از توزیع </a:t>
                </a:r>
                <a:r>
                  <a:rPr lang="fa-IR" sz="2500" dirty="0" smtClean="0"/>
                  <a:t>ارلانگ، </a:t>
                </a:r>
                <a:r>
                  <a:rPr lang="fa-IR" sz="2500" dirty="0"/>
                  <a:t>جمع چند متغیر با توزیع </a:t>
                </a:r>
                <a:r>
                  <a:rPr lang="fa-IR" sz="2500" dirty="0" smtClean="0"/>
                  <a:t>نمایی است.</a:t>
                </a:r>
                <a:endParaRPr lang="fa-IR" sz="25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24000"/>
                <a:ext cx="7315200" cy="2391809"/>
              </a:xfrm>
              <a:prstGeom prst="rect">
                <a:avLst/>
              </a:prstGeom>
              <a:blipFill rotWithShape="1">
                <a:blip r:embed="rId2"/>
                <a:stretch>
                  <a:fillRect l="-1500" t="-1786" r="-1333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9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09600"/>
            <a:ext cx="2552302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500" dirty="0"/>
              <a:t>توزیع </a:t>
            </a:r>
            <a:r>
              <a:rPr lang="fa-IR" sz="2500" dirty="0" smtClean="0"/>
              <a:t>نرمال استاندارد:</a:t>
            </a:r>
          </a:p>
          <a:p>
            <a:r>
              <a:rPr lang="fa-IR" sz="2500" dirty="0" smtClean="0"/>
              <a:t>روش اول</a:t>
            </a:r>
          </a:p>
          <a:p>
            <a:endParaRPr lang="fa-IR" sz="2500" dirty="0"/>
          </a:p>
          <a:p>
            <a:r>
              <a:rPr lang="fa-IR" sz="2500" dirty="0" smtClean="0"/>
              <a:t>روش دوم</a:t>
            </a:r>
          </a:p>
          <a:p>
            <a:endParaRPr lang="fa-IR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51971"/>
            <a:ext cx="3505200" cy="4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79072"/>
            <a:ext cx="8077200" cy="43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3733800"/>
                <a:ext cx="6371809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a-IR" sz="2500" dirty="0" smtClean="0"/>
                  <a:t>توزیع نرمال: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𝑍</m:t>
                      </m:r>
                      <m:r>
                        <a:rPr lang="en-US" sz="2500" b="0" i="1" smtClean="0">
                          <a:latin typeface="Cambria Math"/>
                        </a:rPr>
                        <m:t>~</m:t>
                      </m:r>
                      <m:r>
                        <a:rPr lang="en-US" sz="2500" b="0" i="1" smtClean="0">
                          <a:latin typeface="Cambria Math"/>
                        </a:rPr>
                        <m:t>𝑆𝑡𝑑𝑁𝑜𝑚𝑎𝑙</m:t>
                      </m:r>
                      <m:r>
                        <a:rPr lang="en-US" sz="2500" b="0" i="1" smtClean="0">
                          <a:latin typeface="Cambria Math"/>
                        </a:rPr>
                        <m:t>, </m:t>
                      </m:r>
                      <m:r>
                        <a:rPr lang="en-US" sz="2500" b="0" i="1" smtClean="0">
                          <a:latin typeface="Cambria Math"/>
                        </a:rPr>
                        <m:t>𝑋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en-US" sz="2500">
                          <a:latin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500">
                          <a:latin typeface="Cambria Math"/>
                        </a:rPr>
                        <m:t>X</m:t>
                      </m:r>
                      <m:r>
                        <a:rPr lang="en-US" sz="2500">
                          <a:latin typeface="Cambria Math"/>
                        </a:rPr>
                        <m:t>~</m:t>
                      </m:r>
                      <m:r>
                        <m:rPr>
                          <m:nor/>
                        </m:rPr>
                        <a:rPr lang="en-US" sz="2500" dirty="0"/>
                        <m:t>Nomal</m:t>
                      </m:r>
                      <m:r>
                        <m:rPr>
                          <m:nor/>
                        </m:rPr>
                        <a:rPr lang="en-US" sz="2500" dirty="0"/>
                        <m:t>(</m:t>
                      </m:r>
                      <m:r>
                        <a:rPr lang="en-US" sz="25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5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500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m:rPr>
                          <m:nor/>
                        </m:rPr>
                        <a:rPr lang="en-US" sz="2500" dirty="0"/>
                        <m:t>)</m:t>
                      </m:r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800"/>
                <a:ext cx="6371809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1627" t="-4965"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3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روش آزمون فرض (برای توزیع پواسون)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2133600" y="16764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Poisson(</a:t>
            </a:r>
            <a:r>
              <a:rPr lang="en-US" dirty="0" smtClean="0">
                <a:sym typeface="Symbol"/>
              </a:rPr>
              <a:t>):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/>
              <a:t>	</a:t>
            </a:r>
            <a:r>
              <a:rPr lang="en-US" dirty="0" smtClean="0"/>
              <a:t>t </a:t>
            </a:r>
            <a:r>
              <a:rPr lang="en-US" dirty="0"/>
              <a:t>= </a:t>
            </a:r>
            <a:r>
              <a:rPr lang="en-US" dirty="0" smtClean="0"/>
              <a:t>0;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n </a:t>
            </a:r>
            <a:r>
              <a:rPr lang="en-US" dirty="0"/>
              <a:t>= 0;</a:t>
            </a:r>
          </a:p>
          <a:p>
            <a:r>
              <a:rPr lang="en-US" dirty="0"/>
              <a:t>	while(true)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		</a:t>
            </a:r>
            <a:r>
              <a:rPr lang="en-US" dirty="0" smtClean="0"/>
              <a:t>t += Exponential(</a:t>
            </a:r>
            <a:r>
              <a:rPr lang="en-US" dirty="0" smtClean="0">
                <a:sym typeface="Symbol"/>
              </a:rPr>
              <a:t>)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smtClean="0"/>
              <a:t>if(t &gt; 1)</a:t>
            </a:r>
            <a:endParaRPr lang="en-US" dirty="0"/>
          </a:p>
          <a:p>
            <a:r>
              <a:rPr lang="en-US" dirty="0"/>
              <a:t>			return n;</a:t>
            </a:r>
          </a:p>
          <a:p>
            <a:r>
              <a:rPr lang="en-US" dirty="0"/>
              <a:t>		n++;</a:t>
            </a:r>
          </a:p>
          <a:p>
            <a:r>
              <a:rPr lang="en-US" dirty="0"/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4143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شبیه سازی مونت کارلو برای مدلهای غیر قطعی ایستا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انتگرال تقریبی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کنترل پروژه احتمالی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مسئله بمب افکن</a:t>
            </a:r>
            <a:endParaRPr lang="en-US" dirty="0" smtClean="0"/>
          </a:p>
          <a:p>
            <a:pPr algn="r" rtl="1"/>
            <a:r>
              <a:rPr lang="en-US" dirty="0"/>
              <a:t>	</a:t>
            </a:r>
            <a:endParaRPr lang="fa-IR" dirty="0" smtClean="0"/>
          </a:p>
          <a:p>
            <a:pPr algn="r" rtl="1"/>
            <a:r>
              <a:rPr lang="fa-IR" dirty="0" smtClean="0"/>
              <a:t>شبیه سازی رخدادهای گسسته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- مروری بر فرایندهای مارکوفی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- مسئله مارپله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- مدل انبار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- مدل صف</a:t>
            </a:r>
          </a:p>
          <a:p>
            <a:pPr algn="r" rtl="1"/>
            <a:r>
              <a:rPr lang="fa-IR" dirty="0"/>
              <a:t>	</a:t>
            </a:r>
            <a:r>
              <a:rPr lang="fa-IR" dirty="0" smtClean="0"/>
              <a:t>- استفاده از </a:t>
            </a:r>
            <a:r>
              <a:rPr lang="en-US" dirty="0" smtClean="0"/>
              <a:t>FEL</a:t>
            </a:r>
            <a:r>
              <a:rPr lang="fa-IR" dirty="0" smtClean="0"/>
              <a:t> در شبیه سازی مدل صف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             - پیاده سازی مدل صف با زبان </a:t>
            </a:r>
            <a:r>
              <a:rPr lang="en-US" dirty="0" smtClean="0"/>
              <a:t>C++</a:t>
            </a:r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              - </a:t>
            </a:r>
            <a:r>
              <a:rPr lang="fa-IR" dirty="0"/>
              <a:t>شبیه سازی صف با ابزار </a:t>
            </a:r>
            <a:r>
              <a:rPr lang="en-US" dirty="0"/>
              <a:t>Arena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الگوی کلی شبیه سازی مونت کارلو </a:t>
            </a:r>
            <a:br>
              <a:rPr lang="fa-IR" dirty="0" smtClean="0"/>
            </a:br>
            <a:r>
              <a:rPr lang="fa-IR" dirty="0" smtClean="0"/>
              <a:t>برای مدلهای غیر قطعی ایستا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774763"/>
                <a:ext cx="548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𝐷𝑖𝑠𝑡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𝐷𝑖𝑠𝑡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74763"/>
                <a:ext cx="54864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216297"/>
              </p:ext>
            </p:extLst>
          </p:nvPr>
        </p:nvGraphicFramePr>
        <p:xfrm>
          <a:off x="1295400" y="2590800"/>
          <a:ext cx="6027906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Worksheet" r:id="rId5" imgW="4086180" imgH="1343025" progId="Excel.Sheet.12">
                  <p:embed/>
                </p:oleObj>
              </mc:Choice>
              <mc:Fallback>
                <p:oleObj name="Worksheet" r:id="rId5" imgW="4086180" imgH="1343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2590800"/>
                        <a:ext cx="6027906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6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95288"/>
            <a:ext cx="83058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انتگرال تقریبی مونت کارلو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46587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8971" y="2971800"/>
                <a:ext cx="3799114" cy="3202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500" i="1" smtClean="0">
                          <a:latin typeface="Cambria Math"/>
                        </a:rPr>
                        <m:t>~</m:t>
                      </m:r>
                      <m:r>
                        <a:rPr lang="en-US" sz="2500" b="0" i="1" smtClean="0">
                          <a:latin typeface="Cambria Math"/>
                        </a:rPr>
                        <m:t>𝑈𝑛𝑖𝑓𝑜𝑟𝑚</m:t>
                      </m:r>
                      <m:d>
                        <m:d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5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5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500" i="1">
                          <a:latin typeface="Cambria Math"/>
                        </a:rPr>
                        <m:t>=</m:t>
                      </m:r>
                      <m:r>
                        <a:rPr lang="en-US" sz="25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5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500" dirty="0" smtClean="0"/>
              </a:p>
              <a:p>
                <a:endParaRPr lang="en-US" sz="2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500" i="1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500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5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500" b="0" dirty="0" smtClean="0"/>
              </a:p>
              <a:p>
                <a:endParaRPr lang="en-US" sz="25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5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5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5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5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sz="2500" b="0" i="1" smtClean="0">
                          <a:latin typeface="Cambria Math"/>
                        </a:rPr>
                        <m:t> 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≈(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)</m:t>
                      </m:r>
                      <m:acc>
                        <m:accPr>
                          <m:chr m:val="̅"/>
                          <m:ctrlPr>
                            <a:rPr lang="en-US" sz="25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500" i="1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71" y="2971800"/>
                <a:ext cx="3799114" cy="3202672"/>
              </a:xfrm>
              <a:prstGeom prst="rect">
                <a:avLst/>
              </a:prstGeom>
              <a:blipFill rotWithShape="1">
                <a:blip r:embed="rId3"/>
                <a:stretch>
                  <a:fillRect l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0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2114"/>
            <a:ext cx="6777325" cy="529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تقریب عدد پی</a:t>
            </a:r>
            <a:endParaRPr lang="en-US" dirty="0"/>
          </a:p>
        </p:txBody>
      </p:sp>
      <p:pic>
        <p:nvPicPr>
          <p:cNvPr id="4100" name="Picture 4" descr="http://www.schule-bw.de/unterricht/faecher/mathematik/3material/sek1/zahl/pi/montecarlo_200x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64771"/>
            <a:ext cx="2288238" cy="22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6238" y="914400"/>
                <a:ext cx="3799114" cy="3110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</a:rPr>
                        <m:t>𝑈𝑛𝑖𝑓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a-IR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~</m:t>
                      </m:r>
                      <m:r>
                        <a:rPr lang="en-US" sz="2000" i="1">
                          <a:latin typeface="Cambria Math"/>
                        </a:rPr>
                        <m:t>𝑈𝑛𝑖𝑓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a-IR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fa-IR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  </m:t>
                              </m:r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             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𝑒𝑟𝑠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b="0" dirty="0" smtClean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238" y="914400"/>
                <a:ext cx="3799114" cy="31107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6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000" dirty="0" smtClean="0"/>
              <a:t>کنترل پروژه احتمالی</a:t>
            </a:r>
            <a:endParaRPr lang="en-US" sz="3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5181601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617" y="3189512"/>
                <a:ext cx="8937383" cy="124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</a:rPr>
                        <m:t>+</m:t>
                      </m:r>
                      <m:r>
                        <a:rPr lang="en-US" sz="2500" b="0" i="1" smtClean="0">
                          <a:latin typeface="Cambria Math"/>
                        </a:rPr>
                        <m:t>𝑐</m:t>
                      </m:r>
                      <m:r>
                        <a:rPr lang="en-US" sz="2500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500" i="1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𝑏</m:t>
                      </m:r>
                      <m:r>
                        <a:rPr lang="en-US" sz="2500" i="1">
                          <a:latin typeface="Cambria Math"/>
                        </a:rPr>
                        <m:t>+</m:t>
                      </m:r>
                      <m:r>
                        <a:rPr lang="en-US" sz="2500" i="1">
                          <a:latin typeface="Cambria Math"/>
                        </a:rPr>
                        <m:t>𝑐</m:t>
                      </m:r>
                      <m:r>
                        <a:rPr lang="en-US" sz="2500" i="1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500" i="1">
                          <a:latin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</a:rPr>
                        <m:t>𝑏</m:t>
                      </m:r>
                      <m:r>
                        <a:rPr lang="en-US" sz="2500" i="1">
                          <a:latin typeface="Cambria Math"/>
                        </a:rPr>
                        <m:t>+</m:t>
                      </m:r>
                      <m:r>
                        <a:rPr lang="en-US" sz="25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  <a:ea typeface="Cambria Math"/>
                        </a:rPr>
                        <m:t>max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⁡(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5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=</m:t>
                    </m:r>
                    <m:r>
                      <a:rPr lang="en-US" sz="2500" b="0" i="1" smtClean="0">
                        <a:latin typeface="Cambria Math"/>
                      </a:rPr>
                      <m:t>𝑖𝑓</m:t>
                    </m:r>
                    <m:d>
                      <m:dPr>
                        <m:ctrlPr>
                          <a:rPr lang="en-US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5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5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5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latin typeface="Cambria Math"/>
                      </a:rPr>
                      <m:t>=</m:t>
                    </m:r>
                    <m:r>
                      <a:rPr lang="en-US" sz="2500" i="1">
                        <a:latin typeface="Cambria Math"/>
                      </a:rPr>
                      <m:t>𝑖𝑓</m:t>
                    </m:r>
                    <m:r>
                      <a:rPr lang="en-US" sz="2500" i="1">
                        <a:latin typeface="Cambria Math"/>
                      </a:rPr>
                      <m:t>(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latin typeface="Cambria Math"/>
                      </a:rPr>
                      <m:t>, </m:t>
                    </m:r>
                    <m:r>
                      <a:rPr lang="en-US" sz="2500" i="1">
                        <a:latin typeface="Cambria Math"/>
                      </a:rPr>
                      <m:t>1</m:t>
                    </m:r>
                    <m:r>
                      <a:rPr lang="en-US" sz="2500" i="1">
                        <a:latin typeface="Cambria Math"/>
                      </a:rPr>
                      <m:t>, </m:t>
                    </m:r>
                    <m:r>
                      <a:rPr lang="en-US" sz="2500" i="1">
                        <a:latin typeface="Cambria Math"/>
                      </a:rPr>
                      <m:t>0</m:t>
                    </m:r>
                    <m:r>
                      <a:rPr lang="en-US" sz="25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500" dirty="0" smtClean="0"/>
                  <a:t>,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500" i="1">
                        <a:latin typeface="Cambria Math"/>
                      </a:rPr>
                      <m:t>=</m:t>
                    </m:r>
                    <m:r>
                      <a:rPr lang="en-US" sz="2500" i="1">
                        <a:latin typeface="Cambria Math"/>
                      </a:rPr>
                      <m:t>𝑖𝑓</m:t>
                    </m:r>
                    <m:r>
                      <a:rPr lang="en-US" sz="2500" i="1">
                        <a:latin typeface="Cambria Math"/>
                      </a:rPr>
                      <m:t>(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5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500" i="1">
                        <a:latin typeface="Cambria Math"/>
                      </a:rPr>
                      <m:t>, </m:t>
                    </m:r>
                    <m:r>
                      <a:rPr lang="en-US" sz="2500" i="1">
                        <a:latin typeface="Cambria Math"/>
                      </a:rPr>
                      <m:t>1</m:t>
                    </m:r>
                    <m:r>
                      <a:rPr lang="en-US" sz="2500" i="1">
                        <a:latin typeface="Cambria Math"/>
                      </a:rPr>
                      <m:t>, </m:t>
                    </m:r>
                    <m:r>
                      <a:rPr lang="en-US" sz="2500" i="1">
                        <a:latin typeface="Cambria Math"/>
                      </a:rPr>
                      <m:t>0</m:t>
                    </m:r>
                    <m:r>
                      <a:rPr lang="en-US" sz="2500" i="1">
                        <a:latin typeface="Cambria Math"/>
                      </a:rPr>
                      <m:t>)</m:t>
                    </m:r>
                  </m:oMath>
                </a14:m>
                <a:endParaRPr lang="en-US" sz="25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17" y="3189512"/>
                <a:ext cx="8937383" cy="1246495"/>
              </a:xfrm>
              <a:prstGeom prst="rect">
                <a:avLst/>
              </a:prstGeom>
              <a:blipFill rotWithShape="1">
                <a:blip r:embed="rId3"/>
                <a:stretch>
                  <a:fillRect l="-273" b="-1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007525" cy="180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1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fa-IR" sz="3000" dirty="0" smtClean="0"/>
              <a:t>مسئله بمب افکن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8334591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184254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474187"/>
                <a:ext cx="237292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𝑁𝑜𝑚𝑎𝑙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𝑁𝑜𝑚𝑎𝑙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+∆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74187"/>
                <a:ext cx="2372927" cy="14773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5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فرایندهای مارکوفی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1186543"/>
            <a:ext cx="7366907" cy="312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233182"/>
            <a:ext cx="74104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a-IR" sz="3000" dirty="0" smtClean="0"/>
              <a:t>تعداد مراحل بازی مار پله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1524000"/>
                <a:ext cx="2644122" cy="1409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93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𝑒𝑟𝑠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24000"/>
                <a:ext cx="2644122" cy="14091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91000" y="2971800"/>
            <a:ext cx="21888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0;</a:t>
            </a:r>
          </a:p>
          <a:p>
            <a:r>
              <a:rPr lang="en-US" dirty="0"/>
              <a:t>x</a:t>
            </a:r>
            <a:r>
              <a:rPr lang="en-US" dirty="0" smtClean="0"/>
              <a:t> = 0;</a:t>
            </a:r>
          </a:p>
          <a:p>
            <a:r>
              <a:rPr lang="en-US" dirty="0"/>
              <a:t>w</a:t>
            </a:r>
            <a:r>
              <a:rPr lang="en-US" dirty="0" smtClean="0"/>
              <a:t>hile(x &lt; 100)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D = </a:t>
            </a:r>
            <a:r>
              <a:rPr lang="en-US" dirty="0" err="1" smtClean="0"/>
              <a:t>Equilikely</a:t>
            </a:r>
            <a:r>
              <a:rPr lang="en-US" dirty="0" smtClean="0"/>
              <a:t>(1, 6);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c++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x = g(x + D);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return  c;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مدل انبار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05075"/>
            <a:ext cx="7391400" cy="288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9627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7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80757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79271"/>
            <a:ext cx="6257925" cy="35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778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مدل صف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5028"/>
            <a:ext cx="7032711" cy="96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366"/>
            <a:ext cx="8001000" cy="43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2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1463"/>
            <a:ext cx="8839200" cy="383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3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3913"/>
            <a:ext cx="83820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0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03377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2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09575"/>
            <a:ext cx="830580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6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dirty="0"/>
              <a:t>فرایند شبیه سازی گسسته به کمک لیست وقایع </a:t>
            </a:r>
            <a:r>
              <a:rPr lang="fa-IR" sz="3200" dirty="0" smtClean="0"/>
              <a:t>آتی</a:t>
            </a:r>
            <a:br>
              <a:rPr lang="fa-IR" sz="3200" dirty="0" smtClean="0"/>
            </a:br>
            <a:r>
              <a:rPr lang="en-US" sz="3200" dirty="0" smtClean="0"/>
              <a:t>Future Event List</a:t>
            </a:r>
            <a:endParaRPr lang="fa-IR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7286"/>
            <a:ext cx="347697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438400"/>
            <a:ext cx="784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1) کارهای اولیه: 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درج زمان پایان شبیه سازی (در قالب رخداد </a:t>
            </a:r>
            <a:r>
              <a:rPr lang="en-US" dirty="0" smtClean="0"/>
              <a:t>T</a:t>
            </a:r>
            <a:r>
              <a:rPr lang="fa-IR" dirty="0" smtClean="0"/>
              <a:t>)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درج رخدادهای اولیه (مانند رخداد ورود اولین آیتم به سیستم)</a:t>
            </a:r>
          </a:p>
          <a:p>
            <a:pPr algn="r" rtl="1"/>
            <a:r>
              <a:rPr lang="fa-IR" dirty="0" smtClean="0"/>
              <a:t>2) حلقه تکرار: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پیدا کردن رخداد </a:t>
            </a:r>
            <a:r>
              <a:rPr lang="en-US" dirty="0" smtClean="0"/>
              <a:t>e</a:t>
            </a:r>
            <a:r>
              <a:rPr lang="fa-IR" dirty="0" smtClean="0"/>
              <a:t> با کوچکترین زمان و حذف آن از </a:t>
            </a:r>
            <a:r>
              <a:rPr lang="en-US" dirty="0" smtClean="0"/>
              <a:t>FEL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اعمال اثر </a:t>
            </a:r>
            <a:r>
              <a:rPr lang="en-US" dirty="0" smtClean="0"/>
              <a:t>e</a:t>
            </a:r>
            <a:r>
              <a:rPr lang="fa-IR" dirty="0" smtClean="0"/>
              <a:t> بر روی وضعیت سیستم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افزایش متغیرهای آماری متناسب با وضعیت سیستم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نمایش وضعیت سیستم در واسط گرافیکی (در صورت لزوم)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ایجاد رخدادهای آینده متناظر با </a:t>
            </a:r>
            <a:r>
              <a:rPr lang="en-US" dirty="0" smtClean="0"/>
              <a:t>e</a:t>
            </a:r>
            <a:r>
              <a:rPr lang="fa-IR" dirty="0" smtClean="0"/>
              <a:t> به کمک تولید متغیرهای تصادفی و درج آن رخدادها در </a:t>
            </a:r>
            <a:r>
              <a:rPr lang="en-US" dirty="0" smtClean="0"/>
              <a:t>FEL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/>
              <a:t>خروج از حلقه در صورت وقوع رخداد </a:t>
            </a:r>
            <a:r>
              <a:rPr lang="en-US" dirty="0" smtClean="0"/>
              <a:t>T</a:t>
            </a:r>
            <a:r>
              <a:rPr lang="fa-IR" dirty="0" smtClean="0"/>
              <a:t> و یا تحقق گزاره ای منطقی بر حسب وضعیت سیستم و متغیرهای آماری</a:t>
            </a:r>
          </a:p>
          <a:p>
            <a:pPr algn="r" rtl="1"/>
            <a:r>
              <a:rPr lang="fa-IR" dirty="0" smtClean="0"/>
              <a:t>3) جمع بندی متغیرهای آماری و تولید گزارش ها و نمودارهای نهایی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7663"/>
            <a:ext cx="83534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533398"/>
            <a:ext cx="9705141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2819400"/>
            <a:ext cx="10433887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6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0063"/>
            <a:ext cx="70104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4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38263"/>
            <a:ext cx="54483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9" y="751681"/>
            <a:ext cx="663699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85" y="751681"/>
            <a:ext cx="22129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urved Connector 4"/>
          <p:cNvCxnSpPr/>
          <p:nvPr/>
        </p:nvCxnSpPr>
        <p:spPr>
          <a:xfrm rot="5400000">
            <a:off x="1676400" y="1295400"/>
            <a:ext cx="381000" cy="76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1638300" y="1409700"/>
            <a:ext cx="609600" cy="7619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1657352" y="1885949"/>
            <a:ext cx="304800" cy="19050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1552576" y="2181224"/>
            <a:ext cx="304800" cy="20955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>
            <a:off x="1741715" y="2503715"/>
            <a:ext cx="304800" cy="17417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6200000" flipH="1">
            <a:off x="1551215" y="2792185"/>
            <a:ext cx="304799" cy="20682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1766209" y="3113314"/>
            <a:ext cx="304800" cy="17417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6200000" flipH="1">
            <a:off x="1627415" y="3401785"/>
            <a:ext cx="304799" cy="20682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>
            <a:off x="1725385" y="1523999"/>
            <a:ext cx="647699" cy="2438400"/>
          </a:xfrm>
          <a:prstGeom prst="arc">
            <a:avLst>
              <a:gd name="adj1" fmla="val 16200000"/>
              <a:gd name="adj2" fmla="val 5893530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>
            <a:off x="1401534" y="1529159"/>
            <a:ext cx="1295399" cy="2783285"/>
          </a:xfrm>
          <a:prstGeom prst="arc">
            <a:avLst>
              <a:gd name="adj1" fmla="val 16200000"/>
              <a:gd name="adj2" fmla="val 6336428"/>
            </a:avLst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Curved Connector 43"/>
          <p:cNvCxnSpPr/>
          <p:nvPr/>
        </p:nvCxnSpPr>
        <p:spPr>
          <a:xfrm rot="5400000">
            <a:off x="1482922" y="3888327"/>
            <a:ext cx="953353" cy="261596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rot="5400000">
            <a:off x="1363181" y="4073385"/>
            <a:ext cx="1258153" cy="196280"/>
          </a:xfrm>
          <a:prstGeom prst="curved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4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5400" y="5638800"/>
                <a:ext cx="6172200" cy="8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𝑢𝑡𝑖𝑙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nary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𝑀𝑎𝑥𝑇𝑖𝑚𝑒</m:t>
                        </m:r>
                      </m:den>
                    </m:f>
                  </m:oMath>
                </a14:m>
                <a:r>
                  <a:rPr lang="en-US" sz="22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nary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𝑀𝑎𝑥𝑇𝑖𝑚𝑒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,  </m:t>
                    </m:r>
                    <m:r>
                      <a:rPr lang="en-US" sz="2200" b="0" i="1" smtClean="0">
                        <a:latin typeface="Cambria Math"/>
                      </a:rPr>
                      <m:t>𝐿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638800"/>
                <a:ext cx="6172200" cy="8938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797"/>
            <a:ext cx="76962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7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6" y="4724400"/>
            <a:ext cx="85439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3457575"/>
            <a:ext cx="85439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301" y="3016908"/>
                <a:ext cx="770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1" y="3016908"/>
                <a:ext cx="7700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8438" y="4323549"/>
                <a:ext cx="79092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8" y="4323549"/>
                <a:ext cx="790922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477000" cy="26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7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4866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" y="457200"/>
            <a:ext cx="84582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975"/>
            <a:ext cx="83248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771"/>
            <a:ext cx="80486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1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761545"/>
            <a:ext cx="8077200" cy="60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28600"/>
            <a:ext cx="8229600" cy="532945"/>
          </a:xfrm>
        </p:spPr>
        <p:txBody>
          <a:bodyPr>
            <a:normAutofit fontScale="90000"/>
          </a:bodyPr>
          <a:lstStyle/>
          <a:p>
            <a:pPr rtl="1"/>
            <a:r>
              <a:rPr lang="fa-IR" sz="3000" dirty="0" smtClean="0"/>
              <a:t>قابلیت های ابزار </a:t>
            </a:r>
            <a:r>
              <a:rPr lang="en-US" sz="3000" dirty="0" smtClean="0"/>
              <a:t>Arena</a:t>
            </a:r>
            <a:r>
              <a:rPr lang="fa-IR" sz="3000" dirty="0" smtClean="0"/>
              <a:t> درشبیه سازی مدل صف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890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6685"/>
            <a:ext cx="8382000" cy="505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7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42900"/>
            <a:ext cx="86010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1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52425"/>
            <a:ext cx="817245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3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09600"/>
            <a:ext cx="84201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28613"/>
            <a:ext cx="810577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9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5058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04813"/>
            <a:ext cx="85058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90525"/>
            <a:ext cx="841057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9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19075"/>
            <a:ext cx="83439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010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961</Words>
  <Application>Microsoft Office PowerPoint</Application>
  <PresentationFormat>On-screen Show (4:3)</PresentationFormat>
  <Paragraphs>141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فرایند شبیه سازی</vt:lpstr>
      <vt:lpstr>PowerPoint Presentation</vt:lpstr>
      <vt:lpstr>PowerPoint Presentation</vt:lpstr>
      <vt:lpstr>PowerPoint Presentation</vt:lpstr>
      <vt:lpstr>محاسبات پایه در شبیه سازی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تولید متغیرهای تصادفی با توزیع دلخواه</vt:lpstr>
      <vt:lpstr>تابع تجمعی معکوس</vt:lpstr>
      <vt:lpstr>PowerPoint Presentation</vt:lpstr>
      <vt:lpstr>PowerPoint Presentation</vt:lpstr>
      <vt:lpstr>PowerPoint Presentation</vt:lpstr>
      <vt:lpstr>روش پیچش</vt:lpstr>
      <vt:lpstr>PowerPoint Presentation</vt:lpstr>
      <vt:lpstr>روش آزمون فرض (برای توزیع پواسون)</vt:lpstr>
      <vt:lpstr>PowerPoint Presentation</vt:lpstr>
      <vt:lpstr>الگوی کلی شبیه سازی مونت کارلو  برای مدلهای غیر قطعی ایستا</vt:lpstr>
      <vt:lpstr>انتگرال تقریبی مونت کارلو</vt:lpstr>
      <vt:lpstr>تقریب عدد پی</vt:lpstr>
      <vt:lpstr>کنترل پروژه احتمالی</vt:lpstr>
      <vt:lpstr>مسئله بمب افکن</vt:lpstr>
      <vt:lpstr>فرایندهای مارکوفی</vt:lpstr>
      <vt:lpstr>تعداد مراحل بازی مار پله</vt:lpstr>
      <vt:lpstr>مدل انبار</vt:lpstr>
      <vt:lpstr>مدل صف</vt:lpstr>
      <vt:lpstr>PowerPoint Presentation</vt:lpstr>
      <vt:lpstr>PowerPoint Presentation</vt:lpstr>
      <vt:lpstr>PowerPoint Presentation</vt:lpstr>
      <vt:lpstr>PowerPoint Presentation</vt:lpstr>
      <vt:lpstr>فرایند شبیه سازی گسسته به کمک لیست وقایع آتی Future Event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قابلیت های ابزار Arena درشبیه سازی مدل صف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84</cp:revision>
  <dcterms:created xsi:type="dcterms:W3CDTF">2006-08-16T00:00:00Z</dcterms:created>
  <dcterms:modified xsi:type="dcterms:W3CDTF">2015-10-13T17:09:22Z</dcterms:modified>
</cp:coreProperties>
</file>