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9" r:id="rId14"/>
    <p:sldId id="270" r:id="rId15"/>
    <p:sldId id="271" r:id="rId16"/>
    <p:sldId id="272" r:id="rId17"/>
    <p:sldId id="276" r:id="rId18"/>
    <p:sldId id="277" r:id="rId19"/>
    <p:sldId id="281" r:id="rId20"/>
    <p:sldId id="282" r:id="rId21"/>
    <p:sldId id="283" r:id="rId22"/>
    <p:sldId id="284" r:id="rId23"/>
    <p:sldId id="279" r:id="rId24"/>
    <p:sldId id="280" r:id="rId25"/>
    <p:sldId id="278" r:id="rId26"/>
    <p:sldId id="273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85750"/>
            <a:ext cx="85629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86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071563"/>
            <a:ext cx="85248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1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19088"/>
            <a:ext cx="84201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77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162050"/>
            <a:ext cx="86296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1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2054997"/>
            <a:ext cx="7391400" cy="282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مدلهای سیستم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221985" cy="408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9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1381125"/>
            <a:ext cx="28289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متغیر حالت سیستم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3810000" cy="235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هنر مدلسازی و ساده سازی آن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500" b="1" dirty="0" smtClean="0"/>
              <a:t>نمونه ای از مدلهای معروف</a:t>
            </a:r>
            <a:endParaRPr lang="en-US" sz="3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79248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fa-IR" sz="2500" dirty="0" smtClean="0"/>
              <a:t>قطعی ایستا</a:t>
            </a:r>
          </a:p>
          <a:p>
            <a:pPr marL="742950" lvl="1" indent="-285750" algn="r" rtl="1">
              <a:buFont typeface="Arial" pitchFamily="34" charset="0"/>
              <a:buChar char="•"/>
            </a:pPr>
            <a:r>
              <a:rPr lang="fa-IR" sz="2500" dirty="0" smtClean="0"/>
              <a:t>برنامه ریزی خطی/غیر خطی      </a:t>
            </a:r>
          </a:p>
          <a:p>
            <a:pPr lvl="2" algn="r" rtl="1"/>
            <a:r>
              <a:rPr lang="fa-IR" sz="2500" dirty="0" smtClean="0"/>
              <a:t>حقیقی/صحیح/صحیح 0-1     تک هدفه/چند هدفه</a:t>
            </a:r>
          </a:p>
          <a:p>
            <a:pPr marL="285750" indent="-285750" algn="r" rtl="1">
              <a:buFontTx/>
              <a:buChar char="-"/>
            </a:pPr>
            <a:r>
              <a:rPr lang="fa-IR" sz="2500" dirty="0" smtClean="0"/>
              <a:t>قطعی پویای گسسته</a:t>
            </a:r>
          </a:p>
          <a:p>
            <a:pPr marL="742950" lvl="1" indent="-285750" algn="r" rtl="1">
              <a:buFont typeface="Arial" pitchFamily="34" charset="0"/>
              <a:buChar char="•"/>
            </a:pPr>
            <a:r>
              <a:rPr lang="fa-IR" sz="2500" dirty="0" smtClean="0"/>
              <a:t>اتوماتاهای </a:t>
            </a:r>
            <a:r>
              <a:rPr lang="en-US" sz="2500" dirty="0" err="1" smtClean="0"/>
              <a:t>Dfa</a:t>
            </a:r>
            <a:r>
              <a:rPr lang="fa-IR" sz="2500" dirty="0" smtClean="0"/>
              <a:t>، </a:t>
            </a:r>
            <a:r>
              <a:rPr lang="en-US" sz="2500" dirty="0" smtClean="0"/>
              <a:t>DPDA</a:t>
            </a:r>
            <a:r>
              <a:rPr lang="fa-IR" sz="2500" dirty="0" smtClean="0"/>
              <a:t>، </a:t>
            </a:r>
            <a:r>
              <a:rPr lang="en-US" sz="2500" dirty="0" smtClean="0"/>
              <a:t>Turing Machine</a:t>
            </a:r>
          </a:p>
          <a:p>
            <a:pPr marL="1200150" lvl="2" indent="-285750" algn="r" rtl="1">
              <a:buFont typeface="Arial" pitchFamily="34" charset="0"/>
              <a:buChar char="•"/>
            </a:pPr>
            <a:r>
              <a:rPr lang="fa-IR" sz="2500" dirty="0" smtClean="0"/>
              <a:t>کاربرد: مدار میلی و مور (پایه مدارات منطقی و دیجیتال)</a:t>
            </a:r>
          </a:p>
          <a:p>
            <a:pPr marL="285750" indent="-285750" algn="r" rtl="1">
              <a:buFontTx/>
              <a:buChar char="-"/>
            </a:pPr>
            <a:r>
              <a:rPr lang="fa-IR" sz="2500" dirty="0" smtClean="0"/>
              <a:t>قطعی پویای پیوسته</a:t>
            </a:r>
          </a:p>
          <a:p>
            <a:pPr marL="742950" lvl="1" indent="-285750" algn="r" rtl="1">
              <a:buFont typeface="Arial" pitchFamily="34" charset="0"/>
              <a:buChar char="•"/>
            </a:pPr>
            <a:r>
              <a:rPr lang="fa-IR" sz="2500" dirty="0" smtClean="0"/>
              <a:t>معادلات دیفرانسیل (توأم)</a:t>
            </a:r>
          </a:p>
          <a:p>
            <a:pPr marL="1200150" lvl="2" indent="-285750" algn="r" rtl="1">
              <a:buFont typeface="Arial" pitchFamily="34" charset="0"/>
              <a:buChar char="•"/>
            </a:pPr>
            <a:r>
              <a:rPr lang="fa-IR" sz="2500" dirty="0" smtClean="0"/>
              <a:t>کاربرد: مدارات آنالوگ</a:t>
            </a:r>
          </a:p>
        </p:txBody>
      </p:sp>
    </p:spTree>
    <p:extLst>
      <p:ext uri="{BB962C8B-B14F-4D97-AF65-F5344CB8AC3E}">
        <p14:creationId xmlns:p14="http://schemas.microsoft.com/office/powerpoint/2010/main" val="18403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85800"/>
            <a:ext cx="85344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fa-IR" sz="2500" dirty="0"/>
              <a:t>غیر قطعی ایستا</a:t>
            </a:r>
          </a:p>
          <a:p>
            <a:pPr marL="742950" lvl="1" indent="-285750" algn="r" rtl="1">
              <a:buFont typeface="Arial" pitchFamily="34" charset="0"/>
              <a:buChar char="•"/>
            </a:pPr>
            <a:r>
              <a:rPr lang="fa-IR" sz="2500" dirty="0"/>
              <a:t>مونت کارلو (</a:t>
            </a:r>
            <a:r>
              <a:rPr lang="fa-IR" sz="2000" dirty="0"/>
              <a:t>کاربرد: انتگرال تقریبی، کنترل پروژه احتمالی، </a:t>
            </a:r>
            <a:r>
              <a:rPr lang="fa-IR" sz="2000" dirty="0" smtClean="0"/>
              <a:t>مسئله بمب افکن، ...</a:t>
            </a:r>
            <a:r>
              <a:rPr lang="fa-IR" sz="2500" dirty="0" smtClean="0"/>
              <a:t>)</a:t>
            </a:r>
            <a:endParaRPr lang="fa-IR" sz="2500" dirty="0"/>
          </a:p>
          <a:p>
            <a:pPr marL="742950" lvl="1" indent="-285750" algn="r" rtl="1">
              <a:buFont typeface="Arial" pitchFamily="34" charset="0"/>
              <a:buChar char="•"/>
            </a:pPr>
            <a:r>
              <a:rPr lang="fa-IR" sz="2500" dirty="0" smtClean="0"/>
              <a:t>رگرسیون (کاربرد: اقتصاد سنجی، هوش مصنوعی، ...)</a:t>
            </a:r>
            <a:endParaRPr lang="fa-IR" sz="2500" dirty="0"/>
          </a:p>
          <a:p>
            <a:pPr marL="742950" lvl="1" indent="-285750" algn="r" rtl="1">
              <a:buFont typeface="Arial" pitchFamily="34" charset="0"/>
              <a:buChar char="•"/>
            </a:pPr>
            <a:r>
              <a:rPr lang="fa-IR" sz="2500" dirty="0"/>
              <a:t>مدلهای یادگیری ماشینی (شبکه عصبی، ...)</a:t>
            </a:r>
          </a:p>
          <a:p>
            <a:pPr marL="285750" indent="-285750" algn="r" rtl="1">
              <a:buFontTx/>
              <a:buChar char="-"/>
            </a:pPr>
            <a:r>
              <a:rPr lang="fa-IR" sz="2500" dirty="0"/>
              <a:t>غیر قطعی پویای گسسته</a:t>
            </a:r>
          </a:p>
          <a:p>
            <a:pPr marL="742950" lvl="1" indent="-285750" algn="r" rtl="1">
              <a:buFont typeface="Arial" pitchFamily="34" charset="0"/>
              <a:buChar char="•"/>
            </a:pPr>
            <a:r>
              <a:rPr lang="fa-IR" sz="2500" dirty="0"/>
              <a:t>اتوماتاهای غیر قطعی </a:t>
            </a:r>
            <a:endParaRPr lang="fa-IR" sz="2500" dirty="0" smtClean="0"/>
          </a:p>
          <a:p>
            <a:pPr marL="1200150" lvl="2" indent="-285750" algn="r" rtl="1">
              <a:buFont typeface="Arial" pitchFamily="34" charset="0"/>
              <a:buChar char="•"/>
            </a:pPr>
            <a:r>
              <a:rPr lang="fa-IR" sz="2500" dirty="0" smtClean="0"/>
              <a:t>مدل </a:t>
            </a:r>
            <a:r>
              <a:rPr lang="fa-IR" sz="2500" dirty="0"/>
              <a:t>کریپکه، </a:t>
            </a:r>
            <a:r>
              <a:rPr lang="fa-IR" sz="2500" dirty="0" smtClean="0"/>
              <a:t>اتوماتای زمانی، شبکه پتری، ... </a:t>
            </a:r>
          </a:p>
          <a:p>
            <a:pPr marL="1200150" lvl="2" indent="-285750" algn="r" rtl="1">
              <a:buFont typeface="Arial" pitchFamily="34" charset="0"/>
              <a:buChar char="•"/>
            </a:pPr>
            <a:r>
              <a:rPr lang="fa-IR" sz="2500" dirty="0" smtClean="0"/>
              <a:t>زنجیره مارکوف گسسته/پیوسته، </a:t>
            </a:r>
            <a:r>
              <a:rPr lang="fa-IR" sz="2500" dirty="0"/>
              <a:t>فرایند </a:t>
            </a:r>
            <a:r>
              <a:rPr lang="fa-IR" sz="2500" dirty="0" smtClean="0"/>
              <a:t>تصمیم گیری مارکوف</a:t>
            </a:r>
            <a:r>
              <a:rPr lang="fa-IR" sz="2500" dirty="0" smtClean="0"/>
              <a:t>،...</a:t>
            </a:r>
            <a:endParaRPr lang="fa-IR" sz="2500" dirty="0"/>
          </a:p>
          <a:p>
            <a:pPr marL="742950" lvl="1" indent="-285750" algn="r" rtl="1">
              <a:buFont typeface="Arial" pitchFamily="34" charset="0"/>
              <a:buChar char="•"/>
            </a:pPr>
            <a:r>
              <a:rPr lang="fa-IR" sz="2500" dirty="0"/>
              <a:t>مدل </a:t>
            </a:r>
            <a:r>
              <a:rPr lang="fa-IR" sz="2500" dirty="0" smtClean="0"/>
              <a:t>صف (</a:t>
            </a:r>
            <a:r>
              <a:rPr lang="fa-IR" sz="2000" dirty="0" smtClean="0"/>
              <a:t>کاربرد: ارزیابی سیستمهای کامپیوتری، فرایندهای صنعتی، مخابرات، ...</a:t>
            </a:r>
            <a:r>
              <a:rPr lang="fa-IR" sz="2500" dirty="0" smtClean="0"/>
              <a:t>)</a:t>
            </a:r>
            <a:endParaRPr lang="fa-IR" sz="2500" dirty="0"/>
          </a:p>
          <a:p>
            <a:pPr marL="742950" lvl="1" indent="-285750" algn="r" rtl="1">
              <a:buFont typeface="Arial" pitchFamily="34" charset="0"/>
              <a:buChar char="•"/>
            </a:pPr>
            <a:r>
              <a:rPr lang="fa-IR" sz="2500" dirty="0"/>
              <a:t>مدل </a:t>
            </a:r>
            <a:r>
              <a:rPr lang="fa-IR" sz="2500" dirty="0" smtClean="0"/>
              <a:t>انبار (کاربرد: برخی از مسائل اقتصاد، ...) </a:t>
            </a:r>
            <a:endParaRPr lang="fa-IR" sz="2500" dirty="0"/>
          </a:p>
          <a:p>
            <a:pPr marL="285750" indent="-285750" algn="r" rtl="1">
              <a:buFontTx/>
              <a:buChar char="-"/>
            </a:pPr>
            <a:r>
              <a:rPr lang="fa-IR" sz="2500" dirty="0"/>
              <a:t>غیر قطعی پویای </a:t>
            </a:r>
            <a:r>
              <a:rPr lang="fa-IR" sz="2500" dirty="0" smtClean="0"/>
              <a:t>پیوسته</a:t>
            </a:r>
          </a:p>
          <a:p>
            <a:pPr marL="742950" lvl="1" indent="-285750" algn="r" rtl="1">
              <a:buFont typeface="Arial" pitchFamily="34" charset="0"/>
              <a:buChar char="•"/>
            </a:pPr>
            <a:r>
              <a:rPr lang="fa-IR" sz="2500" dirty="0" smtClean="0"/>
              <a:t>معادلات دیفرانسیل (توأم) با پارامترهای احتمالی</a:t>
            </a:r>
          </a:p>
          <a:p>
            <a:pPr marL="1200150" lvl="2" indent="-285750" algn="r" rtl="1">
              <a:buFont typeface="Arial" pitchFamily="34" charset="0"/>
              <a:buChar char="•"/>
            </a:pPr>
            <a:r>
              <a:rPr lang="fa-IR" sz="2500" dirty="0" smtClean="0"/>
              <a:t>کاربرد: </a:t>
            </a:r>
            <a:r>
              <a:rPr lang="fa-IR" sz="2000" dirty="0" smtClean="0"/>
              <a:t>هواشناسی، جمعیت شناسی، </a:t>
            </a:r>
            <a:r>
              <a:rPr lang="fa-IR" sz="2000" dirty="0"/>
              <a:t>مخابرات، </a:t>
            </a:r>
            <a:r>
              <a:rPr lang="fa-IR" sz="2000" dirty="0" smtClean="0"/>
              <a:t>برخی از مسائل اقتصادی، 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34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3286"/>
            <a:ext cx="8229600" cy="1143000"/>
          </a:xfrm>
        </p:spPr>
        <p:txBody>
          <a:bodyPr/>
          <a:lstStyle/>
          <a:p>
            <a:r>
              <a:rPr lang="fa-IR" dirty="0" smtClean="0"/>
              <a:t>نحوه نمایش مدلها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78387" y="1143000"/>
            <a:ext cx="508023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AutoNum type="arabicParenR"/>
            </a:pPr>
            <a:r>
              <a:rPr lang="fa-IR" sz="3000" dirty="0" smtClean="0"/>
              <a:t>عبارات ریاضی</a:t>
            </a:r>
          </a:p>
          <a:p>
            <a:pPr marL="914400" lvl="1" indent="-457200" algn="r" rtl="1">
              <a:buFont typeface="Arial" pitchFamily="34" charset="0"/>
              <a:buChar char="•"/>
            </a:pPr>
            <a:r>
              <a:rPr lang="fa-IR" sz="3000" dirty="0" smtClean="0"/>
              <a:t>برنامه ریزی خطی و غیر خطی</a:t>
            </a:r>
          </a:p>
          <a:p>
            <a:pPr marL="914400" lvl="1" indent="-457200" algn="r" rtl="1">
              <a:buFont typeface="Arial" pitchFamily="34" charset="0"/>
              <a:buChar char="•"/>
            </a:pPr>
            <a:r>
              <a:rPr lang="fa-IR" sz="3000" dirty="0" smtClean="0"/>
              <a:t>معادلات دیفرانسیل توأم</a:t>
            </a:r>
          </a:p>
          <a:p>
            <a:pPr marL="342900" indent="-342900" algn="r" rtl="1">
              <a:buAutoNum type="arabicParenR"/>
            </a:pPr>
            <a:r>
              <a:rPr lang="fa-IR" sz="3000" dirty="0" smtClean="0"/>
              <a:t>نمودار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3000" dirty="0" smtClean="0"/>
              <a:t>شماتیک اجزا</a:t>
            </a:r>
          </a:p>
          <a:p>
            <a:pPr marL="800100" lvl="1" indent="-342900" algn="r" rtl="1">
              <a:buFont typeface="Arial" pitchFamily="34" charset="0"/>
              <a:buChar char="•"/>
            </a:pPr>
            <a:r>
              <a:rPr lang="fa-IR" sz="3000" dirty="0" smtClean="0"/>
              <a:t>مدل صف</a:t>
            </a:r>
          </a:p>
          <a:p>
            <a:pPr marL="800100" lvl="1" indent="-342900" algn="r" rtl="1">
              <a:buFont typeface="Arial" pitchFamily="34" charset="0"/>
              <a:buChar char="•"/>
            </a:pPr>
            <a:r>
              <a:rPr lang="fa-IR" sz="3000" dirty="0" smtClean="0"/>
              <a:t>مدارات دیجیتال/آنالوگ</a:t>
            </a:r>
          </a:p>
          <a:p>
            <a:pPr marL="800100" lvl="1" indent="-342900" algn="r" rtl="1">
              <a:buFont typeface="Arial" pitchFamily="34" charset="0"/>
              <a:buChar char="•"/>
            </a:pPr>
            <a:r>
              <a:rPr lang="fa-IR" sz="3000" dirty="0" smtClean="0"/>
              <a:t>...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3000" dirty="0" smtClean="0"/>
              <a:t>نمودار وضعیت (حالت)</a:t>
            </a:r>
          </a:p>
          <a:p>
            <a:pPr marL="800100" lvl="1" indent="-342900" algn="r" rtl="1">
              <a:buFont typeface="Arial" pitchFamily="34" charset="0"/>
              <a:buChar char="•"/>
            </a:pPr>
            <a:r>
              <a:rPr lang="fa-IR" sz="3000" dirty="0" smtClean="0"/>
              <a:t>زنجیره مارکوف گسسته/پیوسته</a:t>
            </a:r>
          </a:p>
          <a:p>
            <a:pPr marL="800100" lvl="1" indent="-342900" algn="r" rtl="1">
              <a:buFont typeface="Arial" pitchFamily="34" charset="0"/>
              <a:buChar char="•"/>
            </a:pPr>
            <a:r>
              <a:rPr lang="fa-IR" sz="3000" dirty="0" smtClean="0"/>
              <a:t>اتوماتای زمانی</a:t>
            </a:r>
          </a:p>
          <a:p>
            <a:pPr marL="800100" lvl="1" indent="-342900" algn="r" rtl="1">
              <a:buFont typeface="Arial" pitchFamily="34" charset="0"/>
              <a:buChar char="•"/>
            </a:pPr>
            <a:r>
              <a:rPr lang="fa-IR" sz="3000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711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61950"/>
            <a:ext cx="84772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929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5353050" cy="280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11" y="609600"/>
            <a:ext cx="6317828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3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419600" cy="2372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844"/>
            <a:ext cx="4038600" cy="2910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059500">
            <a:off x="3926409" y="2768446"/>
            <a:ext cx="1202803" cy="451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152400"/>
            <a:ext cx="4929187" cy="286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6705600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2160286">
            <a:off x="3904150" y="3276296"/>
            <a:ext cx="1202803" cy="451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برنامه ریزی خطی (و غیر خطی)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0" y="2743200"/>
                <a:ext cx="3352800" cy="1566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latin typeface="Cambria Math"/>
                                  </a:rPr>
                                  <m:t>≤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𝑥𝑦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743200"/>
                <a:ext cx="3352800" cy="15661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3600" y="2096869"/>
                <a:ext cx="314297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𝑀𝑎𝑥𝑖𝑚𝑖𝑧𝑒</m:t>
                      </m:r>
                      <m:r>
                        <a:rPr lang="en-US" sz="3000" b="0" i="1" smtClean="0">
                          <a:latin typeface="Cambria Math"/>
                        </a:rPr>
                        <m:t> (</m:t>
                      </m:r>
                      <m:r>
                        <a:rPr lang="en-US" sz="3000" b="0" i="1" smtClean="0">
                          <a:latin typeface="Cambria Math"/>
                        </a:rPr>
                        <m:t>𝑦</m:t>
                      </m:r>
                      <m:r>
                        <a:rPr lang="en-US" sz="3000" b="0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096869"/>
                <a:ext cx="3142975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1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Integer-</a:t>
            </a:r>
            <a:r>
              <a:rPr lang="en-US" sz="3000" dirty="0" err="1" smtClean="0"/>
              <a:t>prog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424362" cy="506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8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229600" cy="635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9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معادلات دیفرانسیل توام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211286" cy="61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95900"/>
            <a:ext cx="3381114" cy="6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5867400" cy="501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3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7824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000" b="1" dirty="0" smtClean="0"/>
              <a:t>ابزار شبیه ساز </a:t>
            </a:r>
            <a:r>
              <a:rPr lang="en-US" sz="2000" b="1" dirty="0" err="1" smtClean="0"/>
              <a:t>IThink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981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425"/>
            <a:ext cx="853440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59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47650"/>
            <a:ext cx="803910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63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700088"/>
            <a:ext cx="84391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31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14325"/>
            <a:ext cx="878205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60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190625"/>
            <a:ext cx="846772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87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00050"/>
            <a:ext cx="8848725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03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33375"/>
            <a:ext cx="858202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045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258</Words>
  <Application>Microsoft Office PowerPoint</Application>
  <PresentationFormat>On-screen Show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انواع مدلهای سیستم</vt:lpstr>
      <vt:lpstr>PowerPoint Presentation</vt:lpstr>
      <vt:lpstr>متغیر حالت سیستم</vt:lpstr>
      <vt:lpstr>هنر مدلسازی و ساده سازی آن</vt:lpstr>
      <vt:lpstr>نمونه ای از مدلهای معروف</vt:lpstr>
      <vt:lpstr>PowerPoint Presentation</vt:lpstr>
      <vt:lpstr>نحوه نمایش مدلها</vt:lpstr>
      <vt:lpstr>PowerPoint Presentation</vt:lpstr>
      <vt:lpstr>PowerPoint Presentation</vt:lpstr>
      <vt:lpstr>PowerPoint Presentation</vt:lpstr>
      <vt:lpstr>برنامه ریزی خطی (و غیر خطی)</vt:lpstr>
      <vt:lpstr>Integer-prog.</vt:lpstr>
      <vt:lpstr>PowerPoint Presentation</vt:lpstr>
      <vt:lpstr>معادلات دیفرانسیل توام</vt:lpstr>
      <vt:lpstr>ابزار شبیه ساز IThink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2006-08-16T00:00:00Z</dcterms:created>
  <dcterms:modified xsi:type="dcterms:W3CDTF">2015-10-06T15:27:18Z</dcterms:modified>
</cp:coreProperties>
</file>